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52" r:id="rId2"/>
  </p:sldMasterIdLst>
  <p:notesMasterIdLst>
    <p:notesMasterId r:id="rId37"/>
  </p:notesMasterIdLst>
  <p:handoutMasterIdLst>
    <p:handoutMasterId r:id="rId38"/>
  </p:handoutMasterIdLst>
  <p:sldIdLst>
    <p:sldId id="256" r:id="rId3"/>
    <p:sldId id="424" r:id="rId4"/>
    <p:sldId id="414" r:id="rId5"/>
    <p:sldId id="415" r:id="rId6"/>
    <p:sldId id="425" r:id="rId7"/>
    <p:sldId id="398" r:id="rId8"/>
    <p:sldId id="399" r:id="rId9"/>
    <p:sldId id="319" r:id="rId10"/>
    <p:sldId id="320" r:id="rId11"/>
    <p:sldId id="321" r:id="rId12"/>
    <p:sldId id="397" r:id="rId13"/>
    <p:sldId id="332" r:id="rId14"/>
    <p:sldId id="390" r:id="rId15"/>
    <p:sldId id="330" r:id="rId16"/>
    <p:sldId id="333" r:id="rId17"/>
    <p:sldId id="431" r:id="rId18"/>
    <p:sldId id="377" r:id="rId19"/>
    <p:sldId id="395" r:id="rId20"/>
    <p:sldId id="403" r:id="rId21"/>
    <p:sldId id="412" r:id="rId22"/>
    <p:sldId id="323" r:id="rId23"/>
    <p:sldId id="411" r:id="rId24"/>
    <p:sldId id="409" r:id="rId25"/>
    <p:sldId id="410" r:id="rId26"/>
    <p:sldId id="432" r:id="rId27"/>
    <p:sldId id="426" r:id="rId28"/>
    <p:sldId id="408" r:id="rId29"/>
    <p:sldId id="420" r:id="rId30"/>
    <p:sldId id="334" r:id="rId31"/>
    <p:sldId id="407" r:id="rId32"/>
    <p:sldId id="364" r:id="rId33"/>
    <p:sldId id="439" r:id="rId34"/>
    <p:sldId id="396" r:id="rId35"/>
    <p:sldId id="402" r:id="rId36"/>
  </p:sldIdLst>
  <p:sldSz cx="9144000" cy="6858000" type="screen4x3"/>
  <p:notesSz cx="6708775" cy="98361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98">
          <p15:clr>
            <a:srgbClr val="A4A3A4"/>
          </p15:clr>
        </p15:guide>
        <p15:guide id="2" pos="2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9900"/>
    <a:srgbClr val="0000CC"/>
    <a:srgbClr val="FF0000"/>
    <a:srgbClr val="3366FF"/>
    <a:srgbClr val="CC3300"/>
    <a:srgbClr val="FF9900"/>
    <a:srgbClr val="33CC33"/>
    <a:srgbClr val="739EF3"/>
    <a:srgbClr val="969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4680" autoAdjust="0"/>
  </p:normalViewPr>
  <p:slideViewPr>
    <p:cSldViewPr>
      <p:cViewPr>
        <p:scale>
          <a:sx n="73" d="100"/>
          <a:sy n="73" d="100"/>
        </p:scale>
        <p:origin x="-763" y="-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9" d="100"/>
        <a:sy n="69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4020" y="-90"/>
      </p:cViewPr>
      <p:guideLst>
        <p:guide orient="horz" pos="3098"/>
        <p:guide pos="2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0475" y="0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2438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0475" y="9342438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8089CD1-D97C-4879-8007-FCA0CFD650C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1269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0475" y="0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8188"/>
            <a:ext cx="4916487" cy="3687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72013"/>
            <a:ext cx="536575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2438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0475" y="9342438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E8A4EEB-3D3D-4519-B83F-3A1C70366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21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6B5054-4A44-4867-80E6-A28FA4C5FD6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4.1.1.4 Authentication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FCDDEB-0347-448D-8013-89E473623BA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B820F8-341F-4765-9760-6752052B696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528DB0-E0FC-4E78-BF76-1205A9120D9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1511CA-F314-42CF-AD59-21B4998C520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0053D2-183A-4937-8E7C-C484A4F18AD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0053D2-183A-4937-8E7C-C484A4F18AD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B820F8-341F-4765-9760-6752052B696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68960C-E812-42D7-AFF0-A5E1561C017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0" dirty="0" smtClean="0"/>
              <a:t>4.1.2.3</a:t>
            </a:r>
            <a:r>
              <a:rPr lang="en-US" b="0" baseline="0" dirty="0" smtClean="0"/>
              <a:t> </a:t>
            </a:r>
            <a:r>
              <a:rPr lang="en-US" sz="1200" b="0" dirty="0" smtClean="0">
                <a:ea typeface="ＭＳ Ｐゴシック" pitchFamily="34" charset="-128"/>
              </a:rPr>
              <a:t>EIGRP Update &amp; Acknowledgement Packets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4.1.1.1 Features of EIGRP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68960C-E812-42D7-AFF0-A5E1561C017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0053D2-183A-4937-8E7C-C484A4F18AD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68960C-E812-42D7-AFF0-A5E1561C017D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68960C-E812-42D7-AFF0-A5E1561C017D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0" dirty="0" smtClean="0"/>
              <a:t>4.1.2.4</a:t>
            </a:r>
            <a:r>
              <a:rPr lang="en-US" b="0" baseline="0" dirty="0" smtClean="0"/>
              <a:t> EIGRP Query and Reply Packets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A7CAD7-A407-44F8-9B50-0E3AC8E2C86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EE47FA-2B64-4C81-A4D7-CD6ECEEB104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EE47FA-2B64-4C81-A4D7-CD6ECEEB104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AE26C1A-F928-4D6D-9217-616B1BB85EA2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4.1.1.1 Features of EIGRP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3.1.1.2 Purpose of Dynamic Routing Protocols (cont.)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4.1.1.1 Features of EIGRP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4.1.2.1 EIGRP</a:t>
            </a:r>
            <a:r>
              <a:rPr lang="en-US" b="0" baseline="0" dirty="0" smtClean="0"/>
              <a:t> Packet Types</a:t>
            </a:r>
            <a:endParaRPr lang="en-US" b="0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0" dirty="0" smtClean="0"/>
              <a:t>4.1.2.2</a:t>
            </a:r>
            <a:r>
              <a:rPr lang="en-US" b="0" baseline="0" dirty="0" smtClean="0"/>
              <a:t> EIGRP Hello Packets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2A04ED-1DAE-4174-9D93-A2790EA7A4F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9D2418-5FE1-4E95-8347-742BCF7A609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647DED-F0B6-4413-9B5C-53627FB83B2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5" name="Picture 13" descr="crest_30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caia_v_300_cmyk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732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173288" y="0"/>
            <a:ext cx="2173287" cy="2181225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7775" y="2349500"/>
            <a:ext cx="5564188" cy="1493838"/>
          </a:xfrm>
        </p:spPr>
        <p:txBody>
          <a:bodyPr/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7775" y="4587875"/>
            <a:ext cx="4318000" cy="989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9081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EIGRP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98E50901-B93A-4BDE-9279-E457909BB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115888"/>
            <a:ext cx="2232025" cy="6192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115888"/>
            <a:ext cx="6543675" cy="6192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EIGRP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84EE3740-DD8A-42C1-96C6-BFD8200B8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5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135938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EIGRP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0937E755-58C0-42AA-B215-32DF90B65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4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7950" y="115888"/>
            <a:ext cx="8135938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908050"/>
            <a:ext cx="4351337" cy="2624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3125" y="908050"/>
            <a:ext cx="4352925" cy="2624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79388" y="3684588"/>
            <a:ext cx="4351337" cy="2624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125" y="3684588"/>
            <a:ext cx="4352925" cy="2624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EIGRP</a:t>
            </a:r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60078292-A9FC-4F73-A388-028D52AE8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4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135938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8856662" cy="2624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388" y="3684588"/>
            <a:ext cx="8856662" cy="2624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EIGRP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50A25043-D02D-40D3-A9DC-8C523528E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>
              <a:solidFill>
                <a:srgbClr val="336666"/>
              </a:solidFill>
            </a:endParaRPr>
          </a:p>
        </p:txBody>
      </p:sp>
      <p:pic>
        <p:nvPicPr>
          <p:cNvPr id="5" name="Picture 13" descr="crest_30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caia_v_300_cmyk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732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173288" y="0"/>
            <a:ext cx="2173287" cy="2181225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>
              <a:solidFill>
                <a:srgbClr val="336666"/>
              </a:solidFill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7775" y="2349500"/>
            <a:ext cx="5564188" cy="1493838"/>
          </a:xfrm>
        </p:spPr>
        <p:txBody>
          <a:bodyPr/>
          <a:lstStyle>
            <a:lvl1pPr>
              <a:defRPr sz="2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7775" y="4587875"/>
            <a:ext cx="4318000" cy="989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8407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TNE20002/TNE70003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r>
              <a:rPr lang="en-US" dirty="0">
                <a:solidFill>
                  <a:srgbClr val="336666"/>
                </a:solidFill>
              </a:rPr>
              <a:t>Page </a:t>
            </a:r>
            <a:fld id="{AB774811-B2FB-4F45-BB1F-BD7FDBA75D3D}" type="slidenum">
              <a:rPr lang="en-US">
                <a:solidFill>
                  <a:srgbClr val="33666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7853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336666"/>
                </a:solidFill>
              </a:rPr>
              <a:t>Page </a:t>
            </a:r>
            <a:fld id="{AB774811-B2FB-4F45-BB1F-BD7FDBA75D3D}" type="slidenum">
              <a:rPr lang="en-US">
                <a:solidFill>
                  <a:srgbClr val="33666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3666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TNE20002/TNE70003</a:t>
            </a:r>
          </a:p>
        </p:txBody>
      </p:sp>
    </p:spTree>
    <p:extLst>
      <p:ext uri="{BB962C8B-B14F-4D97-AF65-F5344CB8AC3E}">
        <p14:creationId xmlns:p14="http://schemas.microsoft.com/office/powerpoint/2010/main" val="2928133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737475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268413"/>
            <a:ext cx="4316413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68413"/>
            <a:ext cx="4316412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TNE20002/TNE70003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329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737475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268413"/>
            <a:ext cx="8785225" cy="222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50" y="3648075"/>
            <a:ext cx="8785225" cy="2228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TNE20002/TNE70003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44408" y="6525344"/>
            <a:ext cx="719138" cy="287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336666"/>
                </a:solidFill>
              </a:rPr>
              <a:t>Page </a:t>
            </a:r>
            <a:fld id="{AB774811-B2FB-4F45-BB1F-BD7FDBA75D3D}" type="slidenum">
              <a:rPr lang="en-US">
                <a:solidFill>
                  <a:srgbClr val="33666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26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b="0" dirty="0" smtClean="0"/>
              <a:t> EIGRP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1213B7C1-F2B5-476A-9AB4-1749CDF3BA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28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737475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268413"/>
            <a:ext cx="4316413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6763" y="1268413"/>
            <a:ext cx="4316412" cy="222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6763" y="3648075"/>
            <a:ext cx="4316412" cy="22288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FDB938-0BB7-45EA-9FFD-C4249EC118EA}" type="slidenum">
              <a:rPr lang="en-US">
                <a:solidFill>
                  <a:srgbClr val="33666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36666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16687"/>
            <a:ext cx="4249738" cy="34131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1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EIGRP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A8285756-9B2F-470C-A941-DAF2FAF5D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7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EIGRP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26BAEF90-42BF-481D-866D-E16BE8256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EIGRP</a:t>
            </a:r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02F19D54-D3F6-4F6F-ACE7-0B9B13E45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9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EIGRP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41819B5B-ACEA-4A35-85FF-F55C6F8EFE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4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EIGRP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38457B0B-FC14-48FE-9DB1-014343941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7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EIGRP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328798AF-CC33-4517-9518-3476455D9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5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EIGRP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fld id="{97A17A6B-C26A-4685-B455-8201DB70A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6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135938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64388" y="6453188"/>
            <a:ext cx="11509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00113" y="6400800"/>
            <a:ext cx="266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EIGRP</a:t>
            </a:r>
            <a:endParaRPr lang="en-US" dirty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53188"/>
            <a:ext cx="7191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 </a:t>
            </a:r>
            <a:fld id="{2A5892E1-B2DF-4BD9-AB68-80297A7F0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5" descr="crest_100pc bit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15888"/>
            <a:ext cx="70643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107950" y="765175"/>
            <a:ext cx="8135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1033" name="Picture 17" descr="caia_h_300_cmyk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3663"/>
            <a:ext cx="8270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773747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268413"/>
            <a:ext cx="87852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pic>
        <p:nvPicPr>
          <p:cNvPr id="1031" name="Picture 15" descr="crest_100pc bi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15888"/>
            <a:ext cx="6413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179388" y="836613"/>
            <a:ext cx="763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>
              <a:solidFill>
                <a:srgbClr val="336666"/>
              </a:solidFill>
            </a:endParaRPr>
          </a:p>
        </p:txBody>
      </p:sp>
      <p:pic>
        <p:nvPicPr>
          <p:cNvPr id="1033" name="Picture 17" descr="caia_h_300_cmyk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25344"/>
            <a:ext cx="61156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TNE20002/TNE70003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336666"/>
                </a:solidFill>
              </a:rPr>
              <a:t>Page </a:t>
            </a:r>
            <a:fld id="{AB774811-B2FB-4F45-BB1F-BD7FDBA75D3D}" type="slidenum">
              <a:rPr lang="en-US">
                <a:solidFill>
                  <a:srgbClr val="33666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2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yymlFWDEg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0000"/>
                </a:solidFill>
              </a:rPr>
              <a:t>TNE20002/TNE70003</a:t>
            </a:r>
            <a:endParaRPr lang="en-US" sz="28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4437112"/>
            <a:ext cx="6696744" cy="223224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Topic 4  EIGRP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V1.1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EIGRP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 </a:t>
            </a:r>
            <a:fld id="{21FD5356-ECDE-4859-BEC7-F2265A972F8C}" type="slidenum">
              <a:rPr lang="en-US" smtClean="0">
                <a:solidFill>
                  <a:schemeClr val="tx2"/>
                </a:solidFill>
              </a:rPr>
              <a:pPr/>
              <a:t>10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dirty="0" smtClean="0"/>
              <a:t>EIGRP – Query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820" y="889000"/>
            <a:ext cx="2952452" cy="5400675"/>
          </a:xfrm>
        </p:spPr>
        <p:txBody>
          <a:bodyPr/>
          <a:lstStyle/>
          <a:p>
            <a:pPr marL="236538" indent="-236538" defTabSz="814388" eaLnBrk="1" hangingPunct="1">
              <a:buFontTx/>
              <a:buNone/>
            </a:pPr>
            <a:r>
              <a:rPr lang="en-US" sz="2000" b="1" dirty="0" smtClean="0"/>
              <a:t>Query &amp; Reply packets</a:t>
            </a:r>
          </a:p>
          <a:p>
            <a:pPr marL="236538" indent="-236538" defTabSz="814388" eaLnBrk="1" hangingPunct="1"/>
            <a:r>
              <a:rPr lang="en-US" sz="2000" dirty="0" smtClean="0">
                <a:solidFill>
                  <a:srgbClr val="FF0000"/>
                </a:solidFill>
              </a:rPr>
              <a:t>Used to request alternate path information from neighbors</a:t>
            </a:r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981075"/>
            <a:ext cx="6048375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3491880" y="5373216"/>
            <a:ext cx="2880320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5107250"/>
            <a:ext cx="5760640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 smtClean="0">
                <a:solidFill>
                  <a:srgbClr val="0000CC"/>
                </a:solidFill>
              </a:rPr>
              <a:t>Query Packet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Used by DUAL when searching  for networks</a:t>
            </a:r>
            <a:endParaRPr lang="en-AU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solidFill>
                  <a:srgbClr val="FF0000"/>
                </a:solidFill>
              </a:rPr>
              <a:t>Reply </a:t>
            </a:r>
            <a:r>
              <a:rPr lang="en-AU" sz="1600" dirty="0" smtClean="0"/>
              <a:t>packet sent in response to </a:t>
            </a:r>
            <a:r>
              <a:rPr lang="en-AU" sz="1600" dirty="0" smtClean="0">
                <a:solidFill>
                  <a:srgbClr val="0000CC"/>
                </a:solidFill>
              </a:rPr>
              <a:t>Query</a:t>
            </a:r>
          </a:p>
          <a:p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5328" y="908720"/>
            <a:ext cx="5577152" cy="58326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166"/>
            <a:ext cx="8145462" cy="838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Authentication of Updates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908720"/>
            <a:ext cx="2825173" cy="5328592"/>
          </a:xfrm>
        </p:spPr>
        <p:txBody>
          <a:bodyPr/>
          <a:lstStyle/>
          <a:p>
            <a:r>
              <a:rPr lang="en-US" sz="2000" dirty="0" smtClean="0"/>
              <a:t>EIGRP can be configured to </a:t>
            </a:r>
            <a:r>
              <a:rPr lang="en-US" sz="2000" dirty="0" smtClean="0">
                <a:solidFill>
                  <a:srgbClr val="FF0000"/>
                </a:solidFill>
              </a:rPr>
              <a:t>authenticate</a:t>
            </a:r>
            <a:r>
              <a:rPr lang="en-US" sz="2000" dirty="0" smtClean="0"/>
              <a:t> routing information.</a:t>
            </a:r>
          </a:p>
          <a:p>
            <a:endParaRPr lang="en-US" sz="2000" dirty="0"/>
          </a:p>
          <a:p>
            <a:r>
              <a:rPr lang="en-US" sz="2000" dirty="0" smtClean="0"/>
              <a:t>Ensures routers only accept updates from routers that have been configured with the correct </a:t>
            </a:r>
            <a:r>
              <a:rPr lang="en-US" sz="2000" dirty="0" smtClean="0">
                <a:solidFill>
                  <a:srgbClr val="FF0000"/>
                </a:solidFill>
              </a:rPr>
              <a:t>authentication </a:t>
            </a:r>
            <a:r>
              <a:rPr lang="en-US" sz="2000" dirty="0" smtClean="0"/>
              <a:t>information.</a:t>
            </a:r>
          </a:p>
          <a:p>
            <a:endParaRPr lang="en-US" sz="2000" dirty="0"/>
          </a:p>
          <a:p>
            <a:r>
              <a:rPr lang="en-US" sz="2000" dirty="0" smtClean="0"/>
              <a:t>Default </a:t>
            </a:r>
            <a:r>
              <a:rPr lang="en-US" sz="2000" b="1" dirty="0" smtClean="0">
                <a:solidFill>
                  <a:srgbClr val="FF0000"/>
                </a:solidFill>
              </a:rPr>
              <a:t>NO </a:t>
            </a:r>
            <a:r>
              <a:rPr lang="en-US" sz="2000" dirty="0" smtClean="0"/>
              <a:t>authentication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5580112" y="4437112"/>
            <a:ext cx="1224136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EIGRP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 </a:t>
            </a:r>
            <a:fld id="{D7EC27FB-E8DE-452E-84C8-EB20EEE3EAF6}" type="slidenum">
              <a:rPr lang="en-US" smtClean="0">
                <a:solidFill>
                  <a:schemeClr val="tx2"/>
                </a:solidFill>
              </a:rPr>
              <a:pPr/>
              <a:t>12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dirty="0" smtClean="0"/>
              <a:t>EIGRP Configuration: ASN, Wildcard</a:t>
            </a:r>
            <a:endParaRPr lang="en-US" dirty="0" smtClean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defTabSz="814388" eaLnBrk="1" hangingPunct="1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Specifying which subnets should be advertised:</a:t>
            </a:r>
            <a:endParaRPr lang="en-US" sz="2000" b="1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6538" indent="-236538" defTabSz="814388"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6538" lvl="0" indent="-236538" defTabSz="814388" eaLnBrk="1" hangingPunct="1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wildcard specifies a subnet within the network</a:t>
            </a:r>
          </a:p>
          <a:p>
            <a:pPr marL="236538" lvl="0" indent="-236538" defTabSz="814388" eaLnBrk="1" hangingPunct="1"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6538" lvl="0" indent="-236538" defTabSz="814388" eaLnBrk="1" hangingPunct="1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Wildcard is </a:t>
            </a:r>
            <a:r>
              <a:rPr lang="en-US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</a:p>
          <a:p>
            <a:pPr marL="236538" lvl="0" indent="-236538" defTabSz="814388" eaLnBrk="1" hangingPunct="1">
              <a:buClr>
                <a:srgbClr val="000000"/>
              </a:buClr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6538" lvl="0" indent="-236538" defTabSz="814388" eaLnBrk="1" hangingPunct="1">
              <a:buClr>
                <a:srgbClr val="000000"/>
              </a:buClr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Configuration: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6538" indent="-236538" defTabSz="814388" eaLnBrk="1" hangingPunct="1">
              <a:buFontTx/>
              <a:buNone/>
            </a:pPr>
            <a:endParaRPr lang="en-US" sz="1800" b="1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6538" indent="-236538" defTabSz="814388"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</a:t>
            </a:r>
            <a:r>
              <a:rPr lang="en-US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eigrp </a:t>
            </a:r>
            <a:r>
              <a:rPr lang="en-US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800" b="1" dirty="0" smtClean="0">
                <a:solidFill>
                  <a:srgbClr val="66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en-US" sz="1800" b="1" dirty="0" smtClean="0">
                <a:solidFill>
                  <a:srgbClr val="6600CC"/>
                </a:solidFill>
              </a:rPr>
              <a:t>Autonomous </a:t>
            </a:r>
            <a:r>
              <a:rPr lang="en-US" sz="1800" b="1" dirty="0">
                <a:solidFill>
                  <a:srgbClr val="6600CC"/>
                </a:solidFill>
              </a:rPr>
              <a:t>System </a:t>
            </a:r>
            <a:r>
              <a:rPr lang="en-US" sz="1800" b="1" dirty="0" smtClean="0">
                <a:solidFill>
                  <a:srgbClr val="6600CC"/>
                </a:solidFill>
              </a:rPr>
              <a:t>Number (ASN)</a:t>
            </a:r>
            <a:endParaRPr lang="en-US" sz="1800" b="1" dirty="0">
              <a:solidFill>
                <a:srgbClr val="66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6538" indent="-236538" defTabSz="814388"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 </a:t>
            </a:r>
            <a:r>
              <a:rPr lang="en-US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145.60.0.0 </a:t>
            </a:r>
            <a:r>
              <a:rPr lang="en-US" sz="18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0.0.0.127 </a:t>
            </a:r>
            <a:r>
              <a:rPr lang="en-US" sz="18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en-US" sz="1800" b="1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Wildcard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of 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 255.255.255.128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6538" indent="-236538" defTabSz="814388" eaLnBrk="1" hangingPunct="1">
              <a:buFontTx/>
              <a:buNone/>
            </a:pPr>
            <a:r>
              <a:rPr lang="en-US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 145.60.0.128 0.0.0.63</a:t>
            </a:r>
          </a:p>
          <a:p>
            <a:pPr marL="236538" indent="-236538" defTabSz="814388" eaLnBrk="1" hangingPunct="1">
              <a:buFontTx/>
              <a:buNone/>
            </a:pPr>
            <a:r>
              <a:rPr lang="en-US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 145.60.0.224 0.0.0.15</a:t>
            </a:r>
          </a:p>
          <a:p>
            <a:pPr marL="236538" indent="-236538" defTabSz="814388" eaLnBrk="1" hangingPunct="1">
              <a:buFontTx/>
              <a:buNone/>
            </a:pPr>
            <a:r>
              <a:rPr lang="en-US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 145.60.0.240 0.0.0.3</a:t>
            </a:r>
            <a:endParaRPr lang="en-US" sz="1800" b="1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6538" indent="-236538" defTabSz="814388" eaLnBrk="1" hangingPunct="1">
              <a:buFontTx/>
              <a:buNone/>
            </a:pPr>
            <a:endParaRPr lang="en-US" sz="18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14388" eaLnBrk="1" hangingPunct="1">
              <a:buNone/>
            </a:pPr>
            <a:r>
              <a:rPr lang="en-US" sz="1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6538" indent="-236538" defTabSz="814388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EIGRP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 </a:t>
            </a:r>
            <a:fld id="{6C06FAC1-38C8-4AC4-81A8-67AB528B6AEB}" type="slidenum">
              <a:rPr lang="en-US" smtClean="0">
                <a:solidFill>
                  <a:schemeClr val="tx2"/>
                </a:solidFill>
              </a:rPr>
              <a:pPr/>
              <a:t>13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sz="2400" dirty="0" smtClean="0"/>
              <a:t>EIGRP – Wildcards</a:t>
            </a:r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87" y="1041345"/>
            <a:ext cx="8712200" cy="513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468313" y="3429000"/>
            <a:ext cx="1727200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 flipV="1">
            <a:off x="1835150" y="2205038"/>
            <a:ext cx="792163" cy="12239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719611" y="4009087"/>
            <a:ext cx="1516685" cy="287338"/>
          </a:xfrm>
          <a:prstGeom prst="rect">
            <a:avLst/>
          </a:prstGeom>
          <a:noFill/>
          <a:ln w="28575" algn="ctr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652120" y="3324201"/>
            <a:ext cx="2664296" cy="61198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AU" b="1" dirty="0" smtClean="0">
                <a:solidFill>
                  <a:srgbClr val="0000CC"/>
                </a:solidFill>
              </a:rPr>
              <a:t>        </a:t>
            </a:r>
            <a:r>
              <a:rPr lang="en-AU" sz="1400" b="1" dirty="0" smtClean="0">
                <a:solidFill>
                  <a:srgbClr val="0000CC"/>
                </a:solidFill>
              </a:rPr>
              <a:t>Mask               Wildcard</a:t>
            </a:r>
          </a:p>
          <a:p>
            <a:r>
              <a:rPr lang="en-AU" sz="1400" b="1" dirty="0" smtClean="0">
                <a:solidFill>
                  <a:srgbClr val="0000CC"/>
                </a:solidFill>
              </a:rPr>
              <a:t>255.255.255.252  -&gt;   0.0.0.3</a:t>
            </a:r>
            <a:endParaRPr lang="en-AU" sz="1400" b="1" dirty="0">
              <a:solidFill>
                <a:srgbClr val="0000CC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6660232" y="1878793"/>
            <a:ext cx="0" cy="6520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07950" y="4296425"/>
            <a:ext cx="2431610" cy="572388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AU" sz="1400" b="1" dirty="0" smtClean="0">
                <a:solidFill>
                  <a:srgbClr val="0000CC"/>
                </a:solidFill>
              </a:rPr>
              <a:t>        Mask             Wildcard</a:t>
            </a:r>
          </a:p>
          <a:p>
            <a:r>
              <a:rPr lang="en-AU" sz="1400" b="1" dirty="0" smtClean="0">
                <a:solidFill>
                  <a:srgbClr val="0000CC"/>
                </a:solidFill>
              </a:rPr>
              <a:t>255.255.255.0 -&gt; 0.0.0.255</a:t>
            </a:r>
            <a:endParaRPr lang="en-AU" sz="1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EIGRP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317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 </a:t>
            </a:r>
            <a:fld id="{CB51DEA5-5434-438E-AE57-87A36D860758}" type="slidenum">
              <a:rPr lang="en-US" smtClean="0">
                <a:solidFill>
                  <a:schemeClr val="tx2"/>
                </a:solidFill>
              </a:rPr>
              <a:pPr/>
              <a:t>14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dirty="0" smtClean="0"/>
              <a:t>EIGRP – Autonomous System Number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algn="ctr" defTabSz="814388" eaLnBrk="1" hangingPunct="1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Two Roles</a:t>
            </a:r>
          </a:p>
          <a:p>
            <a:pPr marL="236538" indent="-236538" defTabSz="814388" eaLnBrk="1" hangingPunct="1"/>
            <a:endParaRPr lang="en-US" sz="2000" dirty="0" smtClean="0">
              <a:solidFill>
                <a:srgbClr val="0000CC"/>
              </a:solidFill>
            </a:endParaRPr>
          </a:p>
          <a:p>
            <a:pPr marL="236538" indent="-236538" defTabSz="814388" eaLnBrk="1" hangingPunct="1"/>
            <a:r>
              <a:rPr lang="en-US" sz="2000" dirty="0" smtClean="0">
                <a:solidFill>
                  <a:srgbClr val="0000CC"/>
                </a:solidFill>
              </a:rPr>
              <a:t>Acts as </a:t>
            </a:r>
            <a:r>
              <a:rPr lang="en-US" sz="2000" dirty="0" smtClean="0"/>
              <a:t>a</a:t>
            </a:r>
            <a:r>
              <a:rPr lang="en-US" sz="2000" dirty="0" smtClean="0">
                <a:solidFill>
                  <a:srgbClr val="FF0000"/>
                </a:solidFill>
              </a:rPr>
              <a:t> Process ID </a:t>
            </a:r>
            <a:r>
              <a:rPr lang="en-US" sz="2000" dirty="0" smtClean="0"/>
              <a:t>representing an </a:t>
            </a:r>
            <a:r>
              <a:rPr lang="en-US" sz="2000" dirty="0" smtClean="0">
                <a:solidFill>
                  <a:srgbClr val="FF0000"/>
                </a:solidFill>
              </a:rPr>
              <a:t>instance</a:t>
            </a:r>
            <a:r>
              <a:rPr lang="en-US" sz="2000" dirty="0" smtClean="0"/>
              <a:t> of the routing protocol running on a router</a:t>
            </a:r>
          </a:p>
          <a:p>
            <a:pPr marL="236538" indent="-236538" defTabSz="814388" eaLnBrk="1" hangingPunct="1"/>
            <a:endParaRPr lang="en-US" sz="2000" dirty="0" smtClean="0"/>
          </a:p>
          <a:p>
            <a:pPr marL="236538" indent="-236538" defTabSz="814388" eaLnBrk="1" hangingPunct="1"/>
            <a:r>
              <a:rPr lang="en-US" sz="2000" dirty="0" smtClean="0">
                <a:solidFill>
                  <a:srgbClr val="0000CC"/>
                </a:solidFill>
              </a:rPr>
              <a:t>Acts as </a:t>
            </a:r>
            <a:r>
              <a:rPr lang="en-US" sz="2000" dirty="0" smtClean="0">
                <a:solidFill>
                  <a:srgbClr val="FF0000"/>
                </a:solidFill>
              </a:rPr>
              <a:t>Group ID </a:t>
            </a:r>
            <a:r>
              <a:rPr lang="en-US" sz="2000" dirty="0" smtClean="0"/>
              <a:t>- Only routers using the same </a:t>
            </a:r>
            <a:r>
              <a:rPr lang="en-US" sz="2000" dirty="0" smtClean="0">
                <a:solidFill>
                  <a:srgbClr val="FF0000"/>
                </a:solidFill>
              </a:rPr>
              <a:t>AS number </a:t>
            </a:r>
            <a:r>
              <a:rPr lang="en-US" sz="2000" dirty="0" smtClean="0"/>
              <a:t>can</a:t>
            </a:r>
            <a:r>
              <a:rPr lang="en-US" sz="2000" dirty="0" smtClean="0">
                <a:solidFill>
                  <a:srgbClr val="FF0000"/>
                </a:solidFill>
              </a:rPr>
              <a:t> exchange updates </a:t>
            </a:r>
            <a:r>
              <a:rPr lang="en-US" sz="2000" dirty="0" smtClean="0"/>
              <a:t>with each other</a:t>
            </a:r>
            <a:endParaRPr lang="en-US" sz="2000" dirty="0"/>
          </a:p>
          <a:p>
            <a:pPr marL="236538" indent="-236538" defTabSz="814388" eaLnBrk="1" hangingPunct="1"/>
            <a:endParaRPr 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262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908050"/>
            <a:ext cx="4497387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4356100" y="5589588"/>
            <a:ext cx="4679950" cy="792162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EIGRP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 </a:t>
            </a:r>
            <a:fld id="{E1477EE9-52A6-4884-9C26-4C42DB16321D}" type="slidenum">
              <a:rPr lang="en-US" smtClean="0">
                <a:solidFill>
                  <a:schemeClr val="tx2"/>
                </a:solidFill>
              </a:rPr>
              <a:pPr/>
              <a:t>15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dirty="0" smtClean="0"/>
              <a:t>EIGRP – </a:t>
            </a:r>
            <a:r>
              <a:rPr lang="en-US" dirty="0" smtClean="0"/>
              <a:t>Wildcard, ASN</a:t>
            </a:r>
            <a:endParaRPr lang="en-US" dirty="0" smtClean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1"/>
            <a:ext cx="8856662" cy="1656854"/>
          </a:xfrm>
        </p:spPr>
        <p:txBody>
          <a:bodyPr/>
          <a:lstStyle/>
          <a:p>
            <a:pPr marL="236538" indent="-236538" defTabSz="814388" eaLnBrk="1" hangingPunct="1"/>
            <a:r>
              <a:rPr lang="en-US" sz="2000" dirty="0" smtClean="0"/>
              <a:t>Used to specify a subnet or range of subnet network addresses</a:t>
            </a:r>
          </a:p>
          <a:p>
            <a:pPr marL="236538" indent="-236538" defTabSz="814388" eaLnBrk="1" hangingPunct="1"/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 smtClean="0">
                <a:solidFill>
                  <a:srgbClr val="FF0000"/>
                </a:solidFill>
              </a:rPr>
              <a:t>wildcard</a:t>
            </a:r>
            <a:r>
              <a:rPr lang="en-US" sz="2000" dirty="0" smtClean="0"/>
              <a:t> mask is the </a:t>
            </a:r>
            <a:r>
              <a:rPr lang="en-US" sz="2000" dirty="0" smtClean="0">
                <a:solidFill>
                  <a:srgbClr val="FF0000"/>
                </a:solidFill>
              </a:rPr>
              <a:t>inverse</a:t>
            </a:r>
            <a:r>
              <a:rPr lang="en-US" sz="2000" dirty="0" smtClean="0"/>
              <a:t> of the </a:t>
            </a:r>
            <a:r>
              <a:rPr lang="en-US" sz="2000" dirty="0" smtClean="0">
                <a:solidFill>
                  <a:srgbClr val="FF0000"/>
                </a:solidFill>
              </a:rPr>
              <a:t>subnet </a:t>
            </a:r>
            <a:r>
              <a:rPr lang="en-US" sz="2000" dirty="0" smtClean="0"/>
              <a:t>mask</a:t>
            </a:r>
          </a:p>
          <a:p>
            <a:pPr marL="574675" lvl="1" indent="0" defTabSz="814388" eaLnBrk="1" hangingPunct="1"/>
            <a:r>
              <a:rPr lang="en-US" sz="2000" dirty="0" smtClean="0"/>
              <a:t>Swap all ‘0’ bits for ‘1’ and ‘1’ bits for ‘0’</a:t>
            </a:r>
          </a:p>
          <a:p>
            <a:pPr marL="574675" lvl="1" indent="0" defTabSz="814388" eaLnBrk="1" hangingPunct="1"/>
            <a:r>
              <a:rPr lang="en-US" sz="2000" dirty="0" smtClean="0">
                <a:solidFill>
                  <a:srgbClr val="FF0000"/>
                </a:solidFill>
              </a:rPr>
              <a:t>You can type in subnet mask, router will change to wildcard for you</a:t>
            </a:r>
          </a:p>
        </p:txBody>
      </p:sp>
      <p:pic>
        <p:nvPicPr>
          <p:cNvPr id="265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6889"/>
            <a:ext cx="8964613" cy="373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4050506" y="4417564"/>
            <a:ext cx="863600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508625" y="3717032"/>
            <a:ext cx="2951163" cy="36036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AU" b="1" dirty="0">
                <a:solidFill>
                  <a:srgbClr val="0000CC"/>
                </a:solidFill>
              </a:rPr>
              <a:t>255.255.255.252 -&gt; 0.0.0.3</a:t>
            </a:r>
          </a:p>
        </p:txBody>
      </p:sp>
      <p:cxnSp>
        <p:nvCxnSpPr>
          <p:cNvPr id="34825" name="Straight Arrow Connector 9"/>
          <p:cNvCxnSpPr>
            <a:cxnSpLocks noChangeShapeType="1"/>
            <a:stCxn id="34823" idx="3"/>
          </p:cNvCxnSpPr>
          <p:nvPr/>
        </p:nvCxnSpPr>
        <p:spPr bwMode="auto">
          <a:xfrm flipV="1">
            <a:off x="4914106" y="4077394"/>
            <a:ext cx="594519" cy="48383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4061226" y="2668270"/>
            <a:ext cx="490813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00CC"/>
                </a:solidFill>
              </a:rPr>
              <a:t>R1,R2 and R3 are in Autonomous System 1</a:t>
            </a:r>
            <a:endParaRPr lang="en-AU" b="1" dirty="0">
              <a:solidFill>
                <a:srgbClr val="0000CC"/>
              </a:solidFill>
            </a:endParaRP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 flipV="1">
            <a:off x="2699792" y="2780928"/>
            <a:ext cx="1361434" cy="720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pPr marL="0" indent="0" algn="ctr">
              <a:buNone/>
            </a:pPr>
            <a:r>
              <a:rPr lang="en-AU" sz="4000" dirty="0" smtClean="0">
                <a:solidFill>
                  <a:srgbClr val="FF0000"/>
                </a:solidFill>
              </a:rPr>
              <a:t>The</a:t>
            </a:r>
          </a:p>
          <a:p>
            <a:pPr marL="0" indent="0" algn="ctr">
              <a:buNone/>
            </a:pPr>
            <a:r>
              <a:rPr lang="en-AU" sz="4000" dirty="0" smtClean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AU" sz="4000" dirty="0" smtClean="0">
                <a:solidFill>
                  <a:srgbClr val="FF0000"/>
                </a:solidFill>
              </a:rPr>
              <a:t>Topology</a:t>
            </a:r>
          </a:p>
          <a:p>
            <a:pPr marL="0" indent="0" algn="ctr">
              <a:buNone/>
            </a:pPr>
            <a:endParaRPr lang="en-AU" sz="40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AU" sz="4000" dirty="0" smtClean="0">
                <a:solidFill>
                  <a:srgbClr val="FF0000"/>
                </a:solidFill>
              </a:rPr>
              <a:t>Table</a:t>
            </a:r>
            <a:endParaRPr lang="en-AU" sz="40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TNE20002/TNE70003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6666"/>
                </a:solidFill>
              </a:rPr>
              <a:t>Page </a:t>
            </a:r>
            <a:fld id="{AB774811-B2FB-4F45-BB1F-BD7FDBA75D3D}" type="slidenum">
              <a:rPr lang="en-US">
                <a:solidFill>
                  <a:srgbClr val="336666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0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EIGRP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430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 </a:t>
            </a:r>
            <a:fld id="{6D87B1D9-D23C-44A2-9590-C643E5444A02}" type="slidenum">
              <a:rPr lang="en-US" smtClean="0">
                <a:solidFill>
                  <a:schemeClr val="tx2"/>
                </a:solidFill>
              </a:rPr>
              <a:pPr/>
              <a:t>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sz="2800" dirty="0" smtClean="0"/>
              <a:t>EIGRP </a:t>
            </a:r>
            <a:r>
              <a:rPr lang="en-US" sz="2800" dirty="0" smtClean="0">
                <a:solidFill>
                  <a:srgbClr val="FF0000"/>
                </a:solidFill>
              </a:rPr>
              <a:t>Topology Table </a:t>
            </a:r>
            <a:r>
              <a:rPr lang="en-US" sz="2800" dirty="0" smtClean="0"/>
              <a:t>– R2 to 192.168.1.0</a:t>
            </a:r>
          </a:p>
        </p:txBody>
      </p:sp>
      <p:pic>
        <p:nvPicPr>
          <p:cNvPr id="3655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8" y="692695"/>
            <a:ext cx="6984776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55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24128" y="980728"/>
            <a:ext cx="3240360" cy="720080"/>
          </a:xfrm>
          <a:ln w="28575">
            <a:solidFill>
              <a:srgbClr val="FF0000"/>
            </a:solidFill>
          </a:ln>
        </p:spPr>
        <p:txBody>
          <a:bodyPr/>
          <a:lstStyle/>
          <a:p>
            <a:pPr marL="0" indent="0" defTabSz="814388" eaLnBrk="1" hangingPunct="1">
              <a:buNone/>
            </a:pPr>
            <a:r>
              <a:rPr lang="en-US" sz="1800" dirty="0" smtClean="0"/>
              <a:t>All successor routes</a:t>
            </a:r>
          </a:p>
          <a:p>
            <a:pPr marL="0" indent="0" defTabSz="814388" eaLnBrk="1" hangingPunct="1">
              <a:buNone/>
            </a:pPr>
            <a:r>
              <a:rPr lang="en-US" sz="1800" dirty="0" smtClean="0"/>
              <a:t>All feasible successor routes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012160" y="3645024"/>
            <a:ext cx="1069268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7544" y="6021288"/>
            <a:ext cx="1944216" cy="323524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75656" y="2492896"/>
            <a:ext cx="967746" cy="216024"/>
          </a:xfrm>
          <a:prstGeom prst="rect">
            <a:avLst/>
          </a:prstGeom>
          <a:noFill/>
          <a:ln w="3810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19872" y="1916832"/>
            <a:ext cx="368457" cy="216024"/>
          </a:xfrm>
          <a:prstGeom prst="rect">
            <a:avLst/>
          </a:prstGeom>
          <a:noFill/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4716015" y="1052735"/>
            <a:ext cx="1008113" cy="2880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443402" y="692695"/>
            <a:ext cx="2272613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07704" y="2852936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2029" y="4822072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3366FF"/>
                </a:solidFill>
              </a:rPr>
              <a:t>Successor </a:t>
            </a:r>
          </a:p>
          <a:p>
            <a:pPr algn="ctr"/>
            <a:r>
              <a:rPr lang="en-AU" b="1" dirty="0" smtClean="0">
                <a:solidFill>
                  <a:srgbClr val="3366FF"/>
                </a:solidFill>
              </a:rPr>
              <a:t>(</a:t>
            </a:r>
            <a:r>
              <a:rPr lang="en-AU" b="1" dirty="0" smtClean="0">
                <a:solidFill>
                  <a:srgbClr val="FF9900"/>
                </a:solidFill>
              </a:rPr>
              <a:t>Least Cost</a:t>
            </a:r>
            <a:r>
              <a:rPr lang="en-AU" b="1" dirty="0" smtClean="0">
                <a:solidFill>
                  <a:srgbClr val="3366FF"/>
                </a:solidFill>
              </a:rPr>
              <a:t>)</a:t>
            </a:r>
            <a:endParaRPr lang="en-AU" b="1" dirty="0">
              <a:solidFill>
                <a:srgbClr val="33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7372" y="5542588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3366FF"/>
                </a:solidFill>
              </a:rPr>
              <a:t>Feasible Successor</a:t>
            </a:r>
          </a:p>
          <a:p>
            <a:pPr algn="ctr"/>
            <a:r>
              <a:rPr lang="en-AU" b="1" dirty="0" smtClean="0">
                <a:solidFill>
                  <a:srgbClr val="3366FF"/>
                </a:solidFill>
              </a:rPr>
              <a:t>(</a:t>
            </a:r>
            <a:r>
              <a:rPr lang="en-AU" b="1" dirty="0" smtClean="0">
                <a:solidFill>
                  <a:srgbClr val="009900"/>
                </a:solidFill>
              </a:rPr>
              <a:t>Backup</a:t>
            </a:r>
            <a:r>
              <a:rPr lang="en-AU" b="1" dirty="0" smtClean="0">
                <a:solidFill>
                  <a:srgbClr val="3366FF"/>
                </a:solidFill>
              </a:rPr>
              <a:t>)</a:t>
            </a:r>
            <a:endParaRPr lang="en-AU" b="1" dirty="0">
              <a:solidFill>
                <a:srgbClr val="3366F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508104" y="5107201"/>
            <a:ext cx="1069268" cy="3367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5508104" y="5651099"/>
            <a:ext cx="1081800" cy="711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539552" y="4149080"/>
            <a:ext cx="2672680" cy="296416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39647" y="2996952"/>
            <a:ext cx="368457" cy="216024"/>
          </a:xfrm>
          <a:prstGeom prst="rect">
            <a:avLst/>
          </a:prstGeom>
          <a:noFill/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716015" y="2492896"/>
            <a:ext cx="1183940" cy="288032"/>
          </a:xfrm>
          <a:prstGeom prst="rect">
            <a:avLst/>
          </a:prstGeom>
          <a:noFill/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9167" y="2168163"/>
            <a:ext cx="1098378" cy="307777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9900"/>
                </a:solidFill>
              </a:rPr>
              <a:t>Least Cost</a:t>
            </a:r>
            <a:endParaRPr lang="en-AU" sz="1400" b="1" dirty="0">
              <a:solidFill>
                <a:srgbClr val="FF99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6382" y="2132856"/>
            <a:ext cx="830677" cy="307777"/>
          </a:xfrm>
          <a:prstGeom prst="rect">
            <a:avLst/>
          </a:prstGeom>
          <a:noFill/>
          <a:ln>
            <a:solidFill>
              <a:srgbClr val="0099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009900"/>
                </a:solidFill>
              </a:rPr>
              <a:t>Backup</a:t>
            </a:r>
            <a:endParaRPr lang="en-AU" sz="1400" b="1" dirty="0">
              <a:solidFill>
                <a:srgbClr val="0099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2555776" y="2322051"/>
            <a:ext cx="656456" cy="6749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4080407" y="2371469"/>
            <a:ext cx="779625" cy="7694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5212426" y="41026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00CC"/>
                </a:solidFill>
              </a:rPr>
              <a:t>R2</a:t>
            </a:r>
            <a:endParaRPr lang="en-AU" b="1" dirty="0">
              <a:solidFill>
                <a:srgbClr val="0000CC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52990" y="5204572"/>
            <a:ext cx="1542746" cy="2392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EIGRP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430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 </a:t>
            </a:r>
            <a:fld id="{6D87B1D9-D23C-44A2-9590-C643E5444A02}" type="slidenum">
              <a:rPr lang="en-US" smtClean="0">
                <a:solidFill>
                  <a:schemeClr val="tx2"/>
                </a:solidFill>
              </a:rPr>
              <a:pPr/>
              <a:t>18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3655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764704"/>
            <a:ext cx="8892480" cy="5636667"/>
          </a:xfrm>
        </p:spPr>
      </p:pic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sz="2800" dirty="0" smtClean="0"/>
              <a:t>EIGRP </a:t>
            </a:r>
            <a:r>
              <a:rPr lang="en-US" sz="2800" dirty="0" smtClean="0">
                <a:solidFill>
                  <a:srgbClr val="FF0000"/>
                </a:solidFill>
              </a:rPr>
              <a:t>Topology Table </a:t>
            </a:r>
            <a:r>
              <a:rPr lang="en-US" sz="2800" dirty="0" smtClean="0"/>
              <a:t>– R2</a:t>
            </a:r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2771800" y="4941168"/>
            <a:ext cx="1008112" cy="86474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2555776" y="3933056"/>
            <a:ext cx="1728192" cy="2159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419872" y="980727"/>
            <a:ext cx="2376264" cy="43204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" name="Rectangle 1"/>
          <p:cNvSpPr/>
          <p:nvPr/>
        </p:nvSpPr>
        <p:spPr bwMode="auto">
          <a:xfrm>
            <a:off x="4644008" y="3722735"/>
            <a:ext cx="914400" cy="2160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rgbClr val="6600CC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437315" y="3940257"/>
            <a:ext cx="914400" cy="216052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rgbClr val="0099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8936" y="5498126"/>
            <a:ext cx="1105272" cy="955210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rgbClr val="0099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96408" y="2204864"/>
            <a:ext cx="1359768" cy="432048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rgbClr val="6600CC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15770" y="576797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9900"/>
                </a:solidFill>
              </a:rPr>
              <a:t>R1</a:t>
            </a:r>
            <a:endParaRPr lang="en-AU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25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EIGRP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38457B0B-FC14-48FE-9DB1-014343941C5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45091" y="1052736"/>
            <a:ext cx="49685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 smtClean="0">
                <a:solidFill>
                  <a:srgbClr val="0000CC"/>
                </a:solidFill>
              </a:rPr>
              <a:t>How </a:t>
            </a:r>
          </a:p>
          <a:p>
            <a:pPr algn="ctr"/>
            <a:endParaRPr lang="en-AU" sz="3600" dirty="0" smtClean="0">
              <a:solidFill>
                <a:srgbClr val="0000CC"/>
              </a:solidFill>
            </a:endParaRPr>
          </a:p>
          <a:p>
            <a:pPr algn="ctr"/>
            <a:r>
              <a:rPr lang="en-AU" sz="3600" dirty="0" smtClean="0">
                <a:solidFill>
                  <a:srgbClr val="0000CC"/>
                </a:solidFill>
              </a:rPr>
              <a:t>EIGRP</a:t>
            </a:r>
          </a:p>
          <a:p>
            <a:pPr algn="ctr"/>
            <a:endParaRPr lang="en-AU" sz="3600" dirty="0" smtClean="0">
              <a:solidFill>
                <a:srgbClr val="0000CC"/>
              </a:solidFill>
            </a:endParaRPr>
          </a:p>
          <a:p>
            <a:pPr algn="ctr"/>
            <a:r>
              <a:rPr lang="en-AU" sz="3600" dirty="0" smtClean="0">
                <a:solidFill>
                  <a:srgbClr val="0000CC"/>
                </a:solidFill>
              </a:rPr>
              <a:t>Handles</a:t>
            </a:r>
          </a:p>
          <a:p>
            <a:pPr algn="ctr"/>
            <a:endParaRPr lang="en-AU" sz="3600" dirty="0" smtClean="0">
              <a:solidFill>
                <a:srgbClr val="0000CC"/>
              </a:solidFill>
            </a:endParaRPr>
          </a:p>
          <a:p>
            <a:pPr algn="ctr"/>
            <a:r>
              <a:rPr lang="en-AU" sz="3600" dirty="0" smtClean="0">
                <a:solidFill>
                  <a:srgbClr val="0000CC"/>
                </a:solidFill>
              </a:rPr>
              <a:t>a</a:t>
            </a:r>
          </a:p>
          <a:p>
            <a:pPr algn="ctr"/>
            <a:endParaRPr lang="en-AU" sz="3600" dirty="0">
              <a:solidFill>
                <a:srgbClr val="0000CC"/>
              </a:solidFill>
            </a:endParaRPr>
          </a:p>
          <a:p>
            <a:pPr algn="ctr"/>
            <a:r>
              <a:rPr lang="en-AU" sz="3600" dirty="0" smtClean="0">
                <a:solidFill>
                  <a:srgbClr val="FF0000"/>
                </a:solidFill>
              </a:rPr>
              <a:t>Link Failure</a:t>
            </a:r>
          </a:p>
        </p:txBody>
      </p:sp>
    </p:spTree>
    <p:extLst>
      <p:ext uri="{BB962C8B-B14F-4D97-AF65-F5344CB8AC3E}">
        <p14:creationId xmlns:p14="http://schemas.microsoft.com/office/powerpoint/2010/main" val="2780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4330"/>
            <a:ext cx="8145462" cy="838200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EIGRP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836712"/>
            <a:ext cx="9001000" cy="5616624"/>
          </a:xfrm>
        </p:spPr>
        <p:txBody>
          <a:bodyPr/>
          <a:lstStyle/>
          <a:p>
            <a:pPr marL="0" indent="0" algn="ctr">
              <a:spcBef>
                <a:spcPts val="1200"/>
              </a:spcBef>
              <a:buNone/>
            </a:pPr>
            <a:endParaRPr lang="en-US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dirty="0" smtClean="0">
                <a:solidFill>
                  <a:srgbClr val="66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nhanced</a:t>
            </a:r>
          </a:p>
          <a:p>
            <a:pPr marL="0" indent="0" algn="ctr">
              <a:spcBef>
                <a:spcPts val="1200"/>
              </a:spcBef>
              <a:buNone/>
            </a:pPr>
            <a:endParaRPr lang="en-US" sz="3200" dirty="0" smtClean="0">
              <a:solidFill>
                <a:srgbClr val="66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dirty="0" smtClean="0">
                <a:solidFill>
                  <a:srgbClr val="66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nterior 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200" dirty="0" smtClean="0">
                <a:solidFill>
                  <a:srgbClr val="66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ateway</a:t>
            </a:r>
          </a:p>
          <a:p>
            <a:pPr marL="0" indent="0" algn="ctr">
              <a:spcBef>
                <a:spcPts val="1200"/>
              </a:spcBef>
              <a:buNone/>
            </a:pPr>
            <a:endParaRPr lang="en-US" sz="3200" dirty="0" smtClean="0">
              <a:solidFill>
                <a:srgbClr val="66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200" dirty="0" smtClean="0">
                <a:solidFill>
                  <a:srgbClr val="66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outing </a:t>
            </a:r>
          </a:p>
          <a:p>
            <a:pPr marL="0" indent="0" algn="ctr">
              <a:spcBef>
                <a:spcPts val="1200"/>
              </a:spcBef>
              <a:buNone/>
            </a:pPr>
            <a:endParaRPr lang="en-US" sz="3200" dirty="0" smtClean="0">
              <a:solidFill>
                <a:srgbClr val="66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dirty="0" smtClean="0">
                <a:solidFill>
                  <a:srgbClr val="66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</a:t>
            </a:r>
          </a:p>
          <a:p>
            <a:pPr marL="0" indent="0" algn="ctr">
              <a:spcBef>
                <a:spcPts val="1200"/>
              </a:spcBef>
              <a:buNone/>
            </a:pPr>
            <a:endParaRPr lang="en-US" sz="2000" dirty="0" smtClean="0"/>
          </a:p>
          <a:p>
            <a:pPr marL="0" indent="0" algn="ctr">
              <a:spcBef>
                <a:spcPts val="1200"/>
              </a:spcBef>
              <a:buNone/>
            </a:pPr>
            <a:endParaRPr lang="en-US" sz="2000" dirty="0" smtClean="0"/>
          </a:p>
          <a:p>
            <a:pPr marL="0" indent="0" algn="ctr">
              <a:spcBef>
                <a:spcPts val="1200"/>
              </a:spcBef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403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EIGRP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 </a:t>
            </a:r>
            <a:fld id="{6C06FAC1-38C8-4AC4-81A8-67AB528B6AEB}" type="slidenum">
              <a:rPr lang="en-US" smtClean="0">
                <a:solidFill>
                  <a:schemeClr val="tx2"/>
                </a:solidFill>
              </a:rPr>
              <a:pPr/>
              <a:t>20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sz="2800" dirty="0" smtClean="0"/>
              <a:t>EIGRP – Link Fails</a:t>
            </a:r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52512"/>
            <a:ext cx="8712200" cy="513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468313" y="3429000"/>
            <a:ext cx="1727200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 flipV="1">
            <a:off x="1835150" y="2205038"/>
            <a:ext cx="792163" cy="12239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4430075" y="3619499"/>
            <a:ext cx="16065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rgbClr val="0000CC"/>
                </a:solidFill>
              </a:rPr>
              <a:t>Link Fails !!</a:t>
            </a:r>
            <a:endParaRPr lang="en-AU" sz="2000" b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816" y="495912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9900"/>
                </a:solidFill>
              </a:rPr>
              <a:t>.1</a:t>
            </a:r>
            <a:endParaRPr lang="en-AU" b="1" dirty="0">
              <a:solidFill>
                <a:srgbClr val="0099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0112" y="5013176"/>
            <a:ext cx="59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09900"/>
                </a:solidFill>
              </a:rPr>
              <a:t>.10</a:t>
            </a:r>
            <a:endParaRPr lang="en-AU" b="1" dirty="0">
              <a:solidFill>
                <a:srgbClr val="0099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205995" y="4019609"/>
            <a:ext cx="1177751" cy="345495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24128" y="4019609"/>
            <a:ext cx="1512168" cy="345494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EIGRP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 </a:t>
            </a:r>
            <a:fld id="{B45AAB8E-89FA-457A-867D-547BE69B4F09}" type="slidenum">
              <a:rPr lang="en-US" smtClean="0">
                <a:solidFill>
                  <a:schemeClr val="tx2"/>
                </a:solidFill>
              </a:rPr>
              <a:pPr/>
              <a:t>21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dirty="0" smtClean="0"/>
              <a:t>Link Fails - EIGRP Update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814388" eaLnBrk="1" hangingPunct="1">
              <a:lnSpc>
                <a:spcPct val="85000"/>
              </a:lnSpc>
            </a:pPr>
            <a:endParaRPr lang="en-US" dirty="0" smtClean="0"/>
          </a:p>
          <a:p>
            <a:pPr defTabSz="814388" eaLnBrk="1" hangingPunct="1">
              <a:lnSpc>
                <a:spcPct val="85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link failure will 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 update</a:t>
            </a:r>
          </a:p>
          <a:p>
            <a:pPr marL="236538" indent="-236538" defTabSz="814388" eaLnBrk="1" hangingPunct="1">
              <a:lnSpc>
                <a:spcPct val="85000"/>
              </a:lnSpc>
              <a:buFontTx/>
              <a:buNone/>
            </a:pPr>
            <a:endParaRPr lang="en-US" dirty="0" smtClean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14388" eaLnBrk="1" hangingPunct="1">
              <a:lnSpc>
                <a:spcPct val="85000"/>
              </a:lnSpc>
            </a:pPr>
            <a:r>
              <a:rPr lang="en-US" b="1" dirty="0" smtClean="0">
                <a:solidFill>
                  <a:srgbClr val="66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Partial</a:t>
            </a:r>
            <a:r>
              <a:rPr lang="en-US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update,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includes only the route information that has changed – the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routing table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sent</a:t>
            </a:r>
          </a:p>
          <a:p>
            <a:pPr marL="636588" lvl="1" indent="-236538" defTabSz="814388" eaLnBrk="1" hangingPunct="1">
              <a:lnSpc>
                <a:spcPct val="85000"/>
              </a:lnSpc>
            </a:pPr>
            <a:endParaRPr lang="en-US" dirty="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766929"/>
            <a:ext cx="7920880" cy="5614399"/>
          </a:xfrm>
          <a:prstGeom prst="rect">
            <a:avLst/>
          </a:prstGeom>
          <a:solidFill>
            <a:schemeClr val="bg1"/>
          </a:solidFill>
          <a:ln w="952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5364088" y="2558465"/>
            <a:ext cx="2088232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b="1" dirty="0" smtClean="0">
              <a:solidFill>
                <a:srgbClr val="0000CC"/>
              </a:solidFill>
            </a:endParaRPr>
          </a:p>
          <a:p>
            <a:endParaRPr lang="en-AU" b="1" dirty="0">
              <a:solidFill>
                <a:srgbClr val="0000CC"/>
              </a:solidFill>
            </a:endParaRPr>
          </a:p>
          <a:p>
            <a:endParaRPr lang="en-AU" b="1" dirty="0" smtClean="0">
              <a:solidFill>
                <a:srgbClr val="0000CC"/>
              </a:solidFill>
            </a:endParaRPr>
          </a:p>
          <a:p>
            <a:pPr algn="ctr"/>
            <a:r>
              <a:rPr lang="en-AU" b="1" dirty="0" smtClean="0">
                <a:solidFill>
                  <a:srgbClr val="FF0000"/>
                </a:solidFill>
              </a:rPr>
              <a:t>LINK Fails !! 192.168.10.8/30</a:t>
            </a:r>
          </a:p>
          <a:p>
            <a:endParaRPr lang="en-AU" b="1" dirty="0" smtClean="0">
              <a:solidFill>
                <a:srgbClr val="0000CC"/>
              </a:solidFill>
            </a:endParaRPr>
          </a:p>
          <a:p>
            <a:r>
              <a:rPr lang="en-AU" b="1" dirty="0" smtClean="0">
                <a:solidFill>
                  <a:srgbClr val="0000CC"/>
                </a:solidFill>
              </a:rPr>
              <a:t>192</a:t>
            </a:r>
            <a:endParaRPr lang="en-AU" b="1" dirty="0">
              <a:solidFill>
                <a:srgbClr val="0000CC"/>
              </a:solidFill>
            </a:endParaRPr>
          </a:p>
          <a:p>
            <a:endParaRPr lang="en-AU" b="1" dirty="0" smtClean="0">
              <a:solidFill>
                <a:srgbClr val="0000CC"/>
              </a:solidFill>
            </a:endParaRPr>
          </a:p>
          <a:p>
            <a:endParaRPr lang="en-AU" b="1" dirty="0" smtClean="0">
              <a:solidFill>
                <a:srgbClr val="0000CC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779912" y="1130981"/>
            <a:ext cx="1296144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433512" y="1130981"/>
            <a:ext cx="0" cy="1008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4860032" y="3933056"/>
            <a:ext cx="1512168" cy="15841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5496" y="79542"/>
            <a:ext cx="8261419" cy="687387"/>
          </a:xfrm>
        </p:spPr>
        <p:txBody>
          <a:bodyPr/>
          <a:lstStyle/>
          <a:p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Link Fails: </a:t>
            </a:r>
            <a:r>
              <a:rPr lang="en-AU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Triggered</a:t>
            </a:r>
            <a:r>
              <a:rPr lang="en-A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Update, R2 tells R1 </a:t>
            </a:r>
            <a:r>
              <a:rPr lang="en-AU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a Link has failed</a:t>
            </a:r>
            <a:endParaRPr lang="en-AU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98298" y="494960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192.168.1.0/24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9672" y="4774456"/>
            <a:ext cx="377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00CC"/>
                </a:solidFill>
              </a:rPr>
              <a:t>.1</a:t>
            </a:r>
            <a:endParaRPr lang="en-AU" b="1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5418" y="3748390"/>
            <a:ext cx="15953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00CC"/>
                </a:solidFill>
              </a:rPr>
              <a:t>172.16.3.0/30</a:t>
            </a:r>
            <a:endParaRPr lang="en-AU" b="1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8489" y="287568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00CC"/>
                </a:solidFill>
              </a:rPr>
              <a:t>.2</a:t>
            </a:r>
            <a:endParaRPr lang="en-AU" b="1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1245" y="596638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00CC"/>
                </a:solidFill>
              </a:rPr>
              <a:t>192.168.10.4/30</a:t>
            </a:r>
            <a:endParaRPr lang="en-AU" b="1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1519" y="287568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00CC"/>
                </a:solidFill>
              </a:rPr>
              <a:t>.</a:t>
            </a:r>
            <a:r>
              <a:rPr lang="en-AU" b="1" dirty="0">
                <a:solidFill>
                  <a:srgbClr val="0000CC"/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3086" y="4782404"/>
            <a:ext cx="59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000CC"/>
                </a:solidFill>
              </a:rPr>
              <a:t>.10</a:t>
            </a:r>
            <a:endParaRPr lang="en-AU" b="1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9071" y="422108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B050"/>
                </a:solidFill>
              </a:rPr>
              <a:t>64 Kbps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53732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B050"/>
                </a:solidFill>
              </a:rPr>
              <a:t>1544 Kbps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02786" y="30212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B050"/>
                </a:solidFill>
              </a:rPr>
              <a:t>1024 Kbps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5487" y="229767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S0/0/0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79779" y="245007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S0/0/1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9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EIGRP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 </a:t>
            </a:r>
            <a:fld id="{B45AAB8E-89FA-457A-867D-547BE69B4F09}" type="slidenum">
              <a:rPr lang="en-US" smtClean="0">
                <a:solidFill>
                  <a:schemeClr val="tx2"/>
                </a:solidFill>
              </a:rPr>
              <a:pPr/>
              <a:t>23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dirty="0" smtClean="0"/>
              <a:t> EIGRP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defTabSz="814388" eaLnBrk="1" hangingPunct="1">
              <a:lnSpc>
                <a:spcPct val="85000"/>
              </a:lnSpc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</a:t>
            </a: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r>
              <a:rPr lang="en-US" sz="3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Topology Table</a:t>
            </a: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endParaRPr lang="en-US" sz="32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r>
              <a:rPr lang="en-US" sz="3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r>
              <a:rPr lang="en-US" sz="3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r>
              <a:rPr lang="en-US" sz="3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Feasible Successo</a:t>
            </a:r>
            <a:r>
              <a:rPr lang="en-US" sz="3200" dirty="0" smtClean="0">
                <a:solidFill>
                  <a:srgbClr val="0000CC"/>
                </a:solidFill>
              </a:rPr>
              <a:t>r</a:t>
            </a:r>
          </a:p>
          <a:p>
            <a:pPr marL="0" indent="0" defTabSz="814388" eaLnBrk="1" hangingPunct="1">
              <a:lnSpc>
                <a:spcPct val="85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6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EIGRP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430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 </a:t>
            </a:r>
            <a:fld id="{6D87B1D9-D23C-44A2-9590-C643E5444A02}" type="slidenum">
              <a:rPr lang="en-US" smtClean="0">
                <a:solidFill>
                  <a:schemeClr val="tx2"/>
                </a:solidFill>
              </a:rPr>
              <a:pPr/>
              <a:t>24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3655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764704"/>
            <a:ext cx="8892480" cy="5636667"/>
          </a:xfrm>
        </p:spPr>
      </p:pic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defTabSz="814388" eaLnBrk="1" hangingPunct="1"/>
            <a:r>
              <a:rPr lang="en-US" sz="2400" dirty="0" smtClean="0"/>
              <a:t>EIGRP - R2 Checks  for Feasible Successor (Backup) to </a:t>
            </a:r>
            <a:r>
              <a:rPr lang="en-US" sz="2400" dirty="0" smtClean="0">
                <a:solidFill>
                  <a:srgbClr val="FF0000"/>
                </a:solidFill>
              </a:rPr>
              <a:t>192.168.1.0</a:t>
            </a:r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2771800" y="4941168"/>
            <a:ext cx="1080120" cy="864741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2555776" y="3933056"/>
            <a:ext cx="1728192" cy="2159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419872" y="980727"/>
            <a:ext cx="2376264" cy="43204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" name="Rectangle 1"/>
          <p:cNvSpPr/>
          <p:nvPr/>
        </p:nvSpPr>
        <p:spPr bwMode="auto">
          <a:xfrm>
            <a:off x="4644008" y="3722735"/>
            <a:ext cx="914400" cy="2160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rgbClr val="6600CC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437315" y="3940257"/>
            <a:ext cx="914400" cy="216052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rgbClr val="0099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8936" y="5498126"/>
            <a:ext cx="1105272" cy="955210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rgbClr val="0099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96408" y="2204864"/>
            <a:ext cx="1359768" cy="432048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rgbClr val="6600CC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935" y="1000237"/>
            <a:ext cx="2408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rgbClr val="FF0000"/>
                </a:solidFill>
              </a:rPr>
              <a:t>Topology Table</a:t>
            </a:r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5770" y="576797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9900"/>
                </a:solidFill>
              </a:rPr>
              <a:t>R1</a:t>
            </a:r>
            <a:endParaRPr lang="en-AU" b="1" dirty="0">
              <a:solidFill>
                <a:srgbClr val="0099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131840" y="1412776"/>
            <a:ext cx="864096" cy="20882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4683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EIGRP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 </a:t>
            </a:r>
            <a:fld id="{B45AAB8E-89FA-457A-867D-547BE69B4F09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dirty="0" smtClean="0"/>
              <a:t> EIGRP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defTabSz="814388" eaLnBrk="1" hangingPunct="1">
              <a:lnSpc>
                <a:spcPct val="85000"/>
              </a:lnSpc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</a:t>
            </a: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Feasible Successo</a:t>
            </a:r>
            <a:r>
              <a:rPr lang="en-US" sz="3200" dirty="0" smtClean="0">
                <a:solidFill>
                  <a:srgbClr val="FF0000"/>
                </a:solidFill>
              </a:rPr>
              <a:t>r Found</a:t>
            </a: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endParaRPr lang="en-US" sz="3200" dirty="0" smtClean="0">
              <a:solidFill>
                <a:srgbClr val="0000CC"/>
              </a:solidFill>
            </a:endParaRP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endParaRPr lang="en-US" sz="3200" dirty="0">
              <a:solidFill>
                <a:srgbClr val="0000CC"/>
              </a:solidFill>
            </a:endParaRP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r>
              <a:rPr lang="en-US" sz="3200" dirty="0" smtClean="0">
                <a:solidFill>
                  <a:srgbClr val="0000CC"/>
                </a:solidFill>
              </a:rPr>
              <a:t>Place In </a:t>
            </a: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endParaRPr lang="en-US" sz="3200" dirty="0">
              <a:solidFill>
                <a:srgbClr val="0000CC"/>
              </a:solidFill>
            </a:endParaRP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endParaRPr lang="en-US" sz="3200" dirty="0" smtClean="0">
              <a:solidFill>
                <a:srgbClr val="0000CC"/>
              </a:solidFill>
            </a:endParaRP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r>
              <a:rPr lang="en-US" sz="3200" dirty="0" smtClean="0">
                <a:solidFill>
                  <a:srgbClr val="0000CC"/>
                </a:solidFill>
              </a:rPr>
              <a:t>Routing Table</a:t>
            </a: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endParaRPr lang="en-US" sz="3200" dirty="0" smtClean="0">
              <a:solidFill>
                <a:srgbClr val="0000CC"/>
              </a:solidFill>
            </a:endParaRPr>
          </a:p>
          <a:p>
            <a:pPr marL="0" indent="0" defTabSz="814388" eaLnBrk="1" hangingPunct="1">
              <a:lnSpc>
                <a:spcPct val="85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7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EIGRP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 </a:t>
            </a:r>
            <a:fld id="{B45AAB8E-89FA-457A-867D-547BE69B4F09}" type="slidenum">
              <a:rPr lang="en-US" smtClean="0">
                <a:solidFill>
                  <a:schemeClr val="tx2"/>
                </a:solidFill>
              </a:rPr>
              <a:pPr/>
              <a:t>26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dirty="0" smtClean="0"/>
              <a:t> EIGRP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defTabSz="814388" eaLnBrk="1" hangingPunct="1">
              <a:lnSpc>
                <a:spcPct val="85000"/>
              </a:lnSpc>
              <a:buNone/>
            </a:pPr>
            <a:r>
              <a:rPr lang="en-US" sz="3200" dirty="0" smtClean="0">
                <a:solidFill>
                  <a:srgbClr val="0000CC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OR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If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no Feasible Successor</a:t>
            </a:r>
            <a:endParaRPr lang="en-US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endParaRPr lang="en-US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r>
              <a:rPr lang="en-US" sz="3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</a:t>
            </a: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r>
              <a:rPr lang="en-US" sz="3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</a:p>
          <a:p>
            <a:pPr marL="0" indent="0" algn="ctr" defTabSz="814388" eaLnBrk="1" hangingPunct="1">
              <a:lnSpc>
                <a:spcPct val="85000"/>
              </a:lnSpc>
              <a:buNone/>
            </a:pPr>
            <a:r>
              <a:rPr lang="en-US" sz="3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route</a:t>
            </a:r>
          </a:p>
        </p:txBody>
      </p:sp>
    </p:spTree>
    <p:extLst>
      <p:ext uri="{BB962C8B-B14F-4D97-AF65-F5344CB8AC3E}">
        <p14:creationId xmlns:p14="http://schemas.microsoft.com/office/powerpoint/2010/main" val="400139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4330"/>
            <a:ext cx="8136904" cy="838200"/>
          </a:xfrm>
        </p:spPr>
        <p:txBody>
          <a:bodyPr/>
          <a:lstStyle/>
          <a:p>
            <a:pPr algn="ctr" eaLnBrk="1" hangingPunct="1"/>
            <a:r>
              <a:rPr lang="en-US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EIGRP –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If no Feasible Successor</a:t>
            </a:r>
            <a:r>
              <a:rPr lang="en-US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R2 sends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Query to Neighbor R1 for new route</a:t>
            </a:r>
            <a:endParaRPr lang="en-US" sz="2400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784975" cy="5400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148064" y="2558465"/>
            <a:ext cx="1872208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b="1" dirty="0" smtClean="0">
              <a:solidFill>
                <a:srgbClr val="0000CC"/>
              </a:solidFill>
            </a:endParaRPr>
          </a:p>
          <a:p>
            <a:endParaRPr lang="en-AU" b="1" dirty="0">
              <a:solidFill>
                <a:srgbClr val="0000CC"/>
              </a:solidFill>
            </a:endParaRPr>
          </a:p>
          <a:p>
            <a:endParaRPr lang="en-AU" b="1" dirty="0" smtClean="0">
              <a:solidFill>
                <a:srgbClr val="0000CC"/>
              </a:solidFill>
            </a:endParaRPr>
          </a:p>
          <a:p>
            <a:pPr algn="ctr"/>
            <a:r>
              <a:rPr lang="en-AU" b="1" dirty="0" smtClean="0">
                <a:solidFill>
                  <a:srgbClr val="0000CC"/>
                </a:solidFill>
              </a:rPr>
              <a:t>LINK Fails !! 192.168.10.8/30</a:t>
            </a:r>
          </a:p>
          <a:p>
            <a:endParaRPr lang="en-AU" b="1" dirty="0">
              <a:solidFill>
                <a:srgbClr val="0000CC"/>
              </a:solidFill>
            </a:endParaRPr>
          </a:p>
          <a:p>
            <a:endParaRPr lang="en-AU" b="1" dirty="0" smtClean="0">
              <a:solidFill>
                <a:srgbClr val="0000CC"/>
              </a:solidFill>
            </a:endParaRPr>
          </a:p>
          <a:p>
            <a:endParaRPr lang="en-AU" b="1" dirty="0" smtClean="0">
              <a:solidFill>
                <a:srgbClr val="0000CC"/>
              </a:solidFill>
            </a:endParaRPr>
          </a:p>
          <a:p>
            <a:endParaRPr lang="en-AU" b="1" dirty="0">
              <a:solidFill>
                <a:srgbClr val="0000CC"/>
              </a:solidFill>
            </a:endParaRPr>
          </a:p>
          <a:p>
            <a:endParaRPr lang="en-AU" b="1" dirty="0" smtClean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51920" y="1628800"/>
            <a:ext cx="12961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25955" y="1484784"/>
            <a:ext cx="0" cy="8014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339752" y="4128125"/>
            <a:ext cx="15953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00CC"/>
                </a:solidFill>
              </a:rPr>
              <a:t>172.16.3.0/30</a:t>
            </a:r>
            <a:endParaRPr lang="en-AU" b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5126" y="476494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00CC"/>
                </a:solidFill>
              </a:rPr>
              <a:t>192.168.1.0/24</a:t>
            </a:r>
            <a:endParaRPr lang="en-AU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7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EIGRP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38457B0B-FC14-48FE-9DB1-014343941C5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16330" y="1239295"/>
            <a:ext cx="4968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 smtClean="0">
                <a:solidFill>
                  <a:srgbClr val="0000CC"/>
                </a:solidFill>
              </a:rPr>
              <a:t>EIGRP</a:t>
            </a:r>
          </a:p>
          <a:p>
            <a:pPr algn="ctr"/>
            <a:endParaRPr lang="en-AU" sz="3600" dirty="0" smtClean="0">
              <a:solidFill>
                <a:srgbClr val="0000CC"/>
              </a:solidFill>
            </a:endParaRPr>
          </a:p>
          <a:p>
            <a:pPr algn="ctr"/>
            <a:r>
              <a:rPr lang="en-AU" sz="3600" dirty="0" smtClean="0">
                <a:solidFill>
                  <a:srgbClr val="0000CC"/>
                </a:solidFill>
              </a:rPr>
              <a:t>the</a:t>
            </a:r>
          </a:p>
          <a:p>
            <a:pPr algn="ctr"/>
            <a:endParaRPr lang="en-AU" sz="3600" dirty="0" smtClean="0">
              <a:solidFill>
                <a:srgbClr val="0000CC"/>
              </a:solidFill>
            </a:endParaRPr>
          </a:p>
          <a:p>
            <a:pPr algn="ctr"/>
            <a:r>
              <a:rPr lang="en-AU" sz="3600" dirty="0" smtClean="0">
                <a:solidFill>
                  <a:srgbClr val="0000CC"/>
                </a:solidFill>
              </a:rPr>
              <a:t>Neighbor Table</a:t>
            </a:r>
          </a:p>
          <a:p>
            <a:pPr algn="ctr"/>
            <a:endParaRPr lang="en-AU" sz="3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538" indent="-236538" defTabSz="814388" eaLnBrk="1" hangingPunct="1">
              <a:lnSpc>
                <a:spcPct val="90000"/>
              </a:lnSpc>
            </a:pPr>
            <a:r>
              <a:rPr lang="en-US" sz="1800" dirty="0" smtClean="0"/>
              <a:t>EIGRP routers must establish </a:t>
            </a:r>
            <a:r>
              <a:rPr lang="en-US" sz="1800" dirty="0" smtClean="0">
                <a:solidFill>
                  <a:srgbClr val="FF0000"/>
                </a:solidFill>
              </a:rPr>
              <a:t>adjacencies</a:t>
            </a:r>
            <a:r>
              <a:rPr lang="en-US" sz="1800" dirty="0" smtClean="0"/>
              <a:t> with their neighbors before any updates can be sent or received</a:t>
            </a:r>
          </a:p>
          <a:p>
            <a:pPr marL="236538" indent="-236538" defTabSz="814388" eaLnBrk="1" hangingPunct="1">
              <a:lnSpc>
                <a:spcPct val="90000"/>
              </a:lnSpc>
            </a:pPr>
            <a:r>
              <a:rPr lang="en-US" sz="1800" dirty="0" smtClean="0"/>
              <a:t>First check to see what routers have established communication</a:t>
            </a:r>
          </a:p>
          <a:p>
            <a:pPr marL="574675" lvl="1" indent="0" defTabSz="814388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CC"/>
                </a:solidFill>
              </a:rPr>
              <a:t>  </a:t>
            </a:r>
            <a:r>
              <a:rPr lang="en-US" sz="2000" b="1" i="1" dirty="0" smtClean="0">
                <a:solidFill>
                  <a:srgbClr val="0000CC"/>
                </a:solidFill>
              </a:rPr>
              <a:t>show ip eigrp neighbors</a:t>
            </a:r>
          </a:p>
          <a:p>
            <a:pPr marL="236538" indent="-236538" defTabSz="814388" eaLnBrk="1" hangingPunct="1">
              <a:lnSpc>
                <a:spcPct val="90000"/>
              </a:lnSpc>
            </a:pPr>
            <a:endParaRPr lang="en-US" sz="2000" dirty="0" smtClean="0"/>
          </a:p>
          <a:p>
            <a:pPr marL="236538" indent="-236538" defTabSz="814388" eaLnBrk="1" hangingPunct="1">
              <a:lnSpc>
                <a:spcPct val="90000"/>
              </a:lnSpc>
            </a:pPr>
            <a:endParaRPr lang="en-US" dirty="0" smtClean="0"/>
          </a:p>
          <a:p>
            <a:pPr marL="236538" indent="-236538" defTabSz="814388" eaLnBrk="1" hangingPunct="1">
              <a:lnSpc>
                <a:spcPct val="90000"/>
              </a:lnSpc>
            </a:pPr>
            <a:endParaRPr lang="en-US" dirty="0" smtClean="0"/>
          </a:p>
          <a:p>
            <a:pPr marL="236538" indent="-236538" defTabSz="814388" eaLnBrk="1" hangingPunct="1">
              <a:lnSpc>
                <a:spcPct val="90000"/>
              </a:lnSpc>
            </a:pPr>
            <a:endParaRPr lang="en-US" dirty="0" smtClean="0"/>
          </a:p>
          <a:p>
            <a:pPr marL="236538" indent="-236538" defTabSz="814388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marL="236538" indent="-236538" defTabSz="814388" eaLnBrk="1" hangingPunct="1">
              <a:lnSpc>
                <a:spcPct val="90000"/>
              </a:lnSpc>
            </a:pPr>
            <a:endParaRPr lang="en-US" dirty="0" smtClean="0"/>
          </a:p>
          <a:p>
            <a:pPr marL="236538" indent="-236538" defTabSz="814388" eaLnBrk="1" hangingPunct="1">
              <a:lnSpc>
                <a:spcPct val="90000"/>
              </a:lnSpc>
            </a:pPr>
            <a:endParaRPr lang="en-US" sz="1800" dirty="0" smtClean="0"/>
          </a:p>
          <a:p>
            <a:pPr marL="236538" indent="-236538" defTabSz="814388" eaLnBrk="1" hangingPunct="1">
              <a:lnSpc>
                <a:spcPct val="90000"/>
              </a:lnSpc>
            </a:pPr>
            <a:endParaRPr lang="en-US" sz="1800" dirty="0" smtClean="0"/>
          </a:p>
          <a:p>
            <a:pPr marL="236538" indent="-236538" defTabSz="814388" eaLnBrk="1" hangingPunct="1">
              <a:lnSpc>
                <a:spcPct val="90000"/>
              </a:lnSpc>
            </a:pPr>
            <a:endParaRPr lang="en-US" sz="1800" dirty="0" smtClean="0"/>
          </a:p>
          <a:p>
            <a:pPr marL="236538" indent="-236538" defTabSz="814388" eaLnBrk="1" hangingPunct="1">
              <a:lnSpc>
                <a:spcPct val="90000"/>
              </a:lnSpc>
            </a:pPr>
            <a:endParaRPr lang="en-US" sz="1800" dirty="0" smtClean="0"/>
          </a:p>
          <a:p>
            <a:pPr marL="236538" indent="-236538" defTabSz="814388" eaLnBrk="1" hangingPunct="1">
              <a:lnSpc>
                <a:spcPct val="90000"/>
              </a:lnSpc>
            </a:pPr>
            <a:r>
              <a:rPr lang="en-US" sz="1800" dirty="0" smtClean="0"/>
              <a:t>To see when last update was received on each interface</a:t>
            </a:r>
          </a:p>
          <a:p>
            <a:pPr marL="574675" lvl="1" indent="0" defTabSz="814388" eaLnBrk="1" hangingPunct="1">
              <a:lnSpc>
                <a:spcPct val="90000"/>
              </a:lnSpc>
            </a:pPr>
            <a:r>
              <a:rPr lang="en-US" sz="1800" b="1" i="1" dirty="0" smtClean="0">
                <a:solidFill>
                  <a:srgbClr val="0000CC"/>
                </a:solidFill>
              </a:rPr>
              <a:t>   show ip protocols</a:t>
            </a:r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EIGRP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 </a:t>
            </a:r>
            <a:fld id="{52CE2977-7154-4CA2-B3B6-B86C91530428}" type="slidenum">
              <a:rPr lang="en-US" smtClean="0">
                <a:solidFill>
                  <a:schemeClr val="tx2"/>
                </a:solidFill>
              </a:rPr>
              <a:pPr/>
              <a:t>29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266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864096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dirty="0" smtClean="0"/>
              <a:t>The Neighbor Table – R2 Neighbors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8028384" y="3068960"/>
            <a:ext cx="432048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084168" y="2996952"/>
            <a:ext cx="1944216" cy="91440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456613" cy="576064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Components</a:t>
            </a:r>
            <a:r>
              <a:rPr lang="en-US" sz="2800" dirty="0" smtClean="0"/>
              <a:t> of Routing Protocol   EIGRP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0" y="836712"/>
            <a:ext cx="8928992" cy="562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683568" y="1843083"/>
            <a:ext cx="1728192" cy="6498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1560" y="3501008"/>
            <a:ext cx="1728192" cy="6498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9552" y="5157192"/>
            <a:ext cx="1872208" cy="6498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771800" y="836712"/>
            <a:ext cx="3888432" cy="43204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7053" y="236209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rgbClr val="0000CC"/>
                </a:solidFill>
              </a:rPr>
              <a:t>Routing table</a:t>
            </a:r>
            <a:endParaRPr lang="en-AU" sz="1200" b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6336" y="237748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rgbClr val="0000CC"/>
                </a:solidFill>
              </a:rPr>
              <a:t>Routing table</a:t>
            </a:r>
            <a:endParaRPr lang="en-AU" sz="1200" b="1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221" y="1340768"/>
            <a:ext cx="190308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7030A0"/>
                </a:solidFill>
              </a:rPr>
              <a:t>Data Structures</a:t>
            </a:r>
            <a:endParaRPr lang="en-AU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5478" y="3035044"/>
            <a:ext cx="128753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7030A0"/>
                </a:solidFill>
              </a:rPr>
              <a:t>Messages</a:t>
            </a:r>
            <a:endParaRPr lang="en-AU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302" y="4686025"/>
            <a:ext cx="127470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7030A0"/>
                </a:solidFill>
              </a:rPr>
              <a:t>Algorithm</a:t>
            </a:r>
            <a:endParaRPr lang="en-AU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162" y="4221088"/>
            <a:ext cx="64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00CC"/>
                </a:solidFill>
              </a:rPr>
              <a:t>RTP</a:t>
            </a:r>
            <a:endParaRPr lang="en-AU" b="1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161" y="58772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00CC"/>
                </a:solidFill>
              </a:rPr>
              <a:t>DUAL</a:t>
            </a:r>
            <a:endParaRPr lang="en-AU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173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EIGRP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 </a:t>
            </a:r>
            <a:fld id="{AA3CB2B3-3B9C-4511-BE6F-04826E12B666}" type="slidenum">
              <a:rPr lang="en-US" smtClean="0">
                <a:solidFill>
                  <a:schemeClr val="tx2"/>
                </a:solidFill>
              </a:rPr>
              <a:pPr/>
              <a:t>30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dirty="0"/>
              <a:t>The Neighbor Table – R2 Neighbors</a:t>
            </a:r>
            <a:endParaRPr lang="en-US" dirty="0" smtClean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538" indent="-236538" defTabSz="814388" eaLnBrk="1" hangingPunct="1"/>
            <a:r>
              <a:rPr lang="en-US" sz="2000" dirty="0" smtClean="0">
                <a:solidFill>
                  <a:srgbClr val="0000CC"/>
                </a:solidFill>
              </a:rPr>
              <a:t>SRTT</a:t>
            </a:r>
            <a:r>
              <a:rPr lang="en-US" sz="2000" dirty="0" smtClean="0"/>
              <a:t> – Smooth Round Trip Time</a:t>
            </a:r>
          </a:p>
          <a:p>
            <a:pPr marL="636588" lvl="1" indent="-236538" defTabSz="814388" eaLnBrk="1" hangingPunct="1"/>
            <a:r>
              <a:rPr lang="en-US" sz="2000" dirty="0" smtClean="0"/>
              <a:t>The average number of </a:t>
            </a:r>
            <a:r>
              <a:rPr lang="en-US" sz="2000" dirty="0" err="1" smtClean="0"/>
              <a:t>msecs</a:t>
            </a:r>
            <a:r>
              <a:rPr lang="en-US" sz="2000" dirty="0" smtClean="0"/>
              <a:t> it takes for an EIGRP packet to be sent to this neighbor and for the local router to receive an ACK</a:t>
            </a:r>
          </a:p>
          <a:p>
            <a:pPr marL="236538" indent="-236538" defTabSz="814388" eaLnBrk="1" hangingPunct="1"/>
            <a:endParaRPr lang="en-US" sz="2000" dirty="0" smtClean="0">
              <a:solidFill>
                <a:srgbClr val="0000CC"/>
              </a:solidFill>
            </a:endParaRPr>
          </a:p>
          <a:p>
            <a:pPr marL="236538" indent="-236538" defTabSz="814388" eaLnBrk="1" hangingPunct="1"/>
            <a:r>
              <a:rPr lang="en-US" sz="2000" dirty="0" smtClean="0">
                <a:solidFill>
                  <a:srgbClr val="0000CC"/>
                </a:solidFill>
              </a:rPr>
              <a:t>RTO</a:t>
            </a:r>
            <a:r>
              <a:rPr lang="en-US" sz="2000" dirty="0" smtClean="0"/>
              <a:t> – Retransmit Timeout</a:t>
            </a:r>
          </a:p>
          <a:p>
            <a:pPr marL="636588" lvl="1" indent="-236538" defTabSz="814388" eaLnBrk="1" hangingPunct="1"/>
            <a:r>
              <a:rPr lang="en-US" sz="2000" dirty="0" smtClean="0"/>
              <a:t>The amount of time, in </a:t>
            </a:r>
            <a:r>
              <a:rPr lang="en-US" sz="2000" dirty="0" err="1" smtClean="0"/>
              <a:t>ms</a:t>
            </a:r>
            <a:r>
              <a:rPr lang="en-US" sz="2000" dirty="0" smtClean="0"/>
              <a:t> that a router </a:t>
            </a:r>
            <a:r>
              <a:rPr lang="en-US" sz="2000" dirty="0" smtClean="0">
                <a:solidFill>
                  <a:srgbClr val="FF0000"/>
                </a:solidFill>
              </a:rPr>
              <a:t>waits</a:t>
            </a:r>
            <a:r>
              <a:rPr lang="en-US" sz="2000" dirty="0" smtClean="0"/>
              <a:t> for an ACK before </a:t>
            </a:r>
            <a:r>
              <a:rPr lang="en-US" sz="2000" dirty="0" smtClean="0">
                <a:solidFill>
                  <a:srgbClr val="FF0000"/>
                </a:solidFill>
              </a:rPr>
              <a:t>retransmitting</a:t>
            </a:r>
            <a:r>
              <a:rPr lang="en-US" sz="2000" dirty="0" smtClean="0"/>
              <a:t> a reliable packet to a neighbor</a:t>
            </a:r>
          </a:p>
          <a:p>
            <a:pPr marL="236538" indent="-236538" defTabSz="814388" eaLnBrk="1" hangingPunct="1"/>
            <a:endParaRPr lang="en-US" sz="2000" dirty="0" smtClean="0">
              <a:solidFill>
                <a:srgbClr val="0000CC"/>
              </a:solidFill>
            </a:endParaRPr>
          </a:p>
          <a:p>
            <a:pPr marL="236538" indent="-236538" defTabSz="814388" eaLnBrk="1" hangingPunct="1"/>
            <a:r>
              <a:rPr lang="en-US" sz="2000" dirty="0" smtClean="0">
                <a:solidFill>
                  <a:srgbClr val="0000CC"/>
                </a:solidFill>
              </a:rPr>
              <a:t>Q</a:t>
            </a:r>
            <a:r>
              <a:rPr lang="en-US" sz="2000" dirty="0" smtClean="0"/>
              <a:t> – Queue Count</a:t>
            </a:r>
          </a:p>
          <a:p>
            <a:pPr marL="636588" lvl="1" indent="-236538" defTabSz="814388" eaLnBrk="1" hangingPunct="1"/>
            <a:r>
              <a:rPr lang="en-US" sz="2000" dirty="0" smtClean="0"/>
              <a:t>The number of EIGRP packets waiting in the queue to be sent out. If this value is constantly </a:t>
            </a:r>
            <a:r>
              <a:rPr lang="en-US" sz="2000" dirty="0" smtClean="0">
                <a:solidFill>
                  <a:srgbClr val="FF0000"/>
                </a:solidFill>
              </a:rPr>
              <a:t>higher than 0</a:t>
            </a:r>
            <a:r>
              <a:rPr lang="en-US" sz="2000" dirty="0" smtClean="0"/>
              <a:t>, a </a:t>
            </a:r>
            <a:r>
              <a:rPr lang="en-US" sz="2000" dirty="0" smtClean="0">
                <a:solidFill>
                  <a:srgbClr val="FF0000"/>
                </a:solidFill>
              </a:rPr>
              <a:t>congestion problem </a:t>
            </a:r>
            <a:r>
              <a:rPr lang="en-US" sz="2000" dirty="0" smtClean="0"/>
              <a:t>might exist</a:t>
            </a:r>
          </a:p>
          <a:p>
            <a:pPr marL="236538" indent="-236538" defTabSz="814388" eaLnBrk="1" hangingPunct="1"/>
            <a:endParaRPr lang="en-US" sz="2000" dirty="0" smtClean="0">
              <a:solidFill>
                <a:srgbClr val="0000CC"/>
              </a:solidFill>
            </a:endParaRPr>
          </a:p>
          <a:p>
            <a:pPr marL="236538" indent="-236538" defTabSz="814388" eaLnBrk="1" hangingPunct="1"/>
            <a:r>
              <a:rPr lang="en-US" sz="2000" dirty="0" err="1" smtClean="0">
                <a:solidFill>
                  <a:srgbClr val="0000CC"/>
                </a:solidFill>
              </a:rPr>
              <a:t>Seq</a:t>
            </a:r>
            <a:r>
              <a:rPr lang="en-US" sz="2000" dirty="0" smtClean="0"/>
              <a:t> – The sequence number of the last update, query, or reply EIGRP packet that was received from this neighbor</a:t>
            </a:r>
          </a:p>
        </p:txBody>
      </p:sp>
    </p:spTree>
    <p:extLst>
      <p:ext uri="{BB962C8B-B14F-4D97-AF65-F5344CB8AC3E}">
        <p14:creationId xmlns:p14="http://schemas.microsoft.com/office/powerpoint/2010/main" val="247191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EIGRP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 </a:t>
            </a:r>
            <a:fld id="{AA3CB2B3-3B9C-4511-BE6F-04826E12B666}" type="slidenum">
              <a:rPr lang="en-US" smtClean="0">
                <a:solidFill>
                  <a:schemeClr val="tx2"/>
                </a:solidFill>
              </a:rPr>
              <a:pPr/>
              <a:t>31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smtClean="0"/>
              <a:t>Redistributing Static Routes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538" indent="-236538" defTabSz="814388" eaLnBrk="1" hangingPunct="1"/>
            <a:endParaRPr lang="en-US" dirty="0" smtClean="0"/>
          </a:p>
          <a:p>
            <a:pPr marL="236538" indent="-236538" defTabSz="814388" eaLnBrk="1" hangingPunct="1"/>
            <a:r>
              <a:rPr lang="en-US" dirty="0" smtClean="0"/>
              <a:t>Use command  </a:t>
            </a:r>
            <a:r>
              <a:rPr lang="en-US" dirty="0" smtClean="0">
                <a:solidFill>
                  <a:srgbClr val="0000CC"/>
                </a:solidFill>
              </a:rPr>
              <a:t>redistribute static:</a:t>
            </a:r>
          </a:p>
          <a:p>
            <a:pPr marL="236538" indent="-236538" defTabSz="814388" eaLnBrk="1" hangingPunct="1"/>
            <a:endParaRPr lang="en-US" dirty="0" smtClean="0"/>
          </a:p>
          <a:p>
            <a:pPr marL="236538" indent="-236538" defTabSz="814388" eaLnBrk="1" hangingPunct="1">
              <a:buFontTx/>
              <a:buNone/>
            </a:pPr>
            <a:r>
              <a:rPr lang="en-US" dirty="0" smtClean="0"/>
              <a:t>              </a:t>
            </a:r>
            <a:r>
              <a:rPr lang="en-US" dirty="0" smtClean="0">
                <a:solidFill>
                  <a:srgbClr val="FF0000"/>
                </a:solidFill>
              </a:rPr>
              <a:t>router eigrp 65</a:t>
            </a:r>
          </a:p>
          <a:p>
            <a:pPr marL="236538" indent="-236538" defTabSz="814388"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redistribute static</a:t>
            </a:r>
          </a:p>
          <a:p>
            <a:pPr marL="236538" indent="-236538" defTabSz="814388" eaLnBrk="1" hangingPunct="1"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236538" indent="-236538" defTabSz="814388" eaLnBrk="1" hangingPunct="1"/>
            <a:r>
              <a:rPr lang="en-US" dirty="0" smtClean="0"/>
              <a:t>Redistributes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 route on gateway router, to internal routers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EIGRP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 </a:t>
            </a:r>
            <a:fld id="{B4D27FA0-E7B6-477B-9E05-02F20A1CEF18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EIGRP Metrics used in determining Least Cost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08050"/>
            <a:ext cx="8856662" cy="2233613"/>
          </a:xfrm>
        </p:spPr>
        <p:txBody>
          <a:bodyPr/>
          <a:lstStyle/>
          <a:p>
            <a:pPr marL="236538" indent="-236538" defTabSz="814388" eaLnBrk="1" hangingPunct="1">
              <a:buFontTx/>
              <a:buNone/>
            </a:pPr>
            <a:r>
              <a:rPr lang="en-US" b="1" dirty="0" smtClean="0">
                <a:solidFill>
                  <a:srgbClr val="0000CC"/>
                </a:solidFill>
              </a:rPr>
              <a:t>Bandwidth</a:t>
            </a:r>
            <a:endParaRPr lang="en-US" dirty="0" smtClean="0">
              <a:solidFill>
                <a:srgbClr val="0000CC"/>
              </a:solidFill>
            </a:endParaRPr>
          </a:p>
          <a:p>
            <a:pPr marL="236538" indent="-236538" defTabSz="814388" eaLnBrk="1" hangingPunct="1"/>
            <a:r>
              <a:rPr lang="en-US" sz="2000" dirty="0" smtClean="0"/>
              <a:t>Most serial interfaces use a </a:t>
            </a:r>
            <a:r>
              <a:rPr lang="en-US" sz="2000" dirty="0" smtClean="0">
                <a:solidFill>
                  <a:srgbClr val="FF0000"/>
                </a:solidFill>
              </a:rPr>
              <a:t>default bandwidth</a:t>
            </a:r>
            <a:r>
              <a:rPr lang="en-US" sz="2000" dirty="0" smtClean="0"/>
              <a:t> value of 1.544Mbps (T1)</a:t>
            </a:r>
          </a:p>
          <a:p>
            <a:pPr marL="236538" indent="-236538" defTabSz="814388" eaLnBrk="1" hangingPunct="1"/>
            <a:r>
              <a:rPr lang="en-US" sz="2000" dirty="0" smtClean="0"/>
              <a:t>Can be modified using the </a:t>
            </a:r>
            <a:r>
              <a:rPr lang="en-US" sz="2000" b="1" dirty="0" smtClean="0">
                <a:solidFill>
                  <a:srgbClr val="0000CC"/>
                </a:solidFill>
              </a:rPr>
              <a:t>bandwidth</a:t>
            </a:r>
            <a:r>
              <a:rPr lang="en-US" sz="2000" b="1" dirty="0" smtClean="0"/>
              <a:t> </a:t>
            </a:r>
            <a:r>
              <a:rPr lang="en-US" sz="2000" dirty="0" smtClean="0"/>
              <a:t>command for each interface</a:t>
            </a:r>
          </a:p>
          <a:p>
            <a:pPr marL="236538" indent="-236538" defTabSz="814388" eaLnBrk="1" hangingPunct="1"/>
            <a:r>
              <a:rPr lang="en-US" sz="2000" dirty="0" smtClean="0"/>
              <a:t>Is a logical value that </a:t>
            </a:r>
            <a:r>
              <a:rPr lang="en-US" sz="2000" b="1" dirty="0" smtClean="0">
                <a:solidFill>
                  <a:srgbClr val="FF0000"/>
                </a:solidFill>
              </a:rPr>
              <a:t>does not change</a:t>
            </a:r>
            <a:r>
              <a:rPr lang="en-US" sz="2000" dirty="0" smtClean="0"/>
              <a:t> the link’s </a:t>
            </a:r>
            <a:r>
              <a:rPr lang="en-US" sz="2000" dirty="0" smtClean="0">
                <a:solidFill>
                  <a:srgbClr val="FF0000"/>
                </a:solidFill>
              </a:rPr>
              <a:t>physical</a:t>
            </a:r>
            <a:r>
              <a:rPr lang="en-US" sz="2000" dirty="0" smtClean="0"/>
              <a:t> bandwidth – </a:t>
            </a:r>
            <a:r>
              <a:rPr lang="en-US" sz="2000" dirty="0" smtClean="0">
                <a:solidFill>
                  <a:srgbClr val="FF0000"/>
                </a:solidFill>
              </a:rPr>
              <a:t>only</a:t>
            </a:r>
            <a:r>
              <a:rPr lang="en-US" sz="2000" dirty="0" smtClean="0"/>
              <a:t> the </a:t>
            </a:r>
            <a:r>
              <a:rPr lang="en-US" sz="2000" dirty="0" smtClean="0">
                <a:solidFill>
                  <a:srgbClr val="FF0000"/>
                </a:solidFill>
              </a:rPr>
              <a:t>value</a:t>
            </a:r>
            <a:r>
              <a:rPr lang="en-US" sz="2000" dirty="0" smtClean="0"/>
              <a:t> used in routing protocol calculations</a:t>
            </a:r>
          </a:p>
        </p:txBody>
      </p:sp>
      <p:pic>
        <p:nvPicPr>
          <p:cNvPr id="27341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6463" y="3141663"/>
            <a:ext cx="4248150" cy="3311525"/>
          </a:xfrm>
          <a:noFill/>
        </p:spPr>
      </p:pic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287338" y="3716338"/>
            <a:ext cx="4284662" cy="26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6538" indent="-236538" defTabSz="814388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2400" b="1" dirty="0" smtClean="0">
                <a:solidFill>
                  <a:srgbClr val="0000CC"/>
                </a:solidFill>
              </a:rPr>
              <a:t>Signal Delay</a:t>
            </a:r>
            <a:endParaRPr lang="en-US" sz="2400" dirty="0">
              <a:solidFill>
                <a:srgbClr val="0000CC"/>
              </a:solidFill>
            </a:endParaRPr>
          </a:p>
          <a:p>
            <a:pPr marL="236538" indent="-236538" defTabSz="814388"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measure of time it takes for a packet to traverse a route</a:t>
            </a:r>
          </a:p>
          <a:p>
            <a:pPr marL="236538" indent="-236538" defTabSz="814388"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Value based on the link </a:t>
            </a:r>
            <a:r>
              <a:rPr lang="en-US" sz="2000" dirty="0">
                <a:solidFill>
                  <a:srgbClr val="000000"/>
                </a:solidFill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26856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 bldLvl="2"/>
      <p:bldP spid="273416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4330"/>
            <a:ext cx="8145462" cy="8382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EIGRP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836712"/>
            <a:ext cx="9001000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 smtClean="0"/>
              <a:t>First released in 1992 as a Cisco proprietary protocol.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2013 basic functionality of EIGRP released to IETF as an </a:t>
            </a:r>
            <a:r>
              <a:rPr lang="en-US" sz="2000" dirty="0" smtClean="0">
                <a:solidFill>
                  <a:srgbClr val="FF0000"/>
                </a:solidFill>
              </a:rPr>
              <a:t>open standard</a:t>
            </a:r>
            <a:r>
              <a:rPr lang="en-US" sz="20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Authentication</a:t>
            </a: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D</a:t>
            </a:r>
            <a:r>
              <a:rPr lang="en-US" sz="2000" dirty="0" smtClean="0"/>
              <a:t>iffusing </a:t>
            </a:r>
            <a:r>
              <a:rPr lang="en-US" sz="2000" dirty="0" smtClean="0">
                <a:solidFill>
                  <a:srgbClr val="FF0000"/>
                </a:solidFill>
              </a:rPr>
              <a:t>U</a:t>
            </a:r>
            <a:r>
              <a:rPr lang="en-US" sz="2000" dirty="0" smtClean="0"/>
              <a:t>pdate </a:t>
            </a:r>
            <a:r>
              <a:rPr lang="en-US" sz="2000" dirty="0" err="1" smtClean="0">
                <a:solidFill>
                  <a:srgbClr val="FF0000"/>
                </a:solidFill>
              </a:rPr>
              <a:t>AL</a:t>
            </a:r>
            <a:r>
              <a:rPr lang="en-US" sz="2000" dirty="0" err="1" smtClean="0"/>
              <a:t>gorithm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0000"/>
                </a:solidFill>
              </a:rPr>
              <a:t>DUAL</a:t>
            </a:r>
            <a:r>
              <a:rPr lang="en-US" sz="2000" dirty="0" smtClean="0"/>
              <a:t>) used to calculate the </a:t>
            </a:r>
            <a:r>
              <a:rPr lang="en-US" sz="2000" dirty="0" smtClean="0">
                <a:solidFill>
                  <a:srgbClr val="FF0000"/>
                </a:solidFill>
              </a:rPr>
              <a:t>cost</a:t>
            </a:r>
            <a:r>
              <a:rPr lang="en-US" sz="2000" dirty="0" smtClean="0"/>
              <a:t> to a destination network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Establishes </a:t>
            </a:r>
            <a:r>
              <a:rPr lang="en-US" sz="2000" dirty="0" smtClean="0">
                <a:solidFill>
                  <a:srgbClr val="FF0000"/>
                </a:solidFill>
              </a:rPr>
              <a:t>Neighbor</a:t>
            </a:r>
            <a:r>
              <a:rPr lang="en-US" sz="2000" dirty="0" smtClean="0"/>
              <a:t> Adjacencies.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Reliable T</a:t>
            </a:r>
            <a:r>
              <a:rPr lang="en-US" sz="2000" dirty="0" smtClean="0"/>
              <a:t>ransport</a:t>
            </a:r>
            <a:r>
              <a:rPr lang="en-US" sz="2000" dirty="0" smtClean="0">
                <a:solidFill>
                  <a:srgbClr val="FF0000"/>
                </a:solidFill>
              </a:rPr>
              <a:t> P</a:t>
            </a:r>
            <a:r>
              <a:rPr lang="en-US" sz="2000" dirty="0" smtClean="0"/>
              <a:t>rotocol</a:t>
            </a:r>
            <a:r>
              <a:rPr lang="en-US" sz="2000" dirty="0" smtClean="0">
                <a:solidFill>
                  <a:srgbClr val="FF0000"/>
                </a:solidFill>
              </a:rPr>
              <a:t> (RTP) </a:t>
            </a:r>
            <a:r>
              <a:rPr lang="en-US" sz="2000" dirty="0" smtClean="0"/>
              <a:t>used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to provide delivery of EIGRP packets to neighbors.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rgbClr val="0000CC"/>
                </a:solidFill>
              </a:rPr>
              <a:t>Partial</a:t>
            </a:r>
            <a:r>
              <a:rPr lang="en-US" sz="2000" dirty="0" smtClean="0"/>
              <a:t> Updates    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CC"/>
                </a:solidFill>
              </a:rPr>
              <a:t>Load </a:t>
            </a:r>
            <a:r>
              <a:rPr lang="en-US" sz="2000" dirty="0" smtClean="0">
                <a:solidFill>
                  <a:srgbClr val="0000CC"/>
                </a:solidFill>
              </a:rPr>
              <a:t>Balancing</a:t>
            </a:r>
            <a:r>
              <a:rPr lang="en-US" sz="2000" dirty="0"/>
              <a:t> </a:t>
            </a:r>
            <a:r>
              <a:rPr lang="en-US" sz="2000" dirty="0" smtClean="0"/>
              <a:t>- supports Equal and Unequal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EIGRP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38457B0B-FC14-48FE-9DB1-014343941C5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31840" y="1388095"/>
            <a:ext cx="2411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 smtClean="0">
                <a:solidFill>
                  <a:srgbClr val="FF0000"/>
                </a:solidFill>
              </a:rPr>
              <a:t>The End</a:t>
            </a:r>
            <a:endParaRPr lang="en-AU" sz="4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7704" y="29249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>
                <a:hlinkClick r:id="rId2"/>
              </a:rPr>
              <a:t>https://www.youtube.com/watch?v=QyymlFWDEgM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3330026" y="2492896"/>
            <a:ext cx="252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EIGRP Video </a:t>
            </a:r>
            <a:r>
              <a:rPr lang="en-AU" smtClean="0"/>
              <a:t>CertBros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04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EIGRP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38457B0B-FC14-48FE-9DB1-014343941C5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40734"/>
              </p:ext>
            </p:extLst>
          </p:nvPr>
        </p:nvGraphicFramePr>
        <p:xfrm>
          <a:off x="179512" y="1052736"/>
          <a:ext cx="33844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="" xmlns:a16="http://schemas.microsoft.com/office/drawing/2014/main" val="422434294"/>
                    </a:ext>
                  </a:extLst>
                </a:gridCol>
                <a:gridCol w="1440210">
                  <a:extLst>
                    <a:ext uri="{9D8B030D-6E8A-4147-A177-3AD203B41FA5}">
                      <a16:colId xmlns="" xmlns:a16="http://schemas.microsoft.com/office/drawing/2014/main" val="13213692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0000CC"/>
                          </a:solidFill>
                        </a:rPr>
                        <a:t>EIGRP</a:t>
                      </a:r>
                      <a:r>
                        <a:rPr lang="en-AU" dirty="0" smtClean="0">
                          <a:solidFill>
                            <a:srgbClr val="FFFF00"/>
                          </a:solidFill>
                        </a:rPr>
                        <a:t> Neighbor</a:t>
                      </a:r>
                      <a:r>
                        <a:rPr lang="en-AU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AU" baseline="0" dirty="0" smtClean="0">
                          <a:solidFill>
                            <a:srgbClr val="0000CC"/>
                          </a:solidFill>
                        </a:rPr>
                        <a:t>Table</a:t>
                      </a:r>
                      <a:endParaRPr lang="en-AU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033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7030A0"/>
                          </a:solidFill>
                        </a:rPr>
                        <a:t>Next-Hop Router</a:t>
                      </a:r>
                      <a:endParaRPr lang="en-A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7030A0"/>
                          </a:solidFill>
                        </a:rPr>
                        <a:t>Interface</a:t>
                      </a:r>
                      <a:endParaRPr lang="en-A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68589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80479"/>
              </p:ext>
            </p:extLst>
          </p:nvPr>
        </p:nvGraphicFramePr>
        <p:xfrm>
          <a:off x="179512" y="3106261"/>
          <a:ext cx="439248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422434294"/>
                    </a:ext>
                  </a:extLst>
                </a:gridCol>
                <a:gridCol w="2952328">
                  <a:extLst>
                    <a:ext uri="{9D8B030D-6E8A-4147-A177-3AD203B41FA5}">
                      <a16:colId xmlns="" xmlns:a16="http://schemas.microsoft.com/office/drawing/2014/main" val="1321369250"/>
                    </a:ext>
                  </a:extLst>
                </a:gridCol>
              </a:tblGrid>
              <a:tr h="221744">
                <a:tc gridSpan="2"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0000CC"/>
                          </a:solidFill>
                        </a:rPr>
                        <a:t>EIGRP </a:t>
                      </a:r>
                      <a:r>
                        <a:rPr lang="en-AU" dirty="0" smtClean="0">
                          <a:solidFill>
                            <a:srgbClr val="CC3300"/>
                          </a:solidFill>
                        </a:rPr>
                        <a:t>Topology</a:t>
                      </a:r>
                      <a:r>
                        <a:rPr lang="en-AU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AU" baseline="0" dirty="0" smtClean="0">
                          <a:solidFill>
                            <a:srgbClr val="0000CC"/>
                          </a:solidFill>
                        </a:rPr>
                        <a:t>Table</a:t>
                      </a:r>
                      <a:endParaRPr lang="en-AU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033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7030A0"/>
                          </a:solidFill>
                        </a:rPr>
                        <a:t>Destination</a:t>
                      </a:r>
                      <a:endParaRPr lang="en-A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7030A0"/>
                          </a:solidFill>
                        </a:rPr>
                        <a:t>FD via Each Neighbor</a:t>
                      </a:r>
                      <a:endParaRPr lang="en-A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68589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005983"/>
              </p:ext>
            </p:extLst>
          </p:nvPr>
        </p:nvGraphicFramePr>
        <p:xfrm>
          <a:off x="515938" y="5157192"/>
          <a:ext cx="297594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774">
                  <a:extLst>
                    <a:ext uri="{9D8B030D-6E8A-4147-A177-3AD203B41FA5}">
                      <a16:colId xmlns="" xmlns:a16="http://schemas.microsoft.com/office/drawing/2014/main" val="422434294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13213692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0000CC"/>
                          </a:solidFill>
                        </a:rPr>
                        <a:t>EIGRP </a:t>
                      </a:r>
                      <a:r>
                        <a:rPr lang="en-AU" dirty="0" smtClean="0">
                          <a:solidFill>
                            <a:srgbClr val="009900"/>
                          </a:solidFill>
                        </a:rPr>
                        <a:t>Routing</a:t>
                      </a:r>
                      <a:r>
                        <a:rPr lang="en-AU" baseline="0" dirty="0" smtClean="0">
                          <a:solidFill>
                            <a:srgbClr val="0000CC"/>
                          </a:solidFill>
                        </a:rPr>
                        <a:t> Table</a:t>
                      </a:r>
                      <a:endParaRPr lang="en-AU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033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7030A0"/>
                          </a:solidFill>
                        </a:rPr>
                        <a:t>Destination</a:t>
                      </a:r>
                      <a:endParaRPr lang="en-A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rgbClr val="7030A0"/>
                          </a:solidFill>
                        </a:rPr>
                        <a:t>Least Cost Route FD</a:t>
                      </a:r>
                      <a:endParaRPr lang="en-A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68589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27460" y="1079665"/>
            <a:ext cx="412164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List</a:t>
            </a:r>
            <a:r>
              <a:rPr lang="en-AU" dirty="0" smtClean="0"/>
              <a:t> of </a:t>
            </a:r>
            <a:r>
              <a:rPr lang="en-AU" dirty="0" smtClean="0">
                <a:solidFill>
                  <a:srgbClr val="FF0000"/>
                </a:solidFill>
              </a:rPr>
              <a:t>directly connected</a:t>
            </a:r>
            <a:r>
              <a:rPr lang="en-AU" b="1" dirty="0" smtClean="0">
                <a:solidFill>
                  <a:srgbClr val="FF0000"/>
                </a:solidFill>
              </a:rPr>
              <a:t> </a:t>
            </a:r>
            <a:r>
              <a:rPr lang="en-AU" b="1" dirty="0" smtClean="0">
                <a:solidFill>
                  <a:srgbClr val="3366FF"/>
                </a:solidFill>
              </a:rPr>
              <a:t>routers</a:t>
            </a:r>
            <a:r>
              <a:rPr lang="en-AU" b="1" dirty="0" smtClean="0"/>
              <a:t> </a:t>
            </a:r>
            <a:r>
              <a:rPr lang="en-AU" dirty="0" smtClean="0"/>
              <a:t>with </a:t>
            </a:r>
          </a:p>
          <a:p>
            <a:r>
              <a:rPr lang="en-AU" dirty="0" smtClean="0"/>
              <a:t>which a </a:t>
            </a:r>
            <a:r>
              <a:rPr lang="en-AU" b="1" dirty="0" smtClean="0">
                <a:solidFill>
                  <a:srgbClr val="3366FF"/>
                </a:solidFill>
              </a:rPr>
              <a:t>router</a:t>
            </a:r>
            <a:r>
              <a:rPr lang="en-AU" dirty="0" smtClean="0"/>
              <a:t> has an </a:t>
            </a:r>
            <a:r>
              <a:rPr lang="en-AU" b="1" dirty="0" smtClean="0">
                <a:solidFill>
                  <a:srgbClr val="FF0000"/>
                </a:solidFill>
              </a:rPr>
              <a:t>adjacency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00767" y="3196530"/>
            <a:ext cx="372409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List </a:t>
            </a:r>
            <a:r>
              <a:rPr lang="en-AU" dirty="0" smtClean="0"/>
              <a:t>of </a:t>
            </a:r>
            <a:r>
              <a:rPr lang="en-AU" dirty="0" smtClean="0">
                <a:solidFill>
                  <a:srgbClr val="FF0000"/>
                </a:solidFill>
              </a:rPr>
              <a:t>all routes</a:t>
            </a:r>
            <a:r>
              <a:rPr lang="en-AU" dirty="0" smtClean="0"/>
              <a:t> learned from each</a:t>
            </a:r>
          </a:p>
          <a:p>
            <a:r>
              <a:rPr lang="en-AU" dirty="0" smtClean="0"/>
              <a:t> </a:t>
            </a:r>
            <a:r>
              <a:rPr lang="en-AU" b="1" dirty="0" smtClean="0">
                <a:solidFill>
                  <a:srgbClr val="FF0000"/>
                </a:solidFill>
              </a:rPr>
              <a:t>neighbor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928" y="5343366"/>
            <a:ext cx="50495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List </a:t>
            </a:r>
            <a:r>
              <a:rPr lang="en-AU" dirty="0" smtClean="0"/>
              <a:t>of all </a:t>
            </a:r>
            <a:r>
              <a:rPr lang="en-AU" b="1" dirty="0" smtClean="0">
                <a:solidFill>
                  <a:srgbClr val="FF0000"/>
                </a:solidFill>
              </a:rPr>
              <a:t>least cost </a:t>
            </a:r>
            <a:r>
              <a:rPr lang="en-AU" dirty="0" smtClean="0"/>
              <a:t>routes from Topology Table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475656" y="194710"/>
            <a:ext cx="583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>
                <a:solidFill>
                  <a:srgbClr val="6600CC"/>
                </a:solidFill>
              </a:rPr>
              <a:t>Data Structures: Three Tables</a:t>
            </a:r>
            <a:endParaRPr lang="en-AU" sz="2800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4330"/>
            <a:ext cx="8145462" cy="838200"/>
          </a:xfrm>
        </p:spPr>
        <p:txBody>
          <a:bodyPr/>
          <a:lstStyle/>
          <a:p>
            <a:pPr algn="ctr" eaLnBrk="1" hangingPunct="1"/>
            <a:r>
              <a:rPr lang="en-US" sz="2800" dirty="0" smtClean="0">
                <a:ea typeface="ＭＳ Ｐゴシック" pitchFamily="34" charset="-128"/>
              </a:rPr>
              <a:t>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836712"/>
            <a:ext cx="9001000" cy="5616624"/>
          </a:xfrm>
        </p:spPr>
        <p:txBody>
          <a:bodyPr/>
          <a:lstStyle/>
          <a:p>
            <a:pPr marL="0" indent="0" algn="ctr">
              <a:spcBef>
                <a:spcPts val="1200"/>
              </a:spcBef>
              <a:buNone/>
            </a:pPr>
            <a:r>
              <a:rPr lang="en-US" sz="2800" dirty="0">
                <a:solidFill>
                  <a:srgbClr val="FF0000"/>
                </a:solidFill>
              </a:rPr>
              <a:t>Reliable T</a:t>
            </a:r>
            <a:r>
              <a:rPr lang="en-US" sz="2800" dirty="0"/>
              <a:t>ransport</a:t>
            </a:r>
            <a:r>
              <a:rPr lang="en-US" sz="2800" dirty="0">
                <a:solidFill>
                  <a:srgbClr val="FF0000"/>
                </a:solidFill>
              </a:rPr>
              <a:t> P</a:t>
            </a:r>
            <a:r>
              <a:rPr lang="en-US" sz="2800" dirty="0"/>
              <a:t>rotocol</a:t>
            </a:r>
            <a:r>
              <a:rPr lang="en-US" sz="2800" dirty="0">
                <a:solidFill>
                  <a:srgbClr val="FF0000"/>
                </a:solidFill>
              </a:rPr>
              <a:t> (RTP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  <a:p>
            <a:pPr marL="0" indent="0" algn="ctr">
              <a:spcBef>
                <a:spcPts val="1200"/>
              </a:spcBef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/>
              <a:t>used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to deliver </a:t>
            </a:r>
          </a:p>
          <a:p>
            <a:pPr marL="0" indent="0" algn="ctr">
              <a:spcBef>
                <a:spcPts val="1200"/>
              </a:spcBef>
              <a:buNone/>
            </a:pPr>
            <a:endParaRPr lang="en-US" sz="2800" dirty="0" smtClean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Message Packets</a:t>
            </a:r>
          </a:p>
          <a:p>
            <a:pPr marL="0" indent="0" algn="ctr">
              <a:spcBef>
                <a:spcPts val="1200"/>
              </a:spcBef>
              <a:buNone/>
            </a:pPr>
            <a:endParaRPr lang="en-US" sz="2800" dirty="0" smtClean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800" dirty="0" smtClean="0"/>
              <a:t> </a:t>
            </a:r>
            <a:r>
              <a:rPr lang="en-US" sz="2800" dirty="0"/>
              <a:t>to </a:t>
            </a:r>
            <a:endParaRPr lang="en-US" sz="2800" dirty="0" smtClean="0"/>
          </a:p>
          <a:p>
            <a:pPr marL="0" indent="0" algn="ctr">
              <a:spcBef>
                <a:spcPts val="1200"/>
              </a:spcBef>
              <a:buNone/>
            </a:pPr>
            <a:endParaRPr lang="en-US" sz="2800" dirty="0" smtClean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Neighbors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 algn="ctr">
              <a:spcBef>
                <a:spcPts val="1200"/>
              </a:spcBef>
              <a:buNone/>
            </a:pPr>
            <a:endParaRPr lang="en-US" sz="2000" dirty="0" smtClean="0"/>
          </a:p>
          <a:p>
            <a:pPr marL="0" indent="0" algn="ctr">
              <a:spcBef>
                <a:spcPts val="1200"/>
              </a:spcBef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741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4330"/>
            <a:ext cx="8145462" cy="838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EIGRP Packet Types - Messages</a:t>
            </a:r>
            <a:endParaRPr lang="en-US" sz="2800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00168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 bwMode="auto">
          <a:xfrm>
            <a:off x="7164288" y="4509120"/>
            <a:ext cx="936104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318" y="3143"/>
            <a:ext cx="8145462" cy="8382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EIGRP - Hello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32859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 smtClean="0"/>
              <a:t>Used to </a:t>
            </a:r>
            <a:r>
              <a:rPr lang="en-US" sz="2000" dirty="0" smtClean="0">
                <a:solidFill>
                  <a:srgbClr val="FF0000"/>
                </a:solidFill>
              </a:rPr>
              <a:t>discover</a:t>
            </a:r>
            <a:r>
              <a:rPr lang="en-US" sz="2000" dirty="0" smtClean="0"/>
              <a:t> EIGRP neighbors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000" dirty="0" smtClean="0"/>
              <a:t>Used </a:t>
            </a:r>
            <a:r>
              <a:rPr lang="en-US" sz="2000" dirty="0" smtClean="0">
                <a:solidFill>
                  <a:srgbClr val="FF0000"/>
                </a:solidFill>
              </a:rPr>
              <a:t>to form and maintain EIGRP neighbor adjacencies</a:t>
            </a:r>
            <a:r>
              <a:rPr lang="en-US" sz="20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Sent as IPv4 or IPv6 multicasts.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IPv4 layer 3 </a:t>
            </a:r>
            <a:r>
              <a:rPr lang="en-US" sz="2000" dirty="0" smtClean="0">
                <a:solidFill>
                  <a:srgbClr val="FF0000"/>
                </a:solidFill>
              </a:rPr>
              <a:t>multicast </a:t>
            </a:r>
            <a:r>
              <a:rPr lang="en-US" sz="2000" dirty="0" smtClean="0"/>
              <a:t>address </a:t>
            </a:r>
            <a:r>
              <a:rPr lang="en-US" sz="2000" dirty="0" smtClean="0">
                <a:solidFill>
                  <a:srgbClr val="FF0000"/>
                </a:solidFill>
              </a:rPr>
              <a:t>224.0.0.10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IPv6 layer 3 </a:t>
            </a:r>
            <a:r>
              <a:rPr lang="en-US" sz="2000" dirty="0" smtClean="0">
                <a:solidFill>
                  <a:srgbClr val="FF0000"/>
                </a:solidFill>
              </a:rPr>
              <a:t>multicast</a:t>
            </a:r>
            <a:r>
              <a:rPr lang="en-US" sz="2000" dirty="0" smtClean="0"/>
              <a:t> address </a:t>
            </a:r>
            <a:r>
              <a:rPr lang="en-US" sz="2000" dirty="0" smtClean="0">
                <a:solidFill>
                  <a:srgbClr val="FF0000"/>
                </a:solidFill>
              </a:rPr>
              <a:t>FF02::A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rgbClr val="0000CC"/>
                </a:solidFill>
              </a:rPr>
              <a:t>Hello Interval </a:t>
            </a:r>
            <a:r>
              <a:rPr lang="en-US" sz="2000" dirty="0" smtClean="0"/>
              <a:t>– default, send </a:t>
            </a:r>
            <a:r>
              <a:rPr lang="en-US" sz="2000" dirty="0" smtClean="0">
                <a:solidFill>
                  <a:srgbClr val="FF0000"/>
                </a:solidFill>
              </a:rPr>
              <a:t>Hello</a:t>
            </a:r>
            <a:r>
              <a:rPr lang="en-US" sz="2000" dirty="0" smtClean="0"/>
              <a:t> every </a:t>
            </a:r>
            <a:r>
              <a:rPr lang="en-US" sz="2000" dirty="0" smtClean="0">
                <a:solidFill>
                  <a:srgbClr val="FF0000"/>
                </a:solidFill>
              </a:rPr>
              <a:t>5</a:t>
            </a:r>
            <a:r>
              <a:rPr lang="en-US" sz="2000" dirty="0" smtClean="0"/>
              <a:t> seconds 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CC"/>
                </a:solidFill>
              </a:rPr>
              <a:t>Hold </a:t>
            </a:r>
            <a:r>
              <a:rPr lang="en-US" sz="2000" dirty="0" smtClean="0">
                <a:solidFill>
                  <a:srgbClr val="0000CC"/>
                </a:solidFill>
              </a:rPr>
              <a:t>timer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by </a:t>
            </a:r>
            <a:r>
              <a:rPr lang="en-US" sz="2000" dirty="0" smtClean="0"/>
              <a:t>default set to </a:t>
            </a:r>
            <a:r>
              <a:rPr lang="en-US" sz="2000" dirty="0" smtClean="0">
                <a:solidFill>
                  <a:srgbClr val="FF0000"/>
                </a:solidFill>
              </a:rPr>
              <a:t>three</a:t>
            </a:r>
            <a:r>
              <a:rPr lang="en-US" sz="2000" dirty="0" smtClean="0"/>
              <a:t> times the </a:t>
            </a:r>
            <a:r>
              <a:rPr lang="en-US" sz="2000" dirty="0" smtClean="0">
                <a:solidFill>
                  <a:srgbClr val="0000CC"/>
                </a:solidFill>
              </a:rPr>
              <a:t>Hello </a:t>
            </a:r>
            <a:r>
              <a:rPr lang="en-US" sz="2000" dirty="0" smtClean="0">
                <a:solidFill>
                  <a:srgbClr val="0000CC"/>
                </a:solidFill>
              </a:rPr>
              <a:t>interva</a:t>
            </a:r>
            <a:r>
              <a:rPr lang="en-US" sz="2000" dirty="0" smtClean="0"/>
              <a:t>l. 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If have not received Hello from </a:t>
            </a:r>
            <a:r>
              <a:rPr lang="en-US" sz="2000" dirty="0" smtClean="0">
                <a:solidFill>
                  <a:srgbClr val="FF0000"/>
                </a:solidFill>
              </a:rPr>
              <a:t>neighbor within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6600CC"/>
                </a:solidFill>
              </a:rPr>
              <a:t>15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6600CC"/>
                </a:solidFill>
              </a:rPr>
              <a:t>secs</a:t>
            </a:r>
            <a:r>
              <a:rPr lang="en-US" sz="2000" dirty="0" smtClean="0"/>
              <a:t>, declare </a:t>
            </a:r>
            <a:r>
              <a:rPr lang="en-US" sz="2000" dirty="0" smtClean="0">
                <a:solidFill>
                  <a:srgbClr val="FF0000"/>
                </a:solidFill>
              </a:rPr>
              <a:t>neighbor unreachable</a:t>
            </a:r>
            <a:r>
              <a:rPr lang="en-US" sz="2000" dirty="0" smtClean="0"/>
              <a:t>.</a:t>
            </a:r>
          </a:p>
          <a:p>
            <a:pPr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Unreliable Delivery - </a:t>
            </a:r>
            <a:r>
              <a:rPr lang="en-US" sz="2000" dirty="0" smtClean="0"/>
              <a:t>requires no response from recipient</a:t>
            </a:r>
          </a:p>
          <a:p>
            <a:pPr>
              <a:spcBef>
                <a:spcPts val="1200"/>
              </a:spcBef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EIGRP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 </a:t>
            </a:r>
            <a:fld id="{90A853F8-5285-4B4C-8926-BF993623FD1D}" type="slidenum">
              <a:rPr lang="en-US" smtClean="0">
                <a:solidFill>
                  <a:schemeClr val="tx2"/>
                </a:solidFill>
              </a:rPr>
              <a:pPr/>
              <a:t>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dirty="0" smtClean="0"/>
              <a:t>EIGRP – Hello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856662" cy="1512888"/>
          </a:xfrm>
        </p:spPr>
        <p:txBody>
          <a:bodyPr/>
          <a:lstStyle/>
          <a:p>
            <a:pPr marL="236538" indent="-236538" defTabSz="814388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marL="236538" indent="-236538" defTabSz="814388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Used to </a:t>
            </a:r>
            <a:r>
              <a:rPr lang="en-US" sz="1800" dirty="0" smtClean="0">
                <a:solidFill>
                  <a:srgbClr val="0000CC"/>
                </a:solidFill>
              </a:rPr>
              <a:t>discover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0000CC"/>
                </a:solidFill>
              </a:rPr>
              <a:t>form</a:t>
            </a:r>
            <a:r>
              <a:rPr lang="en-US" sz="1800" dirty="0" smtClean="0"/>
              <a:t> adjacencies with </a:t>
            </a:r>
            <a:r>
              <a:rPr lang="en-US" sz="1800" dirty="0" smtClean="0">
                <a:solidFill>
                  <a:srgbClr val="FF0000"/>
                </a:solidFill>
              </a:rPr>
              <a:t>neighbors</a:t>
            </a:r>
          </a:p>
          <a:p>
            <a:pPr marL="236538" indent="-236538" defTabSz="814388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rgbClr val="0000CC"/>
                </a:solidFill>
              </a:rPr>
              <a:t>show ip eigrp neighbors </a:t>
            </a:r>
            <a:r>
              <a:rPr lang="en-US" sz="1800" dirty="0" smtClean="0">
                <a:solidFill>
                  <a:srgbClr val="FF0000"/>
                </a:solidFill>
              </a:rPr>
              <a:t>– verifies adjacency has been established</a:t>
            </a:r>
          </a:p>
          <a:p>
            <a:pPr marL="236538" indent="-236538" defTabSz="814388" eaLnBrk="1" hangingPunct="1">
              <a:lnSpc>
                <a:spcPct val="80000"/>
              </a:lnSpc>
            </a:pPr>
            <a:endParaRPr lang="en-US" sz="1800" dirty="0" smtClean="0"/>
          </a:p>
        </p:txBody>
      </p:sp>
      <p:pic>
        <p:nvPicPr>
          <p:cNvPr id="2508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44824"/>
            <a:ext cx="8497888" cy="458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043608" y="6165304"/>
            <a:ext cx="4608512" cy="2624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EIGRP</a:t>
            </a: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 </a:t>
            </a:r>
            <a:fld id="{7B24024C-17E4-4469-8B79-6E042DC4C604}" type="slidenum">
              <a:rPr lang="en-US" smtClean="0">
                <a:solidFill>
                  <a:schemeClr val="tx2"/>
                </a:solidFill>
              </a:rPr>
              <a:pPr/>
              <a:t>9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908050"/>
            <a:ext cx="5292725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dirty="0" smtClean="0"/>
              <a:t>EIGRP – Update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08050"/>
            <a:ext cx="3600450" cy="5400675"/>
          </a:xfrm>
        </p:spPr>
        <p:txBody>
          <a:bodyPr/>
          <a:lstStyle/>
          <a:p>
            <a:pPr marL="236538" indent="-236538" defTabSz="814388" eaLnBrk="1" hangingPunct="1">
              <a:buFontTx/>
              <a:buNone/>
            </a:pPr>
            <a:r>
              <a:rPr lang="en-US" sz="2000" b="1" dirty="0" smtClean="0"/>
              <a:t>Update </a:t>
            </a:r>
          </a:p>
          <a:p>
            <a:pPr marL="236538" indent="-236538" defTabSz="814388" eaLnBrk="1" hangingPunct="1"/>
            <a:r>
              <a:rPr lang="en-US" sz="2000" dirty="0" smtClean="0">
                <a:solidFill>
                  <a:srgbClr val="FF0000"/>
                </a:solidFill>
              </a:rPr>
              <a:t>Used to propagate routing information</a:t>
            </a:r>
          </a:p>
          <a:p>
            <a:pPr marL="236538" indent="-236538" defTabSz="814388" eaLnBrk="1" hangingPunct="1"/>
            <a:r>
              <a:rPr lang="en-US" sz="2000" dirty="0" smtClean="0">
                <a:solidFill>
                  <a:srgbClr val="FF0000"/>
                </a:solidFill>
              </a:rPr>
              <a:t>Reliable Delivery</a:t>
            </a:r>
          </a:p>
          <a:p>
            <a:pPr marL="236538" indent="-236538" defTabSz="814388" eaLnBrk="1" hangingPunct="1">
              <a:buFontTx/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236538" indent="-236538" defTabSz="814388" eaLnBrk="1" hangingPunct="1">
              <a:buFontTx/>
              <a:buNone/>
            </a:pPr>
            <a:r>
              <a:rPr lang="en-US" sz="2000" b="1" dirty="0" smtClean="0"/>
              <a:t>ACK packets</a:t>
            </a:r>
          </a:p>
          <a:p>
            <a:pPr marL="236538" indent="-236538" defTabSz="814388" eaLnBrk="1" hangingPunct="1"/>
            <a:r>
              <a:rPr lang="en-US" sz="2000" dirty="0" smtClean="0"/>
              <a:t>Used to </a:t>
            </a:r>
            <a:r>
              <a:rPr lang="en-US" sz="2000" dirty="0" smtClean="0">
                <a:solidFill>
                  <a:srgbClr val="FF0000"/>
                </a:solidFill>
              </a:rPr>
              <a:t>acknowledge receipt </a:t>
            </a:r>
            <a:r>
              <a:rPr lang="en-US" sz="2000" dirty="0" smtClean="0"/>
              <a:t>of </a:t>
            </a:r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5856" y="5316127"/>
            <a:ext cx="5690853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sz="1600" b="1" dirty="0" smtClean="0">
                <a:solidFill>
                  <a:srgbClr val="0000CC"/>
                </a:solidFill>
              </a:rPr>
              <a:t>Update Packet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Used to propagate routing information, </a:t>
            </a:r>
            <a:r>
              <a:rPr lang="en-AU" sz="1600" dirty="0" smtClean="0">
                <a:solidFill>
                  <a:srgbClr val="FF0000"/>
                </a:solidFill>
              </a:rPr>
              <a:t>after a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Acknowledged (ACK) by receiving router, </a:t>
            </a:r>
            <a:r>
              <a:rPr lang="en-AU" sz="1600" dirty="0" smtClean="0">
                <a:solidFill>
                  <a:srgbClr val="FF0000"/>
                </a:solidFill>
              </a:rPr>
              <a:t>reliable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bldLvl="2"/>
    </p:bldLst>
  </p:timing>
</p:sld>
</file>

<file path=ppt/theme/theme1.xml><?xml version="1.0" encoding="utf-8"?>
<a:theme xmlns:a="http://schemas.openxmlformats.org/drawingml/2006/main" name="CAIA Template">
  <a:themeElements>
    <a:clrScheme name="CAIA Template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CAI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IA Template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IA Template">
  <a:themeElements>
    <a:clrScheme name="CAIA Template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CAI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IA Template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CAIA Template</Template>
  <TotalTime>6856</TotalTime>
  <Words>1195</Words>
  <Application>Microsoft Office PowerPoint</Application>
  <PresentationFormat>On-screen Show (4:3)</PresentationFormat>
  <Paragraphs>368</Paragraphs>
  <Slides>34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CAIA Template</vt:lpstr>
      <vt:lpstr>1_CAIA Template</vt:lpstr>
      <vt:lpstr>TNE20002/TNE70003</vt:lpstr>
      <vt:lpstr>EIGRP</vt:lpstr>
      <vt:lpstr>Components of Routing Protocol   EIGRP</vt:lpstr>
      <vt:lpstr>PowerPoint Presentation</vt:lpstr>
      <vt:lpstr>Messages</vt:lpstr>
      <vt:lpstr>EIGRP Packet Types - Messages</vt:lpstr>
      <vt:lpstr>EIGRP - Hello </vt:lpstr>
      <vt:lpstr>EIGRP – Hello</vt:lpstr>
      <vt:lpstr>EIGRP – Update</vt:lpstr>
      <vt:lpstr>EIGRP – Query</vt:lpstr>
      <vt:lpstr>Authentication of Updates</vt:lpstr>
      <vt:lpstr>EIGRP Configuration: ASN, Wildcard</vt:lpstr>
      <vt:lpstr>EIGRP – Wildcards</vt:lpstr>
      <vt:lpstr>EIGRP – Autonomous System Number</vt:lpstr>
      <vt:lpstr>EIGRP – Wildcard, ASN</vt:lpstr>
      <vt:lpstr>PowerPoint Presentation</vt:lpstr>
      <vt:lpstr>EIGRP Topology Table – R2 to 192.168.1.0</vt:lpstr>
      <vt:lpstr>EIGRP Topology Table – R2</vt:lpstr>
      <vt:lpstr>PowerPoint Presentation</vt:lpstr>
      <vt:lpstr>EIGRP – Link Fails</vt:lpstr>
      <vt:lpstr>Link Fails - EIGRP Update</vt:lpstr>
      <vt:lpstr>Link Fails: Triggered Update, R2 tells R1 that a Link has failed</vt:lpstr>
      <vt:lpstr> EIGRP</vt:lpstr>
      <vt:lpstr>EIGRP - R2 Checks  for Feasible Successor (Backup) to 192.168.1.0</vt:lpstr>
      <vt:lpstr> EIGRP</vt:lpstr>
      <vt:lpstr> EIGRP</vt:lpstr>
      <vt:lpstr>EIGRP – If no Feasible Successor, R2 sends Query to Neighbor R1 for new route</vt:lpstr>
      <vt:lpstr>PowerPoint Presentation</vt:lpstr>
      <vt:lpstr>The Neighbor Table – R2 Neighbors</vt:lpstr>
      <vt:lpstr>The Neighbor Table – R2 Neighbors</vt:lpstr>
      <vt:lpstr>Redistributing Static Routes</vt:lpstr>
      <vt:lpstr>EIGRP Metrics used in determining Least Cost</vt:lpstr>
      <vt:lpstr>EIGRP Summary</vt:lpstr>
      <vt:lpstr>PowerPoint Presentation</vt:lpstr>
    </vt:vector>
  </TitlesOfParts>
  <Company>Swinburne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HET104 – Lan Principles</dc:title>
  <dc:creator>CAIA</dc:creator>
  <cp:lastModifiedBy>Peter Granville</cp:lastModifiedBy>
  <cp:revision>436</cp:revision>
  <cp:lastPrinted>1601-01-01T00:00:00Z</cp:lastPrinted>
  <dcterms:created xsi:type="dcterms:W3CDTF">2006-06-26T10:46:41Z</dcterms:created>
  <dcterms:modified xsi:type="dcterms:W3CDTF">2022-03-21T01:32:19Z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