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31" r:id="rId2"/>
  </p:sldMasterIdLst>
  <p:notesMasterIdLst>
    <p:notesMasterId r:id="rId33"/>
  </p:notesMasterIdLst>
  <p:handoutMasterIdLst>
    <p:handoutMasterId r:id="rId34"/>
  </p:handoutMasterIdLst>
  <p:sldIdLst>
    <p:sldId id="256" r:id="rId3"/>
    <p:sldId id="268" r:id="rId4"/>
    <p:sldId id="333" r:id="rId5"/>
    <p:sldId id="327" r:id="rId6"/>
    <p:sldId id="323" r:id="rId7"/>
    <p:sldId id="313" r:id="rId8"/>
    <p:sldId id="316" r:id="rId9"/>
    <p:sldId id="318" r:id="rId10"/>
    <p:sldId id="342" r:id="rId11"/>
    <p:sldId id="343" r:id="rId12"/>
    <p:sldId id="320" r:id="rId13"/>
    <p:sldId id="276" r:id="rId14"/>
    <p:sldId id="344" r:id="rId15"/>
    <p:sldId id="311" r:id="rId16"/>
    <p:sldId id="330" r:id="rId17"/>
    <p:sldId id="271" r:id="rId18"/>
    <p:sldId id="273" r:id="rId19"/>
    <p:sldId id="280" r:id="rId20"/>
    <p:sldId id="281" r:id="rId21"/>
    <p:sldId id="282" r:id="rId22"/>
    <p:sldId id="324" r:id="rId23"/>
    <p:sldId id="331" r:id="rId24"/>
    <p:sldId id="283" r:id="rId25"/>
    <p:sldId id="284" r:id="rId26"/>
    <p:sldId id="285" r:id="rId27"/>
    <p:sldId id="286" r:id="rId28"/>
    <p:sldId id="289" r:id="rId29"/>
    <p:sldId id="292" r:id="rId30"/>
    <p:sldId id="293" r:id="rId31"/>
    <p:sldId id="310" r:id="rId32"/>
  </p:sldIdLst>
  <p:sldSz cx="9144000" cy="6858000" type="screen4x3"/>
  <p:notesSz cx="6708775" cy="98361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98">
          <p15:clr>
            <a:srgbClr val="A4A3A4"/>
          </p15:clr>
        </p15:guide>
        <p15:guide id="2" pos="2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CC"/>
    <a:srgbClr val="FF9900"/>
    <a:srgbClr val="FF0000"/>
    <a:srgbClr val="0000CC"/>
    <a:srgbClr val="33CC33"/>
    <a:srgbClr val="0099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8" autoAdjust="0"/>
    <p:restoredTop sz="94398" autoAdjust="0"/>
  </p:normalViewPr>
  <p:slideViewPr>
    <p:cSldViewPr>
      <p:cViewPr>
        <p:scale>
          <a:sx n="50" d="100"/>
          <a:sy n="50" d="100"/>
        </p:scale>
        <p:origin x="-228" y="-4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181" y="-86"/>
      </p:cViewPr>
      <p:guideLst>
        <p:guide orient="horz" pos="3098"/>
        <p:guide pos="2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0475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2438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0475" y="9342438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088A813-9DF6-4269-B81E-E31F9A5D0BB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4020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0475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8188"/>
            <a:ext cx="4916487" cy="3687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72013"/>
            <a:ext cx="536575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2438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0475" y="9342438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1FFE574-7815-43DA-89EE-DA9A62FA2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95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7EB691-6D25-419E-8D15-C8F60E339E5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17FB0C-0D25-47A8-A7B9-C5ED6BCA928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7E6F98-7CBB-4C6D-AA79-808E80DCC4D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17FB0C-0D25-47A8-A7B9-C5ED6BCA928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E43EE2-878B-48FB-A333-5FAF4169AD1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D22BBF-BAC0-45CC-9053-86182CB30E1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A90D01-2659-4589-B5B9-37E58161515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FE0F3F-EEA0-4683-9D76-F739680D63E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227C8EB-36C3-41D4-A68F-59EFA55CB18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61D3D4-AA04-43F7-A3C4-24001C3A304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6.2.1.3 Router IDs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6.2.1.4 Configuring an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OSPF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Router ID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6.2.1.5 Modifying a Router ID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6.2.1.6 Using a Loopback Interface as the Router ID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2C0E13-689C-4738-BB4A-998DA170B11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8325" y="260350"/>
            <a:ext cx="5630863" cy="42227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4632325"/>
            <a:ext cx="5857875" cy="4498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13" indent="-112713" defTabSz="1020763"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6.2.1.3 Router IDs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6.2.1.4 Configuring an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OSPF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Router ID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6.2.1.5 Modifying a Router ID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6.2.1.6 Using a Loopback Interface as the Router ID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4C7AAFD-501B-44A3-8825-4310C3E9014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E5D02D-E98B-471D-9FF9-22D3330F169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0FC818-06C3-4DAB-A98E-BC839B60E30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FF3122-71D2-491F-90D1-0A9E1617DF5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CCF2D3-3599-4C3A-81AB-71514E36F40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521F4F-F153-4722-906F-857BDDCD671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0B3AF6-9E93-4424-A0A0-39062A46CFA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EF7DEB-7B63-43E1-8F51-BC10E591E569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8325" y="260350"/>
            <a:ext cx="5630863" cy="422275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4632325"/>
            <a:ext cx="5857875" cy="4498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13" indent="-112713" defTabSz="1020763"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962660-D585-4D97-BA8A-E54EB4A06D5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A07BC2-A34C-4C6A-8DB2-15E38C99073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41092A-FABA-4A9B-83CB-6F393C11C91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3.4.2.4 Building the Link-State Packet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3.4.2.5 Flooding the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LSP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5" name="Picture 13" descr="crest_30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caia_v_300_cmyk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732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173288" y="0"/>
            <a:ext cx="2173287" cy="2181225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7775" y="2349500"/>
            <a:ext cx="5564188" cy="1493838"/>
          </a:xfrm>
        </p:spPr>
        <p:txBody>
          <a:bodyPr/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7775" y="4587875"/>
            <a:ext cx="4318000" cy="989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262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OSPF    </a:t>
            </a:r>
            <a:endParaRPr 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574832D-B27E-4C36-8524-C622B220D7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115888"/>
            <a:ext cx="2232025" cy="6192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" y="115888"/>
            <a:ext cx="6543675" cy="6192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OSPF    </a:t>
            </a:r>
            <a:endParaRPr 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6FDF866-7BCD-4795-AA19-08644AFE8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135938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OSPF    </a:t>
            </a:r>
            <a:endParaRPr lang="en-US" b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D3186B0-D931-4E34-8E50-98A20C1E4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1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135938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00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3125" y="908050"/>
            <a:ext cx="4352925" cy="26241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3125" y="3684588"/>
            <a:ext cx="4352925" cy="2624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OSPF    </a:t>
            </a:r>
            <a:endParaRPr lang="en-US" b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D549102-5A7B-4ACA-9718-03603E54A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37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135938" cy="687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00675"/>
          </a:xfrm>
        </p:spPr>
        <p:txBody>
          <a:bodyPr/>
          <a:lstStyle/>
          <a:p>
            <a:pPr lvl="0"/>
            <a:endParaRPr lang="en-AU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OSPF    </a:t>
            </a:r>
            <a:endParaRPr 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F51D1EE-794B-48A9-9BE6-34478498A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0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985000" y="4699000"/>
            <a:ext cx="2159000" cy="21590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>
              <a:solidFill>
                <a:srgbClr val="336666"/>
              </a:solidFill>
            </a:endParaRPr>
          </a:p>
        </p:txBody>
      </p:sp>
      <p:pic>
        <p:nvPicPr>
          <p:cNvPr id="5" name="Picture 13" descr="crest_30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43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caia_v_300_cmyk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732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173288" y="0"/>
            <a:ext cx="2173287" cy="2181225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>
              <a:solidFill>
                <a:srgbClr val="336666"/>
              </a:solidFill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7775" y="2349500"/>
            <a:ext cx="5564188" cy="1493838"/>
          </a:xfrm>
        </p:spPr>
        <p:txBody>
          <a:bodyPr/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7775" y="4587875"/>
            <a:ext cx="4318000" cy="989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7920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537474"/>
            <a:ext cx="719137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77B04A40-6CD4-4D81-B275-A1DEC28FFDE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9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OSPF    </a:t>
            </a:r>
            <a:endParaRPr 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A0C9A2F-0FBD-4917-B248-10ED28BC3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2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OSPF    </a:t>
            </a:r>
            <a:endParaRPr 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443C91D-6F94-4247-926E-8786EC6DF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5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OSPF    </a:t>
            </a:r>
            <a:endParaRPr lang="en-US" b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633E7E9-B7D6-46BE-A2FE-4410EB67C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OSPF    </a:t>
            </a:r>
            <a:endParaRPr lang="en-US" b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3543129-0752-4B00-A9E4-461FA800E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OSPF    </a:t>
            </a:r>
            <a:endParaRPr lang="en-US" b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8CB7833-9C69-4014-AE11-23E77CD3B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6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OSPF    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AE30908-D00F-4E93-AC99-6D02465A3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1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OSPF    </a:t>
            </a:r>
            <a:endParaRPr lang="en-US" b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06A65B1-F9AE-456F-A8F0-3795621A6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0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OSPF    </a:t>
            </a:r>
            <a:endParaRPr lang="en-US" b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92C7D2C-DDA5-4965-A8D3-56D549BB12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7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135938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4388" y="6453188"/>
            <a:ext cx="11509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00113" y="6400800"/>
            <a:ext cx="266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OSPF    </a:t>
            </a:r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53188"/>
            <a:ext cx="7191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5D6C1B2B-7F6B-469D-9FBE-5AEBE072D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5" descr="crest_100pc bit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15888"/>
            <a:ext cx="70643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107950" y="765175"/>
            <a:ext cx="8135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  <p:pic>
        <p:nvPicPr>
          <p:cNvPr id="1033" name="Picture 17" descr="caia_h_300_cmyk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3663"/>
            <a:ext cx="8270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135938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08050"/>
            <a:ext cx="885666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453188"/>
            <a:ext cx="7191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67859F43-C445-47E4-9B9F-A9500E6D4A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15" descr="crest_100pc b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15888"/>
            <a:ext cx="706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107950" y="765175"/>
            <a:ext cx="8135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>
              <a:solidFill>
                <a:srgbClr val="336666"/>
              </a:solidFill>
            </a:endParaRPr>
          </a:p>
        </p:txBody>
      </p:sp>
      <p:pic>
        <p:nvPicPr>
          <p:cNvPr id="1033" name="Picture 17" descr="caia_h_300_cmy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0175"/>
            <a:ext cx="7556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38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eet-directory.com.au/sd_new/home.cg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fvJ8QVJscc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TNE20002/TNE70003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5300663"/>
            <a:ext cx="4318000" cy="9890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Topic 5  OSPF V1.0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7"/>
    </mc:Choice>
    <mc:Fallback xmlns="">
      <p:transition spd="slow" advTm="219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456613" cy="576064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n-US" sz="2800" dirty="0" smtClean="0"/>
              <a:t>3) Link-State Routing: Flooding the LSPs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855110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66"/>
                </a:solidFill>
              </a:rPr>
              <a:t>Each </a:t>
            </a:r>
            <a:r>
              <a:rPr lang="en-US" sz="2000" dirty="0">
                <a:solidFill>
                  <a:srgbClr val="336666"/>
                </a:solidFill>
              </a:rPr>
              <a:t>router floods the LSP to all </a:t>
            </a:r>
            <a:r>
              <a:rPr lang="en-US" sz="2000" dirty="0" smtClean="0">
                <a:solidFill>
                  <a:srgbClr val="336666"/>
                </a:solidFill>
              </a:rPr>
              <a:t>neighbors</a:t>
            </a:r>
            <a:r>
              <a:rPr lang="en-US" sz="2000" dirty="0">
                <a:solidFill>
                  <a:srgbClr val="336666"/>
                </a:solidFill>
              </a:rPr>
              <a:t>, who then store all LSPs received in a </a:t>
            </a:r>
            <a:r>
              <a:rPr lang="en-US" sz="2000" dirty="0" smtClean="0">
                <a:solidFill>
                  <a:srgbClr val="336666"/>
                </a:solidFill>
              </a:rPr>
              <a:t>link state database</a:t>
            </a:r>
            <a:r>
              <a:rPr lang="en-US" sz="2000" dirty="0">
                <a:solidFill>
                  <a:srgbClr val="336666"/>
                </a:solidFill>
              </a:rPr>
              <a:t>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2996"/>
            <a:ext cx="9036496" cy="529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3650593" y="1688830"/>
            <a:ext cx="2016224" cy="3000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smtClean="0">
              <a:solidFill>
                <a:srgbClr val="33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550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defTabSz="814388" eaLnBrk="1" hangingPunct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  <a:r>
              <a:rPr lang="en-US" sz="2000" dirty="0" smtClean="0"/>
              <a:t> Build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AU" sz="2000" dirty="0" smtClean="0">
                <a:solidFill>
                  <a:srgbClr val="0000FF"/>
                </a:solidFill>
              </a:rPr>
              <a:t>Link </a:t>
            </a:r>
            <a:r>
              <a:rPr lang="en-AU" sz="2000" dirty="0">
                <a:solidFill>
                  <a:srgbClr val="0000FF"/>
                </a:solidFill>
              </a:rPr>
              <a:t>State </a:t>
            </a:r>
            <a:r>
              <a:rPr lang="en-AU" sz="2000" dirty="0" smtClean="0">
                <a:solidFill>
                  <a:srgbClr val="0000FF"/>
                </a:solidFill>
              </a:rPr>
              <a:t>Database: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Cost  R1 to R2 LAN, R1 to R3 LAN  </a:t>
            </a:r>
          </a:p>
        </p:txBody>
      </p:sp>
      <p:pic>
        <p:nvPicPr>
          <p:cNvPr id="25605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39" y="981075"/>
            <a:ext cx="4500563" cy="5183782"/>
          </a:xfrm>
        </p:spPr>
      </p:pic>
      <p:pic>
        <p:nvPicPr>
          <p:cNvPr id="25606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3438" y="836613"/>
            <a:ext cx="4321175" cy="3697287"/>
          </a:xfrm>
        </p:spPr>
      </p:pic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4716463" y="836613"/>
            <a:ext cx="2016125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4787900" y="1773238"/>
            <a:ext cx="936625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4787900" y="3213100"/>
            <a:ext cx="936625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4787900" y="2420938"/>
            <a:ext cx="936625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4787900" y="3860800"/>
            <a:ext cx="936625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6300788" y="1125538"/>
            <a:ext cx="935037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633E7E9-B7D6-46BE-A2FE-4410EB67CC6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1234480" y="1773238"/>
            <a:ext cx="914400" cy="11517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66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331640" y="86935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FF0000"/>
                </a:solidFill>
              </a:rPr>
              <a:t>R2 LAN</a:t>
            </a:r>
            <a:endParaRPr lang="en-AU" sz="16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35773" y="370736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>
                <a:solidFill>
                  <a:srgbClr val="FF0000"/>
                </a:solidFill>
              </a:rPr>
              <a:t>R3 LAN</a:t>
            </a:r>
            <a:endParaRPr lang="en-AU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836613"/>
            <a:ext cx="5975350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208963" cy="504825"/>
          </a:xfrm>
        </p:spPr>
        <p:txBody>
          <a:bodyPr/>
          <a:lstStyle/>
          <a:p>
            <a:pPr defTabSz="814388" eaLnBrk="1" hangingPunct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5,6) Link State Routing: SPF (Shortest Path First) Algorithm</a:t>
            </a: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7504" y="836613"/>
            <a:ext cx="3096071" cy="5472707"/>
          </a:xfrm>
        </p:spPr>
        <p:txBody>
          <a:bodyPr/>
          <a:lstStyle/>
          <a:p>
            <a:pPr marL="236538" indent="-236538" defTabSz="814388" eaLnBrk="1" hangingPunct="1"/>
            <a:r>
              <a:rPr lang="en-US" sz="2000" dirty="0" smtClean="0"/>
              <a:t>This information is utilized on execution of  Dijkstra SPF  algorithm to </a:t>
            </a:r>
            <a:r>
              <a:rPr lang="en-US" sz="2000" dirty="0" smtClean="0">
                <a:solidFill>
                  <a:srgbClr val="FF9900"/>
                </a:solidFill>
              </a:rPr>
              <a:t>create a SPF tree</a:t>
            </a:r>
          </a:p>
          <a:p>
            <a:pPr marL="236538" indent="-236538" defTabSz="814388" eaLnBrk="1" hangingPunct="1"/>
            <a:endParaRPr lang="en-US" sz="2000" dirty="0" smtClean="0"/>
          </a:p>
          <a:p>
            <a:pPr marL="236538" indent="-236538" defTabSz="814388" eaLnBrk="1" hangingPunct="1"/>
            <a:r>
              <a:rPr lang="en-US" sz="2000" dirty="0" smtClean="0"/>
              <a:t>SPF tree used to </a:t>
            </a:r>
            <a:r>
              <a:rPr lang="en-US" sz="2000" dirty="0" smtClean="0">
                <a:solidFill>
                  <a:srgbClr val="CC3300"/>
                </a:solidFill>
              </a:rPr>
              <a:t>populate</a:t>
            </a:r>
            <a:r>
              <a:rPr lang="en-US" sz="2000" dirty="0" smtClean="0"/>
              <a:t> the </a:t>
            </a:r>
            <a:r>
              <a:rPr lang="en-US" sz="2000" dirty="0" smtClean="0">
                <a:solidFill>
                  <a:srgbClr val="CC3300"/>
                </a:solidFill>
              </a:rPr>
              <a:t>routing</a:t>
            </a:r>
            <a:r>
              <a:rPr lang="en-US" sz="2000" dirty="0" smtClean="0"/>
              <a:t> table. Only the </a:t>
            </a:r>
            <a:r>
              <a:rPr lang="en-US" sz="2000" dirty="0" smtClean="0">
                <a:solidFill>
                  <a:srgbClr val="FF0000"/>
                </a:solidFill>
              </a:rPr>
              <a:t>least cost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(best)</a:t>
            </a:r>
            <a:r>
              <a:rPr lang="en-US" sz="2000" dirty="0" smtClean="0"/>
              <a:t> routes are put in the routing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A0C9A2F-0FBD-4917-B248-10ED28BC3C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defTabSz="814388" eaLnBrk="1" hangingPunct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7)</a:t>
            </a:r>
            <a:r>
              <a:rPr lang="en-US" sz="2000" dirty="0" smtClean="0"/>
              <a:t> The </a:t>
            </a:r>
            <a:r>
              <a:rPr lang="en-US" sz="2000" dirty="0">
                <a:solidFill>
                  <a:srgbClr val="FF0000"/>
                </a:solidFill>
              </a:rPr>
              <a:t>least cost paths</a:t>
            </a:r>
            <a:r>
              <a:rPr lang="en-US" sz="2000" dirty="0"/>
              <a:t> are </a:t>
            </a:r>
            <a:r>
              <a:rPr lang="en-US" sz="2000" dirty="0">
                <a:solidFill>
                  <a:srgbClr val="FF0000"/>
                </a:solidFill>
              </a:rPr>
              <a:t>put</a:t>
            </a:r>
            <a:r>
              <a:rPr lang="en-US" sz="2000" dirty="0"/>
              <a:t> in the </a:t>
            </a:r>
            <a:r>
              <a:rPr lang="en-US" sz="2000" dirty="0">
                <a:solidFill>
                  <a:srgbClr val="FF0000"/>
                </a:solidFill>
              </a:rPr>
              <a:t>Routing</a:t>
            </a:r>
            <a:r>
              <a:rPr lang="en-US" sz="2000" dirty="0"/>
              <a:t> Table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7" y="1916832"/>
            <a:ext cx="6696744" cy="30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633E7E9-B7D6-46BE-A2FE-4410EB67CC6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83768" y="1187460"/>
            <a:ext cx="206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R1 Routing Table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Link-State Routing: Cost  R2 LAN to R3 LAN</a:t>
            </a:r>
          </a:p>
        </p:txBody>
      </p:sp>
      <p:pic>
        <p:nvPicPr>
          <p:cNvPr id="2048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1046421"/>
            <a:ext cx="8784976" cy="5256807"/>
          </a:xfrm>
        </p:spPr>
      </p:pic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1835696" y="1764268"/>
            <a:ext cx="936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b="1" dirty="0" smtClean="0">
                <a:solidFill>
                  <a:srgbClr val="FF0000"/>
                </a:solidFill>
              </a:rPr>
              <a:t>Cost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0486" name="Line 9"/>
          <p:cNvSpPr>
            <a:spLocks noChangeShapeType="1"/>
          </p:cNvSpPr>
          <p:nvPr/>
        </p:nvSpPr>
        <p:spPr bwMode="auto">
          <a:xfrm>
            <a:off x="2483769" y="1989138"/>
            <a:ext cx="1080169" cy="72564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4517495" y="2133600"/>
            <a:ext cx="503238" cy="43100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3563939" y="2714782"/>
            <a:ext cx="359990" cy="242954"/>
          </a:xfrm>
          <a:prstGeom prst="rect">
            <a:avLst/>
          </a:prstGeom>
          <a:noFill/>
          <a:ln w="2857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A0C9A2F-0FBD-4917-B248-10ED28BC3C6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251322" y="5661248"/>
            <a:ext cx="968750" cy="28803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020272" y="5669632"/>
            <a:ext cx="968750" cy="28803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302155" y="1302603"/>
            <a:ext cx="10212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b="1" dirty="0" smtClean="0">
                <a:solidFill>
                  <a:srgbClr val="FF0000"/>
                </a:solidFill>
              </a:rPr>
              <a:t>R2 LAN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652120" y="3316342"/>
            <a:ext cx="10212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b="1" dirty="0" smtClean="0">
                <a:solidFill>
                  <a:srgbClr val="FF0000"/>
                </a:solidFill>
              </a:rPr>
              <a:t>R3 LAN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517496" y="3494805"/>
            <a:ext cx="503237" cy="36004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553140" y="3258054"/>
            <a:ext cx="359990" cy="242954"/>
          </a:xfrm>
          <a:prstGeom prst="rect">
            <a:avLst/>
          </a:prstGeom>
          <a:noFill/>
          <a:ln w="2857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217586" y="3251851"/>
            <a:ext cx="359990" cy="242954"/>
          </a:xfrm>
          <a:prstGeom prst="rect">
            <a:avLst/>
          </a:prstGeom>
          <a:noFill/>
          <a:ln w="28575" algn="ctr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501489" y="5661248"/>
            <a:ext cx="1522363" cy="28803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OSPF Databases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544616"/>
          </a:xfrm>
        </p:spPr>
        <p:txBody>
          <a:bodyPr/>
          <a:lstStyle/>
          <a:p>
            <a:r>
              <a:rPr lang="en-AU" sz="2200" dirty="0" smtClean="0">
                <a:solidFill>
                  <a:srgbClr val="0000FF"/>
                </a:solidFill>
              </a:rPr>
              <a:t>Adjacency Database </a:t>
            </a:r>
            <a:endParaRPr lang="en-AU" sz="2200" dirty="0" smtClean="0"/>
          </a:p>
          <a:p>
            <a:pPr lvl="1"/>
            <a:r>
              <a:rPr lang="en-AU" sz="2200" dirty="0" smtClean="0"/>
              <a:t>List of all </a:t>
            </a:r>
            <a:r>
              <a:rPr lang="en-AU" sz="2200" dirty="0" smtClean="0">
                <a:solidFill>
                  <a:srgbClr val="7030A0"/>
                </a:solidFill>
              </a:rPr>
              <a:t>neighbor </a:t>
            </a:r>
            <a:r>
              <a:rPr lang="en-AU" sz="2200" dirty="0" smtClean="0"/>
              <a:t>routers</a:t>
            </a:r>
          </a:p>
          <a:p>
            <a:pPr lvl="1"/>
            <a:r>
              <a:rPr lang="en-AU" sz="2200" dirty="0" smtClean="0">
                <a:solidFill>
                  <a:srgbClr val="FF0000"/>
                </a:solidFill>
              </a:rPr>
              <a:t>Unique</a:t>
            </a:r>
            <a:r>
              <a:rPr lang="en-AU" sz="2200" dirty="0" smtClean="0"/>
              <a:t> for each router</a:t>
            </a:r>
          </a:p>
          <a:p>
            <a:pPr lvl="1"/>
            <a:r>
              <a:rPr lang="en-AU" sz="2200" dirty="0" smtClean="0">
                <a:solidFill>
                  <a:srgbClr val="009900"/>
                </a:solidFill>
              </a:rPr>
              <a:t>show ip ospf neighbor</a:t>
            </a:r>
          </a:p>
          <a:p>
            <a:r>
              <a:rPr lang="en-AU" sz="2200" dirty="0" smtClean="0">
                <a:solidFill>
                  <a:srgbClr val="0000FF"/>
                </a:solidFill>
              </a:rPr>
              <a:t>Link State Database </a:t>
            </a:r>
            <a:endParaRPr lang="en-AU" sz="2200" dirty="0" smtClean="0"/>
          </a:p>
          <a:p>
            <a:pPr lvl="1"/>
            <a:r>
              <a:rPr lang="en-AU" sz="2200" dirty="0" smtClean="0"/>
              <a:t>List of information about </a:t>
            </a:r>
            <a:r>
              <a:rPr lang="en-AU" sz="2200" dirty="0" smtClean="0">
                <a:solidFill>
                  <a:srgbClr val="FF0000"/>
                </a:solidFill>
              </a:rPr>
              <a:t>all</a:t>
            </a:r>
            <a:r>
              <a:rPr lang="en-AU" sz="2200" dirty="0" smtClean="0"/>
              <a:t> </a:t>
            </a:r>
            <a:r>
              <a:rPr lang="en-AU" sz="2200" dirty="0" smtClean="0">
                <a:solidFill>
                  <a:srgbClr val="FF0000"/>
                </a:solidFill>
              </a:rPr>
              <a:t>other routers </a:t>
            </a:r>
            <a:r>
              <a:rPr lang="en-AU" sz="2200" dirty="0" smtClean="0"/>
              <a:t>in  </a:t>
            </a:r>
            <a:r>
              <a:rPr lang="en-AU" sz="2200" dirty="0" smtClean="0">
                <a:solidFill>
                  <a:srgbClr val="6600CC"/>
                </a:solidFill>
              </a:rPr>
              <a:t>network</a:t>
            </a:r>
            <a:r>
              <a:rPr lang="en-AU" sz="2200" dirty="0" smtClean="0"/>
              <a:t> </a:t>
            </a:r>
            <a:r>
              <a:rPr lang="en-AU" sz="2200" dirty="0" smtClean="0">
                <a:solidFill>
                  <a:srgbClr val="6600CC"/>
                </a:solidFill>
              </a:rPr>
              <a:t>area</a:t>
            </a:r>
          </a:p>
          <a:p>
            <a:pPr lvl="1"/>
            <a:r>
              <a:rPr lang="en-AU" sz="2200" dirty="0" smtClean="0"/>
              <a:t>The database shows the network topology</a:t>
            </a:r>
          </a:p>
          <a:p>
            <a:pPr lvl="1"/>
            <a:r>
              <a:rPr lang="en-AU" sz="2200" dirty="0" smtClean="0">
                <a:solidFill>
                  <a:srgbClr val="FF0000"/>
                </a:solidFill>
              </a:rPr>
              <a:t>All routers </a:t>
            </a:r>
            <a:r>
              <a:rPr lang="en-AU" sz="2200" dirty="0" smtClean="0"/>
              <a:t>within an </a:t>
            </a:r>
            <a:r>
              <a:rPr lang="en-AU" sz="2200" dirty="0" smtClean="0">
                <a:solidFill>
                  <a:srgbClr val="FF0000"/>
                </a:solidFill>
              </a:rPr>
              <a:t>network area</a:t>
            </a:r>
            <a:r>
              <a:rPr lang="en-AU" sz="2200" dirty="0" smtClean="0"/>
              <a:t> have </a:t>
            </a:r>
            <a:r>
              <a:rPr lang="en-AU" sz="2200" dirty="0" smtClean="0">
                <a:solidFill>
                  <a:srgbClr val="FF0000"/>
                </a:solidFill>
              </a:rPr>
              <a:t>identical</a:t>
            </a:r>
            <a:r>
              <a:rPr lang="en-AU" sz="2200" dirty="0" smtClean="0"/>
              <a:t> </a:t>
            </a:r>
            <a:r>
              <a:rPr lang="en-AU" sz="2200" dirty="0" smtClean="0">
                <a:solidFill>
                  <a:srgbClr val="0000FF"/>
                </a:solidFill>
              </a:rPr>
              <a:t>LSDBs</a:t>
            </a:r>
          </a:p>
          <a:p>
            <a:pPr lvl="1"/>
            <a:r>
              <a:rPr lang="en-AU" sz="2200" dirty="0" smtClean="0">
                <a:solidFill>
                  <a:srgbClr val="009900"/>
                </a:solidFill>
              </a:rPr>
              <a:t>show ip ospf database</a:t>
            </a:r>
          </a:p>
          <a:p>
            <a:r>
              <a:rPr lang="en-AU" sz="2200" dirty="0" smtClean="0">
                <a:solidFill>
                  <a:srgbClr val="0000FF"/>
                </a:solidFill>
              </a:rPr>
              <a:t>Forwarding Database </a:t>
            </a:r>
            <a:r>
              <a:rPr lang="en-AU" sz="2200" dirty="0" smtClean="0"/>
              <a:t>(</a:t>
            </a:r>
            <a:r>
              <a:rPr lang="en-AU" sz="2200" dirty="0" smtClean="0">
                <a:solidFill>
                  <a:srgbClr val="6600CC"/>
                </a:solidFill>
              </a:rPr>
              <a:t>Routing</a:t>
            </a:r>
            <a:r>
              <a:rPr lang="en-AU" sz="2200" dirty="0" smtClean="0"/>
              <a:t> Table)</a:t>
            </a:r>
          </a:p>
          <a:p>
            <a:pPr lvl="1"/>
            <a:r>
              <a:rPr lang="en-AU" sz="2200" dirty="0" smtClean="0"/>
              <a:t>List of </a:t>
            </a:r>
            <a:r>
              <a:rPr lang="en-AU" sz="2200" dirty="0" smtClean="0">
                <a:solidFill>
                  <a:srgbClr val="FF0000"/>
                </a:solidFill>
              </a:rPr>
              <a:t>least cost </a:t>
            </a:r>
            <a:r>
              <a:rPr lang="en-AU" sz="2200" dirty="0" smtClean="0">
                <a:solidFill>
                  <a:srgbClr val="7030A0"/>
                </a:solidFill>
              </a:rPr>
              <a:t>routes</a:t>
            </a:r>
            <a:r>
              <a:rPr lang="en-AU" sz="2200" dirty="0" smtClean="0"/>
              <a:t> to other destinations within </a:t>
            </a:r>
            <a:r>
              <a:rPr lang="en-AU" sz="2200" dirty="0" smtClean="0">
                <a:solidFill>
                  <a:srgbClr val="6600CC"/>
                </a:solidFill>
              </a:rPr>
              <a:t>network area   </a:t>
            </a:r>
          </a:p>
          <a:p>
            <a:pPr lvl="1"/>
            <a:r>
              <a:rPr lang="en-AU" sz="2200" dirty="0" smtClean="0">
                <a:solidFill>
                  <a:srgbClr val="FF0000"/>
                </a:solidFill>
              </a:rPr>
              <a:t>Unique</a:t>
            </a:r>
            <a:r>
              <a:rPr lang="en-AU" sz="2200" dirty="0" smtClean="0"/>
              <a:t> for each router</a:t>
            </a:r>
          </a:p>
          <a:p>
            <a:pPr lvl="1"/>
            <a:r>
              <a:rPr lang="en-AU" sz="2200" dirty="0" smtClean="0">
                <a:solidFill>
                  <a:srgbClr val="009900"/>
                </a:solidFill>
              </a:rPr>
              <a:t>show ip route</a:t>
            </a:r>
            <a:endParaRPr lang="en-AU" sz="2200" dirty="0">
              <a:solidFill>
                <a:srgbClr val="0099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OSPF    </a:t>
            </a:r>
            <a:endParaRPr lang="en-US" b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A0C9A2F-0FBD-4917-B248-10ED28BC3C6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smtClean="0"/>
              <a:t>OSPF Packet Types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600075" y="1517650"/>
            <a:ext cx="79406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defTabSz="814388" eaLnBrk="1" hangingPunct="1">
              <a:lnSpc>
                <a:spcPct val="85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AU" sz="2400">
              <a:solidFill>
                <a:schemeClr val="tx2"/>
              </a:solidFill>
            </a:endParaRPr>
          </a:p>
        </p:txBody>
      </p:sp>
      <p:pic>
        <p:nvPicPr>
          <p:cNvPr id="27653" name="Picture 4"/>
          <p:cNvPicPr>
            <a:picLocks noGrp="1" noChangeAspect="1" noChangeArrowheads="1"/>
          </p:cNvPicPr>
          <p:nvPr>
            <p:ph type="tbl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836613"/>
            <a:ext cx="8785225" cy="540067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DF51D1EE-794B-48A9-9BE6-34478498AE4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9699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00" y="836613"/>
            <a:ext cx="5435600" cy="5761037"/>
          </a:xfrm>
        </p:spPr>
      </p:pic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814388" eaLnBrk="1" hangingPunct="1"/>
            <a:r>
              <a:rPr lang="en-US" smtClean="0"/>
              <a:t>OSPF – Hello Protocol</a:t>
            </a: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08050"/>
            <a:ext cx="3455987" cy="5400675"/>
          </a:xfrm>
        </p:spPr>
        <p:txBody>
          <a:bodyPr/>
          <a:lstStyle/>
          <a:p>
            <a:pPr marL="236538" indent="-236538" defTabSz="814388" eaLnBrk="1" hangingPunct="1">
              <a:lnSpc>
                <a:spcPct val="85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Router ID</a:t>
            </a:r>
            <a:r>
              <a:rPr lang="en-US" sz="1800" dirty="0" smtClean="0"/>
              <a:t> of transmitting router</a:t>
            </a:r>
          </a:p>
          <a:p>
            <a:pPr marL="236538" indent="-236538" defTabSz="814388" eaLnBrk="1" hangingPunct="1">
              <a:lnSpc>
                <a:spcPct val="85000"/>
              </a:lnSpc>
            </a:pPr>
            <a:r>
              <a:rPr lang="en-US" sz="1800" dirty="0" smtClean="0"/>
              <a:t>Router ID identifies router so link states can be organized</a:t>
            </a:r>
          </a:p>
          <a:p>
            <a:pPr marL="236538" indent="-236538" defTabSz="814388" eaLnBrk="1" hangingPunct="1">
              <a:lnSpc>
                <a:spcPct val="85000"/>
              </a:lnSpc>
            </a:pPr>
            <a:r>
              <a:rPr lang="en-US" sz="1800" dirty="0" smtClean="0"/>
              <a:t>How does OSPF select an ID?</a:t>
            </a:r>
          </a:p>
          <a:p>
            <a:pPr marL="236538" indent="-236538" defTabSz="814388" eaLnBrk="1" hangingPunct="1">
              <a:lnSpc>
                <a:spcPct val="85000"/>
              </a:lnSpc>
              <a:buFontTx/>
              <a:buNone/>
            </a:pPr>
            <a:endParaRPr lang="en-US" sz="1800" dirty="0" smtClean="0">
              <a:solidFill>
                <a:srgbClr val="FF9900"/>
              </a:solidFill>
            </a:endParaRPr>
          </a:p>
          <a:p>
            <a:pPr marL="236538" indent="-236538" defTabSz="814388" eaLnBrk="1" hangingPunct="1">
              <a:lnSpc>
                <a:spcPct val="85000"/>
              </a:lnSpc>
              <a:buFontTx/>
              <a:buNone/>
            </a:pPr>
            <a:r>
              <a:rPr lang="en-US" sz="1800" dirty="0" smtClean="0">
                <a:solidFill>
                  <a:srgbClr val="FF9900"/>
                </a:solidFill>
              </a:rPr>
              <a:t>OSPF Hello Interval</a:t>
            </a:r>
            <a:r>
              <a:rPr lang="en-US" sz="1800" dirty="0" smtClean="0"/>
              <a:t> </a:t>
            </a:r>
          </a:p>
          <a:p>
            <a:pPr marL="236538" indent="-236538" defTabSz="814388" eaLnBrk="1" hangingPunct="1">
              <a:lnSpc>
                <a:spcPct val="85000"/>
              </a:lnSpc>
            </a:pPr>
            <a:r>
              <a:rPr lang="en-US" sz="1800" dirty="0"/>
              <a:t>M</a:t>
            </a:r>
            <a:r>
              <a:rPr lang="en-US" sz="1800" dirty="0" smtClean="0"/>
              <a:t>ulticast (224.0.0.5)</a:t>
            </a:r>
          </a:p>
          <a:p>
            <a:pPr marL="236538" indent="-236538" defTabSz="814388" eaLnBrk="1" hangingPunct="1">
              <a:lnSpc>
                <a:spcPct val="85000"/>
              </a:lnSpc>
            </a:pPr>
            <a:r>
              <a:rPr lang="en-US" sz="1800" dirty="0" smtClean="0"/>
              <a:t>10 secs</a:t>
            </a:r>
          </a:p>
          <a:p>
            <a:pPr marL="236538" indent="-236538" defTabSz="814388" eaLnBrk="1" hangingPunct="1">
              <a:lnSpc>
                <a:spcPct val="85000"/>
              </a:lnSpc>
              <a:buFontTx/>
              <a:buNone/>
            </a:pPr>
            <a:endParaRPr lang="en-US" sz="1800" dirty="0" smtClean="0">
              <a:solidFill>
                <a:srgbClr val="6600CC"/>
              </a:solidFill>
            </a:endParaRPr>
          </a:p>
          <a:p>
            <a:pPr marL="236538" indent="-236538" defTabSz="814388" eaLnBrk="1" hangingPunct="1">
              <a:lnSpc>
                <a:spcPct val="85000"/>
              </a:lnSpc>
              <a:buFontTx/>
              <a:buNone/>
            </a:pPr>
            <a:r>
              <a:rPr lang="en-US" sz="1800" dirty="0" smtClean="0">
                <a:solidFill>
                  <a:srgbClr val="6600CC"/>
                </a:solidFill>
              </a:rPr>
              <a:t>OSPF Dead Interval</a:t>
            </a:r>
          </a:p>
          <a:p>
            <a:pPr marL="236538" indent="-236538" defTabSz="814388" eaLnBrk="1" hangingPunct="1">
              <a:lnSpc>
                <a:spcPct val="85000"/>
              </a:lnSpc>
            </a:pPr>
            <a:r>
              <a:rPr lang="en-US" sz="1800" dirty="0" smtClean="0"/>
              <a:t>The time that must transpire                                 before the neighbor is considered </a:t>
            </a:r>
            <a:r>
              <a:rPr lang="en-US" sz="1800" dirty="0" smtClean="0">
                <a:solidFill>
                  <a:srgbClr val="6600CC"/>
                </a:solidFill>
              </a:rPr>
              <a:t>down</a:t>
            </a:r>
          </a:p>
          <a:p>
            <a:pPr marL="236538" indent="-236538" defTabSz="814388" eaLnBrk="1" hangingPunct="1">
              <a:lnSpc>
                <a:spcPct val="85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Default</a:t>
            </a:r>
            <a:r>
              <a:rPr lang="en-US" sz="1800" dirty="0" smtClean="0"/>
              <a:t> is </a:t>
            </a:r>
            <a:r>
              <a:rPr lang="en-US" sz="1800" dirty="0" smtClean="0">
                <a:solidFill>
                  <a:srgbClr val="FF0000"/>
                </a:solidFill>
              </a:rPr>
              <a:t>4 times </a:t>
            </a:r>
            <a:r>
              <a:rPr lang="en-US" sz="1800" dirty="0" smtClean="0"/>
              <a:t>the hello interval </a:t>
            </a:r>
            <a:endParaRPr lang="en-US" sz="2000" dirty="0" smtClean="0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5076825" y="5300663"/>
            <a:ext cx="2447925" cy="14414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1D3186B0-D931-4E34-8E50-98A20C1E496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064500" cy="488950"/>
          </a:xfrm>
        </p:spPr>
        <p:txBody>
          <a:bodyPr/>
          <a:lstStyle/>
          <a:p>
            <a:pPr defTabSz="814388" eaLnBrk="1" hangingPunct="1"/>
            <a:r>
              <a:rPr lang="en-US" dirty="0" smtClean="0"/>
              <a:t>Configuring OSPF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8785225" cy="2016125"/>
          </a:xfrm>
        </p:spPr>
        <p:txBody>
          <a:bodyPr/>
          <a:lstStyle/>
          <a:p>
            <a:pPr marL="236538" indent="-236538" defTabSz="814388" eaLnBrk="1" hangingPunct="1">
              <a:lnSpc>
                <a:spcPct val="85000"/>
              </a:lnSpc>
            </a:pPr>
            <a:r>
              <a:rPr lang="en-US" sz="2000" dirty="0" smtClean="0"/>
              <a:t>To enable OSPF on a router use the </a:t>
            </a:r>
            <a:r>
              <a:rPr lang="en-US" sz="2000" dirty="0" smtClean="0">
                <a:solidFill>
                  <a:srgbClr val="FF0000"/>
                </a:solidFill>
              </a:rPr>
              <a:t>router </a:t>
            </a:r>
            <a:r>
              <a:rPr lang="en-US" sz="2000" dirty="0" err="1" smtClean="0">
                <a:solidFill>
                  <a:srgbClr val="FF0000"/>
                </a:solidFill>
              </a:rPr>
              <a:t>ospf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process-id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command.	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pPr marL="236538" indent="-236538" defTabSz="814388" eaLnBrk="1" hangingPunct="1">
              <a:lnSpc>
                <a:spcPct val="85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Process id</a:t>
            </a:r>
            <a:r>
              <a:rPr lang="en-US" sz="2000" dirty="0" smtClean="0"/>
              <a:t> </a:t>
            </a:r>
          </a:p>
          <a:p>
            <a:pPr marL="574675" lvl="1" indent="0" defTabSz="814388" eaLnBrk="1" hangingPunct="1">
              <a:lnSpc>
                <a:spcPct val="85000"/>
              </a:lnSpc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b</a:t>
            </a:r>
            <a:r>
              <a:rPr lang="en-US" sz="2000" dirty="0" smtClean="0"/>
              <a:t>etween </a:t>
            </a:r>
            <a:r>
              <a:rPr lang="en-US" sz="2000" b="1" dirty="0" smtClean="0"/>
              <a:t>1</a:t>
            </a:r>
            <a:r>
              <a:rPr lang="en-US" sz="2000" dirty="0" smtClean="0"/>
              <a:t> and </a:t>
            </a:r>
            <a:r>
              <a:rPr lang="en-US" sz="2000" b="1" dirty="0" smtClean="0"/>
              <a:t>65535</a:t>
            </a:r>
          </a:p>
          <a:p>
            <a:pPr marL="574675" lvl="1" indent="0" defTabSz="814388" eaLnBrk="1" hangingPunct="1">
              <a:lnSpc>
                <a:spcPct val="85000"/>
              </a:lnSpc>
              <a:buNone/>
            </a:pP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A0C9A2F-0FBD-4917-B248-10ED28BC3C6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47130" y="2348880"/>
            <a:ext cx="3017173" cy="2862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AU" sz="2000" b="1" dirty="0" smtClean="0">
                <a:solidFill>
                  <a:srgbClr val="0000FF"/>
                </a:solidFill>
              </a:rPr>
              <a:t>OSPF Routers</a:t>
            </a:r>
          </a:p>
          <a:p>
            <a:endParaRPr lang="en-AU" sz="2000" dirty="0"/>
          </a:p>
          <a:p>
            <a:r>
              <a:rPr lang="en-AU" sz="2000" dirty="0" smtClean="0"/>
              <a:t>R1(config)# router </a:t>
            </a:r>
            <a:r>
              <a:rPr lang="en-AU" sz="2000" dirty="0" err="1" smtClean="0"/>
              <a:t>ospf</a:t>
            </a:r>
            <a:r>
              <a:rPr lang="en-AU" sz="2000" dirty="0" smtClean="0"/>
              <a:t> </a:t>
            </a:r>
            <a:r>
              <a:rPr lang="en-AU" sz="20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AU" sz="2000" dirty="0" smtClean="0"/>
              <a:t>              </a:t>
            </a:r>
            <a:endParaRPr lang="en-AU" sz="2000" dirty="0"/>
          </a:p>
          <a:p>
            <a:endParaRPr lang="en-AU" sz="2000" dirty="0" smtClean="0"/>
          </a:p>
          <a:p>
            <a:r>
              <a:rPr lang="en-AU" sz="2000" dirty="0" smtClean="0"/>
              <a:t>R2(config)# router ospf </a:t>
            </a:r>
            <a:r>
              <a:rPr lang="en-AU" sz="2000" b="1" dirty="0" smtClean="0">
                <a:solidFill>
                  <a:srgbClr val="33CC33"/>
                </a:solidFill>
              </a:rPr>
              <a:t>1</a:t>
            </a:r>
          </a:p>
          <a:p>
            <a:endParaRPr lang="en-AU" sz="2000" dirty="0"/>
          </a:p>
          <a:p>
            <a:endParaRPr lang="en-AU" sz="2000" dirty="0" smtClean="0"/>
          </a:p>
          <a:p>
            <a:r>
              <a:rPr lang="en-AU" sz="2000" dirty="0" smtClean="0"/>
              <a:t>R3(config)# router ospf</a:t>
            </a:r>
            <a:r>
              <a:rPr lang="en-AU" sz="2000" dirty="0" smtClean="0">
                <a:solidFill>
                  <a:srgbClr val="0000FF"/>
                </a:solidFill>
              </a:rPr>
              <a:t> </a:t>
            </a:r>
            <a:r>
              <a:rPr lang="en-AU" sz="2000" b="1" dirty="0" smtClean="0">
                <a:solidFill>
                  <a:srgbClr val="0000FF"/>
                </a:solidFill>
              </a:rPr>
              <a:t>1</a:t>
            </a:r>
            <a:endParaRPr lang="en-AU" sz="2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781300"/>
            <a:ext cx="8713787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145463" cy="576262"/>
          </a:xfrm>
        </p:spPr>
        <p:txBody>
          <a:bodyPr/>
          <a:lstStyle/>
          <a:p>
            <a:pPr defTabSz="814388" eaLnBrk="1" hangingPunct="1"/>
            <a:r>
              <a:rPr lang="en-US" dirty="0" smtClean="0"/>
              <a:t>Configuring OSPF </a:t>
            </a: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856662" cy="2016125"/>
          </a:xfrm>
          <a:ln>
            <a:solidFill>
              <a:srgbClr val="6600CC"/>
            </a:solidFill>
            <a:miter lim="800000"/>
            <a:headEnd/>
            <a:tailEnd/>
          </a:ln>
        </p:spPr>
        <p:txBody>
          <a:bodyPr/>
          <a:lstStyle/>
          <a:p>
            <a:pPr marL="236538" indent="-236538" defTabSz="814388" eaLnBrk="1" hangingPunct="1">
              <a:buFontTx/>
              <a:buNone/>
            </a:pPr>
            <a:r>
              <a:rPr lang="en-US" sz="2000" b="1" dirty="0" smtClean="0"/>
              <a:t>OSPF </a:t>
            </a:r>
            <a:r>
              <a:rPr lang="en-US" sz="2000" b="1" dirty="0" smtClean="0">
                <a:solidFill>
                  <a:srgbClr val="FF0000"/>
                </a:solidFill>
              </a:rPr>
              <a:t>network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command</a:t>
            </a:r>
          </a:p>
          <a:p>
            <a:pPr marL="236538" indent="-236538" defTabSz="814388" eaLnBrk="1" hangingPunct="1"/>
            <a:r>
              <a:rPr lang="en-US" sz="2000" dirty="0" smtClean="0"/>
              <a:t> Requires entering: </a:t>
            </a:r>
            <a:r>
              <a:rPr lang="en-US" sz="2000" dirty="0" smtClean="0">
                <a:solidFill>
                  <a:srgbClr val="6600CC"/>
                </a:solidFill>
              </a:rPr>
              <a:t>network address</a:t>
            </a:r>
          </a:p>
          <a:p>
            <a:pPr marL="236538" indent="-236538" defTabSz="814388" eaLnBrk="1" hangingPunct="1">
              <a:buFontTx/>
              <a:buNone/>
            </a:pPr>
            <a:r>
              <a:rPr lang="en-US" sz="2000" dirty="0" smtClean="0"/>
              <a:t>     			 </a:t>
            </a:r>
            <a:r>
              <a:rPr lang="en-US" sz="2000" dirty="0" smtClean="0">
                <a:solidFill>
                  <a:srgbClr val="FF9900"/>
                </a:solidFill>
              </a:rPr>
              <a:t>wildcard mask</a:t>
            </a:r>
            <a:r>
              <a:rPr lang="en-US" sz="2000" b="1" dirty="0" smtClean="0"/>
              <a:t> </a:t>
            </a:r>
            <a:r>
              <a:rPr lang="en-US" sz="2000" dirty="0" smtClean="0"/>
              <a:t>- the </a:t>
            </a:r>
            <a:r>
              <a:rPr lang="en-US" sz="2000" dirty="0" smtClean="0">
                <a:solidFill>
                  <a:srgbClr val="FF0000"/>
                </a:solidFill>
              </a:rPr>
              <a:t>inverse</a:t>
            </a:r>
            <a:r>
              <a:rPr lang="en-US" sz="2000" dirty="0" smtClean="0"/>
              <a:t> of the </a:t>
            </a:r>
            <a:r>
              <a:rPr lang="en-US" sz="2000" dirty="0" smtClean="0">
                <a:solidFill>
                  <a:srgbClr val="FF0000"/>
                </a:solidFill>
              </a:rPr>
              <a:t>subnet  mask</a:t>
            </a:r>
          </a:p>
          <a:p>
            <a:pPr marL="574675" lvl="1" indent="0" defTabSz="814388" eaLnBrk="1" hangingPunct="1">
              <a:buFontTx/>
              <a:buNone/>
            </a:pPr>
            <a:r>
              <a:rPr lang="en-US" sz="2000" dirty="0" smtClean="0"/>
              <a:t>	                        </a:t>
            </a:r>
            <a:r>
              <a:rPr lang="en-US" sz="2000" dirty="0" smtClean="0">
                <a:solidFill>
                  <a:srgbClr val="CC3300"/>
                </a:solidFill>
              </a:rPr>
              <a:t>area-id</a:t>
            </a:r>
            <a:r>
              <a:rPr lang="en-US" sz="2000" dirty="0" smtClean="0"/>
              <a:t> - area-id refers to the OSPF area.  		</a:t>
            </a:r>
          </a:p>
          <a:p>
            <a:pPr marL="236538" indent="-236538" defTabSz="814388" eaLnBrk="1" hangingPunct="1"/>
            <a:r>
              <a:rPr lang="en-US" sz="2000" dirty="0" smtClean="0"/>
              <a:t> OSPF area  is a group of routers that </a:t>
            </a:r>
            <a:r>
              <a:rPr lang="en-US" sz="2000" dirty="0" smtClean="0">
                <a:solidFill>
                  <a:srgbClr val="33CC33"/>
                </a:solidFill>
              </a:rPr>
              <a:t>share</a:t>
            </a:r>
            <a:r>
              <a:rPr lang="en-US" sz="2000" dirty="0" smtClean="0"/>
              <a:t> link state information</a:t>
            </a: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3635375" y="1557338"/>
            <a:ext cx="1584325" cy="1943100"/>
          </a:xfrm>
          <a:prstGeom prst="line">
            <a:avLst/>
          </a:prstGeom>
          <a:noFill/>
          <a:ln w="19050">
            <a:solidFill>
              <a:srgbClr val="66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>
            <a:off x="4356100" y="1844675"/>
            <a:ext cx="2376488" cy="1655763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auto">
          <a:xfrm>
            <a:off x="3276600" y="2276475"/>
            <a:ext cx="4824413" cy="1296988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A0C9A2F-0FBD-4917-B248-10ED28BC3C6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dirty="0" smtClean="0"/>
              <a:t>OSPF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85225" cy="5472112"/>
          </a:xfrm>
        </p:spPr>
        <p:txBody>
          <a:bodyPr/>
          <a:lstStyle/>
          <a:p>
            <a:pPr eaLnBrk="1" hangingPunct="1"/>
            <a:r>
              <a:rPr lang="en-US" dirty="0"/>
              <a:t>An implementation of a </a:t>
            </a:r>
            <a:r>
              <a:rPr lang="en-US" dirty="0">
                <a:solidFill>
                  <a:srgbClr val="FF0000"/>
                </a:solidFill>
              </a:rPr>
              <a:t>Link-State</a:t>
            </a:r>
            <a:r>
              <a:rPr lang="en-US" dirty="0"/>
              <a:t> Routing Protocol</a:t>
            </a:r>
          </a:p>
          <a:p>
            <a:pPr lvl="1" eaLnBrk="1" hangingPunct="1"/>
            <a:r>
              <a:rPr lang="en-US" sz="2000" dirty="0"/>
              <a:t>OSPFv1 -1987   OSPFv2 – 1991,1998   OSPFv3 for IPV6 - </a:t>
            </a:r>
            <a:r>
              <a:rPr lang="en-US" sz="2000" dirty="0" smtClean="0"/>
              <a:t>1999</a:t>
            </a:r>
            <a:endParaRPr lang="en-US" dirty="0" smtClean="0"/>
          </a:p>
          <a:p>
            <a:pPr eaLnBrk="1" hangingPunct="1"/>
            <a:r>
              <a:rPr lang="en-US" dirty="0" smtClean="0"/>
              <a:t>Algorithm: Shortest-Path-First to </a:t>
            </a:r>
            <a:r>
              <a:rPr lang="en-US" dirty="0"/>
              <a:t>select least cost path</a:t>
            </a:r>
          </a:p>
          <a:p>
            <a:pPr eaLnBrk="1" hangingPunct="1"/>
            <a:r>
              <a:rPr lang="en-US" dirty="0" smtClean="0"/>
              <a:t>Data Structures:</a:t>
            </a:r>
          </a:p>
          <a:p>
            <a:pPr lvl="1" eaLnBrk="1" hangingPunct="1"/>
            <a:r>
              <a:rPr lang="en-AU" dirty="0">
                <a:solidFill>
                  <a:srgbClr val="0000FF"/>
                </a:solidFill>
              </a:rPr>
              <a:t>Adjacency </a:t>
            </a:r>
            <a:r>
              <a:rPr lang="en-AU" dirty="0" smtClean="0">
                <a:solidFill>
                  <a:srgbClr val="0000FF"/>
                </a:solidFill>
              </a:rPr>
              <a:t>Database</a:t>
            </a:r>
          </a:p>
          <a:p>
            <a:pPr lvl="1" eaLnBrk="1" hangingPunct="1"/>
            <a:r>
              <a:rPr lang="en-AU" dirty="0" smtClean="0">
                <a:solidFill>
                  <a:srgbClr val="0000FF"/>
                </a:solidFill>
              </a:rPr>
              <a:t>Link </a:t>
            </a:r>
            <a:r>
              <a:rPr lang="en-AU" dirty="0">
                <a:solidFill>
                  <a:srgbClr val="0000FF"/>
                </a:solidFill>
              </a:rPr>
              <a:t>State </a:t>
            </a:r>
            <a:r>
              <a:rPr lang="en-AU" dirty="0" smtClean="0">
                <a:solidFill>
                  <a:srgbClr val="0000FF"/>
                </a:solidFill>
              </a:rPr>
              <a:t>Database</a:t>
            </a:r>
          </a:p>
          <a:p>
            <a:pPr lvl="1" eaLnBrk="1" hangingPunct="1"/>
            <a:r>
              <a:rPr lang="en-AU" dirty="0" smtClean="0">
                <a:solidFill>
                  <a:srgbClr val="0000FF"/>
                </a:solidFill>
              </a:rPr>
              <a:t>Forwarding </a:t>
            </a:r>
            <a:r>
              <a:rPr lang="en-AU" dirty="0">
                <a:solidFill>
                  <a:srgbClr val="0000FF"/>
                </a:solidFill>
              </a:rPr>
              <a:t>Database</a:t>
            </a:r>
            <a:endParaRPr lang="en-AU" dirty="0"/>
          </a:p>
          <a:p>
            <a:pPr eaLnBrk="1" hangingPunct="1"/>
            <a:r>
              <a:rPr lang="en-US" dirty="0" smtClean="0"/>
              <a:t>Supports</a:t>
            </a:r>
            <a:endParaRPr lang="en-US" dirty="0"/>
          </a:p>
          <a:p>
            <a:pPr lvl="1" eaLnBrk="1" hangingPunct="1"/>
            <a:r>
              <a:rPr lang="en-US" dirty="0"/>
              <a:t>Authentication and encryption</a:t>
            </a:r>
          </a:p>
          <a:p>
            <a:pPr lvl="1" eaLnBrk="1" hangingPunct="1"/>
            <a:r>
              <a:rPr lang="en-US" dirty="0"/>
              <a:t>VLSM</a:t>
            </a:r>
          </a:p>
          <a:p>
            <a:pPr lvl="1" eaLnBrk="1" hangingPunct="1"/>
            <a:r>
              <a:rPr lang="en-US" dirty="0"/>
              <a:t>Single Area</a:t>
            </a:r>
          </a:p>
          <a:p>
            <a:pPr lvl="1" eaLnBrk="1" hangingPunct="1"/>
            <a:r>
              <a:rPr lang="en-US" dirty="0"/>
              <a:t>Multiple Areas</a:t>
            </a:r>
          </a:p>
          <a:p>
            <a:pPr marL="0" indent="0" eaLnBrk="1" hangingPunct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A0C9A2F-0FBD-4917-B248-10ED28BC3C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145463" cy="582612"/>
          </a:xfrm>
        </p:spPr>
        <p:txBody>
          <a:bodyPr/>
          <a:lstStyle/>
          <a:p>
            <a:pPr defTabSz="814388" eaLnBrk="1" hangingPunct="1"/>
            <a:r>
              <a:rPr lang="en-US" smtClean="0"/>
              <a:t>OSPF – Determining Router Identification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08050"/>
            <a:ext cx="8928100" cy="5418138"/>
          </a:xfrm>
        </p:spPr>
        <p:txBody>
          <a:bodyPr/>
          <a:lstStyle/>
          <a:p>
            <a:pPr marL="457200" indent="-457200" defTabSz="814388" eaLnBrk="1" hangingPunct="1">
              <a:lnSpc>
                <a:spcPct val="85000"/>
              </a:lnSpc>
            </a:pPr>
            <a:r>
              <a:rPr lang="en-US" dirty="0" smtClean="0"/>
              <a:t>To use OSPF a Router must have a </a:t>
            </a:r>
            <a:r>
              <a:rPr lang="en-US" dirty="0" smtClean="0">
                <a:solidFill>
                  <a:srgbClr val="FF0000"/>
                </a:solidFill>
              </a:rPr>
              <a:t>Router ID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0000FF"/>
                </a:solidFill>
              </a:rPr>
              <a:t>identify</a:t>
            </a:r>
            <a:r>
              <a:rPr lang="en-US" dirty="0" smtClean="0"/>
              <a:t> the router </a:t>
            </a:r>
            <a:r>
              <a:rPr lang="en-US" dirty="0" smtClean="0">
                <a:solidFill>
                  <a:srgbClr val="0000FF"/>
                </a:solidFill>
              </a:rPr>
              <a:t>within</a:t>
            </a:r>
            <a:r>
              <a:rPr lang="en-US" dirty="0" smtClean="0"/>
              <a:t> the OSPF network area;                                               it uses </a:t>
            </a:r>
            <a:r>
              <a:rPr lang="en-US" dirty="0" smtClean="0">
                <a:solidFill>
                  <a:srgbClr val="FF0000"/>
                </a:solidFill>
              </a:rPr>
              <a:t>an IP address </a:t>
            </a:r>
            <a:r>
              <a:rPr lang="en-US" dirty="0" smtClean="0"/>
              <a:t>as its  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endParaRPr lang="en-US" dirty="0" smtClean="0"/>
          </a:p>
          <a:p>
            <a:pPr marL="457200" indent="-457200" defTabSz="814388" eaLnBrk="1" hangingPunct="1">
              <a:lnSpc>
                <a:spcPct val="85000"/>
              </a:lnSpc>
            </a:pPr>
            <a:r>
              <a:rPr lang="en-US" dirty="0" smtClean="0"/>
              <a:t>Routers have multiple IP addresses, which one should be used?</a:t>
            </a:r>
          </a:p>
          <a:p>
            <a:pPr marL="457200" indent="-457200" defTabSz="814388" eaLnBrk="1" hangingPunct="1">
              <a:lnSpc>
                <a:spcPct val="85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Router ID </a:t>
            </a:r>
            <a:r>
              <a:rPr lang="en-US" dirty="0" smtClean="0"/>
              <a:t>is derived based on </a:t>
            </a:r>
            <a:r>
              <a:rPr lang="en-US" b="1" dirty="0" smtClean="0">
                <a:solidFill>
                  <a:srgbClr val="FF0000"/>
                </a:solidFill>
              </a:rPr>
              <a:t>3 criteria </a:t>
            </a:r>
            <a:r>
              <a:rPr lang="en-US" dirty="0" smtClean="0"/>
              <a:t>in order of precedence:</a:t>
            </a:r>
          </a:p>
          <a:p>
            <a:pPr marL="1031875" lvl="1" indent="-457200" defTabSz="814388" eaLnBrk="1" hangingPunct="1">
              <a:lnSpc>
                <a:spcPct val="85000"/>
              </a:lnSpc>
              <a:buFontTx/>
              <a:buAutoNum type="arabicPeriod"/>
            </a:pPr>
            <a:r>
              <a:rPr lang="en-US" dirty="0" smtClean="0"/>
              <a:t>Configured using OSPF </a:t>
            </a:r>
            <a:r>
              <a:rPr lang="en-US" b="1" i="1" dirty="0" smtClean="0">
                <a:solidFill>
                  <a:srgbClr val="FF0000"/>
                </a:solidFill>
              </a:rPr>
              <a:t>router-id</a:t>
            </a:r>
            <a:r>
              <a:rPr lang="en-US" b="1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command</a:t>
            </a:r>
          </a:p>
          <a:p>
            <a:pPr marL="1031875" lvl="1" indent="-457200" defTabSz="814388" eaLnBrk="1" hangingPunct="1">
              <a:lnSpc>
                <a:spcPct val="85000"/>
              </a:lnSpc>
              <a:buFontTx/>
              <a:buAutoNum type="arabicPeriod"/>
            </a:pPr>
            <a:endParaRPr lang="en-US" dirty="0" smtClean="0"/>
          </a:p>
          <a:p>
            <a:pPr marL="1031875" lvl="1" indent="-457200" defTabSz="814388" eaLnBrk="1" hangingPunct="1">
              <a:lnSpc>
                <a:spcPct val="85000"/>
              </a:lnSpc>
              <a:buFontTx/>
              <a:buAutoNum type="arabicPeriod"/>
            </a:pPr>
            <a:r>
              <a:rPr lang="en-US" dirty="0" smtClean="0"/>
              <a:t>If router-id command not used, router chooses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C3300"/>
                </a:solidFill>
              </a:rPr>
              <a:t>highest</a:t>
            </a:r>
            <a:r>
              <a:rPr lang="en-US" b="1" dirty="0" smtClean="0"/>
              <a:t> </a:t>
            </a:r>
            <a:r>
              <a:rPr lang="en-US" dirty="0" smtClean="0"/>
              <a:t>IP address of any </a:t>
            </a:r>
            <a:r>
              <a:rPr lang="en-US" b="1" dirty="0" smtClean="0">
                <a:solidFill>
                  <a:srgbClr val="CC3300"/>
                </a:solidFill>
              </a:rPr>
              <a:t>loopback</a:t>
            </a:r>
            <a:r>
              <a:rPr lang="en-US" dirty="0" smtClean="0"/>
              <a:t> interfaces. </a:t>
            </a:r>
          </a:p>
          <a:p>
            <a:pPr marL="1031875" lvl="1" indent="-457200" defTabSz="814388" eaLnBrk="1" hangingPunct="1">
              <a:lnSpc>
                <a:spcPct val="85000"/>
              </a:lnSpc>
              <a:buFontTx/>
              <a:buAutoNum type="arabicPeriod"/>
            </a:pPr>
            <a:endParaRPr lang="en-US" dirty="0" smtClean="0"/>
          </a:p>
          <a:p>
            <a:pPr marL="1031875" lvl="1" indent="-457200" defTabSz="814388" eaLnBrk="1" hangingPunct="1">
              <a:lnSpc>
                <a:spcPct val="85000"/>
              </a:lnSpc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no loopback </a:t>
            </a:r>
            <a:r>
              <a:rPr lang="en-US" dirty="0" smtClean="0"/>
              <a:t>interfaces are configured, the </a:t>
            </a:r>
            <a:r>
              <a:rPr lang="en-US" b="1" dirty="0" smtClean="0">
                <a:solidFill>
                  <a:srgbClr val="6600CC"/>
                </a:solidFill>
              </a:rPr>
              <a:t>highest</a:t>
            </a:r>
            <a:r>
              <a:rPr lang="en-US" dirty="0" smtClean="0"/>
              <a:t> IP address on any </a:t>
            </a:r>
            <a:r>
              <a:rPr lang="en-US" b="1" dirty="0" smtClean="0">
                <a:solidFill>
                  <a:srgbClr val="0000CC"/>
                </a:solidFill>
              </a:rPr>
              <a:t>active</a:t>
            </a:r>
            <a:r>
              <a:rPr lang="en-US" b="1" dirty="0" smtClean="0"/>
              <a:t> </a:t>
            </a:r>
            <a:r>
              <a:rPr lang="en-US" dirty="0" smtClean="0"/>
              <a:t>interface is used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A0C9A2F-0FBD-4917-B248-10ED28BC3C6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451" y="956977"/>
            <a:ext cx="5334760" cy="532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134" y="188640"/>
            <a:ext cx="8456613" cy="504056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OSPF Router     </a:t>
            </a:r>
            <a:r>
              <a:rPr lang="en-US" sz="2800" dirty="0" smtClean="0">
                <a:solidFill>
                  <a:srgbClr val="FF0000"/>
                </a:solidFill>
              </a:rPr>
              <a:t>ID Explicitly Configured</a:t>
            </a:r>
            <a:endParaRPr lang="en-US" sz="4400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6"/>
          <a:stretch/>
        </p:blipFill>
        <p:spPr bwMode="auto">
          <a:xfrm>
            <a:off x="199731" y="836712"/>
            <a:ext cx="4242545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34512" y="1772815"/>
            <a:ext cx="4032448" cy="36934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cxnSp>
        <p:nvCxnSpPr>
          <p:cNvPr id="3" name="Straight Arrow Connector 2"/>
          <p:cNvCxnSpPr>
            <a:stCxn id="7" idx="3"/>
          </p:cNvCxnSpPr>
          <p:nvPr/>
        </p:nvCxnSpPr>
        <p:spPr bwMode="auto">
          <a:xfrm>
            <a:off x="4366960" y="1957487"/>
            <a:ext cx="648072" cy="1846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46344" y="2197273"/>
            <a:ext cx="4020616" cy="760723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9990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134" y="188640"/>
            <a:ext cx="8456613" cy="504056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OSPF Router </a:t>
            </a:r>
            <a:r>
              <a:rPr lang="en-US" sz="2800" dirty="0" smtClean="0">
                <a:solidFill>
                  <a:srgbClr val="FF0000"/>
                </a:solidFill>
              </a:rPr>
              <a:t>ID  is Loopback Address</a:t>
            </a:r>
            <a:endParaRPr lang="en-US" sz="4400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28" y="956977"/>
            <a:ext cx="5334760" cy="532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5" y="956977"/>
            <a:ext cx="4267200" cy="276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 bwMode="auto">
          <a:xfrm>
            <a:off x="4355976" y="3429000"/>
            <a:ext cx="648072" cy="5342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8374" y="5612078"/>
            <a:ext cx="3273906" cy="50405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65055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836613"/>
            <a:ext cx="467995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993062" cy="503237"/>
          </a:xfrm>
        </p:spPr>
        <p:txBody>
          <a:bodyPr/>
          <a:lstStyle/>
          <a:p>
            <a:pPr defTabSz="814388" eaLnBrk="1" hangingPunct="1"/>
            <a:r>
              <a:rPr lang="en-US" dirty="0" smtClean="0"/>
              <a:t>OSPF – </a:t>
            </a:r>
            <a:r>
              <a:rPr lang="en-US" dirty="0" smtClean="0">
                <a:solidFill>
                  <a:srgbClr val="FF0000"/>
                </a:solidFill>
              </a:rPr>
              <a:t>Identification highest Active</a:t>
            </a:r>
          </a:p>
        </p:txBody>
      </p:sp>
      <p:pic>
        <p:nvPicPr>
          <p:cNvPr id="358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420938"/>
            <a:ext cx="4257675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804248" y="3464818"/>
            <a:ext cx="360039" cy="28803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164286" y="4725144"/>
            <a:ext cx="432049" cy="28803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868144" y="5013176"/>
            <a:ext cx="432048" cy="28803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907704" y="3577001"/>
            <a:ext cx="3960440" cy="14043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A0C9A2F-0FBD-4917-B248-10ED28BC3C6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5400724" cy="1872307"/>
          </a:xfrm>
        </p:spPr>
        <p:txBody>
          <a:bodyPr/>
          <a:lstStyle/>
          <a:p>
            <a:pPr defTabSz="814388" eaLnBrk="1" hangingPunct="1">
              <a:lnSpc>
                <a:spcPct val="85000"/>
              </a:lnSpc>
            </a:pPr>
            <a:r>
              <a:rPr lang="en-US" sz="2000" dirty="0" smtClean="0"/>
              <a:t>Do the Router IDs chosen </a:t>
            </a:r>
            <a:r>
              <a:rPr lang="en-US" sz="2000" dirty="0" smtClean="0">
                <a:solidFill>
                  <a:srgbClr val="FF0000"/>
                </a:solidFill>
              </a:rPr>
              <a:t>satisfy the criteria </a:t>
            </a:r>
            <a:r>
              <a:rPr lang="en-US" sz="2000" dirty="0" smtClean="0"/>
              <a:t>?</a:t>
            </a:r>
          </a:p>
          <a:p>
            <a:pPr defTabSz="814388" eaLnBrk="1" hangingPunct="1">
              <a:lnSpc>
                <a:spcPct val="85000"/>
              </a:lnSpc>
            </a:pPr>
            <a:r>
              <a:rPr lang="en-US" sz="2000" dirty="0" smtClean="0"/>
              <a:t>To inspect Router ID use</a:t>
            </a:r>
          </a:p>
          <a:p>
            <a:pPr marL="636588" lvl="1" indent="-236538" defTabSz="814388" eaLnBrk="1" hangingPunct="1">
              <a:lnSpc>
                <a:spcPct val="85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show </a:t>
            </a:r>
            <a:r>
              <a:rPr lang="en-US" sz="2000" dirty="0" err="1" smtClean="0">
                <a:solidFill>
                  <a:srgbClr val="FF0000"/>
                </a:solidFill>
              </a:rPr>
              <a:t>ip</a:t>
            </a:r>
            <a:r>
              <a:rPr lang="en-US" sz="2000" dirty="0" smtClean="0">
                <a:solidFill>
                  <a:srgbClr val="FF0000"/>
                </a:solidFill>
              </a:rPr>
              <a:t> protocols</a:t>
            </a:r>
          </a:p>
          <a:p>
            <a:pPr marL="636588" lvl="1" indent="-236538" defTabSz="814388" eaLnBrk="1" hangingPunct="1">
              <a:lnSpc>
                <a:spcPct val="85000"/>
              </a:lnSpc>
            </a:pPr>
            <a:r>
              <a:rPr lang="en-US" sz="2000" dirty="0" smtClean="0">
                <a:solidFill>
                  <a:srgbClr val="6600CC"/>
                </a:solidFill>
              </a:rPr>
              <a:t>show </a:t>
            </a:r>
            <a:r>
              <a:rPr lang="en-US" sz="2000" dirty="0" err="1" smtClean="0">
                <a:solidFill>
                  <a:srgbClr val="6600CC"/>
                </a:solidFill>
              </a:rPr>
              <a:t>ip</a:t>
            </a:r>
            <a:r>
              <a:rPr lang="en-US" sz="2000" dirty="0" smtClean="0">
                <a:solidFill>
                  <a:srgbClr val="6600CC"/>
                </a:solidFill>
              </a:rPr>
              <a:t> </a:t>
            </a:r>
            <a:r>
              <a:rPr lang="en-US" sz="2000" dirty="0" err="1" smtClean="0">
                <a:solidFill>
                  <a:srgbClr val="6600CC"/>
                </a:solidFill>
              </a:rPr>
              <a:t>ospf</a:t>
            </a:r>
            <a:endParaRPr lang="en-US" sz="2000" dirty="0" smtClean="0">
              <a:solidFill>
                <a:srgbClr val="6600CC"/>
              </a:solidFill>
            </a:endParaRPr>
          </a:p>
          <a:p>
            <a:pPr marL="636588" lvl="1" indent="-236538" defTabSz="814388" eaLnBrk="1" hangingPunct="1">
              <a:lnSpc>
                <a:spcPct val="85000"/>
              </a:lnSpc>
            </a:pPr>
            <a:r>
              <a:rPr lang="en-US" sz="2000" dirty="0" smtClean="0">
                <a:solidFill>
                  <a:srgbClr val="CC3300"/>
                </a:solidFill>
              </a:rPr>
              <a:t>show </a:t>
            </a:r>
            <a:r>
              <a:rPr lang="en-US" sz="2000" dirty="0" err="1" smtClean="0">
                <a:solidFill>
                  <a:srgbClr val="CC3300"/>
                </a:solidFill>
              </a:rPr>
              <a:t>ip</a:t>
            </a:r>
            <a:r>
              <a:rPr lang="en-US" sz="2000" dirty="0" smtClean="0">
                <a:solidFill>
                  <a:srgbClr val="CC3300"/>
                </a:solidFill>
              </a:rPr>
              <a:t> </a:t>
            </a:r>
            <a:r>
              <a:rPr lang="en-US" sz="2000" dirty="0" err="1" smtClean="0">
                <a:solidFill>
                  <a:srgbClr val="CC3300"/>
                </a:solidFill>
              </a:rPr>
              <a:t>ospf</a:t>
            </a:r>
            <a:r>
              <a:rPr lang="en-US" sz="2000" dirty="0" smtClean="0">
                <a:solidFill>
                  <a:srgbClr val="CC3300"/>
                </a:solidFill>
              </a:rPr>
              <a:t> interface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907704" y="3608834"/>
            <a:ext cx="4896544" cy="11163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1907704" y="5013176"/>
            <a:ext cx="5328592" cy="9361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814388" eaLnBrk="1" hangingPunct="1"/>
            <a:r>
              <a:rPr lang="en-US" smtClean="0"/>
              <a:t>OSPF – Router Identification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538" indent="-236538" defTabSz="814388" eaLnBrk="1" hangingPunct="1">
              <a:lnSpc>
                <a:spcPct val="85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Highest Active Interface</a:t>
            </a:r>
          </a:p>
          <a:p>
            <a:pPr marL="236538" indent="-236538" defTabSz="814388" eaLnBrk="1" hangingPunct="1">
              <a:lnSpc>
                <a:spcPct val="85000"/>
              </a:lnSpc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236538" indent="-236538" defTabSz="814388" eaLnBrk="1" hangingPunct="1">
              <a:lnSpc>
                <a:spcPct val="85000"/>
              </a:lnSpc>
            </a:pPr>
            <a:r>
              <a:rPr lang="en-US" dirty="0" smtClean="0"/>
              <a:t>Default option</a:t>
            </a:r>
          </a:p>
          <a:p>
            <a:pPr marL="236538" indent="-236538" defTabSz="814388" eaLnBrk="1" hangingPunct="1">
              <a:lnSpc>
                <a:spcPct val="85000"/>
              </a:lnSpc>
            </a:pPr>
            <a:r>
              <a:rPr lang="en-US" dirty="0" smtClean="0"/>
              <a:t>Has problems – eg when interface goes down, OSPF process crashes</a:t>
            </a:r>
          </a:p>
          <a:p>
            <a:pPr marL="236538" indent="-236538" defTabSz="814388" eaLnBrk="1" hangingPunct="1">
              <a:lnSpc>
                <a:spcPct val="85000"/>
              </a:lnSpc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236538" indent="-236538" defTabSz="814388" eaLnBrk="1" hangingPunct="1">
              <a:lnSpc>
                <a:spcPct val="85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Loopback Address</a:t>
            </a:r>
          </a:p>
          <a:p>
            <a:pPr marL="574675" lvl="1" indent="0" defTabSz="814388" eaLnBrk="1" hangingPunct="1">
              <a:lnSpc>
                <a:spcPct val="85000"/>
              </a:lnSpc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236538" indent="-236538" defTabSz="814388" eaLnBrk="1" hangingPunct="1">
              <a:lnSpc>
                <a:spcPct val="85000"/>
              </a:lnSpc>
            </a:pPr>
            <a:r>
              <a:rPr lang="en-US" dirty="0" smtClean="0"/>
              <a:t>Loopback interface cannot fail, this improves</a:t>
            </a:r>
            <a:r>
              <a:rPr lang="en-US" dirty="0" smtClean="0">
                <a:sym typeface="Wingdings" pitchFamily="2" charset="2"/>
              </a:rPr>
              <a:t> OSPF stability</a:t>
            </a:r>
          </a:p>
          <a:p>
            <a:pPr marL="236538" indent="-236538" defTabSz="814388" eaLnBrk="1" hangingPunct="1">
              <a:lnSpc>
                <a:spcPct val="85000"/>
              </a:lnSpc>
            </a:pPr>
            <a:endParaRPr lang="en-US" dirty="0" smtClean="0">
              <a:solidFill>
                <a:schemeClr val="accent2"/>
              </a:solidFill>
            </a:endParaRPr>
          </a:p>
          <a:p>
            <a:pPr marL="236538" indent="-236538" defTabSz="814388" eaLnBrk="1" hangingPunct="1">
              <a:lnSpc>
                <a:spcPct val="85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Router ID</a:t>
            </a:r>
          </a:p>
          <a:p>
            <a:pPr marL="236538" indent="-236538" defTabSz="814388" eaLnBrk="1" hangingPunct="1">
              <a:lnSpc>
                <a:spcPct val="85000"/>
              </a:lnSpc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236538" indent="-236538" defTabSz="814388" eaLnBrk="1" hangingPunct="1">
              <a:lnSpc>
                <a:spcPct val="85000"/>
              </a:lnSpc>
            </a:pPr>
            <a:r>
              <a:rPr lang="en-US" dirty="0" smtClean="0"/>
              <a:t>ID always the same (like loopback)</a:t>
            </a:r>
          </a:p>
          <a:p>
            <a:pPr marL="236538" indent="-236538" defTabSz="814388" eaLnBrk="1" hangingPunct="1">
              <a:lnSpc>
                <a:spcPct val="85000"/>
              </a:lnSpc>
            </a:pPr>
            <a:r>
              <a:rPr lang="en-US" dirty="0" smtClean="0"/>
              <a:t>Not a reachable address</a:t>
            </a:r>
          </a:p>
          <a:p>
            <a:pPr marL="236538" indent="-236538" defTabSz="814388" eaLnBrk="1" hangingPunct="1">
              <a:lnSpc>
                <a:spcPct val="85000"/>
              </a:lnSpc>
            </a:pP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A0C9A2F-0FBD-4917-B248-10ED28BC3C6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145463" cy="576262"/>
          </a:xfrm>
        </p:spPr>
        <p:txBody>
          <a:bodyPr/>
          <a:lstStyle/>
          <a:p>
            <a:pPr defTabSz="814388" eaLnBrk="1" hangingPunct="1"/>
            <a:r>
              <a:rPr lang="en-US" dirty="0" smtClean="0"/>
              <a:t>OSPF – Adjacency Verification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856662" cy="2305050"/>
          </a:xfrm>
        </p:spPr>
        <p:txBody>
          <a:bodyPr/>
          <a:lstStyle/>
          <a:p>
            <a:pPr marL="236538" indent="-236538" defTabSz="814388" eaLnBrk="1" hangingPunct="1">
              <a:lnSpc>
                <a:spcPct val="85000"/>
              </a:lnSpc>
            </a:pPr>
            <a:r>
              <a:rPr lang="en-US" sz="2000" dirty="0" smtClean="0"/>
              <a:t>Use the </a:t>
            </a:r>
            <a:r>
              <a:rPr lang="en-US" sz="2000" dirty="0" smtClean="0">
                <a:solidFill>
                  <a:srgbClr val="FF0000"/>
                </a:solidFill>
              </a:rPr>
              <a:t>show </a:t>
            </a:r>
            <a:r>
              <a:rPr lang="en-US" sz="2000" dirty="0" err="1" smtClean="0">
                <a:solidFill>
                  <a:srgbClr val="FF0000"/>
                </a:solidFill>
              </a:rPr>
              <a:t>ip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ospf</a:t>
            </a:r>
            <a:r>
              <a:rPr lang="en-US" sz="2000" dirty="0" smtClean="0">
                <a:solidFill>
                  <a:srgbClr val="FF0000"/>
                </a:solidFill>
              </a:rPr>
              <a:t> neighbor</a:t>
            </a:r>
            <a:r>
              <a:rPr lang="en-US" sz="2000" dirty="0" smtClean="0"/>
              <a:t> command, displays Neighbor Adjacency:</a:t>
            </a:r>
          </a:p>
          <a:p>
            <a:pPr marL="574675" lvl="1" indent="0" defTabSz="814388" eaLnBrk="1" hangingPunct="1">
              <a:lnSpc>
                <a:spcPct val="85000"/>
              </a:lnSpc>
            </a:pPr>
            <a:r>
              <a:rPr lang="en-US" sz="2000" dirty="0" smtClean="0"/>
              <a:t> No adjacency indicated by: </a:t>
            </a:r>
          </a:p>
          <a:p>
            <a:pPr marL="914400" lvl="2" indent="0" defTabSz="814388" eaLnBrk="1" hangingPunct="1">
              <a:lnSpc>
                <a:spcPct val="85000"/>
              </a:lnSpc>
              <a:buClr>
                <a:schemeClr val="accent1"/>
              </a:buClr>
            </a:pPr>
            <a:r>
              <a:rPr lang="en-US" sz="2000" dirty="0" smtClean="0"/>
              <a:t> Neighboring router’s Router ID is not displayed</a:t>
            </a:r>
          </a:p>
          <a:p>
            <a:pPr marL="914400" lvl="2" indent="0" defTabSz="814388" eaLnBrk="1" hangingPunct="1">
              <a:lnSpc>
                <a:spcPct val="85000"/>
              </a:lnSpc>
              <a:buClr>
                <a:schemeClr val="accent1"/>
              </a:buClr>
            </a:pPr>
            <a:r>
              <a:rPr lang="en-US" sz="2000" dirty="0" smtClean="0"/>
              <a:t> A state of </a:t>
            </a:r>
            <a:r>
              <a:rPr lang="en-US" sz="2000" b="1" dirty="0" smtClean="0">
                <a:solidFill>
                  <a:srgbClr val="FF0000"/>
                </a:solidFill>
              </a:rPr>
              <a:t>full</a:t>
            </a:r>
            <a:r>
              <a:rPr lang="en-US" sz="2000" dirty="0" smtClean="0"/>
              <a:t> is not displayed</a:t>
            </a:r>
          </a:p>
          <a:p>
            <a:pPr marL="236538" indent="-236538" defTabSz="814388" eaLnBrk="1" hangingPunct="1">
              <a:lnSpc>
                <a:spcPct val="85000"/>
              </a:lnSpc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Consequence of no adjacency</a:t>
            </a:r>
            <a:r>
              <a:rPr lang="en-US" sz="2000" dirty="0" smtClean="0"/>
              <a:t>:</a:t>
            </a:r>
          </a:p>
          <a:p>
            <a:pPr marL="574675" lvl="1" indent="0" defTabSz="814388" eaLnBrk="1" hangingPunct="1">
              <a:lnSpc>
                <a:spcPct val="85000"/>
              </a:lnSpc>
              <a:buClr>
                <a:schemeClr val="accent1"/>
              </a:buClr>
            </a:pPr>
            <a:r>
              <a:rPr lang="en-US" sz="2000" dirty="0" smtClean="0"/>
              <a:t> No link state information exchanged</a:t>
            </a:r>
          </a:p>
          <a:p>
            <a:pPr marL="574675" lvl="1" indent="0" defTabSz="814388" eaLnBrk="1" hangingPunct="1">
              <a:lnSpc>
                <a:spcPct val="85000"/>
              </a:lnSpc>
              <a:buClr>
                <a:schemeClr val="accent1"/>
              </a:buClr>
            </a:pPr>
            <a:r>
              <a:rPr lang="en-US" sz="2000" dirty="0" smtClean="0"/>
              <a:t> Inaccurate SPF trees and routing tables</a:t>
            </a:r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213100"/>
            <a:ext cx="87852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714625" y="5143500"/>
            <a:ext cx="714375" cy="35718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A0C9A2F-0FBD-4917-B248-10ED28BC3C6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145463" cy="527050"/>
          </a:xfrm>
          <a:noFill/>
        </p:spPr>
        <p:txBody>
          <a:bodyPr/>
          <a:lstStyle/>
          <a:p>
            <a:pPr defTabSz="814388" eaLnBrk="1" hangingPunct="1"/>
            <a:r>
              <a:rPr lang="en-US" smtClean="0"/>
              <a:t>OSPF – Verification</a:t>
            </a:r>
          </a:p>
        </p:txBody>
      </p:sp>
      <p:graphicFrame>
        <p:nvGraphicFramePr>
          <p:cNvPr id="211994" name="Group 2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43588487"/>
              </p:ext>
            </p:extLst>
          </p:nvPr>
        </p:nvGraphicFramePr>
        <p:xfrm>
          <a:off x="179388" y="1125538"/>
          <a:ext cx="8713787" cy="4679951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6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9938">
                <a:tc>
                  <a:txBody>
                    <a:bodyPr/>
                    <a:lstStyle/>
                    <a:p>
                      <a:pPr marL="0" marR="0" lvl="0" indent="0" algn="ctr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Command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0350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show ip protocols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Displays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OSPF process ID,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router ID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 networks router is advertising &amp;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administrative distance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0350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show ip ospf</a:t>
                      </a:r>
                    </a:p>
                  </a:txBody>
                  <a:tcPr marL="82124" marR="82124" marT="41061" marB="410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Displays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OSPF process ID,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router ID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 OSPF area information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&amp; the last time SPF algorithm calculated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49313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show ip ospf interface</a:t>
                      </a:r>
                    </a:p>
                  </a:txBody>
                  <a:tcPr marL="82296" marR="82296" marT="36576" marB="365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Displays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hello interval and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dead interval</a:t>
                      </a:r>
                    </a:p>
                  </a:txBody>
                  <a:tcPr marL="82124" marR="82124" marT="41061" marB="410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DF51D1EE-794B-48A9-9BE6-34478498AE4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6632"/>
            <a:ext cx="8135938" cy="687387"/>
          </a:xfrm>
        </p:spPr>
        <p:txBody>
          <a:bodyPr/>
          <a:lstStyle/>
          <a:p>
            <a:pPr defTabSz="814388" eaLnBrk="1" hangingPunct="1"/>
            <a:r>
              <a:rPr lang="en-US" dirty="0" smtClean="0"/>
              <a:t>OSPF Cost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16732"/>
            <a:ext cx="8928100" cy="1080120"/>
          </a:xfrm>
        </p:spPr>
        <p:txBody>
          <a:bodyPr/>
          <a:lstStyle/>
          <a:p>
            <a:pPr marL="236538" indent="-236538" defTabSz="814388" eaLnBrk="1" hangingPunct="1">
              <a:lnSpc>
                <a:spcPct val="85000"/>
              </a:lnSpc>
            </a:pP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Cost</a:t>
            </a:r>
            <a:r>
              <a:rPr lang="en-US" sz="2000" b="1" dirty="0" smtClean="0">
                <a:solidFill>
                  <a:srgbClr val="CC3300"/>
                </a:solidFill>
              </a:rPr>
              <a:t> </a:t>
            </a:r>
            <a:r>
              <a:rPr lang="en-US" sz="2000" dirty="0" smtClean="0"/>
              <a:t>is calculated </a:t>
            </a:r>
            <a:r>
              <a:rPr lang="en-US" sz="2000" dirty="0" smtClean="0">
                <a:solidFill>
                  <a:srgbClr val="FF0000"/>
                </a:solidFill>
              </a:rPr>
              <a:t>using metric, </a:t>
            </a:r>
            <a:r>
              <a:rPr lang="en-US" sz="2000" dirty="0" smtClean="0">
                <a:solidFill>
                  <a:srgbClr val="CC3300"/>
                </a:solidFill>
              </a:rPr>
              <a:t>bandwidth</a:t>
            </a:r>
            <a:r>
              <a:rPr lang="en-US" sz="2000" dirty="0" smtClean="0">
                <a:solidFill>
                  <a:schemeClr val="tx1"/>
                </a:solidFill>
              </a:rPr>
              <a:t>,</a:t>
            </a:r>
            <a:r>
              <a:rPr lang="en-US" sz="2000" dirty="0" smtClean="0"/>
              <a:t> of an interface</a:t>
            </a:r>
          </a:p>
          <a:p>
            <a:pPr marL="574675" lvl="1" indent="0" defTabSz="814388" eaLnBrk="1" hangingPunct="1">
              <a:lnSpc>
                <a:spcPct val="85000"/>
              </a:lnSpc>
              <a:buClr>
                <a:schemeClr val="accent1"/>
              </a:buClr>
            </a:pPr>
            <a:r>
              <a:rPr lang="en-US" sz="2000" dirty="0" smtClean="0"/>
              <a:t> Cost is </a:t>
            </a:r>
            <a:r>
              <a:rPr lang="en-US" sz="2000" dirty="0" smtClean="0">
                <a:solidFill>
                  <a:srgbClr val="FF0000"/>
                </a:solidFill>
              </a:rPr>
              <a:t>calculated</a:t>
            </a:r>
            <a:r>
              <a:rPr lang="en-US" sz="2000" dirty="0" smtClean="0"/>
              <a:t> using the formula 10</a:t>
            </a:r>
            <a:r>
              <a:rPr lang="en-US" sz="2000" baseline="30000" dirty="0" smtClean="0"/>
              <a:t>8</a:t>
            </a:r>
            <a:r>
              <a:rPr lang="en-US" sz="2000" dirty="0" smtClean="0"/>
              <a:t> / bandwidth</a:t>
            </a:r>
          </a:p>
          <a:p>
            <a:pPr marL="236538" indent="-236538" defTabSz="814388" eaLnBrk="1" hangingPunct="1"/>
            <a:r>
              <a:rPr lang="en-US" sz="2000" dirty="0" smtClean="0"/>
              <a:t> Reference bandwidth</a:t>
            </a:r>
          </a:p>
        </p:txBody>
      </p:sp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926" y="2028992"/>
            <a:ext cx="5688012" cy="407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004048" y="1308075"/>
            <a:ext cx="1873250" cy="3603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A0C9A2F-0FBD-4917-B248-10ED28BC3C6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331913" y="4065842"/>
            <a:ext cx="5688012" cy="51528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367632" y="5085184"/>
            <a:ext cx="5652293" cy="504056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331913" y="2564904"/>
            <a:ext cx="5652293" cy="447650"/>
          </a:xfrm>
          <a:prstGeom prst="rect">
            <a:avLst/>
          </a:prstGeom>
          <a:noFill/>
          <a:ln w="28575">
            <a:solidFill>
              <a:srgbClr val="66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88913"/>
            <a:ext cx="8145463" cy="484187"/>
          </a:xfrm>
        </p:spPr>
        <p:txBody>
          <a:bodyPr/>
          <a:lstStyle/>
          <a:p>
            <a:pPr defTabSz="814388" eaLnBrk="1" hangingPunct="1"/>
            <a:r>
              <a:rPr lang="en-US" dirty="0" smtClean="0"/>
              <a:t>OSPF – Modifying the Cost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13787" cy="1368425"/>
          </a:xfrm>
        </p:spPr>
        <p:txBody>
          <a:bodyPr/>
          <a:lstStyle/>
          <a:p>
            <a:pPr marL="236538" indent="-236538" defTabSz="814388" eaLnBrk="1" hangingPunct="1">
              <a:lnSpc>
                <a:spcPct val="80000"/>
              </a:lnSpc>
            </a:pPr>
            <a:r>
              <a:rPr lang="en-US" sz="2000" dirty="0" smtClean="0"/>
              <a:t>Both sides of a serial link should be configured with the same bandwidth</a:t>
            </a:r>
          </a:p>
          <a:p>
            <a:pPr marL="236538" indent="-236538" defTabSz="814388" eaLnBrk="1" hangingPunct="1">
              <a:lnSpc>
                <a:spcPct val="80000"/>
              </a:lnSpc>
            </a:pPr>
            <a:r>
              <a:rPr lang="en-US" sz="2000" dirty="0" smtClean="0"/>
              <a:t> Two commands used to modify bandwidth value:</a:t>
            </a:r>
          </a:p>
          <a:p>
            <a:pPr marL="574675" lvl="1" indent="0" defTabSz="814388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2000" dirty="0" smtClean="0">
                <a:solidFill>
                  <a:srgbClr val="FF0000"/>
                </a:solidFill>
              </a:rPr>
              <a:t> bandwidth</a:t>
            </a:r>
            <a:r>
              <a:rPr lang="en-US" sz="2000" dirty="0" smtClean="0"/>
              <a:t> – link cost must be calculated </a:t>
            </a:r>
          </a:p>
          <a:p>
            <a:pPr marL="574675" lvl="1" indent="0" defTabSz="814388" eaLnBrk="1" hangingPunct="1">
              <a:lnSpc>
                <a:spcPct val="80000"/>
              </a:lnSpc>
              <a:buClr>
                <a:schemeClr val="accent1"/>
              </a:buClr>
            </a:pPr>
            <a:r>
              <a:rPr lang="en-US" sz="2000" dirty="0" smtClean="0">
                <a:solidFill>
                  <a:srgbClr val="6600CC"/>
                </a:solidFill>
              </a:rPr>
              <a:t> </a:t>
            </a:r>
            <a:r>
              <a:rPr lang="en-US" sz="2000" dirty="0" err="1" smtClean="0">
                <a:solidFill>
                  <a:srgbClr val="6600CC"/>
                </a:solidFill>
              </a:rPr>
              <a:t>ip</a:t>
            </a:r>
            <a:r>
              <a:rPr lang="en-US" sz="2000" dirty="0" smtClean="0">
                <a:solidFill>
                  <a:srgbClr val="6600CC"/>
                </a:solidFill>
              </a:rPr>
              <a:t> </a:t>
            </a:r>
            <a:r>
              <a:rPr lang="en-US" sz="2000" dirty="0" err="1" smtClean="0">
                <a:solidFill>
                  <a:srgbClr val="6600CC"/>
                </a:solidFill>
              </a:rPr>
              <a:t>ospf</a:t>
            </a:r>
            <a:r>
              <a:rPr lang="en-US" sz="2000" dirty="0" smtClean="0">
                <a:solidFill>
                  <a:srgbClr val="6600CC"/>
                </a:solidFill>
              </a:rPr>
              <a:t> cost</a:t>
            </a:r>
            <a:r>
              <a:rPr lang="en-US" sz="2000" dirty="0" smtClean="0"/>
              <a:t> – allows you to directly specify interface cost       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132856"/>
            <a:ext cx="453548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132856"/>
            <a:ext cx="419735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2012488" y="3848534"/>
            <a:ext cx="1279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sz="1600" b="1" dirty="0">
                <a:solidFill>
                  <a:srgbClr val="6600CC"/>
                </a:solidFill>
              </a:rPr>
              <a:t>Calculation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A0C9A2F-0FBD-4917-B248-10ED28BC3C6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064500" cy="576262"/>
          </a:xfrm>
        </p:spPr>
        <p:txBody>
          <a:bodyPr/>
          <a:lstStyle/>
          <a:p>
            <a:pPr defTabSz="814388" eaLnBrk="1" hangingPunct="1"/>
            <a:r>
              <a:rPr lang="en-US" dirty="0" smtClean="0"/>
              <a:t>OSPF – Modifying the Cost 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7940675" cy="360362"/>
          </a:xfrm>
        </p:spPr>
        <p:txBody>
          <a:bodyPr/>
          <a:lstStyle/>
          <a:p>
            <a:pPr marL="236538" indent="-236538" defTabSz="814388" eaLnBrk="1" hangingPunct="1">
              <a:lnSpc>
                <a:spcPct val="85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bandwidth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6600CC"/>
                </a:solidFill>
              </a:rPr>
              <a:t>ip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  <a:r>
              <a:rPr lang="en-US" dirty="0" err="1" smtClean="0">
                <a:solidFill>
                  <a:srgbClr val="6600CC"/>
                </a:solidFill>
              </a:rPr>
              <a:t>ospf</a:t>
            </a:r>
            <a:r>
              <a:rPr lang="en-US" dirty="0" smtClean="0">
                <a:solidFill>
                  <a:srgbClr val="6600CC"/>
                </a:solidFill>
              </a:rPr>
              <a:t> cost</a:t>
            </a:r>
            <a:r>
              <a:rPr lang="en-US" dirty="0" smtClean="0"/>
              <a:t> command</a:t>
            </a:r>
          </a:p>
        </p:txBody>
      </p:sp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8413"/>
            <a:ext cx="87852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187450" y="1700213"/>
            <a:ext cx="2089150" cy="3603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508625" y="1700213"/>
            <a:ext cx="2447925" cy="3603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A0C9A2F-0FBD-4917-B248-10ED28BC3C6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 dirty="0" smtClean="0"/>
              <a:t>Link </a:t>
            </a:r>
            <a:r>
              <a:rPr lang="en-AU" b="1" dirty="0" smtClean="0"/>
              <a:t>State</a:t>
            </a:r>
            <a:r>
              <a:rPr lang="en-AU" dirty="0" smtClean="0"/>
              <a:t> Routing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Like a road map (</a:t>
            </a:r>
            <a:r>
              <a:rPr lang="en-AU" sz="2800" dirty="0" err="1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Melways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creates</a:t>
            </a:r>
          </a:p>
          <a:p>
            <a:pPr marL="0" indent="0" algn="ctr">
              <a:buNone/>
            </a:pPr>
            <a:endParaRPr lang="en-A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AU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topological map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AU" sz="28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area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</a:t>
            </a:r>
          </a:p>
          <a:p>
            <a:pPr marL="0" indent="0" algn="ctr">
              <a:buNone/>
            </a:pPr>
            <a:endParaRPr lang="en-A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and each router </a:t>
            </a:r>
            <a:r>
              <a:rPr lang="en-AU" sz="28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this map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</a:p>
          <a:p>
            <a:pPr marL="0" indent="0" algn="ctr">
              <a:buNone/>
            </a:pP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AU" sz="2800" dirty="0" smtClean="0">
                <a:solidFill>
                  <a:srgbClr val="66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least cost path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ctr">
              <a:buNone/>
            </a:pP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any </a:t>
            </a:r>
            <a:r>
              <a:rPr lang="en-AU" sz="2800" dirty="0" smtClean="0">
                <a:solidFill>
                  <a:srgbClr val="66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within </a:t>
            </a:r>
            <a:r>
              <a:rPr lang="en-AU" sz="28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area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Page </a:t>
            </a:r>
            <a:fld id="{5A0C9A2F-0FBD-4917-B248-10ED28BC3C6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endParaRPr lang="en-US" dirty="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85225" cy="5472112"/>
          </a:xfrm>
        </p:spPr>
        <p:txBody>
          <a:bodyPr/>
          <a:lstStyle/>
          <a:p>
            <a:pPr marL="0" indent="0" algn="ctr" defTabSz="814388" eaLnBrk="1" hangingPunct="1">
              <a:buNone/>
            </a:pPr>
            <a:endParaRPr lang="en-US" sz="2000" dirty="0" smtClean="0"/>
          </a:p>
          <a:p>
            <a:pPr marL="0" indent="0" algn="ctr" defTabSz="814388" eaLnBrk="1" hangingPunct="1">
              <a:buNone/>
            </a:pPr>
            <a:endParaRPr lang="en-US" sz="2000" dirty="0"/>
          </a:p>
          <a:p>
            <a:pPr marL="0" indent="0" algn="ctr" defTabSz="814388" eaLnBrk="1" hangingPunct="1">
              <a:buNone/>
            </a:pPr>
            <a:endParaRPr lang="en-US" sz="2000" dirty="0" smtClean="0"/>
          </a:p>
          <a:p>
            <a:pPr marL="0" indent="0" algn="ctr" defTabSz="814388" eaLnBrk="1" hangingPunct="1">
              <a:buNone/>
            </a:pPr>
            <a:endParaRPr lang="en-US" sz="2000" dirty="0"/>
          </a:p>
          <a:p>
            <a:pPr marL="0" indent="0" algn="ctr" defTabSz="814388" eaLnBrk="1" hangingPunct="1">
              <a:buNone/>
            </a:pPr>
            <a:endParaRPr lang="en-US" sz="2000" dirty="0" smtClean="0"/>
          </a:p>
          <a:p>
            <a:pPr marL="0" indent="0" algn="ctr" defTabSz="814388" eaLnBrk="1" hangingPunct="1">
              <a:buNone/>
            </a:pPr>
            <a:r>
              <a:rPr lang="en-AU" sz="2000" dirty="0">
                <a:hlinkClick r:id="rId3"/>
              </a:rPr>
              <a:t>OSPF Explained | Step by Step - YouTube</a:t>
            </a:r>
            <a:endParaRPr lang="en-US" sz="2000" dirty="0"/>
          </a:p>
          <a:p>
            <a:pPr marL="0" indent="0" algn="ctr" defTabSz="814388" eaLnBrk="1" hangingPunct="1">
              <a:buNone/>
            </a:pPr>
            <a:r>
              <a:rPr lang="en-US" sz="6600" dirty="0" smtClean="0">
                <a:solidFill>
                  <a:srgbClr val="FF0000"/>
                </a:solidFill>
              </a:rPr>
              <a:t>The END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A0C9A2F-0FBD-4917-B248-10ED28BC3C6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/>
              <a:t>Topological Map (</a:t>
            </a:r>
            <a:r>
              <a:rPr lang="en-AU" sz="2800" dirty="0" smtClean="0">
                <a:solidFill>
                  <a:srgbClr val="FF0000"/>
                </a:solidFill>
              </a:rPr>
              <a:t>Network Area 59</a:t>
            </a:r>
            <a:r>
              <a:rPr lang="en-AU" sz="2800" dirty="0" smtClean="0"/>
              <a:t>)</a:t>
            </a:r>
            <a:endParaRPr lang="en-AU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OSPF    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08CB7833-9C69-4014-AE11-23E77CD3B6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 descr="H:\Swinburne_Monash_USB\TNE20002_TNE70003\TNE20002_TNE70003_S1_2015\Lectures\Melway_M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704856" cy="59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2699792" y="3503476"/>
            <a:ext cx="720080" cy="64807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588224" y="2842828"/>
            <a:ext cx="720080" cy="648072"/>
          </a:xfrm>
          <a:prstGeom prst="ellipse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5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 dirty="0" smtClean="0"/>
              <a:t>Link State Routing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 smtClean="0">
                <a:solidFill>
                  <a:srgbClr val="0000FF"/>
                </a:solidFill>
              </a:rPr>
              <a:t>ultimate objective </a:t>
            </a:r>
            <a:r>
              <a:rPr lang="en-AU" dirty="0" smtClean="0"/>
              <a:t>is that every </a:t>
            </a:r>
            <a:r>
              <a:rPr lang="en-AU" dirty="0" smtClean="0">
                <a:solidFill>
                  <a:srgbClr val="FF0000"/>
                </a:solidFill>
              </a:rPr>
              <a:t>router </a:t>
            </a:r>
            <a:r>
              <a:rPr lang="en-AU" dirty="0" smtClean="0"/>
              <a:t>receives all the   </a:t>
            </a:r>
            <a:r>
              <a:rPr lang="en-AU" dirty="0" smtClean="0">
                <a:solidFill>
                  <a:srgbClr val="FF0000"/>
                </a:solidFill>
              </a:rPr>
              <a:t>link state</a:t>
            </a:r>
            <a:r>
              <a:rPr lang="en-AU" dirty="0" smtClean="0"/>
              <a:t> information  about all other </a:t>
            </a:r>
            <a:r>
              <a:rPr lang="en-AU" dirty="0" smtClean="0">
                <a:solidFill>
                  <a:srgbClr val="FF0000"/>
                </a:solidFill>
              </a:rPr>
              <a:t>routers </a:t>
            </a:r>
            <a:r>
              <a:rPr lang="en-AU" dirty="0" smtClean="0"/>
              <a:t>                         in the </a:t>
            </a:r>
            <a:r>
              <a:rPr lang="en-AU" dirty="0" smtClean="0">
                <a:solidFill>
                  <a:srgbClr val="6600CC"/>
                </a:solidFill>
              </a:rPr>
              <a:t>network area</a:t>
            </a:r>
            <a:r>
              <a:rPr lang="en-AU" dirty="0" smtClean="0"/>
              <a:t>.</a:t>
            </a:r>
          </a:p>
          <a:p>
            <a:endParaRPr lang="en-AU" dirty="0" smtClean="0"/>
          </a:p>
          <a:p>
            <a:r>
              <a:rPr lang="en-AU" dirty="0" smtClean="0"/>
              <a:t>With this </a:t>
            </a:r>
            <a:r>
              <a:rPr lang="en-AU" dirty="0" smtClean="0">
                <a:solidFill>
                  <a:srgbClr val="0000FF"/>
                </a:solidFill>
              </a:rPr>
              <a:t>link state </a:t>
            </a:r>
            <a:r>
              <a:rPr lang="en-AU" dirty="0" smtClean="0"/>
              <a:t>information,                                                          each </a:t>
            </a:r>
            <a:r>
              <a:rPr lang="en-AU" dirty="0" smtClean="0">
                <a:solidFill>
                  <a:srgbClr val="FF0000"/>
                </a:solidFill>
              </a:rPr>
              <a:t>router can create its own topological map</a:t>
            </a:r>
            <a:r>
              <a:rPr lang="en-AU" dirty="0" smtClean="0"/>
              <a:t> of the network area and </a:t>
            </a:r>
            <a:r>
              <a:rPr lang="en-AU" dirty="0" smtClean="0">
                <a:solidFill>
                  <a:srgbClr val="FF9900"/>
                </a:solidFill>
              </a:rPr>
              <a:t>independently</a:t>
            </a:r>
            <a:r>
              <a:rPr lang="en-AU" dirty="0" smtClean="0"/>
              <a:t> calculate                                                   the </a:t>
            </a:r>
            <a:r>
              <a:rPr lang="en-AU" dirty="0" smtClean="0">
                <a:solidFill>
                  <a:srgbClr val="6600CC"/>
                </a:solidFill>
              </a:rPr>
              <a:t>least cost path</a:t>
            </a:r>
            <a:r>
              <a:rPr lang="en-AU" dirty="0" smtClean="0"/>
              <a:t> to every destination within network area.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A0C9A2F-0FBD-4917-B248-10ED28BC3C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dirty="0" smtClean="0"/>
              <a:t>Link-State Routing </a:t>
            </a:r>
            <a:r>
              <a:rPr lang="en-US" dirty="0" smtClean="0">
                <a:solidFill>
                  <a:srgbClr val="FF0000"/>
                </a:solidFill>
              </a:rPr>
              <a:t>Convergence</a:t>
            </a:r>
            <a:r>
              <a:rPr lang="en-US" dirty="0" smtClean="0"/>
              <a:t>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856662" cy="5545138"/>
          </a:xfrm>
        </p:spPr>
        <p:txBody>
          <a:bodyPr/>
          <a:lstStyle/>
          <a:p>
            <a:pPr marL="0" indent="0" defTabSz="814388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1) </a:t>
            </a:r>
            <a:r>
              <a:rPr lang="en-US" sz="2000" dirty="0" smtClean="0"/>
              <a:t>Each router </a:t>
            </a:r>
            <a:r>
              <a:rPr lang="en-US" sz="2000" dirty="0" smtClean="0">
                <a:solidFill>
                  <a:srgbClr val="FF0000"/>
                </a:solidFill>
              </a:rPr>
              <a:t>learns</a:t>
            </a:r>
            <a:r>
              <a:rPr lang="en-US" sz="2000" dirty="0" smtClean="0"/>
              <a:t> about its </a:t>
            </a:r>
            <a:r>
              <a:rPr lang="en-US" sz="2000" dirty="0" smtClean="0">
                <a:solidFill>
                  <a:srgbClr val="FF0000"/>
                </a:solidFill>
              </a:rPr>
              <a:t>own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directly</a:t>
            </a:r>
            <a:r>
              <a:rPr lang="en-US" sz="2000" dirty="0" smtClean="0"/>
              <a:t> connected networks</a:t>
            </a:r>
          </a:p>
          <a:p>
            <a:pPr marL="0" indent="0" defTabSz="814388" eaLnBrk="1" hangingPunct="1">
              <a:lnSpc>
                <a:spcPct val="80000"/>
              </a:lnSpc>
              <a:buNone/>
            </a:pPr>
            <a:r>
              <a:rPr lang="en-US" sz="2000" dirty="0" smtClean="0"/>
              <a:t>      Routers exchange </a:t>
            </a:r>
            <a:r>
              <a:rPr lang="en-US" sz="2000" dirty="0" smtClean="0">
                <a:solidFill>
                  <a:srgbClr val="6600CC"/>
                </a:solidFill>
              </a:rPr>
              <a:t>hello</a:t>
            </a:r>
            <a:r>
              <a:rPr lang="en-US" sz="2000" dirty="0" smtClean="0"/>
              <a:t> packets to 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meet </a:t>
            </a:r>
            <a:r>
              <a:rPr lang="en-US" sz="2000" dirty="0" smtClean="0"/>
              <a:t>other directly connected                                      routers, </a:t>
            </a:r>
            <a:r>
              <a:rPr lang="en-US" sz="2000" dirty="0" smtClean="0">
                <a:solidFill>
                  <a:srgbClr val="7030A0"/>
                </a:solidFill>
              </a:rPr>
              <a:t>their neighbors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form adjacency</a:t>
            </a:r>
          </a:p>
          <a:p>
            <a:pPr marL="0" indent="0" defTabSz="814388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2) </a:t>
            </a:r>
            <a:r>
              <a:rPr lang="en-US" sz="2000" dirty="0" smtClean="0"/>
              <a:t>Each router builds its own </a:t>
            </a:r>
            <a:r>
              <a:rPr lang="en-US" sz="2000" dirty="0" smtClean="0">
                <a:solidFill>
                  <a:srgbClr val="FF0000"/>
                </a:solidFill>
              </a:rPr>
              <a:t>Link State Packet (LSP)</a:t>
            </a:r>
            <a:r>
              <a:rPr lang="en-US" sz="2000" dirty="0" smtClean="0"/>
              <a:t> which includes </a:t>
            </a:r>
            <a:r>
              <a:rPr lang="en-US" sz="2000" dirty="0" smtClean="0">
                <a:solidFill>
                  <a:srgbClr val="FF0000"/>
                </a:solidFill>
              </a:rPr>
              <a:t>information</a:t>
            </a:r>
            <a:r>
              <a:rPr lang="en-US" sz="2000" dirty="0" smtClean="0"/>
              <a:t> such as</a:t>
            </a:r>
          </a:p>
          <a:p>
            <a:pPr marL="574675" lvl="1" indent="0" defTabSz="814388" eaLnBrk="1" hangingPunct="1">
              <a:lnSpc>
                <a:spcPct val="80000"/>
              </a:lnSpc>
            </a:pPr>
            <a:r>
              <a:rPr lang="en-US" sz="2000" dirty="0" smtClean="0"/>
              <a:t> Neighbor ID</a:t>
            </a:r>
          </a:p>
          <a:p>
            <a:pPr marL="574675" lvl="1" indent="0" defTabSz="814388" eaLnBrk="1" hangingPunct="1">
              <a:lnSpc>
                <a:spcPct val="80000"/>
              </a:lnSpc>
            </a:pPr>
            <a:r>
              <a:rPr lang="en-US" sz="2000" dirty="0" smtClean="0"/>
              <a:t> Link types</a:t>
            </a:r>
          </a:p>
          <a:p>
            <a:pPr marL="574675" lvl="1" indent="0" defTabSz="814388" eaLnBrk="1" hangingPunct="1">
              <a:lnSpc>
                <a:spcPct val="80000"/>
              </a:lnSpc>
            </a:pPr>
            <a:r>
              <a:rPr lang="en-US" sz="2000" dirty="0" smtClean="0"/>
              <a:t> Bandwidths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574675" lvl="1" indent="0" defTabSz="814388" eaLnBrk="1" hangingPunct="1">
              <a:lnSpc>
                <a:spcPct val="80000"/>
              </a:lnSpc>
            </a:pPr>
            <a:endParaRPr lang="en-US" sz="2000" dirty="0">
              <a:solidFill>
                <a:srgbClr val="FF0000"/>
              </a:solidFill>
            </a:endParaRPr>
          </a:p>
          <a:p>
            <a:pPr marL="174625" indent="0" defTabSz="814388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3) </a:t>
            </a:r>
            <a:r>
              <a:rPr lang="en-US" sz="2000" dirty="0" smtClean="0">
                <a:solidFill>
                  <a:srgbClr val="FF0000"/>
                </a:solidFill>
              </a:rPr>
              <a:t>LSP</a:t>
            </a:r>
            <a:r>
              <a:rPr lang="en-US" sz="2000" dirty="0" smtClean="0"/>
              <a:t> is flooded to all neighbors who in turn store and forward information to their neighbors</a:t>
            </a:r>
            <a:endParaRPr lang="en-US" sz="2000" dirty="0"/>
          </a:p>
          <a:p>
            <a:pPr marL="174625" indent="0" defTabSz="814388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4) </a:t>
            </a:r>
            <a:r>
              <a:rPr lang="en-US" sz="2000" dirty="0" smtClean="0"/>
              <a:t>Once all routers have received </a:t>
            </a:r>
            <a:r>
              <a:rPr lang="en-US" sz="2000" dirty="0" smtClean="0">
                <a:solidFill>
                  <a:srgbClr val="FF0000"/>
                </a:solidFill>
              </a:rPr>
              <a:t>all LSPs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6600CC"/>
                </a:solidFill>
              </a:rPr>
              <a:t>router constructs a topological map (LSDB) of the network area</a:t>
            </a:r>
            <a:endParaRPr lang="en-US" sz="2000" dirty="0">
              <a:solidFill>
                <a:srgbClr val="6600CC"/>
              </a:solidFill>
            </a:endParaRPr>
          </a:p>
          <a:p>
            <a:pPr marL="174625" indent="0" defTabSz="814388" eaLnBrk="1" hangingPunct="1">
              <a:lnSpc>
                <a:spcPct val="80000"/>
              </a:lnSpc>
              <a:buNone/>
            </a:pPr>
            <a:endParaRPr lang="en-US" sz="2000" dirty="0">
              <a:solidFill>
                <a:srgbClr val="6600CC"/>
              </a:solidFill>
            </a:endParaRPr>
          </a:p>
          <a:p>
            <a:pPr marL="174625" indent="0" defTabSz="814388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5) </a:t>
            </a:r>
            <a:r>
              <a:rPr lang="en-US" sz="2000" dirty="0" smtClean="0">
                <a:solidFill>
                  <a:srgbClr val="6600CC"/>
                </a:solidFill>
              </a:rPr>
              <a:t>Each router</a:t>
            </a:r>
            <a:r>
              <a:rPr lang="en-US" sz="2000" dirty="0" smtClean="0"/>
              <a:t> executes </a:t>
            </a:r>
            <a:r>
              <a:rPr lang="en-US" sz="2000" dirty="0" smtClean="0">
                <a:solidFill>
                  <a:srgbClr val="FF0000"/>
                </a:solidFill>
              </a:rPr>
              <a:t>SPF</a:t>
            </a:r>
            <a:r>
              <a:rPr lang="en-US" sz="2000" dirty="0" smtClean="0"/>
              <a:t> algorithm to create an </a:t>
            </a:r>
            <a:r>
              <a:rPr lang="en-US" sz="2000" dirty="0" smtClean="0">
                <a:solidFill>
                  <a:srgbClr val="FF0000"/>
                </a:solidFill>
              </a:rPr>
              <a:t>SPF Tree</a:t>
            </a:r>
          </a:p>
          <a:p>
            <a:pPr marL="174625" indent="0" defTabSz="814388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6) </a:t>
            </a:r>
            <a:r>
              <a:rPr lang="en-US" sz="2000" dirty="0" smtClean="0"/>
              <a:t>Each </a:t>
            </a:r>
            <a:r>
              <a:rPr lang="en-US" sz="2000" dirty="0">
                <a:solidFill>
                  <a:srgbClr val="FF0000"/>
                </a:solidFill>
              </a:rPr>
              <a:t>router</a:t>
            </a:r>
            <a:r>
              <a:rPr lang="en-US" sz="2000" dirty="0"/>
              <a:t> is the </a:t>
            </a:r>
            <a:r>
              <a:rPr lang="en-US" sz="2000" dirty="0">
                <a:solidFill>
                  <a:srgbClr val="FF0000"/>
                </a:solidFill>
              </a:rPr>
              <a:t>root</a:t>
            </a:r>
            <a:r>
              <a:rPr lang="en-US" sz="2000" dirty="0"/>
              <a:t> of its </a:t>
            </a:r>
            <a:r>
              <a:rPr lang="en-US" sz="2000" dirty="0">
                <a:solidFill>
                  <a:srgbClr val="FF0000"/>
                </a:solidFill>
              </a:rPr>
              <a:t>own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SPF </a:t>
            </a:r>
            <a:r>
              <a:rPr lang="en-US" sz="2000" dirty="0" smtClean="0">
                <a:solidFill>
                  <a:srgbClr val="0000FF"/>
                </a:solidFill>
              </a:rPr>
              <a:t>Tree</a:t>
            </a:r>
            <a:endParaRPr lang="en-US" sz="2000" dirty="0" smtClean="0"/>
          </a:p>
          <a:p>
            <a:pPr marL="174625" indent="0" defTabSz="814388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7) </a:t>
            </a:r>
            <a:r>
              <a:rPr lang="en-US" sz="2000" dirty="0" smtClean="0"/>
              <a:t>Each router uses </a:t>
            </a:r>
            <a:r>
              <a:rPr lang="en-US" sz="2000" dirty="0" smtClean="0">
                <a:solidFill>
                  <a:srgbClr val="FF0000"/>
                </a:solidFill>
              </a:rPr>
              <a:t>SPF Tree </a:t>
            </a:r>
            <a:r>
              <a:rPr lang="en-US" sz="2000" dirty="0" smtClean="0"/>
              <a:t>to determine the </a:t>
            </a:r>
            <a:r>
              <a:rPr lang="en-US" sz="2000" dirty="0" smtClean="0">
                <a:solidFill>
                  <a:srgbClr val="FF0000"/>
                </a:solidFill>
              </a:rPr>
              <a:t>least cost</a:t>
            </a:r>
            <a:r>
              <a:rPr lang="en-US" sz="2000" dirty="0" smtClean="0"/>
              <a:t> path to each destination, the </a:t>
            </a:r>
            <a:r>
              <a:rPr lang="en-US" sz="2000" dirty="0" smtClean="0">
                <a:solidFill>
                  <a:srgbClr val="FF0000"/>
                </a:solidFill>
              </a:rPr>
              <a:t>least cost paths</a:t>
            </a:r>
            <a:r>
              <a:rPr lang="en-US" sz="2000" dirty="0" smtClean="0"/>
              <a:t> are </a:t>
            </a:r>
            <a:r>
              <a:rPr lang="en-US" sz="2000" dirty="0" smtClean="0">
                <a:solidFill>
                  <a:srgbClr val="FF0000"/>
                </a:solidFill>
              </a:rPr>
              <a:t>put</a:t>
            </a:r>
            <a:r>
              <a:rPr lang="en-US" sz="2000" dirty="0" smtClean="0"/>
              <a:t> in the </a:t>
            </a:r>
            <a:r>
              <a:rPr lang="en-US" sz="2000" dirty="0" smtClean="0">
                <a:solidFill>
                  <a:srgbClr val="FF0000"/>
                </a:solidFill>
              </a:rPr>
              <a:t>Routing</a:t>
            </a:r>
            <a:r>
              <a:rPr lang="en-US" sz="2000" dirty="0" smtClean="0"/>
              <a:t> Table</a:t>
            </a:r>
          </a:p>
          <a:p>
            <a:pPr marL="174625" indent="0" defTabSz="814388" eaLnBrk="1" hangingPunct="1">
              <a:lnSpc>
                <a:spcPct val="80000"/>
              </a:lnSpc>
              <a:buNone/>
            </a:pP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A0C9A2F-0FBD-4917-B248-10ED28BC3C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1) Link-State Routing: Discovering the Neighbors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08050"/>
            <a:ext cx="4171950" cy="5400675"/>
          </a:xfrm>
        </p:spPr>
        <p:txBody>
          <a:bodyPr/>
          <a:lstStyle/>
          <a:p>
            <a:pPr marL="236538" indent="-236538" defTabSz="814388" eaLnBrk="1" hangingPunct="1"/>
            <a:r>
              <a:rPr lang="en-US" sz="2000" dirty="0" smtClean="0"/>
              <a:t>Routers send </a:t>
            </a:r>
            <a:r>
              <a:rPr lang="en-US" sz="2000" dirty="0" smtClean="0">
                <a:solidFill>
                  <a:srgbClr val="FF0000"/>
                </a:solidFill>
              </a:rPr>
              <a:t>Hello</a:t>
            </a:r>
            <a:r>
              <a:rPr lang="en-US" sz="2000" dirty="0" smtClean="0"/>
              <a:t> packets on connected interfaces</a:t>
            </a:r>
          </a:p>
          <a:p>
            <a:pPr marL="236538" indent="-236538" defTabSz="814388" eaLnBrk="1" hangingPunct="1"/>
            <a:endParaRPr lang="en-US" sz="2000" dirty="0" smtClean="0"/>
          </a:p>
          <a:p>
            <a:pPr marL="236538" indent="-236538" defTabSz="814388" eaLnBrk="1" hangingPunct="1"/>
            <a:r>
              <a:rPr lang="en-US" sz="2000" dirty="0" smtClean="0"/>
              <a:t>When a router learns it has a neighbor</a:t>
            </a:r>
          </a:p>
          <a:p>
            <a:pPr marL="574675" lvl="1" indent="0" defTabSz="814388" eaLnBrk="1" hangingPunct="1"/>
            <a:r>
              <a:rPr lang="en-US" sz="2000" dirty="0" smtClean="0"/>
              <a:t> Neighbors exchange Hello packets</a:t>
            </a:r>
          </a:p>
          <a:p>
            <a:pPr marL="574675" lvl="1" indent="0" defTabSz="814388" eaLnBrk="1" hangingPunct="1"/>
            <a:r>
              <a:rPr lang="en-US" sz="2000" dirty="0" smtClean="0"/>
              <a:t> They form an </a:t>
            </a:r>
            <a:r>
              <a:rPr lang="en-US" sz="2000" dirty="0" smtClean="0">
                <a:solidFill>
                  <a:srgbClr val="FF0000"/>
                </a:solidFill>
              </a:rPr>
              <a:t>adjacency</a:t>
            </a:r>
          </a:p>
          <a:p>
            <a:pPr marL="574675" lvl="1" indent="0" defTabSz="814388" eaLnBrk="1" hangingPunct="1"/>
            <a:r>
              <a:rPr lang="en-US" sz="2000" dirty="0" smtClean="0"/>
              <a:t> Hello packets also serve as a “</a:t>
            </a:r>
            <a:r>
              <a:rPr lang="en-US" sz="2000" dirty="0" smtClean="0">
                <a:solidFill>
                  <a:srgbClr val="FF9900"/>
                </a:solidFill>
              </a:rPr>
              <a:t>keep alive function</a:t>
            </a:r>
            <a:r>
              <a:rPr lang="en-US" sz="2000" dirty="0" smtClean="0"/>
              <a:t>”</a:t>
            </a:r>
          </a:p>
          <a:p>
            <a:pPr marL="174625" indent="0" defTabSz="814388" eaLnBrk="1" hangingPunct="1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</a:p>
        </p:txBody>
      </p:sp>
      <p:pic>
        <p:nvPicPr>
          <p:cNvPr id="23557" name="Picture 8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908050"/>
            <a:ext cx="4464050" cy="2624138"/>
          </a:xfrm>
        </p:spPr>
      </p:pic>
      <p:pic>
        <p:nvPicPr>
          <p:cNvPr id="23558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7688" y="3500438"/>
            <a:ext cx="4608512" cy="284003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4D549102-5A7B-4ACA-9718-03603E54A57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OSPF    </a:t>
            </a:r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2A) Link-State Routing: R1 Link State Information</a:t>
            </a:r>
          </a:p>
        </p:txBody>
      </p:sp>
      <p:pic>
        <p:nvPicPr>
          <p:cNvPr id="24580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908050"/>
            <a:ext cx="3817938" cy="5329238"/>
          </a:xfrm>
        </p:spPr>
      </p:pic>
      <p:pic>
        <p:nvPicPr>
          <p:cNvPr id="2458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6250" y="836613"/>
            <a:ext cx="4749800" cy="5832475"/>
          </a:xfrm>
        </p:spPr>
      </p:pic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6000750" y="857250"/>
            <a:ext cx="1668463" cy="268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4356100" y="1341438"/>
            <a:ext cx="431800" cy="287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 flipH="1">
            <a:off x="4787900" y="1125538"/>
            <a:ext cx="1223963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6011863" y="3573463"/>
            <a:ext cx="360362" cy="287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586" name="Rectangle 8"/>
          <p:cNvSpPr>
            <a:spLocks noChangeArrowheads="1"/>
          </p:cNvSpPr>
          <p:nvPr/>
        </p:nvSpPr>
        <p:spPr bwMode="auto">
          <a:xfrm>
            <a:off x="7451725" y="2781300"/>
            <a:ext cx="431800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587" name="Rectangle 8"/>
          <p:cNvSpPr>
            <a:spLocks noChangeArrowheads="1"/>
          </p:cNvSpPr>
          <p:nvPr/>
        </p:nvSpPr>
        <p:spPr bwMode="auto">
          <a:xfrm>
            <a:off x="4284663" y="4508500"/>
            <a:ext cx="431800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588" name="Rectangle 8"/>
          <p:cNvSpPr>
            <a:spLocks noChangeArrowheads="1"/>
          </p:cNvSpPr>
          <p:nvPr/>
        </p:nvSpPr>
        <p:spPr bwMode="auto">
          <a:xfrm>
            <a:off x="6588125" y="5084763"/>
            <a:ext cx="431800" cy="287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5580063" y="3284538"/>
            <a:ext cx="215900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547664" y="1125538"/>
            <a:ext cx="1224136" cy="287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633E7E9-B7D6-46BE-A2FE-4410EB67CC6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7443" y="116632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n-US" sz="2800" dirty="0" smtClean="0"/>
              <a:t>2B) Link-State Routing: R1 builds an LSP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5756" y="908720"/>
            <a:ext cx="8776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Each </a:t>
            </a:r>
            <a:r>
              <a:rPr lang="en-US" sz="2000" dirty="0"/>
              <a:t>router builds a </a:t>
            </a:r>
            <a:r>
              <a:rPr lang="en-US" sz="2000" dirty="0">
                <a:solidFill>
                  <a:srgbClr val="FF0000"/>
                </a:solidFill>
              </a:rPr>
              <a:t>link-state packet (LSP)</a:t>
            </a:r>
            <a:r>
              <a:rPr lang="en-US" sz="2000" dirty="0"/>
              <a:t> containing the state of each directly connected link.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6" y="1628852"/>
            <a:ext cx="5197379" cy="489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06782" y="1628852"/>
            <a:ext cx="3483429" cy="501675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rgbClr val="0000CC"/>
                </a:solidFill>
              </a:rPr>
              <a:t>R1’s  LSP Contains: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CC"/>
                </a:solidFill>
              </a:rPr>
              <a:t>R1-&gt; </a:t>
            </a:r>
            <a:r>
              <a:rPr lang="en-US" sz="2000" dirty="0">
                <a:solidFill>
                  <a:srgbClr val="0000CC"/>
                </a:solidFill>
              </a:rPr>
              <a:t>Ethernet </a:t>
            </a:r>
            <a:r>
              <a:rPr lang="en-US" sz="2000" dirty="0" smtClean="0">
                <a:solidFill>
                  <a:srgbClr val="0000CC"/>
                </a:solidFill>
              </a:rPr>
              <a:t>network: </a:t>
            </a:r>
            <a:r>
              <a:rPr lang="en-US" sz="2000" dirty="0"/>
              <a:t>10.1.0.0/16; </a:t>
            </a:r>
            <a:r>
              <a:rPr lang="en-US" sz="2000" dirty="0">
                <a:solidFill>
                  <a:srgbClr val="FF0000"/>
                </a:solidFill>
              </a:rPr>
              <a:t>Cost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CC"/>
                </a:solidFill>
              </a:rPr>
              <a:t>R1 </a:t>
            </a:r>
            <a:r>
              <a:rPr lang="en-US" sz="2000" dirty="0">
                <a:solidFill>
                  <a:srgbClr val="0000CC"/>
                </a:solidFill>
              </a:rPr>
              <a:t>-&gt; </a:t>
            </a:r>
            <a:r>
              <a:rPr lang="en-US" sz="2000" dirty="0" smtClean="0">
                <a:solidFill>
                  <a:srgbClr val="0000CC"/>
                </a:solidFill>
              </a:rPr>
              <a:t>R2</a:t>
            </a:r>
            <a:r>
              <a:rPr lang="en-US" sz="2000" dirty="0" smtClean="0"/>
              <a:t>: </a:t>
            </a:r>
            <a:r>
              <a:rPr lang="en-US" sz="2000" dirty="0">
                <a:solidFill>
                  <a:srgbClr val="0000FF"/>
                </a:solidFill>
              </a:rPr>
              <a:t>Seria</a:t>
            </a:r>
            <a:r>
              <a:rPr lang="en-US" sz="2000" dirty="0"/>
              <a:t>l point-to-point network; 10.2.0.0/16; </a:t>
            </a:r>
            <a:r>
              <a:rPr lang="en-US" sz="2000" dirty="0">
                <a:solidFill>
                  <a:srgbClr val="FF0000"/>
                </a:solidFill>
              </a:rPr>
              <a:t>Cost </a:t>
            </a:r>
            <a:r>
              <a:rPr lang="en-US" sz="2000" dirty="0" smtClean="0">
                <a:solidFill>
                  <a:srgbClr val="FF0000"/>
                </a:solidFill>
              </a:rPr>
              <a:t>20 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CC"/>
                </a:solidFill>
              </a:rPr>
              <a:t>R1 </a:t>
            </a:r>
            <a:r>
              <a:rPr lang="en-US" sz="2000" dirty="0">
                <a:solidFill>
                  <a:srgbClr val="0000CC"/>
                </a:solidFill>
              </a:rPr>
              <a:t>-&gt; </a:t>
            </a:r>
            <a:r>
              <a:rPr lang="en-US" sz="2000" dirty="0" smtClean="0">
                <a:solidFill>
                  <a:srgbClr val="0000CC"/>
                </a:solidFill>
              </a:rPr>
              <a:t>R3</a:t>
            </a:r>
            <a:r>
              <a:rPr lang="en-US" sz="2000" dirty="0" smtClean="0"/>
              <a:t>: </a:t>
            </a:r>
            <a:r>
              <a:rPr lang="en-US" sz="2000" dirty="0">
                <a:solidFill>
                  <a:srgbClr val="0000FF"/>
                </a:solidFill>
              </a:rPr>
              <a:t>Serial</a:t>
            </a:r>
            <a:r>
              <a:rPr lang="en-US" sz="2000" dirty="0"/>
              <a:t> point-to-point network; 10.3.0.0/16; </a:t>
            </a:r>
            <a:r>
              <a:rPr lang="en-US" sz="2000" dirty="0">
                <a:solidFill>
                  <a:srgbClr val="FF0000"/>
                </a:solidFill>
              </a:rPr>
              <a:t>Cost </a:t>
            </a:r>
            <a:r>
              <a:rPr lang="en-US" sz="2000" dirty="0" smtClean="0">
                <a:solidFill>
                  <a:srgbClr val="FF0000"/>
                </a:solidFill>
              </a:rPr>
              <a:t>5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rgbClr val="0000CC"/>
                </a:solidFill>
              </a:rPr>
              <a:t>R1 </a:t>
            </a:r>
            <a:r>
              <a:rPr lang="en-US" sz="2000" dirty="0">
                <a:solidFill>
                  <a:srgbClr val="0000CC"/>
                </a:solidFill>
              </a:rPr>
              <a:t>-&gt; </a:t>
            </a:r>
            <a:r>
              <a:rPr lang="en-US" sz="2000" dirty="0" smtClean="0">
                <a:solidFill>
                  <a:srgbClr val="0000CC"/>
                </a:solidFill>
              </a:rPr>
              <a:t>R4</a:t>
            </a:r>
            <a:r>
              <a:rPr lang="en-US" sz="2000" dirty="0" smtClean="0"/>
              <a:t>: </a:t>
            </a:r>
            <a:r>
              <a:rPr lang="en-US" sz="2000" dirty="0">
                <a:solidFill>
                  <a:srgbClr val="0000FF"/>
                </a:solidFill>
              </a:rPr>
              <a:t>Serial</a:t>
            </a:r>
            <a:r>
              <a:rPr lang="en-US" sz="2000" dirty="0"/>
              <a:t> point-to-point network; 10.4.0.0/16; </a:t>
            </a:r>
            <a:r>
              <a:rPr lang="en-US" sz="2000" dirty="0">
                <a:solidFill>
                  <a:srgbClr val="FF0000"/>
                </a:solidFill>
              </a:rPr>
              <a:t>Cost 20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1259632" y="1968277"/>
            <a:ext cx="4053503" cy="1964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2123728" y="1616606"/>
            <a:ext cx="1224136" cy="2703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0648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IA Template">
  <a:themeElements>
    <a:clrScheme name="CAIA Template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CAI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IA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AIA Template">
  <a:themeElements>
    <a:clrScheme name="CAIA Template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CAIA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IA Template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A Template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A Templat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CAIA Template</Template>
  <TotalTime>3805</TotalTime>
  <Words>1283</Words>
  <Application>Microsoft Office PowerPoint</Application>
  <PresentationFormat>On-screen Show (4:3)</PresentationFormat>
  <Paragraphs>280</Paragraphs>
  <Slides>30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CAIA Template</vt:lpstr>
      <vt:lpstr>2_CAIA Template</vt:lpstr>
      <vt:lpstr>TNE20002/TNE70003</vt:lpstr>
      <vt:lpstr>OSPF</vt:lpstr>
      <vt:lpstr>Link State Routing</vt:lpstr>
      <vt:lpstr>Topological Map (Network Area 59)</vt:lpstr>
      <vt:lpstr>Link State Routing </vt:lpstr>
      <vt:lpstr>Link-State Routing Convergence </vt:lpstr>
      <vt:lpstr>1) Link-State Routing: Discovering the Neighbors</vt:lpstr>
      <vt:lpstr>2A) Link-State Routing: R1 Link State Information</vt:lpstr>
      <vt:lpstr>2B) Link-State Routing: R1 builds an LSP</vt:lpstr>
      <vt:lpstr>3) Link-State Routing: Flooding the LSPs</vt:lpstr>
      <vt:lpstr>4) Build  Link State Database: Cost  R1 to R2 LAN, R1 to R3 LAN  </vt:lpstr>
      <vt:lpstr>5,6) Link State Routing: SPF (Shortest Path First) Algorithm</vt:lpstr>
      <vt:lpstr>7) The least cost paths are put in the Routing Table</vt:lpstr>
      <vt:lpstr>Link-State Routing: Cost  R2 LAN to R3 LAN</vt:lpstr>
      <vt:lpstr>OSPF Databases</vt:lpstr>
      <vt:lpstr>OSPF Packet Types</vt:lpstr>
      <vt:lpstr>OSPF – Hello Protocol</vt:lpstr>
      <vt:lpstr>Configuring OSPF</vt:lpstr>
      <vt:lpstr>Configuring OSPF </vt:lpstr>
      <vt:lpstr>OSPF – Determining Router Identification</vt:lpstr>
      <vt:lpstr>OSPF Router     ID Explicitly Configured</vt:lpstr>
      <vt:lpstr>OSPF Router ID  is Loopback Address</vt:lpstr>
      <vt:lpstr>OSPF – Identification highest Active</vt:lpstr>
      <vt:lpstr>OSPF – Router Identification</vt:lpstr>
      <vt:lpstr>OSPF – Adjacency Verification</vt:lpstr>
      <vt:lpstr>OSPF – Verification</vt:lpstr>
      <vt:lpstr>OSPF Cost</vt:lpstr>
      <vt:lpstr>OSPF – Modifying the Cost</vt:lpstr>
      <vt:lpstr>OSPF – Modifying the Cost </vt:lpstr>
      <vt:lpstr>PowerPoint Presentation</vt:lpstr>
    </vt:vector>
  </TitlesOfParts>
  <Company>Swinburne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HET104 – Lan Principles</dc:title>
  <dc:creator>CAIA</dc:creator>
  <cp:lastModifiedBy>User</cp:lastModifiedBy>
  <cp:revision>263</cp:revision>
  <cp:lastPrinted>1601-01-01T00:00:00Z</cp:lastPrinted>
  <dcterms:created xsi:type="dcterms:W3CDTF">2006-06-26T10:46:41Z</dcterms:created>
  <dcterms:modified xsi:type="dcterms:W3CDTF">2022-04-02T00:14:15Z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