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8" r:id="rId2"/>
    <p:sldId id="353" r:id="rId3"/>
    <p:sldId id="335" r:id="rId4"/>
    <p:sldId id="357" r:id="rId5"/>
    <p:sldId id="354" r:id="rId6"/>
    <p:sldId id="339" r:id="rId7"/>
    <p:sldId id="319" r:id="rId8"/>
    <p:sldId id="355" r:id="rId9"/>
    <p:sldId id="356" r:id="rId10"/>
    <p:sldId id="358" r:id="rId11"/>
    <p:sldId id="322" r:id="rId12"/>
    <p:sldId id="384" r:id="rId13"/>
    <p:sldId id="344" r:id="rId14"/>
    <p:sldId id="359" r:id="rId15"/>
    <p:sldId id="321" r:id="rId16"/>
    <p:sldId id="336" r:id="rId17"/>
    <p:sldId id="345" r:id="rId18"/>
    <p:sldId id="360" r:id="rId19"/>
    <p:sldId id="342" r:id="rId20"/>
    <p:sldId id="368" r:id="rId21"/>
    <p:sldId id="323" r:id="rId22"/>
    <p:sldId id="324" r:id="rId23"/>
    <p:sldId id="350" r:id="rId24"/>
    <p:sldId id="338" r:id="rId25"/>
    <p:sldId id="325" r:id="rId26"/>
    <p:sldId id="326" r:id="rId27"/>
    <p:sldId id="349" r:id="rId28"/>
    <p:sldId id="340" r:id="rId29"/>
    <p:sldId id="361" r:id="rId30"/>
    <p:sldId id="341" r:id="rId31"/>
    <p:sldId id="386" r:id="rId32"/>
  </p:sldIdLst>
  <p:sldSz cx="9144000" cy="6858000" type="screen4x3"/>
  <p:notesSz cx="6708775" cy="9836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  <a:srgbClr val="990000"/>
    <a:srgbClr val="FF9900"/>
    <a:srgbClr val="0000FF"/>
    <a:srgbClr val="6600FF"/>
    <a:srgbClr val="33CC33"/>
    <a:srgbClr val="3333FF"/>
    <a:srgbClr val="00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26" autoAdjust="0"/>
    <p:restoredTop sz="94680" autoAdjust="0"/>
  </p:normalViewPr>
  <p:slideViewPr>
    <p:cSldViewPr>
      <p:cViewPr varScale="1">
        <p:scale>
          <a:sx n="76" d="100"/>
          <a:sy n="76" d="100"/>
        </p:scale>
        <p:origin x="-16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endParaRPr lang="en-AU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fld id="{69571165-4517-4B58-B109-2E1D0FE4E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7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endParaRPr lang="en-AU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212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fld id="{521A645C-DE1F-4131-946C-F630467E11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5FB763-890F-4383-89D0-C89E4F0926F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1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42F5FBE-A258-4A56-A860-1F9BFF35B3C8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42F5FBE-A258-4A56-A860-1F9BFF35B3C8}" type="slidenum">
              <a:rPr lang="en-US" sz="1200">
                <a:solidFill>
                  <a:prstClr val="black"/>
                </a:solidFill>
              </a:rPr>
              <a:pPr algn="r" eaLnBrk="1" hangingPunct="1"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EBC513E-E4E8-47F0-AB8D-163C3664C79E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FBF1CF91-BD6D-4A33-8B78-0B92424BFE0A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42F5FBE-A258-4A56-A860-1F9BFF35B3C8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C326F3D-BED7-4EA5-82A6-F609A73CAF98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C45A1FD-6773-4A4F-82BB-FE634B034DC1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5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B305485-7BF1-4D2B-8B1C-F53DDAA0C44F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17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53F2FD8-DD7F-4C5F-9311-D25DBED9200B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75BF9-484C-4311-BC59-0D90EFC648B2}" type="slidenum">
              <a:rPr lang="en-US"/>
              <a:pPr/>
              <a:t>28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75BF9-484C-4311-BC59-0D90EFC648B2}" type="slidenum">
              <a:rPr lang="en-US"/>
              <a:pPr/>
              <a:t>29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75BF9-484C-4311-BC59-0D90EFC648B2}" type="slidenum">
              <a:rPr lang="en-US"/>
              <a:pPr/>
              <a:t>30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273A21-506B-4AFA-85C0-E652D31EA60A}" type="slidenum">
              <a:rPr lang="en-US" sz="1200">
                <a:solidFill>
                  <a:prstClr val="black"/>
                </a:solidFill>
              </a:rPr>
              <a:pPr eaLnBrk="1" hangingPunct="1"/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298C3-DFB5-4073-9E80-FA8C4FC63D21}" type="slidenum">
              <a:rPr lang="en-US"/>
              <a:pPr/>
              <a:t>6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7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45C-DE1F-4131-946C-F630467E11F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B3D8F-E849-4F1B-8DC8-39A344AD76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22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5888"/>
            <a:ext cx="2178050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383337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2B53-2D45-4915-BB9B-2B0F9315A8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61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D4D2A-3FF2-445C-8924-8922515702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9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895C-3D90-4A79-85E7-60D510B5E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2799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428148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8209-F121-4183-A30A-0043E2A494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9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43DD-D630-48ED-BFA5-E1EAFEBF8B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44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52619-6D42-4A00-A522-9475BE5A65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0CD27-81A6-4B65-BBAC-B305A4E9B8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33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7632-2F04-46A4-9A9C-356944178F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6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2FBB-8883-46B6-B717-95A524E468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280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smtClean="0"/>
            </a:lvl1pPr>
          </a:lstStyle>
          <a:p>
            <a:pPr>
              <a:defRPr/>
            </a:pPr>
            <a:fld id="{986497DF-8233-46C5-93CE-AA309D1A30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79388" y="765175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125" name="Picture 5" descr="crest_100pc bi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13" y="115888"/>
            <a:ext cx="477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137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</p:txBody>
      </p:sp>
      <p:pic>
        <p:nvPicPr>
          <p:cNvPr id="5127" name="Picture 7" descr="corpH_3_300_lz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3CFcpOZS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2852738"/>
            <a:ext cx="6094413" cy="7747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TNE20002 / TNE70003</a:t>
            </a:r>
            <a:br>
              <a:rPr lang="en-US" sz="2800" dirty="0" smtClean="0"/>
            </a:br>
            <a:endParaRPr lang="en-US" sz="2000" dirty="0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188" y="4724400"/>
            <a:ext cx="6094412" cy="9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Topic 6 DHCP V1.0</a:t>
            </a:r>
            <a:endParaRPr lang="en-US" sz="20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 (DHCP)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13787" cy="5740400"/>
          </a:xfrm>
        </p:spPr>
        <p:txBody>
          <a:bodyPr lIns="91440" tIns="45720" rIns="91440" bIns="45720"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Operation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40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4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Action</a:t>
            </a:r>
          </a:p>
          <a:p>
            <a:pPr marL="342900" indent="-34290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47753D9-47BA-4E19-9AC3-32B928478CC8}" type="slidenum">
              <a:rPr lang="en-AU" sz="800"/>
              <a:pPr algn="r"/>
              <a:t>11</a:t>
            </a:fld>
            <a:endParaRPr lang="en-AU" sz="8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Messages -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/>
              <a:t>	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" y="959394"/>
            <a:ext cx="8826946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auto">
          <a:xfrm>
            <a:off x="4547752" y="4455968"/>
            <a:ext cx="216024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14127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193253" y="3399034"/>
            <a:ext cx="216024" cy="390006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99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17681" y="2420888"/>
            <a:ext cx="234298" cy="367952"/>
          </a:xfrm>
          <a:prstGeom prst="rect">
            <a:avLst/>
          </a:prstGeom>
          <a:noFill/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96608" y="1412776"/>
            <a:ext cx="216024" cy="36004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9512" y="959394"/>
            <a:ext cx="864096" cy="4533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31285" y="959394"/>
            <a:ext cx="1090802" cy="4533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47753D9-47BA-4E19-9AC3-32B928478CC8}" type="slidenum">
              <a:rPr lang="en-AU" sz="800">
                <a:solidFill>
                  <a:srgbClr val="000000"/>
                </a:solidFill>
              </a:rPr>
              <a:pPr algn="r"/>
              <a:t>12</a:t>
            </a:fld>
            <a:endParaRPr lang="en-AU" sz="80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Messages -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/>
              <a:t>	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3799"/>
            <a:ext cx="8826946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14127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166555"/>
            <a:ext cx="691276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DHCPDISCOVER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 would like to request an address</a:t>
            </a:r>
          </a:p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endParaRPr lang="en-AU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12879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DHCPOFFER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 am server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Here is an address, I can offer</a:t>
            </a:r>
          </a:p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endParaRPr lang="en-AU" sz="20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96" y="3212976"/>
            <a:ext cx="712879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DHCPREQUST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 accept  the IP address offer</a:t>
            </a:r>
          </a:p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5596" y="4221088"/>
            <a:ext cx="712879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DHCPACK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Your acceptance is acknowledged</a:t>
            </a:r>
          </a:p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endParaRPr lang="en-AU" sz="20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0293" y="979074"/>
            <a:ext cx="864096" cy="3749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56376" y="979073"/>
            <a:ext cx="914400" cy="3749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Obtaining a Lease – </a:t>
            </a:r>
            <a:r>
              <a:rPr lang="en-AU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iscover</a:t>
            </a:r>
            <a:endParaRPr lang="en-AU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613"/>
            <a:ext cx="9001000" cy="5472112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DHCP </a:t>
            </a:r>
            <a:r>
              <a:rPr lang="en-AU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Server)</a:t>
            </a:r>
          </a:p>
          <a:p>
            <a:pPr marL="476250" lvl="1" indent="0">
              <a:buNone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(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broadcasts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finds DHCP server(s)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 (FF:FF:FF:FF:FF:FF)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3 broadcast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addresses to communicate with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server(s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7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Obtaining a Lease – </a:t>
            </a:r>
            <a:r>
              <a:rPr lang="en-AU" sz="28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</a:t>
            </a:r>
            <a:endParaRPr lang="en-AU" sz="28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612"/>
            <a:ext cx="9001000" cy="5616723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DHCP </a:t>
            </a:r>
            <a:r>
              <a:rPr lang="en-AU" sz="28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</a:t>
            </a: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Client)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finds available IP address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lease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and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 entry in its ARP table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consisting of  the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address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of requesting host  and the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leased IP address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Sends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message to Client</a:t>
            </a:r>
          </a:p>
          <a:p>
            <a:pPr marL="476250" lvl="1" indent="0">
              <a:buNone/>
            </a:pPr>
            <a:endParaRPr lang="en-A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Unicast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server’s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 MAC address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AU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 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client’s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 MAC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address as </a:t>
            </a:r>
            <a:r>
              <a:rPr lang="en-AU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en-AU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1A9D4A9-F782-4142-9715-A37650FEAE24}" type="slidenum">
              <a:rPr lang="en-AU" sz="800"/>
              <a:pPr algn="r"/>
              <a:t>15</a:t>
            </a:fld>
            <a:endParaRPr lang="en-AU" sz="8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-  Messages 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iscover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075"/>
            <a:ext cx="8784976" cy="573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TextBox 4"/>
          <p:cNvSpPr txBox="1">
            <a:spLocks noChangeArrowheads="1"/>
          </p:cNvSpPr>
          <p:nvPr/>
        </p:nvSpPr>
        <p:spPr bwMode="auto">
          <a:xfrm>
            <a:off x="2483768" y="1412776"/>
            <a:ext cx="278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DHCP 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endParaRPr lang="en-AU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30" name="TextBox 5"/>
          <p:cNvSpPr txBox="1">
            <a:spLocks noChangeArrowheads="1"/>
          </p:cNvSpPr>
          <p:nvPr/>
        </p:nvSpPr>
        <p:spPr bwMode="auto">
          <a:xfrm>
            <a:off x="2699792" y="3804598"/>
            <a:ext cx="2140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3333FF"/>
                </a:solidFill>
              </a:rPr>
              <a:t>2. DHCP </a:t>
            </a:r>
            <a:r>
              <a:rPr lang="en-AU" b="1" dirty="0" smtClean="0">
                <a:solidFill>
                  <a:srgbClr val="FF9900"/>
                </a:solidFill>
              </a:rPr>
              <a:t>Offer</a:t>
            </a:r>
            <a:endParaRPr lang="en-AU" b="1" dirty="0">
              <a:solidFill>
                <a:srgbClr val="FF99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995936" y="5157192"/>
            <a:ext cx="1878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9933FF"/>
                </a:solidFill>
              </a:rPr>
              <a:t>Offer Details</a:t>
            </a:r>
            <a:endParaRPr lang="en-AU" b="1" dirty="0">
              <a:solidFill>
                <a:srgbClr val="9933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46168" y="5823045"/>
            <a:ext cx="1921988" cy="2702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5790303"/>
            <a:ext cx="108012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Gateway</a:t>
            </a:r>
            <a:r>
              <a:rPr lang="en-AU" sz="1600" dirty="0" smtClean="0"/>
              <a:t>: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893256C-E3CF-4C47-937F-3ABD4F61A881}" type="slidenum">
              <a:rPr lang="en-AU" sz="800"/>
              <a:pPr algn="r"/>
              <a:t>16</a:t>
            </a:fld>
            <a:endParaRPr lang="en-AU" sz="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Messages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iscover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57288"/>
            <a:ext cx="51054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50482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555875" y="3933825"/>
            <a:ext cx="1074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FF3300"/>
                </a:solidFill>
              </a:rPr>
              <a:t>Server Port</a:t>
            </a: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 flipV="1">
            <a:off x="3059113" y="3429000"/>
            <a:ext cx="288925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011863" y="6381750"/>
            <a:ext cx="2699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FF3300"/>
                </a:solidFill>
              </a:rPr>
              <a:t>Client </a:t>
            </a:r>
            <a:r>
              <a:rPr lang="en-AU" sz="1400" b="1" dirty="0" smtClean="0">
                <a:solidFill>
                  <a:srgbClr val="FF3300"/>
                </a:solidFill>
              </a:rPr>
              <a:t>  Port     IP address/mask</a:t>
            </a:r>
            <a:endParaRPr lang="en-AU" sz="1400" b="1" dirty="0">
              <a:solidFill>
                <a:srgbClr val="FF3300"/>
              </a:solidFill>
            </a:endParaRP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H="1" flipV="1">
            <a:off x="6227763" y="5805488"/>
            <a:ext cx="144462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1475656" y="2006411"/>
            <a:ext cx="3210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600" b="1" dirty="0" smtClean="0">
                <a:solidFill>
                  <a:srgbClr val="FF0000"/>
                </a:solidFill>
              </a:rPr>
              <a:t>1. DHCP</a:t>
            </a:r>
            <a:r>
              <a:rPr lang="en-AU" sz="1600" b="1" dirty="0" smtClean="0">
                <a:solidFill>
                  <a:srgbClr val="00B050"/>
                </a:solidFill>
              </a:rPr>
              <a:t>DISCOVER </a:t>
            </a:r>
            <a:r>
              <a:rPr lang="en-AU" sz="1600" b="1" dirty="0" smtClean="0">
                <a:solidFill>
                  <a:srgbClr val="FF0000"/>
                </a:solidFill>
              </a:rPr>
              <a:t> -  </a:t>
            </a:r>
            <a:r>
              <a:rPr lang="en-AU" sz="1600" b="1" dirty="0" smtClean="0">
                <a:solidFill>
                  <a:srgbClr val="3333FF"/>
                </a:solidFill>
              </a:rPr>
              <a:t>Broadcast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771775" y="2349500"/>
            <a:ext cx="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630307" y="1082575"/>
            <a:ext cx="1559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3333FF"/>
                </a:solidFill>
              </a:rPr>
              <a:t>DHCP on port </a:t>
            </a:r>
            <a:r>
              <a:rPr lang="en-AU" sz="1400" b="1" dirty="0" smtClean="0">
                <a:solidFill>
                  <a:srgbClr val="FF0000"/>
                </a:solidFill>
              </a:rPr>
              <a:t>67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7812360" y="3527523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FF3300"/>
                </a:solidFill>
              </a:rPr>
              <a:t>DHCP</a:t>
            </a: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3857625" y="2803072"/>
            <a:ext cx="857250" cy="214313"/>
          </a:xfrm>
          <a:prstGeom prst="rect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  <a:extLst/>
        </p:spPr>
        <p:txBody>
          <a:bodyPr/>
          <a:lstStyle/>
          <a:p>
            <a:endParaRPr lang="en-AU"/>
          </a:p>
        </p:txBody>
      </p:sp>
      <p:sp>
        <p:nvSpPr>
          <p:cNvPr id="159760" name="Rectangle 15"/>
          <p:cNvSpPr>
            <a:spLocks noChangeArrowheads="1"/>
          </p:cNvSpPr>
          <p:nvPr/>
        </p:nvSpPr>
        <p:spPr bwMode="auto">
          <a:xfrm>
            <a:off x="7052087" y="5183298"/>
            <a:ext cx="714375" cy="261926"/>
          </a:xfrm>
          <a:prstGeom prst="rect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  <a:extLst/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7163840" y="5805487"/>
            <a:ext cx="490871" cy="64784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996089" y="1082576"/>
            <a:ext cx="1559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3333FF"/>
                </a:solidFill>
              </a:rPr>
              <a:t>DHCP on port </a:t>
            </a:r>
            <a:r>
              <a:rPr lang="en-AU" sz="1400" b="1" dirty="0" smtClean="0">
                <a:solidFill>
                  <a:srgbClr val="FF0000"/>
                </a:solidFill>
              </a:rPr>
              <a:t>68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6190" y="298778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3333FF"/>
                </a:solidFill>
              </a:rPr>
              <a:t>?</a:t>
            </a:r>
            <a:r>
              <a:rPr lang="en-AU" dirty="0" smtClean="0"/>
              <a:t> </a:t>
            </a:r>
            <a:r>
              <a:rPr lang="en-AU" b="1" dirty="0" smtClean="0"/>
              <a:t>0.0.0.0</a:t>
            </a:r>
            <a:endParaRPr lang="en-AU" b="1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22192" y="4273778"/>
            <a:ext cx="2600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600" b="1" dirty="0" smtClean="0">
                <a:solidFill>
                  <a:srgbClr val="FF3300"/>
                </a:solidFill>
              </a:rPr>
              <a:t>2. DHCP</a:t>
            </a:r>
            <a:r>
              <a:rPr lang="en-AU" sz="1600" b="1" dirty="0" smtClean="0">
                <a:solidFill>
                  <a:srgbClr val="FF9900"/>
                </a:solidFill>
              </a:rPr>
              <a:t>OFFER </a:t>
            </a:r>
            <a:r>
              <a:rPr lang="en-AU" sz="1600" b="1" dirty="0" smtClean="0">
                <a:solidFill>
                  <a:srgbClr val="FF3300"/>
                </a:solidFill>
              </a:rPr>
              <a:t> -  </a:t>
            </a:r>
            <a:r>
              <a:rPr lang="en-AU" sz="1600" b="1" dirty="0" smtClean="0">
                <a:solidFill>
                  <a:srgbClr val="3333FF"/>
                </a:solidFill>
              </a:rPr>
              <a:t>Unicast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190412" y="3523523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3333FF"/>
                </a:solidFill>
              </a:rPr>
              <a:t>DHCP</a:t>
            </a:r>
            <a:endParaRPr lang="en-AU" sz="1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– Obtaining a Lease – </a:t>
            </a:r>
            <a:r>
              <a:rPr lang="en-AU" sz="28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AU" sz="28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613"/>
            <a:ext cx="9001000" cy="5472112"/>
          </a:xfrm>
        </p:spPr>
        <p:txBody>
          <a:bodyPr/>
          <a:lstStyle/>
          <a:p>
            <a:pPr marL="0" indent="0" algn="ctr">
              <a:buNone/>
            </a:pPr>
            <a:r>
              <a:rPr lang="en-AU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DHCP </a:t>
            </a:r>
            <a:r>
              <a:rPr lang="en-AU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AU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Server)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message, two purposes: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lease information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to ensure assignment is still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Serves as a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acceptance notice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AU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an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decline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any </a:t>
            </a:r>
            <a:r>
              <a:rPr lang="en-AU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DHCP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that may have given the client an offer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– Obtaining a Lease – </a:t>
            </a:r>
            <a:r>
              <a:rPr lang="en-AU" sz="28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  <a:endParaRPr lang="en-AU" sz="2800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613"/>
            <a:ext cx="9001000" cy="5472112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DHCP </a:t>
            </a:r>
            <a:r>
              <a:rPr lang="en-AU" sz="28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lang="en-AU" sz="2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Client)</a:t>
            </a: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replies with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unicast 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sz="28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47753D9-47BA-4E19-9AC3-32B928478CC8}" type="slidenum">
              <a:rPr lang="en-AU" sz="800"/>
              <a:pPr algn="r"/>
              <a:t>19</a:t>
            </a:fld>
            <a:endParaRPr lang="en-AU" sz="8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Operation –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Messages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8825706" cy="588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243576" y="893515"/>
            <a:ext cx="338554" cy="461665"/>
          </a:xfrm>
          <a:prstGeom prst="rect">
            <a:avLst/>
          </a:prstGeom>
          <a:solidFill>
            <a:srgbClr val="FFFF00"/>
          </a:solidFill>
          <a:ln w="25400">
            <a:solidFill>
              <a:srgbClr val="3333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990000"/>
                </a:solidFill>
              </a:rPr>
              <a:t>1</a:t>
            </a:r>
            <a:endParaRPr lang="en-AU" b="1" dirty="0">
              <a:solidFill>
                <a:srgbClr val="99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12160" y="1747788"/>
            <a:ext cx="338554" cy="461665"/>
          </a:xfrm>
          <a:prstGeom prst="rect">
            <a:avLst/>
          </a:prstGeom>
          <a:solidFill>
            <a:srgbClr val="FFFF00"/>
          </a:solidFill>
          <a:ln w="25400">
            <a:solidFill>
              <a:srgbClr val="3333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FF9900"/>
                </a:solidFill>
              </a:rPr>
              <a:t>2</a:t>
            </a:r>
            <a:endParaRPr lang="en-AU" b="1" dirty="0">
              <a:solidFill>
                <a:srgbClr val="FF99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05022" y="3299792"/>
            <a:ext cx="338554" cy="461665"/>
          </a:xfrm>
          <a:prstGeom prst="rect">
            <a:avLst/>
          </a:prstGeom>
          <a:solidFill>
            <a:srgbClr val="FFFF00"/>
          </a:solidFill>
          <a:ln w="25400">
            <a:solidFill>
              <a:srgbClr val="3333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990000"/>
                </a:solidFill>
              </a:rPr>
              <a:t>3</a:t>
            </a:r>
            <a:endParaRPr lang="en-AU" b="1" dirty="0">
              <a:solidFill>
                <a:srgbClr val="99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350714" y="4221088"/>
            <a:ext cx="338554" cy="461665"/>
          </a:xfrm>
          <a:prstGeom prst="rect">
            <a:avLst/>
          </a:prstGeom>
          <a:solidFill>
            <a:srgbClr val="FFFF00"/>
          </a:solidFill>
          <a:ln w="25400">
            <a:solidFill>
              <a:srgbClr val="3333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b="1" dirty="0" smtClean="0">
                <a:solidFill>
                  <a:srgbClr val="9933FF"/>
                </a:solidFill>
              </a:rPr>
              <a:t>4</a:t>
            </a:r>
            <a:endParaRPr lang="en-AU" b="1" dirty="0">
              <a:solidFill>
                <a:srgbClr val="9933FF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55576" y="893515"/>
            <a:ext cx="1080120" cy="3752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300192" y="893515"/>
            <a:ext cx="1296144" cy="37524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 (DHCP)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13787" cy="5740400"/>
          </a:xfrm>
        </p:spPr>
        <p:txBody>
          <a:bodyPr lIns="91440" tIns="45720" rIns="91440" bIns="45720"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</a:t>
            </a: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PCs, switches, IPhones, printers, servers  </a:t>
            </a:r>
            <a:r>
              <a:rPr lang="en-US" sz="4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IP address</a:t>
            </a:r>
            <a:endParaRPr lang="en-US" sz="4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a network</a:t>
            </a:r>
          </a:p>
          <a:p>
            <a:pPr marL="0" indent="0" algn="ctr" eaLnBrk="1" hangingPunct="1"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– 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Action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613"/>
            <a:ext cx="9001000" cy="547211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IP address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Duplicate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Subnet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sends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 request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(does any host within the subnet have this IP address ?) using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IP address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other hosts in subnet reply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the IP address is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hence it can use the IP address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D4D2A-3FF2-445C-8924-892251570287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6EF6362-C648-4DD8-86EA-3998C6AA8F30}" type="slidenum">
              <a:rPr lang="en-AU" sz="800"/>
              <a:pPr algn="r"/>
              <a:t>21</a:t>
            </a:fld>
            <a:endParaRPr lang="en-AU" sz="8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Configuring DHCP 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4221163"/>
            <a:ext cx="8712968" cy="223217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3300"/>
                </a:solidFill>
              </a:rPr>
              <a:t>network </a:t>
            </a:r>
            <a:r>
              <a:rPr lang="en-US" dirty="0" smtClean="0"/>
              <a:t>statement </a:t>
            </a:r>
            <a:r>
              <a:rPr lang="en-US" b="1" dirty="0" smtClean="0">
                <a:solidFill>
                  <a:srgbClr val="6600FF"/>
                </a:solidFill>
              </a:rPr>
              <a:t>enables</a:t>
            </a:r>
            <a:r>
              <a:rPr lang="en-US" b="1" dirty="0" smtClean="0"/>
              <a:t> </a:t>
            </a:r>
            <a:r>
              <a:rPr lang="en-US" dirty="0" smtClean="0"/>
              <a:t>DHCP on </a:t>
            </a:r>
            <a:r>
              <a:rPr lang="en-US" b="1" dirty="0" smtClean="0">
                <a:solidFill>
                  <a:srgbClr val="FF0000"/>
                </a:solidFill>
              </a:rPr>
              <a:t>any router interfaces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belonging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that </a:t>
            </a:r>
            <a:r>
              <a:rPr lang="en-US" b="1" dirty="0" smtClean="0">
                <a:solidFill>
                  <a:srgbClr val="FF0000"/>
                </a:solidFill>
              </a:rPr>
              <a:t>network</a:t>
            </a:r>
            <a:r>
              <a:rPr lang="en-US" dirty="0" smtClean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router will act as a DHCP server on that interface.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It is also the pool of addresses that the DHCP server will use.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Pool 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33CC33"/>
                </a:solidFill>
              </a:rPr>
              <a:t>M</a:t>
            </a:r>
            <a:r>
              <a:rPr lang="en-US" b="1" dirty="0" err="1" smtClean="0">
                <a:solidFill>
                  <a:srgbClr val="6600FF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(vs 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33CC33"/>
                </a:solidFill>
              </a:rPr>
              <a:t>m</a:t>
            </a:r>
            <a:r>
              <a:rPr lang="en-US" b="1" dirty="0" err="1" smtClean="0">
                <a:solidFill>
                  <a:srgbClr val="6600FF"/>
                </a:solidFill>
              </a:rPr>
              <a:t>E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FF0000"/>
                </a:solidFill>
              </a:rPr>
              <a:t>case sensitive</a:t>
            </a:r>
          </a:p>
        </p:txBody>
      </p:sp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6" name="Line 5"/>
          <p:cNvSpPr>
            <a:spLocks noChangeShapeType="1"/>
          </p:cNvSpPr>
          <p:nvPr/>
        </p:nvSpPr>
        <p:spPr bwMode="auto">
          <a:xfrm flipV="1">
            <a:off x="1619250" y="2204863"/>
            <a:ext cx="1584598" cy="20882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62CAF6D-05C0-4C5F-A460-03000E2EF7E8}" type="slidenum">
              <a:rPr lang="en-AU" sz="800"/>
              <a:pPr algn="r"/>
              <a:t>22</a:t>
            </a:fld>
            <a:endParaRPr lang="en-AU" sz="8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DHCP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383" y="4725144"/>
            <a:ext cx="8785225" cy="165553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The 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ip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dhcp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excluded-address</a:t>
            </a:r>
            <a:r>
              <a:rPr lang="en-US" sz="2000" dirty="0" smtClean="0">
                <a:cs typeface="Arial" charset="0"/>
              </a:rPr>
              <a:t> command configures the router to exclude an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6600FF"/>
                </a:solidFill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6600FF"/>
                </a:solidFill>
                <a:cs typeface="Arial" charset="0"/>
              </a:rPr>
              <a:t>                              individua</a:t>
            </a:r>
            <a:r>
              <a:rPr lang="en-US" sz="2000" dirty="0" smtClean="0">
                <a:solidFill>
                  <a:srgbClr val="6600FF"/>
                </a:solidFill>
                <a:cs typeface="Arial" charset="0"/>
              </a:rPr>
              <a:t>l</a:t>
            </a:r>
            <a:r>
              <a:rPr lang="en-US" sz="2000" dirty="0" smtClean="0">
                <a:cs typeface="Arial" charset="0"/>
              </a:rPr>
              <a:t>     address or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6600FF"/>
                </a:solidFill>
                <a:cs typeface="Arial" charset="0"/>
              </a:rPr>
              <a:t>      </a:t>
            </a:r>
            <a:r>
              <a:rPr lang="en-US" sz="2000" b="1" dirty="0" smtClean="0">
                <a:solidFill>
                  <a:srgbClr val="009999"/>
                </a:solidFill>
                <a:cs typeface="Arial" charset="0"/>
              </a:rPr>
              <a:t>range</a:t>
            </a:r>
            <a:r>
              <a:rPr lang="en-US" sz="2000" b="1" dirty="0" smtClean="0">
                <a:solidFill>
                  <a:srgbClr val="6600FF"/>
                </a:solidFill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of addresses         when assigning            addresses to clients.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IP configuration values such as the </a:t>
            </a:r>
            <a:r>
              <a:rPr lang="en-US" sz="2000" b="1" dirty="0" smtClean="0">
                <a:solidFill>
                  <a:srgbClr val="FF9900"/>
                </a:solidFill>
                <a:cs typeface="Arial" charset="0"/>
              </a:rPr>
              <a:t>default gateway </a:t>
            </a:r>
            <a:r>
              <a:rPr lang="en-US" sz="2000" dirty="0" smtClean="0">
                <a:cs typeface="Arial" charset="0"/>
              </a:rPr>
              <a:t>can be set.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pic>
        <p:nvPicPr>
          <p:cNvPr id="135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613"/>
            <a:ext cx="8856984" cy="38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899592" y="1916832"/>
            <a:ext cx="4443184" cy="3528392"/>
          </a:xfrm>
          <a:prstGeom prst="straightConnector1">
            <a:avLst/>
          </a:prstGeom>
          <a:noFill/>
          <a:ln w="25400" cap="flat" cmpd="sng" algn="ctr">
            <a:solidFill>
              <a:srgbClr val="0099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2339752" y="2276872"/>
            <a:ext cx="3600400" cy="2808312"/>
          </a:xfrm>
          <a:prstGeom prst="straightConnector1">
            <a:avLst/>
          </a:prstGeom>
          <a:noFill/>
          <a:ln w="25400" cap="flat" cmpd="sng" algn="ctr">
            <a:solidFill>
              <a:srgbClr val="66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5364088" y="1772816"/>
            <a:ext cx="2808312" cy="216024"/>
          </a:xfrm>
          <a:prstGeom prst="rect">
            <a:avLst/>
          </a:prstGeom>
          <a:noFill/>
          <a:ln w="25400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64088" y="2060848"/>
            <a:ext cx="1584176" cy="216024"/>
          </a:xfrm>
          <a:prstGeom prst="rect">
            <a:avLst/>
          </a:prstGeom>
          <a:noFill/>
          <a:ln w="2540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535996" y="3645024"/>
            <a:ext cx="828092" cy="2160240"/>
          </a:xfrm>
          <a:prstGeom prst="straightConnector1">
            <a:avLst/>
          </a:prstGeom>
          <a:noFill/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716016" y="3356992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281424" y="1690294"/>
            <a:ext cx="2973640" cy="4001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172.16.12.1  172.16.12.10</a:t>
            </a:r>
            <a:endParaRPr lang="en-A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1424" y="1978823"/>
            <a:ext cx="2973640" cy="4001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172.16.12.254</a:t>
            </a:r>
            <a:endParaRPr lang="en-A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Configuring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– Manual Allocation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36613"/>
            <a:ext cx="8857108" cy="5472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allocating an IP address to a printer, photocopier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Router(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)# ip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pool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subnet12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Router(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-config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)# host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172.16.12.5  255.255.255.0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Router(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dhcp-config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)# </a:t>
            </a:r>
            <a:r>
              <a:rPr lang="en-AU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client-identifier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AU" i="1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unique-identifier</a:t>
            </a:r>
            <a:r>
              <a:rPr lang="en-AU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i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unique-identifier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client - the printer,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specified in dotted hexadecimal notation, for example, </a:t>
            </a:r>
            <a:r>
              <a:rPr lang="en-AU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b7.0813.8811.66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AU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represents the Ethernet media type, followed by client’s 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When this printer’s DHCP Client requests an IP address it will receive </a:t>
            </a:r>
            <a:r>
              <a:rPr lang="en-AU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172.16.12.5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5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Configuring a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Router as a DHCP Server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342900" indent="-342900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Enabling</a:t>
            </a:r>
            <a:r>
              <a:rPr lang="en-US" dirty="0" smtClean="0">
                <a:cs typeface="Arial" charset="0"/>
              </a:rPr>
              <a:t> the DHCP service:</a:t>
            </a:r>
          </a:p>
          <a:p>
            <a:pPr marL="855663" lvl="1" indent="-288925"/>
            <a:endParaRPr lang="en-US" dirty="0" smtClean="0">
              <a:cs typeface="Arial" charset="0"/>
            </a:endParaRPr>
          </a:p>
          <a:p>
            <a:pPr marL="855663" lvl="1" indent="-288925"/>
            <a:r>
              <a:rPr lang="en-US" dirty="0" smtClean="0">
                <a:cs typeface="Arial" charset="0"/>
              </a:rPr>
              <a:t>To enable the service:</a:t>
            </a:r>
          </a:p>
          <a:p>
            <a:pPr marL="855663" lvl="1" indent="-288925">
              <a:buNone/>
            </a:pPr>
            <a:r>
              <a:rPr lang="en-US" dirty="0" smtClean="0">
                <a:cs typeface="Arial" charset="0"/>
              </a:rPr>
              <a:t>			</a:t>
            </a:r>
            <a:r>
              <a:rPr lang="en-US" b="1" dirty="0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Router(</a:t>
            </a:r>
            <a:r>
              <a:rPr lang="en-US" b="1" dirty="0" err="1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)#service </a:t>
            </a:r>
            <a:r>
              <a:rPr lang="en-US" b="1" dirty="0" err="1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dhcp</a:t>
            </a:r>
            <a:endParaRPr lang="en-US" b="1" dirty="0" smtClean="0">
              <a:solidFill>
                <a:srgbClr val="66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Arial" charset="0"/>
            </a:endParaRPr>
          </a:p>
          <a:p>
            <a:pPr marL="855663" lvl="1" indent="-288925"/>
            <a:r>
              <a:rPr lang="en-US" dirty="0" smtClean="0">
                <a:cs typeface="Arial" charset="0"/>
              </a:rPr>
              <a:t>To disable the service:</a:t>
            </a:r>
          </a:p>
          <a:p>
            <a:pPr marL="855663" lvl="1" indent="-288925">
              <a:buFont typeface="Wingdings" pitchFamily="2" charset="2"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Router(</a:t>
            </a:r>
            <a:r>
              <a:rPr lang="en-US" b="1" dirty="0" err="1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)#no service </a:t>
            </a:r>
            <a:r>
              <a:rPr lang="en-US" b="1" dirty="0" err="1" smtClean="0">
                <a:solidFill>
                  <a:srgbClr val="6600FF"/>
                </a:solidFill>
                <a:latin typeface="Courier New" pitchFamily="49" charset="0"/>
                <a:cs typeface="Courier New" pitchFamily="49" charset="0"/>
              </a:rPr>
              <a:t>dhcp</a:t>
            </a:r>
            <a:r>
              <a:rPr lang="en-US" dirty="0" smtClean="0"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A9BA0EE-F4A1-4FFF-B7ED-530BBD64CB78}" type="slidenum">
              <a:rPr lang="en-AU" sz="800"/>
              <a:pPr algn="r"/>
              <a:t>25</a:t>
            </a:fld>
            <a:endParaRPr lang="en-AU" sz="80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Configuring DHCP - Options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36613"/>
            <a:ext cx="871378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357188" y="5643563"/>
            <a:ext cx="714375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b="1"/>
          </a:p>
        </p:txBody>
      </p:sp>
      <p:sp>
        <p:nvSpPr>
          <p:cNvPr id="137222" name="Rectangle 5"/>
          <p:cNvSpPr>
            <a:spLocks noChangeArrowheads="1"/>
          </p:cNvSpPr>
          <p:nvPr/>
        </p:nvSpPr>
        <p:spPr bwMode="auto">
          <a:xfrm>
            <a:off x="6429375" y="5643563"/>
            <a:ext cx="228600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5639309-D025-4535-9409-AAB6062D4B39}" type="slidenum">
              <a:rPr lang="en-AU" sz="800"/>
              <a:pPr algn="r"/>
              <a:t>26</a:t>
            </a:fld>
            <a:endParaRPr lang="en-AU" sz="80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Verifying and Troubleshooting DHCP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613"/>
            <a:ext cx="8856984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3213100"/>
            <a:ext cx="8939659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Rectangle 5"/>
          <p:cNvSpPr>
            <a:spLocks noChangeArrowheads="1"/>
          </p:cNvSpPr>
          <p:nvPr/>
        </p:nvSpPr>
        <p:spPr bwMode="auto">
          <a:xfrm>
            <a:off x="1187624" y="1214438"/>
            <a:ext cx="2884314" cy="35718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9271" name="Rectangle 6"/>
          <p:cNvSpPr>
            <a:spLocks noChangeArrowheads="1"/>
          </p:cNvSpPr>
          <p:nvPr/>
        </p:nvSpPr>
        <p:spPr bwMode="auto">
          <a:xfrm>
            <a:off x="1403648" y="3571874"/>
            <a:ext cx="4032448" cy="361181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Verifying and Troubleshooting DHCP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server statistics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6" y="116632"/>
            <a:ext cx="8488362" cy="548680"/>
          </a:xfrm>
        </p:spPr>
        <p:txBody>
          <a:bodyPr/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DHCP Relay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304219" y="836712"/>
            <a:ext cx="595840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The</a:t>
            </a:r>
          </a:p>
          <a:p>
            <a:pPr algn="ctr"/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36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DHCP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altLang="ja-JP" sz="36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Server </a:t>
            </a:r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is in a</a:t>
            </a:r>
          </a:p>
          <a:p>
            <a:pPr algn="ctr"/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altLang="ja-JP" sz="36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different</a:t>
            </a:r>
          </a:p>
          <a:p>
            <a:pPr algn="ctr"/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3600" kern="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subnet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endParaRPr lang="en-US" sz="3600" kern="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endParaRPr lang="en-US" sz="2800" kern="0" dirty="0">
              <a:solidFill>
                <a:srgbClr val="000000"/>
              </a:solidFill>
              <a:latin typeface="Arial Narrow"/>
              <a:ea typeface="ＭＳ Ｐゴシック" charset="-128"/>
              <a:cs typeface="+mj-cs"/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6" y="116632"/>
            <a:ext cx="8488362" cy="548680"/>
          </a:xfrm>
        </p:spPr>
        <p:txBody>
          <a:bodyPr/>
          <a:lstStyle/>
          <a:p>
            <a:r>
              <a:rPr lang="en-US" altLang="ja-JP" sz="2800" dirty="0" smtClean="0">
                <a:solidFill>
                  <a:srgbClr val="0000FF"/>
                </a:solidFill>
                <a:ea typeface="ＭＳ Ｐゴシック" charset="-128"/>
              </a:rPr>
              <a:t>DHCP Relay </a:t>
            </a:r>
            <a:r>
              <a:rPr lang="en-US" altLang="ja-JP" sz="2800" dirty="0" smtClean="0">
                <a:ea typeface="ＭＳ Ｐゴシック" charset="-128"/>
              </a:rPr>
              <a:t>– DHCP Server in a </a:t>
            </a:r>
            <a:r>
              <a:rPr lang="en-US" altLang="ja-JP" sz="28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different</a:t>
            </a:r>
            <a:r>
              <a:rPr lang="en-US" altLang="ja-JP" sz="2800" dirty="0" smtClean="0">
                <a:ea typeface="ＭＳ Ｐゴシック" charset="-128"/>
              </a:rPr>
              <a:t> subnet </a:t>
            </a:r>
            <a:endParaRPr lang="en-US" sz="2800" dirty="0"/>
          </a:p>
        </p:txBody>
      </p:sp>
      <p:pic>
        <p:nvPicPr>
          <p:cNvPr id="136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0010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7236296" y="5373216"/>
            <a:ext cx="1800200" cy="136815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  <p:sp>
        <p:nvSpPr>
          <p:cNvPr id="4" name="Rectangle 3"/>
          <p:cNvSpPr/>
          <p:nvPr/>
        </p:nvSpPr>
        <p:spPr bwMode="auto">
          <a:xfrm>
            <a:off x="5580112" y="1967905"/>
            <a:ext cx="1224136" cy="8640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31840" y="5459720"/>
            <a:ext cx="18002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39752" y="2832001"/>
            <a:ext cx="1944216" cy="52499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72200" y="2876247"/>
            <a:ext cx="2088232" cy="5249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39952" y="836712"/>
            <a:ext cx="2448272" cy="50405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5656" y="1844824"/>
            <a:ext cx="3384376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581128"/>
            <a:ext cx="288032" cy="3189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47491" y="4632579"/>
            <a:ext cx="288032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algn="ctr" eaLnBrk="1" hangingPunct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Host Configuration Protocol (DHCP)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13787" cy="5740400"/>
          </a:xfrm>
        </p:spPr>
        <p:txBody>
          <a:bodyPr lIns="91440" tIns="45720" rIns="91440" bIns="45720"/>
          <a:lstStyle/>
          <a:p>
            <a:pPr marL="90488" indent="0" algn="ctr" eaLnBrk="1" hangingPunct="1">
              <a:buNone/>
            </a:pPr>
            <a:endParaRPr lang="en-US" sz="3200" dirty="0" smtClean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0" algn="ctr" eaLnBrk="1" hangingPunct="1">
              <a:buNone/>
            </a:pPr>
            <a:r>
              <a:rPr lang="en-US" sz="32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IP addresses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09638" lvl="1" indent="-342900" eaLnBrk="1" hangingPunct="1"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such as routers, servers, printers, photocopiers </a:t>
            </a:r>
            <a:r>
              <a:rPr lang="en-US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address that will not change </a:t>
            </a: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638" lvl="1" indent="-342900" eaLnBrk="1" hangingPunct="1">
              <a:buClr>
                <a:srgbClr val="000000"/>
              </a:buClr>
              <a:buFont typeface="Wingdings" pitchFamily="2" charset="2"/>
              <a:buChar char="§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2812" lvl="1" indent="-457200" eaLnBrk="1" hangingPunct="1"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is required</a:t>
            </a:r>
          </a:p>
          <a:p>
            <a:pPr marL="566738" lvl="1" indent="0" eaLnBrk="1" hangingPunct="1">
              <a:buNone/>
            </a:pPr>
            <a:endParaRPr lang="en-US" sz="2800" dirty="0" smtClean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lvl="1" indent="0" eaLnBrk="1" hangingPunct="1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09" y="116632"/>
            <a:ext cx="8488362" cy="523528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ea typeface="ＭＳ Ｐゴシック" charset="-128"/>
              </a:rPr>
              <a:t>DHCP Relay </a:t>
            </a:r>
            <a:r>
              <a:rPr lang="en-US" altLang="ja-JP" sz="2800" dirty="0">
                <a:solidFill>
                  <a:srgbClr val="000000"/>
                </a:solidFill>
                <a:ea typeface="ＭＳ Ｐゴシック" charset="-128"/>
              </a:rPr>
              <a:t>– DHCP Server in a </a:t>
            </a:r>
            <a:r>
              <a:rPr lang="en-US" altLang="ja-JP" sz="2800" dirty="0">
                <a:solidFill>
                  <a:srgbClr val="FF0000"/>
                </a:solidFill>
                <a:ea typeface="ＭＳ Ｐゴシック" charset="-128"/>
              </a:rPr>
              <a:t>different</a:t>
            </a:r>
            <a:r>
              <a:rPr lang="en-US" altLang="ja-JP" sz="2800" dirty="0">
                <a:solidFill>
                  <a:srgbClr val="000000"/>
                </a:solidFill>
                <a:ea typeface="ＭＳ Ｐゴシック" charset="-128"/>
              </a:rPr>
              <a:t> subnet </a:t>
            </a:r>
            <a:endParaRPr lang="en-US" dirty="0"/>
          </a:p>
        </p:txBody>
      </p:sp>
      <p:pic>
        <p:nvPicPr>
          <p:cNvPr id="1367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0335"/>
            <a:ext cx="8856984" cy="590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444208" y="5301208"/>
            <a:ext cx="2304256" cy="136815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436096" y="1988840"/>
            <a:ext cx="2160240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47864" y="3429000"/>
            <a:ext cx="79208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  <p:sp>
        <p:nvSpPr>
          <p:cNvPr id="8" name="Rectangle 7"/>
          <p:cNvSpPr/>
          <p:nvPr/>
        </p:nvSpPr>
        <p:spPr bwMode="auto">
          <a:xfrm>
            <a:off x="3815916" y="1772816"/>
            <a:ext cx="828092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63688" y="5431532"/>
            <a:ext cx="2376264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4653136"/>
            <a:ext cx="288032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60232" y="4653844"/>
            <a:ext cx="288032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85185"/>
            <a:ext cx="21828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3221" y="1572761"/>
            <a:ext cx="251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of Server</a:t>
            </a:r>
            <a:endParaRPr lang="en-AU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092280" y="2348880"/>
            <a:ext cx="288032" cy="324036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99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93B593-B21E-47F3-ACE1-AF3036D8AFC8}" type="slidenum">
              <a:rPr lang="en-AU" sz="800">
                <a:solidFill>
                  <a:srgbClr val="000000"/>
                </a:solidFill>
              </a:rPr>
              <a:pPr/>
              <a:t>31</a:t>
            </a:fld>
            <a:endParaRPr lang="en-AU" sz="800">
              <a:solidFill>
                <a:srgbClr val="000000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dirty="0" smtClean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 smtClean="0"/>
          </a:p>
          <a:p>
            <a:pPr marL="0" indent="0" eaLnBrk="1" hangingPunct="1">
              <a:buNone/>
            </a:pPr>
            <a:r>
              <a:rPr lang="en-AU" dirty="0" smtClean="0">
                <a:hlinkClick r:id="rId3"/>
              </a:rPr>
              <a:t>    DHCP </a:t>
            </a:r>
            <a:r>
              <a:rPr lang="en-AU" dirty="0">
                <a:hlinkClick r:id="rId3"/>
              </a:rPr>
              <a:t>Explained | Step by Step - YouTube</a:t>
            </a:r>
            <a:endParaRPr lang="en-AU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AU" sz="4400" b="1" dirty="0" smtClean="0">
                <a:solidFill>
                  <a:srgbClr val="FF3300"/>
                </a:solidFill>
              </a:rPr>
              <a:t>T</a:t>
            </a:r>
            <a:r>
              <a:rPr lang="en-AU" sz="4400" b="1" dirty="0" smtClean="0">
                <a:solidFill>
                  <a:srgbClr val="3333FF"/>
                </a:solidFill>
              </a:rPr>
              <a:t>H</a:t>
            </a:r>
            <a:r>
              <a:rPr lang="en-AU" sz="4400" b="1" dirty="0" smtClean="0">
                <a:solidFill>
                  <a:srgbClr val="FF9900"/>
                </a:solidFill>
              </a:rPr>
              <a:t>E</a:t>
            </a:r>
            <a:r>
              <a:rPr lang="en-AU" sz="4400" b="1" dirty="0" smtClean="0"/>
              <a:t>     </a:t>
            </a:r>
            <a:r>
              <a:rPr lang="en-AU" sz="4400" b="1" dirty="0" smtClean="0">
                <a:solidFill>
                  <a:srgbClr val="6600FF"/>
                </a:solidFill>
              </a:rPr>
              <a:t>E</a:t>
            </a:r>
            <a:r>
              <a:rPr lang="en-AU" sz="4400" b="1" dirty="0" smtClean="0">
                <a:solidFill>
                  <a:srgbClr val="33CC33"/>
                </a:solidFill>
              </a:rPr>
              <a:t>N</a:t>
            </a:r>
            <a:r>
              <a:rPr lang="en-AU" sz="4400" b="1" dirty="0" smtClean="0">
                <a:solidFill>
                  <a:srgbClr val="99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314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algn="ctr" eaLnBrk="1" hangingPunct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Host Configuration Protocol (DHCP)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13787" cy="5740400"/>
          </a:xfrm>
        </p:spPr>
        <p:txBody>
          <a:bodyPr lIns="91440" tIns="45720" rIns="91440" bIns="45720"/>
          <a:lstStyle/>
          <a:p>
            <a:pPr marL="1423988" lvl="2" indent="-342900" eaLnBrk="1" hangingPunct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0" algn="ctr" eaLnBrk="1" hangingPunct="1">
              <a:buNone/>
            </a:pPr>
            <a:r>
              <a:rPr lang="en-US" sz="32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32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638" lvl="1" indent="-342900" eaLnBrk="1" hangingPunct="1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638" lvl="1" indent="-342900" eaLnBrk="1" hangingPunct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PCs, Laptops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an organization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change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locations,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physically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7162" lvl="2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address assignment is required</a:t>
            </a:r>
          </a:p>
          <a:p>
            <a:pPr marL="1312862" lvl="2" indent="-3429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use any IP address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range of addresses </a:t>
            </a:r>
            <a:r>
              <a:rPr lang="en-US" sz="28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subnet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algn="ctr" eaLnBrk="1" hangingPunct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Host Configuration Protocol (DHCP)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13787" cy="5740400"/>
          </a:xfrm>
        </p:spPr>
        <p:txBody>
          <a:bodyPr lIns="91440" tIns="45720" rIns="91440" bIns="45720"/>
          <a:lstStyle/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Allocation</a:t>
            </a:r>
          </a:p>
          <a:p>
            <a:pPr marL="0" indent="0" algn="ctr" eaLnBrk="1" hangingPunct="1">
              <a:buNone/>
            </a:pPr>
            <a:endParaRPr lang="en-US" sz="4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 !</a:t>
            </a:r>
          </a:p>
          <a:p>
            <a:pPr marL="342900" indent="-34290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488362" cy="504056"/>
          </a:xfrm>
        </p:spPr>
        <p:txBody>
          <a:bodyPr/>
          <a:lstStyle/>
          <a:p>
            <a:r>
              <a:rPr lang="en-US" altLang="ja-JP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DHCP Address Allocation - </a:t>
            </a:r>
            <a:r>
              <a:rPr lang="en-US" altLang="ja-JP" sz="28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MAD </a:t>
            </a:r>
            <a:r>
              <a:rPr lang="en-US" altLang="ja-JP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6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07300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491880" y="836712"/>
            <a:ext cx="2016224" cy="43204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sp>
        <p:nvSpPr>
          <p:cNvPr id="4" name="Rectangle 3"/>
          <p:cNvSpPr/>
          <p:nvPr/>
        </p:nvSpPr>
        <p:spPr bwMode="auto">
          <a:xfrm>
            <a:off x="899592" y="1844824"/>
            <a:ext cx="2304256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80112" y="1844824"/>
            <a:ext cx="266429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244" y="1285553"/>
            <a:ext cx="148149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Automatic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821706"/>
            <a:ext cx="244827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Manual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577786" y="1815207"/>
            <a:ext cx="2810637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Dynamic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32040" y="5517232"/>
            <a:ext cx="3816424" cy="8640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520" y="5445224"/>
            <a:ext cx="3600400" cy="8640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dirty="0" smtClean="0"/>
              <a:t>DHCP - Address </a:t>
            </a:r>
            <a:r>
              <a:rPr lang="en-US" dirty="0" smtClean="0">
                <a:solidFill>
                  <a:srgbClr val="0000FF"/>
                </a:solidFill>
              </a:rPr>
              <a:t>Allocation</a:t>
            </a:r>
            <a:r>
              <a:rPr lang="en-US" dirty="0" smtClean="0"/>
              <a:t> Techniques - </a:t>
            </a:r>
            <a:r>
              <a:rPr lang="en-US" dirty="0" smtClean="0">
                <a:solidFill>
                  <a:srgbClr val="FF0000"/>
                </a:solidFill>
              </a:rPr>
              <a:t>MAD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144000" cy="5472112"/>
          </a:xfrm>
        </p:spPr>
        <p:txBody>
          <a:bodyPr lIns="91440" tIns="45720" rIns="91440" bIns="45720"/>
          <a:lstStyle/>
          <a:p>
            <a:pPr marL="90488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anual</a:t>
            </a:r>
          </a:p>
          <a:p>
            <a:pPr marL="455612" lvl="1" indent="0" algn="ctr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client is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pre-allocated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by the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marL="455612" lvl="1" indent="0" algn="ctr">
              <a:buNone/>
            </a:pP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conveys the IP address</a:t>
            </a:r>
          </a:p>
          <a:p>
            <a:pPr marL="455612" lvl="1" indent="0" algn="ctr">
              <a:buNone/>
            </a:pP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client. </a:t>
            </a:r>
          </a:p>
          <a:p>
            <a:pPr marL="433388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6600FF"/>
              </a:solidFill>
            </a:endParaRPr>
          </a:p>
          <a:p>
            <a:pPr marL="90488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dirty="0" smtClean="0"/>
              <a:t>DHCP - Address </a:t>
            </a:r>
            <a:r>
              <a:rPr lang="en-US" dirty="0" smtClean="0">
                <a:solidFill>
                  <a:srgbClr val="0000FF"/>
                </a:solidFill>
              </a:rPr>
              <a:t>Allocation</a:t>
            </a:r>
            <a:r>
              <a:rPr lang="en-US" dirty="0" smtClean="0"/>
              <a:t> Techniques - </a:t>
            </a:r>
            <a:r>
              <a:rPr lang="en-US" dirty="0" smtClean="0">
                <a:solidFill>
                  <a:srgbClr val="FF0000"/>
                </a:solidFill>
              </a:rPr>
              <a:t>MAD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144000" cy="5472112"/>
          </a:xfrm>
        </p:spPr>
        <p:txBody>
          <a:bodyPr lIns="91440" tIns="45720" rIns="91440" bIns="45720"/>
          <a:lstStyle/>
          <a:p>
            <a:pPr marL="90488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utomatic</a:t>
            </a:r>
          </a:p>
          <a:p>
            <a:pPr marL="455612" lvl="1" indent="0" algn="ctr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5612" lvl="1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selects from an </a:t>
            </a:r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pool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assigns </a:t>
            </a:r>
          </a:p>
          <a:p>
            <a:pPr marL="455612" lvl="1" indent="0" algn="ctr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IP address to a client</a:t>
            </a:r>
          </a:p>
          <a:p>
            <a:pPr marL="455612" lvl="1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lease period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/>
              <a:t> </a:t>
            </a:r>
            <a:endParaRPr lang="en-US" dirty="0" smtClean="0">
              <a:solidFill>
                <a:srgbClr val="6600FF"/>
              </a:solidFill>
            </a:endParaRPr>
          </a:p>
          <a:p>
            <a:pPr marL="90488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dirty="0" smtClean="0"/>
              <a:t>DHCP - Address </a:t>
            </a:r>
            <a:r>
              <a:rPr lang="en-US" dirty="0" smtClean="0">
                <a:solidFill>
                  <a:srgbClr val="0000FF"/>
                </a:solidFill>
              </a:rPr>
              <a:t>Allocation</a:t>
            </a:r>
            <a:r>
              <a:rPr lang="en-US" dirty="0" smtClean="0"/>
              <a:t> Techniques - </a:t>
            </a:r>
            <a:r>
              <a:rPr lang="en-US" dirty="0" smtClean="0">
                <a:solidFill>
                  <a:srgbClr val="FF0000"/>
                </a:solidFill>
              </a:rPr>
              <a:t>MAD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144000" cy="5472112"/>
          </a:xfrm>
        </p:spPr>
        <p:txBody>
          <a:bodyPr lIns="91440" tIns="45720" rIns="91440" bIns="45720"/>
          <a:lstStyle/>
          <a:p>
            <a:pPr marL="90488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</a:t>
            </a:r>
            <a:endParaRPr lang="en-US" sz="32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0" algn="ctr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from an </a:t>
            </a:r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pool</a:t>
            </a:r>
          </a:p>
          <a:p>
            <a:pPr marL="90488" indent="0" algn="ctr">
              <a:buNone/>
            </a:pPr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0488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the IP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to the client </a:t>
            </a:r>
          </a:p>
          <a:p>
            <a:pPr marL="90488" indent="0" algn="ctr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period of time</a:t>
            </a:r>
            <a:r>
              <a:rPr lang="en-US" sz="3200" dirty="0" smtClean="0"/>
              <a:t>. 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9032</TotalTime>
  <Words>943</Words>
  <Application>Microsoft Office PowerPoint</Application>
  <PresentationFormat>On-screen Show (4:3)</PresentationFormat>
  <Paragraphs>246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1_Default Design</vt:lpstr>
      <vt:lpstr>TNE20002 / TNE70003 </vt:lpstr>
      <vt:lpstr>Dynamic Host Configuration Protocol (DHCP)</vt:lpstr>
      <vt:lpstr>Dynamic Host Configuration Protocol (DHCP)</vt:lpstr>
      <vt:lpstr>Dynamic Host Configuration Protocol (DHCP)</vt:lpstr>
      <vt:lpstr>Dynamic Host Configuration Protocol (DHCP)</vt:lpstr>
      <vt:lpstr>DHCP Address Allocation - MAD  </vt:lpstr>
      <vt:lpstr>DHCP - Address Allocation Techniques - MAD</vt:lpstr>
      <vt:lpstr>DHCP - Address Allocation Techniques - MAD</vt:lpstr>
      <vt:lpstr>DHCP - Address Allocation Techniques - MAD</vt:lpstr>
      <vt:lpstr>Dynamic Host Configuration Protocol (DHCP)</vt:lpstr>
      <vt:lpstr>DHCP Operation – Four Messages - DORA </vt:lpstr>
      <vt:lpstr>DHCP Operation – Four Messages - DORA </vt:lpstr>
      <vt:lpstr>DHCP Operation – Obtaining a Lease – Discover</vt:lpstr>
      <vt:lpstr>DHCP Operation – Obtaining a Lease – Offer</vt:lpstr>
      <vt:lpstr>DHCP Operation -  Messages Discover and Offer</vt:lpstr>
      <vt:lpstr>DHCP Operation – Messages Discover and Offer</vt:lpstr>
      <vt:lpstr>DHCP – Obtaining a Lease – Request</vt:lpstr>
      <vt:lpstr>DHCP – Obtaining a Lease – Acknowledge</vt:lpstr>
      <vt:lpstr>DHCP Operation – DORA Messages 1, 2, 3 and 4</vt:lpstr>
      <vt:lpstr>DHCP – Client Action</vt:lpstr>
      <vt:lpstr>Configuring DHCP </vt:lpstr>
      <vt:lpstr>Configuring DHCP</vt:lpstr>
      <vt:lpstr>Configuring DHCP – Manual Allocation</vt:lpstr>
      <vt:lpstr>Configuring a Cisco Router as a DHCP Server</vt:lpstr>
      <vt:lpstr>Configuring DHCP - Options</vt:lpstr>
      <vt:lpstr>Verifying and Troubleshooting DHCP</vt:lpstr>
      <vt:lpstr>Verifying and Troubleshooting DHCP</vt:lpstr>
      <vt:lpstr>DHCP Relay</vt:lpstr>
      <vt:lpstr>DHCP Relay – DHCP Server in a different subnet </vt:lpstr>
      <vt:lpstr>DHCP Relay – DHCP Server in a different subnet </vt:lpstr>
      <vt:lpstr>PowerPoint Presentation</vt:lpstr>
    </vt:vector>
  </TitlesOfParts>
  <Company>Swinburne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HET424 Lecture 6</dc:title>
  <dc:subject>Scaling IP addresses</dc:subject>
  <dc:creator>Glyn Jones</dc:creator>
  <cp:lastModifiedBy>Peter Granville</cp:lastModifiedBy>
  <cp:revision>332</cp:revision>
  <dcterms:created xsi:type="dcterms:W3CDTF">2003-07-27T17:48:43Z</dcterms:created>
  <dcterms:modified xsi:type="dcterms:W3CDTF">2021-09-08T02:39:20Z</dcterms:modified>
</cp:coreProperties>
</file>