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8" r:id="rId2"/>
    <p:sldId id="363" r:id="rId3"/>
    <p:sldId id="334" r:id="rId4"/>
    <p:sldId id="316" r:id="rId5"/>
    <p:sldId id="261" r:id="rId6"/>
    <p:sldId id="292" r:id="rId7"/>
    <p:sldId id="293" r:id="rId8"/>
    <p:sldId id="364" r:id="rId9"/>
    <p:sldId id="365" r:id="rId10"/>
    <p:sldId id="366" r:id="rId11"/>
    <p:sldId id="263" r:id="rId12"/>
    <p:sldId id="264" r:id="rId13"/>
    <p:sldId id="265" r:id="rId14"/>
    <p:sldId id="367" r:id="rId15"/>
    <p:sldId id="351" r:id="rId16"/>
    <p:sldId id="379" r:id="rId17"/>
    <p:sldId id="352" r:id="rId18"/>
    <p:sldId id="267" r:id="rId19"/>
    <p:sldId id="268" r:id="rId20"/>
    <p:sldId id="269" r:id="rId21"/>
    <p:sldId id="308" r:id="rId22"/>
    <p:sldId id="309" r:id="rId23"/>
    <p:sldId id="270" r:id="rId24"/>
    <p:sldId id="315" r:id="rId25"/>
  </p:sldIdLst>
  <p:sldSz cx="9144000" cy="6858000" type="screen4x3"/>
  <p:notesSz cx="6708775" cy="9836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9933FF"/>
    <a:srgbClr val="990000"/>
    <a:srgbClr val="FF9900"/>
    <a:srgbClr val="FF0000"/>
    <a:srgbClr val="6600FF"/>
    <a:srgbClr val="3333FF"/>
    <a:srgbClr val="00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20" autoAdjust="0"/>
    <p:restoredTop sz="94678" autoAdjust="0"/>
  </p:normalViewPr>
  <p:slideViewPr>
    <p:cSldViewPr>
      <p:cViewPr varScale="1">
        <p:scale>
          <a:sx n="79" d="100"/>
          <a:sy n="79" d="100"/>
        </p:scale>
        <p:origin x="-59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endParaRPr lang="en-AU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fld id="{69571165-4517-4B58-B109-2E1D0FE4E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7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endParaRPr lang="en-AU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212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defTabSz="900113">
              <a:defRPr sz="1200"/>
            </a:lvl1pPr>
          </a:lstStyle>
          <a:p>
            <a:endParaRPr lang="en-AU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32" tIns="45016" rIns="90032" bIns="45016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fld id="{521A645C-DE1F-4131-946C-F630467E11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5FB763-890F-4383-89D0-C89E4F0926F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FF98F4-C265-4EC5-A28E-FAE2809CBE88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576396-5E6A-47F1-A960-EF4D9E1E0FFE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B40CDC-D0D7-4132-B9C7-364C838AEE24}" type="slidenum">
              <a:rPr lang="en-US" sz="1200">
                <a:solidFill>
                  <a:prstClr val="black"/>
                </a:solidFill>
              </a:rPr>
              <a:pPr algn="r"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20B56B-6895-48AD-B27F-EEA30189535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9FB4DA-BF99-49A2-85F6-C57F3F1B7BF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33F0D6-C9C4-4CAA-BCFC-7B0706EB561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373568-3C0E-4BD1-99FD-F937BC926DB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F0C3D4-CA5A-4F5C-8C66-AE2588A21A1A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9136E7-F40D-4CDE-B78A-4503D0631FD0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4FCCB2-8594-4713-B82E-33561D5C8D4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B40CDC-D0D7-4132-B9C7-364C838AEE24}" type="slidenum">
              <a:rPr lang="en-US" sz="1200">
                <a:solidFill>
                  <a:prstClr val="black"/>
                </a:solidFill>
              </a:rPr>
              <a:pPr algn="r"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273A21-506B-4AFA-85C0-E652D31EA60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B40CDC-D0D7-4132-B9C7-364C838AEE24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9D1A6F3-B5A1-4972-9CAE-8E0986FF5F15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D3CAFE-487E-4466-8BEE-E754117AC7D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AC7557-2A8F-4A15-BABC-181009216FB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834B02-BFBB-4B1A-8321-B6F3ABA87AB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31"/>
          <p:cNvSpPr txBox="1">
            <a:spLocks noGrp="1" noChangeArrowheads="1"/>
          </p:cNvSpPr>
          <p:nvPr/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32" tIns="45016" rIns="90032" bIns="45016" anchor="b"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B40CDC-D0D7-4132-B9C7-364C838AEE24}" type="slidenum">
              <a:rPr lang="en-US" sz="1200">
                <a:solidFill>
                  <a:prstClr val="black"/>
                </a:solidFill>
              </a:rPr>
              <a:pPr algn="r"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838" indent="-28098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538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4800" indent="-223838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650" indent="-225425" defTabSz="900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28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00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72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54450" indent="-225425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C692F5-DC99-4A81-B77D-36FE61CB4C0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59000" y="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orpV_3 300_lz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6094413" cy="1782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B3D8F-E849-4F1B-8DC8-39A344AD76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22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115888"/>
            <a:ext cx="2178050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383337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2B53-2D45-4915-BB9B-2B0F9315A8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61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D4D2A-3FF2-445C-8924-8922515702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9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895C-3D90-4A79-85E7-60D510B5E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2799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428148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8209-F121-4183-A30A-0043E2A494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9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43DD-D630-48ED-BFA5-E1EAFEBF8B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44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52619-6D42-4A00-A522-9475BE5A65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0CD27-81A6-4B65-BBAC-B305A4E9B8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33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7632-2F04-46A4-9A9C-356944178F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6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2FBB-8883-46B6-B717-95A524E468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280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smtClean="0"/>
            </a:lvl1pPr>
          </a:lstStyle>
          <a:p>
            <a:pPr>
              <a:defRPr/>
            </a:pPr>
            <a:fld id="{986497DF-8233-46C5-93CE-AA309D1A30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79388" y="765175"/>
            <a:ext cx="828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125" name="Picture 5" descr="crest_100pc bi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13" y="115888"/>
            <a:ext cx="477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137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</p:txBody>
      </p:sp>
      <p:pic>
        <p:nvPicPr>
          <p:cNvPr id="5127" name="Picture 7" descr="corpH_3_300_lz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ij5qpHcbB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2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2852738"/>
            <a:ext cx="6094413" cy="7747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TNE20002 / TNE70003</a:t>
            </a:r>
            <a:br>
              <a:rPr lang="en-US" sz="2800" dirty="0" smtClean="0"/>
            </a:br>
            <a:endParaRPr lang="en-US" sz="2000" dirty="0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188" y="4724400"/>
            <a:ext cx="6094412" cy="9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 Narrow" pitchFamily="34" charset="0"/>
              </a:rPr>
              <a:t>Topic 7 NAT V1.0</a:t>
            </a:r>
            <a:endParaRPr lang="en-US" sz="20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 - PAT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When a client opens a TCP/IP session,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maps a PORT number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client’s source IP address.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When a response comes back from a external server, the source port number becomes the destination port number on the return trip.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This port number determines to which client application, the packet is forwarded.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7DD4AF-4C7D-4E71-8BB9-888589063D14}" type="slidenum">
              <a:rPr lang="en-AU" sz="800"/>
              <a:pPr/>
              <a:t>11</a:t>
            </a:fld>
            <a:endParaRPr lang="en-AU" sz="8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 – Port Address Translation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4941888"/>
            <a:ext cx="90010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</a:t>
            </a:r>
            <a:r>
              <a:rPr lang="en-US" sz="1800" dirty="0" smtClean="0"/>
              <a:t>llows you to use a </a:t>
            </a:r>
            <a:r>
              <a:rPr lang="en-US" sz="2000" b="1" dirty="0" smtClean="0">
                <a:solidFill>
                  <a:srgbClr val="6600FF"/>
                </a:solidFill>
              </a:rPr>
              <a:t>single Public IP address</a:t>
            </a:r>
            <a:r>
              <a:rPr lang="en-US" sz="1800" b="1" dirty="0" smtClean="0"/>
              <a:t> </a:t>
            </a:r>
            <a:r>
              <a:rPr lang="en-US" sz="1800" dirty="0" smtClean="0"/>
              <a:t>and assign  it to many </a:t>
            </a:r>
            <a:r>
              <a:rPr lang="en-US" sz="1800" dirty="0" smtClean="0">
                <a:cs typeface="Arial" charset="0"/>
              </a:rPr>
              <a:t>inside hosts 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M</a:t>
            </a:r>
            <a:r>
              <a:rPr lang="en-US" sz="1800" dirty="0" smtClean="0"/>
              <a:t>ultiple private IP addresses can be translated by a single public address (</a:t>
            </a:r>
            <a:r>
              <a:rPr lang="en-US" sz="1800" b="1" dirty="0" smtClean="0">
                <a:solidFill>
                  <a:srgbClr val="3333FF"/>
                </a:solidFill>
              </a:rPr>
              <a:t>many-to-one translation</a:t>
            </a:r>
            <a:r>
              <a:rPr lang="en-US" sz="18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Tracks and translates SA, DA, </a:t>
            </a:r>
            <a:r>
              <a:rPr lang="en-US" sz="1800" b="1" dirty="0" smtClean="0">
                <a:solidFill>
                  <a:srgbClr val="9933FF"/>
                </a:solidFill>
              </a:rPr>
              <a:t>SP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9933FF"/>
                </a:solidFill>
              </a:rPr>
              <a:t>DP</a:t>
            </a:r>
            <a:r>
              <a:rPr lang="en-US" sz="1800" dirty="0" smtClean="0"/>
              <a:t> (which uniquely identifies each connection) for each stream of traffic.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036496" cy="280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33800"/>
            <a:ext cx="8712968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827584" y="2026443"/>
            <a:ext cx="1296144" cy="27699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1200" b="1" dirty="0">
                <a:solidFill>
                  <a:srgbClr val="3333FF"/>
                </a:solidFill>
              </a:rPr>
              <a:t>10.0.0.3:1555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2807803" y="4797152"/>
            <a:ext cx="180021" cy="43207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 bwMode="auto">
          <a:xfrm>
            <a:off x="2411760" y="4437112"/>
            <a:ext cx="936104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139952" y="2156918"/>
            <a:ext cx="6667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800" b="1" dirty="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3059832" y="4797152"/>
            <a:ext cx="504056" cy="108012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707904" y="4797152"/>
            <a:ext cx="1944216" cy="108012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6B12A7-7EC7-4728-BCC4-1ED20145392A}" type="slidenum">
              <a:rPr lang="en-AU" sz="800"/>
              <a:pPr/>
              <a:t>12</a:t>
            </a:fld>
            <a:endParaRPr lang="en-AU" sz="8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 </a:t>
            </a:r>
            <a:r>
              <a:rPr lang="en-US" dirty="0" smtClean="0"/>
              <a:t>Example – Two PCs using </a:t>
            </a:r>
            <a:r>
              <a:rPr lang="en-US" dirty="0" smtClean="0">
                <a:solidFill>
                  <a:srgbClr val="0000FF"/>
                </a:solidFill>
              </a:rPr>
              <a:t>179.9.8.80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0254"/>
            <a:ext cx="8447856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Line 5"/>
          <p:cNvSpPr>
            <a:spLocks noChangeShapeType="1"/>
          </p:cNvSpPr>
          <p:nvPr/>
        </p:nvSpPr>
        <p:spPr bwMode="auto">
          <a:xfrm flipV="1">
            <a:off x="2339752" y="1904999"/>
            <a:ext cx="5208810" cy="371872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43774"/>
              </p:ext>
            </p:extLst>
          </p:nvPr>
        </p:nvGraphicFramePr>
        <p:xfrm>
          <a:off x="107504" y="3776663"/>
          <a:ext cx="3716337" cy="260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VISIO" r:id="rId5" imgW="3716640" imgH="2568960" progId="Visio.Drawing.6">
                  <p:embed/>
                </p:oleObj>
              </mc:Choice>
              <mc:Fallback>
                <p:oleObj name="VISIO" r:id="rId5" imgW="3716640" imgH="25689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76663"/>
                        <a:ext cx="3716337" cy="2604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8991"/>
              </p:ext>
            </p:extLst>
          </p:nvPr>
        </p:nvGraphicFramePr>
        <p:xfrm>
          <a:off x="4960119" y="3791702"/>
          <a:ext cx="3716337" cy="26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VISIO" r:id="rId7" imgW="3716640" imgH="2568960" progId="Visio.Drawing.6">
                  <p:embed/>
                </p:oleObj>
              </mc:Choice>
              <mc:Fallback>
                <p:oleObj name="VISIO" r:id="rId7" imgW="3716640" imgH="256896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119" y="3791702"/>
                        <a:ext cx="3716337" cy="2604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Line 11"/>
          <p:cNvSpPr>
            <a:spLocks noChangeShapeType="1"/>
          </p:cNvSpPr>
          <p:nvPr/>
        </p:nvSpPr>
        <p:spPr bwMode="auto">
          <a:xfrm>
            <a:off x="4452528" y="3645023"/>
            <a:ext cx="2999792" cy="6480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2" name="Line 12"/>
          <p:cNvSpPr>
            <a:spLocks noChangeShapeType="1"/>
          </p:cNvSpPr>
          <p:nvPr/>
        </p:nvSpPr>
        <p:spPr bwMode="auto">
          <a:xfrm flipH="1">
            <a:off x="2987824" y="3645024"/>
            <a:ext cx="1224136" cy="6480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3158299" y="2590242"/>
            <a:ext cx="2675824" cy="95410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6600FF"/>
                </a:solidFill>
                <a:latin typeface="Arial" charset="0"/>
              </a:rPr>
              <a:t>NAT/PAT table maintains translation of: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6600FF"/>
                </a:solidFill>
                <a:latin typeface="Arial" charset="0"/>
              </a:rPr>
              <a:t>DA, SA, </a:t>
            </a:r>
            <a:r>
              <a:rPr lang="en-US" sz="1600" b="1" dirty="0" smtClean="0">
                <a:solidFill>
                  <a:srgbClr val="6600FF"/>
                </a:solidFill>
                <a:latin typeface="Arial" charset="0"/>
              </a:rPr>
              <a:t>DP, SP</a:t>
            </a:r>
            <a:endParaRPr lang="en-US" sz="1600" b="1" dirty="0">
              <a:solidFill>
                <a:srgbClr val="6600FF"/>
              </a:solidFill>
              <a:latin typeface="Arial" charset="0"/>
            </a:endParaRP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317822" y="4731838"/>
            <a:ext cx="34229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1</a:t>
            </a:r>
          </a:p>
        </p:txBody>
      </p:sp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5178970" y="4731838"/>
            <a:ext cx="381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2</a:t>
            </a:r>
          </a:p>
        </p:txBody>
      </p:sp>
      <p:sp>
        <p:nvSpPr>
          <p:cNvPr id="3086" name="Line 16"/>
          <p:cNvSpPr>
            <a:spLocks noChangeShapeType="1"/>
          </p:cNvSpPr>
          <p:nvPr/>
        </p:nvSpPr>
        <p:spPr bwMode="auto">
          <a:xfrm>
            <a:off x="4114800" y="4425114"/>
            <a:ext cx="685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7" name="Line 17"/>
          <p:cNvSpPr>
            <a:spLocks noChangeShapeType="1"/>
          </p:cNvSpPr>
          <p:nvPr/>
        </p:nvSpPr>
        <p:spPr bwMode="auto">
          <a:xfrm>
            <a:off x="4046538" y="5572125"/>
            <a:ext cx="685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7286624" y="4191502"/>
            <a:ext cx="714375" cy="285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r>
              <a:rPr lang="en-AU" sz="1200" b="1">
                <a:solidFill>
                  <a:srgbClr val="3333FF"/>
                </a:solidFill>
              </a:rPr>
              <a:t>1331</a:t>
            </a:r>
          </a:p>
        </p:txBody>
      </p:sp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7286625" y="5571122"/>
            <a:ext cx="714375" cy="285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r>
              <a:rPr lang="en-AU" sz="1200" b="1" dirty="0">
                <a:solidFill>
                  <a:srgbClr val="3333FF"/>
                </a:solidFill>
              </a:rPr>
              <a:t>1555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971600" y="4149080"/>
            <a:ext cx="864096" cy="3281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778012" y="4191502"/>
            <a:ext cx="954228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71600" y="5571122"/>
            <a:ext cx="864096" cy="2857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78012" y="5572125"/>
            <a:ext cx="954228" cy="2847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033" y="2087063"/>
            <a:ext cx="20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Web Browsing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09" y="736289"/>
            <a:ext cx="162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00FF"/>
                </a:solidFill>
              </a:rPr>
              <a:t>Web Server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106725" y="2131301"/>
            <a:ext cx="6667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800" b="1" dirty="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761181" y="5046666"/>
            <a:ext cx="4314875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12337" y="12463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PC3</a:t>
            </a:r>
            <a:endParaRPr lang="en-AU" sz="1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560" y="269796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PC2</a:t>
            </a:r>
            <a:endParaRPr lang="en-AU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BA7E18-335F-4903-8737-5CB7229AF8FB}" type="slidenum">
              <a:rPr lang="en-AU" sz="800"/>
              <a:pPr/>
              <a:t>13</a:t>
            </a:fld>
            <a:endParaRPr lang="en-AU" sz="8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 </a:t>
            </a:r>
            <a:r>
              <a:rPr lang="en-US" dirty="0"/>
              <a:t>Example </a:t>
            </a:r>
            <a:r>
              <a:rPr lang="en-US" dirty="0" smtClean="0"/>
              <a:t>  Two </a:t>
            </a:r>
            <a:r>
              <a:rPr lang="en-US" dirty="0"/>
              <a:t>PCs using </a:t>
            </a:r>
            <a:r>
              <a:rPr lang="en-US" dirty="0">
                <a:solidFill>
                  <a:srgbClr val="0000FF"/>
                </a:solidFill>
              </a:rPr>
              <a:t>179.9.8.80</a:t>
            </a:r>
            <a:endParaRPr lang="en-US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181600" y="3962400"/>
          <a:ext cx="3716338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VISIO" r:id="rId4" imgW="3716640" imgH="2568960" progId="Visio.Drawing.6">
                  <p:embed/>
                </p:oleObj>
              </mc:Choice>
              <mc:Fallback>
                <p:oleObj name="VISIO" r:id="rId4" imgW="3716640" imgH="25689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62400"/>
                        <a:ext cx="3716338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784976" cy="29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6"/>
          <p:cNvSpPr>
            <a:spLocks noChangeShapeType="1"/>
          </p:cNvSpPr>
          <p:nvPr/>
        </p:nvSpPr>
        <p:spPr bwMode="auto">
          <a:xfrm flipH="1">
            <a:off x="2339752" y="1844824"/>
            <a:ext cx="5328592" cy="576064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533400" y="3962400"/>
          <a:ext cx="3716338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" name="VISIO" r:id="rId7" imgW="3716640" imgH="2568960" progId="Visio.Drawing.6">
                  <p:embed/>
                </p:oleObj>
              </mc:Choice>
              <mc:Fallback>
                <p:oleObj name="VISIO" r:id="rId7" imgW="3716640" imgH="256896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3716338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430543" y="4891679"/>
            <a:ext cx="4572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4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5410200" y="4886453"/>
            <a:ext cx="381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6600FF"/>
                </a:solidFill>
                <a:latin typeface="Arial" charset="0"/>
              </a:rPr>
              <a:t>3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H="1">
            <a:off x="4343400" y="4495800"/>
            <a:ext cx="609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4343400" y="5943600"/>
            <a:ext cx="609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3128392" y="2840037"/>
            <a:ext cx="2743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latin typeface="Arial" charset="0"/>
              </a:rPr>
              <a:t>NAT/PAT table maintains translation of: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 dirty="0">
                <a:latin typeface="Arial" charset="0"/>
              </a:rPr>
              <a:t>SA (DA), DA (SA), DP (SP)</a:t>
            </a: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6929438" y="4357688"/>
            <a:ext cx="571500" cy="2857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AU" sz="1200"/>
              <a:t>1331</a:t>
            </a:r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6929438" y="5715000"/>
            <a:ext cx="571500" cy="35718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AU" sz="1200"/>
              <a:t>1555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4315266"/>
            <a:ext cx="864096" cy="3281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5713676"/>
            <a:ext cx="864096" cy="3281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 flipV="1">
            <a:off x="827584" y="5167836"/>
            <a:ext cx="4464496" cy="35989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533400" y="28977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PC2</a:t>
            </a:r>
            <a:endParaRPr lang="en-AU" sz="1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247" y="11280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smtClean="0">
                <a:solidFill>
                  <a:srgbClr val="FF0000"/>
                </a:solidFill>
              </a:rPr>
              <a:t>PC3</a:t>
            </a:r>
            <a:endParaRPr lang="en-AU" sz="1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9468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</a:rPr>
              <a:t>PC3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6369" y="570329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</a:rPr>
              <a:t>PC2</a:t>
            </a:r>
            <a:endParaRPr lang="en-AU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31F4B9C-6DD0-4F21-88E9-B2583E0620B0}" type="slidenum">
              <a:rPr lang="en-AU" sz="800">
                <a:solidFill>
                  <a:srgbClr val="000000"/>
                </a:solidFill>
              </a:rPr>
              <a:pPr algn="r"/>
              <a:t>14</a:t>
            </a:fld>
            <a:endParaRPr lang="en-AU" sz="80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065020" cy="576262"/>
          </a:xfrm>
        </p:spPr>
        <p:txBody>
          <a:bodyPr/>
          <a:lstStyle/>
          <a:p>
            <a:pPr algn="ctr" eaLnBrk="1" hangingPunct="1"/>
            <a:r>
              <a:rPr lang="en-AU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NAT - SAT</a:t>
            </a:r>
            <a:endParaRPr lang="en-AU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25" y="980728"/>
            <a:ext cx="9003105" cy="530917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tatic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ddress </a:t>
            </a:r>
          </a:p>
          <a:p>
            <a:pPr marL="0" indent="0" algn="ctr" eaLnBrk="1" hangingPunct="1">
              <a:buNone/>
            </a:pPr>
            <a:endParaRPr lang="en-AU" sz="4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ranslation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rgbClr val="0000FF"/>
                </a:solidFill>
              </a:rPr>
              <a:t>Static NAT</a:t>
            </a:r>
            <a:endParaRPr lang="en-AU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Uses a one-to-one mapping of private and public addresses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Mappings remain constant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Useful for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servers or hosts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that must have a constant address that is accessible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internet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7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CDBA96-5C6E-4496-87D8-3426D7B9F9CE}" type="slidenum">
              <a:rPr lang="en-AU" sz="800"/>
              <a:pPr/>
              <a:t>16</a:t>
            </a:fld>
            <a:endParaRPr lang="en-AU" sz="8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Configuring </a:t>
            </a:r>
            <a:r>
              <a:rPr lang="en-US" sz="2800" b="1" dirty="0" smtClean="0">
                <a:solidFill>
                  <a:srgbClr val="3333FF"/>
                </a:solidFill>
              </a:rPr>
              <a:t>Static</a:t>
            </a:r>
            <a:r>
              <a:rPr lang="en-US" sz="2800" dirty="0" smtClean="0"/>
              <a:t> NAT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6712"/>
            <a:ext cx="873588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925040" y="1425780"/>
            <a:ext cx="129554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FF0000"/>
                </a:solidFill>
              </a:rPr>
              <a:t>S0/0/0 Outside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V="1">
            <a:off x="4356100" y="2349500"/>
            <a:ext cx="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611560" y="4869160"/>
            <a:ext cx="1781364" cy="369912"/>
          </a:xfrm>
          <a:prstGeom prst="rect">
            <a:avLst/>
          </a:prstGeom>
          <a:noFill/>
          <a:ln w="25400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392924" y="1360612"/>
            <a:ext cx="1296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3333FF"/>
                </a:solidFill>
              </a:rPr>
              <a:t>Inside Fa0/0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9672" y="4304884"/>
            <a:ext cx="142132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3333FF"/>
                </a:solidFill>
              </a:rPr>
              <a:t>Fa0/0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73600" y="5373216"/>
            <a:ext cx="116088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600" b="1" dirty="0" smtClean="0">
                <a:solidFill>
                  <a:srgbClr val="FF0000"/>
                </a:solidFill>
              </a:rPr>
              <a:t>S0/0/0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611560" y="5949280"/>
            <a:ext cx="1872208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3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rgbClr val="0000FF"/>
                </a:solidFill>
              </a:rPr>
              <a:t>Dynamic NAT</a:t>
            </a:r>
            <a:endParaRPr lang="en-AU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pool of public addresses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and assigns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them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first-come, first-served basis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When a host with a Private IP address requests access to the Internet, an ip address from the pool is allocated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 Pool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              the range of ip addresses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ACL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                       that permits access to the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Binding Statement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 binding the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9A71D6-3D4C-4448-8CBA-D80ADCF6EDD4}" type="slidenum">
              <a:rPr lang="en-AU" sz="800"/>
              <a:pPr/>
              <a:t>18</a:t>
            </a:fld>
            <a:endParaRPr lang="en-AU" sz="8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</a:t>
            </a:r>
            <a:r>
              <a:rPr lang="en-US" b="1" dirty="0" smtClean="0">
                <a:solidFill>
                  <a:srgbClr val="3333FF"/>
                </a:solidFill>
              </a:rPr>
              <a:t>Dynamic</a:t>
            </a:r>
            <a:r>
              <a:rPr lang="en-US" dirty="0" smtClean="0"/>
              <a:t> NAT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3" y="1143000"/>
            <a:ext cx="7620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1600200" y="43434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657600" y="45720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1" name="AutoShape 10"/>
          <p:cNvSpPr>
            <a:spLocks/>
          </p:cNvSpPr>
          <p:nvPr/>
        </p:nvSpPr>
        <p:spPr bwMode="auto">
          <a:xfrm rot="-5360520">
            <a:off x="3960813" y="297815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2700338" y="3357563"/>
            <a:ext cx="2884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Translate to </a:t>
            </a:r>
            <a:r>
              <a:rPr lang="en-US" sz="1400" b="1" dirty="0" smtClean="0">
                <a:solidFill>
                  <a:srgbClr val="FF0000"/>
                </a:solidFill>
                <a:latin typeface="Arial" charset="0"/>
              </a:rPr>
              <a:t>this 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range of outside addresses</a:t>
            </a: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3352800" y="457200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1981200" y="640080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334000" y="5791200"/>
            <a:ext cx="2550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 smtClean="0">
                <a:solidFill>
                  <a:schemeClr val="accent2"/>
                </a:solidFill>
                <a:latin typeface="Arial" charset="0"/>
              </a:rPr>
              <a:t>Source  subnet  IP </a:t>
            </a:r>
            <a:r>
              <a:rPr lang="en-US" sz="1400" b="1" dirty="0">
                <a:solidFill>
                  <a:schemeClr val="accent2"/>
                </a:solidFill>
                <a:latin typeface="Arial" charset="0"/>
              </a:rPr>
              <a:t>address must match here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4876800" y="6052810"/>
            <a:ext cx="6096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3328" name="AutoShape 18"/>
          <p:cNvSpPr>
            <a:spLocks noChangeArrowheads="1"/>
          </p:cNvSpPr>
          <p:nvPr/>
        </p:nvSpPr>
        <p:spPr bwMode="auto">
          <a:xfrm flipV="1">
            <a:off x="4724400" y="4343400"/>
            <a:ext cx="762000" cy="533400"/>
          </a:xfrm>
          <a:custGeom>
            <a:avLst/>
            <a:gdLst>
              <a:gd name="T0" fmla="*/ 380965 w 21600"/>
              <a:gd name="T1" fmla="*/ 0 h 21600"/>
              <a:gd name="T2" fmla="*/ 95250 w 21600"/>
              <a:gd name="T3" fmla="*/ 266700 h 21600"/>
              <a:gd name="T4" fmla="*/ 380965 w 21600"/>
              <a:gd name="T5" fmla="*/ 133350 h 21600"/>
              <a:gd name="T6" fmla="*/ 857250 w 21600"/>
              <a:gd name="T7" fmla="*/ 266700 h 21600"/>
              <a:gd name="T8" fmla="*/ 666750 w 21600"/>
              <a:gd name="T9" fmla="*/ 400050 h 21600"/>
              <a:gd name="T10" fmla="*/ 476250 w 21600"/>
              <a:gd name="T11" fmla="*/ 2667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2971800" y="5062340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3333FF"/>
                </a:solidFill>
              </a:rPr>
              <a:t>Binding to ACL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7784" y="2276872"/>
            <a:ext cx="1296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 smtClean="0">
                <a:solidFill>
                  <a:srgbClr val="3333FF"/>
                </a:solidFill>
              </a:rPr>
              <a:t>Inside Fa0/0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220072" y="2307849"/>
            <a:ext cx="129554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FF0000"/>
                </a:solidFill>
              </a:rPr>
              <a:t>S0/0/0 Outside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87744" y="4565483"/>
            <a:ext cx="71732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3333FF"/>
                </a:solidFill>
              </a:rPr>
              <a:t>Fa0/0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53311" y="5301208"/>
            <a:ext cx="65274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FF0000"/>
                </a:solidFill>
              </a:rPr>
              <a:t>S0/0/0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 flipH="1">
            <a:off x="2195508" y="4509119"/>
            <a:ext cx="1209557" cy="165673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3817025" y="6108412"/>
            <a:ext cx="976549" cy="2923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AU" sz="1300" b="1" dirty="0" smtClean="0"/>
              <a:t>0.0.255.255</a:t>
            </a:r>
            <a:endParaRPr lang="en-AU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3B1161-C1BC-46A7-BE41-EE62A7906A38}" type="slidenum">
              <a:rPr lang="en-AU" sz="800"/>
              <a:pPr/>
              <a:t>19</a:t>
            </a:fld>
            <a:endParaRPr lang="en-AU" sz="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</a:t>
            </a:r>
            <a:r>
              <a:rPr lang="en-US" b="1" dirty="0" smtClean="0">
                <a:solidFill>
                  <a:srgbClr val="3333FF"/>
                </a:solidFill>
              </a:rPr>
              <a:t>PAT – Overload on </a:t>
            </a:r>
            <a:r>
              <a:rPr lang="en-US" b="1" dirty="0" smtClean="0">
                <a:solidFill>
                  <a:srgbClr val="FF0000"/>
                </a:solidFill>
              </a:rPr>
              <a:t>Pool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538788"/>
            <a:ext cx="8713787" cy="769937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In this example a pool of Public IP addresses is used, using PAT, source ports, to differentiate between connection streams.</a:t>
            </a:r>
          </a:p>
          <a:p>
            <a:pPr eaLnBrk="1" hangingPunct="1"/>
            <a:endParaRPr lang="en-US" sz="2000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738"/>
            <a:ext cx="892899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31788" y="4724400"/>
            <a:ext cx="114386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3"/>
            <a:ext cx="8748464" cy="19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9752" y="1470453"/>
            <a:ext cx="1296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3333FF"/>
                </a:solidFill>
              </a:rPr>
              <a:t>Inside Fa0/0</a:t>
            </a:r>
            <a:endParaRPr lang="en-AU" sz="1600" b="1" dirty="0">
              <a:solidFill>
                <a:srgbClr val="3333FF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76056" y="1531100"/>
            <a:ext cx="129554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 smtClean="0">
                <a:solidFill>
                  <a:srgbClr val="FF0000"/>
                </a:solidFill>
              </a:rPr>
              <a:t>S0/0/0 Outside</a:t>
            </a:r>
            <a:endParaRPr lang="en-AU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2961847"/>
            <a:ext cx="280831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10.1.0.0    0.0.255.255</a:t>
            </a:r>
            <a:endParaRPr lang="en-AU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69642" y="3451313"/>
            <a:ext cx="565874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ip </a:t>
            </a:r>
            <a:r>
              <a:rPr lang="en-AU" sz="1800" b="1" dirty="0" err="1" smtClean="0"/>
              <a:t>nat</a:t>
            </a:r>
            <a:r>
              <a:rPr lang="en-AU" sz="1800" b="1" dirty="0" smtClean="0"/>
              <a:t> pool nat-pool1 170.9.8.80    179.9.8.95</a:t>
            </a:r>
            <a:endParaRPr lang="en-AU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1788" y="3745468"/>
            <a:ext cx="280831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/>
              <a:t>n</a:t>
            </a:r>
            <a:r>
              <a:rPr lang="en-AU" sz="1800" b="1" dirty="0" smtClean="0"/>
              <a:t>etmask  255.255.255.0</a:t>
            </a:r>
            <a:endParaRPr lang="en-AU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4186237"/>
            <a:ext cx="59046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 smtClean="0"/>
              <a:t>ip  </a:t>
            </a:r>
            <a:r>
              <a:rPr lang="en-AU" sz="1800" b="1" dirty="0" err="1" smtClean="0"/>
              <a:t>nat</a:t>
            </a:r>
            <a:r>
              <a:rPr lang="en-AU" sz="1800" b="1" dirty="0" smtClean="0"/>
              <a:t>  inside  </a:t>
            </a:r>
            <a:r>
              <a:rPr lang="en-AU" sz="1800" b="1" dirty="0" smtClean="0">
                <a:solidFill>
                  <a:srgbClr val="00B050"/>
                </a:solidFill>
              </a:rPr>
              <a:t>source  list 1</a:t>
            </a:r>
            <a:r>
              <a:rPr lang="en-AU" sz="1800" b="1" dirty="0" smtClean="0"/>
              <a:t> </a:t>
            </a:r>
            <a:r>
              <a:rPr lang="en-AU" sz="1800" b="1" dirty="0" smtClean="0">
                <a:solidFill>
                  <a:srgbClr val="9933FF"/>
                </a:solidFill>
              </a:rPr>
              <a:t>pool  nat-pool1</a:t>
            </a:r>
            <a:r>
              <a:rPr lang="en-AU" sz="1800" b="1" dirty="0" smtClean="0"/>
              <a:t>  </a:t>
            </a:r>
            <a:r>
              <a:rPr lang="en-AU" sz="1800" b="1" dirty="0" smtClean="0">
                <a:solidFill>
                  <a:srgbClr val="FF0000"/>
                </a:solidFill>
              </a:rPr>
              <a:t>overload</a:t>
            </a:r>
            <a:endParaRPr lang="en-AU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524" y="4468832"/>
            <a:ext cx="123239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31F4B9C-6DD0-4F21-88E9-B2583E0620B0}" type="slidenum">
              <a:rPr lang="en-AU" sz="800">
                <a:solidFill>
                  <a:srgbClr val="000000"/>
                </a:solidFill>
              </a:rPr>
              <a:pPr algn="r"/>
              <a:t>2</a:t>
            </a:fld>
            <a:endParaRPr lang="en-AU" sz="80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065020" cy="576262"/>
          </a:xfrm>
        </p:spPr>
        <p:txBody>
          <a:bodyPr/>
          <a:lstStyle/>
          <a:p>
            <a:pPr algn="ctr" eaLnBrk="1" hangingPunct="1"/>
            <a:r>
              <a:rPr lang="en-AU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NAT</a:t>
            </a:r>
            <a:endParaRPr lang="en-AU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25" y="980728"/>
            <a:ext cx="9003105" cy="530917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etwork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ddress </a:t>
            </a:r>
          </a:p>
          <a:p>
            <a:pPr marL="0" indent="0" algn="ctr" eaLnBrk="1" hangingPunct="1">
              <a:buNone/>
            </a:pPr>
            <a:endParaRPr lang="en-AU" sz="4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ranslation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3679C2-61AB-4DFF-A75D-0A276E59F6F4}" type="slidenum">
              <a:rPr lang="en-AU" sz="800"/>
              <a:pPr/>
              <a:t>20</a:t>
            </a:fld>
            <a:endParaRPr lang="en-AU" sz="8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</a:t>
            </a:r>
            <a:r>
              <a:rPr lang="en-US" b="1" dirty="0" smtClean="0">
                <a:solidFill>
                  <a:srgbClr val="3333FF"/>
                </a:solidFill>
              </a:rPr>
              <a:t>PAT – Overload on </a:t>
            </a:r>
            <a:r>
              <a:rPr lang="en-US" b="1" dirty="0" smtClean="0">
                <a:solidFill>
                  <a:srgbClr val="FF0000"/>
                </a:solidFill>
              </a:rPr>
              <a:t>Interface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5819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0" y="3810000"/>
            <a:ext cx="2514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This is a different example, </a:t>
            </a:r>
            <a:r>
              <a:rPr lang="en-US" sz="1600" b="1" dirty="0">
                <a:solidFill>
                  <a:srgbClr val="3333FF"/>
                </a:solidFill>
                <a:latin typeface="Arial" charset="0"/>
              </a:rPr>
              <a:t>using </a:t>
            </a:r>
            <a:r>
              <a:rPr lang="en-US" sz="1600" b="1" dirty="0" smtClean="0">
                <a:solidFill>
                  <a:srgbClr val="3333FF"/>
                </a:solidFill>
                <a:latin typeface="Arial" charset="0"/>
              </a:rPr>
              <a:t>the </a:t>
            </a:r>
            <a:r>
              <a:rPr lang="en-US" sz="1600" b="1" dirty="0">
                <a:solidFill>
                  <a:srgbClr val="3333FF"/>
                </a:solidFill>
                <a:latin typeface="Arial" charset="0"/>
              </a:rPr>
              <a:t>the outside </a:t>
            </a:r>
            <a:r>
              <a:rPr lang="en-US" sz="1600" b="1">
                <a:solidFill>
                  <a:srgbClr val="3333FF"/>
                </a:solidFill>
                <a:latin typeface="Arial" charset="0"/>
              </a:rPr>
              <a:t>interface </a:t>
            </a:r>
            <a:r>
              <a:rPr lang="en-US" sz="1600" b="1" smtClean="0">
                <a:solidFill>
                  <a:srgbClr val="3333FF"/>
                </a:solidFill>
                <a:latin typeface="Arial" charset="0"/>
              </a:rPr>
              <a:t>S0 </a:t>
            </a:r>
            <a:r>
              <a:rPr lang="en-US" sz="1600" b="1" smtClean="0">
                <a:solidFill>
                  <a:srgbClr val="FF0000"/>
                </a:solidFill>
                <a:latin typeface="Arial" charset="0"/>
              </a:rPr>
              <a:t>instead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of specifying a pool of IP addresses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581400" y="5867400"/>
            <a:ext cx="1752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4500563" y="2636838"/>
            <a:ext cx="935037" cy="30972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AD738D-1515-4157-9A44-3D4BF35F2EC3}" type="slidenum">
              <a:rPr lang="en-AU" sz="800"/>
              <a:pPr/>
              <a:t>21</a:t>
            </a:fld>
            <a:endParaRPr lang="en-AU" sz="8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 Clear Commands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208962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06D699-2C9A-420C-B11C-E73398D7A8BA}" type="slidenum">
              <a:rPr lang="en-AU" sz="800"/>
              <a:pPr/>
              <a:t>22</a:t>
            </a:fld>
            <a:endParaRPr lang="en-AU" sz="8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Verifying NAT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642350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086E75-239D-46BE-9DC3-F167E7A178B7}" type="slidenum">
              <a:rPr lang="en-AU" sz="800"/>
              <a:pPr/>
              <a:t>23</a:t>
            </a:fld>
            <a:endParaRPr lang="en-AU" sz="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NAT/PAT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28992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187624" y="4324349"/>
            <a:ext cx="1656184" cy="214313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994770" y="4260056"/>
            <a:ext cx="2875756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AU" sz="1400" b="1" dirty="0">
                <a:solidFill>
                  <a:srgbClr val="3333FF"/>
                </a:solidFill>
              </a:rPr>
              <a:t>Watch the NAT translations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93B593-B21E-47F3-ACE1-AF3036D8AFC8}" type="slidenum">
              <a:rPr lang="en-AU" sz="800"/>
              <a:pPr/>
              <a:t>24</a:t>
            </a:fld>
            <a:endParaRPr lang="en-AU" sz="80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dirty="0" smtClean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 smtClean="0"/>
          </a:p>
          <a:p>
            <a:pPr eaLnBrk="1" hangingPunct="1"/>
            <a:r>
              <a:rPr lang="en-AU" dirty="0">
                <a:hlinkClick r:id="rId3"/>
              </a:rPr>
              <a:t>NAT Explained | Overload, Dynamic &amp; Static - YouTube</a:t>
            </a:r>
            <a:endParaRPr lang="en-AU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AU" sz="4400" b="1" dirty="0" smtClean="0">
                <a:solidFill>
                  <a:srgbClr val="FF3300"/>
                </a:solidFill>
              </a:rPr>
              <a:t>T</a:t>
            </a:r>
            <a:r>
              <a:rPr lang="en-AU" sz="4400" b="1" dirty="0" smtClean="0">
                <a:solidFill>
                  <a:srgbClr val="3333FF"/>
                </a:solidFill>
              </a:rPr>
              <a:t>H</a:t>
            </a:r>
            <a:r>
              <a:rPr lang="en-AU" sz="4400" b="1" dirty="0" smtClean="0">
                <a:solidFill>
                  <a:srgbClr val="FF9900"/>
                </a:solidFill>
              </a:rPr>
              <a:t>E</a:t>
            </a:r>
            <a:r>
              <a:rPr lang="en-AU" sz="4400" b="1" dirty="0" smtClean="0"/>
              <a:t>     </a:t>
            </a:r>
            <a:r>
              <a:rPr lang="en-AU" sz="4400" b="1" dirty="0" smtClean="0">
                <a:solidFill>
                  <a:srgbClr val="6600FF"/>
                </a:solidFill>
              </a:rPr>
              <a:t>E</a:t>
            </a:r>
            <a:r>
              <a:rPr lang="en-AU" sz="4400" b="1" dirty="0" smtClean="0">
                <a:solidFill>
                  <a:srgbClr val="33CC33"/>
                </a:solidFill>
              </a:rPr>
              <a:t>N</a:t>
            </a:r>
            <a:r>
              <a:rPr lang="en-AU" sz="4400" b="1" dirty="0" smtClean="0">
                <a:solidFill>
                  <a:srgbClr val="99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31F4B9C-6DD0-4F21-88E9-B2583E0620B0}" type="slidenum">
              <a:rPr lang="en-AU" sz="800"/>
              <a:pPr algn="r"/>
              <a:t>3</a:t>
            </a:fld>
            <a:endParaRPr lang="en-AU" sz="8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5904780" cy="576262"/>
          </a:xfrm>
        </p:spPr>
        <p:txBody>
          <a:bodyPr/>
          <a:lstStyle/>
          <a:p>
            <a:pPr eaLnBrk="1" hangingPunct="1"/>
            <a:r>
              <a:rPr lang="en-A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A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etwork </a:t>
            </a:r>
            <a:r>
              <a:rPr lang="en-A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A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ddress </a:t>
            </a:r>
            <a:r>
              <a:rPr lang="en-A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A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ranslation</a:t>
            </a:r>
            <a:endParaRPr lang="en-A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966" y="980728"/>
            <a:ext cx="8795643" cy="530917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cs typeface="Arial" charset="0"/>
              </a:rPr>
              <a:t>NAT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(defined by RFC 1631) is designed to </a:t>
            </a:r>
            <a:r>
              <a:rPr lang="en-US" b="1" dirty="0" smtClean="0">
                <a:solidFill>
                  <a:srgbClr val="FF3300"/>
                </a:solidFill>
                <a:cs typeface="Arial" charset="0"/>
              </a:rPr>
              <a:t>conserve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IP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addresses and enable networks to use </a:t>
            </a: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IP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addresses on </a:t>
            </a:r>
            <a:r>
              <a:rPr lang="en-US" b="1" dirty="0" smtClean="0">
                <a:solidFill>
                  <a:srgbClr val="3333FF"/>
                </a:solidFill>
                <a:cs typeface="Arial" charset="0"/>
              </a:rPr>
              <a:t>internal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networks. </a:t>
            </a:r>
          </a:p>
          <a:p>
            <a:pPr eaLnBrk="1" hangingPunct="1"/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cs typeface="Arial" charset="0"/>
              </a:rPr>
              <a:t>These </a:t>
            </a:r>
            <a:r>
              <a:rPr lang="en-US" dirty="0" smtClean="0">
                <a:solidFill>
                  <a:srgbClr val="FF3300"/>
                </a:solidFill>
                <a:cs typeface="Arial" charset="0"/>
              </a:rPr>
              <a:t>private IP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addresses are </a:t>
            </a:r>
            <a:r>
              <a:rPr lang="en-US" b="1" dirty="0" smtClean="0">
                <a:solidFill>
                  <a:srgbClr val="FF9900"/>
                </a:solidFill>
                <a:cs typeface="Arial" charset="0"/>
              </a:rPr>
              <a:t>translated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routable </a:t>
            </a:r>
            <a:r>
              <a:rPr lang="en-US" dirty="0" smtClean="0">
                <a:solidFill>
                  <a:srgbClr val="3333FF"/>
                </a:solidFill>
                <a:cs typeface="Arial" charset="0"/>
              </a:rPr>
              <a:t>public </a:t>
            </a:r>
            <a:r>
              <a:rPr lang="en-US" dirty="0" smtClean="0">
                <a:solidFill>
                  <a:srgbClr val="3333FF"/>
                </a:solidFill>
                <a:cs typeface="Arial" charset="0"/>
              </a:rPr>
              <a:t>IP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addresses for accessing the Internet. </a:t>
            </a:r>
            <a:endParaRPr lang="en-US" sz="2000" dirty="0" smtClean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NAT translations can occur </a:t>
            </a:r>
            <a:r>
              <a:rPr lang="en-US" dirty="0" smtClean="0">
                <a:solidFill>
                  <a:srgbClr val="6600FF"/>
                </a:solidFill>
                <a:cs typeface="Arial" charset="0"/>
              </a:rPr>
              <a:t>dynamically</a:t>
            </a:r>
            <a:r>
              <a:rPr lang="en-US" dirty="0" smtClean="0">
                <a:cs typeface="Arial" charset="0"/>
              </a:rPr>
              <a:t> or </a:t>
            </a:r>
            <a:r>
              <a:rPr lang="en-US" dirty="0" smtClean="0">
                <a:solidFill>
                  <a:srgbClr val="33CC33"/>
                </a:solidFill>
                <a:cs typeface="Arial" charset="0"/>
              </a:rPr>
              <a:t>statically</a:t>
            </a:r>
            <a:r>
              <a:rPr lang="en-US" dirty="0" smtClean="0">
                <a:cs typeface="Arial" charset="0"/>
              </a:rPr>
              <a:t>. </a:t>
            </a:r>
            <a:endParaRPr lang="en-US" dirty="0" smtClean="0"/>
          </a:p>
          <a:p>
            <a:pPr eaLnBrk="1" hangingPunct="1"/>
            <a:endParaRPr lang="en-US" b="1" dirty="0" smtClean="0">
              <a:solidFill>
                <a:srgbClr val="6600FF"/>
              </a:solidFill>
              <a:cs typeface="Arial" charset="0"/>
            </a:endParaRPr>
          </a:p>
          <a:p>
            <a:pPr eaLnBrk="1" hangingPunct="1"/>
            <a:r>
              <a:rPr lang="en-US" b="1" dirty="0" smtClean="0">
                <a:solidFill>
                  <a:srgbClr val="6600FF"/>
                </a:solidFill>
                <a:cs typeface="Arial" charset="0"/>
              </a:rPr>
              <a:t>NAT (PAT)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port address translation</a:t>
            </a:r>
            <a:r>
              <a:rPr lang="en-US" dirty="0" smtClean="0">
                <a:cs typeface="Arial" charset="0"/>
              </a:rPr>
              <a:t> allows </a:t>
            </a:r>
            <a:r>
              <a:rPr lang="en-US" dirty="0" smtClean="0">
                <a:solidFill>
                  <a:srgbClr val="6600FF"/>
                </a:solidFill>
                <a:cs typeface="Arial" charset="0"/>
              </a:rPr>
              <a:t>multiple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private </a:t>
            </a:r>
            <a:r>
              <a:rPr lang="en-US" dirty="0" err="1" smtClean="0">
                <a:solidFill>
                  <a:srgbClr val="FF0000"/>
                </a:solidFill>
                <a:cs typeface="Arial" charset="0"/>
              </a:rPr>
              <a:t>ip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addresses to map to the </a:t>
            </a:r>
            <a:r>
              <a:rPr lang="en-US" dirty="0" smtClean="0">
                <a:solidFill>
                  <a:srgbClr val="6600FF"/>
                </a:solidFill>
                <a:cs typeface="Arial" charset="0"/>
              </a:rPr>
              <a:t>same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public </a:t>
            </a:r>
            <a:r>
              <a:rPr lang="en-US" dirty="0" err="1" smtClean="0">
                <a:solidFill>
                  <a:srgbClr val="0000FF"/>
                </a:solidFill>
                <a:cs typeface="Arial" charset="0"/>
              </a:rPr>
              <a:t>ip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address.</a:t>
            </a:r>
            <a:r>
              <a:rPr lang="en-US" sz="2000" dirty="0" smtClean="0">
                <a:cs typeface="Arial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51CCDEA-BA52-49DE-BF86-DFC36B168CA3}" type="slidenum">
              <a:rPr lang="en-AU" sz="800"/>
              <a:pPr algn="r"/>
              <a:t>4</a:t>
            </a:fld>
            <a:endParaRPr lang="en-AU" sz="8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Private addressing </a:t>
            </a:r>
            <a:r>
              <a:rPr lang="en-US" dirty="0" smtClean="0"/>
              <a:t>– Internal Networks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8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C705C5-E070-4228-94DC-B0F5337B8927}" type="slidenum">
              <a:rPr lang="en-AU" sz="800"/>
              <a:pPr/>
              <a:t>5</a:t>
            </a:fld>
            <a:endParaRPr lang="en-AU" sz="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 Example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4005064"/>
            <a:ext cx="8928100" cy="2448124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cs typeface="Arial" charset="0"/>
              </a:rPr>
              <a:t>Inside Local IP address</a:t>
            </a:r>
            <a:r>
              <a:rPr lang="en-US" sz="2200" dirty="0" smtClean="0">
                <a:cs typeface="Arial" charset="0"/>
              </a:rPr>
              <a:t> – The </a:t>
            </a:r>
            <a:r>
              <a:rPr lang="en-US" sz="2200" b="1" dirty="0" smtClean="0">
                <a:solidFill>
                  <a:srgbClr val="FF0000"/>
                </a:solidFill>
                <a:cs typeface="Arial" charset="0"/>
              </a:rPr>
              <a:t>IP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FF3300"/>
                </a:solidFill>
                <a:cs typeface="Arial" charset="0"/>
              </a:rPr>
              <a:t>private</a:t>
            </a:r>
            <a:r>
              <a:rPr lang="en-US" sz="2200" dirty="0" smtClean="0">
                <a:solidFill>
                  <a:srgbClr val="FF3300"/>
                </a:solidFill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address assigned to a host on the 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inside</a:t>
            </a:r>
            <a:r>
              <a:rPr lang="en-US" sz="2200" dirty="0" smtClean="0">
                <a:cs typeface="Arial" charset="0"/>
              </a:rPr>
              <a:t> network. </a:t>
            </a:r>
          </a:p>
          <a:p>
            <a:pPr eaLnBrk="1" hangingPunct="1"/>
            <a:r>
              <a:rPr lang="en-US" sz="2200" b="1" dirty="0" smtClean="0">
                <a:cs typeface="Arial" charset="0"/>
              </a:rPr>
              <a:t>Inside Global IP address</a:t>
            </a:r>
            <a:r>
              <a:rPr lang="en-US" sz="2200" dirty="0" smtClean="0">
                <a:cs typeface="Arial" charset="0"/>
              </a:rPr>
              <a:t> – A </a:t>
            </a:r>
            <a:r>
              <a:rPr lang="en-US" sz="2200" b="1" dirty="0" smtClean="0">
                <a:solidFill>
                  <a:srgbClr val="3333FF"/>
                </a:solidFill>
                <a:cs typeface="Arial" charset="0"/>
              </a:rPr>
              <a:t>public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cs typeface="Arial" charset="0"/>
              </a:rPr>
              <a:t>IP</a:t>
            </a:r>
            <a:r>
              <a:rPr lang="en-US" sz="2200" dirty="0" smtClean="0">
                <a:cs typeface="Arial" charset="0"/>
              </a:rPr>
              <a:t> address that represents </a:t>
            </a:r>
            <a:r>
              <a:rPr lang="en-US" sz="2200" dirty="0" smtClean="0">
                <a:solidFill>
                  <a:srgbClr val="0000FF"/>
                </a:solidFill>
                <a:cs typeface="Arial" charset="0"/>
              </a:rPr>
              <a:t>one or more inside </a:t>
            </a:r>
            <a:r>
              <a:rPr lang="en-US" sz="2200" dirty="0" smtClean="0">
                <a:cs typeface="Arial" charset="0"/>
              </a:rPr>
              <a:t>local IP addresses to the outside world.</a:t>
            </a:r>
            <a:r>
              <a:rPr lang="en-US" sz="2200" dirty="0" smtClean="0"/>
              <a:t> </a:t>
            </a:r>
          </a:p>
          <a:p>
            <a:pPr eaLnBrk="1" hangingPunct="1"/>
            <a:r>
              <a:rPr lang="en-AU" sz="2200" b="1" dirty="0" smtClean="0"/>
              <a:t>Outside Global IP address</a:t>
            </a:r>
            <a:r>
              <a:rPr lang="en-AU" sz="2200" dirty="0" smtClean="0"/>
              <a:t> – The </a:t>
            </a:r>
            <a:r>
              <a:rPr lang="en-AU" sz="2200" b="1" dirty="0" smtClean="0">
                <a:solidFill>
                  <a:srgbClr val="33CC33"/>
                </a:solidFill>
              </a:rPr>
              <a:t>public</a:t>
            </a:r>
            <a:r>
              <a:rPr lang="en-AU" sz="2200" dirty="0" smtClean="0"/>
              <a:t> </a:t>
            </a:r>
            <a:r>
              <a:rPr lang="en-AU" sz="2200" b="1" dirty="0" smtClean="0">
                <a:solidFill>
                  <a:srgbClr val="33CC33"/>
                </a:solidFill>
              </a:rPr>
              <a:t>IP</a:t>
            </a:r>
            <a:r>
              <a:rPr lang="en-AU" sz="2200" dirty="0" smtClean="0"/>
              <a:t> address assigned to a </a:t>
            </a:r>
            <a:r>
              <a:rPr lang="en-AU" sz="2200" dirty="0" smtClean="0">
                <a:solidFill>
                  <a:srgbClr val="00B050"/>
                </a:solidFill>
              </a:rPr>
              <a:t>destination host </a:t>
            </a:r>
            <a:r>
              <a:rPr lang="en-AU" sz="2200" dirty="0" smtClean="0"/>
              <a:t>on the </a:t>
            </a:r>
            <a:r>
              <a:rPr lang="en-AU" sz="2200" dirty="0" smtClean="0">
                <a:solidFill>
                  <a:srgbClr val="00B050"/>
                </a:solidFill>
              </a:rPr>
              <a:t>outside</a:t>
            </a:r>
            <a:r>
              <a:rPr lang="en-AU" sz="2200" dirty="0" smtClean="0"/>
              <a:t> network. </a:t>
            </a:r>
            <a:endParaRPr lang="en-US" sz="2200" dirty="0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6" y="821822"/>
            <a:ext cx="4392613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6" y="2997200"/>
            <a:ext cx="868628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40" y="821823"/>
            <a:ext cx="4248150" cy="221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323528" y="3420770"/>
            <a:ext cx="864096" cy="214312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3203848" y="3429000"/>
            <a:ext cx="1052512" cy="214312"/>
          </a:xfrm>
          <a:prstGeom prst="rect">
            <a:avLst/>
          </a:prstGeom>
          <a:noFill/>
          <a:ln w="25400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6004137" y="3420770"/>
            <a:ext cx="1035480" cy="214312"/>
          </a:xfrm>
          <a:prstGeom prst="rect">
            <a:avLst/>
          </a:prstGeom>
          <a:noFill/>
          <a:ln w="25400" algn="ctr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1070393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FF3300"/>
                </a:solidFill>
              </a:rPr>
              <a:t>Private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52688" y="1073986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3333FF"/>
                </a:solidFill>
              </a:rPr>
              <a:t>Public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997117" y="1813312"/>
            <a:ext cx="6667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800" b="1" dirty="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19438" y="1196752"/>
            <a:ext cx="1052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400" b="1" dirty="0">
                <a:solidFill>
                  <a:srgbClr val="6600FF"/>
                </a:solidFill>
              </a:rPr>
              <a:t>Destination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23528" y="1794165"/>
            <a:ext cx="792088" cy="9147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13" idx="2"/>
          </p:cNvCxnSpPr>
          <p:nvPr/>
        </p:nvCxnSpPr>
        <p:spPr bwMode="auto">
          <a:xfrm flipV="1">
            <a:off x="2330492" y="2180024"/>
            <a:ext cx="0" cy="8608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05729B-A05C-4A22-9960-937ABDFAC90D}" type="slidenum">
              <a:rPr lang="en-AU" sz="800"/>
              <a:pPr/>
              <a:t>6</a:t>
            </a:fld>
            <a:endParaRPr lang="en-AU" sz="8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NAT Example – </a:t>
            </a:r>
            <a:r>
              <a:rPr lang="en-US" sz="2800" dirty="0" smtClean="0">
                <a:solidFill>
                  <a:srgbClr val="FF0000"/>
                </a:solidFill>
              </a:rPr>
              <a:t>Private source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3333FF"/>
                </a:solidFill>
              </a:rPr>
              <a:t>Public source</a:t>
            </a:r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59" y="764704"/>
            <a:ext cx="3886200" cy="24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6286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4704"/>
            <a:ext cx="4388296" cy="248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93319"/>
              </p:ext>
            </p:extLst>
          </p:nvPr>
        </p:nvGraphicFramePr>
        <p:xfrm>
          <a:off x="266700" y="4419600"/>
          <a:ext cx="41910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VISIO" r:id="rId7" imgW="3716640" imgH="1132560" progId="Visio.Drawing.6">
                  <p:embed/>
                </p:oleObj>
              </mc:Choice>
              <mc:Fallback>
                <p:oleObj name="VISIO" r:id="rId7" imgW="3716640" imgH="1132560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19600"/>
                        <a:ext cx="41910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4716463" y="4437063"/>
          <a:ext cx="417353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VISIO" r:id="rId9" imgW="3716640" imgH="1132560" progId="Visio.Drawing.6">
                  <p:embed/>
                </p:oleObj>
              </mc:Choice>
              <mc:Fallback>
                <p:oleObj name="VISIO" r:id="rId9" imgW="3716640" imgH="1132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37063"/>
                        <a:ext cx="4173537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10"/>
          <p:cNvSpPr>
            <a:spLocks noChangeShapeType="1"/>
          </p:cNvSpPr>
          <p:nvPr/>
        </p:nvSpPr>
        <p:spPr bwMode="auto">
          <a:xfrm flipH="1">
            <a:off x="1981200" y="4076700"/>
            <a:ext cx="719138" cy="800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5148263" y="4076700"/>
            <a:ext cx="871537" cy="8001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5851525"/>
            <a:ext cx="866388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z="18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source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 to  </a:t>
            </a:r>
            <a:r>
              <a:rPr lang="en-US" sz="18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source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IP address.</a:t>
            </a: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4343400" y="50292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139607" y="815759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038" name="Text Box 15"/>
          <p:cNvSpPr txBox="1">
            <a:spLocks noChangeArrowheads="1"/>
          </p:cNvSpPr>
          <p:nvPr/>
        </p:nvSpPr>
        <p:spPr bwMode="auto">
          <a:xfrm>
            <a:off x="4267200" y="83671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304800" y="5305219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040" name="Text Box 17"/>
          <p:cNvSpPr txBox="1">
            <a:spLocks noChangeArrowheads="1"/>
          </p:cNvSpPr>
          <p:nvPr/>
        </p:nvSpPr>
        <p:spPr bwMode="auto">
          <a:xfrm>
            <a:off x="4747210" y="530120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48544" y="938722"/>
            <a:ext cx="504056" cy="253180"/>
          </a:xfrm>
          <a:prstGeom prst="rect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15744" y="924944"/>
            <a:ext cx="504056" cy="253180"/>
          </a:xfrm>
          <a:prstGeom prst="rect">
            <a:avLst/>
          </a:prstGeom>
          <a:noFill/>
          <a:ln w="254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56737" y="917769"/>
            <a:ext cx="611522" cy="25318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20272" y="924944"/>
            <a:ext cx="611522" cy="25318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03848" y="1484784"/>
            <a:ext cx="648072" cy="288032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40352" y="1484784"/>
            <a:ext cx="648072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91798" y="2412157"/>
            <a:ext cx="1284058" cy="0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156176" y="2492896"/>
            <a:ext cx="1417910" cy="0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248544" y="2124125"/>
            <a:ext cx="648072" cy="288032"/>
          </a:xfrm>
          <a:prstGeom prst="rect">
            <a:avLst/>
          </a:prstGeom>
          <a:noFill/>
          <a:ln w="2540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68911" y="1860376"/>
            <a:ext cx="648072" cy="288032"/>
          </a:xfrm>
          <a:prstGeom prst="rect">
            <a:avLst/>
          </a:prstGeom>
          <a:noFill/>
          <a:ln w="2540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 flipV="1">
            <a:off x="1932205" y="5085182"/>
            <a:ext cx="1271643" cy="72008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 flipV="1">
            <a:off x="6156176" y="5157190"/>
            <a:ext cx="504056" cy="720081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394416" y="4590256"/>
            <a:ext cx="1284058" cy="0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A35BAE-8BA9-445D-8D95-1199BDF76AD3}" type="slidenum">
              <a:rPr lang="en-AU" sz="800"/>
              <a:pPr/>
              <a:t>7</a:t>
            </a:fld>
            <a:endParaRPr lang="en-AU" sz="8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NAT Example  - </a:t>
            </a:r>
            <a:r>
              <a:rPr lang="en-US" sz="2800" dirty="0" smtClean="0">
                <a:solidFill>
                  <a:srgbClr val="3333FF"/>
                </a:solidFill>
              </a:rPr>
              <a:t>Public destination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0000"/>
                </a:solidFill>
              </a:rPr>
              <a:t>Private destination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021388"/>
            <a:ext cx="8928992" cy="360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9900"/>
                </a:solidFill>
              </a:rPr>
              <a:t>Translation</a:t>
            </a:r>
            <a:r>
              <a:rPr lang="en-US" sz="2000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back</a:t>
            </a:r>
            <a:r>
              <a:rPr lang="en-US" sz="2000" dirty="0" smtClean="0"/>
              <a:t>, from  </a:t>
            </a:r>
            <a:r>
              <a:rPr lang="en-US" sz="2000" b="1" dirty="0" smtClean="0">
                <a:solidFill>
                  <a:srgbClr val="3333FF"/>
                </a:solidFill>
              </a:rPr>
              <a:t>Public destination  </a:t>
            </a:r>
            <a:r>
              <a:rPr lang="en-US" sz="2000" dirty="0" smtClean="0"/>
              <a:t>IP address to  </a:t>
            </a:r>
            <a:r>
              <a:rPr lang="en-US" sz="2000" b="1" dirty="0" smtClean="0">
                <a:solidFill>
                  <a:srgbClr val="FF3300"/>
                </a:solidFill>
              </a:rPr>
              <a:t>Private destination </a:t>
            </a:r>
            <a:r>
              <a:rPr lang="en-US" sz="2000" b="1" dirty="0" smtClean="0"/>
              <a:t> </a:t>
            </a:r>
            <a:r>
              <a:rPr lang="en-US" sz="2000" dirty="0" smtClean="0"/>
              <a:t>IP address.</a:t>
            </a:r>
          </a:p>
        </p:txBody>
      </p: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538"/>
            <a:ext cx="73056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712"/>
            <a:ext cx="3962400" cy="24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6712"/>
            <a:ext cx="4388296" cy="24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648200" y="4648200"/>
          <a:ext cx="44958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VISIO" r:id="rId7" imgW="3716640" imgH="1132560" progId="Visio.Drawing.6">
                  <p:embed/>
                </p:oleObj>
              </mc:Choice>
              <mc:Fallback>
                <p:oleObj name="VISIO" r:id="rId7" imgW="3716640" imgH="11325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44958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152400" y="4724400"/>
          <a:ext cx="42672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VISIO" r:id="rId9" imgW="3716640" imgH="1132560" progId="Visio.Drawing.6">
                  <p:embed/>
                </p:oleObj>
              </mc:Choice>
              <mc:Fallback>
                <p:oleObj name="VISIO" r:id="rId9" imgW="3716640" imgH="11325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42672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755650" y="4365625"/>
            <a:ext cx="71438" cy="719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>
            <a:off x="3492500" y="4365625"/>
            <a:ext cx="1308100" cy="6635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 flipH="1">
            <a:off x="4343400" y="52578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4305300" y="91038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3049" y="91038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4572000" y="556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304800" y="556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419475" y="39338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AU" sz="140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419474" y="3930997"/>
            <a:ext cx="410965" cy="292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AU" sz="1300" b="1" dirty="0"/>
              <a:t>.79</a:t>
            </a:r>
            <a:endParaRPr lang="en-US" sz="1300" b="1" dirty="0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381000" y="4191000"/>
            <a:ext cx="4800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673932" y="2586785"/>
            <a:ext cx="1224136" cy="18002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6230280" y="2564904"/>
            <a:ext cx="1224136" cy="18002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3606031" y="4743196"/>
            <a:ext cx="1224136" cy="18002"/>
          </a:xfrm>
          <a:prstGeom prst="straightConnector1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3"/>
          <p:cNvSpPr txBox="1">
            <a:spLocks noGrp="1"/>
          </p:cNvSpPr>
          <p:nvPr/>
        </p:nvSpPr>
        <p:spPr bwMode="auto">
          <a:xfrm>
            <a:off x="8604250" y="6577013"/>
            <a:ext cx="4429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31F4B9C-6DD0-4F21-88E9-B2583E0620B0}" type="slidenum">
              <a:rPr lang="en-AU" sz="800">
                <a:solidFill>
                  <a:srgbClr val="000000"/>
                </a:solidFill>
              </a:rPr>
              <a:pPr algn="r"/>
              <a:t>8</a:t>
            </a:fld>
            <a:endParaRPr lang="en-AU" sz="80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646318" cy="576262"/>
          </a:xfrm>
        </p:spPr>
        <p:txBody>
          <a:bodyPr/>
          <a:lstStyle/>
          <a:p>
            <a:pPr algn="ctr" eaLnBrk="1" hangingPunct="1"/>
            <a:r>
              <a:rPr lang="en-AU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NAT - PAT</a:t>
            </a:r>
            <a:endParaRPr lang="en-AU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25" y="980728"/>
            <a:ext cx="9003105" cy="530917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ort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ddress </a:t>
            </a:r>
          </a:p>
          <a:p>
            <a:pPr marL="0" indent="0" algn="ctr" eaLnBrk="1" hangingPunct="1">
              <a:buNone/>
            </a:pPr>
            <a:endParaRPr lang="en-AU" sz="4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 eaLnBrk="1" hangingPunct="1">
              <a:buNone/>
            </a:pPr>
            <a:r>
              <a:rPr lang="en-AU" sz="4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ranslation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0CD27-81A6-4B65-BBAC-B305A4E9B803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NAT - PAT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Maps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IP addresses to a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IP address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assigns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public IP address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your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router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several of your friends can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share the this </a:t>
            </a:r>
            <a:r>
              <a:rPr lang="en-A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public IP address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, to surf the internet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D4D2A-3FF2-445C-8924-892251570287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2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9157</TotalTime>
  <Words>741</Words>
  <Application>Microsoft Office PowerPoint</Application>
  <PresentationFormat>On-screen Show (4:3)</PresentationFormat>
  <Paragraphs>187</Paragraphs>
  <Slides>24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1_Default Design</vt:lpstr>
      <vt:lpstr>VISIO</vt:lpstr>
      <vt:lpstr>TNE20002 / TNE70003 </vt:lpstr>
      <vt:lpstr>NAT</vt:lpstr>
      <vt:lpstr>Network Address Translation</vt:lpstr>
      <vt:lpstr>Private addressing – Internal Networks</vt:lpstr>
      <vt:lpstr>NAT Example</vt:lpstr>
      <vt:lpstr>NAT Example – Private source to Public source</vt:lpstr>
      <vt:lpstr>NAT Example  - Public destination to Private destination</vt:lpstr>
      <vt:lpstr>NAT - PAT</vt:lpstr>
      <vt:lpstr>NAT - PAT</vt:lpstr>
      <vt:lpstr>NAT - PAT</vt:lpstr>
      <vt:lpstr>PAT – Port Address Translation</vt:lpstr>
      <vt:lpstr>PAT Example – Two PCs using 179.9.8.80</vt:lpstr>
      <vt:lpstr>PAT Example   Two PCs using 179.9.8.80</vt:lpstr>
      <vt:lpstr>NAT - SAT</vt:lpstr>
      <vt:lpstr>Static NAT</vt:lpstr>
      <vt:lpstr>Configuring Static NAT</vt:lpstr>
      <vt:lpstr>Dynamic NAT</vt:lpstr>
      <vt:lpstr>Configuring Dynamic NAT</vt:lpstr>
      <vt:lpstr>Configuring PAT – Overload on Pool</vt:lpstr>
      <vt:lpstr>Configuring PAT – Overload on Interface</vt:lpstr>
      <vt:lpstr>NAT Clear Commands</vt:lpstr>
      <vt:lpstr>Verifying NAT</vt:lpstr>
      <vt:lpstr>Troubleshooting NAT/PAT</vt:lpstr>
      <vt:lpstr>PowerPoint Presentation</vt:lpstr>
    </vt:vector>
  </TitlesOfParts>
  <Company>Swinburne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HET424 Lecture 6</dc:title>
  <dc:subject>Scaling IP addresses</dc:subject>
  <dc:creator>Glyn Jones</dc:creator>
  <cp:lastModifiedBy>Peter Granville</cp:lastModifiedBy>
  <cp:revision>341</cp:revision>
  <dcterms:created xsi:type="dcterms:W3CDTF">2003-07-27T17:48:43Z</dcterms:created>
  <dcterms:modified xsi:type="dcterms:W3CDTF">2022-04-11T00:26:55Z</dcterms:modified>
</cp:coreProperties>
</file>