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66" r:id="rId2"/>
  </p:sldMasterIdLst>
  <p:notesMasterIdLst>
    <p:notesMasterId r:id="rId29"/>
  </p:notesMasterIdLst>
  <p:handoutMasterIdLst>
    <p:handoutMasterId r:id="rId30"/>
  </p:handoutMasterIdLst>
  <p:sldIdLst>
    <p:sldId id="325" r:id="rId3"/>
    <p:sldId id="258" r:id="rId4"/>
    <p:sldId id="266" r:id="rId5"/>
    <p:sldId id="267" r:id="rId6"/>
    <p:sldId id="409" r:id="rId7"/>
    <p:sldId id="272" r:id="rId8"/>
    <p:sldId id="275" r:id="rId9"/>
    <p:sldId id="276" r:id="rId10"/>
    <p:sldId id="277" r:id="rId11"/>
    <p:sldId id="278" r:id="rId12"/>
    <p:sldId id="423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4" r:id="rId24"/>
    <p:sldId id="322" r:id="rId25"/>
    <p:sldId id="295" r:id="rId26"/>
    <p:sldId id="297" r:id="rId27"/>
    <p:sldId id="410" r:id="rId28"/>
  </p:sldIdLst>
  <p:sldSz cx="9144000" cy="6858000" type="screen4x3"/>
  <p:notesSz cx="6708775" cy="9836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FFFF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4678" autoAdjust="0"/>
  </p:normalViewPr>
  <p:slideViewPr>
    <p:cSldViewPr>
      <p:cViewPr varScale="1">
        <p:scale>
          <a:sx n="76" d="100"/>
          <a:sy n="76" d="100"/>
        </p:scale>
        <p:origin x="-61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>
                <a:latin typeface="Times New Roman" pitchFamily="18" charset="0"/>
              </a:defRPr>
            </a:lvl1pPr>
          </a:lstStyle>
          <a:p>
            <a:fld id="{48C64F3F-1462-48B3-820A-BDEF5B4DB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212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>
                <a:latin typeface="Times New Roman" pitchFamily="18" charset="0"/>
              </a:defRPr>
            </a:lvl1pPr>
          </a:lstStyle>
          <a:p>
            <a:fld id="{71C9C33A-5EDB-41DB-8A36-98FA280FD2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A22D3-1FD4-41E4-A17E-E1BC4ED426F0}" type="slidenum">
              <a:rPr lang="en-US"/>
              <a:pPr/>
              <a:t>1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44436-4845-495A-A09A-DA437E2778B1}" type="slidenum">
              <a:rPr lang="en-US"/>
              <a:pPr/>
              <a:t>10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3A2E9-217C-4850-BE8C-A36937F0AFD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BCEF8-D53B-4B5A-B940-37456BA437A1}" type="slidenum">
              <a:rPr lang="en-US"/>
              <a:pPr/>
              <a:t>12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A159F-27EC-4371-B472-598B85F6258B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1B28C-9D01-4A07-9AD2-DA01EB9EA159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4B082-77A3-4530-9466-E54C1338945E}" type="slidenum">
              <a:rPr lang="en-US"/>
              <a:pPr/>
              <a:t>23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883A3-4D96-460A-B6F5-8AFA55FC1460}" type="slidenum">
              <a:rPr lang="en-US"/>
              <a:pPr/>
              <a:t>24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FA522-ED1B-4534-83AC-67561C3A1AFE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3A2E9-217C-4850-BE8C-A36937F0AFDC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7280A-2015-4884-B3CA-572D8D150BC3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01285-C2CE-4458-8CE1-2C1C8F02E333}" type="slidenum">
              <a:rPr lang="en-US"/>
              <a:pPr/>
              <a:t>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4DB5E-B6EE-4138-B892-C32BB2268FEB}" type="slidenum">
              <a:rPr lang="en-US"/>
              <a:pPr/>
              <a:t>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3E954-8E18-4F55-8252-544DB49D7F54}" type="slidenum">
              <a:rPr lang="en-US"/>
              <a:pPr/>
              <a:t>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0C323-6E19-4FEF-BCE9-AC33CFAE7C71}" type="slidenum">
              <a:rPr lang="en-US"/>
              <a:pPr/>
              <a:t>7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0C172-8BDB-4ACA-BF7C-C3206FF5E20D}" type="slidenum">
              <a:rPr lang="en-US"/>
              <a:pPr/>
              <a:t>8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10E3-07E8-4288-B78D-56239314F0AE}" type="slidenum">
              <a:rPr lang="en-US"/>
              <a:pPr/>
              <a:t>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82949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pic>
        <p:nvPicPr>
          <p:cNvPr id="82949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6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6C69CE9E-FF19-4665-926A-0F8A79727ACF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9073805-4978-4FDC-A557-33C66A1CCB73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6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E76AC3DB-3665-4471-88C1-5A098B273C20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5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7E5E9FC1-BF7A-46AE-871C-063C44A1903B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4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143000"/>
            <a:ext cx="8083550" cy="49498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85D21554-75EE-4B06-ACAA-71AAC4847C5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961604F-07F7-4391-B0E0-1195044CE267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310BFEB6-AA8A-4E0C-8BDA-2F3E4F91EEC4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99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5CD99CE3-F126-4B40-BA15-F7C0FB6562AA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6C69CE9E-FF19-4665-926A-0F8A79727ACF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39073805-4978-4FDC-A557-33C66A1CCB73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E76AC3DB-3665-4471-88C1-5A098B273C20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9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7E5E9FC1-BF7A-46AE-871C-063C44A1903B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6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143000"/>
            <a:ext cx="8083550" cy="49498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85D21554-75EE-4B06-ACAA-71AAC4847C52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2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B961604F-07F7-4391-B0E0-1195044CE267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43000"/>
            <a:ext cx="3965575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694113"/>
            <a:ext cx="3965575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310BFEB6-AA8A-4E0C-8BDA-2F3E4F91EEC4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5009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43000"/>
            <a:ext cx="3965575" cy="4949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43000"/>
            <a:ext cx="3965575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56550" y="6532563"/>
            <a:ext cx="946150" cy="280987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5CD99CE3-F126-4B40-BA15-F7C0FB6562AA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1374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pic>
        <p:nvPicPr>
          <p:cNvPr id="81925" name="Picture 5" descr="crest_100pc b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80728"/>
            <a:ext cx="8712968" cy="53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  <p:pic>
        <p:nvPicPr>
          <p:cNvPr id="81927" name="Picture 7" descr="corpH_3_300_lz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532563"/>
            <a:ext cx="9461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</a:defRPr>
            </a:lvl1pPr>
          </a:lstStyle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B3C0B5BB-0749-4630-9750-839732EEED12}" type="slidenum">
              <a:rPr lang="en-AU" sz="1000">
                <a:latin typeface="Times New Roman" pitchFamily="18" charset="0"/>
              </a:rPr>
              <a:pPr/>
              <a:t>‹#›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1600" y="652002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TNE20002\TNE70003</a:t>
            </a:r>
            <a:endParaRPr lang="en-AU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  <p:sldLayoutId id="2147483662" r:id="rId6"/>
    <p:sldLayoutId id="2147483663" r:id="rId7"/>
    <p:sldLayoutId id="2147483664" r:id="rId8"/>
    <p:sldLayoutId id="2147483665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fontAlgn="base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5888"/>
            <a:ext cx="813740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pic>
        <p:nvPicPr>
          <p:cNvPr id="81925" name="Picture 5" descr="crest_100pc b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80728"/>
            <a:ext cx="8712968" cy="53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  <p:pic>
        <p:nvPicPr>
          <p:cNvPr id="81927" name="Picture 7" descr="corpH_3_300_lz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532563"/>
            <a:ext cx="9461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</a:defRPr>
            </a:lvl1pPr>
          </a:lstStyle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B3C0B5BB-0749-4630-9750-839732EEED12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1600" y="652002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rgbClr val="000000"/>
                </a:solidFill>
              </a:rPr>
              <a:t>TNE20002\TNE70003</a:t>
            </a:r>
            <a:endParaRPr lang="en-AU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fontAlgn="base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0X8WVwvUh4" TargetMode="External"/><Relationship Id="rId2" Type="http://schemas.openxmlformats.org/officeDocument/2006/relationships/hyperlink" Target="https://www.youtube.com/watch?v=7PtTn38f4o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780929"/>
            <a:ext cx="6094412" cy="648072"/>
          </a:xfrm>
        </p:spPr>
        <p:txBody>
          <a:bodyPr/>
          <a:lstStyle/>
          <a:p>
            <a:pPr algn="ctr"/>
            <a:r>
              <a:rPr lang="en-US" sz="3200" dirty="0" smtClean="0"/>
              <a:t>TNE20002 </a:t>
            </a:r>
            <a:r>
              <a:rPr lang="en-US" sz="3200" dirty="0"/>
              <a:t>/ </a:t>
            </a:r>
            <a:r>
              <a:rPr lang="en-US" sz="3200" dirty="0" smtClean="0"/>
              <a:t>TNE70003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83568" y="4725144"/>
            <a:ext cx="5688012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PPP and CHAP</a:t>
            </a:r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V1.1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6F217C7F-9633-4CF7-A332-D1CF5170AF2F}" type="slidenum">
              <a:rPr lang="en-AU" sz="1000">
                <a:latin typeface="Times New Roman" pitchFamily="18" charset="0"/>
              </a:rPr>
              <a:pPr/>
              <a:t>10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3 - Network </a:t>
            </a:r>
            <a:r>
              <a:rPr lang="en-US" dirty="0"/>
              <a:t>Layer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845" y="3068960"/>
            <a:ext cx="8856984" cy="331236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phase the PPP devices send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NCP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choose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either the IPv4 or IPv6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network layer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network layer protocol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been configured, packets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sent over the link.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interfaces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reveals the LCP and NCP states under PPP configuration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PPP link remains configured for communications until LCP or NCP frames close the link or until an inactivity timer expires or a user intervenes.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136904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979712" y="2276872"/>
            <a:ext cx="6192688" cy="2952328"/>
          </a:xfrm>
        </p:spPr>
        <p:txBody>
          <a:bodyPr/>
          <a:lstStyle/>
          <a:p>
            <a:pPr marL="0" indent="0" algn="ctr"/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</a:t>
            </a:r>
            <a:b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hallenge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andshake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uthentication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  <a: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610D8C12-759F-46AE-B3E5-A9F7028E08D6}" type="slidenum">
              <a:rPr lang="en-AU" sz="1000">
                <a:latin typeface="Times New Roman" pitchFamily="18" charset="0"/>
              </a:rPr>
              <a:pPr/>
              <a:t>12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848600" cy="685800"/>
          </a:xfrm>
        </p:spPr>
        <p:txBody>
          <a:bodyPr/>
          <a:lstStyle/>
          <a:p>
            <a:r>
              <a:rPr lang="en-US" sz="2800" dirty="0">
                <a:solidFill>
                  <a:srgbClr val="3333FF"/>
                </a:solidFill>
              </a:rPr>
              <a:t>C</a:t>
            </a:r>
            <a:r>
              <a:rPr lang="en-US" sz="2800" dirty="0"/>
              <a:t>hallenge </a:t>
            </a:r>
            <a:r>
              <a:rPr lang="en-US" sz="2800" dirty="0">
                <a:solidFill>
                  <a:srgbClr val="3333FF"/>
                </a:solidFill>
              </a:rPr>
              <a:t>H</a:t>
            </a:r>
            <a:r>
              <a:rPr lang="en-US" sz="2800" dirty="0"/>
              <a:t>andshake </a:t>
            </a:r>
            <a:r>
              <a:rPr lang="en-US" sz="2800" dirty="0">
                <a:solidFill>
                  <a:srgbClr val="3333FF"/>
                </a:solidFill>
              </a:rPr>
              <a:t>A</a:t>
            </a:r>
            <a:r>
              <a:rPr lang="en-US" sz="2800" dirty="0"/>
              <a:t>uthentication </a:t>
            </a:r>
            <a:r>
              <a:rPr lang="en-US" sz="2800" dirty="0" smtClean="0">
                <a:solidFill>
                  <a:srgbClr val="3333FF"/>
                </a:solidFill>
              </a:rPr>
              <a:t>P</a:t>
            </a:r>
            <a:r>
              <a:rPr lang="en-US" sz="2800" dirty="0" smtClean="0"/>
              <a:t>rotocol - </a:t>
            </a:r>
            <a:r>
              <a:rPr lang="en-US" sz="2800" dirty="0" smtClean="0">
                <a:solidFill>
                  <a:srgbClr val="3333FF"/>
                </a:solidFill>
              </a:rPr>
              <a:t>CHAP</a:t>
            </a:r>
            <a:endParaRPr lang="en-US" sz="2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3212976"/>
            <a:ext cx="8928992" cy="30963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CHAP is used at the startup of a link and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periodically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cs typeface="Arial" charset="0"/>
              </a:rPr>
              <a:t>verifies the identity</a:t>
            </a:r>
            <a:r>
              <a:rPr lang="en-US" sz="1800" dirty="0">
                <a:cs typeface="Arial" charset="0"/>
              </a:rPr>
              <a:t> of the remote H</a:t>
            </a:r>
            <a:r>
              <a:rPr lang="en-US" sz="1800" dirty="0" smtClean="0">
                <a:cs typeface="Arial" charset="0"/>
              </a:rPr>
              <a:t>ost </a:t>
            </a:r>
            <a:r>
              <a:rPr lang="en-US" sz="1800" dirty="0">
                <a:cs typeface="Arial" charset="0"/>
              </a:rPr>
              <a:t>using 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three-way handshake</a:t>
            </a:r>
            <a:r>
              <a:rPr lang="en-US" sz="1800" dirty="0">
                <a:cs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After the PPP link establishment phase is complete, the local router sends a "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challenge</a:t>
            </a:r>
            <a:r>
              <a:rPr lang="en-US" sz="1800" dirty="0">
                <a:cs typeface="Arial" charset="0"/>
              </a:rPr>
              <a:t>" message to the remote </a:t>
            </a:r>
            <a:r>
              <a:rPr lang="en-US" sz="1800" dirty="0" smtClean="0">
                <a:cs typeface="Arial" charset="0"/>
              </a:rPr>
              <a:t>Host. </a:t>
            </a:r>
            <a:endParaRPr lang="en-US" sz="18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The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remote </a:t>
            </a:r>
            <a:r>
              <a:rPr lang="en-US" sz="1800" dirty="0" smtClean="0">
                <a:solidFill>
                  <a:srgbClr val="3333FF"/>
                </a:solidFill>
                <a:cs typeface="Arial" charset="0"/>
              </a:rPr>
              <a:t>Host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responds</a:t>
            </a:r>
            <a:r>
              <a:rPr lang="en-US" sz="1800" dirty="0">
                <a:cs typeface="Arial" charset="0"/>
              </a:rPr>
              <a:t> with a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calculated</a:t>
            </a:r>
            <a:r>
              <a:rPr lang="en-US" sz="1800" dirty="0">
                <a:cs typeface="Arial" charset="0"/>
              </a:rPr>
              <a:t> using a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one-way hash function</a:t>
            </a:r>
            <a:r>
              <a:rPr lang="en-US" sz="1800" dirty="0">
                <a:cs typeface="Arial" charset="0"/>
              </a:rPr>
              <a:t>, which is typically Message Digest 5 (MD5). </a:t>
            </a:r>
          </a:p>
          <a:p>
            <a:pPr>
              <a:lnSpc>
                <a:spcPct val="80000"/>
              </a:lnSpc>
            </a:pPr>
            <a:endParaRPr lang="en-US" sz="18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This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response</a:t>
            </a:r>
            <a:r>
              <a:rPr lang="en-US" sz="1800" dirty="0">
                <a:cs typeface="Arial" charset="0"/>
              </a:rPr>
              <a:t> is based on the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password </a:t>
            </a:r>
            <a:r>
              <a:rPr lang="en-US" sz="1800" dirty="0">
                <a:cs typeface="Arial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challenge message</a:t>
            </a:r>
            <a:r>
              <a:rPr lang="en-US" sz="1800" dirty="0">
                <a:cs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The </a:t>
            </a:r>
            <a:r>
              <a:rPr lang="en-US" sz="1800" dirty="0" smtClean="0">
                <a:cs typeface="Arial" charset="0"/>
              </a:rPr>
              <a:t>local Host  </a:t>
            </a:r>
            <a:r>
              <a:rPr lang="en-US" sz="1800" dirty="0">
                <a:cs typeface="Arial" charset="0"/>
              </a:rPr>
              <a:t>checks the response against its </a:t>
            </a:r>
            <a:r>
              <a:rPr lang="en-US" sz="1800" dirty="0">
                <a:solidFill>
                  <a:schemeClr val="accent2"/>
                </a:solidFill>
                <a:cs typeface="Arial" charset="0"/>
              </a:rPr>
              <a:t>own calculation of the expected hash value</a:t>
            </a:r>
            <a:r>
              <a:rPr lang="en-US" sz="1800" dirty="0">
                <a:cs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If the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values match</a:t>
            </a:r>
            <a:r>
              <a:rPr lang="en-US" sz="1800" dirty="0">
                <a:cs typeface="Arial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the authentication is acknowledged</a:t>
            </a:r>
            <a:r>
              <a:rPr lang="en-US" sz="1800" dirty="0">
                <a:cs typeface="Arial" charset="0"/>
              </a:rPr>
              <a:t>, otherwise the connection is immediately terminated</a:t>
            </a:r>
            <a:r>
              <a:rPr lang="en-US" sz="1600" dirty="0">
                <a:cs typeface="Arial" charset="0"/>
              </a:rPr>
              <a:t>. </a:t>
            </a:r>
          </a:p>
        </p:txBody>
      </p:sp>
      <p:pic>
        <p:nvPicPr>
          <p:cNvPr id="30727" name="Picture 5" descr="ppp4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620688"/>
            <a:ext cx="8064896" cy="24482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2204864"/>
            <a:ext cx="9124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b="1" dirty="0" err="1" smtClean="0"/>
              <a:t>SantaCruz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231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AC3BB0C9-468E-4A82-806B-B50C2F351C42}" type="slidenum">
              <a:rPr lang="en-AU" sz="1000">
                <a:latin typeface="Times New Roman" pitchFamily="18" charset="0"/>
              </a:rPr>
              <a:pPr/>
              <a:t>13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993063" cy="685800"/>
          </a:xfrm>
        </p:spPr>
        <p:txBody>
          <a:bodyPr/>
          <a:lstStyle/>
          <a:p>
            <a:r>
              <a:rPr lang="en-US" sz="2800" dirty="0"/>
              <a:t>Challenge Handshake Authentication Protocol (CHAP)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556792"/>
            <a:ext cx="8856984" cy="475252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cs typeface="Arial" charset="0"/>
              </a:rPr>
              <a:t>CHAP</a:t>
            </a:r>
            <a:r>
              <a:rPr lang="en-US" sz="2400" dirty="0">
                <a:cs typeface="Arial" charset="0"/>
              </a:rPr>
              <a:t> provides </a:t>
            </a:r>
            <a:r>
              <a:rPr lang="en-US" sz="2400" dirty="0">
                <a:solidFill>
                  <a:srgbClr val="3333FF"/>
                </a:solidFill>
                <a:cs typeface="Arial" charset="0"/>
              </a:rPr>
              <a:t>protection against </a:t>
            </a:r>
            <a:r>
              <a:rPr lang="en-US" sz="2400" dirty="0" smtClean="0">
                <a:solidFill>
                  <a:srgbClr val="3333FF"/>
                </a:solidFill>
                <a:cs typeface="Arial" charset="0"/>
              </a:rPr>
              <a:t>playback (relay) </a:t>
            </a:r>
            <a:r>
              <a:rPr lang="en-US" sz="2400" dirty="0">
                <a:solidFill>
                  <a:srgbClr val="3333FF"/>
                </a:solidFill>
                <a:cs typeface="Arial" charset="0"/>
              </a:rPr>
              <a:t>attack </a:t>
            </a:r>
            <a:r>
              <a:rPr lang="en-US" sz="2400" dirty="0">
                <a:cs typeface="Arial" charset="0"/>
              </a:rPr>
              <a:t>through the use of a </a:t>
            </a:r>
            <a:r>
              <a:rPr lang="en-US" sz="2400" dirty="0">
                <a:solidFill>
                  <a:srgbClr val="3333FF"/>
                </a:solidFill>
                <a:cs typeface="Arial" charset="0"/>
              </a:rPr>
              <a:t>variable challenge </a:t>
            </a:r>
            <a:r>
              <a:rPr lang="en-US" sz="2400" dirty="0">
                <a:cs typeface="Arial" charset="0"/>
              </a:rPr>
              <a:t>value that is unique and </a:t>
            </a:r>
            <a:r>
              <a:rPr lang="en-US" sz="2400" dirty="0" smtClean="0">
                <a:cs typeface="Arial" charset="0"/>
              </a:rPr>
              <a:t>unpredictable.</a:t>
            </a:r>
          </a:p>
          <a:p>
            <a:pPr lvl="1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Playback attack: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breach of security in which information is stored without authorization 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 retransmitted 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trick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 the receiver into unauthorized operations 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false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 identification 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authentication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 or a duplicate transaction</a:t>
            </a:r>
            <a:r>
              <a:rPr lang="en-AU" sz="1600" dirty="0"/>
              <a:t>.</a:t>
            </a:r>
            <a:endParaRPr lang="en-US" sz="1600" dirty="0" smtClean="0">
              <a:cs typeface="Arial" charset="0"/>
            </a:endParaRPr>
          </a:p>
          <a:p>
            <a:endParaRPr lang="en-US" sz="2400" dirty="0" smtClean="0">
              <a:cs typeface="Arial" charset="0"/>
            </a:endParaRPr>
          </a:p>
          <a:p>
            <a:r>
              <a:rPr lang="en-US" sz="2400" dirty="0" smtClean="0">
                <a:cs typeface="Arial" charset="0"/>
              </a:rPr>
              <a:t>Since </a:t>
            </a:r>
            <a:r>
              <a:rPr lang="en-US" sz="2400" dirty="0">
                <a:cs typeface="Arial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challenge is unique and random</a:t>
            </a:r>
            <a:r>
              <a:rPr lang="en-US" sz="2400" dirty="0">
                <a:cs typeface="Arial" charset="0"/>
              </a:rPr>
              <a:t>, the resulting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hash value</a:t>
            </a:r>
            <a:r>
              <a:rPr lang="en-US" sz="2400" dirty="0">
                <a:cs typeface="Arial" charset="0"/>
              </a:rPr>
              <a:t> will also be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unique </a:t>
            </a:r>
            <a:r>
              <a:rPr lang="en-US" sz="2400" dirty="0">
                <a:cs typeface="Arial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random</a:t>
            </a:r>
            <a:r>
              <a:rPr lang="en-US" sz="2400" dirty="0">
                <a:cs typeface="Arial" charset="0"/>
              </a:rPr>
              <a:t>. </a:t>
            </a:r>
          </a:p>
          <a:p>
            <a:endParaRPr lang="en-US" sz="2400" dirty="0" smtClean="0">
              <a:cs typeface="Arial" charset="0"/>
            </a:endParaRPr>
          </a:p>
          <a:p>
            <a:r>
              <a:rPr lang="en-US" sz="2400" dirty="0" smtClean="0">
                <a:cs typeface="Arial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local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host </a:t>
            </a:r>
            <a:r>
              <a:rPr lang="en-US" sz="2400" dirty="0" smtClean="0">
                <a:cs typeface="Arial" charset="0"/>
              </a:rPr>
              <a:t>or </a:t>
            </a:r>
            <a:r>
              <a:rPr lang="en-US" sz="2400" dirty="0">
                <a:cs typeface="Arial" charset="0"/>
              </a:rPr>
              <a:t>a </a:t>
            </a:r>
            <a:r>
              <a:rPr lang="en-US" sz="2400" dirty="0">
                <a:solidFill>
                  <a:srgbClr val="3333FF"/>
                </a:solidFill>
                <a:cs typeface="Arial" charset="0"/>
              </a:rPr>
              <a:t>third-party authentication server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is in control </a:t>
            </a:r>
            <a:r>
              <a:rPr lang="en-US" sz="2400" dirty="0">
                <a:cs typeface="Arial" charset="0"/>
              </a:rPr>
              <a:t>of the frequency and timing of the challenges.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88295AAC-3DED-4C31-8E00-68276345BC18}" type="slidenum">
              <a:rPr lang="en-AU" sz="1000">
                <a:latin typeface="Times New Roman" pitchFamily="18" charset="0"/>
              </a:rPr>
              <a:pPr/>
              <a:t>14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PPP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Authentication –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SantaCruz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calls HQ</a:t>
            </a:r>
            <a:endParaRPr lang="en-US" sz="28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886200"/>
            <a:ext cx="8839200" cy="2063750"/>
          </a:xfrm>
        </p:spPr>
        <p:txBody>
          <a:bodyPr lIns="91440" tIns="45720" rIns="91440" bIns="45720"/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3333FF"/>
                </a:solidFill>
                <a:cs typeface="Arial" charset="0"/>
              </a:rPr>
              <a:t>HQ router </a:t>
            </a:r>
            <a:r>
              <a:rPr lang="en-US" sz="2000" dirty="0" smtClean="0">
                <a:cs typeface="Arial" charset="0"/>
              </a:rPr>
              <a:t>sends  a </a:t>
            </a:r>
            <a:r>
              <a:rPr lang="en-US" sz="2000" b="1" dirty="0">
                <a:solidFill>
                  <a:srgbClr val="3333FF"/>
                </a:solidFill>
                <a:cs typeface="Arial" charset="0"/>
              </a:rPr>
              <a:t>CHAP challenge packet </a:t>
            </a:r>
            <a:r>
              <a:rPr lang="en-US" sz="2000" b="1" dirty="0" smtClean="0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with the following </a:t>
            </a:r>
            <a:r>
              <a:rPr lang="en-US" sz="2000" dirty="0" smtClean="0">
                <a:cs typeface="Arial" charset="0"/>
              </a:rPr>
              <a:t>details:</a:t>
            </a:r>
            <a:endParaRPr lang="en-US" sz="2000" dirty="0">
              <a:cs typeface="Arial" charset="0"/>
            </a:endParaRPr>
          </a:p>
          <a:p>
            <a:pPr marL="1023938" lvl="1" indent="-457200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sz="2000" dirty="0">
                <a:cs typeface="Arial" charset="0"/>
              </a:rPr>
              <a:t> = challenge packet type identifier.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ID</a:t>
            </a:r>
            <a:r>
              <a:rPr lang="en-US" sz="2000" dirty="0">
                <a:cs typeface="Arial" charset="0"/>
              </a:rPr>
              <a:t> = sequential number that identifies the challenge.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random</a:t>
            </a:r>
            <a:r>
              <a:rPr lang="en-US" sz="2000" dirty="0">
                <a:cs typeface="Arial" charset="0"/>
              </a:rPr>
              <a:t> = a </a:t>
            </a:r>
            <a:r>
              <a:rPr lang="en-US" sz="2000" dirty="0" smtClean="0">
                <a:cs typeface="Arial" charset="0"/>
              </a:rPr>
              <a:t>random value </a:t>
            </a:r>
            <a:r>
              <a:rPr lang="en-US" sz="2000" dirty="0">
                <a:cs typeface="Arial" charset="0"/>
              </a:rPr>
              <a:t>generated by the </a:t>
            </a:r>
            <a:r>
              <a:rPr lang="en-US" sz="2000" b="1" dirty="0" smtClean="0">
                <a:solidFill>
                  <a:srgbClr val="3333FF"/>
                </a:solidFill>
                <a:cs typeface="Arial" charset="0"/>
              </a:rPr>
              <a:t>HQ</a:t>
            </a:r>
            <a:r>
              <a:rPr lang="en-US" sz="2000" dirty="0" smtClean="0">
                <a:cs typeface="Arial" charset="0"/>
              </a:rPr>
              <a:t> router</a:t>
            </a:r>
            <a:r>
              <a:rPr lang="en-US" sz="2000" dirty="0">
                <a:cs typeface="Arial" charset="0"/>
              </a:rPr>
              <a:t>.</a:t>
            </a:r>
          </a:p>
          <a:p>
            <a:pPr marL="1023938" lvl="1" indent="-457200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HQ</a:t>
            </a:r>
            <a:r>
              <a:rPr lang="en-US" sz="2000" dirty="0">
                <a:cs typeface="Arial" charset="0"/>
              </a:rPr>
              <a:t> = the authentication name of the challenger.</a:t>
            </a:r>
          </a:p>
        </p:txBody>
      </p:sp>
      <p:pic>
        <p:nvPicPr>
          <p:cNvPr id="196612" name="Picture 4" descr="pic_cha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72465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3657600" y="2590800"/>
            <a:ext cx="3124200" cy="533400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3657600" y="1219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152400" y="3429000"/>
            <a:ext cx="88392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SantaCruz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Arial" charset="0"/>
                <a:cs typeface="Arial" charset="0"/>
              </a:rPr>
              <a:t>calls </a:t>
            </a:r>
            <a:r>
              <a:rPr lang="en-US" sz="2000" dirty="0" smtClean="0">
                <a:latin typeface="Arial" charset="0"/>
                <a:cs typeface="Arial" charset="0"/>
              </a:rPr>
              <a:t>HQ to establish </a:t>
            </a:r>
            <a:r>
              <a:rPr lang="en-US" sz="2000" dirty="0">
                <a:latin typeface="Arial" charset="0"/>
                <a:cs typeface="Arial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PPP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link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8718" y="26728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AU" sz="1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>
            <a:endCxn id="832518" idx="1"/>
          </p:cNvCxnSpPr>
          <p:nvPr/>
        </p:nvCxnSpPr>
        <p:spPr bwMode="auto">
          <a:xfrm flipV="1">
            <a:off x="1619672" y="1485900"/>
            <a:ext cx="2037928" cy="19431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153606" y="3121703"/>
            <a:ext cx="576064" cy="808856"/>
          </a:xfrm>
          <a:prstGeom prst="straightConnector1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976010" y="3042166"/>
            <a:ext cx="2732965" cy="2171028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21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/>
      <p:bldP spid="832517" grpId="0" animBg="1"/>
      <p:bldP spid="832518" grpId="0" animBg="1"/>
      <p:bldP spid="832518" grpId="1" animBg="1"/>
      <p:bldP spid="8325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DC28CC54-C41F-4A7F-82F3-4A27C5ECF684}" type="slidenum">
              <a:rPr lang="en-AU" sz="1000">
                <a:latin typeface="Times New Roman" pitchFamily="18" charset="0"/>
              </a:rPr>
              <a:pPr/>
              <a:t>15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HQ CHAP Challenge sent to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SantaCruz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429000"/>
            <a:ext cx="8839200" cy="2880320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challenge packet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is sent to the </a:t>
            </a: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calling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SantaCruz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router.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The</a:t>
            </a:r>
            <a:r>
              <a:rPr lang="en-US" sz="2400" b="1" dirty="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ID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random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values are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kept in a 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table</a:t>
            </a: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on the </a:t>
            </a:r>
            <a:r>
              <a:rPr lang="en-US" sz="2400" dirty="0" smtClean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HQ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router.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list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of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outstanding challenges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maintained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table</a:t>
            </a:r>
            <a:r>
              <a:rPr 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on HQ router.</a:t>
            </a:r>
            <a:endParaRPr lang="en-US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97636" name="Picture 4" descr="pic_cha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72465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4067944" y="2590800"/>
            <a:ext cx="1189856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3542" name="Line 6"/>
          <p:cNvSpPr>
            <a:spLocks noChangeShapeType="1"/>
          </p:cNvSpPr>
          <p:nvPr/>
        </p:nvSpPr>
        <p:spPr bwMode="auto">
          <a:xfrm flipV="1">
            <a:off x="4876800" y="1676400"/>
            <a:ext cx="19050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8718" y="26728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AU" sz="1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508104" y="1927424"/>
            <a:ext cx="1642120" cy="26537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661CF91C-DA06-4B7B-95CF-578744260459}" type="slidenum">
              <a:rPr lang="en-AU" sz="1000">
                <a:latin typeface="Times New Roman" pitchFamily="18" charset="0"/>
              </a:rPr>
              <a:pPr/>
              <a:t>16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6988"/>
            <a:ext cx="8137401" cy="685800"/>
          </a:xfrm>
        </p:spPr>
        <p:txBody>
          <a:bodyPr lIns="91440" tIns="45720" rIns="91440" bIns="45720" anchor="ctr"/>
          <a:lstStyle/>
          <a:p>
            <a:r>
              <a:rPr lang="en-US" sz="2800" dirty="0" smtClean="0">
                <a:latin typeface="Arial" charset="0"/>
              </a:rPr>
              <a:t>3.SantaCruz receives CHAP </a:t>
            </a:r>
            <a:r>
              <a:rPr lang="en-US" sz="2800" dirty="0">
                <a:latin typeface="Arial" charset="0"/>
              </a:rPr>
              <a:t>Challenge</a:t>
            </a:r>
            <a:endParaRPr lang="en-US" sz="2800" i="1" dirty="0">
              <a:latin typeface="Arial" charset="0"/>
            </a:endParaRPr>
          </a:p>
        </p:txBody>
      </p:sp>
      <p:sp>
        <p:nvSpPr>
          <p:cNvPr id="83456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64038"/>
            <a:ext cx="8083550" cy="2089150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Arial" charset="0"/>
                <a:cs typeface="Arial" charset="0"/>
              </a:rPr>
              <a:t>name HQ </a:t>
            </a:r>
            <a:r>
              <a:rPr lang="en-US" sz="2000" dirty="0">
                <a:latin typeface="Arial" charset="0"/>
                <a:cs typeface="Arial" charset="0"/>
              </a:rPr>
              <a:t>is used to look up the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password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ID</a:t>
            </a:r>
            <a:r>
              <a:rPr lang="en-US" sz="2000" dirty="0">
                <a:latin typeface="Arial" charset="0"/>
              </a:rPr>
              <a:t> value, the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random value</a:t>
            </a:r>
            <a:r>
              <a:rPr lang="en-US" sz="2000" dirty="0">
                <a:latin typeface="Arial" charset="0"/>
              </a:rPr>
              <a:t> and the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password</a:t>
            </a:r>
            <a:r>
              <a:rPr lang="en-US" sz="2000" dirty="0">
                <a:latin typeface="Arial" charset="0"/>
              </a:rPr>
              <a:t> are fed into the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MD5 hash generator</a:t>
            </a:r>
            <a:r>
              <a:rPr lang="en-US" sz="2000" dirty="0">
                <a:latin typeface="Arial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The result is the </a:t>
            </a:r>
            <a:r>
              <a:rPr lang="en-US" sz="2000" dirty="0">
                <a:solidFill>
                  <a:srgbClr val="3333FF"/>
                </a:solidFill>
                <a:latin typeface="Arial" charset="0"/>
              </a:rPr>
              <a:t>one-way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MD5-hashed CHAP challenge</a:t>
            </a:r>
            <a:r>
              <a:rPr lang="en-US" sz="2000" dirty="0">
                <a:latin typeface="Arial" charset="0"/>
              </a:rPr>
              <a:t> that will be sent back in the </a:t>
            </a:r>
            <a:r>
              <a:rPr lang="en-US" sz="2000" b="1" dirty="0">
                <a:solidFill>
                  <a:srgbClr val="3333FF"/>
                </a:solidFill>
                <a:latin typeface="Arial" charset="0"/>
              </a:rPr>
              <a:t>CHAP response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2743200" cy="11874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i="1" dirty="0">
                <a:latin typeface="Arial" charset="0"/>
              </a:rPr>
              <a:t>Receive</a:t>
            </a:r>
            <a:br>
              <a:rPr lang="en-US" i="1" dirty="0">
                <a:latin typeface="Arial" charset="0"/>
              </a:rPr>
            </a:br>
            <a:r>
              <a:rPr lang="en-US" i="1" dirty="0">
                <a:latin typeface="Arial" charset="0"/>
              </a:rPr>
              <a:t>CHAP</a:t>
            </a:r>
            <a:br>
              <a:rPr lang="en-US" i="1" dirty="0">
                <a:latin typeface="Arial" charset="0"/>
              </a:rPr>
            </a:br>
            <a:r>
              <a:rPr lang="en-US" i="1" dirty="0">
                <a:latin typeface="Arial" charset="0"/>
              </a:rPr>
              <a:t>Challenge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152400" y="4343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endParaRPr lang="en-AU">
              <a:latin typeface="Arial" charset="0"/>
              <a:cs typeface="Arial" charset="0"/>
            </a:endParaRPr>
          </a:p>
        </p:txBody>
      </p:sp>
      <p:pic>
        <p:nvPicPr>
          <p:cNvPr id="198682" name="Picture 2" descr="pic_cha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836613"/>
            <a:ext cx="54864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4571" name="Picture 11" descr="pic_cha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5250"/>
            <a:ext cx="25146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67944" y="2126456"/>
            <a:ext cx="2592288" cy="533400"/>
            <a:chOff x="2820" y="924"/>
            <a:chExt cx="1404" cy="336"/>
          </a:xfrm>
        </p:grpSpPr>
        <p:sp>
          <p:nvSpPr>
            <p:cNvPr id="834573" name="Rectangle 13"/>
            <p:cNvSpPr>
              <a:spLocks noChangeArrowheads="1"/>
            </p:cNvSpPr>
            <p:nvPr/>
          </p:nvSpPr>
          <p:spPr bwMode="auto">
            <a:xfrm>
              <a:off x="3756" y="948"/>
              <a:ext cx="468" cy="31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4574" name="Rectangle 14"/>
            <p:cNvSpPr>
              <a:spLocks noChangeArrowheads="1"/>
            </p:cNvSpPr>
            <p:nvPr/>
          </p:nvSpPr>
          <p:spPr bwMode="auto">
            <a:xfrm flipH="1">
              <a:off x="2820" y="924"/>
              <a:ext cx="429" cy="31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 flipV="1">
            <a:off x="3585654" y="4192587"/>
            <a:ext cx="986346" cy="1401253"/>
          </a:xfrm>
          <a:prstGeom prst="straightConnector1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57200" y="2852936"/>
            <a:ext cx="289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User/Password</a:t>
            </a:r>
            <a:endParaRPr lang="en-A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 bwMode="auto">
          <a:xfrm flipV="1">
            <a:off x="3349787" y="2608595"/>
            <a:ext cx="343786" cy="444396"/>
          </a:xfrm>
          <a:prstGeom prst="straightConnector1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843808" y="2450307"/>
            <a:ext cx="4226706" cy="2058813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55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4" grpId="0" build="p"/>
      <p:bldP spid="8345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D21F4F10-EA98-48CC-98E6-3F46B11B1286}" type="slidenum">
              <a:rPr lang="en-AU" sz="1000">
                <a:latin typeface="Times New Roman" pitchFamily="18" charset="0"/>
              </a:rPr>
              <a:pPr/>
              <a:t>17</a:t>
            </a:fld>
            <a:endParaRPr lang="en-AU" sz="1000">
              <a:latin typeface="Times New Roman" pitchFamily="18" charset="0"/>
            </a:endParaRPr>
          </a:p>
        </p:txBody>
      </p:sp>
      <p:pic>
        <p:nvPicPr>
          <p:cNvPr id="199682" name="Picture 2" descr="pic_chap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568951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5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4149080"/>
            <a:ext cx="8839200" cy="2291680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cs typeface="Arial" charset="0"/>
              </a:rPr>
              <a:t>The response packet is assembled and sent.</a:t>
            </a:r>
          </a:p>
          <a:p>
            <a:pPr marL="1023938" lvl="1" indent="-457200"/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02</a:t>
            </a:r>
            <a:r>
              <a:rPr lang="en-US" sz="2000" dirty="0">
                <a:cs typeface="Arial" charset="0"/>
              </a:rPr>
              <a:t> = CHAP response packet type identifier.</a:t>
            </a:r>
          </a:p>
          <a:p>
            <a:pPr marL="1023938" lvl="1" indent="-457200"/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ID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= copied from the challenge packet.</a:t>
            </a:r>
          </a:p>
          <a:p>
            <a:pPr marL="1023938" lvl="1" indent="-457200"/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hash</a:t>
            </a:r>
            <a:r>
              <a:rPr lang="en-US" sz="2000" dirty="0">
                <a:cs typeface="Arial" charset="0"/>
              </a:rPr>
              <a:t> = the output from the MD5 hash generator.</a:t>
            </a:r>
          </a:p>
          <a:p>
            <a:pPr marL="1023938" lvl="1" indent="-457200"/>
            <a:r>
              <a:rPr lang="en-US" sz="2000" b="1" dirty="0" err="1">
                <a:solidFill>
                  <a:srgbClr val="FF0000"/>
                </a:solidFill>
                <a:cs typeface="Arial" charset="0"/>
              </a:rPr>
              <a:t>SantaCruz</a:t>
            </a:r>
            <a:r>
              <a:rPr lang="en-US" sz="2000" dirty="0">
                <a:cs typeface="Arial" charset="0"/>
              </a:rPr>
              <a:t> = the hostname of the responding device.</a:t>
            </a:r>
            <a:br>
              <a:rPr lang="en-US" sz="2000" dirty="0">
                <a:cs typeface="Arial" charset="0"/>
              </a:rPr>
            </a:br>
            <a:r>
              <a:rPr lang="en-US" sz="2000" dirty="0">
                <a:cs typeface="Arial" charset="0"/>
              </a:rPr>
              <a:t>                      </a:t>
            </a:r>
            <a:r>
              <a:rPr lang="en-US" sz="2000" i="1" dirty="0" smtClean="0">
                <a:cs typeface="Arial" charset="0"/>
              </a:rPr>
              <a:t>                                            </a:t>
            </a:r>
            <a:endParaRPr lang="en-US" sz="2000" i="1" dirty="0"/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2800" dirty="0" smtClean="0">
                <a:latin typeface="Arial" charset="0"/>
              </a:rPr>
              <a:t>4.SantaCruz sends </a:t>
            </a:r>
            <a:r>
              <a:rPr lang="en-US" sz="2800" dirty="0">
                <a:latin typeface="Arial" charset="0"/>
              </a:rPr>
              <a:t>CHAP </a:t>
            </a:r>
            <a:r>
              <a:rPr lang="en-US" sz="2800" dirty="0" smtClean="0">
                <a:latin typeface="Arial" charset="0"/>
              </a:rPr>
              <a:t>Response</a:t>
            </a:r>
            <a:endParaRPr lang="en-US" sz="2800" b="0" i="1" dirty="0"/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2339752" y="2780928"/>
            <a:ext cx="468052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4DA2BFC5-EE12-4CB5-A658-5F1CDC987E84}" type="slidenum">
              <a:rPr lang="en-AU" sz="1000">
                <a:latin typeface="Times New Roman" pitchFamily="18" charset="0"/>
              </a:rPr>
              <a:pPr/>
              <a:t>18</a:t>
            </a:fld>
            <a:endParaRPr lang="en-AU" sz="1000">
              <a:latin typeface="Times New Roman" pitchFamily="18" charset="0"/>
            </a:endParaRPr>
          </a:p>
        </p:txBody>
      </p:sp>
      <p:pic>
        <p:nvPicPr>
          <p:cNvPr id="200706" name="Picture 2" descr="pic_chap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2244"/>
            <a:ext cx="87630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581128"/>
            <a:ext cx="8083550" cy="1866900"/>
          </a:xfrm>
        </p:spPr>
        <p:txBody>
          <a:bodyPr lIns="91440" tIns="45720" rIns="91440" bIns="45720"/>
          <a:lstStyle/>
          <a:p>
            <a:pPr marL="457200" indent="-457200">
              <a:buSzTx/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used to find the original challenge </a:t>
            </a:r>
            <a:r>
              <a:rPr lang="en-US" sz="2000" dirty="0" smtClean="0"/>
              <a:t>packet in table.</a:t>
            </a:r>
            <a:endParaRPr lang="en-US" sz="2000" dirty="0"/>
          </a:p>
          <a:p>
            <a:pPr marL="457200" indent="-457200">
              <a:spcBef>
                <a:spcPct val="20000"/>
              </a:spcBef>
              <a:buSzTx/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name is used to look up the password</a:t>
            </a:r>
            <a:r>
              <a:rPr lang="en-US" sz="2000" dirty="0"/>
              <a:t> from a configured name or a security server.</a:t>
            </a:r>
          </a:p>
          <a:p>
            <a:pPr marL="457200" indent="-457200">
              <a:spcBef>
                <a:spcPct val="20000"/>
              </a:spcBef>
              <a:buSzTx/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3333FF"/>
                </a:solidFill>
              </a:rPr>
              <a:t>original ID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the original random </a:t>
            </a:r>
            <a:r>
              <a:rPr lang="en-US" sz="2000" dirty="0" smtClean="0">
                <a:solidFill>
                  <a:srgbClr val="3333FF"/>
                </a:solidFill>
              </a:rPr>
              <a:t>value </a:t>
            </a:r>
            <a:r>
              <a:rPr lang="en-US" sz="2000" dirty="0">
                <a:solidFill>
                  <a:srgbClr val="FF0000"/>
                </a:solidFill>
              </a:rPr>
              <a:t>and the</a:t>
            </a:r>
            <a:r>
              <a:rPr lang="en-US" sz="2000" dirty="0">
                <a:solidFill>
                  <a:srgbClr val="3333FF"/>
                </a:solidFill>
              </a:rPr>
              <a:t> password </a:t>
            </a:r>
            <a:r>
              <a:rPr lang="en-US" sz="2000" dirty="0"/>
              <a:t>are fed into the MD5 hash generator.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66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5. HQ receives CHAP Response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152400" y="4343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endParaRPr lang="en-AU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152400" y="51816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FFFF00"/>
              </a:buClr>
              <a:buFont typeface="Arial" charset="0"/>
              <a:buChar char="•"/>
            </a:pPr>
            <a:endParaRPr lang="en-AU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36617" name="Rectangle 9"/>
          <p:cNvSpPr>
            <a:spLocks noChangeArrowheads="1"/>
          </p:cNvSpPr>
          <p:nvPr/>
        </p:nvSpPr>
        <p:spPr bwMode="auto">
          <a:xfrm>
            <a:off x="7596335" y="1772816"/>
            <a:ext cx="1224137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6620" name="Rectangle 12"/>
          <p:cNvSpPr>
            <a:spLocks noChangeArrowheads="1"/>
          </p:cNvSpPr>
          <p:nvPr/>
        </p:nvSpPr>
        <p:spPr bwMode="auto">
          <a:xfrm>
            <a:off x="2771800" y="2975630"/>
            <a:ext cx="3810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6623" name="Rectangle 15"/>
          <p:cNvSpPr>
            <a:spLocks noChangeArrowheads="1"/>
          </p:cNvSpPr>
          <p:nvPr/>
        </p:nvSpPr>
        <p:spPr bwMode="auto">
          <a:xfrm>
            <a:off x="4139954" y="2975630"/>
            <a:ext cx="1944688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9207" y="3442770"/>
            <a:ext cx="1512168" cy="914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/>
      <p:bldP spid="836614" grpId="0"/>
      <p:bldP spid="8366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A8CD4BC7-DCD6-49EA-B49D-DD5E40E83A75}" type="slidenum">
              <a:rPr lang="en-AU" sz="1000">
                <a:latin typeface="Times New Roman" pitchFamily="18" charset="0"/>
              </a:rPr>
              <a:pPr/>
              <a:t>19</a:t>
            </a:fld>
            <a:endParaRPr lang="en-AU" sz="1000">
              <a:latin typeface="Times New Roman" pitchFamily="18" charset="0"/>
            </a:endParaRPr>
          </a:p>
        </p:txBody>
      </p:sp>
      <p:pic>
        <p:nvPicPr>
          <p:cNvPr id="201730" name="Picture 2" descr="pic_chap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"/>
            <a:ext cx="561022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3716338"/>
            <a:ext cx="8083550" cy="1700212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cs typeface="Arial" charset="0"/>
              </a:rPr>
              <a:t>The </a:t>
            </a:r>
            <a:r>
              <a:rPr lang="en-US" sz="2000" dirty="0">
                <a:solidFill>
                  <a:srgbClr val="3333FF"/>
                </a:solidFill>
                <a:cs typeface="Arial" charset="0"/>
              </a:rPr>
              <a:t>hash value received</a:t>
            </a:r>
            <a:r>
              <a:rPr lang="en-US" sz="2000" dirty="0">
                <a:cs typeface="Arial" charset="0"/>
              </a:rPr>
              <a:t> in the response packet </a:t>
            </a:r>
            <a:r>
              <a:rPr lang="en-US" sz="2000" dirty="0" smtClean="0">
                <a:cs typeface="Arial" charset="0"/>
              </a:rPr>
              <a:t> from </a:t>
            </a:r>
            <a:r>
              <a:rPr lang="en-US" sz="2000" dirty="0" err="1" smtClean="0">
                <a:cs typeface="Arial" charset="0"/>
              </a:rPr>
              <a:t>SantaCruz</a:t>
            </a:r>
            <a:r>
              <a:rPr lang="en-US" sz="2000" dirty="0" smtClean="0">
                <a:cs typeface="Arial" charset="0"/>
              </a:rPr>
              <a:t> is then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compared </a:t>
            </a:r>
            <a:r>
              <a:rPr lang="en-US" sz="2000" i="1" dirty="0" smtClean="0">
                <a:solidFill>
                  <a:srgbClr val="FF0000"/>
                </a:solidFill>
                <a:cs typeface="Arial" charset="0"/>
              </a:rPr>
              <a:t> with 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the  </a:t>
            </a:r>
            <a:r>
              <a:rPr lang="en-US" sz="2000" i="1" dirty="0" smtClean="0">
                <a:solidFill>
                  <a:srgbClr val="FF0000"/>
                </a:solidFill>
                <a:cs typeface="Arial" charset="0"/>
              </a:rPr>
              <a:t>MD5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hash </a:t>
            </a:r>
            <a:r>
              <a:rPr lang="en-US" sz="2000" i="1" dirty="0" smtClean="0">
                <a:solidFill>
                  <a:srgbClr val="FF0000"/>
                </a:solidFill>
                <a:cs typeface="Arial" charset="0"/>
              </a:rPr>
              <a:t>value calculated </a:t>
            </a:r>
            <a:r>
              <a:rPr lang="en-US" sz="2000" dirty="0" smtClean="0">
                <a:cs typeface="Arial" charset="0"/>
              </a:rPr>
              <a:t> by HQ.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cs typeface="Arial" charset="0"/>
              </a:rPr>
              <a:t> CHAP </a:t>
            </a:r>
            <a:r>
              <a:rPr lang="en-US" sz="2000" dirty="0">
                <a:cs typeface="Arial" charset="0"/>
              </a:rPr>
              <a:t>authentication </a:t>
            </a:r>
            <a:r>
              <a:rPr lang="en-US" sz="2000" dirty="0">
                <a:solidFill>
                  <a:srgbClr val="3333FF"/>
                </a:solidFill>
                <a:cs typeface="Arial" charset="0"/>
              </a:rPr>
              <a:t>succeeds</a:t>
            </a:r>
            <a:r>
              <a:rPr lang="en-US" sz="2000" dirty="0">
                <a:cs typeface="Arial" charset="0"/>
              </a:rPr>
              <a:t> if the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calculated</a:t>
            </a:r>
            <a:r>
              <a:rPr lang="en-US" sz="2000" dirty="0">
                <a:cs typeface="Arial" charset="0"/>
              </a:rPr>
              <a:t> and the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received</a:t>
            </a:r>
            <a:r>
              <a:rPr lang="en-US" sz="2000" dirty="0">
                <a:cs typeface="Arial" charset="0"/>
              </a:rPr>
              <a:t> hash values are</a:t>
            </a:r>
            <a:r>
              <a:rPr lang="en-US" sz="2000" dirty="0">
                <a:solidFill>
                  <a:srgbClr val="3333FF"/>
                </a:solidFill>
                <a:cs typeface="Arial" charset="0"/>
              </a:rPr>
              <a:t> equal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.</a:t>
            </a:r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6. HQ Compares</a:t>
            </a:r>
            <a:endParaRPr lang="en-US" sz="3200" b="0" i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2743200" cy="13731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i="1" dirty="0">
                <a:latin typeface="Arial" charset="0"/>
              </a:rPr>
              <a:t>Receive</a:t>
            </a:r>
            <a:br>
              <a:rPr lang="en-US" sz="2800" i="1" dirty="0">
                <a:latin typeface="Arial" charset="0"/>
              </a:rPr>
            </a:br>
            <a:r>
              <a:rPr lang="en-US" sz="2800" i="1" dirty="0">
                <a:latin typeface="Arial" charset="0"/>
              </a:rPr>
              <a:t>CHAP</a:t>
            </a:r>
            <a:br>
              <a:rPr lang="en-US" sz="2800" i="1" dirty="0">
                <a:latin typeface="Arial" charset="0"/>
              </a:rPr>
            </a:br>
            <a:r>
              <a:rPr lang="en-US" sz="2800" i="1" dirty="0">
                <a:latin typeface="Arial" charset="0"/>
              </a:rPr>
              <a:t>Response</a:t>
            </a:r>
          </a:p>
        </p:txBody>
      </p:sp>
      <p:sp>
        <p:nvSpPr>
          <p:cNvPr id="837638" name="Rectangle 6"/>
          <p:cNvSpPr>
            <a:spLocks noChangeArrowheads="1"/>
          </p:cNvSpPr>
          <p:nvPr/>
        </p:nvSpPr>
        <p:spPr bwMode="auto">
          <a:xfrm>
            <a:off x="5181600" y="2209800"/>
            <a:ext cx="8382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7639" name="Rectangle 7"/>
          <p:cNvSpPr>
            <a:spLocks noChangeArrowheads="1"/>
          </p:cNvSpPr>
          <p:nvPr/>
        </p:nvSpPr>
        <p:spPr bwMode="auto">
          <a:xfrm>
            <a:off x="8077200" y="2667000"/>
            <a:ext cx="762000" cy="457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auto">
          <a:xfrm>
            <a:off x="6096000" y="2667000"/>
            <a:ext cx="1981200" cy="2286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87012" y="2713037"/>
            <a:ext cx="1512168" cy="82232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PPP – Point to Point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0BF756B7-2A14-4F7D-950E-3952B50CDC71}" type="slidenum">
              <a:rPr lang="en-AU" sz="1000">
                <a:latin typeface="Times New Roman" pitchFamily="18" charset="0"/>
              </a:rPr>
              <a:pPr/>
              <a:t>20</a:t>
            </a:fld>
            <a:endParaRPr lang="en-AU" sz="1000">
              <a:latin typeface="Times New Roman" pitchFamily="18" charset="0"/>
            </a:endParaRPr>
          </a:p>
        </p:txBody>
      </p:sp>
      <p:pic>
        <p:nvPicPr>
          <p:cNvPr id="202754" name="Picture 2" descr="pic_chap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"/>
            <a:ext cx="561022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3" y="3644900"/>
            <a:ext cx="8783512" cy="2586038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cs typeface="Arial" charset="0"/>
              </a:rPr>
              <a:t>If authentication is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successful</a:t>
            </a:r>
            <a:r>
              <a:rPr lang="en-US" sz="2000" dirty="0">
                <a:cs typeface="Arial" charset="0"/>
              </a:rPr>
              <a:t>, a CHAP success packet is built from the following components: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03</a:t>
            </a:r>
            <a:r>
              <a:rPr lang="en-US" sz="2000" dirty="0">
                <a:cs typeface="Arial" charset="0"/>
              </a:rPr>
              <a:t> = CHAP success message type.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ID</a:t>
            </a:r>
            <a:r>
              <a:rPr lang="en-US" sz="2000" dirty="0">
                <a:cs typeface="Arial" charset="0"/>
              </a:rPr>
              <a:t> = copied from the response packet.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“Welcome In”</a:t>
            </a:r>
            <a:r>
              <a:rPr lang="en-US" sz="2000" dirty="0">
                <a:cs typeface="Arial" charset="0"/>
              </a:rPr>
              <a:t> is simply a text message providing a user-readable explanation.</a:t>
            </a:r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3200">
                <a:solidFill>
                  <a:schemeClr val="tx1"/>
                </a:solidFill>
              </a:rPr>
              <a:t>CHAP Challenge</a:t>
            </a:r>
            <a:endParaRPr lang="en-US" sz="3200" b="0" i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38661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2743200" cy="13731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i="1" dirty="0">
                <a:latin typeface="Arial" charset="0"/>
              </a:rPr>
              <a:t>Success</a:t>
            </a:r>
            <a:br>
              <a:rPr lang="en-US" sz="2800" i="1" dirty="0">
                <a:latin typeface="Arial" charset="0"/>
              </a:rPr>
            </a:br>
            <a:r>
              <a:rPr lang="en-US" sz="2800" i="1" dirty="0">
                <a:latin typeface="Arial" charset="0"/>
              </a:rPr>
              <a:t>OR</a:t>
            </a:r>
            <a:br>
              <a:rPr lang="en-US" sz="2800" i="1" dirty="0">
                <a:latin typeface="Arial" charset="0"/>
              </a:rPr>
            </a:br>
            <a:r>
              <a:rPr lang="en-US" sz="2800" i="1" dirty="0">
                <a:latin typeface="Arial" charset="0"/>
              </a:rPr>
              <a:t>Failure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1066800"/>
            <a:ext cx="3657600" cy="914400"/>
            <a:chOff x="3216" y="672"/>
            <a:chExt cx="2304" cy="576"/>
          </a:xfrm>
        </p:grpSpPr>
        <p:sp>
          <p:nvSpPr>
            <p:cNvPr id="838663" name="Rectangle 7"/>
            <p:cNvSpPr>
              <a:spLocks noChangeArrowheads="1"/>
            </p:cNvSpPr>
            <p:nvPr/>
          </p:nvSpPr>
          <p:spPr bwMode="auto">
            <a:xfrm>
              <a:off x="3216" y="672"/>
              <a:ext cx="528" cy="28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8664" name="Rectangle 8"/>
            <p:cNvSpPr>
              <a:spLocks noChangeArrowheads="1"/>
            </p:cNvSpPr>
            <p:nvPr/>
          </p:nvSpPr>
          <p:spPr bwMode="auto">
            <a:xfrm>
              <a:off x="5040" y="960"/>
              <a:ext cx="480" cy="28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8665" name="Line 9"/>
            <p:cNvSpPr>
              <a:spLocks noChangeShapeType="1"/>
            </p:cNvSpPr>
            <p:nvPr/>
          </p:nvSpPr>
          <p:spPr bwMode="auto">
            <a:xfrm>
              <a:off x="3792" y="912"/>
              <a:ext cx="1152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67200" y="1447800"/>
            <a:ext cx="3200400" cy="914400"/>
            <a:chOff x="2688" y="912"/>
            <a:chExt cx="2016" cy="576"/>
          </a:xfrm>
        </p:grpSpPr>
        <p:sp>
          <p:nvSpPr>
            <p:cNvPr id="838667" name="Text Box 11"/>
            <p:cNvSpPr txBox="1">
              <a:spLocks noChangeArrowheads="1"/>
            </p:cNvSpPr>
            <p:nvPr/>
          </p:nvSpPr>
          <p:spPr bwMode="auto">
            <a:xfrm>
              <a:off x="2688" y="960"/>
              <a:ext cx="288" cy="25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03</a:t>
              </a:r>
            </a:p>
          </p:txBody>
        </p:sp>
        <p:sp>
          <p:nvSpPr>
            <p:cNvPr id="838668" name="Line 12"/>
            <p:cNvSpPr>
              <a:spLocks noChangeShapeType="1"/>
            </p:cNvSpPr>
            <p:nvPr/>
          </p:nvSpPr>
          <p:spPr bwMode="auto">
            <a:xfrm>
              <a:off x="2976" y="1200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8669" name="Line 13"/>
            <p:cNvSpPr>
              <a:spLocks noChangeShapeType="1"/>
            </p:cNvSpPr>
            <p:nvPr/>
          </p:nvSpPr>
          <p:spPr bwMode="auto">
            <a:xfrm flipH="1">
              <a:off x="3936" y="1152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8670" name="Text Box 14"/>
            <p:cNvSpPr txBox="1">
              <a:spLocks noChangeArrowheads="1"/>
            </p:cNvSpPr>
            <p:nvPr/>
          </p:nvSpPr>
          <p:spPr bwMode="auto">
            <a:xfrm>
              <a:off x="3408" y="912"/>
              <a:ext cx="1296" cy="25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Welcome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2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F90BE4C4-54F6-4C9F-8E41-BEB4E1FDEB2C}" type="slidenum">
              <a:rPr lang="en-AU" sz="1000">
                <a:latin typeface="Times New Roman" pitchFamily="18" charset="0"/>
              </a:rPr>
              <a:pPr/>
              <a:t>21</a:t>
            </a:fld>
            <a:endParaRPr lang="en-AU" sz="1000">
              <a:latin typeface="Times New Roman" pitchFamily="18" charset="0"/>
            </a:endParaRPr>
          </a:p>
        </p:txBody>
      </p:sp>
      <p:pic>
        <p:nvPicPr>
          <p:cNvPr id="203778" name="Picture 2" descr="pic_chap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"/>
            <a:ext cx="561022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" y="3717032"/>
            <a:ext cx="8890000" cy="2586037"/>
          </a:xfrm>
        </p:spPr>
        <p:txBody>
          <a:bodyPr lIns="91440" tIns="45720" rIns="91440" bIns="45720"/>
          <a:lstStyle/>
          <a:p>
            <a:pPr marL="457200" indent="-457200">
              <a:buFont typeface="Arial" charset="0"/>
              <a:buChar char="•"/>
            </a:pPr>
            <a:r>
              <a:rPr lang="en-US" sz="2000" dirty="0">
                <a:cs typeface="Arial" charset="0"/>
              </a:rPr>
              <a:t>If authentication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 fails</a:t>
            </a:r>
            <a:r>
              <a:rPr lang="en-US" sz="2000" dirty="0">
                <a:cs typeface="Arial" charset="0"/>
              </a:rPr>
              <a:t>, a CHAP failure packet is built from the following components: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04</a:t>
            </a:r>
            <a:r>
              <a:rPr lang="en-US" sz="2000" dirty="0">
                <a:cs typeface="Arial" charset="0"/>
              </a:rPr>
              <a:t> = CHAP failure message type.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ID</a:t>
            </a:r>
            <a:r>
              <a:rPr lang="en-US" sz="2000" dirty="0">
                <a:cs typeface="Arial" charset="0"/>
              </a:rPr>
              <a:t> = copied from the response packet.</a:t>
            </a:r>
          </a:p>
          <a:p>
            <a:pPr marL="1023938" lvl="1" indent="-457200"/>
            <a:r>
              <a:rPr lang="en-US" sz="2000" dirty="0">
                <a:solidFill>
                  <a:srgbClr val="FF0000"/>
                </a:solidFill>
                <a:cs typeface="Arial" charset="0"/>
              </a:rPr>
              <a:t>“Authentication failure”</a:t>
            </a:r>
            <a:r>
              <a:rPr lang="en-US" sz="2000" dirty="0">
                <a:cs typeface="Arial" charset="0"/>
              </a:rPr>
              <a:t> or other text message, providing a user-readable explanation.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3200">
                <a:solidFill>
                  <a:schemeClr val="tx1"/>
                </a:solidFill>
              </a:rPr>
              <a:t>CHAP Challenge</a:t>
            </a:r>
            <a:endParaRPr lang="en-US" sz="3200" b="0" i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2743200" cy="13731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i="1">
                <a:latin typeface="Arial" charset="0"/>
              </a:rPr>
              <a:t>Success</a:t>
            </a:r>
            <a:br>
              <a:rPr lang="en-US" sz="2800" i="1">
                <a:latin typeface="Arial" charset="0"/>
              </a:rPr>
            </a:br>
            <a:r>
              <a:rPr lang="en-US" sz="2800" i="1">
                <a:latin typeface="Arial" charset="0"/>
              </a:rPr>
              <a:t>OR</a:t>
            </a:r>
            <a:br>
              <a:rPr lang="en-US" sz="2800" i="1">
                <a:latin typeface="Arial" charset="0"/>
              </a:rPr>
            </a:br>
            <a:r>
              <a:rPr lang="en-US" sz="2800" i="1">
                <a:latin typeface="Arial" charset="0"/>
              </a:rPr>
              <a:t>Failure</a:t>
            </a:r>
          </a:p>
        </p:txBody>
      </p:sp>
      <p:grpSp>
        <p:nvGrpSpPr>
          <p:cNvPr id="203782" name="Group 6"/>
          <p:cNvGrpSpPr>
            <a:grpSpLocks/>
          </p:cNvGrpSpPr>
          <p:nvPr/>
        </p:nvGrpSpPr>
        <p:grpSpPr bwMode="auto">
          <a:xfrm>
            <a:off x="4267200" y="1447800"/>
            <a:ext cx="3200400" cy="914400"/>
            <a:chOff x="2688" y="912"/>
            <a:chExt cx="2016" cy="576"/>
          </a:xfrm>
        </p:grpSpPr>
        <p:sp>
          <p:nvSpPr>
            <p:cNvPr id="839687" name="Text Box 7"/>
            <p:cNvSpPr txBox="1">
              <a:spLocks noChangeArrowheads="1"/>
            </p:cNvSpPr>
            <p:nvPr/>
          </p:nvSpPr>
          <p:spPr bwMode="auto">
            <a:xfrm>
              <a:off x="2688" y="960"/>
              <a:ext cx="288" cy="25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03</a:t>
              </a:r>
            </a:p>
          </p:txBody>
        </p:sp>
        <p:sp>
          <p:nvSpPr>
            <p:cNvPr id="839688" name="Line 8"/>
            <p:cNvSpPr>
              <a:spLocks noChangeShapeType="1"/>
            </p:cNvSpPr>
            <p:nvPr/>
          </p:nvSpPr>
          <p:spPr bwMode="auto">
            <a:xfrm>
              <a:off x="2976" y="1200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9689" name="Line 9"/>
            <p:cNvSpPr>
              <a:spLocks noChangeShapeType="1"/>
            </p:cNvSpPr>
            <p:nvPr/>
          </p:nvSpPr>
          <p:spPr bwMode="auto">
            <a:xfrm flipH="1">
              <a:off x="3936" y="1152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0" rIns="0"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9690" name="Text Box 10"/>
            <p:cNvSpPr txBox="1">
              <a:spLocks noChangeArrowheads="1"/>
            </p:cNvSpPr>
            <p:nvPr/>
          </p:nvSpPr>
          <p:spPr bwMode="auto">
            <a:xfrm>
              <a:off x="3408" y="912"/>
              <a:ext cx="1296" cy="255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Welcome In</a:t>
              </a:r>
            </a:p>
          </p:txBody>
        </p:sp>
      </p:grpSp>
      <p:sp>
        <p:nvSpPr>
          <p:cNvPr id="839691" name="Text Box 11"/>
          <p:cNvSpPr txBox="1">
            <a:spLocks noChangeArrowheads="1"/>
          </p:cNvSpPr>
          <p:nvPr/>
        </p:nvSpPr>
        <p:spPr bwMode="auto">
          <a:xfrm>
            <a:off x="4267200" y="1524000"/>
            <a:ext cx="457200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03</a:t>
            </a:r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>
            <a:off x="4724400" y="1905000"/>
            <a:ext cx="533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9693" name="Line 13"/>
          <p:cNvSpPr>
            <a:spLocks noChangeShapeType="1"/>
          </p:cNvSpPr>
          <p:nvPr/>
        </p:nvSpPr>
        <p:spPr bwMode="auto">
          <a:xfrm flipH="1">
            <a:off x="6248400" y="1828800"/>
            <a:ext cx="533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5410200" y="1447800"/>
            <a:ext cx="2057400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Welcome In</a:t>
            </a: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3886200" y="2590800"/>
            <a:ext cx="457200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04</a:t>
            </a:r>
          </a:p>
        </p:txBody>
      </p:sp>
      <p:sp>
        <p:nvSpPr>
          <p:cNvPr id="839696" name="Line 16"/>
          <p:cNvSpPr>
            <a:spLocks noChangeShapeType="1"/>
          </p:cNvSpPr>
          <p:nvPr/>
        </p:nvSpPr>
        <p:spPr bwMode="auto">
          <a:xfrm>
            <a:off x="4343400" y="2819400"/>
            <a:ext cx="914400" cy="3810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9697" name="Line 17"/>
          <p:cNvSpPr>
            <a:spLocks noChangeShapeType="1"/>
          </p:cNvSpPr>
          <p:nvPr/>
        </p:nvSpPr>
        <p:spPr bwMode="auto">
          <a:xfrm flipH="1">
            <a:off x="6705600" y="2819400"/>
            <a:ext cx="304800" cy="4572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lIns="0" rIns="0" anchor="ctr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9698" name="Text Box 18"/>
          <p:cNvSpPr txBox="1">
            <a:spLocks noChangeArrowheads="1"/>
          </p:cNvSpPr>
          <p:nvPr/>
        </p:nvSpPr>
        <p:spPr bwMode="auto">
          <a:xfrm>
            <a:off x="6705600" y="2438400"/>
            <a:ext cx="2286000" cy="404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Authentication Failed</a:t>
            </a:r>
          </a:p>
        </p:txBody>
      </p:sp>
    </p:spTree>
    <p:extLst>
      <p:ext uri="{BB962C8B-B14F-4D97-AF65-F5344CB8AC3E}">
        <p14:creationId xmlns:p14="http://schemas.microsoft.com/office/powerpoint/2010/main" val="30002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>
                <a:solidFill>
                  <a:srgbClr val="000000"/>
                </a:solidFill>
              </a:rPr>
              <a:t>Slide</a:t>
            </a:r>
            <a:r>
              <a:rPr lang="en-AU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fld id="{2C9D8925-AD44-4242-BA36-875C99F27ED0}" type="slidenum">
              <a:rPr lang="en-AU" sz="1000">
                <a:solidFill>
                  <a:srgbClr val="000000"/>
                </a:solidFill>
                <a:latin typeface="Times New Roman" pitchFamily="18" charset="0"/>
              </a:rPr>
              <a:pPr/>
              <a:t>22</a:t>
            </a:fld>
            <a:endParaRPr lang="en-AU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3333FF"/>
                </a:solidFill>
              </a:rPr>
              <a:t>Configuring </a:t>
            </a:r>
            <a:r>
              <a:rPr lang="en-US" sz="2800" b="0" dirty="0" smtClean="0">
                <a:solidFill>
                  <a:srgbClr val="3333FF"/>
                </a:solidFill>
              </a:rPr>
              <a:t>CHAP</a:t>
            </a:r>
            <a:endParaRPr lang="en-US" sz="2800" b="0" dirty="0">
              <a:solidFill>
                <a:srgbClr val="3333FF"/>
              </a:solidFill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16345"/>
              </p:ext>
            </p:extLst>
          </p:nvPr>
        </p:nvGraphicFramePr>
        <p:xfrm>
          <a:off x="457200" y="1371600"/>
          <a:ext cx="8305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8" name="VISIO" r:id="rId4" imgW="3645000" imgH="413280" progId="Visio.Drawing.5">
                  <p:embed/>
                </p:oleObj>
              </mc:Choice>
              <mc:Fallback>
                <p:oleObj name="VISIO" r:id="rId4" imgW="3645000" imgH="4132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305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1520" y="2636912"/>
            <a:ext cx="5378441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username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HQ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password cisco</a:t>
            </a: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Serial0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address 172.25.3.2 255.255.255.0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encapsulation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ppp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ppp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authentication chap</a:t>
            </a:r>
          </a:p>
          <a:p>
            <a:pPr eaLnBrk="0" hangingPunct="0"/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267744" y="4365104"/>
            <a:ext cx="6314546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username </a:t>
            </a:r>
            <a:r>
              <a:rPr lang="en-US" sz="1800" b="1" dirty="0" err="1" smtClean="0">
                <a:solidFill>
                  <a:srgbClr val="3333FF"/>
                </a:solidFill>
                <a:latin typeface="Courier New" pitchFamily="49" charset="0"/>
              </a:rPr>
              <a:t>SantaCruz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password cisco</a:t>
            </a: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Serial0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address 172.25.3.1 255.255.255.0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encapsulation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ppp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ppp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authentication chap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6" y="1371600"/>
            <a:ext cx="12573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52550"/>
            <a:ext cx="12096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7615237" y="2286000"/>
            <a:ext cx="1" cy="207910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619672" y="2132856"/>
            <a:ext cx="0" cy="5040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10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B69245D2-3C52-4E8E-90A9-EF05DCB00644}" type="slidenum">
              <a:rPr lang="en-AU" sz="1000">
                <a:latin typeface="Times New Roman" pitchFamily="18" charset="0"/>
              </a:rPr>
              <a:pPr/>
              <a:t>23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PPP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7" y="1262062"/>
            <a:ext cx="7272809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524000" y="2819400"/>
            <a:ext cx="2286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600200" y="3276600"/>
            <a:ext cx="2286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600200" y="3505200"/>
            <a:ext cx="2286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3886200" y="3581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343400" y="34290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NCP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3886200" y="3352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343400" y="31845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LCP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E3FFE74E-6A10-400D-B390-62B60157E66C}" type="slidenum">
              <a:rPr lang="en-AU" sz="1000">
                <a:latin typeface="Times New Roman" pitchFamily="18" charset="0"/>
              </a:rPr>
              <a:pPr/>
              <a:t>24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896"/>
            <a:ext cx="3887788" cy="685800"/>
          </a:xfrm>
        </p:spPr>
        <p:txBody>
          <a:bodyPr/>
          <a:lstStyle/>
          <a:p>
            <a:r>
              <a:rPr lang="en-US" sz="2800" b="0" dirty="0"/>
              <a:t>debug </a:t>
            </a:r>
            <a:r>
              <a:rPr lang="en-US" sz="2800" b="0" dirty="0" err="1"/>
              <a:t>ppp</a:t>
            </a:r>
            <a:r>
              <a:rPr lang="en-US" sz="2800" b="0" dirty="0"/>
              <a:t> negotiation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941889"/>
            <a:ext cx="9036496" cy="13674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sz="1800" b="1" dirty="0">
                <a:solidFill>
                  <a:srgbClr val="3333FF"/>
                </a:solidFill>
                <a:cs typeface="Arial" charset="0"/>
              </a:rPr>
              <a:t>debug </a:t>
            </a:r>
            <a:r>
              <a:rPr lang="en-US" sz="1800" b="1" dirty="0" err="1">
                <a:solidFill>
                  <a:srgbClr val="3333FF"/>
                </a:solidFill>
                <a:cs typeface="Arial" charset="0"/>
              </a:rPr>
              <a:t>ppp</a:t>
            </a:r>
            <a:r>
              <a:rPr lang="en-US" sz="1800" b="1" dirty="0">
                <a:solidFill>
                  <a:srgbClr val="3333FF"/>
                </a:solidFill>
                <a:cs typeface="Arial" charset="0"/>
              </a:rPr>
              <a:t> negotiation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command enables you to view the PPP negotiation transactions, identify the problem or stage when the error occurs, and develop a resolution.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During PPP negotiation,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the link goes through several phases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, as shown </a:t>
            </a: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above. 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The end result is that PPP is either up or down.</a:t>
            </a:r>
            <a:endParaRPr lang="en-US" sz="1800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0" y="116632"/>
            <a:ext cx="54726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07505" y="620688"/>
            <a:ext cx="3489126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Router#debug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ppp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negotiation 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PPP protocol negotiation debugging is on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 . .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BR0:1 LCP: State is Open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 . .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PPP: Phase is AUTHENTICATING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 . .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BR0:1 IPCP: State is Open</a:t>
            </a:r>
          </a:p>
          <a:p>
            <a:pPr marL="342900" indent="-342900"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ABC60E93-432E-4C20-A299-427E8A5124F9}" type="slidenum">
              <a:rPr lang="en-AU" sz="1000">
                <a:latin typeface="Times New Roman" pitchFamily="18" charset="0"/>
              </a:rPr>
              <a:pPr/>
              <a:t>25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553200" cy="685800"/>
          </a:xfrm>
        </p:spPr>
        <p:txBody>
          <a:bodyPr/>
          <a:lstStyle/>
          <a:p>
            <a:r>
              <a:rPr lang="en-US" sz="2800" b="0" dirty="0"/>
              <a:t>debug </a:t>
            </a:r>
            <a:r>
              <a:rPr lang="en-US" sz="2800" b="0" dirty="0" err="1"/>
              <a:t>ppp</a:t>
            </a:r>
            <a:r>
              <a:rPr lang="en-US" sz="2800" b="0" dirty="0"/>
              <a:t> authentication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652838"/>
            <a:ext cx="8083550" cy="243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The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debug </a:t>
            </a:r>
            <a:r>
              <a:rPr lang="en-US" sz="24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ppp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authentication </a:t>
            </a:r>
            <a:r>
              <a:rPr lang="en-US" sz="2400" dirty="0">
                <a:cs typeface="Arial" charset="0"/>
              </a:rPr>
              <a:t>command displays the authentication exchange sequence.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With two-way authentication configured, each router authenticates the other.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Messages appear for both the authenticating process and the process of being authenticated. 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08504" cy="237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230371" y="1757650"/>
            <a:ext cx="288032" cy="2420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1309" y="2996952"/>
            <a:ext cx="144016" cy="2420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97378"/>
            <a:ext cx="8064896" cy="2232248"/>
          </a:xfrm>
        </p:spPr>
        <p:txBody>
          <a:bodyPr/>
          <a:lstStyle/>
          <a:p>
            <a:pPr algn="ctr"/>
            <a:r>
              <a:rPr lang="en-AU" sz="4400" dirty="0" smtClean="0">
                <a:solidFill>
                  <a:srgbClr val="FF0000"/>
                </a:solidFill>
              </a:rPr>
              <a:t>The End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smtClean="0"/>
              <a:t>Slide</a:t>
            </a:r>
            <a:r>
              <a:rPr lang="en-AU" sz="1000" smtClean="0">
                <a:latin typeface="Times New Roman" pitchFamily="18" charset="0"/>
              </a:rPr>
              <a:t> </a:t>
            </a:r>
            <a:fld id="{E76AC3DB-3665-4471-88C1-5A098B273C20}" type="slidenum">
              <a:rPr lang="en-AU" sz="1000" smtClean="0">
                <a:latin typeface="Times New Roman" pitchFamily="18" charset="0"/>
              </a:rPr>
              <a:pPr/>
              <a:t>26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414908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2"/>
              </a:rPr>
              <a:t>1. Intro to the Point to Point Protocol PPP - YouTube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286000" y="30135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3"/>
              </a:rPr>
              <a:t>PAP, CHAP, and MS-CHAP - CompTIA Security+ SY0-501 - 4.2 - YouTube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00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C23B87DF-0DA6-4F24-9073-FBA184955DDD}" type="slidenum">
              <a:rPr lang="en-AU" sz="1000">
                <a:latin typeface="Times New Roman" pitchFamily="18" charset="0"/>
              </a:rPr>
              <a:pPr/>
              <a:t>3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HDLC </a:t>
            </a:r>
            <a:r>
              <a:rPr lang="en-US" dirty="0" smtClean="0">
                <a:solidFill>
                  <a:srgbClr val="3333FF"/>
                </a:solidFill>
              </a:rPr>
              <a:t>Encapsulation 1979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933056"/>
            <a:ext cx="8784976" cy="24480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sz="1800" b="1" dirty="0">
                <a:solidFill>
                  <a:srgbClr val="3333FF"/>
                </a:solidFill>
                <a:cs typeface="Arial" charset="0"/>
              </a:rPr>
              <a:t>1979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, the ISO agreed on HDLC as a standard bit-oriented 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data link layer protocol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 that encapsulates data on synchronous serial data links.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Since </a:t>
            </a:r>
            <a:r>
              <a:rPr lang="en-US" sz="1800" b="1" dirty="0">
                <a:solidFill>
                  <a:srgbClr val="3333FF"/>
                </a:solidFill>
                <a:cs typeface="Arial" charset="0"/>
              </a:rPr>
              <a:t>1981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, ITU-T has developed a series of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HDLC derivative protocols.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The following 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examples of derivative protocols 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are called link access protocols: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Link Access Procedure, Balanced (LAPB) for X.25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Link Access Procedure on the D channel (LAPD) for ISDN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Link Access Procedure for Modems (LAPM) and </a:t>
            </a:r>
            <a:r>
              <a:rPr lang="en-US" sz="1800" b="1" dirty="0">
                <a:solidFill>
                  <a:srgbClr val="3333FF"/>
                </a:solidFill>
                <a:cs typeface="Arial" charset="0"/>
              </a:rPr>
              <a:t>PPP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 for </a:t>
            </a:r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modems </a:t>
            </a:r>
            <a:r>
              <a:rPr lang="en-US" sz="1800" b="1" dirty="0" smtClean="0">
                <a:solidFill>
                  <a:srgbClr val="FF0000"/>
                </a:solidFill>
                <a:cs typeface="Arial" charset="0"/>
              </a:rPr>
              <a:t>&lt; -------------</a:t>
            </a:r>
            <a:endParaRPr lang="en-US" sz="1800" b="1" dirty="0">
              <a:solidFill>
                <a:srgbClr val="FF0000"/>
              </a:solidFill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Link Access Procedure for </a:t>
            </a:r>
            <a:r>
              <a:rPr lang="en-US" sz="1800" dirty="0">
                <a:solidFill>
                  <a:srgbClr val="3333FF"/>
                </a:solidFill>
                <a:cs typeface="Arial" charset="0"/>
              </a:rPr>
              <a:t>Frame Relay (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LAPF) for Frame Relay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7992888" cy="29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37758257-253F-4C8D-B831-9334AC2358EE}" type="slidenum">
              <a:rPr lang="en-AU" sz="1000">
                <a:latin typeface="Times New Roman" pitchFamily="18" charset="0"/>
              </a:rPr>
              <a:pPr/>
              <a:t>4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33772"/>
            <a:ext cx="8137401" cy="685800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HDLC and PPP </a:t>
            </a:r>
            <a:r>
              <a:rPr lang="en-US" dirty="0">
                <a:solidFill>
                  <a:srgbClr val="3333FF"/>
                </a:solidFill>
              </a:rPr>
              <a:t>Encapsulation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" y="3645024"/>
            <a:ext cx="9036413" cy="2800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HDLC is the default Layer 2 protocol for Cisco router serial interfaces</a:t>
            </a: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HDLC does not have a way to indicate which layer 3  protocol is being carried. 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PPP frame has a Protocol field that indicates it is carrying either  a layer 3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packet   or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packet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836343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0337FD3E-AE2F-41CC-8748-AEC66EC2B909}" type="slidenum">
              <a:rPr lang="en-AU" sz="1000">
                <a:latin typeface="Times New Roman" pitchFamily="18" charset="0"/>
              </a:rPr>
              <a:pPr/>
              <a:t>5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500938" cy="685800"/>
          </a:xfrm>
        </p:spPr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Configuring HDLC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124744"/>
            <a:ext cx="8640960" cy="1728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cs typeface="Arial" charset="0"/>
              </a:rPr>
              <a:t>The default encapsulation method used by </a:t>
            </a:r>
            <a:r>
              <a:rPr lang="en-US" sz="2000" dirty="0">
                <a:solidFill>
                  <a:srgbClr val="3333FF"/>
                </a:solidFill>
                <a:cs typeface="Arial" charset="0"/>
              </a:rPr>
              <a:t>Cisco devices on synchronous serial lines </a:t>
            </a:r>
            <a:r>
              <a:rPr lang="en-US" sz="2000" dirty="0">
                <a:cs typeface="Arial" charset="0"/>
              </a:rPr>
              <a:t>is Cisco HDLC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1843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548680"/>
            <a:ext cx="4181599" cy="536699"/>
          </a:xfrm>
          <a:noFill/>
          <a:ln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8439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2204864"/>
            <a:ext cx="8874596" cy="324036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570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6F07F7FB-6B5B-4B90-A5E8-DBD4C0679F54}" type="slidenum">
              <a:rPr lang="en-AU" sz="1000">
                <a:latin typeface="Times New Roman" pitchFamily="18" charset="0"/>
              </a:rPr>
              <a:pPr/>
              <a:t>6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PPP layered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44" y="3356992"/>
            <a:ext cx="8784976" cy="29523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PPP contains two sub-protocols: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</a:rPr>
              <a:t>Network Control Protocol</a:t>
            </a:r>
            <a:r>
              <a:rPr lang="en-US" dirty="0">
                <a:solidFill>
                  <a:srgbClr val="3333FF"/>
                </a:solidFill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cs typeface="Arial" charset="0"/>
              </a:rPr>
              <a:t>Encapsulate and negotiate options for </a:t>
            </a:r>
            <a:r>
              <a:rPr lang="en-US" dirty="0">
                <a:solidFill>
                  <a:srgbClr val="3333FF"/>
                </a:solidFill>
                <a:cs typeface="Arial" charset="0"/>
              </a:rPr>
              <a:t>multiple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network layer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protocols</a:t>
            </a:r>
            <a:endParaRPr lang="en-US" dirty="0">
              <a:cs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dirty="0"/>
              <a:t>Responsible for configuring, enabling and disabling the network layer protocol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3333FF"/>
                </a:solidFill>
              </a:rPr>
              <a:t>Link Control Protocol</a:t>
            </a:r>
            <a:r>
              <a:rPr lang="en-US" dirty="0">
                <a:solidFill>
                  <a:srgbClr val="3333FF"/>
                </a:solidFill>
              </a:rPr>
              <a:t>  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cs typeface="Arial" charset="0"/>
              </a:rPr>
              <a:t>Negotiate and setup control options on the WAN data link.</a:t>
            </a:r>
          </a:p>
          <a:p>
            <a:pPr lvl="2">
              <a:lnSpc>
                <a:spcPct val="80000"/>
              </a:lnSpc>
            </a:pPr>
            <a:r>
              <a:rPr lang="en-US" dirty="0">
                <a:cs typeface="Arial" charset="0"/>
              </a:rPr>
              <a:t>The LCP sits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on top of the physical layer </a:t>
            </a:r>
            <a:r>
              <a:rPr lang="en-US" dirty="0">
                <a:cs typeface="Arial" charset="0"/>
              </a:rPr>
              <a:t>and is used to </a:t>
            </a:r>
            <a:r>
              <a:rPr lang="en-US" dirty="0">
                <a:solidFill>
                  <a:srgbClr val="3333FF"/>
                </a:solidFill>
                <a:cs typeface="Arial" charset="0"/>
              </a:rPr>
              <a:t>establish</a:t>
            </a:r>
            <a:r>
              <a:rPr lang="en-US" dirty="0">
                <a:cs typeface="Arial" charset="0"/>
              </a:rPr>
              <a:t>, </a:t>
            </a:r>
            <a:r>
              <a:rPr lang="en-US" dirty="0">
                <a:solidFill>
                  <a:srgbClr val="3333FF"/>
                </a:solidFill>
                <a:cs typeface="Arial" charset="0"/>
              </a:rPr>
              <a:t>configure</a:t>
            </a:r>
            <a:r>
              <a:rPr lang="en-US" dirty="0">
                <a:cs typeface="Arial" charset="0"/>
              </a:rPr>
              <a:t>, and </a:t>
            </a:r>
            <a:r>
              <a:rPr lang="en-US" dirty="0">
                <a:solidFill>
                  <a:srgbClr val="3333FF"/>
                </a:solidFill>
                <a:cs typeface="Arial" charset="0"/>
              </a:rPr>
              <a:t>test </a:t>
            </a:r>
            <a:r>
              <a:rPr lang="en-US" dirty="0">
                <a:cs typeface="Arial" charset="0"/>
              </a:rPr>
              <a:t>the </a:t>
            </a:r>
            <a:r>
              <a:rPr lang="en-US" dirty="0" smtClean="0">
                <a:cs typeface="Arial" charset="0"/>
              </a:rPr>
              <a:t>data </a:t>
            </a:r>
            <a:r>
              <a:rPr lang="en-US" dirty="0" smtClean="0">
                <a:solidFill>
                  <a:srgbClr val="3333FF"/>
                </a:solidFill>
                <a:cs typeface="Arial" charset="0"/>
              </a:rPr>
              <a:t>link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connection.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064896" cy="270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907704" y="548680"/>
            <a:ext cx="720080" cy="9361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C923ADF3-6698-48D1-985C-56225566ABC4}" type="slidenum">
              <a:rPr lang="en-AU" sz="1000">
                <a:latin typeface="Times New Roman" pitchFamily="18" charset="0"/>
              </a:rPr>
              <a:pPr/>
              <a:t>7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500938" cy="685800"/>
          </a:xfrm>
        </p:spPr>
        <p:txBody>
          <a:bodyPr/>
          <a:lstStyle/>
          <a:p>
            <a:r>
              <a:rPr lang="en-US" dirty="0"/>
              <a:t>PPP Session </a:t>
            </a:r>
            <a:r>
              <a:rPr lang="en-US" dirty="0" smtClean="0"/>
              <a:t>Establishment – 3 Phases</a:t>
            </a:r>
            <a:endParaRPr lang="en-US" dirty="0"/>
          </a:p>
        </p:txBody>
      </p:sp>
      <p:pic>
        <p:nvPicPr>
          <p:cNvPr id="2458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548680"/>
            <a:ext cx="8208466" cy="5760640"/>
          </a:xfrm>
          <a:noFill/>
          <a:ln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445224"/>
            <a:ext cx="32403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Authentication/Link Quality Phase</a:t>
            </a:r>
            <a:endParaRPr lang="en-A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8241F5B1-76AE-49A3-BE65-5E000368953A}" type="slidenum">
              <a:rPr lang="en-AU" sz="1000">
                <a:latin typeface="Times New Roman" pitchFamily="18" charset="0"/>
              </a:rPr>
              <a:pPr/>
              <a:t>8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Phase 1 – </a:t>
            </a:r>
            <a:r>
              <a:rPr lang="en-US" smtClean="0">
                <a:cs typeface="Arial" charset="0"/>
              </a:rPr>
              <a:t>Link establishment</a:t>
            </a:r>
            <a:endParaRPr lang="en-US" dirty="0">
              <a:cs typeface="Arial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0688"/>
            <a:ext cx="396240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04864"/>
            <a:ext cx="8712968" cy="41044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cs typeface="Arial" charset="0"/>
              </a:rPr>
              <a:t>In this phase each PPP device sends </a:t>
            </a:r>
            <a:r>
              <a:rPr lang="en-US" sz="2000" b="1" dirty="0">
                <a:cs typeface="Arial" charset="0"/>
              </a:rPr>
              <a:t>LCP frames</a:t>
            </a:r>
            <a:r>
              <a:rPr lang="en-US" sz="2000" dirty="0">
                <a:cs typeface="Arial" charset="0"/>
              </a:rPr>
              <a:t> to </a:t>
            </a:r>
            <a:r>
              <a:rPr lang="en-US" sz="2000" b="1" dirty="0">
                <a:cs typeface="Arial" charset="0"/>
              </a:rPr>
              <a:t>configure and test the data link.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LCP </a:t>
            </a:r>
            <a:r>
              <a:rPr lang="en-US" sz="2000" dirty="0">
                <a:cs typeface="Arial" charset="0"/>
              </a:rPr>
              <a:t>frames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contain a configuration option field </a:t>
            </a:r>
            <a:r>
              <a:rPr lang="en-US" sz="2000" dirty="0">
                <a:cs typeface="Arial" charset="0"/>
              </a:rPr>
              <a:t>that allows devices to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negotiate</a:t>
            </a:r>
            <a:r>
              <a:rPr lang="en-US" sz="2000" dirty="0">
                <a:cs typeface="Arial" charset="0"/>
              </a:rPr>
              <a:t> the use of options such </a:t>
            </a:r>
            <a:r>
              <a:rPr lang="en-US" sz="2000" dirty="0" smtClean="0">
                <a:cs typeface="Arial" charset="0"/>
              </a:rPr>
              <a:t>as: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b="1" dirty="0">
                <a:cs typeface="Arial" charset="0"/>
              </a:rPr>
              <a:t>maximum transmission unit 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b="1" dirty="0">
                <a:cs typeface="Arial" charset="0"/>
              </a:rPr>
              <a:t>MTU</a:t>
            </a:r>
            <a:r>
              <a:rPr lang="en-US" sz="2000" dirty="0" smtClean="0">
                <a:cs typeface="Arial" charset="0"/>
              </a:rPr>
              <a:t>),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 </a:t>
            </a:r>
            <a:r>
              <a:rPr lang="en-US" sz="2000" b="1" dirty="0">
                <a:cs typeface="Arial" charset="0"/>
              </a:rPr>
              <a:t>compression</a:t>
            </a:r>
            <a:r>
              <a:rPr lang="en-US" sz="2000" dirty="0">
                <a:cs typeface="Arial" charset="0"/>
              </a:rPr>
              <a:t> of certain PPP fields, </a:t>
            </a:r>
            <a:endParaRPr lang="en-US" sz="2000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the </a:t>
            </a:r>
            <a:r>
              <a:rPr lang="en-US" sz="2000" b="1" dirty="0">
                <a:cs typeface="Arial" charset="0"/>
              </a:rPr>
              <a:t>link-authentication</a:t>
            </a:r>
            <a:r>
              <a:rPr lang="en-US" sz="2000" dirty="0">
                <a:cs typeface="Arial" charset="0"/>
              </a:rPr>
              <a:t> protocol. </a:t>
            </a:r>
            <a:r>
              <a:rPr lang="en-US" sz="2000" dirty="0" smtClean="0">
                <a:cs typeface="Arial" charset="0"/>
              </a:rPr>
              <a:t>   </a:t>
            </a:r>
            <a:endParaRPr lang="en-US" sz="2000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Before </a:t>
            </a:r>
            <a:r>
              <a:rPr lang="en-US" sz="2000" dirty="0">
                <a:cs typeface="Arial" charset="0"/>
              </a:rPr>
              <a:t>any network layer packets can be exchanged, LCP must first </a:t>
            </a:r>
            <a:r>
              <a:rPr lang="en-US" sz="2000" b="1" dirty="0">
                <a:cs typeface="Arial" charset="0"/>
              </a:rPr>
              <a:t>open the connection and negotiate the configuration parameters</a:t>
            </a:r>
            <a:r>
              <a:rPr lang="en-US" sz="2000" dirty="0">
                <a:cs typeface="Arial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This </a:t>
            </a:r>
            <a:r>
              <a:rPr lang="en-US" sz="2000" dirty="0">
                <a:cs typeface="Arial" charset="0"/>
              </a:rPr>
              <a:t>phase is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complete</a:t>
            </a:r>
            <a:r>
              <a:rPr lang="en-US" sz="2000" dirty="0">
                <a:cs typeface="Arial" charset="0"/>
              </a:rPr>
              <a:t> when a configuration ACK frame has been sent and received.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Slide</a:t>
            </a:r>
            <a:r>
              <a:rPr lang="en-AU" sz="1000">
                <a:latin typeface="Times New Roman" pitchFamily="18" charset="0"/>
              </a:rPr>
              <a:t> </a:t>
            </a:r>
            <a:fld id="{87A3BC62-3026-4137-A887-3C84BE0ABDE8}" type="slidenum">
              <a:rPr lang="en-AU" sz="1000">
                <a:latin typeface="Times New Roman" pitchFamily="18" charset="0"/>
              </a:rPr>
              <a:pPr/>
              <a:t>9</a:t>
            </a:fld>
            <a:endParaRPr lang="en-AU" sz="10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79" y="116632"/>
            <a:ext cx="8137401" cy="685800"/>
          </a:xfrm>
        </p:spPr>
        <p:txBody>
          <a:bodyPr/>
          <a:lstStyle/>
          <a:p>
            <a:r>
              <a:rPr lang="en-US" dirty="0" smtClean="0"/>
              <a:t>Phase 2 - Authentication | Link Quality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03" y="3068960"/>
            <a:ext cx="8740080" cy="3096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After the link has been established and the</a:t>
            </a:r>
            <a:r>
              <a:rPr lang="en-US" sz="2400" b="1" dirty="0">
                <a:solidFill>
                  <a:srgbClr val="3333FF"/>
                </a:solidFill>
                <a:cs typeface="Arial" charset="0"/>
              </a:rPr>
              <a:t> </a:t>
            </a:r>
            <a:r>
              <a:rPr lang="en-US" sz="2400" b="1" dirty="0" smtClean="0">
                <a:solidFill>
                  <a:srgbClr val="3333FF"/>
                </a:solidFill>
                <a:cs typeface="Arial" charset="0"/>
              </a:rPr>
              <a:t>CHAP </a:t>
            </a:r>
            <a:r>
              <a:rPr lang="en-US" sz="2400" b="1" dirty="0" smtClean="0">
                <a:cs typeface="Arial" charset="0"/>
              </a:rPr>
              <a:t>authentication </a:t>
            </a:r>
            <a:r>
              <a:rPr lang="en-US" sz="2400" b="1" dirty="0">
                <a:cs typeface="Arial" charset="0"/>
              </a:rPr>
              <a:t>protocol decided</a:t>
            </a:r>
            <a:r>
              <a:rPr lang="en-US" sz="2400" dirty="0">
                <a:cs typeface="Arial" charset="0"/>
              </a:rPr>
              <a:t> on, the peer </a:t>
            </a:r>
            <a:r>
              <a:rPr lang="en-US" sz="2400" dirty="0" smtClean="0">
                <a:cs typeface="Arial" charset="0"/>
              </a:rPr>
              <a:t>will be </a:t>
            </a:r>
            <a:r>
              <a:rPr lang="en-US" sz="2400" dirty="0">
                <a:cs typeface="Arial" charset="0"/>
              </a:rPr>
              <a:t>authenticated.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Authentication, if used, takes place before the network layer protocol phase is entered.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As part of this phase, LCP also allows for an </a:t>
            </a:r>
            <a:r>
              <a:rPr lang="en-US" sz="2400" b="1" dirty="0">
                <a:cs typeface="Arial" charset="0"/>
              </a:rPr>
              <a:t>optional </a:t>
            </a:r>
            <a:r>
              <a:rPr lang="en-US" sz="2400" b="1" dirty="0" smtClean="0">
                <a:cs typeface="Arial" charset="0"/>
              </a:rPr>
              <a:t>link quality </a:t>
            </a:r>
            <a:r>
              <a:rPr lang="en-US" sz="2400" b="1" dirty="0">
                <a:cs typeface="Arial" charset="0"/>
              </a:rPr>
              <a:t>determination test.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Arial" charset="0"/>
              </a:rPr>
              <a:t>The link is tested to determine whether the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link quality is good enough</a:t>
            </a:r>
            <a:r>
              <a:rPr lang="en-US" sz="2000" dirty="0">
                <a:cs typeface="Arial" charset="0"/>
              </a:rPr>
              <a:t> to bring up network </a:t>
            </a:r>
            <a:r>
              <a:rPr lang="en-US" sz="2000" dirty="0" smtClean="0">
                <a:cs typeface="Arial" charset="0"/>
              </a:rPr>
              <a:t>layer </a:t>
            </a:r>
            <a:r>
              <a:rPr lang="en-US" sz="2000" dirty="0">
                <a:cs typeface="Arial" charset="0"/>
              </a:rPr>
              <a:t>protocols</a:t>
            </a:r>
            <a:r>
              <a:rPr lang="en-US" sz="2000" dirty="0"/>
              <a:t>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8" y="980728"/>
            <a:ext cx="86409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1556792"/>
            <a:ext cx="165618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Serial Link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48264" y="1124744"/>
            <a:ext cx="1008112" cy="36004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9807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3333FF"/>
                </a:solidFill>
              </a:rPr>
              <a:t>Gateway</a:t>
            </a:r>
            <a:endParaRPr lang="en-AU" b="1" dirty="0">
              <a:solidFill>
                <a:srgbClr val="33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4547" y="1023119"/>
            <a:ext cx="591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rgbClr val="3333FF"/>
                </a:solidFill>
              </a:rPr>
              <a:t>ISP</a:t>
            </a:r>
            <a:endParaRPr lang="en-AU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13839</TotalTime>
  <Words>1365</Words>
  <Application>Microsoft Office PowerPoint</Application>
  <PresentationFormat>On-screen Show (4:3)</PresentationFormat>
  <Paragraphs>203</Paragraphs>
  <Slides>26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1_Default Design</vt:lpstr>
      <vt:lpstr>2_Default Design</vt:lpstr>
      <vt:lpstr>VISIO</vt:lpstr>
      <vt:lpstr>TNE20002 / TNE70003 </vt:lpstr>
      <vt:lpstr> PPP – Point to Point Protocol</vt:lpstr>
      <vt:lpstr>HDLC Encapsulation 1979</vt:lpstr>
      <vt:lpstr>HDLC and PPP Encapsulation</vt:lpstr>
      <vt:lpstr>Configuring HDLC</vt:lpstr>
      <vt:lpstr>PPP layered architecture</vt:lpstr>
      <vt:lpstr>PPP Session Establishment – 3 Phases</vt:lpstr>
      <vt:lpstr>Phase 1 – Link establishment</vt:lpstr>
      <vt:lpstr>Phase 2 - Authentication | Link Quality</vt:lpstr>
      <vt:lpstr>Phase 3 - Network Layer Protocol</vt:lpstr>
      <vt:lpstr>CHAP   Challenge     Handshake           Authentication Protocol   </vt:lpstr>
      <vt:lpstr>Challenge Handshake Authentication Protocol - CHAP</vt:lpstr>
      <vt:lpstr>Challenge Handshake Authentication Protocol (CHAP)</vt:lpstr>
      <vt:lpstr>1. PPP Authentication – SantaCruz calls HQ</vt:lpstr>
      <vt:lpstr>2. HQ CHAP Challenge sent to SantaCruz</vt:lpstr>
      <vt:lpstr>3.SantaCruz receives CHAP Challenge</vt:lpstr>
      <vt:lpstr>4.SantaCruz sends CHAP Response</vt:lpstr>
      <vt:lpstr>5. HQ receives CHAP Response</vt:lpstr>
      <vt:lpstr>6. HQ Compares</vt:lpstr>
      <vt:lpstr>CHAP Challenge</vt:lpstr>
      <vt:lpstr>CHAP Challenge</vt:lpstr>
      <vt:lpstr>Configuring CHAP</vt:lpstr>
      <vt:lpstr>Verifying PPP</vt:lpstr>
      <vt:lpstr>debug ppp negotiation</vt:lpstr>
      <vt:lpstr>debug ppp authentication</vt:lpstr>
      <vt:lpstr>The End</vt:lpstr>
    </vt:vector>
  </TitlesOfParts>
  <Company>Swinburne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HET424 Lecture 7</dc:title>
  <dc:subject>PPP</dc:subject>
  <dc:creator>Glyn Jones</dc:creator>
  <cp:lastModifiedBy>Peter Granville</cp:lastModifiedBy>
  <cp:revision>298</cp:revision>
  <dcterms:created xsi:type="dcterms:W3CDTF">2003-07-27T17:48:43Z</dcterms:created>
  <dcterms:modified xsi:type="dcterms:W3CDTF">2021-09-29T01:49:39Z</dcterms:modified>
</cp:coreProperties>
</file>