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4" r:id="rId2"/>
    <p:sldId id="289" r:id="rId3"/>
    <p:sldId id="314" r:id="rId4"/>
    <p:sldId id="291" r:id="rId5"/>
    <p:sldId id="331" r:id="rId6"/>
    <p:sldId id="332" r:id="rId7"/>
    <p:sldId id="326" r:id="rId8"/>
    <p:sldId id="293" r:id="rId9"/>
    <p:sldId id="295" r:id="rId10"/>
    <p:sldId id="296" r:id="rId11"/>
    <p:sldId id="297" r:id="rId12"/>
    <p:sldId id="317" r:id="rId13"/>
    <p:sldId id="298" r:id="rId14"/>
    <p:sldId id="301" r:id="rId15"/>
    <p:sldId id="302" r:id="rId16"/>
    <p:sldId id="303" r:id="rId17"/>
    <p:sldId id="319" r:id="rId18"/>
    <p:sldId id="304" r:id="rId19"/>
    <p:sldId id="305" r:id="rId20"/>
    <p:sldId id="306" r:id="rId21"/>
    <p:sldId id="307" r:id="rId22"/>
    <p:sldId id="323" r:id="rId23"/>
    <p:sldId id="309" r:id="rId24"/>
    <p:sldId id="327" r:id="rId25"/>
    <p:sldId id="320" r:id="rId26"/>
    <p:sldId id="321" r:id="rId27"/>
    <p:sldId id="328" r:id="rId28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FF"/>
    <a:srgbClr val="008000"/>
    <a:srgbClr val="FF0000"/>
    <a:srgbClr val="0099FF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488" autoAdjust="0"/>
    <p:restoredTop sz="94562" autoAdjust="0"/>
  </p:normalViewPr>
  <p:slideViewPr>
    <p:cSldViewPr>
      <p:cViewPr>
        <p:scale>
          <a:sx n="60" d="100"/>
          <a:sy n="60" d="100"/>
        </p:scale>
        <p:origin x="-4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8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173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7EA59-811C-4C87-A982-89F3E09CB993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260648"/>
            <a:ext cx="8496944" cy="792088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defRPr/>
            </a:pPr>
            <a:r>
              <a:rPr lang="en-AU" sz="2000" dirty="0">
                <a:solidFill>
                  <a:srgbClr val="00B050"/>
                </a:solidFill>
              </a:rPr>
              <a:t/>
            </a:r>
            <a:br>
              <a:rPr lang="en-AU" sz="2000" dirty="0">
                <a:solidFill>
                  <a:srgbClr val="00B050"/>
                </a:solidFill>
              </a:rPr>
            </a:br>
            <a:r>
              <a:rPr lang="en-AU" sz="2000" dirty="0">
                <a:solidFill>
                  <a:srgbClr val="00B050"/>
                </a:solidFill>
              </a:rPr>
              <a:t>In Lab Scenario 2  </a:t>
            </a:r>
            <a:r>
              <a:rPr lang="en-AU" sz="2000" dirty="0"/>
              <a:t>Semester 1 2022 V1.1</a:t>
            </a:r>
            <a:br>
              <a:rPr lang="en-AU" sz="2000" dirty="0"/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3" cy="2952328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 M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Ragib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Rezwan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2:30 to 5:30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6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6656" y="118191"/>
            <a:ext cx="8229600" cy="358481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476672"/>
            <a:ext cx="8856663" cy="619241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each Switch and its 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switch(</a:t>
            </a:r>
            <a:r>
              <a:rPr lang="en-AU" sz="1000" dirty="0" err="1"/>
              <a:t>es</a:t>
            </a:r>
            <a:r>
              <a:rPr lang="en-AU" sz="1000" dirty="0"/>
              <a:t>),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        –     ensure you can ping from one end of each serial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None/>
              <a:defRPr/>
            </a:pPr>
            <a:r>
              <a:rPr lang="en-AU" sz="1000" b="1" dirty="0"/>
              <a:t>      b) </a:t>
            </a:r>
            <a:r>
              <a:rPr lang="en-AU" sz="1000" dirty="0"/>
              <a:t>PC1 ping VLAN 1 ip address of Switch S1,  PC1 telnet  to Switch S1</a:t>
            </a:r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PC2 ping  VLAN 1 ip address of Switch S2, PC2 telnet  to Switch S2</a:t>
            </a:r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     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17,18)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Kodad</a:t>
            </a:r>
            <a:r>
              <a:rPr lang="en-AU" sz="1000" dirty="0"/>
              <a:t> and Pargi</a:t>
            </a:r>
          </a:p>
          <a:p>
            <a:pPr lvl="1">
              <a:defRPr/>
            </a:pPr>
            <a:r>
              <a:rPr lang="en-AU" sz="1000" dirty="0"/>
              <a:t>RIP V2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Bidar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V2, 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RIP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</a:t>
            </a:r>
            <a:r>
              <a:rPr lang="en-AU" sz="1000" dirty="0">
                <a:solidFill>
                  <a:srgbClr val="000000"/>
                </a:solidFill>
              </a:rPr>
              <a:t>(If you are using Packet Tracer may need to use Server Devices)</a:t>
            </a:r>
          </a:p>
          <a:p>
            <a:pPr marL="457200" lvl="1" indent="0">
              <a:buNone/>
              <a:defRPr/>
            </a:pPr>
            <a:endParaRPr lang="en-AU" sz="1000" dirty="0"/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/>
              <a:t>15.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External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Internal serial links, IP addresses/masks incorrect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Host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to External Web Servers (the Internet)</a:t>
            </a:r>
          </a:p>
          <a:p>
            <a:pPr>
              <a:buNone/>
            </a:pPr>
            <a:r>
              <a:rPr lang="en-AU" sz="1000" b="1" dirty="0"/>
              <a:t>      c) Ping </a:t>
            </a:r>
            <a:r>
              <a:rPr lang="en-AU" sz="1000" dirty="0"/>
              <a:t>from PC2 Host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Servers (the Internet)</a:t>
            </a:r>
          </a:p>
          <a:p>
            <a:pPr>
              <a:buNone/>
            </a:pPr>
            <a:r>
              <a:rPr lang="en-AU" sz="1000" b="1" dirty="0"/>
              <a:t>      d) Ping </a:t>
            </a:r>
            <a:r>
              <a:rPr lang="en-AU" sz="1000" dirty="0"/>
              <a:t>from PC1 Host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to  PC2 Host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e)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f) </a:t>
            </a:r>
            <a:r>
              <a:rPr lang="en-AU" sz="1000" dirty="0"/>
              <a:t>Use </a:t>
            </a:r>
            <a:r>
              <a:rPr lang="en-AU" sz="1000" b="1" dirty="0"/>
              <a:t>debug ip </a:t>
            </a:r>
            <a:r>
              <a:rPr lang="en-AU" sz="1000" b="1" dirty="0" err="1"/>
              <a:t>icmp</a:t>
            </a:r>
            <a:r>
              <a:rPr lang="en-AU" sz="1000" b="1" dirty="0"/>
              <a:t>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h)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>
                <a:solidFill>
                  <a:srgbClr val="00B050"/>
                </a:solidFill>
              </a:rPr>
              <a:t>Default route not propagated/Gateway of last resort not set</a:t>
            </a:r>
            <a:endParaRPr lang="en-AU" sz="1000" b="1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AU" sz="1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Switch Management</a:t>
            </a:r>
          </a:p>
          <a:p>
            <a:pPr>
              <a:buNone/>
            </a:pPr>
            <a:r>
              <a:rPr lang="en-AU" sz="1000" b="1" dirty="0"/>
              <a:t>      a) </a:t>
            </a:r>
            <a:r>
              <a:rPr lang="en-AU" sz="1000" dirty="0"/>
              <a:t>Check that you have remote access to each switch, from PC1 telnet to each switch</a:t>
            </a:r>
          </a:p>
          <a:p>
            <a:pPr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r>
              <a:rPr lang="en-AU" dirty="0"/>
              <a:t>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43508" y="548680"/>
            <a:ext cx="8820980" cy="580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</a:rPr>
              <a:t>18.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0000FF"/>
                </a:solidFill>
              </a:rPr>
              <a:t>Testing</a:t>
            </a:r>
            <a:r>
              <a:rPr lang="en-US" sz="1000" b="1" dirty="0"/>
              <a:t> </a:t>
            </a:r>
            <a:r>
              <a:rPr lang="en-AU" sz="1000" b="1" kern="0" dirty="0">
                <a:solidFill>
                  <a:srgbClr val="3333FF"/>
                </a:solidFill>
                <a:latin typeface="Arial"/>
              </a:rPr>
              <a:t>Backup Link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a)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On router Pargi determine current exit interface to destination Database Server Lan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show ip route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b)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Shut down the interface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c)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Did backup route, install in the routing table ?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show ip route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AU" sz="10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19. </a:t>
            </a:r>
            <a:r>
              <a:rPr lang="en-AU" sz="1000" b="1" kern="0" dirty="0">
                <a:solidFill>
                  <a:srgbClr val="3333FF"/>
                </a:solidFill>
                <a:latin typeface="Arial"/>
                <a:cs typeface="+mn-cs"/>
              </a:rPr>
              <a:t>Wireless Router Configuration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a)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You will configure a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Wireless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Router and connect it to the fixed network infrastructure.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b)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Refer to page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AU" sz="1000" b="1" kern="0" dirty="0">
                <a:solidFill>
                  <a:srgbClr val="FF0000"/>
                </a:solidFill>
                <a:latin typeface="Arial"/>
                <a:cs typeface="+mn-cs"/>
              </a:rPr>
              <a:t>27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and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Wireless Supporting Material</a:t>
            </a:r>
          </a:p>
          <a:p>
            <a:pPr eaLnBrk="1" hangingPunct="1">
              <a:buNone/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c)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On WRS1 Wireless Router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configure: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     </a:t>
            </a:r>
            <a:r>
              <a:rPr lang="en-AU" sz="1000" kern="0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) Internet Port with VLAN 1 IP address ii) SSID as W&lt;</a:t>
            </a:r>
            <a:r>
              <a:rPr lang="en-AU" sz="1000" i="1" kern="0" dirty="0">
                <a:solidFill>
                  <a:srgbClr val="000000"/>
                </a:solidFill>
                <a:latin typeface="Arial"/>
                <a:cs typeface="+mn-cs"/>
              </a:rPr>
              <a:t>studen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t </a:t>
            </a:r>
            <a:r>
              <a:rPr lang="en-AU" sz="1000" i="1" kern="0" dirty="0">
                <a:solidFill>
                  <a:srgbClr val="000000"/>
                </a:solidFill>
                <a:latin typeface="Arial"/>
                <a:cs typeface="+mn-cs"/>
              </a:rPr>
              <a:t>id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&gt; iii) DHCP to provide addresses for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Wireless  LAN PCs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and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your Mobile Phone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           </a:t>
            </a:r>
            <a:r>
              <a:rPr lang="en-AU" sz="1050" kern="0" dirty="0">
                <a:solidFill>
                  <a:srgbClr val="000000"/>
                </a:solidFill>
                <a:latin typeface="Arial"/>
                <a:cs typeface="+mn-cs"/>
              </a:rPr>
              <a:t>iv) allow inbound ping requests v) </a:t>
            </a: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Do not </a:t>
            </a:r>
            <a:r>
              <a:rPr lang="en-AU" sz="1050" kern="0" dirty="0">
                <a:solidFill>
                  <a:srgbClr val="000000"/>
                </a:solidFill>
                <a:latin typeface="Arial"/>
                <a:cs typeface="+mn-cs"/>
              </a:rPr>
              <a:t>configure wireless security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      d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)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Connect a  straight through UTP cable between </a:t>
            </a:r>
            <a:r>
              <a:rPr lang="en-AU" sz="1000" kern="0" dirty="0" err="1">
                <a:solidFill>
                  <a:srgbClr val="000000"/>
                </a:solidFill>
                <a:latin typeface="Arial"/>
                <a:cs typeface="+mn-cs"/>
              </a:rPr>
              <a:t>Kodad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Switch</a:t>
            </a:r>
            <a:r>
              <a:rPr lang="en-AU" sz="1000" b="1" kern="0" dirty="0">
                <a:solidFill>
                  <a:srgbClr val="00B050"/>
                </a:solidFill>
                <a:latin typeface="Arial"/>
                <a:cs typeface="+mn-cs"/>
              </a:rPr>
              <a:t> S3  </a:t>
            </a:r>
            <a:r>
              <a:rPr lang="en-AU" sz="1000" b="1" kern="0" dirty="0">
                <a:solidFill>
                  <a:srgbClr val="3333FF"/>
                </a:solidFill>
                <a:latin typeface="Arial"/>
                <a:cs typeface="+mn-cs"/>
              </a:rPr>
              <a:t>G1/0/1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(port in VLAN1) and Internet Port (in VLAN1) on Wireless Router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e)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VLAN 1 will carrier wireless traffic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f)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On ISP Router use 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debug ip icmp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</a:rPr>
              <a:t>       g) </a:t>
            </a:r>
            <a:r>
              <a:rPr lang="en-AU" sz="1000" dirty="0">
                <a:solidFill>
                  <a:srgbClr val="000000"/>
                </a:solidFill>
              </a:rPr>
              <a:t>Configure a wireless end device to ping the Internet</a:t>
            </a:r>
            <a:endParaRPr lang="en-AU" sz="1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h)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From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 Wireless End Device, </a:t>
            </a:r>
            <a:r>
              <a:rPr lang="en-AU" sz="1000" kern="0" dirty="0">
                <a:solidFill>
                  <a:srgbClr val="0000FF"/>
                </a:solidFill>
                <a:latin typeface="Arial"/>
                <a:cs typeface="+mn-cs"/>
              </a:rPr>
              <a:t>Ping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the Internet</a:t>
            </a:r>
            <a:endParaRPr lang="en-AU" sz="1000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>
              <a:buFontTx/>
              <a:buNone/>
            </a:pPr>
            <a:endParaRPr lang="en-AU" sz="1000" dirty="0"/>
          </a:p>
          <a:p>
            <a:pPr marL="342900" lvl="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AU" sz="1000" b="1" dirty="0"/>
              <a:t>20. </a:t>
            </a:r>
            <a:r>
              <a:rPr lang="en-AU" sz="1000" b="1" dirty="0">
                <a:solidFill>
                  <a:srgbClr val="3333FF"/>
                </a:solidFill>
              </a:rPr>
              <a:t>HTTP Servers</a:t>
            </a:r>
          </a:p>
          <a:p>
            <a:pPr marL="342900" lvl="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AU" sz="1000" b="1" dirty="0">
                <a:solidFill>
                  <a:srgbClr val="3333FF"/>
                </a:solidFill>
              </a:rPr>
              <a:t>      a) On In Lab Routers</a:t>
            </a:r>
            <a:endParaRPr lang="en-AU" sz="1000" b="1" kern="0" dirty="0">
              <a:solidFill>
                <a:srgbClr val="00B050"/>
              </a:solidFill>
              <a:latin typeface="Arial"/>
              <a:cs typeface="+mn-cs"/>
            </a:endParaRPr>
          </a:p>
          <a:p>
            <a:pPr marL="628650" lvl="1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AU" sz="1000" b="1" dirty="0"/>
              <a:t> </a:t>
            </a:r>
            <a:r>
              <a:rPr lang="en-AU" sz="1000" dirty="0"/>
              <a:t>Configure a HTTP server on ISP Router, use  – </a:t>
            </a:r>
            <a:r>
              <a:rPr lang="en-AU" sz="1000" b="1" dirty="0"/>
              <a:t>ip http server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3333FF"/>
                </a:solidFill>
              </a:rPr>
              <a:t>Packet tracer</a:t>
            </a:r>
          </a:p>
          <a:p>
            <a:pPr marL="628650" lvl="1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AU" sz="1000" b="1" dirty="0"/>
              <a:t> </a:t>
            </a:r>
            <a:r>
              <a:rPr lang="en-AU" sz="1000" dirty="0"/>
              <a:t>If you are using Packet Tracer you must configure  Web Servers and connect the servers to the ISP Router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Allows you to test your ACLs using a Browser. </a:t>
            </a: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0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2 -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21. </a:t>
            </a:r>
            <a:r>
              <a:rPr lang="en-AU" sz="1000" b="1" dirty="0">
                <a:solidFill>
                  <a:srgbClr val="3333FF"/>
                </a:solidFill>
              </a:rPr>
              <a:t>Access List Requirements </a:t>
            </a:r>
            <a:r>
              <a:rPr lang="en-AU" sz="1000" b="1" dirty="0" err="1">
                <a:solidFill>
                  <a:srgbClr val="00B050"/>
                </a:solidFill>
              </a:rPr>
              <a:t>Kodad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3333FF"/>
                </a:solidFill>
              </a:rPr>
              <a:t>Router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>
                <a:solidFill>
                  <a:srgbClr val="0000FF"/>
                </a:solidFill>
              </a:rPr>
              <a:t> Extended </a:t>
            </a:r>
            <a:r>
              <a:rPr lang="en-AU" sz="1000" dirty="0"/>
              <a:t>ACL for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8000"/>
                </a:solidFill>
              </a:rPr>
              <a:t>XXX  </a:t>
            </a:r>
            <a:r>
              <a:rPr lang="en-AU" sz="1000" dirty="0"/>
              <a:t> denied 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Server0 </a:t>
            </a:r>
            <a:r>
              <a:rPr lang="en-US" sz="1000" b="1" dirty="0">
                <a:solidFill>
                  <a:srgbClr val="FF0000"/>
                </a:solidFill>
              </a:rPr>
              <a:t>or</a:t>
            </a:r>
            <a:r>
              <a:rPr lang="en-US" sz="1000" dirty="0">
                <a:solidFill>
                  <a:srgbClr val="0099FF"/>
                </a:solidFill>
              </a:rPr>
              <a:t> ISP Loopback 0 if in Lab Router </a:t>
            </a:r>
            <a:r>
              <a:rPr lang="en-AU" sz="1000" dirty="0"/>
              <a:t> and permit </a:t>
            </a:r>
            <a:r>
              <a:rPr lang="en-AU" sz="1000" b="1" dirty="0"/>
              <a:t>ALL </a:t>
            </a:r>
            <a:r>
              <a:rPr lang="en-AU" sz="1000" dirty="0"/>
              <a:t>other access to this Server </a:t>
            </a:r>
            <a:r>
              <a:rPr lang="en-AU" sz="1000" b="1" dirty="0">
                <a:solidFill>
                  <a:srgbClr val="FF0000"/>
                </a:solidFill>
              </a:rPr>
              <a:t>or </a:t>
            </a:r>
            <a:r>
              <a:rPr lang="en-AU" sz="1000" dirty="0"/>
              <a:t>Loopback  and the Internet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8000"/>
                </a:solidFill>
              </a:rPr>
              <a:t> XXX   </a:t>
            </a:r>
            <a:r>
              <a:rPr lang="en-AU" sz="1000" dirty="0"/>
              <a:t>permitted   only 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Server1 </a:t>
            </a:r>
            <a:r>
              <a:rPr lang="en-US" sz="1000" b="1" dirty="0">
                <a:solidFill>
                  <a:srgbClr val="FF0000"/>
                </a:solidFill>
              </a:rPr>
              <a:t>or</a:t>
            </a:r>
            <a:r>
              <a:rPr lang="en-AU" sz="1000" dirty="0"/>
              <a:t> </a:t>
            </a:r>
            <a:r>
              <a:rPr lang="en-US" sz="1000" dirty="0">
                <a:solidFill>
                  <a:srgbClr val="0099FF"/>
                </a:solidFill>
              </a:rPr>
              <a:t>ISP Loopback 1 if in Lab Router</a:t>
            </a:r>
            <a:r>
              <a:rPr lang="en-AU" sz="1000" dirty="0"/>
              <a:t> and deny ALL other access to  this Server </a:t>
            </a:r>
            <a:r>
              <a:rPr lang="en-AU" sz="1000" b="1" dirty="0">
                <a:solidFill>
                  <a:srgbClr val="FF0000"/>
                </a:solidFill>
              </a:rPr>
              <a:t>or </a:t>
            </a:r>
            <a:r>
              <a:rPr lang="en-AU" sz="1000" dirty="0"/>
              <a:t>Loopback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  denied all access to </a:t>
            </a:r>
            <a:r>
              <a:rPr lang="en-AU" sz="1000" dirty="0">
                <a:solidFill>
                  <a:srgbClr val="0099FF"/>
                </a:solidFill>
              </a:rPr>
              <a:t>ISP Loopback 2 </a:t>
            </a:r>
            <a:r>
              <a:rPr lang="en-AU" sz="1000" dirty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8000"/>
                </a:solidFill>
              </a:rPr>
              <a:t> XXX   </a:t>
            </a:r>
            <a:r>
              <a:rPr lang="en-AU" sz="1000" dirty="0"/>
              <a:t>permitted   </a:t>
            </a:r>
            <a:r>
              <a:rPr lang="en-AU" sz="1000" b="1" dirty="0"/>
              <a:t>ALL </a:t>
            </a:r>
            <a:r>
              <a:rPr lang="en-AU" sz="1000" dirty="0"/>
              <a:t>access  to the rest of The Internet.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c)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a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using the template on </a:t>
            </a:r>
            <a:r>
              <a:rPr lang="en-AU" sz="1000" dirty="0">
                <a:solidFill>
                  <a:srgbClr val="FF0000"/>
                </a:solidFill>
              </a:rPr>
              <a:t>page 17</a:t>
            </a:r>
            <a:r>
              <a:rPr lang="en-AU" sz="1000" dirty="0"/>
              <a:t>, refer Task 22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</a:t>
            </a:r>
            <a:r>
              <a:rPr lang="en-AU" sz="1000" dirty="0"/>
              <a:t> the  ACL for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refer Task 23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 on </a:t>
            </a:r>
            <a:r>
              <a:rPr lang="en-AU" sz="1000" b="1" dirty="0" err="1">
                <a:solidFill>
                  <a:srgbClr val="00B050"/>
                </a:solidFill>
              </a:rPr>
              <a:t>Kodad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0000FF"/>
                </a:solidFill>
              </a:rPr>
              <a:t>Router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aclvan70 and Aclvlan70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</a:t>
            </a:r>
            <a:r>
              <a:rPr lang="en-AU" sz="1000" b="1" dirty="0" err="1"/>
              <a:t>ip</a:t>
            </a:r>
            <a:r>
              <a:rPr lang="en-AU" sz="1000" b="1" dirty="0"/>
              <a:t>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 err="1"/>
              <a:t>ip</a:t>
            </a:r>
            <a:r>
              <a:rPr lang="en-AU" sz="1000" b="1" dirty="0"/>
              <a:t>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&lt;Your  ACL rules, refer template on </a:t>
            </a:r>
            <a:r>
              <a:rPr lang="en-AU" sz="1000" b="1" i="1" dirty="0">
                <a:solidFill>
                  <a:srgbClr val="FF0000"/>
                </a:solidFill>
              </a:rPr>
              <a:t>page 17</a:t>
            </a:r>
            <a:r>
              <a:rPr lang="en-AU" sz="1000" b="1" i="1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</a:t>
            </a:r>
            <a:r>
              <a:rPr lang="en-AU" sz="1000" b="1" dirty="0" err="1"/>
              <a:t>ip</a:t>
            </a:r>
            <a:r>
              <a:rPr lang="en-AU" sz="1000" b="1" dirty="0"/>
              <a:t>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</a:t>
            </a:r>
            <a:r>
              <a:rPr lang="en-AU" sz="1000" dirty="0">
                <a:solidFill>
                  <a:srgbClr val="FF0000"/>
                </a:solidFill>
              </a:rPr>
              <a:t>, refer pages 17,18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2 -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</a:t>
            </a:r>
            <a:r>
              <a:rPr lang="en-AU" sz="1000" b="1" dirty="0"/>
              <a:t>23.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 on </a:t>
            </a:r>
            <a:r>
              <a:rPr lang="en-AU" sz="1000" b="1" dirty="0" err="1">
                <a:solidFill>
                  <a:srgbClr val="0000FF"/>
                </a:solidFill>
              </a:rPr>
              <a:t>Kodad</a:t>
            </a:r>
            <a:r>
              <a:rPr lang="en-AU" sz="1000" b="1" dirty="0">
                <a:solidFill>
                  <a:srgbClr val="0000FF"/>
                </a:solidFill>
              </a:rPr>
              <a:t> Router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2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85100" cy="623539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8000"/>
                </a:solidFill>
              </a:rPr>
              <a:t> 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Kodad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4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400" b="1" dirty="0">
                <a:solidFill>
                  <a:srgbClr val="FF0000"/>
                </a:solidFill>
              </a:rPr>
              <a:t>Named  </a:t>
            </a:r>
            <a:r>
              <a:rPr lang="en-AU" sz="1400" dirty="0">
                <a:solidFill>
                  <a:srgbClr val="FF0000"/>
                </a:solidFill>
              </a:rPr>
              <a:t>(</a:t>
            </a:r>
            <a:r>
              <a:rPr lang="en-AU" sz="1400" dirty="0">
                <a:solidFill>
                  <a:srgbClr val="0000FF"/>
                </a:solidFill>
              </a:rPr>
              <a:t>create the ACL in Notepad</a:t>
            </a:r>
            <a:r>
              <a:rPr lang="en-AU" sz="1400" dirty="0">
                <a:solidFill>
                  <a:srgbClr val="FF0000"/>
                </a:solidFill>
              </a:rPr>
              <a:t>, then paste into router config mode)</a:t>
            </a:r>
            <a:endParaRPr lang="en-AU" sz="14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b="1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000000"/>
                </a:solidFill>
              </a:rPr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0000FF"/>
                </a:solidFill>
              </a:rPr>
              <a:t>  </a:t>
            </a:r>
            <a:r>
              <a:rPr lang="en-AU" sz="14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FF0000"/>
                </a:solidFill>
              </a:rPr>
              <a:t> 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1 </a:t>
            </a:r>
            <a:r>
              <a:rPr lang="en-AU" sz="1400" dirty="0">
                <a:solidFill>
                  <a:srgbClr val="FF0000"/>
                </a:solidFill>
              </a:rPr>
              <a:t>- </a:t>
            </a:r>
            <a:r>
              <a:rPr lang="en-AU" sz="1400" dirty="0">
                <a:solidFill>
                  <a:srgbClr val="FF9900"/>
                </a:solidFill>
              </a:rPr>
              <a:t>Deny ONLY HTTP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Server0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0 if in Lab Router</a:t>
            </a:r>
            <a:endParaRPr lang="en-AU" sz="1400" dirty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deny tcp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 destination host  ip address </a:t>
            </a:r>
            <a:r>
              <a:rPr lang="en-AU" sz="1400" dirty="0" err="1"/>
              <a:t>eq</a:t>
            </a:r>
            <a:r>
              <a:rPr lang="en-AU" sz="1400" dirty="0"/>
              <a:t>  www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2.1 - </a:t>
            </a:r>
            <a:r>
              <a:rPr lang="en-AU" sz="1400" dirty="0">
                <a:solidFill>
                  <a:srgbClr val="FF9900"/>
                </a:solidFill>
              </a:rPr>
              <a:t>Permit ONLY  HTTP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Server1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1 if in Lab Router</a:t>
            </a:r>
            <a:endParaRPr lang="en-AU" sz="14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permit tcp    source subnet   wildcard (the 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 destination host  ip address </a:t>
            </a:r>
            <a:r>
              <a:rPr lang="en-AU" sz="1400" dirty="0" err="1"/>
              <a:t>eq</a:t>
            </a:r>
            <a:r>
              <a:rPr lang="en-AU" sz="1400" dirty="0"/>
              <a:t>  www</a:t>
            </a:r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2.2  - </a:t>
            </a:r>
            <a:r>
              <a:rPr lang="en-AU" sz="1400" dirty="0">
                <a:solidFill>
                  <a:srgbClr val="FF9900"/>
                </a:solidFill>
              </a:rPr>
              <a:t>Deny all other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Server1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1 if in Lab Router</a:t>
            </a:r>
            <a:endParaRPr lang="en-AU" sz="14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deny ip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destination  host  ip address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3 </a:t>
            </a:r>
            <a:r>
              <a:rPr lang="en-AU" sz="1400" dirty="0">
                <a:solidFill>
                  <a:srgbClr val="FF9900"/>
                </a:solidFill>
              </a:rPr>
              <a:t>- Deny IP access to </a:t>
            </a:r>
            <a:r>
              <a:rPr lang="en-AU" sz="1400" dirty="0">
                <a:solidFill>
                  <a:srgbClr val="0099FF"/>
                </a:solidFill>
              </a:rPr>
              <a:t>ISP Loopback 2 </a:t>
            </a:r>
          </a:p>
          <a:p>
            <a:pPr eaLnBrk="1" hangingPunct="1">
              <a:buFontTx/>
              <a:buNone/>
            </a:pPr>
            <a:r>
              <a:rPr lang="en-AU" sz="1400" dirty="0"/>
              <a:t> deny ip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destination  host  ip address</a:t>
            </a:r>
          </a:p>
          <a:p>
            <a:pPr eaLnBrk="1" hangingPunct="1">
              <a:buFontTx/>
              <a:buNone/>
            </a:pPr>
            <a:endParaRPr lang="en-AU" sz="14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FF0000"/>
                </a:solidFill>
              </a:rPr>
              <a:t> ! Rule 4 </a:t>
            </a:r>
            <a:r>
              <a:rPr lang="en-AU" sz="1400" dirty="0">
                <a:solidFill>
                  <a:srgbClr val="6600FF"/>
                </a:solidFill>
              </a:rPr>
              <a:t>-  Permit  ALL other access</a:t>
            </a:r>
          </a:p>
          <a:p>
            <a:pPr eaLnBrk="1" hangingPunct="1">
              <a:buFontTx/>
              <a:buNone/>
            </a:pPr>
            <a:r>
              <a:rPr lang="en-AU" sz="1400" dirty="0"/>
              <a:t>permit  ip      any   </a:t>
            </a:r>
            <a:r>
              <a:rPr lang="en-AU" sz="1400" dirty="0" err="1"/>
              <a:t>any</a:t>
            </a:r>
            <a:r>
              <a:rPr lang="en-AU" sz="1400" dirty="0"/>
              <a:t>  </a:t>
            </a: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  <a:r>
              <a:rPr lang="en-AU" sz="1400" b="1" dirty="0">
                <a:solidFill>
                  <a:srgbClr val="3333FF"/>
                </a:solidFill>
              </a:rPr>
              <a:t>  on </a:t>
            </a:r>
            <a:r>
              <a:rPr lang="en-AU" sz="1400" b="1" dirty="0" err="1">
                <a:solidFill>
                  <a:srgbClr val="3333FF"/>
                </a:solidFill>
              </a:rPr>
              <a:t>Kodad</a:t>
            </a:r>
            <a:r>
              <a:rPr lang="en-AU" sz="1400" b="1" dirty="0">
                <a:solidFill>
                  <a:srgbClr val="3333FF"/>
                </a:solidFill>
              </a:rPr>
              <a:t> Router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interface G0/0/1.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</a:p>
          <a:p>
            <a:pPr lvl="0" eaLnBrk="1" hangingPunct="1">
              <a:buNone/>
            </a:pPr>
            <a:r>
              <a:rPr lang="en-AU" sz="1400" dirty="0"/>
              <a:t>ip access-group ACLVLAN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  <a:r>
              <a:rPr lang="en-AU" sz="1400" dirty="0"/>
              <a:t> in   </a:t>
            </a:r>
            <a:r>
              <a:rPr lang="en-AU" sz="1200" dirty="0">
                <a:solidFill>
                  <a:srgbClr val="FF0000"/>
                </a:solidFill>
              </a:rPr>
              <a:t>(This access list is filtering inbound ip traffic from VLAN </a:t>
            </a:r>
            <a:r>
              <a:rPr lang="en-AU" sz="1200" b="1" dirty="0">
                <a:solidFill>
                  <a:srgbClr val="00800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to the router)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2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aclvlan70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AclVlan70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ACLVLAN70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aclvlan70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FF"/>
                </a:solidFill>
              </a:rPr>
              <a:t>Standard ACL </a:t>
            </a:r>
            <a:r>
              <a:rPr lang="en-AU" sz="1200" dirty="0">
                <a:solidFill>
                  <a:srgbClr val="000000"/>
                </a:solidFill>
              </a:rPr>
              <a:t>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 to other destinations</a:t>
            </a:r>
          </a:p>
          <a:p>
            <a:pPr lvl="0" eaLnBrk="1" hangingPunct="1"/>
            <a:r>
              <a:rPr lang="en-AU" sz="1200" dirty="0">
                <a:solidFill>
                  <a:srgbClr val="0000FF"/>
                </a:solidFill>
              </a:rPr>
              <a:t>Extended ACL </a:t>
            </a:r>
            <a:r>
              <a:rPr lang="en-AU" sz="1200" dirty="0">
                <a:solidFill>
                  <a:srgbClr val="000000"/>
                </a:solidFill>
              </a:rPr>
              <a:t>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network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200" dirty="0"/>
          </a:p>
          <a:p>
            <a:pPr eaLnBrk="1" hangingPunct="1"/>
            <a:r>
              <a:rPr lang="en-AU" sz="1200" dirty="0"/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/>
          </a:p>
          <a:p>
            <a:pPr eaLnBrk="1" hangingPunct="1"/>
            <a:r>
              <a:rPr lang="en-AU" sz="1200" dirty="0"/>
              <a:t>clear access-list counters </a:t>
            </a:r>
            <a:r>
              <a:rPr lang="en-AU" sz="1100" dirty="0">
                <a:solidFill>
                  <a:srgbClr val="FF0000"/>
                </a:solidFill>
              </a:rPr>
              <a:t>(clears </a:t>
            </a:r>
            <a:r>
              <a:rPr lang="en-AU" sz="1100" dirty="0">
                <a:solidFill>
                  <a:srgbClr val="0000FF"/>
                </a:solidFill>
              </a:rPr>
              <a:t>ip packet hits </a:t>
            </a:r>
            <a:r>
              <a:rPr lang="en-AU" sz="1100" dirty="0">
                <a:solidFill>
                  <a:srgbClr val="FF0000"/>
                </a:solidFill>
              </a:rPr>
              <a:t>against a rule)</a:t>
            </a:r>
          </a:p>
          <a:p>
            <a:pPr eaLnBrk="1" hangingPunct="1"/>
            <a:r>
              <a:rPr lang="en-AU" sz="1100" dirty="0">
                <a:solidFill>
                  <a:srgbClr val="FF0000"/>
                </a:solidFill>
              </a:rPr>
              <a:t>Refer Task 23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/>
              <a:t>The ISP router should have a static route pointing to the corporate’s Network with the relevant class A, B,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84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RIP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54050"/>
            <a:ext cx="8784976" cy="5871294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Kodad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r>
              <a:rPr lang="en-AU" sz="1400" dirty="0"/>
              <a:t>      router rip</a:t>
            </a:r>
          </a:p>
          <a:p>
            <a:pPr>
              <a:buNone/>
            </a:pPr>
            <a:r>
              <a:rPr lang="en-AU" sz="1400" dirty="0"/>
              <a:t>        version 2   </a:t>
            </a:r>
            <a:r>
              <a:rPr lang="en-AU" sz="1100" dirty="0">
                <a:solidFill>
                  <a:srgbClr val="FF0000"/>
                </a:solidFill>
              </a:rPr>
              <a:t>(Version 2 supports VLSM)</a:t>
            </a:r>
            <a:endParaRPr lang="en-AU" sz="1100" dirty="0"/>
          </a:p>
          <a:p>
            <a:pPr lvl="0"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(Advertise the internal network)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passive-interface G0/0/1</a:t>
            </a:r>
            <a:r>
              <a:rPr lang="en-AU" sz="1400" b="1" dirty="0">
                <a:solidFill>
                  <a:srgbClr val="008000"/>
                </a:solidFill>
              </a:rPr>
              <a:t>.</a:t>
            </a:r>
            <a:r>
              <a:rPr lang="en-AU" sz="1400" b="1" dirty="0">
                <a:solidFill>
                  <a:srgbClr val="00B050"/>
                </a:solidFill>
              </a:rPr>
              <a:t>XXX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Bidar</a:t>
            </a:r>
            <a:r>
              <a:rPr lang="en-AU" sz="1600" dirty="0"/>
              <a:t> Router</a:t>
            </a:r>
            <a:r>
              <a:rPr lang="en-AU" sz="1400" dirty="0"/>
              <a:t> </a:t>
            </a:r>
          </a:p>
          <a:p>
            <a:pPr>
              <a:buFontTx/>
              <a:buNone/>
            </a:pPr>
            <a:r>
              <a:rPr lang="en-AU" sz="1400" dirty="0"/>
              <a:t>      ip route 0.0.0.0   0.0.0.0   S0/2/0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router rip</a:t>
            </a:r>
          </a:p>
          <a:p>
            <a:pPr>
              <a:buFontTx/>
              <a:buNone/>
            </a:pPr>
            <a:r>
              <a:rPr lang="en-AU" sz="1400" dirty="0"/>
              <a:t>        version 2</a:t>
            </a:r>
          </a:p>
          <a:p>
            <a:pPr>
              <a:buFontTx/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  0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 Database Server LAN)</a:t>
            </a: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Pargi Router</a:t>
            </a:r>
            <a:endParaRPr lang="en-AU" sz="1400" dirty="0"/>
          </a:p>
          <a:p>
            <a:pPr marL="0" indent="0">
              <a:buNone/>
            </a:pPr>
            <a:r>
              <a:rPr lang="en-AU" sz="1600" dirty="0"/>
              <a:t>       </a:t>
            </a:r>
            <a:r>
              <a:rPr lang="en-AU" sz="1200" i="1" dirty="0">
                <a:solidFill>
                  <a:srgbClr val="FF0000"/>
                </a:solidFill>
              </a:rPr>
              <a:t>What do you think ?</a:t>
            </a: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(RIP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  255.255.0.0   S0/1/0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</a:t>
            </a:r>
            <a:r>
              <a:rPr lang="en-AU" sz="1400" dirty="0" err="1">
                <a:solidFill>
                  <a:srgbClr val="000000"/>
                </a:solidFill>
              </a:rPr>
              <a:t>ip</a:t>
            </a:r>
            <a:r>
              <a:rPr lang="en-AU" sz="1400" dirty="0">
                <a:solidFill>
                  <a:srgbClr val="000000"/>
                </a:solidFill>
              </a:rPr>
              <a:t>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Kodad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R1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Kodad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01899" y="3213894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Corporate Network Address</a:t>
            </a:r>
          </a:p>
          <a:p>
            <a:pPr algn="ctr" eaLnBrk="1" hangingPunct="1"/>
            <a:r>
              <a:rPr lang="en-US" sz="1200" b="1" dirty="0">
                <a:solidFill>
                  <a:srgbClr val="0000FF"/>
                </a:solidFill>
              </a:rPr>
              <a:t>148.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182273" y="67018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2 </a:t>
            </a:r>
            <a:r>
              <a:rPr lang="en-US" sz="1400" b="1" dirty="0"/>
              <a:t>– RIP, ACLs 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23792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55842" y="1830387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2018151" y="2160248"/>
            <a:ext cx="1225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RIPv2 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Routing Protocol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Bidar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R3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92161" y="3778374"/>
            <a:ext cx="688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R4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3453336" y="36593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110399" y="1956677"/>
            <a:ext cx="1236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204.3.5</a:t>
            </a:r>
            <a:r>
              <a:rPr lang="en-US" sz="1000" b="1" dirty="0">
                <a:solidFill>
                  <a:srgbClr val="0099FF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4067174" y="1052513"/>
            <a:ext cx="43225" cy="201826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8000"/>
                </a:solidFill>
              </a:rPr>
              <a:t>XXX</a:t>
            </a:r>
            <a:endParaRPr lang="en-AU" sz="1000" b="1" dirty="0">
              <a:solidFill>
                <a:srgbClr val="0080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4080002" y="5193682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250825" y="4336281"/>
            <a:ext cx="649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3333FF"/>
                </a:solidFill>
              </a:rPr>
              <a:t>G1/0/1</a:t>
            </a:r>
            <a:r>
              <a:rPr lang="en-US" sz="1000" b="1" dirty="0">
                <a:solidFill>
                  <a:srgbClr val="0000FF"/>
                </a:solidFill>
              </a:rPr>
              <a:t>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4355976" y="4645024"/>
            <a:ext cx="12158" cy="559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4318793" y="467592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596451" y="955797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392670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868344" y="1591778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47380" y="1598481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>
            <a:off x="4088532" y="3058319"/>
            <a:ext cx="1923628" cy="8879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55734" y="1863676"/>
            <a:ext cx="543692" cy="2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2107660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788431" y="3348940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Oval 61"/>
          <p:cNvSpPr>
            <a:spLocks noChangeArrowheads="1"/>
          </p:cNvSpPr>
          <p:nvPr/>
        </p:nvSpPr>
        <p:spPr bwMode="auto">
          <a:xfrm>
            <a:off x="1913250" y="4284471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WRS1</a:t>
            </a:r>
          </a:p>
          <a:p>
            <a:pPr algn="ctr"/>
            <a:r>
              <a:rPr lang="en-US" sz="1000" dirty="0"/>
              <a:t>Wireless </a:t>
            </a:r>
          </a:p>
          <a:p>
            <a:pPr algn="ctr"/>
            <a:r>
              <a:rPr lang="en-US" sz="1000" dirty="0"/>
              <a:t>Router</a:t>
            </a:r>
            <a:endParaRPr lang="en-AU" sz="1000" dirty="0"/>
          </a:p>
        </p:txBody>
      </p:sp>
      <p:sp>
        <p:nvSpPr>
          <p:cNvPr id="45" name="Oval 54"/>
          <p:cNvSpPr>
            <a:spLocks noChangeArrowheads="1"/>
          </p:cNvSpPr>
          <p:nvPr/>
        </p:nvSpPr>
        <p:spPr bwMode="auto">
          <a:xfrm>
            <a:off x="2824036" y="5291756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Wireless</a:t>
            </a:r>
            <a:endParaRPr lang="en-US" sz="900" b="1" dirty="0">
              <a:solidFill>
                <a:srgbClr val="0000FF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PC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506051" y="3951408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/>
              <a:t> </a:t>
            </a:r>
            <a:r>
              <a:rPr lang="en-US" sz="900" b="1" dirty="0">
                <a:solidFill>
                  <a:srgbClr val="0000FF"/>
                </a:solidFill>
              </a:rPr>
              <a:t>G1/0/1 </a:t>
            </a:r>
          </a:p>
          <a:p>
            <a:pPr eaLnBrk="1" hangingPunct="1"/>
            <a:r>
              <a:rPr lang="en-US" sz="900" dirty="0"/>
              <a:t>VLAN1</a:t>
            </a:r>
            <a:endParaRPr lang="en-AU" sz="900" dirty="0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 flipH="1" flipV="1">
            <a:off x="1549400" y="4292596"/>
            <a:ext cx="414593" cy="2159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226913" y="474598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 Internet Port</a:t>
            </a:r>
          </a:p>
          <a:p>
            <a:pPr algn="ctr" eaLnBrk="1" hangingPunct="1"/>
            <a:r>
              <a:rPr lang="en-US" sz="1000" dirty="0"/>
              <a:t>VLAN1</a:t>
            </a:r>
          </a:p>
          <a:p>
            <a:pPr algn="ctr" eaLnBrk="1" hangingPunct="1"/>
            <a:r>
              <a:rPr lang="en-US" sz="1000" dirty="0"/>
              <a:t>IP address</a:t>
            </a:r>
            <a:endParaRPr lang="en-AU" sz="1000" dirty="0"/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 flipV="1">
            <a:off x="1649537" y="4508499"/>
            <a:ext cx="314456" cy="334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2163632" y="5188328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Wireless</a:t>
            </a:r>
          </a:p>
          <a:p>
            <a:pPr algn="ctr" eaLnBrk="1" hangingPunct="1"/>
            <a:r>
              <a:rPr lang="en-US" sz="800" dirty="0"/>
              <a:t>Connection</a:t>
            </a:r>
            <a:endParaRPr lang="en-AU" sz="800" dirty="0"/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2623479" y="4968954"/>
            <a:ext cx="369303" cy="35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 flipV="1">
            <a:off x="2630659" y="403383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 flipV="1">
            <a:off x="3120314" y="495096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6599426" y="608520"/>
            <a:ext cx="1241481" cy="406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6694734" y="958850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/>
            <a:r>
              <a:rPr lang="en-US" sz="800" b="1" dirty="0">
                <a:solidFill>
                  <a:srgbClr val="3333FF"/>
                </a:solidFill>
              </a:rPr>
              <a:t>138.80.0.0/16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6688944" y="224361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/>
            <a:r>
              <a:rPr lang="en-US" sz="800" b="1" dirty="0">
                <a:solidFill>
                  <a:srgbClr val="3333FF"/>
                </a:solidFill>
              </a:rPr>
              <a:t>44.0.0.0/8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6659274" y="3533606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159.23.0.0/16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6664802" y="4061767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216. 12.5.0/24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33273" y="2952859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Pargi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R2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60" name="AutoShape 48"/>
          <p:cNvCxnSpPr>
            <a:cxnSpLocks noChangeShapeType="1"/>
          </p:cNvCxnSpPr>
          <p:nvPr/>
        </p:nvCxnSpPr>
        <p:spPr bwMode="auto">
          <a:xfrm rot="5400000">
            <a:off x="3034835" y="2573171"/>
            <a:ext cx="702575" cy="1164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8"/>
          <p:cNvCxnSpPr>
            <a:cxnSpLocks noChangeShapeType="1"/>
          </p:cNvCxnSpPr>
          <p:nvPr/>
        </p:nvCxnSpPr>
        <p:spPr bwMode="auto">
          <a:xfrm>
            <a:off x="1307806" y="2254430"/>
            <a:ext cx="1491984" cy="94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254204" y="22262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2333412" y="29244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431995" y="226044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3282950" y="281198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3619426" y="4213225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Pargi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S2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2960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 flipV="1">
            <a:off x="3421528" y="3679353"/>
            <a:ext cx="430391" cy="533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013660" y="3679354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3273023" y="4014115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654536" y="2697246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694734" y="64470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3982468" y="5742302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S3 - Configure</a:t>
            </a:r>
            <a:r>
              <a:rPr lang="en-AU" sz="1600" dirty="0"/>
              <a:t> VLANs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80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Eggs </a:t>
            </a:r>
          </a:p>
          <a:p>
            <a:pPr>
              <a:buNone/>
            </a:pPr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Switch S2 - Configure</a:t>
            </a:r>
            <a:r>
              <a:rPr lang="en-AU" sz="1600" dirty="0"/>
              <a:t> VLANs</a:t>
            </a:r>
          </a:p>
          <a:p>
            <a:pPr lvl="0">
              <a:buNone/>
            </a:pPr>
            <a:r>
              <a:rPr lang="en-AU" sz="1600" dirty="0">
                <a:solidFill>
                  <a:srgbClr val="000000"/>
                </a:solidFill>
              </a:rPr>
              <a:t>         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</a:p>
          <a:p>
            <a:pPr lvl="0">
              <a:buNone/>
            </a:pPr>
            <a:r>
              <a:rPr lang="en-AU" sz="1600" dirty="0">
                <a:solidFill>
                  <a:srgbClr val="000000"/>
                </a:solidFill>
              </a:rPr>
              <a:t>            name Milk</a:t>
            </a:r>
            <a:r>
              <a:rPr lang="en-AU" sz="1600" dirty="0"/>
              <a:t>  </a:t>
            </a:r>
          </a:p>
          <a:p>
            <a:pPr>
              <a:buFontTx/>
              <a:buNone/>
            </a:pPr>
            <a:r>
              <a:rPr lang="en-AU" sz="1600" dirty="0"/>
              <a:t>         vlan 130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(130 may change, refer  rules page 5) 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600" dirty="0"/>
              <a:t>            name Bread</a:t>
            </a:r>
          </a:p>
          <a:p>
            <a:pPr>
              <a:buFontTx/>
              <a:buNone/>
            </a:pPr>
            <a:r>
              <a:rPr lang="en-AU" sz="1600" dirty="0"/>
              <a:t>         </a:t>
            </a:r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Switch S3 and S2 </a:t>
            </a:r>
          </a:p>
          <a:p>
            <a:pPr lvl="1" eaLnBrk="1" hangingPunct="1"/>
            <a:endParaRPr lang="en-AU" sz="1600" dirty="0">
              <a:solidFill>
                <a:srgbClr val="3333FF"/>
              </a:solidFill>
            </a:endParaRPr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ip address </a:t>
            </a:r>
            <a:r>
              <a:rPr lang="en-AU" sz="1600" i="1" dirty="0"/>
              <a:t>&lt;ip address&gt;  &lt;mask&gt;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fa 0/3  (or interface range fa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on a Switch</a:t>
            </a:r>
            <a:endParaRPr lang="en-AU" sz="1600" dirty="0">
              <a:solidFill>
                <a:srgbClr val="000000"/>
              </a:solidFill>
            </a:endParaRPr>
          </a:p>
          <a:p>
            <a:pPr lvl="0" eaLnBrk="1" hangingPunct="1"/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1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56881"/>
            <a:ext cx="8820472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indent="0">
              <a:buNone/>
            </a:pPr>
            <a:r>
              <a:rPr lang="en-AU" sz="1800" dirty="0"/>
              <a:t>           username </a:t>
            </a:r>
            <a:r>
              <a:rPr lang="en-AU" sz="1800" dirty="0" err="1"/>
              <a:t>labuser</a:t>
            </a:r>
            <a:r>
              <a:rPr lang="en-AU" sz="1800" dirty="0"/>
              <a:t> privilege 15 secret </a:t>
            </a:r>
            <a:r>
              <a:rPr lang="en-AU" sz="1800" dirty="0">
                <a:solidFill>
                  <a:srgbClr val="FF0000"/>
                </a:solidFill>
              </a:rPr>
              <a:t>cisco  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36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1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1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43937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In Lab - Configuring the Wireless Router – Linksys WRT300N</a:t>
            </a:r>
            <a:br>
              <a:rPr lang="en-AU" sz="1600" dirty="0">
                <a:solidFill>
                  <a:srgbClr val="3333FF"/>
                </a:solidFill>
              </a:rPr>
            </a:br>
            <a:r>
              <a:rPr lang="en-AU" sz="1100" b="1" dirty="0">
                <a:solidFill>
                  <a:srgbClr val="3333FF"/>
                </a:solidFill>
              </a:rPr>
              <a:t>Also refer Wireless Supporting Material A and B</a:t>
            </a:r>
            <a:endParaRPr lang="en-AU" sz="1600" dirty="0">
              <a:solidFill>
                <a:srgbClr val="3333FF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72500" cy="5976664"/>
          </a:xfrm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AU" sz="1000" dirty="0"/>
              <a:t>Power UP wireless router (get a wireless router from your tutor)</a:t>
            </a:r>
          </a:p>
          <a:p>
            <a:pPr marL="228600" indent="-228600" eaLnBrk="1" hangingPunct="1">
              <a:buAutoNum type="arabicPeriod"/>
            </a:pPr>
            <a:r>
              <a:rPr lang="en-AU" sz="1000" b="1" dirty="0">
                <a:solidFill>
                  <a:srgbClr val="FF0000"/>
                </a:solidFill>
              </a:rPr>
              <a:t>Reset</a:t>
            </a:r>
            <a:r>
              <a:rPr lang="en-AU" sz="1000" dirty="0"/>
              <a:t> it to factory default – push reset button and hold until</a:t>
            </a:r>
            <a:r>
              <a:rPr lang="en-AU" sz="1000" b="1" dirty="0">
                <a:solidFill>
                  <a:srgbClr val="0000FF"/>
                </a:solidFill>
              </a:rPr>
              <a:t> blue</a:t>
            </a:r>
            <a:r>
              <a:rPr lang="en-AU" sz="1000" dirty="0"/>
              <a:t> symbols flash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Start up </a:t>
            </a:r>
            <a:r>
              <a:rPr lang="en-AU" sz="1000" dirty="0">
                <a:solidFill>
                  <a:srgbClr val="FF0000"/>
                </a:solidFill>
              </a:rPr>
              <a:t>PC Ethernet VM</a:t>
            </a:r>
            <a:r>
              <a:rPr lang="en-AU" sz="1000" dirty="0"/>
              <a:t>, configure to obtain </a:t>
            </a:r>
            <a:r>
              <a:rPr lang="en-AU" sz="1000" dirty="0" err="1"/>
              <a:t>ip</a:t>
            </a:r>
            <a:r>
              <a:rPr lang="en-AU" sz="1000" dirty="0"/>
              <a:t> address automatically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Ethernet Connection – plug blue UTP cable from your PC  into any Ethernet port (1 to 4)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</a:t>
            </a:r>
            <a:r>
              <a:rPr lang="en-AU" sz="1000" dirty="0">
                <a:solidFill>
                  <a:srgbClr val="FF0000"/>
                </a:solidFill>
              </a:rPr>
              <a:t>PC Ethernet </a:t>
            </a:r>
            <a:r>
              <a:rPr lang="en-AU" sz="1000" dirty="0"/>
              <a:t>has been obtained an </a:t>
            </a:r>
            <a:r>
              <a:rPr lang="en-AU" sz="1000" dirty="0" err="1"/>
              <a:t>ip</a:t>
            </a:r>
            <a:r>
              <a:rPr lang="en-AU" sz="1000" dirty="0"/>
              <a:t> address from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Use a Browser to connect to factory default </a:t>
            </a:r>
            <a:r>
              <a:rPr lang="en-AU" sz="1000" dirty="0" err="1"/>
              <a:t>ip</a:t>
            </a:r>
            <a:r>
              <a:rPr lang="en-AU" sz="1000" dirty="0"/>
              <a:t> address 192.168.1.1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Authentication – </a:t>
            </a:r>
            <a:r>
              <a:rPr lang="en-AU" sz="1000" dirty="0">
                <a:solidFill>
                  <a:srgbClr val="3333FF"/>
                </a:solidFill>
              </a:rPr>
              <a:t>username: </a:t>
            </a:r>
            <a:r>
              <a:rPr lang="en-AU" sz="1000" dirty="0"/>
              <a:t>admin, </a:t>
            </a:r>
            <a:r>
              <a:rPr lang="en-AU" sz="1000" dirty="0">
                <a:solidFill>
                  <a:srgbClr val="3333FF"/>
                </a:solidFill>
              </a:rPr>
              <a:t>password</a:t>
            </a:r>
            <a:r>
              <a:rPr lang="en-AU" sz="1000" dirty="0"/>
              <a:t>: admin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Wireless Router Setup</a:t>
            </a:r>
          </a:p>
          <a:p>
            <a:pPr marL="628650" lvl="1" indent="-228600" eaLnBrk="1" hangingPunct="1">
              <a:buFontTx/>
              <a:buAutoNum type="alphaLcParenR"/>
            </a:pPr>
            <a:r>
              <a:rPr lang="en-AU" sz="1000" b="1" dirty="0">
                <a:solidFill>
                  <a:srgbClr val="FF0000"/>
                </a:solidFill>
              </a:rPr>
              <a:t>Ensure</a:t>
            </a:r>
            <a:r>
              <a:rPr lang="en-AU" sz="1000" dirty="0"/>
              <a:t> you always </a:t>
            </a:r>
            <a:r>
              <a:rPr lang="en-AU" sz="1000" b="1" dirty="0">
                <a:solidFill>
                  <a:srgbClr val="FF0000"/>
                </a:solidFill>
              </a:rPr>
              <a:t>click save</a:t>
            </a:r>
            <a:r>
              <a:rPr lang="en-AU" sz="1000" dirty="0"/>
              <a:t> at the bottom of each screen</a:t>
            </a:r>
          </a:p>
          <a:p>
            <a:pPr marL="628650" lvl="1" indent="-228600" eaLnBrk="1" hangingPunct="1">
              <a:buFont typeface="+mj-lt"/>
              <a:buAutoNum type="alphaLcParenR"/>
            </a:pPr>
            <a:r>
              <a:rPr lang="en-AU" sz="1000" dirty="0"/>
              <a:t>Internet Setup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Internet Connection type: static IP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Assign an </a:t>
            </a:r>
            <a:r>
              <a:rPr lang="en-AU" sz="1000" dirty="0" err="1"/>
              <a:t>ip</a:t>
            </a:r>
            <a:r>
              <a:rPr lang="en-AU" sz="1000" dirty="0"/>
              <a:t> address from VLAN 1 address range</a:t>
            </a:r>
          </a:p>
          <a:p>
            <a:pPr marL="685800" lvl="1" eaLnBrk="1" hangingPunct="1">
              <a:buFont typeface="+mj-lt"/>
              <a:buAutoNum type="alphaLcParenR"/>
            </a:pPr>
            <a:r>
              <a:rPr lang="en-AU" sz="1000" dirty="0"/>
              <a:t>Network Setup - DHCP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For Wireless PCs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Use address space for wireless LAN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Disable/Enable PC Ethernet LAN connection to pick up a new </a:t>
            </a:r>
            <a:r>
              <a:rPr lang="en-AU" sz="1000" dirty="0" err="1"/>
              <a:t>ip</a:t>
            </a:r>
            <a:r>
              <a:rPr lang="en-AU" sz="1000" dirty="0"/>
              <a:t> address from Wireless LAN address space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Use a Browser to re-connect to new (default gateway) </a:t>
            </a:r>
            <a:r>
              <a:rPr lang="en-AU" sz="1000" dirty="0" err="1"/>
              <a:t>ip</a:t>
            </a:r>
            <a:r>
              <a:rPr lang="en-AU" sz="1000" dirty="0"/>
              <a:t> address on the wireless router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Security</a:t>
            </a:r>
          </a:p>
          <a:p>
            <a:pPr marL="1200150" lvl="2" indent="-285750" eaLnBrk="1" hangingPunct="1">
              <a:buFont typeface="+mj-lt"/>
              <a:buAutoNum type="romanUcPeriod"/>
            </a:pPr>
            <a:r>
              <a:rPr lang="en-AU" sz="1000" dirty="0"/>
              <a:t>Disable Firewall</a:t>
            </a:r>
          </a:p>
          <a:p>
            <a:pPr marL="800100" lvl="1" eaLnBrk="1" hangingPunct="1">
              <a:buFont typeface="+mj-lt"/>
              <a:buAutoNum type="alphaLcParenR"/>
            </a:pPr>
            <a:r>
              <a:rPr lang="en-AU" sz="1000" dirty="0"/>
              <a:t>Wireless Wi-Fi Protected Setup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Wireless Configuration: manual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SSID: student Id</a:t>
            </a:r>
          </a:p>
          <a:p>
            <a:pPr marL="457200" eaLnBrk="1" hangingPunct="1">
              <a:buFont typeface="+mj-lt"/>
              <a:buAutoNum type="arabicPeriod"/>
            </a:pPr>
            <a:r>
              <a:rPr lang="en-AU" sz="1000" b="1" dirty="0">
                <a:solidFill>
                  <a:srgbClr val="0000FF"/>
                </a:solidFill>
              </a:rPr>
              <a:t>Use a </a:t>
            </a:r>
            <a:r>
              <a:rPr lang="en-AU" sz="1000" b="1" dirty="0">
                <a:solidFill>
                  <a:srgbClr val="FF0000"/>
                </a:solidFill>
              </a:rPr>
              <a:t>Wireless End Device </a:t>
            </a:r>
            <a:r>
              <a:rPr lang="en-AU" sz="1000" b="1" dirty="0">
                <a:solidFill>
                  <a:srgbClr val="0000FF"/>
                </a:solidFill>
              </a:rPr>
              <a:t>to connect to the Wireless Router </a:t>
            </a:r>
            <a:r>
              <a:rPr lang="en-AU" sz="1000" b="1" dirty="0">
                <a:solidFill>
                  <a:srgbClr val="009900"/>
                </a:solidFill>
              </a:rPr>
              <a:t> refer below:</a:t>
            </a:r>
            <a:endParaRPr lang="en-AU" sz="1000" dirty="0"/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Look for the wireless tray icon – bottom right, click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Associate with the wireless LAN broadcasting your student ID as its SSID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an </a:t>
            </a:r>
            <a:r>
              <a:rPr lang="en-AU" sz="1000" dirty="0" err="1"/>
              <a:t>ip</a:t>
            </a:r>
            <a:r>
              <a:rPr lang="en-AU" sz="1000" dirty="0"/>
              <a:t> address has been obtained from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 </a:t>
            </a:r>
            <a:r>
              <a:rPr lang="en-AU" sz="1000" dirty="0">
                <a:solidFill>
                  <a:srgbClr val="0000FF"/>
                </a:solidFill>
              </a:rPr>
              <a:t>Ping</a:t>
            </a:r>
            <a:r>
              <a:rPr lang="en-AU" sz="1000" dirty="0"/>
              <a:t> default gateway on the wireless router to confirm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Wireless Router - Remove blue UTP cable  from your PC, get a new blue UTP cable, plug into Internet Port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Connect new blue UTP cable to Desk Top coloured enclosure port, then patch from patch panel to switch </a:t>
            </a:r>
            <a:r>
              <a:rPr lang="en-AU" sz="1000" b="1" dirty="0">
                <a:solidFill>
                  <a:srgbClr val="00B050"/>
                </a:solidFill>
              </a:rPr>
              <a:t>S3  </a:t>
            </a:r>
            <a:r>
              <a:rPr lang="en-AU" sz="1000" b="1" dirty="0">
                <a:solidFill>
                  <a:srgbClr val="3333FF"/>
                </a:solidFill>
              </a:rPr>
              <a:t>G1/0/1 f</a:t>
            </a:r>
            <a:r>
              <a:rPr lang="en-AU" sz="1000" dirty="0"/>
              <a:t>rom your </a:t>
            </a:r>
            <a:r>
              <a:rPr lang="en-AU" sz="1000" dirty="0">
                <a:solidFill>
                  <a:srgbClr val="FF0000"/>
                </a:solidFill>
              </a:rPr>
              <a:t>Laptop PC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to default gateway for VLAN 1 to confirm the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endParaRPr lang="en-AU" sz="1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E5A6FAE2-1593-43F6-A3E9-4FAB2EEDAF3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</a:t>
            </a:r>
            <a:r>
              <a:rPr lang="en-AU" sz="1600" dirty="0">
                <a:solidFill>
                  <a:srgbClr val="FF0000"/>
                </a:solidFill>
              </a:rPr>
              <a:t>integrate</a:t>
            </a:r>
            <a:r>
              <a:rPr lang="en-AU" sz="1600" dirty="0"/>
              <a:t> the different topics (</a:t>
            </a:r>
            <a:r>
              <a:rPr lang="en-AU" sz="1600" dirty="0">
                <a:solidFill>
                  <a:srgbClr val="FF0000"/>
                </a:solidFill>
              </a:rPr>
              <a:t>theory</a:t>
            </a:r>
            <a:r>
              <a:rPr lang="en-AU" sz="1600" dirty="0"/>
              <a:t> and </a:t>
            </a:r>
            <a:r>
              <a:rPr lang="en-AU" sz="1600" dirty="0">
                <a:solidFill>
                  <a:srgbClr val="FF0000"/>
                </a:solidFill>
              </a:rPr>
              <a:t>practical</a:t>
            </a:r>
            <a:r>
              <a:rPr lang="en-AU" sz="1600" dirty="0"/>
              <a:t>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lvl="0"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 </a:t>
            </a:r>
          </a:p>
          <a:p>
            <a:pPr lvl="0"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lvl="0" eaLnBrk="1" hangingPunct="1">
              <a:buNone/>
            </a:pPr>
            <a:endParaRPr lang="en-AU" sz="16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7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9074" y="153102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2 -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78" y="653165"/>
            <a:ext cx="9084622" cy="608820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</a:t>
            </a:r>
            <a:r>
              <a:rPr lang="en-AU" sz="1400" kern="0" dirty="0">
                <a:solidFill>
                  <a:srgbClr val="FF0000"/>
                </a:solidFill>
              </a:rPr>
              <a:t>pages </a:t>
            </a:r>
            <a:r>
              <a:rPr lang="en-AU" sz="1400" kern="0" dirty="0">
                <a:solidFill>
                  <a:srgbClr val="9933FF"/>
                </a:solidFill>
              </a:rPr>
              <a:t>15</a:t>
            </a:r>
            <a:r>
              <a:rPr lang="en-AU" sz="1400" kern="0" dirty="0"/>
              <a:t>  to </a:t>
            </a:r>
            <a:r>
              <a:rPr lang="en-AU" sz="1400" kern="0" dirty="0">
                <a:solidFill>
                  <a:srgbClr val="9933FF"/>
                </a:solidFill>
              </a:rPr>
              <a:t>27</a:t>
            </a:r>
            <a:endParaRPr lang="en-AU" sz="1400" kern="0" dirty="0"/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</a:rPr>
              <a:t>Your tutor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 Lab Kit</a:t>
            </a:r>
            <a:endParaRPr lang="en-AU" sz="1400" kern="0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</a:t>
            </a:r>
            <a:r>
              <a:rPr lang="en-AU" sz="1400" dirty="0">
                <a:solidFill>
                  <a:srgbClr val="3333FF"/>
                </a:solidFill>
              </a:rPr>
              <a:t>How to Configure Guide</a:t>
            </a:r>
            <a:r>
              <a:rPr lang="en-AU" sz="1400" dirty="0"/>
              <a:t>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Creating and testing a backup path to the gateway router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kern="0" dirty="0">
                <a:solidFill>
                  <a:srgbClr val="FF0000"/>
                </a:solidFill>
              </a:rPr>
              <a:t>ACLs </a:t>
            </a:r>
            <a:r>
              <a:rPr lang="en-AU" sz="1400" kern="0" dirty="0"/>
              <a:t>(Access Control Lists) to control the flow of traffic from each of the VLANs.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ACLs </a:t>
            </a:r>
            <a:r>
              <a:rPr lang="en-AU" sz="1400" kern="0" dirty="0">
                <a:solidFill>
                  <a:srgbClr val="FF0000"/>
                </a:solidFill>
              </a:rPr>
              <a:t>are introduced early</a:t>
            </a:r>
            <a:r>
              <a:rPr lang="en-AU" sz="1400" kern="0" dirty="0"/>
              <a:t> in the semester to give you time to appreciate their </a:t>
            </a:r>
            <a:r>
              <a:rPr lang="en-AU" sz="1400" kern="0" dirty="0">
                <a:solidFill>
                  <a:srgbClr val="FF0000"/>
                </a:solidFill>
              </a:rPr>
              <a:t>usefulness </a:t>
            </a:r>
            <a:r>
              <a:rPr lang="en-AU" sz="1400" kern="0" dirty="0"/>
              <a:t>in managing the flow of IP traffic and the </a:t>
            </a:r>
            <a:r>
              <a:rPr lang="en-AU" sz="1400" kern="0" dirty="0">
                <a:solidFill>
                  <a:srgbClr val="FF0000"/>
                </a:solidFill>
              </a:rPr>
              <a:t>testing</a:t>
            </a:r>
            <a:r>
              <a:rPr lang="en-AU" sz="1400" kern="0" dirty="0"/>
              <a:t> that is required to ensure they perform correctly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be creating and using </a:t>
            </a:r>
            <a:r>
              <a:rPr lang="en-AU" sz="1400" kern="0" dirty="0">
                <a:solidFill>
                  <a:srgbClr val="FF0000"/>
                </a:solidFill>
              </a:rPr>
              <a:t>NAMED </a:t>
            </a:r>
            <a:r>
              <a:rPr lang="en-AU" sz="1400" b="1" kern="0" dirty="0">
                <a:solidFill>
                  <a:srgbClr val="0000FF"/>
                </a:solidFill>
              </a:rPr>
              <a:t>extended </a:t>
            </a:r>
            <a:r>
              <a:rPr lang="en-AU" sz="1400" kern="0" dirty="0"/>
              <a:t>ACLs, eg:</a:t>
            </a:r>
          </a:p>
          <a:p>
            <a:pPr>
              <a:spcBef>
                <a:spcPct val="20000"/>
              </a:spcBef>
              <a:defRPr/>
            </a:pPr>
            <a:r>
              <a:rPr lang="en-AU" sz="1400" dirty="0"/>
              <a:t>                     ip access-list extended </a:t>
            </a:r>
            <a:r>
              <a:rPr lang="en-AU" sz="1400" dirty="0">
                <a:solidFill>
                  <a:srgbClr val="0000FF"/>
                </a:solidFill>
              </a:rPr>
              <a:t>ACLVLAN70</a:t>
            </a:r>
            <a:endParaRPr lang="en-AU" sz="1400" kern="0" dirty="0"/>
          </a:p>
          <a:p>
            <a:pPr>
              <a:spcBef>
                <a:spcPct val="20000"/>
              </a:spcBef>
              <a:defRPr/>
            </a:pPr>
            <a:r>
              <a:rPr lang="en-AU" sz="1400" kern="0" dirty="0"/>
              <a:t>               This means the ACL is </a:t>
            </a:r>
            <a:r>
              <a:rPr lang="en-AU" sz="1400" kern="0" dirty="0">
                <a:solidFill>
                  <a:srgbClr val="0000FF"/>
                </a:solidFill>
              </a:rPr>
              <a:t>self-documenting</a:t>
            </a:r>
            <a:r>
              <a:rPr lang="en-AU" sz="1400" kern="0" dirty="0"/>
              <a:t>, the above is the ACL for VLAN 70</a:t>
            </a: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6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600" kern="0" dirty="0">
                <a:latin typeface="+mn-lt"/>
                <a:cs typeface="+mn-cs"/>
              </a:rPr>
              <a:t>, the link to the ISP and the Internet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Network addresses </a:t>
            </a: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Scenario 2, 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to determine</a:t>
            </a:r>
            <a:r>
              <a:rPr lang="en-AU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6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6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/>
              <a:t>Your Corporate Network Address is </a:t>
            </a:r>
            <a:r>
              <a:rPr lang="en-US" sz="1600" b="1" dirty="0">
                <a:solidFill>
                  <a:srgbClr val="0000FF"/>
                </a:solidFill>
              </a:rPr>
              <a:t>148.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.0.0/16</a:t>
            </a:r>
            <a:r>
              <a:rPr lang="en-US" sz="1600" dirty="0"/>
              <a:t> </a:t>
            </a:r>
            <a:endParaRPr lang="en-US" sz="1600" b="1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/>
              <a:t>Your ISP Link Address is </a:t>
            </a:r>
            <a:r>
              <a:rPr lang="en-US" sz="1600" b="1" dirty="0">
                <a:solidFill>
                  <a:srgbClr val="3333FF"/>
                </a:solidFill>
              </a:rPr>
              <a:t>204.3.5</a:t>
            </a:r>
            <a:r>
              <a:rPr lang="en-US" sz="1600" b="1" dirty="0">
                <a:solidFill>
                  <a:srgbClr val="0099FF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.0/30</a:t>
            </a:r>
            <a:r>
              <a:rPr lang="en-US" sz="1600" dirty="0"/>
              <a:t> </a:t>
            </a:r>
            <a:endParaRPr lang="en-AU" sz="1600" b="1" dirty="0">
              <a:solidFill>
                <a:srgbClr val="3333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 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148.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</a:t>
            </a:r>
            <a:r>
              <a:rPr lang="en-US" sz="1200" b="1" dirty="0">
                <a:solidFill>
                  <a:srgbClr val="000000"/>
                </a:solidFill>
              </a:rPr>
              <a:t> last </a:t>
            </a:r>
            <a:r>
              <a:rPr lang="en-US" sz="1200" dirty="0">
                <a:solidFill>
                  <a:srgbClr val="000000"/>
                </a:solidFill>
              </a:rPr>
              <a:t>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V=2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148.20.0.0/16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204.3.5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204.3.51.0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 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130,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=130 then 130 - 3 = 127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XXX: 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YYY: 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4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2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AU" sz="2000" kern="0" dirty="0">
                <a:solidFill>
                  <a:srgbClr val="000000"/>
                </a:solidFill>
                <a:latin typeface="Arial"/>
              </a:rPr>
              <a:t>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5" y="1163326"/>
            <a:ext cx="8856984" cy="568863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</a:t>
            </a:r>
            <a:r>
              <a:rPr lang="en-AU" sz="16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Corporate Network Address </a:t>
            </a:r>
            <a:r>
              <a:rPr lang="en-US" sz="1600" b="1" dirty="0">
                <a:solidFill>
                  <a:srgbClr val="0000FF"/>
                </a:solidFill>
              </a:rPr>
              <a:t>148.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.0.0/16     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0000FF"/>
                </a:solidFill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</a:rPr>
              <a:t>4     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</a:rPr>
              <a:t>3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600" b="1" dirty="0">
                <a:solidFill>
                  <a:srgbClr val="3333FF"/>
                </a:solidFill>
              </a:rPr>
              <a:t>204.3.5</a:t>
            </a:r>
            <a:r>
              <a:rPr lang="en-US" sz="1600" b="1" dirty="0">
                <a:solidFill>
                  <a:srgbClr val="00B0F0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.0/30   </a:t>
            </a:r>
            <a:r>
              <a:rPr lang="en-US" sz="1600" b="1" dirty="0">
                <a:solidFill>
                  <a:srgbClr val="0099FF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: XXX= 423  </a:t>
            </a:r>
            <a:r>
              <a:rPr lang="en-AU" sz="1200" kern="0" dirty="0" err="1" smtClean="0">
                <a:solidFill>
                  <a:srgbClr val="000000"/>
                </a:solidFill>
                <a:latin typeface="Arial"/>
              </a:rPr>
              <a:t>yyy</a:t>
            </a: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= 172</a:t>
            </a: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47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8244408" cy="33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8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42689" y="78035"/>
            <a:ext cx="8229600" cy="405805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7" y="411906"/>
            <a:ext cx="8856663" cy="618544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Internal Network VLSM </a:t>
            </a:r>
            <a:r>
              <a:rPr lang="en-AU" sz="1000" b="1" dirty="0">
                <a:solidFill>
                  <a:srgbClr val="3333FF"/>
                </a:solidFill>
              </a:rPr>
              <a:t>Design  -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 following requirements::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S1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8000"/>
                </a:solidFill>
              </a:rPr>
              <a:t>XXX </a:t>
            </a:r>
            <a:r>
              <a:rPr lang="en-AU" sz="1000" dirty="0"/>
              <a:t>Eggs 1200 hosts 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S1  </a:t>
            </a:r>
            <a:r>
              <a:rPr lang="en-AU" sz="1000" b="1" dirty="0"/>
              <a:t>VLAN  1  </a:t>
            </a:r>
            <a:r>
              <a:rPr lang="en-AU" sz="1000" dirty="0"/>
              <a:t>18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Milk 100 host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 130 </a:t>
            </a:r>
            <a:r>
              <a:rPr lang="en-AU" sz="1000" dirty="0"/>
              <a:t>Bread  50 hosts (</a:t>
            </a:r>
            <a:r>
              <a:rPr lang="en-AU" sz="1000" b="1" dirty="0">
                <a:solidFill>
                  <a:srgbClr val="FF0000"/>
                </a:solidFill>
              </a:rPr>
              <a:t>130  may change, refer rules page 7)</a:t>
            </a:r>
            <a:endParaRPr lang="en-AU" sz="1000" dirty="0"/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 1  </a:t>
            </a:r>
            <a:r>
              <a:rPr lang="en-AU" sz="1000" dirty="0"/>
              <a:t>18 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3 </a:t>
            </a:r>
            <a:r>
              <a:rPr lang="en-AU" sz="1000" b="1" dirty="0"/>
              <a:t>Internal Serials  </a:t>
            </a:r>
            <a:r>
              <a:rPr lang="en-AU" sz="1000" dirty="0"/>
              <a:t>2 hosts each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 err="1"/>
              <a:t>Bidar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 18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</a:t>
            </a:r>
            <a:r>
              <a:rPr lang="en-AU" sz="1000" b="1" dirty="0">
                <a:solidFill>
                  <a:srgbClr val="FF0000"/>
                </a:solidFill>
              </a:rPr>
              <a:t>c)   Use a VLSM calculator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 – Refer Network Topology Diagram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Kodad</a:t>
            </a:r>
            <a:r>
              <a:rPr lang="en-US" sz="1000" dirty="0"/>
              <a:t> router to switch </a:t>
            </a:r>
            <a:r>
              <a:rPr lang="en-US" sz="1000" b="1" dirty="0">
                <a:solidFill>
                  <a:srgbClr val="00B050"/>
                </a:solidFill>
              </a:rPr>
              <a:t>S3 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00B050"/>
                </a:solidFill>
              </a:rPr>
              <a:t>G1/0/11</a:t>
            </a:r>
            <a:r>
              <a:rPr lang="en-US" sz="1000" dirty="0"/>
              <a:t> </a:t>
            </a:r>
          </a:p>
          <a:p>
            <a:pPr>
              <a:buNone/>
              <a:defRPr/>
            </a:pPr>
            <a:r>
              <a:rPr lang="en-US" sz="1000" b="1" dirty="0"/>
              <a:t>    b) </a:t>
            </a:r>
            <a:r>
              <a:rPr lang="en-US" sz="1000" dirty="0"/>
              <a:t>Connect </a:t>
            </a:r>
            <a:r>
              <a:rPr lang="en-US" sz="1000" dirty="0" err="1"/>
              <a:t>Pargi</a:t>
            </a:r>
            <a:r>
              <a:rPr lang="en-US" sz="1000" dirty="0"/>
              <a:t> router to switch </a:t>
            </a:r>
            <a:r>
              <a:rPr lang="en-US" sz="1000" b="1" dirty="0">
                <a:solidFill>
                  <a:srgbClr val="00B050"/>
                </a:solidFill>
              </a:rPr>
              <a:t>S2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00B050"/>
                </a:solidFill>
              </a:rPr>
              <a:t>G0/1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switch </a:t>
            </a:r>
            <a:r>
              <a:rPr lang="en-AU" sz="1000" b="1" dirty="0">
                <a:solidFill>
                  <a:srgbClr val="00B050"/>
                </a:solidFill>
              </a:rPr>
              <a:t>S3 G1/0/13 </a:t>
            </a:r>
            <a:r>
              <a:rPr lang="en-AU" sz="1000" dirty="0"/>
              <a:t>using the patch panel,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 switch S2 Fa 0/24 using the VAN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If using Packet Tracer connect Servers to ISP via ethernet cables</a:t>
            </a:r>
            <a:endParaRPr lang="en-US" sz="1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ip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  <a:endParaRPr lang="en-US" sz="1000" b="1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lab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KodadR1, KodadS1 </a:t>
            </a:r>
            <a:r>
              <a:rPr lang="en-AU" sz="1000" dirty="0" err="1"/>
              <a:t>etc</a:t>
            </a:r>
            <a:r>
              <a:rPr lang="en-AU" sz="1000" dirty="0"/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26985"/>
            <a:ext cx="8713787" cy="305671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785225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20 to 23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c)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B050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Eggs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as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 Security, mac address sticky on ports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max 4, with </a:t>
            </a:r>
            <a:r>
              <a:rPr lang="en-AU" sz="1000" b="1" dirty="0"/>
              <a:t>violation shutdown</a:t>
            </a:r>
            <a:endParaRPr lang="en-AU" sz="1000" dirty="0"/>
          </a:p>
          <a:p>
            <a:pPr>
              <a:buNone/>
              <a:defRPr/>
            </a:pPr>
            <a:r>
              <a:rPr lang="en-AU" sz="1000" dirty="0"/>
              <a:t>      d) On switch </a:t>
            </a:r>
            <a:r>
              <a:rPr lang="en-AU" sz="1000" b="1" dirty="0">
                <a:solidFill>
                  <a:srgbClr val="00B050"/>
                </a:solidFill>
              </a:rPr>
              <a:t>S2 2960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create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Milk,  VLAN 130  Bread </a:t>
            </a:r>
            <a:r>
              <a:rPr lang="en-AU" sz="1000" b="1" dirty="0">
                <a:solidFill>
                  <a:srgbClr val="FF0000"/>
                </a:solidFill>
              </a:rPr>
              <a:t> (130 may change, refer rules page 7)</a:t>
            </a:r>
            <a:endParaRPr lang="en-AU" sz="1000" dirty="0"/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 configure port 24 as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as access port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9933FF"/>
                </a:solidFill>
              </a:rPr>
              <a:t>If in Lab Kit </a:t>
            </a:r>
            <a:r>
              <a:rPr lang="en-AU" sz="1000" dirty="0"/>
              <a:t>- configure a static mac address,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, on </a:t>
            </a:r>
            <a:r>
              <a:rPr lang="en-AU" sz="1000" b="1" dirty="0">
                <a:solidFill>
                  <a:srgbClr val="3333FF"/>
                </a:solidFill>
              </a:rPr>
              <a:t>Fa 0/24 </a:t>
            </a:r>
            <a:r>
              <a:rPr lang="en-AU" sz="1000" dirty="0"/>
              <a:t>to the 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protect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On</a:t>
            </a:r>
            <a:r>
              <a:rPr lang="en-AU" sz="1000" b="1" dirty="0">
                <a:solidFill>
                  <a:srgbClr val="00B050"/>
                </a:solidFill>
              </a:rPr>
              <a:t> S2 </a:t>
            </a:r>
            <a:r>
              <a:rPr lang="en-AU" sz="1000" dirty="0"/>
              <a:t>configure </a:t>
            </a:r>
            <a:r>
              <a:rPr lang="en-AU" sz="1000" b="1" dirty="0">
                <a:solidFill>
                  <a:srgbClr val="00B050"/>
                </a:solidFill>
              </a:rPr>
              <a:t>G0/1 </a:t>
            </a:r>
            <a:r>
              <a:rPr lang="en-AU" sz="1000" dirty="0"/>
              <a:t>as a </a:t>
            </a:r>
            <a:r>
              <a:rPr lang="en-AU" sz="1000" b="1" dirty="0"/>
              <a:t>trunk</a:t>
            </a:r>
            <a:r>
              <a:rPr lang="en-AU" sz="1000" dirty="0"/>
              <a:t> port, On</a:t>
            </a:r>
            <a:r>
              <a:rPr lang="en-AU" sz="1000" b="1" dirty="0">
                <a:solidFill>
                  <a:srgbClr val="00B050"/>
                </a:solidFill>
              </a:rPr>
              <a:t> S3 </a:t>
            </a:r>
            <a:r>
              <a:rPr lang="en-AU" sz="1000" dirty="0"/>
              <a:t>configure</a:t>
            </a:r>
            <a:r>
              <a:rPr lang="en-AU" sz="1000" b="1" dirty="0">
                <a:solidFill>
                  <a:srgbClr val="00B050"/>
                </a:solidFill>
              </a:rPr>
              <a:t> G1/0/11 </a:t>
            </a:r>
            <a:r>
              <a:rPr lang="en-AU" sz="1000" dirty="0"/>
              <a:t>as a </a:t>
            </a:r>
            <a:r>
              <a:rPr lang="en-AU" sz="1000" b="1" dirty="0"/>
              <a:t>trunk</a:t>
            </a:r>
            <a:r>
              <a:rPr lang="en-AU" sz="1000" dirty="0"/>
              <a:t> port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accessed via Telnet    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b</a:t>
            </a:r>
            <a:r>
              <a:rPr lang="en-AU" sz="1100" dirty="0"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cs typeface="Times New Roman" pitchFamily="18" charset="0"/>
              </a:rPr>
              <a:t>with ip addresses, connect to ISP via ethernet cable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b="1" dirty="0" err="1">
                <a:solidFill>
                  <a:srgbClr val="008000"/>
                </a:solidFill>
                <a:cs typeface="Times New Roman" pitchFamily="18" charset="0"/>
              </a:rPr>
              <a:t>Kodad</a:t>
            </a:r>
            <a:r>
              <a:rPr lang="en-AU" sz="1100" b="1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008000"/>
                </a:solidFill>
                <a:cs typeface="Times New Roman" pitchFamily="18" charset="0"/>
              </a:rPr>
              <a:t>Pargi </a:t>
            </a:r>
            <a:r>
              <a:rPr lang="en-AU" sz="1100" b="1" dirty="0">
                <a:cs typeface="Times New Roman" pitchFamily="18" charset="0"/>
              </a:rPr>
              <a:t>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19 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US" sz="1100" dirty="0" err="1"/>
              <a:t>Kodad</a:t>
            </a:r>
            <a:r>
              <a:rPr lang="en-AU" sz="1100" dirty="0"/>
              <a:t> configure separate sub-interfaces for VLAN 1 (the management VLAN) and VLAN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US" sz="1100" dirty="0"/>
              <a:t>Pargi</a:t>
            </a:r>
            <a:r>
              <a:rPr lang="en-AU" sz="1100" dirty="0"/>
              <a:t>   configure separate sub-interfaces for VLAN 1 (the management VLAN) and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</a:t>
            </a:r>
            <a:r>
              <a:rPr lang="en-AU" sz="1100" b="1" dirty="0">
                <a:solidFill>
                  <a:srgbClr val="FF0000"/>
                </a:solidFill>
              </a:rPr>
              <a:t>sub-interface</a:t>
            </a:r>
            <a:r>
              <a:rPr lang="en-AU" sz="1100" dirty="0"/>
              <a:t> with an ip address and descrip</a:t>
            </a:r>
            <a:r>
              <a:rPr lang="en-AU" sz="1100" dirty="0">
                <a:cs typeface="Times New Roman" pitchFamily="18" charset="0"/>
              </a:rPr>
              <a:t>tion </a:t>
            </a:r>
          </a:p>
          <a:p>
            <a:pPr lvl="0">
              <a:buNone/>
              <a:defRPr/>
            </a:pPr>
            <a:r>
              <a:rPr lang="en-AU" sz="1100" b="1" dirty="0">
                <a:cs typeface="Times New Roman" pitchFamily="18" charset="0"/>
              </a:rPr>
              <a:t>     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;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both switches 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16611</TotalTime>
  <Words>4580</Words>
  <Application>Microsoft Office PowerPoint</Application>
  <PresentationFormat>On-screen Show (4:3)</PresentationFormat>
  <Paragraphs>789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 In Lab Scenario 2  Semester 1 2022 V1.1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2 -Tasks</vt:lpstr>
      <vt:lpstr>Scenario 2 -Tasks</vt:lpstr>
      <vt:lpstr>Scenario 2 -Tasks</vt:lpstr>
      <vt:lpstr>Scenario 2 -Tasks</vt:lpstr>
      <vt:lpstr>Scenario 2 -Tasks</vt:lpstr>
      <vt:lpstr>Scenario 2 - Tasks</vt:lpstr>
      <vt:lpstr>Scenario 2 - Tasks</vt:lpstr>
      <vt:lpstr>Scenario 2 – ACL Templates</vt:lpstr>
      <vt:lpstr>Scenario 2 – ACL Overview</vt:lpstr>
      <vt:lpstr>Routing Configuration Rules</vt:lpstr>
      <vt:lpstr>RIP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  <vt:lpstr>In Lab - Configuring the Wireless Router – Linksys WRT300N Also refer Wireless Supporting Material A and B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User</cp:lastModifiedBy>
  <cp:revision>623</cp:revision>
  <cp:lastPrinted>2020-08-13T02:43:17Z</cp:lastPrinted>
  <dcterms:created xsi:type="dcterms:W3CDTF">2006-07-20T01:21:50Z</dcterms:created>
  <dcterms:modified xsi:type="dcterms:W3CDTF">2022-03-19T00:06:34Z</dcterms:modified>
</cp:coreProperties>
</file>