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4" r:id="rId2"/>
    <p:sldId id="289" r:id="rId3"/>
    <p:sldId id="314" r:id="rId4"/>
    <p:sldId id="291" r:id="rId5"/>
    <p:sldId id="331" r:id="rId6"/>
    <p:sldId id="332" r:id="rId7"/>
    <p:sldId id="326" r:id="rId8"/>
    <p:sldId id="293" r:id="rId9"/>
    <p:sldId id="295" r:id="rId10"/>
    <p:sldId id="296" r:id="rId11"/>
    <p:sldId id="297" r:id="rId12"/>
    <p:sldId id="317" r:id="rId13"/>
    <p:sldId id="298" r:id="rId14"/>
    <p:sldId id="301" r:id="rId15"/>
    <p:sldId id="302" r:id="rId16"/>
    <p:sldId id="303" r:id="rId17"/>
    <p:sldId id="319" r:id="rId18"/>
    <p:sldId id="304" r:id="rId19"/>
    <p:sldId id="305" r:id="rId20"/>
    <p:sldId id="306" r:id="rId21"/>
    <p:sldId id="307" r:id="rId22"/>
    <p:sldId id="323" r:id="rId23"/>
    <p:sldId id="309" r:id="rId24"/>
    <p:sldId id="327" r:id="rId25"/>
    <p:sldId id="320" r:id="rId26"/>
    <p:sldId id="321" r:id="rId27"/>
    <p:sldId id="328" r:id="rId28"/>
  </p:sldIdLst>
  <p:sldSz cx="9144000" cy="6858000" type="screen4x3"/>
  <p:notesSz cx="9872663" cy="679767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9933FF"/>
    <a:srgbClr val="008000"/>
    <a:srgbClr val="FF0000"/>
    <a:srgbClr val="0099FF"/>
    <a:srgbClr val="0000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88" autoAdjust="0"/>
    <p:restoredTop sz="94562" autoAdjust="0"/>
  </p:normalViewPr>
  <p:slideViewPr>
    <p:cSldViewPr>
      <p:cViewPr varScale="1">
        <p:scale>
          <a:sx n="87" d="100"/>
          <a:sy n="87" d="100"/>
        </p:scale>
        <p:origin x="2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8EEBB00-0668-4B67-A17A-52B611DF07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55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861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0987" y="1"/>
            <a:ext cx="4280144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195" y="3228592"/>
            <a:ext cx="7900274" cy="30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5664"/>
            <a:ext cx="4278613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0987" y="6455664"/>
            <a:ext cx="4280144" cy="34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B3AAA13-04B1-4AF0-9778-1026BF3A8E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6689D5-048E-4FF8-80E7-71D9E829B609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2B316-17B7-482C-8A43-B633385DE54B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B509A930-40AE-45B4-B7FD-2C5ED7CFD14C}" type="slidenum">
              <a:rPr lang="en-AU" smtClean="0"/>
              <a:pPr defTabSz="909912">
                <a:defRPr/>
              </a:pPr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9912">
              <a:defRPr/>
            </a:pPr>
            <a:fld id="{822A9CA4-2778-48F7-AFAD-A897669A5756}" type="slidenum">
              <a:rPr lang="en-AU" smtClean="0"/>
              <a:pPr defTabSz="909912">
                <a:defRPr/>
              </a:pPr>
              <a:t>14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81497-F9C2-471E-B019-46B5BFE926F7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828DD7-7CAD-4C47-AF23-B001F4D9B2C1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85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21325-76F0-48CB-B194-671E2643043F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0808E-4659-4309-8146-DD9C0DF8D786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4F99C-0C33-4E39-8650-F676B8E706AE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90D3B0-0933-4037-B734-200EE2ED8A1D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1173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AC6A7-B9D9-4200-B9D9-0D54E6745D88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7EA59-811C-4C87-A982-89F3E09CB993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DA6CF-504A-4497-B2A9-6B0A48D423F7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70798-6D57-4081-BA6F-B77B65F4BBDC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6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80AD4-63AD-4068-B9AC-0B4853F19BC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ABF0D3-183A-4A06-AF15-3FDF934FC651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69C73-E106-41D3-8A89-321F46F208F7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67DD-8FEF-45DF-8EB9-2E47FDA706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7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8C207-ECAE-4EAE-BF83-8F738D046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1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A786F-2043-46AE-ABEB-56E0AD9488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28BF-8640-435C-9BFC-AF88911794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7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42DD-9EA7-47DB-8BE0-5E1FADAAB2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4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3104-7181-4B6F-A6C9-71308E03FA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D021A-FC53-4281-9B0D-5C3ADC20F8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7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65540-E203-4B8F-B70E-B82DDE44DB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B86D-891A-45B3-B188-28F37F8CE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9C41-BA9B-413A-B34D-F258EB0698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35101-CC93-4020-93F1-43A5137A8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7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381750"/>
            <a:ext cx="3333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>
              <a:defRPr/>
            </a:pPr>
            <a:fld id="{D357BAC8-4C73-444D-A0E0-09694DA55D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260648"/>
            <a:ext cx="8496944" cy="792088"/>
          </a:xfrm>
        </p:spPr>
        <p:txBody>
          <a:bodyPr/>
          <a:lstStyle/>
          <a:p>
            <a:pPr lvl="0" eaLnBrk="1" hangingPunct="1">
              <a:spcBef>
                <a:spcPct val="20000"/>
              </a:spcBef>
              <a:defRPr/>
            </a:pPr>
            <a:br>
              <a:rPr lang="en-AU" sz="2000" dirty="0">
                <a:solidFill>
                  <a:srgbClr val="00B050"/>
                </a:solidFill>
              </a:rPr>
            </a:br>
            <a:r>
              <a:rPr lang="en-AU" sz="2000" dirty="0">
                <a:solidFill>
                  <a:srgbClr val="00B050"/>
                </a:solidFill>
              </a:rPr>
              <a:t>In Lab Scenario 2  </a:t>
            </a:r>
            <a:r>
              <a:rPr lang="en-AU" sz="2000" dirty="0"/>
              <a:t>Semester 1 2022 V1.1</a:t>
            </a:r>
            <a:br>
              <a:rPr lang="en-AU" sz="2000" dirty="0"/>
            </a:br>
            <a:endParaRPr lang="en-AU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3" cy="2952328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ID: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Student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Session Time: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Tutor’s Name: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6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26656" y="118191"/>
            <a:ext cx="8229600" cy="358481"/>
          </a:xfrm>
        </p:spPr>
        <p:txBody>
          <a:bodyPr/>
          <a:lstStyle/>
          <a:p>
            <a:r>
              <a:rPr lang="en-AU" sz="2000" dirty="0"/>
              <a:t>Scenario 2 -Tasks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476672"/>
            <a:ext cx="8856663" cy="619241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11.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Trunking – between each Switch and its  Router</a:t>
            </a: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a)</a:t>
            </a:r>
            <a:r>
              <a:rPr lang="en-AU" sz="1000" dirty="0"/>
              <a:t> To check Trunking is activated, on switch(</a:t>
            </a:r>
            <a:r>
              <a:rPr lang="en-AU" sz="1000" dirty="0" err="1"/>
              <a:t>es</a:t>
            </a:r>
            <a:r>
              <a:rPr lang="en-AU" sz="1000" dirty="0"/>
              <a:t>), use – </a:t>
            </a:r>
            <a:r>
              <a:rPr lang="en-AU" sz="1000" b="1" dirty="0"/>
              <a:t>show interface trunk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Check correct interface has been configured for </a:t>
            </a:r>
            <a:r>
              <a:rPr lang="en-AU" sz="1000" dirty="0" err="1"/>
              <a:t>trunking</a:t>
            </a:r>
            <a:r>
              <a:rPr lang="en-AU" sz="1000" dirty="0"/>
              <a:t> !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12.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Point-to-Point Single Link Testing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a) </a:t>
            </a:r>
            <a:r>
              <a:rPr lang="en-AU" sz="1000" dirty="0"/>
              <a:t>This test is to check that each individual link in the network is working.</a:t>
            </a:r>
          </a:p>
          <a:p>
            <a:pPr>
              <a:buFontTx/>
              <a:buNone/>
              <a:defRPr/>
            </a:pPr>
            <a:r>
              <a:rPr lang="en-AU" sz="1000" dirty="0"/>
              <a:t>    </a:t>
            </a:r>
            <a:r>
              <a:rPr lang="en-AU" sz="1000" b="1" dirty="0"/>
              <a:t> b) Ping 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dirty="0"/>
              <a:t>              –     ensure you can ping from one end of each serial link to the other: </a:t>
            </a:r>
          </a:p>
          <a:p>
            <a:pPr lvl="1">
              <a:defRPr/>
            </a:pPr>
            <a:r>
              <a:rPr lang="en-AU" sz="1000" dirty="0"/>
              <a:t>PC to Router in same subnet/VLAN/network.</a:t>
            </a:r>
          </a:p>
          <a:p>
            <a:pPr lvl="1">
              <a:defRPr/>
            </a:pPr>
            <a:r>
              <a:rPr lang="en-AU" sz="1000" dirty="0"/>
              <a:t>PC to PC in same subnet/VLAN/network.</a:t>
            </a:r>
          </a:p>
          <a:p>
            <a:pPr lvl="1">
              <a:defRPr/>
            </a:pPr>
            <a:r>
              <a:rPr lang="en-AU" sz="1000" dirty="0"/>
              <a:t>Router to each direct neighbour Router over a serial link.  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Link NOT working ? - </a:t>
            </a:r>
            <a:r>
              <a:rPr lang="en-AU" sz="1000" dirty="0"/>
              <a:t>Common problems:</a:t>
            </a:r>
          </a:p>
          <a:p>
            <a:pPr lvl="1">
              <a:defRPr/>
            </a:pPr>
            <a:r>
              <a:rPr lang="en-AU" sz="1000" dirty="0"/>
              <a:t>Physical connection not made.</a:t>
            </a:r>
          </a:p>
          <a:p>
            <a:pPr lvl="1">
              <a:defRPr/>
            </a:pPr>
            <a:r>
              <a:rPr lang="en-AU" sz="1000" dirty="0"/>
              <a:t>The clock rate is not configured on DCE interface of a serial link.</a:t>
            </a:r>
          </a:p>
          <a:p>
            <a:pPr lvl="1">
              <a:defRPr/>
            </a:pPr>
            <a:r>
              <a:rPr lang="en-AU" sz="1000" dirty="0"/>
              <a:t> An incorrect IP address or subnet mask is configured on one interface of a link</a:t>
            </a:r>
          </a:p>
          <a:p>
            <a:pPr lvl="1">
              <a:defRPr/>
            </a:pPr>
            <a:r>
              <a:rPr lang="en-AU" sz="1000" dirty="0"/>
              <a:t> The interface is shutdown.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US" sz="1000" b="1" dirty="0"/>
              <a:t>13.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Inter-VLAN Routing Test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a)</a:t>
            </a:r>
            <a:r>
              <a:rPr lang="en-AU" sz="1000" dirty="0"/>
              <a:t> This test is to check Inter-VLAN routing is working</a:t>
            </a:r>
          </a:p>
          <a:p>
            <a:pPr>
              <a:buNone/>
              <a:defRPr/>
            </a:pPr>
            <a:r>
              <a:rPr lang="en-AU" sz="1000" b="1" dirty="0"/>
              <a:t>      b) </a:t>
            </a:r>
            <a:r>
              <a:rPr lang="en-AU" sz="1000" dirty="0"/>
              <a:t>PC1 ping VLAN 1 ip address of Switch S1,  PC1 telnet  to Switch S1</a:t>
            </a:r>
          </a:p>
          <a:p>
            <a:pPr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c) </a:t>
            </a:r>
            <a:r>
              <a:rPr lang="en-AU" sz="1000" dirty="0"/>
              <a:t>PC2 ping  VLAN 1 ip address of Switch S2, PC2 telnet  to Switch S2</a:t>
            </a:r>
          </a:p>
          <a:p>
            <a:pPr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d) </a:t>
            </a:r>
            <a:r>
              <a:rPr lang="en-AU" sz="1000" dirty="0"/>
              <a:t>Check IP address/Mac address mapping on the router, </a:t>
            </a:r>
            <a:r>
              <a:rPr lang="en-AU" sz="1000" b="1" dirty="0">
                <a:solidFill>
                  <a:srgbClr val="9933FF"/>
                </a:solidFill>
              </a:rPr>
              <a:t>show </a:t>
            </a:r>
            <a:r>
              <a:rPr lang="en-AU" sz="1000" b="1" dirty="0" err="1">
                <a:solidFill>
                  <a:srgbClr val="9933FF"/>
                </a:solidFill>
              </a:rPr>
              <a:t>arp</a:t>
            </a:r>
            <a:endParaRPr lang="en-AU" sz="1000" b="1" dirty="0">
              <a:solidFill>
                <a:srgbClr val="9933FF"/>
              </a:solidFill>
            </a:endParaRPr>
          </a:p>
          <a:p>
            <a:pPr>
              <a:buFontTx/>
              <a:buNone/>
              <a:defRPr/>
            </a:pPr>
            <a:r>
              <a:rPr lang="en-AU" sz="1000" b="1" dirty="0"/>
              <a:t>     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14. </a:t>
            </a:r>
            <a:r>
              <a:rPr lang="en-AU" sz="1000" b="1" dirty="0">
                <a:solidFill>
                  <a:srgbClr val="3333FF"/>
                </a:solidFill>
              </a:rPr>
              <a:t>Routing Protocol Configuration </a:t>
            </a:r>
            <a:r>
              <a:rPr lang="en-AU" sz="1000" dirty="0">
                <a:solidFill>
                  <a:srgbClr val="FF0000"/>
                </a:solidFill>
              </a:rPr>
              <a:t>(refer pages 17,18) 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a)  </a:t>
            </a:r>
            <a:r>
              <a:rPr lang="en-AU" sz="1000" dirty="0" err="1"/>
              <a:t>Kodad</a:t>
            </a:r>
            <a:r>
              <a:rPr lang="en-AU" sz="1000" dirty="0"/>
              <a:t> and Pargi</a:t>
            </a:r>
          </a:p>
          <a:p>
            <a:pPr lvl="1">
              <a:defRPr/>
            </a:pPr>
            <a:r>
              <a:rPr lang="en-AU" sz="1000" dirty="0"/>
              <a:t>RIP V2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b) </a:t>
            </a:r>
            <a:r>
              <a:rPr lang="en-AU" sz="1000" dirty="0" err="1"/>
              <a:t>Bidar</a:t>
            </a:r>
            <a:endParaRPr lang="en-AU" sz="1000" dirty="0"/>
          </a:p>
          <a:p>
            <a:pPr lvl="1">
              <a:defRPr/>
            </a:pPr>
            <a:r>
              <a:rPr lang="en-AU" sz="1000" dirty="0"/>
              <a:t>RIP V2, do not advertise  the  external network address</a:t>
            </a:r>
          </a:p>
          <a:p>
            <a:pPr lvl="1">
              <a:defRPr/>
            </a:pPr>
            <a:r>
              <a:rPr lang="en-AU" sz="1000" dirty="0"/>
              <a:t>Configure passive-interface as appropriate to avoid sending unnecessary routing information</a:t>
            </a:r>
          </a:p>
          <a:p>
            <a:pPr lvl="1">
              <a:defRPr/>
            </a:pPr>
            <a:r>
              <a:rPr lang="en-AU" sz="1000" dirty="0"/>
              <a:t>Configure default route to ISP Router</a:t>
            </a:r>
          </a:p>
          <a:p>
            <a:pPr lvl="1">
              <a:defRPr/>
            </a:pPr>
            <a:r>
              <a:rPr lang="en-AU" sz="1000" dirty="0"/>
              <a:t>Advertise default route to internal routers</a:t>
            </a:r>
          </a:p>
          <a:p>
            <a:pPr>
              <a:buFontTx/>
              <a:buNone/>
              <a:defRPr/>
            </a:pPr>
            <a:r>
              <a:rPr lang="en-AU" sz="1000" dirty="0"/>
              <a:t>     </a:t>
            </a:r>
            <a:r>
              <a:rPr lang="en-AU" sz="1000" b="1" dirty="0"/>
              <a:t>c) </a:t>
            </a:r>
            <a:r>
              <a:rPr lang="en-AU" sz="1000" dirty="0"/>
              <a:t>ISP Router</a:t>
            </a:r>
          </a:p>
          <a:p>
            <a:pPr lvl="1">
              <a:defRPr/>
            </a:pPr>
            <a:r>
              <a:rPr lang="en-AU" sz="1000" b="1" dirty="0"/>
              <a:t>Do not configure RIP</a:t>
            </a:r>
          </a:p>
          <a:p>
            <a:pPr lvl="1">
              <a:defRPr/>
            </a:pPr>
            <a:r>
              <a:rPr lang="en-AU" sz="1000" b="1" dirty="0"/>
              <a:t>Only</a:t>
            </a:r>
            <a:r>
              <a:rPr lang="en-AU" sz="1000" dirty="0"/>
              <a:t> configure a static route (default class B mask) to your internal  network</a:t>
            </a:r>
          </a:p>
          <a:p>
            <a:pPr lvl="1">
              <a:defRPr/>
            </a:pPr>
            <a:r>
              <a:rPr lang="en-AU" sz="1000" dirty="0">
                <a:cs typeface="Times New Roman" pitchFamily="18" charset="0"/>
              </a:rPr>
              <a:t>C</a:t>
            </a:r>
            <a:r>
              <a:rPr lang="en-AU" sz="1000" dirty="0"/>
              <a:t>onfigure loopbacks for Web Servers </a:t>
            </a:r>
            <a:r>
              <a:rPr lang="en-AU" sz="1000" dirty="0">
                <a:solidFill>
                  <a:srgbClr val="000000"/>
                </a:solidFill>
              </a:rPr>
              <a:t>(If you are using Packet Tracer may need to use Server Devices)</a:t>
            </a:r>
          </a:p>
          <a:p>
            <a:pPr marL="457200" lvl="1" indent="0">
              <a:buNone/>
              <a:defRPr/>
            </a:pPr>
            <a:endParaRPr lang="en-AU" sz="1000" dirty="0"/>
          </a:p>
          <a:p>
            <a:pPr lvl="1"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B96771-32EA-4E68-808C-09A66222FD44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57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2 -Tasks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00" b="1" dirty="0"/>
              <a:t>15.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Routing - Presence of Subnets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a) Internal Routers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 </a:t>
            </a:r>
            <a:r>
              <a:rPr lang="en-AU" sz="1000" dirty="0"/>
              <a:t>on each router: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Check all the subnets are present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  Check there is a default route </a:t>
            </a:r>
            <a:endParaRPr lang="en-US" sz="1000" dirty="0"/>
          </a:p>
          <a:p>
            <a:pPr eaLnBrk="1" hangingPunct="1">
              <a:buFontTx/>
              <a:buNone/>
            </a:pPr>
            <a:r>
              <a:rPr lang="en-AU" sz="1000" b="1" dirty="0"/>
              <a:t>      b) External Router</a:t>
            </a:r>
            <a:r>
              <a:rPr lang="en-AU" sz="1000" b="1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AU" sz="1000" b="1" dirty="0"/>
              <a:t>          - </a:t>
            </a:r>
            <a:r>
              <a:rPr lang="en-AU" sz="1000" dirty="0"/>
              <a:t>Use </a:t>
            </a:r>
            <a:r>
              <a:rPr lang="en-AU" sz="1000" b="1" dirty="0"/>
              <a:t>show ip route </a:t>
            </a:r>
            <a:r>
              <a:rPr lang="en-AU" sz="1000" dirty="0"/>
              <a:t>to display the </a:t>
            </a:r>
            <a:r>
              <a:rPr lang="en-AU" sz="1000" b="1" dirty="0"/>
              <a:t>routing table</a:t>
            </a:r>
            <a:r>
              <a:rPr lang="en-AU" sz="1000" dirty="0"/>
              <a:t>: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      - Check there is  static route back to your internal network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AU" sz="1000" b="1" dirty="0"/>
              <a:t>      c) </a:t>
            </a:r>
            <a:r>
              <a:rPr lang="en-AU" sz="1000" dirty="0"/>
              <a:t>Common problems:</a:t>
            </a:r>
          </a:p>
          <a:p>
            <a:pPr lvl="1" eaLnBrk="1" hangingPunct="1"/>
            <a:r>
              <a:rPr lang="en-AU" sz="1000" dirty="0"/>
              <a:t>Routing protocol is not advertising a subnet</a:t>
            </a:r>
          </a:p>
          <a:p>
            <a:pPr lvl="1" eaLnBrk="1" hangingPunct="1"/>
            <a:r>
              <a:rPr lang="en-AU" sz="1000" dirty="0"/>
              <a:t>An interface is down</a:t>
            </a:r>
          </a:p>
          <a:p>
            <a:pPr lvl="1" eaLnBrk="1" hangingPunct="1"/>
            <a:r>
              <a:rPr lang="en-AU" sz="1000" dirty="0"/>
              <a:t>Internal serial links, IP addresses/masks incorrect</a:t>
            </a:r>
          </a:p>
          <a:p>
            <a:pPr lvl="1" eaLnBrk="1" hangingPunct="1"/>
            <a:r>
              <a:rPr lang="en-AU" sz="1000" dirty="0"/>
              <a:t>Static or Default route not configured</a:t>
            </a:r>
            <a:endParaRPr lang="en-US" sz="1000" dirty="0"/>
          </a:p>
          <a:p>
            <a:pPr>
              <a:buFontTx/>
              <a:buNone/>
            </a:pPr>
            <a:endParaRPr lang="en-US" sz="1000" b="1" dirty="0"/>
          </a:p>
          <a:p>
            <a:pPr>
              <a:buFontTx/>
              <a:buNone/>
            </a:pPr>
            <a:r>
              <a:rPr lang="en-US" sz="1000" b="1" dirty="0"/>
              <a:t>16.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End-to-End Path Testing</a:t>
            </a:r>
          </a:p>
          <a:p>
            <a:pPr>
              <a:buFontTx/>
              <a:buNone/>
            </a:pPr>
            <a:r>
              <a:rPr lang="en-AU" sz="1000" b="1" dirty="0"/>
              <a:t>      a) </a:t>
            </a:r>
            <a:r>
              <a:rPr lang="en-AU" sz="1000" dirty="0"/>
              <a:t>This test is to check that the </a:t>
            </a:r>
            <a:r>
              <a:rPr lang="en-AU" sz="1000" b="1" dirty="0"/>
              <a:t>routing - static and dynamic</a:t>
            </a:r>
            <a:r>
              <a:rPr lang="en-AU" sz="1000" dirty="0"/>
              <a:t>, is working.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b) Ping </a:t>
            </a:r>
            <a:r>
              <a:rPr lang="en-AU" sz="1000" dirty="0"/>
              <a:t>from PC1 Host in VLAN </a:t>
            </a:r>
            <a:r>
              <a:rPr lang="en-AU" sz="1000" b="1" dirty="0">
                <a:solidFill>
                  <a:srgbClr val="008000"/>
                </a:solidFill>
              </a:rPr>
              <a:t>XXX</a:t>
            </a:r>
            <a:r>
              <a:rPr lang="en-AU" sz="1000" dirty="0"/>
              <a:t> to External Web Servers (the Internet)</a:t>
            </a:r>
          </a:p>
          <a:p>
            <a:pPr>
              <a:buNone/>
            </a:pPr>
            <a:r>
              <a:rPr lang="en-AU" sz="1000" b="1" dirty="0"/>
              <a:t>      c) Ping </a:t>
            </a:r>
            <a:r>
              <a:rPr lang="en-AU" sz="1000" dirty="0"/>
              <a:t>from PC2 Host in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to External Web Servers (the Internet)</a:t>
            </a:r>
          </a:p>
          <a:p>
            <a:pPr>
              <a:buNone/>
            </a:pPr>
            <a:r>
              <a:rPr lang="en-AU" sz="1000" b="1" dirty="0"/>
              <a:t>      d) Ping </a:t>
            </a:r>
            <a:r>
              <a:rPr lang="en-AU" sz="1000" dirty="0"/>
              <a:t>from PC1 Host in VLAN </a:t>
            </a:r>
            <a:r>
              <a:rPr lang="en-AU" sz="1000" b="1" dirty="0">
                <a:solidFill>
                  <a:srgbClr val="008000"/>
                </a:solidFill>
              </a:rPr>
              <a:t>XXX</a:t>
            </a:r>
            <a:r>
              <a:rPr lang="en-AU" sz="1000" dirty="0"/>
              <a:t> to  PC2 Host in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</a:p>
          <a:p>
            <a:pPr>
              <a:buFontTx/>
              <a:buNone/>
            </a:pPr>
            <a:r>
              <a:rPr lang="en-AU" sz="1000" dirty="0"/>
              <a:t>      </a:t>
            </a:r>
            <a:r>
              <a:rPr lang="en-AU" sz="1000" b="1" dirty="0"/>
              <a:t>e) </a:t>
            </a:r>
            <a:r>
              <a:rPr lang="en-AU" sz="1000" dirty="0"/>
              <a:t>Use </a:t>
            </a:r>
            <a:r>
              <a:rPr lang="en-AU" sz="1000" b="1" dirty="0"/>
              <a:t>traceroute </a:t>
            </a:r>
            <a:r>
              <a:rPr lang="en-AU" sz="1000" dirty="0"/>
              <a:t>to pin point problems.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f) </a:t>
            </a:r>
            <a:r>
              <a:rPr lang="en-AU" sz="1000" dirty="0"/>
              <a:t>Use </a:t>
            </a:r>
            <a:r>
              <a:rPr lang="en-AU" sz="1000" b="1" dirty="0"/>
              <a:t>debug ip </a:t>
            </a:r>
            <a:r>
              <a:rPr lang="en-AU" sz="1000" b="1" dirty="0" err="1"/>
              <a:t>icmp</a:t>
            </a:r>
            <a:r>
              <a:rPr lang="en-AU" sz="1000" b="1" dirty="0"/>
              <a:t> </a:t>
            </a:r>
            <a:r>
              <a:rPr lang="en-AU" sz="1000" dirty="0"/>
              <a:t>on ISP router to check  ping request  arrives</a:t>
            </a:r>
          </a:p>
          <a:p>
            <a:pPr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g) </a:t>
            </a:r>
            <a:r>
              <a:rPr lang="en-AU" sz="1000" dirty="0"/>
              <a:t>Check if a subnet is missing from a routing table, use - </a:t>
            </a:r>
            <a:r>
              <a:rPr lang="en-AU" sz="1000" b="1" dirty="0"/>
              <a:t>show ip route </a:t>
            </a:r>
          </a:p>
          <a:p>
            <a:pPr>
              <a:buFontTx/>
              <a:buNone/>
            </a:pPr>
            <a:r>
              <a:rPr lang="en-AU" sz="1000" dirty="0"/>
              <a:t>     </a:t>
            </a:r>
            <a:r>
              <a:rPr lang="en-AU" sz="1000" b="1" dirty="0"/>
              <a:t> h) End-to-End Path Test Failed ? - </a:t>
            </a:r>
            <a:r>
              <a:rPr lang="en-AU" sz="1000" dirty="0"/>
              <a:t>Common problems:</a:t>
            </a:r>
          </a:p>
          <a:p>
            <a:pPr lvl="1"/>
            <a:r>
              <a:rPr lang="en-AU" sz="1000" dirty="0"/>
              <a:t>Default gateway IP address not configured on a PC.</a:t>
            </a:r>
          </a:p>
          <a:p>
            <a:pPr lvl="1"/>
            <a:r>
              <a:rPr lang="en-AU" sz="1000" dirty="0"/>
              <a:t>PC connected to incorrect interface.</a:t>
            </a:r>
          </a:p>
          <a:p>
            <a:pPr lvl="1"/>
            <a:r>
              <a:rPr lang="en-AU" sz="1000" dirty="0"/>
              <a:t>Incorrect static route on ISP</a:t>
            </a:r>
          </a:p>
          <a:p>
            <a:pPr lvl="1"/>
            <a:r>
              <a:rPr lang="en-AU" sz="1000" dirty="0"/>
              <a:t>Subnet not advertised</a:t>
            </a:r>
          </a:p>
          <a:p>
            <a:pPr lvl="1"/>
            <a:r>
              <a:rPr lang="en-AU" sz="1000" dirty="0">
                <a:solidFill>
                  <a:srgbClr val="00B050"/>
                </a:solidFill>
              </a:rPr>
              <a:t>Default route not propagated/Gateway of last resort not set</a:t>
            </a:r>
            <a:endParaRPr lang="en-AU" sz="1000" b="1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endParaRPr lang="en-AU" sz="10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000" b="1" dirty="0"/>
              <a:t>17.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3333FF"/>
                </a:solidFill>
              </a:rPr>
              <a:t>Switch Management</a:t>
            </a:r>
          </a:p>
          <a:p>
            <a:pPr>
              <a:buNone/>
            </a:pPr>
            <a:r>
              <a:rPr lang="en-AU" sz="1000" b="1" dirty="0"/>
              <a:t>      a) </a:t>
            </a:r>
            <a:r>
              <a:rPr lang="en-AU" sz="1000" dirty="0"/>
              <a:t>Check that you have remote access to each switch, from PC1 telnet to each switch</a:t>
            </a:r>
          </a:p>
          <a:p>
            <a:pPr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8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13787" cy="433387"/>
          </a:xfrm>
        </p:spPr>
        <p:txBody>
          <a:bodyPr/>
          <a:lstStyle/>
          <a:p>
            <a:r>
              <a:rPr lang="en-AU" sz="2000" dirty="0"/>
              <a:t>Scenario 2 -Tasks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620713"/>
            <a:ext cx="8785225" cy="5976937"/>
          </a:xfrm>
        </p:spPr>
        <p:txBody>
          <a:bodyPr/>
          <a:lstStyle/>
          <a:p>
            <a:pPr>
              <a:buFontTx/>
              <a:buNone/>
            </a:pPr>
            <a:endParaRPr lang="en-AU" sz="1000" b="1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endParaRPr lang="en-AU" sz="1000" dirty="0"/>
          </a:p>
          <a:p>
            <a:pPr>
              <a:buFontTx/>
              <a:buNone/>
            </a:pPr>
            <a:r>
              <a:rPr lang="en-AU" dirty="0"/>
              <a:t> 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54FB8B-F8AA-4461-A5CA-B5C760FD227D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143508" y="548680"/>
            <a:ext cx="8820980" cy="580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AU" sz="1000" b="1" kern="0" dirty="0">
                <a:solidFill>
                  <a:srgbClr val="000000"/>
                </a:solidFill>
                <a:latin typeface="Arial"/>
              </a:rPr>
              <a:t>18. </a:t>
            </a:r>
            <a:r>
              <a:rPr lang="en-US" sz="1000" b="1" dirty="0">
                <a:solidFill>
                  <a:srgbClr val="FF0000"/>
                </a:solidFill>
              </a:rPr>
              <a:t>Trouble Shooting</a:t>
            </a:r>
            <a:r>
              <a:rPr lang="en-US" sz="1000" b="1" dirty="0"/>
              <a:t>  </a:t>
            </a:r>
            <a:r>
              <a:rPr lang="en-US" sz="1000" b="1" dirty="0">
                <a:solidFill>
                  <a:srgbClr val="0000FF"/>
                </a:solidFill>
              </a:rPr>
              <a:t>Testing</a:t>
            </a:r>
            <a:r>
              <a:rPr lang="en-US" sz="1000" b="1" dirty="0"/>
              <a:t> </a:t>
            </a:r>
            <a:r>
              <a:rPr lang="en-AU" sz="1000" b="1" kern="0" dirty="0">
                <a:solidFill>
                  <a:srgbClr val="3333FF"/>
                </a:solidFill>
                <a:latin typeface="Arial"/>
              </a:rPr>
              <a:t>Backup Link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    a)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On router Pargi determine current exit interface to destination Database Server Lan –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show ip route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    b)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Shut down the interface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   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c) 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Did backup route, install in the routing table ? –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show ip route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AU" sz="10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19. </a:t>
            </a:r>
            <a:r>
              <a:rPr lang="en-AU" sz="1000" b="1" kern="0" dirty="0">
                <a:solidFill>
                  <a:srgbClr val="3333FF"/>
                </a:solidFill>
                <a:latin typeface="Arial"/>
                <a:cs typeface="+mn-cs"/>
              </a:rPr>
              <a:t>Wireless Router Configuration</a:t>
            </a:r>
          </a:p>
          <a:p>
            <a:pPr lvl="0" eaLnBrk="0" hangingPunct="0">
              <a:spcBef>
                <a:spcPct val="20000"/>
              </a:spcBef>
              <a:defRPr/>
            </a:pP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     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a)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You will configure a </a:t>
            </a:r>
            <a:r>
              <a:rPr lang="en-AU" sz="1000" kern="0" dirty="0">
                <a:solidFill>
                  <a:srgbClr val="FF0000"/>
                </a:solidFill>
                <a:latin typeface="Arial"/>
                <a:cs typeface="+mn-cs"/>
              </a:rPr>
              <a:t>Wireless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Router and connect it to the fixed network infrastructure.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     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b)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Refer to page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AU" sz="1000" b="1" kern="0" dirty="0">
                <a:solidFill>
                  <a:srgbClr val="FF0000"/>
                </a:solidFill>
                <a:latin typeface="Arial"/>
                <a:cs typeface="+mn-cs"/>
              </a:rPr>
              <a:t>27 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and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Wireless Supporting Material</a:t>
            </a:r>
          </a:p>
          <a:p>
            <a:pPr eaLnBrk="1" hangingPunct="1">
              <a:buNone/>
              <a:defRPr/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      c)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On WRS1 Wireless Router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configure: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           </a:t>
            </a:r>
            <a:r>
              <a:rPr lang="en-AU" sz="1000" kern="0" dirty="0" err="1">
                <a:solidFill>
                  <a:srgbClr val="000000"/>
                </a:solidFill>
                <a:latin typeface="Arial"/>
                <a:cs typeface="+mn-cs"/>
              </a:rPr>
              <a:t>i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) Internet Port with VLAN 1 IP address ii) SSID as W&lt;</a:t>
            </a:r>
            <a:r>
              <a:rPr lang="en-AU" sz="1000" i="1" kern="0" dirty="0">
                <a:solidFill>
                  <a:srgbClr val="000000"/>
                </a:solidFill>
                <a:latin typeface="Arial"/>
                <a:cs typeface="+mn-cs"/>
              </a:rPr>
              <a:t>studen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t </a:t>
            </a:r>
            <a:r>
              <a:rPr lang="en-AU" sz="1000" i="1" kern="0" dirty="0">
                <a:solidFill>
                  <a:srgbClr val="000000"/>
                </a:solidFill>
                <a:latin typeface="Arial"/>
                <a:cs typeface="+mn-cs"/>
              </a:rPr>
              <a:t>id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&gt; iii) DHCP to provide addresses for </a:t>
            </a:r>
            <a:r>
              <a:rPr lang="en-AU" sz="1000" kern="0" dirty="0">
                <a:solidFill>
                  <a:srgbClr val="FF0000"/>
                </a:solidFill>
                <a:latin typeface="Arial"/>
                <a:cs typeface="+mn-cs"/>
              </a:rPr>
              <a:t>Wireless  LAN PCs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and </a:t>
            </a:r>
            <a:r>
              <a:rPr lang="en-AU" sz="1000" kern="0" dirty="0">
                <a:solidFill>
                  <a:srgbClr val="FF0000"/>
                </a:solidFill>
                <a:latin typeface="Arial"/>
                <a:cs typeface="+mn-cs"/>
              </a:rPr>
              <a:t>your Mobile Phone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50" b="1" kern="0" dirty="0">
                <a:solidFill>
                  <a:srgbClr val="000000"/>
                </a:solidFill>
                <a:latin typeface="Arial"/>
                <a:cs typeface="+mn-cs"/>
              </a:rPr>
              <a:t>           </a:t>
            </a:r>
            <a:r>
              <a:rPr lang="en-AU" sz="1050" kern="0" dirty="0">
                <a:solidFill>
                  <a:srgbClr val="000000"/>
                </a:solidFill>
                <a:latin typeface="Arial"/>
                <a:cs typeface="+mn-cs"/>
              </a:rPr>
              <a:t>iv) allow inbound ping requests v) </a:t>
            </a:r>
            <a:r>
              <a:rPr lang="en-AU" sz="1050" b="1" kern="0" dirty="0">
                <a:solidFill>
                  <a:srgbClr val="000000"/>
                </a:solidFill>
                <a:latin typeface="Arial"/>
                <a:cs typeface="+mn-cs"/>
              </a:rPr>
              <a:t>Do not </a:t>
            </a:r>
            <a:r>
              <a:rPr lang="en-AU" sz="1050" kern="0" dirty="0">
                <a:solidFill>
                  <a:srgbClr val="000000"/>
                </a:solidFill>
                <a:latin typeface="Arial"/>
                <a:cs typeface="+mn-cs"/>
              </a:rPr>
              <a:t>configure wireless security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AU" sz="1050" b="1" kern="0" dirty="0">
                <a:solidFill>
                  <a:srgbClr val="000000"/>
                </a:solidFill>
                <a:latin typeface="Arial"/>
                <a:cs typeface="+mn-cs"/>
              </a:rPr>
              <a:t>      d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) 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Connect a  straight through UTP cable between </a:t>
            </a:r>
            <a:r>
              <a:rPr lang="en-AU" sz="1000" kern="0" dirty="0" err="1">
                <a:solidFill>
                  <a:srgbClr val="000000"/>
                </a:solidFill>
                <a:latin typeface="Arial"/>
                <a:cs typeface="+mn-cs"/>
              </a:rPr>
              <a:t>Kodad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Switch</a:t>
            </a:r>
            <a:r>
              <a:rPr lang="en-AU" sz="1000" b="1" kern="0" dirty="0">
                <a:solidFill>
                  <a:srgbClr val="00B050"/>
                </a:solidFill>
                <a:latin typeface="Arial"/>
                <a:cs typeface="+mn-cs"/>
              </a:rPr>
              <a:t> S3  </a:t>
            </a:r>
            <a:r>
              <a:rPr lang="en-AU" sz="1000" b="1" kern="0" dirty="0">
                <a:solidFill>
                  <a:srgbClr val="3333FF"/>
                </a:solidFill>
                <a:latin typeface="Arial"/>
                <a:cs typeface="+mn-cs"/>
              </a:rPr>
              <a:t>G1/0/1 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(port in VLAN1) and Internet Port (in VLAN1) on Wireless Router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     e)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VLAN 1 will carrier wireless traffic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     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f)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On ISP Router use  – </a:t>
            </a: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debug ip icmp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AU" sz="1000" b="1" kern="0" dirty="0">
                <a:solidFill>
                  <a:srgbClr val="000000"/>
                </a:solidFill>
                <a:latin typeface="Arial"/>
              </a:rPr>
              <a:t>       g) </a:t>
            </a:r>
            <a:r>
              <a:rPr lang="en-AU" sz="1000" dirty="0">
                <a:solidFill>
                  <a:srgbClr val="000000"/>
                </a:solidFill>
              </a:rPr>
              <a:t>Configure a wireless end device to ping the Internet</a:t>
            </a:r>
            <a:endParaRPr lang="en-AU" sz="10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AU" sz="1000" b="1" kern="0" dirty="0">
                <a:solidFill>
                  <a:srgbClr val="000000"/>
                </a:solidFill>
                <a:latin typeface="Arial"/>
                <a:cs typeface="+mn-cs"/>
              </a:rPr>
              <a:t>       h)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  From </a:t>
            </a:r>
            <a:r>
              <a:rPr lang="en-AU" sz="1000" kern="0" dirty="0">
                <a:solidFill>
                  <a:srgbClr val="FF0000"/>
                </a:solidFill>
                <a:latin typeface="Arial"/>
                <a:cs typeface="+mn-cs"/>
              </a:rPr>
              <a:t> Wireless End Device, </a:t>
            </a:r>
            <a:r>
              <a:rPr lang="en-AU" sz="1000" kern="0" dirty="0">
                <a:solidFill>
                  <a:srgbClr val="0000FF"/>
                </a:solidFill>
                <a:latin typeface="Arial"/>
                <a:cs typeface="+mn-cs"/>
              </a:rPr>
              <a:t>Ping </a:t>
            </a:r>
            <a:r>
              <a:rPr lang="en-AU" sz="1000" kern="0" dirty="0">
                <a:solidFill>
                  <a:srgbClr val="000000"/>
                </a:solidFill>
                <a:latin typeface="Arial"/>
                <a:cs typeface="+mn-cs"/>
              </a:rPr>
              <a:t>the Internet</a:t>
            </a:r>
            <a:endParaRPr lang="en-AU" sz="1000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>
              <a:buFontTx/>
              <a:buNone/>
            </a:pPr>
            <a:endParaRPr lang="en-AU" sz="1000" dirty="0"/>
          </a:p>
          <a:p>
            <a:pPr marL="342900" lvl="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AU" sz="1000" b="1" dirty="0"/>
              <a:t>20. </a:t>
            </a:r>
            <a:r>
              <a:rPr lang="en-AU" sz="1000" b="1" dirty="0">
                <a:solidFill>
                  <a:srgbClr val="3333FF"/>
                </a:solidFill>
              </a:rPr>
              <a:t>HTTP Servers</a:t>
            </a:r>
          </a:p>
          <a:p>
            <a:pPr marL="342900" lvl="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AU" sz="1000" b="1" dirty="0">
                <a:solidFill>
                  <a:srgbClr val="3333FF"/>
                </a:solidFill>
              </a:rPr>
              <a:t>      a) On In Lab Routers</a:t>
            </a:r>
            <a:endParaRPr lang="en-AU" sz="1000" b="1" kern="0" dirty="0">
              <a:solidFill>
                <a:srgbClr val="00B050"/>
              </a:solidFill>
              <a:latin typeface="Arial"/>
              <a:cs typeface="+mn-cs"/>
            </a:endParaRPr>
          </a:p>
          <a:p>
            <a:pPr marL="628650" lvl="1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AU" sz="1000" b="1" dirty="0"/>
              <a:t> </a:t>
            </a:r>
            <a:r>
              <a:rPr lang="en-AU" sz="1000" dirty="0"/>
              <a:t>Configure a HTTP server on ISP Router, use  – </a:t>
            </a:r>
            <a:r>
              <a:rPr lang="en-AU" sz="1000" b="1" dirty="0"/>
              <a:t>ip http server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sz="1000" b="1" dirty="0"/>
              <a:t>      b) </a:t>
            </a:r>
            <a:r>
              <a:rPr lang="en-AU" sz="1000" b="1" dirty="0">
                <a:solidFill>
                  <a:srgbClr val="3333FF"/>
                </a:solidFill>
              </a:rPr>
              <a:t>Packet tracer</a:t>
            </a:r>
          </a:p>
          <a:p>
            <a:pPr marL="628650" lvl="1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AU" sz="1000" b="1" dirty="0"/>
              <a:t> </a:t>
            </a:r>
            <a:r>
              <a:rPr lang="en-AU" sz="1000" dirty="0"/>
              <a:t>If you are using Packet Tracer you must configure  Web Servers and connect the servers to the ISP Router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AU" sz="1000" dirty="0"/>
              <a:t>      </a:t>
            </a:r>
            <a:r>
              <a:rPr lang="en-AU" sz="1000" b="1" dirty="0"/>
              <a:t>c) </a:t>
            </a:r>
            <a:r>
              <a:rPr lang="en-AU" sz="1000" dirty="0"/>
              <a:t>Allows you to test your ACLs using a Browser. </a:t>
            </a: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lang="en-AU" sz="1000" b="1" kern="0" dirty="0">
              <a:solidFill>
                <a:srgbClr val="0000FF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02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2 - Tasks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602585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21. </a:t>
            </a:r>
            <a:r>
              <a:rPr lang="en-AU" sz="1000" b="1" dirty="0">
                <a:solidFill>
                  <a:srgbClr val="3333FF"/>
                </a:solidFill>
              </a:rPr>
              <a:t>Access List Requirements </a:t>
            </a:r>
            <a:r>
              <a:rPr lang="en-AU" sz="1000" b="1" dirty="0" err="1">
                <a:solidFill>
                  <a:srgbClr val="00B050"/>
                </a:solidFill>
              </a:rPr>
              <a:t>Kodad</a:t>
            </a:r>
            <a:r>
              <a:rPr lang="en-AU" sz="1000" b="1" dirty="0">
                <a:solidFill>
                  <a:srgbClr val="00B050"/>
                </a:solidFill>
              </a:rPr>
              <a:t> </a:t>
            </a:r>
            <a:r>
              <a:rPr lang="en-AU" sz="1000" b="1" dirty="0">
                <a:solidFill>
                  <a:srgbClr val="3333FF"/>
                </a:solidFill>
              </a:rPr>
              <a:t>Router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a) </a:t>
            </a:r>
            <a:r>
              <a:rPr lang="en-AU" sz="1000" dirty="0"/>
              <a:t>Refer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</a:t>
            </a:r>
            <a:r>
              <a:rPr lang="en-AU" sz="1000" b="1" dirty="0"/>
              <a:t>b) </a:t>
            </a:r>
            <a:r>
              <a:rPr lang="en-AU" sz="1000" dirty="0"/>
              <a:t>You must create a</a:t>
            </a:r>
            <a:r>
              <a:rPr lang="en-AU" sz="1000" b="1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>
                <a:solidFill>
                  <a:srgbClr val="0000FF"/>
                </a:solidFill>
              </a:rPr>
              <a:t> Extended </a:t>
            </a:r>
            <a:r>
              <a:rPr lang="en-AU" sz="1000" dirty="0"/>
              <a:t>ACL for VLAN </a:t>
            </a:r>
            <a:r>
              <a:rPr lang="en-AU" sz="1000" b="1" dirty="0">
                <a:solidFill>
                  <a:srgbClr val="008000"/>
                </a:solidFill>
              </a:rPr>
              <a:t>XXX</a:t>
            </a:r>
            <a:r>
              <a:rPr lang="en-AU" sz="1000" dirty="0"/>
              <a:t> based on following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8000"/>
                </a:solidFill>
              </a:rPr>
              <a:t>XXX  </a:t>
            </a:r>
            <a:r>
              <a:rPr lang="en-AU" sz="1000" dirty="0"/>
              <a:t> denied  </a:t>
            </a:r>
            <a:r>
              <a:rPr lang="en-AU" sz="1000" b="1" dirty="0"/>
              <a:t>HTTP</a:t>
            </a:r>
            <a:r>
              <a:rPr lang="en-AU" sz="1000" dirty="0"/>
              <a:t> access to  </a:t>
            </a:r>
            <a:r>
              <a:rPr lang="en-AU" sz="1000" dirty="0">
                <a:solidFill>
                  <a:srgbClr val="0099FF"/>
                </a:solidFill>
              </a:rPr>
              <a:t>ISP</a:t>
            </a:r>
            <a:r>
              <a:rPr lang="en-AU" sz="1000" dirty="0">
                <a:solidFill>
                  <a:srgbClr val="FF9900"/>
                </a:solidFill>
              </a:rPr>
              <a:t> </a:t>
            </a:r>
            <a:r>
              <a:rPr lang="en-AU" sz="1000" dirty="0">
                <a:solidFill>
                  <a:srgbClr val="0099FF"/>
                </a:solidFill>
              </a:rPr>
              <a:t>Packet Tracer </a:t>
            </a:r>
            <a:r>
              <a:rPr lang="en-US" sz="1000" dirty="0">
                <a:solidFill>
                  <a:srgbClr val="0099FF"/>
                </a:solidFill>
              </a:rPr>
              <a:t>Server0 </a:t>
            </a:r>
            <a:r>
              <a:rPr lang="en-US" sz="1000" b="1" dirty="0">
                <a:solidFill>
                  <a:srgbClr val="FF0000"/>
                </a:solidFill>
              </a:rPr>
              <a:t>or</a:t>
            </a:r>
            <a:r>
              <a:rPr lang="en-US" sz="1000" dirty="0">
                <a:solidFill>
                  <a:srgbClr val="0099FF"/>
                </a:solidFill>
              </a:rPr>
              <a:t> ISP Loopback 0 if in Lab Router </a:t>
            </a:r>
            <a:r>
              <a:rPr lang="en-AU" sz="1000" dirty="0"/>
              <a:t> and permit </a:t>
            </a:r>
            <a:r>
              <a:rPr lang="en-AU" sz="1000" b="1" dirty="0"/>
              <a:t>ALL </a:t>
            </a:r>
            <a:r>
              <a:rPr lang="en-AU" sz="1000" dirty="0"/>
              <a:t>other access to this Server </a:t>
            </a:r>
            <a:r>
              <a:rPr lang="en-AU" sz="1000" b="1" dirty="0">
                <a:solidFill>
                  <a:srgbClr val="FF0000"/>
                </a:solidFill>
              </a:rPr>
              <a:t>or </a:t>
            </a:r>
            <a:r>
              <a:rPr lang="en-AU" sz="1000" dirty="0"/>
              <a:t>Loopback  and the Internet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</a:t>
            </a:r>
            <a:r>
              <a:rPr lang="en-AU" sz="1000" b="1" dirty="0">
                <a:solidFill>
                  <a:srgbClr val="008000"/>
                </a:solidFill>
              </a:rPr>
              <a:t> XXX   </a:t>
            </a:r>
            <a:r>
              <a:rPr lang="en-AU" sz="1000" dirty="0"/>
              <a:t>permitted   only  </a:t>
            </a:r>
            <a:r>
              <a:rPr lang="en-AU" sz="1000" b="1" dirty="0"/>
              <a:t>HTTP</a:t>
            </a:r>
            <a:r>
              <a:rPr lang="en-AU" sz="1000" dirty="0"/>
              <a:t> access to  </a:t>
            </a:r>
            <a:r>
              <a:rPr lang="en-AU" sz="1000" dirty="0">
                <a:solidFill>
                  <a:srgbClr val="0099FF"/>
                </a:solidFill>
              </a:rPr>
              <a:t>ISP</a:t>
            </a:r>
            <a:r>
              <a:rPr lang="en-AU" sz="1000" dirty="0">
                <a:solidFill>
                  <a:srgbClr val="FF9900"/>
                </a:solidFill>
              </a:rPr>
              <a:t> </a:t>
            </a:r>
            <a:r>
              <a:rPr lang="en-AU" sz="1000" dirty="0">
                <a:solidFill>
                  <a:srgbClr val="0099FF"/>
                </a:solidFill>
              </a:rPr>
              <a:t>Packet Tracer </a:t>
            </a:r>
            <a:r>
              <a:rPr lang="en-US" sz="1000" dirty="0">
                <a:solidFill>
                  <a:srgbClr val="0099FF"/>
                </a:solidFill>
              </a:rPr>
              <a:t>Server1 </a:t>
            </a:r>
            <a:r>
              <a:rPr lang="en-US" sz="1000" b="1" dirty="0">
                <a:solidFill>
                  <a:srgbClr val="FF0000"/>
                </a:solidFill>
              </a:rPr>
              <a:t>or</a:t>
            </a:r>
            <a:r>
              <a:rPr lang="en-AU" sz="1000" dirty="0"/>
              <a:t> </a:t>
            </a:r>
            <a:r>
              <a:rPr lang="en-US" sz="1000" dirty="0">
                <a:solidFill>
                  <a:srgbClr val="0099FF"/>
                </a:solidFill>
              </a:rPr>
              <a:t>ISP Loopback 1 if in Lab Router</a:t>
            </a:r>
            <a:r>
              <a:rPr lang="en-AU" sz="1000" dirty="0"/>
              <a:t> and deny ALL other access to  this Server </a:t>
            </a:r>
            <a:r>
              <a:rPr lang="en-AU" sz="1000" b="1" dirty="0">
                <a:solidFill>
                  <a:srgbClr val="FF0000"/>
                </a:solidFill>
              </a:rPr>
              <a:t>or </a:t>
            </a:r>
            <a:r>
              <a:rPr lang="en-AU" sz="1000" dirty="0"/>
              <a:t>Loopback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 </a:t>
            </a:r>
            <a:r>
              <a:rPr lang="en-AU" sz="1000" b="1" dirty="0">
                <a:solidFill>
                  <a:srgbClr val="008000"/>
                </a:solidFill>
              </a:rPr>
              <a:t>XXX</a:t>
            </a:r>
            <a:r>
              <a:rPr lang="en-AU" sz="1000" dirty="0"/>
              <a:t>   denied all access to </a:t>
            </a:r>
            <a:r>
              <a:rPr lang="en-AU" sz="1000" dirty="0">
                <a:solidFill>
                  <a:srgbClr val="0099FF"/>
                </a:solidFill>
              </a:rPr>
              <a:t>ISP Loopback 2 </a:t>
            </a:r>
            <a:r>
              <a:rPr lang="en-AU" sz="1000" dirty="0"/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dirty="0"/>
              <a:t>PCs in VLAN</a:t>
            </a:r>
            <a:r>
              <a:rPr lang="en-AU" sz="1000" b="1" dirty="0">
                <a:solidFill>
                  <a:srgbClr val="008000"/>
                </a:solidFill>
              </a:rPr>
              <a:t> XXX   </a:t>
            </a:r>
            <a:r>
              <a:rPr lang="en-AU" sz="1000" dirty="0"/>
              <a:t>permitted   </a:t>
            </a:r>
            <a:r>
              <a:rPr lang="en-AU" sz="1000" b="1" dirty="0"/>
              <a:t>ALL </a:t>
            </a:r>
            <a:r>
              <a:rPr lang="en-AU" sz="1000" dirty="0"/>
              <a:t>access  to the rest of The Internet. </a:t>
            </a:r>
          </a:p>
          <a:p>
            <a:pPr lvl="1">
              <a:lnSpc>
                <a:spcPct val="80000"/>
              </a:lnSpc>
              <a:defRPr/>
            </a:pPr>
            <a:r>
              <a:rPr lang="en-AU" sz="1000" b="1" dirty="0"/>
              <a:t>ALL</a:t>
            </a:r>
            <a:r>
              <a:rPr lang="en-AU" sz="1000" dirty="0"/>
              <a:t> means </a:t>
            </a:r>
            <a:r>
              <a:rPr lang="en-AU" sz="1000" b="1" dirty="0"/>
              <a:t>IP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</a:t>
            </a:r>
            <a:r>
              <a:rPr lang="en-AU" sz="1000" b="1" dirty="0"/>
              <a:t>c) </a:t>
            </a:r>
            <a:r>
              <a:rPr lang="en-AU" sz="1000" dirty="0"/>
              <a:t>You need to be </a:t>
            </a:r>
            <a:r>
              <a:rPr lang="en-AU" sz="1000" b="1" dirty="0">
                <a:solidFill>
                  <a:srgbClr val="FF0000"/>
                </a:solidFill>
              </a:rPr>
              <a:t>analytical and systematic  </a:t>
            </a:r>
            <a:r>
              <a:rPr lang="en-AU" sz="1000" dirty="0"/>
              <a:t>in our approach to translating the above requirements into a set of rules – the ACL statements, which      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then must be tested to ensure the above requirements have been satisfied: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</a:t>
            </a:r>
            <a:r>
              <a:rPr lang="en-AU" sz="1000" dirty="0" err="1"/>
              <a:t>i</a:t>
            </a:r>
            <a:r>
              <a:rPr lang="en-AU" sz="1000" dirty="0"/>
              <a:t>) </a:t>
            </a:r>
            <a:r>
              <a:rPr lang="en-AU" sz="1000" b="1" dirty="0"/>
              <a:t>Create</a:t>
            </a:r>
            <a:r>
              <a:rPr lang="en-AU" sz="1000" dirty="0"/>
              <a:t>  a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dirty="0"/>
              <a:t>  </a:t>
            </a:r>
            <a:r>
              <a:rPr lang="en-AU" sz="1000" dirty="0">
                <a:solidFill>
                  <a:srgbClr val="0000FF"/>
                </a:solidFill>
              </a:rPr>
              <a:t>Extended</a:t>
            </a:r>
            <a:r>
              <a:rPr lang="en-AU" sz="1000" dirty="0"/>
              <a:t> ACL for VLAN</a:t>
            </a:r>
            <a:r>
              <a:rPr lang="en-AU" sz="1000" b="1" dirty="0">
                <a:solidFill>
                  <a:srgbClr val="008000"/>
                </a:solidFill>
              </a:rPr>
              <a:t> XXX </a:t>
            </a:r>
            <a:r>
              <a:rPr lang="en-AU" sz="1000" dirty="0"/>
              <a:t>using the template on </a:t>
            </a:r>
            <a:r>
              <a:rPr lang="en-AU" sz="1000" dirty="0">
                <a:solidFill>
                  <a:srgbClr val="FF0000"/>
                </a:solidFill>
              </a:rPr>
              <a:t>page 17</a:t>
            </a:r>
            <a:r>
              <a:rPr lang="en-AU" sz="1000" dirty="0"/>
              <a:t>, refer Task 22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ii) </a:t>
            </a:r>
            <a:r>
              <a:rPr lang="en-AU" sz="1000" b="1" dirty="0"/>
              <a:t>Test</a:t>
            </a:r>
            <a:r>
              <a:rPr lang="en-AU" sz="1000" dirty="0"/>
              <a:t> the  ACL for VLAN</a:t>
            </a:r>
            <a:r>
              <a:rPr lang="en-AU" sz="1000" b="1" dirty="0">
                <a:solidFill>
                  <a:srgbClr val="008000"/>
                </a:solidFill>
              </a:rPr>
              <a:t> XXX </a:t>
            </a:r>
            <a:r>
              <a:rPr lang="en-AU" sz="1000" dirty="0"/>
              <a:t>refer Task 23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</a:t>
            </a:r>
            <a:endParaRPr lang="en-AU" sz="1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22. </a:t>
            </a:r>
            <a:r>
              <a:rPr lang="en-AU" sz="1000" b="1" dirty="0">
                <a:solidFill>
                  <a:srgbClr val="0000FF"/>
                </a:solidFill>
              </a:rPr>
              <a:t>Creating and Configuring </a:t>
            </a:r>
            <a:r>
              <a:rPr lang="en-AU" sz="1000" b="1" dirty="0">
                <a:solidFill>
                  <a:srgbClr val="FF0000"/>
                </a:solidFill>
              </a:rPr>
              <a:t>NAMED</a:t>
            </a:r>
            <a:r>
              <a:rPr lang="en-AU" sz="1000" b="1" dirty="0">
                <a:solidFill>
                  <a:srgbClr val="0000FF"/>
                </a:solidFill>
              </a:rPr>
              <a:t> Access Lists on </a:t>
            </a:r>
            <a:r>
              <a:rPr lang="en-AU" sz="1000" b="1" dirty="0" err="1">
                <a:solidFill>
                  <a:srgbClr val="00B050"/>
                </a:solidFill>
              </a:rPr>
              <a:t>Kodad</a:t>
            </a:r>
            <a:r>
              <a:rPr lang="en-AU" sz="1000" b="1" dirty="0">
                <a:solidFill>
                  <a:srgbClr val="00B050"/>
                </a:solidFill>
              </a:rPr>
              <a:t> </a:t>
            </a:r>
            <a:r>
              <a:rPr lang="en-AU" sz="1000" b="1" dirty="0">
                <a:solidFill>
                  <a:srgbClr val="0000FF"/>
                </a:solidFill>
              </a:rPr>
              <a:t>Router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AU" sz="1000" b="1" dirty="0">
                <a:solidFill>
                  <a:srgbClr val="0000FF"/>
                </a:solidFill>
              </a:rPr>
              <a:t>           </a:t>
            </a:r>
            <a:r>
              <a:rPr lang="en-AU" sz="1000" b="1" dirty="0"/>
              <a:t>a) </a:t>
            </a:r>
            <a:r>
              <a:rPr lang="en-AU" sz="1000" dirty="0"/>
              <a:t>Refer </a:t>
            </a:r>
            <a:r>
              <a:rPr lang="en-AU" sz="1000" b="1" dirty="0"/>
              <a:t>Lab Exercises on</a:t>
            </a:r>
            <a:r>
              <a:rPr lang="en-AU" sz="1000" dirty="0"/>
              <a:t> </a:t>
            </a:r>
            <a:r>
              <a:rPr lang="en-AU" sz="1000" b="1" dirty="0"/>
              <a:t>Access Control Lists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b) </a:t>
            </a:r>
            <a:r>
              <a:rPr lang="en-AU" sz="1000" dirty="0"/>
              <a:t>Use </a:t>
            </a:r>
            <a:r>
              <a:rPr lang="en-AU" sz="1000" b="1" dirty="0"/>
              <a:t>Notepad</a:t>
            </a:r>
            <a:r>
              <a:rPr lang="en-AU" sz="1000" dirty="0"/>
              <a:t> to create your ACLs, note ACL names are </a:t>
            </a:r>
            <a:r>
              <a:rPr lang="en-AU" sz="1000" b="1" dirty="0">
                <a:solidFill>
                  <a:srgbClr val="FF0000"/>
                </a:solidFill>
              </a:rPr>
              <a:t>case sensitive </a:t>
            </a:r>
            <a:r>
              <a:rPr lang="en-AU" sz="1000" dirty="0"/>
              <a:t>eg aclvan70 and Aclvlan70 are different </a:t>
            </a:r>
            <a:r>
              <a:rPr lang="en-AU" sz="1000" dirty="0" err="1"/>
              <a:t>acls</a:t>
            </a: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c) </a:t>
            </a:r>
            <a:r>
              <a:rPr lang="en-AU" sz="1000" dirty="0"/>
              <a:t>Identify each requirement then configure an ACL rule for each requirement.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</a:t>
            </a:r>
            <a:r>
              <a:rPr lang="en-AU" sz="1000" b="1" dirty="0"/>
              <a:t>d) </a:t>
            </a:r>
            <a:r>
              <a:rPr lang="en-AU" sz="1000" dirty="0"/>
              <a:t>Create a </a:t>
            </a:r>
            <a:r>
              <a:rPr lang="en-AU" sz="1000" b="1" dirty="0"/>
              <a:t>NAMED</a:t>
            </a:r>
            <a:r>
              <a:rPr lang="en-AU" sz="1000" dirty="0"/>
              <a:t> access list in </a:t>
            </a:r>
            <a:r>
              <a:rPr lang="en-AU" sz="1000" b="1" dirty="0"/>
              <a:t>Notepad</a:t>
            </a:r>
            <a:r>
              <a:rPr lang="en-AU" sz="1000" dirty="0"/>
              <a:t>, consider the ordering of the rules, use the following structure: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! Deletes previous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no  </a:t>
            </a:r>
            <a:r>
              <a:rPr lang="en-AU" sz="1000" b="1" dirty="0" err="1"/>
              <a:t>ip</a:t>
            </a:r>
            <a:r>
              <a:rPr lang="en-AU" sz="1000" b="1" dirty="0"/>
              <a:t>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Insert Latest version of access 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 err="1"/>
              <a:t>ip</a:t>
            </a:r>
            <a:r>
              <a:rPr lang="en-AU" sz="1000" b="1" dirty="0"/>
              <a:t> access-list extended ACLVLAN&lt;Id&gt;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i="1" dirty="0">
                <a:solidFill>
                  <a:srgbClr val="0000FF"/>
                </a:solidFill>
              </a:rPr>
              <a:t>                       &lt;Your  ACL rules, refer template on </a:t>
            </a:r>
            <a:r>
              <a:rPr lang="en-AU" sz="1000" b="1" i="1" dirty="0">
                <a:solidFill>
                  <a:srgbClr val="FF0000"/>
                </a:solidFill>
              </a:rPr>
              <a:t>page 17</a:t>
            </a:r>
            <a:r>
              <a:rPr lang="en-AU" sz="1000" b="1" i="1" dirty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! For most situations this should be the last rule </a:t>
            </a:r>
            <a:r>
              <a:rPr lang="en-AU" sz="1000" dirty="0" err="1"/>
              <a:t>ie</a:t>
            </a:r>
            <a:r>
              <a:rPr lang="en-AU" sz="1000" dirty="0"/>
              <a:t> permit all other access to “The Internet”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           </a:t>
            </a:r>
            <a:r>
              <a:rPr lang="en-AU" sz="1000" b="1" dirty="0"/>
              <a:t>permit </a:t>
            </a:r>
            <a:r>
              <a:rPr lang="en-AU" sz="1000" b="1" dirty="0" err="1"/>
              <a:t>ip</a:t>
            </a:r>
            <a:r>
              <a:rPr lang="en-AU" sz="1000" b="1" dirty="0"/>
              <a:t> any </a:t>
            </a:r>
            <a:r>
              <a:rPr lang="en-AU" sz="1000" b="1" dirty="0" err="1"/>
              <a:t>any</a:t>
            </a:r>
            <a:r>
              <a:rPr lang="en-AU" sz="10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e) </a:t>
            </a:r>
            <a:r>
              <a:rPr lang="en-AU" sz="1000" dirty="0"/>
              <a:t>Combine ACL rules as required to form your access list, carefully consider the order in which the rules should be arranged</a:t>
            </a:r>
            <a:r>
              <a:rPr lang="en-AU" sz="1000" dirty="0">
                <a:solidFill>
                  <a:srgbClr val="FF0000"/>
                </a:solidFill>
              </a:rPr>
              <a:t>, refer pages 17,18</a:t>
            </a: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f) </a:t>
            </a:r>
            <a:r>
              <a:rPr lang="en-AU" sz="1000" dirty="0"/>
              <a:t>Paste ACL from Notepad into router (router must be in global configuration mode)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         </a:t>
            </a:r>
            <a:r>
              <a:rPr lang="en-AU" sz="1000" b="1" dirty="0"/>
              <a:t>g) </a:t>
            </a:r>
            <a:r>
              <a:rPr lang="en-AU" sz="1000" dirty="0"/>
              <a:t>Configure ACL on correct interface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/>
              <a:t> </a:t>
            </a:r>
          </a:p>
          <a:p>
            <a:pPr eaLnBrk="1" hangingPunct="1">
              <a:buFontTx/>
              <a:buNone/>
              <a:defRPr/>
            </a:pPr>
            <a:endParaRPr lang="en-AU" sz="1000" dirty="0"/>
          </a:p>
          <a:p>
            <a:pPr eaLnBrk="1" hangingPunct="1">
              <a:buFontTx/>
              <a:buNone/>
              <a:defRPr/>
            </a:pPr>
            <a:endParaRPr lang="en-AU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450E2A-8C5D-4167-BA82-A67D87A5B0DF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58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2875" y="142875"/>
            <a:ext cx="8786813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00"/>
                </a:solidFill>
              </a:rPr>
              <a:t>Scenario 2 - Tasks</a:t>
            </a:r>
            <a:endParaRPr lang="en-AU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571500"/>
            <a:ext cx="8715375" cy="5857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AU" sz="1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</a:t>
            </a:r>
            <a:r>
              <a:rPr lang="en-AU" sz="1000" b="1" dirty="0"/>
              <a:t>23.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Access Lists on </a:t>
            </a:r>
            <a:r>
              <a:rPr lang="en-AU" sz="1000" b="1" dirty="0" err="1">
                <a:solidFill>
                  <a:srgbClr val="0000FF"/>
                </a:solidFill>
              </a:rPr>
              <a:t>Kodad</a:t>
            </a:r>
            <a:r>
              <a:rPr lang="en-AU" sz="1000" b="1" dirty="0">
                <a:solidFill>
                  <a:srgbClr val="0000FF"/>
                </a:solidFill>
              </a:rPr>
              <a:t> Router</a:t>
            </a:r>
            <a:endParaRPr lang="en-AU" sz="1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        </a:t>
            </a:r>
            <a:r>
              <a:rPr lang="en-AU" sz="1000" dirty="0"/>
              <a:t>It is important to verify that the </a:t>
            </a:r>
            <a:r>
              <a:rPr lang="en-AU" sz="1000" b="1" dirty="0">
                <a:solidFill>
                  <a:srgbClr val="0000FF"/>
                </a:solidFill>
              </a:rPr>
              <a:t>ACL rules </a:t>
            </a:r>
            <a:r>
              <a:rPr lang="en-AU" sz="1000" dirty="0"/>
              <a:t>actually work as intended, refer to the </a:t>
            </a:r>
            <a:r>
              <a:rPr lang="en-AU" sz="1000" b="1" dirty="0"/>
              <a:t>steps </a:t>
            </a:r>
            <a:r>
              <a:rPr lang="en-AU" sz="1000" dirty="0"/>
              <a:t>below: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>
                <a:solidFill>
                  <a:srgbClr val="FF0000"/>
                </a:solidFill>
              </a:rPr>
              <a:t>1. </a:t>
            </a:r>
            <a:r>
              <a:rPr lang="en-AU" sz="1000" b="1" dirty="0">
                <a:solidFill>
                  <a:srgbClr val="0000FF"/>
                </a:solidFill>
              </a:rPr>
              <a:t>Use  </a:t>
            </a:r>
            <a:r>
              <a:rPr lang="en-AU" sz="1000" dirty="0"/>
              <a:t> </a:t>
            </a:r>
            <a:r>
              <a:rPr lang="en-AU" sz="1000" b="1" dirty="0"/>
              <a:t>show access-lists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If all rules tested </a:t>
            </a:r>
            <a:r>
              <a:rPr lang="en-AU" sz="1000" b="1" dirty="0">
                <a:solidFill>
                  <a:srgbClr val="00B050"/>
                </a:solidFill>
              </a:rPr>
              <a:t>go to 5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Else  Identify which rule you want to test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clear access-list counters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 Clear any counts against the rules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3. </a:t>
            </a:r>
            <a:r>
              <a:rPr lang="en-AU" sz="1000" dirty="0"/>
              <a:t>Go to PC in VLAN&lt;Id&gt;  perform test </a:t>
            </a:r>
            <a:r>
              <a:rPr lang="en-AU" sz="1000" dirty="0" err="1"/>
              <a:t>eg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FF0000"/>
                </a:solidFill>
              </a:rPr>
              <a:t>Ping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Telnet</a:t>
            </a:r>
            <a:r>
              <a:rPr lang="en-AU" sz="1000" dirty="0"/>
              <a:t>, </a:t>
            </a:r>
            <a:r>
              <a:rPr lang="en-AU" sz="1000" b="1" dirty="0">
                <a:solidFill>
                  <a:srgbClr val="FF0000"/>
                </a:solidFill>
              </a:rPr>
              <a:t>Browser </a:t>
            </a:r>
            <a:r>
              <a:rPr lang="en-AU" sz="1000" dirty="0" err="1"/>
              <a:t>etc</a:t>
            </a:r>
            <a:r>
              <a:rPr lang="en-AU" sz="1000" dirty="0"/>
              <a:t> to trigger a match with the identified rule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AU" sz="1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b="1" dirty="0"/>
              <a:t>4. </a:t>
            </a:r>
            <a:r>
              <a:rPr lang="en-AU" sz="1000" b="1" dirty="0">
                <a:solidFill>
                  <a:srgbClr val="0000FF"/>
                </a:solidFill>
              </a:rPr>
              <a:t>Use   </a:t>
            </a:r>
            <a:r>
              <a:rPr lang="en-AU" sz="1000" b="1" dirty="0"/>
              <a:t>show access-lists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AU" sz="1000" dirty="0"/>
              <a:t>    Was the identified rule matched ?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Yes – rule action correct, Repeat process,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lvl="2" eaLnBrk="1" hangingPunct="1">
              <a:lnSpc>
                <a:spcPct val="80000"/>
              </a:lnSpc>
            </a:pPr>
            <a:r>
              <a:rPr lang="en-AU" sz="1000" dirty="0"/>
              <a:t>No – Debug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Was another rule matched ? 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Where no rules matched ?</a:t>
            </a:r>
          </a:p>
          <a:p>
            <a:pPr lvl="3" eaLnBrk="1" hangingPunct="1">
              <a:lnSpc>
                <a:spcPct val="80000"/>
              </a:lnSpc>
            </a:pPr>
            <a:r>
              <a:rPr lang="en-AU" sz="1000" dirty="0"/>
              <a:t>Check syntax and order of rules – make changes – Repeat process </a:t>
            </a:r>
            <a:r>
              <a:rPr lang="en-AU" sz="1000" b="1" dirty="0">
                <a:solidFill>
                  <a:srgbClr val="FF0000"/>
                </a:solidFill>
              </a:rPr>
              <a:t>go to 1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</a:t>
            </a:r>
          </a:p>
          <a:p>
            <a:pPr eaLnBrk="1" hangingPunct="1">
              <a:buFontTx/>
              <a:buNone/>
            </a:pPr>
            <a:r>
              <a:rPr lang="en-AU" sz="1000" dirty="0"/>
              <a:t>             </a:t>
            </a:r>
            <a:r>
              <a:rPr lang="en-AU" sz="1000" b="1" dirty="0">
                <a:solidFill>
                  <a:srgbClr val="00B050"/>
                </a:solidFill>
              </a:rPr>
              <a:t> 5. </a:t>
            </a:r>
            <a:r>
              <a:rPr lang="en-AU" sz="1000" b="1" dirty="0"/>
              <a:t>Trouble Shooting completed</a:t>
            </a:r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sz="1000" dirty="0"/>
          </a:p>
          <a:p>
            <a:pPr eaLnBrk="1" hangingPunct="1">
              <a:buFontTx/>
              <a:buNone/>
            </a:pPr>
            <a:endParaRPr lang="en-AU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DDB956-06B0-4F6F-8133-022C057265E0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88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6FF97A-4FD8-47C5-8E93-4698A723C39F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2 – ACL Templates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04664"/>
            <a:ext cx="8785100" cy="623539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FF0000"/>
                </a:solidFill>
              </a:rPr>
              <a:t>ACL for VLAN</a:t>
            </a:r>
            <a:r>
              <a:rPr lang="en-AU" sz="1600" dirty="0">
                <a:solidFill>
                  <a:srgbClr val="008000"/>
                </a:solidFill>
              </a:rPr>
              <a:t> XXX </a:t>
            </a:r>
            <a:r>
              <a:rPr lang="en-AU" sz="1600" dirty="0">
                <a:solidFill>
                  <a:srgbClr val="FF0000"/>
                </a:solidFill>
              </a:rPr>
              <a:t>on </a:t>
            </a:r>
            <a:r>
              <a:rPr lang="en-AU" sz="1600" dirty="0" err="1">
                <a:solidFill>
                  <a:srgbClr val="FF0000"/>
                </a:solidFill>
              </a:rPr>
              <a:t>Kodad</a:t>
            </a:r>
            <a:r>
              <a:rPr lang="en-AU" sz="1600" dirty="0">
                <a:solidFill>
                  <a:srgbClr val="FF0000"/>
                </a:solidFill>
              </a:rPr>
              <a:t> Router</a:t>
            </a:r>
          </a:p>
          <a:p>
            <a:pPr lvl="0" eaLnBrk="1" hangingPunct="1">
              <a:buNone/>
            </a:pPr>
            <a:endParaRPr lang="en-AU" sz="1200" b="1" dirty="0">
              <a:solidFill>
                <a:srgbClr val="3333FF"/>
              </a:solidFill>
            </a:endParaRPr>
          </a:p>
          <a:p>
            <a:pPr lvl="0" eaLnBrk="1" hangingPunct="1">
              <a:buNone/>
            </a:pPr>
            <a:r>
              <a:rPr lang="en-AU" sz="1400" b="1" dirty="0">
                <a:solidFill>
                  <a:srgbClr val="3333FF"/>
                </a:solidFill>
              </a:rPr>
              <a:t>The Access List – Extended </a:t>
            </a:r>
            <a:r>
              <a:rPr lang="en-AU" sz="1400" b="1" dirty="0">
                <a:solidFill>
                  <a:srgbClr val="FF0000"/>
                </a:solidFill>
              </a:rPr>
              <a:t>Named  </a:t>
            </a:r>
            <a:r>
              <a:rPr lang="en-AU" sz="1400" dirty="0">
                <a:solidFill>
                  <a:srgbClr val="FF0000"/>
                </a:solidFill>
              </a:rPr>
              <a:t>(</a:t>
            </a:r>
            <a:r>
              <a:rPr lang="en-AU" sz="1400" dirty="0">
                <a:solidFill>
                  <a:srgbClr val="0000FF"/>
                </a:solidFill>
              </a:rPr>
              <a:t>create the ACL in Notepad</a:t>
            </a:r>
            <a:r>
              <a:rPr lang="en-AU" sz="1400" dirty="0">
                <a:solidFill>
                  <a:srgbClr val="FF0000"/>
                </a:solidFill>
              </a:rPr>
              <a:t>, then paste into router config mode)</a:t>
            </a:r>
            <a:endParaRPr lang="en-AU" sz="1400" b="1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en-AU" sz="1400" b="1" dirty="0">
              <a:solidFill>
                <a:srgbClr val="FF0000"/>
              </a:solidFill>
            </a:endParaRPr>
          </a:p>
          <a:p>
            <a:pPr lvl="0" eaLnBrk="1" hangingPunct="1">
              <a:buNone/>
            </a:pPr>
            <a:r>
              <a:rPr lang="en-AU" sz="1400" dirty="0">
                <a:solidFill>
                  <a:srgbClr val="000000"/>
                </a:solidFill>
              </a:rPr>
              <a:t>no ip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8000"/>
                </a:solidFill>
              </a:rPr>
              <a:t>XXX</a:t>
            </a:r>
            <a:r>
              <a:rPr lang="en-AU" sz="1400" dirty="0">
                <a:solidFill>
                  <a:srgbClr val="0000FF"/>
                </a:solidFill>
              </a:rPr>
              <a:t>  </a:t>
            </a:r>
            <a:r>
              <a:rPr lang="en-AU" sz="1400" dirty="0">
                <a:solidFill>
                  <a:srgbClr val="FF0000"/>
                </a:solidFill>
              </a:rPr>
              <a:t>(Delete previous version of the ACL for VLAN </a:t>
            </a:r>
            <a:r>
              <a:rPr lang="en-AU" sz="1400" dirty="0">
                <a:solidFill>
                  <a:srgbClr val="008000"/>
                </a:solidFill>
              </a:rPr>
              <a:t>XXX</a:t>
            </a:r>
            <a:r>
              <a:rPr lang="en-AU" sz="1400" dirty="0">
                <a:solidFill>
                  <a:srgbClr val="FF0000"/>
                </a:solidFill>
              </a:rPr>
              <a:t> )</a:t>
            </a:r>
            <a:endParaRPr lang="en-AU" sz="1400" dirty="0"/>
          </a:p>
          <a:p>
            <a:pPr eaLnBrk="1" hangingPunct="1">
              <a:buNone/>
            </a:pPr>
            <a:r>
              <a:rPr lang="en-AU" sz="1400" dirty="0"/>
              <a:t>Ip      access-list extended   </a:t>
            </a:r>
            <a:r>
              <a:rPr lang="en-AU" sz="1400" dirty="0">
                <a:solidFill>
                  <a:srgbClr val="0000FF"/>
                </a:solidFill>
              </a:rPr>
              <a:t>ACLVLAN</a:t>
            </a:r>
            <a:r>
              <a:rPr lang="en-AU" sz="1400" dirty="0">
                <a:solidFill>
                  <a:srgbClr val="008000"/>
                </a:solidFill>
              </a:rPr>
              <a:t>XXX</a:t>
            </a:r>
            <a:r>
              <a:rPr lang="en-AU" sz="1400" dirty="0"/>
              <a:t>  </a:t>
            </a:r>
            <a:r>
              <a:rPr lang="en-AU" sz="1400" dirty="0">
                <a:solidFill>
                  <a:srgbClr val="FF0000"/>
                </a:solidFill>
              </a:rPr>
              <a:t>(Self-documenting,  the ACL for VLAN </a:t>
            </a:r>
            <a:r>
              <a:rPr lang="en-AU" sz="1400" dirty="0">
                <a:solidFill>
                  <a:srgbClr val="008000"/>
                </a:solidFill>
              </a:rPr>
              <a:t>XXX</a:t>
            </a:r>
            <a:r>
              <a:rPr lang="en-AU" sz="1400" dirty="0">
                <a:solidFill>
                  <a:srgbClr val="FF0000"/>
                </a:solidFill>
              </a:rPr>
              <a:t>, ! means comment)</a:t>
            </a:r>
            <a:endParaRPr lang="en-AU" sz="1400" dirty="0"/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None/>
            </a:pP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b="1" dirty="0">
                <a:solidFill>
                  <a:srgbClr val="FF0000"/>
                </a:solidFill>
              </a:rPr>
              <a:t>! Rule 1 </a:t>
            </a:r>
            <a:r>
              <a:rPr lang="en-AU" sz="1400" dirty="0">
                <a:solidFill>
                  <a:srgbClr val="FF0000"/>
                </a:solidFill>
              </a:rPr>
              <a:t>- </a:t>
            </a:r>
            <a:r>
              <a:rPr lang="en-AU" sz="1400" dirty="0">
                <a:solidFill>
                  <a:srgbClr val="FF9900"/>
                </a:solidFill>
              </a:rPr>
              <a:t>Deny ONLY HTTP access to </a:t>
            </a:r>
            <a:r>
              <a:rPr lang="en-AU" sz="1400" dirty="0">
                <a:solidFill>
                  <a:srgbClr val="0099FF"/>
                </a:solidFill>
              </a:rPr>
              <a:t>ISP</a:t>
            </a: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dirty="0">
                <a:solidFill>
                  <a:srgbClr val="0099FF"/>
                </a:solidFill>
              </a:rPr>
              <a:t>Packet Tracer </a:t>
            </a:r>
            <a:r>
              <a:rPr lang="en-US" sz="1400" dirty="0">
                <a:solidFill>
                  <a:srgbClr val="0099FF"/>
                </a:solidFill>
              </a:rPr>
              <a:t>Server0 </a:t>
            </a:r>
            <a:r>
              <a:rPr lang="en-US" sz="1400" b="1" dirty="0">
                <a:solidFill>
                  <a:srgbClr val="FF0000"/>
                </a:solidFill>
              </a:rPr>
              <a:t>or</a:t>
            </a:r>
            <a:r>
              <a:rPr lang="en-US" sz="1400" dirty="0">
                <a:solidFill>
                  <a:srgbClr val="0099FF"/>
                </a:solidFill>
              </a:rPr>
              <a:t> ISP Loopback 0 if in Lab Router</a:t>
            </a:r>
            <a:endParaRPr lang="en-AU" sz="1400" dirty="0">
              <a:solidFill>
                <a:srgbClr val="0099FF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/>
              <a:t> deny tcp    source subnet   wildcard (</a:t>
            </a:r>
            <a:r>
              <a:rPr lang="en-AU" sz="1400" dirty="0">
                <a:solidFill>
                  <a:srgbClr val="FF0000"/>
                </a:solidFill>
              </a:rPr>
              <a:t>inverse</a:t>
            </a:r>
            <a:r>
              <a:rPr lang="en-AU" sz="1400" dirty="0"/>
              <a:t> of subnet mask)   destination host  ip address </a:t>
            </a:r>
            <a:r>
              <a:rPr lang="en-AU" sz="1400" dirty="0" err="1"/>
              <a:t>eq</a:t>
            </a:r>
            <a:r>
              <a:rPr lang="en-AU" sz="1400" dirty="0"/>
              <a:t>  www</a:t>
            </a:r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None/>
            </a:pP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b="1" dirty="0">
                <a:solidFill>
                  <a:srgbClr val="FF0000"/>
                </a:solidFill>
              </a:rPr>
              <a:t>! Rule 2.1 - </a:t>
            </a:r>
            <a:r>
              <a:rPr lang="en-AU" sz="1400" dirty="0">
                <a:solidFill>
                  <a:srgbClr val="FF9900"/>
                </a:solidFill>
              </a:rPr>
              <a:t>Permit ONLY  HTTP access to </a:t>
            </a:r>
            <a:r>
              <a:rPr lang="en-AU" sz="1400" dirty="0">
                <a:solidFill>
                  <a:srgbClr val="0099FF"/>
                </a:solidFill>
              </a:rPr>
              <a:t>ISP</a:t>
            </a: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dirty="0">
                <a:solidFill>
                  <a:srgbClr val="0099FF"/>
                </a:solidFill>
              </a:rPr>
              <a:t>Packet Tracer </a:t>
            </a:r>
            <a:r>
              <a:rPr lang="en-US" sz="1400" dirty="0">
                <a:solidFill>
                  <a:srgbClr val="0099FF"/>
                </a:solidFill>
              </a:rPr>
              <a:t>Server1 </a:t>
            </a:r>
            <a:r>
              <a:rPr lang="en-US" sz="1400" b="1" dirty="0">
                <a:solidFill>
                  <a:srgbClr val="FF0000"/>
                </a:solidFill>
              </a:rPr>
              <a:t>or</a:t>
            </a:r>
            <a:r>
              <a:rPr lang="en-US" sz="1400" dirty="0">
                <a:solidFill>
                  <a:srgbClr val="0099FF"/>
                </a:solidFill>
              </a:rPr>
              <a:t> ISP Loopback 1 if in Lab Router</a:t>
            </a:r>
            <a:endParaRPr lang="en-AU" sz="14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/>
              <a:t> permit tcp    source subnet   wildcard (the </a:t>
            </a:r>
            <a:r>
              <a:rPr lang="en-AU" sz="1400" dirty="0">
                <a:solidFill>
                  <a:srgbClr val="FF0000"/>
                </a:solidFill>
              </a:rPr>
              <a:t>inverse</a:t>
            </a:r>
            <a:r>
              <a:rPr lang="en-AU" sz="1400" dirty="0"/>
              <a:t> of subnet mask)   destination host  ip address </a:t>
            </a:r>
            <a:r>
              <a:rPr lang="en-AU" sz="1400" dirty="0" err="1"/>
              <a:t>eq</a:t>
            </a:r>
            <a:r>
              <a:rPr lang="en-AU" sz="1400" dirty="0"/>
              <a:t>  www</a:t>
            </a:r>
          </a:p>
          <a:p>
            <a:pPr eaLnBrk="1" hangingPunct="1">
              <a:buNone/>
            </a:pP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b="1" dirty="0">
                <a:solidFill>
                  <a:srgbClr val="FF0000"/>
                </a:solidFill>
              </a:rPr>
              <a:t>! Rule 2.2  - </a:t>
            </a:r>
            <a:r>
              <a:rPr lang="en-AU" sz="1400" dirty="0">
                <a:solidFill>
                  <a:srgbClr val="FF9900"/>
                </a:solidFill>
              </a:rPr>
              <a:t>Deny all other access to </a:t>
            </a:r>
            <a:r>
              <a:rPr lang="en-AU" sz="1400" dirty="0">
                <a:solidFill>
                  <a:srgbClr val="0099FF"/>
                </a:solidFill>
              </a:rPr>
              <a:t>ISP</a:t>
            </a: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dirty="0">
                <a:solidFill>
                  <a:srgbClr val="0099FF"/>
                </a:solidFill>
              </a:rPr>
              <a:t>Packet Tracer </a:t>
            </a:r>
            <a:r>
              <a:rPr lang="en-US" sz="1400" dirty="0">
                <a:solidFill>
                  <a:srgbClr val="0099FF"/>
                </a:solidFill>
              </a:rPr>
              <a:t>Server1 </a:t>
            </a:r>
            <a:r>
              <a:rPr lang="en-US" sz="1400" b="1" dirty="0">
                <a:solidFill>
                  <a:srgbClr val="FF0000"/>
                </a:solidFill>
              </a:rPr>
              <a:t>or</a:t>
            </a:r>
            <a:r>
              <a:rPr lang="en-US" sz="1400" dirty="0">
                <a:solidFill>
                  <a:srgbClr val="0099FF"/>
                </a:solidFill>
              </a:rPr>
              <a:t> ISP Loopback 1 if in Lab Router</a:t>
            </a:r>
            <a:endParaRPr lang="en-AU" sz="1400" dirty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/>
              <a:t> deny ip    source subnet   wildcard (</a:t>
            </a:r>
            <a:r>
              <a:rPr lang="en-AU" sz="1400" dirty="0">
                <a:solidFill>
                  <a:srgbClr val="FF0000"/>
                </a:solidFill>
              </a:rPr>
              <a:t>inverse</a:t>
            </a:r>
            <a:r>
              <a:rPr lang="en-AU" sz="1400" dirty="0"/>
              <a:t> of subnet mask)  destination  host  ip address</a:t>
            </a:r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9900"/>
                </a:solidFill>
              </a:rPr>
              <a:t> </a:t>
            </a:r>
            <a:r>
              <a:rPr lang="en-AU" sz="1400" b="1" dirty="0">
                <a:solidFill>
                  <a:srgbClr val="FF0000"/>
                </a:solidFill>
              </a:rPr>
              <a:t>! Rule 3 </a:t>
            </a:r>
            <a:r>
              <a:rPr lang="en-AU" sz="1400" dirty="0">
                <a:solidFill>
                  <a:srgbClr val="FF9900"/>
                </a:solidFill>
              </a:rPr>
              <a:t>- Deny IP access to </a:t>
            </a:r>
            <a:r>
              <a:rPr lang="en-AU" sz="1400" dirty="0">
                <a:solidFill>
                  <a:srgbClr val="0099FF"/>
                </a:solidFill>
              </a:rPr>
              <a:t>ISP Loopback 2 </a:t>
            </a:r>
          </a:p>
          <a:p>
            <a:pPr eaLnBrk="1" hangingPunct="1">
              <a:buFontTx/>
              <a:buNone/>
            </a:pPr>
            <a:r>
              <a:rPr lang="en-AU" sz="1400" dirty="0"/>
              <a:t> deny ip    source subnet   wildcard (</a:t>
            </a:r>
            <a:r>
              <a:rPr lang="en-AU" sz="1400" dirty="0">
                <a:solidFill>
                  <a:srgbClr val="FF0000"/>
                </a:solidFill>
              </a:rPr>
              <a:t>inverse</a:t>
            </a:r>
            <a:r>
              <a:rPr lang="en-AU" sz="1400" dirty="0"/>
              <a:t> of subnet mask)  destination  host  ip address</a:t>
            </a:r>
          </a:p>
          <a:p>
            <a:pPr eaLnBrk="1" hangingPunct="1">
              <a:buFontTx/>
              <a:buNone/>
            </a:pPr>
            <a:endParaRPr lang="en-AU" sz="1400" b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b="1" dirty="0">
                <a:solidFill>
                  <a:srgbClr val="FF0000"/>
                </a:solidFill>
              </a:rPr>
              <a:t> ! Rule 4 </a:t>
            </a:r>
            <a:r>
              <a:rPr lang="en-AU" sz="1400" dirty="0">
                <a:solidFill>
                  <a:srgbClr val="6600FF"/>
                </a:solidFill>
              </a:rPr>
              <a:t>-  Permit  ALL other access</a:t>
            </a:r>
          </a:p>
          <a:p>
            <a:pPr eaLnBrk="1" hangingPunct="1">
              <a:buFontTx/>
              <a:buNone/>
            </a:pPr>
            <a:r>
              <a:rPr lang="en-AU" sz="1400" dirty="0"/>
              <a:t>permit  ip      any   </a:t>
            </a:r>
            <a:r>
              <a:rPr lang="en-AU" sz="1400" dirty="0" err="1"/>
              <a:t>any</a:t>
            </a:r>
            <a:r>
              <a:rPr lang="en-AU" sz="1400" dirty="0"/>
              <a:t>  </a:t>
            </a:r>
          </a:p>
          <a:p>
            <a:pPr eaLnBrk="1" hangingPunct="1">
              <a:buFontTx/>
              <a:buNone/>
            </a:pPr>
            <a:endParaRPr lang="en-AU" sz="1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b="1" dirty="0">
                <a:solidFill>
                  <a:srgbClr val="3333FF"/>
                </a:solidFill>
              </a:rPr>
              <a:t>ACL Placement  -  On   Sub Interface  </a:t>
            </a:r>
            <a:r>
              <a:rPr lang="en-AU" sz="1400" b="1" dirty="0">
                <a:solidFill>
                  <a:srgbClr val="FF0000"/>
                </a:solidFill>
              </a:rPr>
              <a:t>G0/0/1.</a:t>
            </a:r>
            <a:r>
              <a:rPr lang="en-AU" sz="1400" b="1" dirty="0">
                <a:solidFill>
                  <a:srgbClr val="008000"/>
                </a:solidFill>
              </a:rPr>
              <a:t>XXX</a:t>
            </a:r>
            <a:r>
              <a:rPr lang="en-AU" sz="1400" b="1" dirty="0">
                <a:solidFill>
                  <a:srgbClr val="3333FF"/>
                </a:solidFill>
              </a:rPr>
              <a:t>  on </a:t>
            </a:r>
            <a:r>
              <a:rPr lang="en-AU" sz="1400" b="1" dirty="0" err="1">
                <a:solidFill>
                  <a:srgbClr val="3333FF"/>
                </a:solidFill>
              </a:rPr>
              <a:t>Kodad</a:t>
            </a:r>
            <a:r>
              <a:rPr lang="en-AU" sz="1400" b="1" dirty="0">
                <a:solidFill>
                  <a:srgbClr val="3333FF"/>
                </a:solidFill>
              </a:rPr>
              <a:t> Router</a:t>
            </a:r>
            <a:endParaRPr lang="en-AU" sz="1400" dirty="0"/>
          </a:p>
          <a:p>
            <a:pPr eaLnBrk="1" hangingPunct="1">
              <a:buFontTx/>
              <a:buNone/>
            </a:pPr>
            <a:r>
              <a:rPr lang="en-AU" sz="1400" dirty="0"/>
              <a:t>interface G0/0/1.</a:t>
            </a:r>
            <a:r>
              <a:rPr lang="en-AU" sz="1400" b="1" dirty="0">
                <a:solidFill>
                  <a:srgbClr val="008000"/>
                </a:solidFill>
              </a:rPr>
              <a:t>XXX</a:t>
            </a:r>
          </a:p>
          <a:p>
            <a:pPr lvl="0" eaLnBrk="1" hangingPunct="1">
              <a:buNone/>
            </a:pPr>
            <a:r>
              <a:rPr lang="en-AU" sz="1400" dirty="0"/>
              <a:t>ip access-group ACLVLAN</a:t>
            </a:r>
            <a:r>
              <a:rPr lang="en-AU" sz="1400" b="1" dirty="0">
                <a:solidFill>
                  <a:srgbClr val="008000"/>
                </a:solidFill>
              </a:rPr>
              <a:t>XXX</a:t>
            </a:r>
            <a:r>
              <a:rPr lang="en-AU" sz="1400" dirty="0"/>
              <a:t> in   </a:t>
            </a:r>
            <a:r>
              <a:rPr lang="en-AU" sz="1200" dirty="0">
                <a:solidFill>
                  <a:srgbClr val="FF0000"/>
                </a:solidFill>
              </a:rPr>
              <a:t>(This access list is filtering inbound ip traffic from VLAN </a:t>
            </a:r>
            <a:r>
              <a:rPr lang="en-AU" sz="1200" b="1" dirty="0">
                <a:solidFill>
                  <a:srgbClr val="008000"/>
                </a:solidFill>
              </a:rPr>
              <a:t>XXX</a:t>
            </a:r>
            <a:r>
              <a:rPr lang="en-AU" sz="1200" dirty="0">
                <a:solidFill>
                  <a:srgbClr val="FF0000"/>
                </a:solidFill>
              </a:rPr>
              <a:t> to the router)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endParaRPr lang="en-AU" sz="1400" dirty="0"/>
          </a:p>
          <a:p>
            <a:pPr eaLnBrk="1" hangingPunct="1">
              <a:buFontTx/>
              <a:buNone/>
            </a:pPr>
            <a:r>
              <a:rPr lang="en-A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04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ED50CA-23D3-40B1-B63B-B829EAC2F0C7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928100" cy="417512"/>
          </a:xfrm>
        </p:spPr>
        <p:txBody>
          <a:bodyPr/>
          <a:lstStyle/>
          <a:p>
            <a:pPr eaLnBrk="1" hangingPunct="1"/>
            <a:r>
              <a:rPr lang="en-AU" sz="1600" dirty="0"/>
              <a:t>Scenario 2 – ACL Overview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71500"/>
            <a:ext cx="878510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Case Sensitivity</a:t>
            </a:r>
          </a:p>
          <a:p>
            <a:pPr eaLnBrk="1" hangingPunct="1"/>
            <a:r>
              <a:rPr lang="en-AU" sz="1200" dirty="0"/>
              <a:t>ACL names  are case sensitive  eg   </a:t>
            </a:r>
            <a:r>
              <a:rPr lang="en-AU" sz="1200" dirty="0">
                <a:solidFill>
                  <a:srgbClr val="9933FF"/>
                </a:solidFill>
              </a:rPr>
              <a:t>aclvlan70</a:t>
            </a:r>
            <a:r>
              <a:rPr lang="en-AU" sz="1200" dirty="0"/>
              <a:t>   and   </a:t>
            </a:r>
            <a:r>
              <a:rPr lang="en-AU" sz="1200" dirty="0">
                <a:solidFill>
                  <a:srgbClr val="0000FF"/>
                </a:solidFill>
              </a:rPr>
              <a:t>AclVlan70</a:t>
            </a:r>
            <a:r>
              <a:rPr lang="en-AU" sz="1200" dirty="0"/>
              <a:t>   are   </a:t>
            </a:r>
            <a:r>
              <a:rPr lang="en-AU" sz="1200" b="1" dirty="0">
                <a:solidFill>
                  <a:srgbClr val="FF0000"/>
                </a:solidFill>
              </a:rPr>
              <a:t>different   </a:t>
            </a:r>
            <a:r>
              <a:rPr lang="en-AU" sz="1200" dirty="0"/>
              <a:t>ACLs</a:t>
            </a:r>
          </a:p>
          <a:p>
            <a:pPr eaLnBrk="1" hangingPunct="1"/>
            <a:r>
              <a:rPr lang="en-AU" sz="1200" dirty="0"/>
              <a:t>Should decide to use either   all uppercase - </a:t>
            </a:r>
            <a:r>
              <a:rPr lang="en-AU" sz="1200" dirty="0">
                <a:solidFill>
                  <a:srgbClr val="9933FF"/>
                </a:solidFill>
              </a:rPr>
              <a:t>ACLVLAN70 </a:t>
            </a:r>
            <a:r>
              <a:rPr lang="en-AU" sz="1200" dirty="0"/>
              <a:t>or all lowercase – </a:t>
            </a:r>
            <a:r>
              <a:rPr lang="en-AU" sz="1200" dirty="0">
                <a:solidFill>
                  <a:srgbClr val="0000FF"/>
                </a:solidFill>
              </a:rPr>
              <a:t>aclvlan70</a:t>
            </a:r>
            <a:r>
              <a:rPr lang="en-AU" sz="1200" dirty="0"/>
              <a:t>     names    to reduce errors</a:t>
            </a: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Rule Order</a:t>
            </a:r>
            <a:endParaRPr lang="en-AU" sz="1200" dirty="0"/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ACL rules in the access list should be in order of most specific to least specific</a:t>
            </a:r>
          </a:p>
          <a:p>
            <a:pPr lvl="0" eaLnBrk="1" hangingPunct="1"/>
            <a:r>
              <a:rPr lang="en-AU" sz="1200" dirty="0">
                <a:solidFill>
                  <a:srgbClr val="000000"/>
                </a:solidFill>
              </a:rPr>
              <a:t>The last rule should be permit All other access</a:t>
            </a:r>
            <a:endParaRPr lang="en-AU" sz="1200" dirty="0">
              <a:solidFill>
                <a:srgbClr val="FF0000"/>
              </a:solidFill>
            </a:endParaRPr>
          </a:p>
          <a:p>
            <a:pPr eaLnBrk="1" hangingPunct="1"/>
            <a:endParaRPr lang="en-AU" sz="12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Placement Rules</a:t>
            </a:r>
            <a:endParaRPr lang="en-AU" sz="1200" dirty="0"/>
          </a:p>
          <a:p>
            <a:pPr lvl="0" eaLnBrk="1" hangingPunct="1"/>
            <a:r>
              <a:rPr lang="en-AU" sz="1200" dirty="0">
                <a:solidFill>
                  <a:srgbClr val="0000FF"/>
                </a:solidFill>
              </a:rPr>
              <a:t>Standard ACL </a:t>
            </a:r>
            <a:r>
              <a:rPr lang="en-AU" sz="1200" dirty="0">
                <a:solidFill>
                  <a:srgbClr val="000000"/>
                </a:solidFill>
              </a:rPr>
              <a:t>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destination </a:t>
            </a:r>
            <a:r>
              <a:rPr lang="en-AU" sz="1200" dirty="0">
                <a:solidFill>
                  <a:srgbClr val="000000"/>
                </a:solidFill>
              </a:rPr>
              <a:t>network or device, to avoid unnecessarily blocking traffic to other destinations</a:t>
            </a:r>
          </a:p>
          <a:p>
            <a:pPr lvl="0" eaLnBrk="1" hangingPunct="1"/>
            <a:r>
              <a:rPr lang="en-AU" sz="1200" dirty="0">
                <a:solidFill>
                  <a:srgbClr val="0000FF"/>
                </a:solidFill>
              </a:rPr>
              <a:t>Extended ACL </a:t>
            </a:r>
            <a:r>
              <a:rPr lang="en-AU" sz="1200" dirty="0">
                <a:solidFill>
                  <a:srgbClr val="000000"/>
                </a:solidFill>
              </a:rPr>
              <a:t>– place as close as possible to </a:t>
            </a:r>
            <a:r>
              <a:rPr lang="en-AU" sz="1200" dirty="0">
                <a:solidFill>
                  <a:srgbClr val="FF0000"/>
                </a:solidFill>
              </a:rPr>
              <a:t>source </a:t>
            </a:r>
            <a:r>
              <a:rPr lang="en-AU" sz="1200" dirty="0">
                <a:solidFill>
                  <a:srgbClr val="000000"/>
                </a:solidFill>
              </a:rPr>
              <a:t>network or device, to block traffic early to reduce network congestion</a:t>
            </a:r>
          </a:p>
          <a:p>
            <a:pPr eaLnBrk="1" hangingPunct="1"/>
            <a:endParaRPr lang="en-AU" sz="1200" dirty="0"/>
          </a:p>
          <a:p>
            <a:pPr eaLnBrk="1" hangingPunct="1">
              <a:buFontTx/>
              <a:buNone/>
            </a:pPr>
            <a:r>
              <a:rPr lang="en-AU" sz="1400" dirty="0">
                <a:solidFill>
                  <a:srgbClr val="FF0000"/>
                </a:solidFill>
              </a:rPr>
              <a:t>ACL Trouble Shooting Commands</a:t>
            </a:r>
            <a:endParaRPr lang="en-AU" sz="1200" dirty="0"/>
          </a:p>
          <a:p>
            <a:pPr eaLnBrk="1" hangingPunct="1"/>
            <a:r>
              <a:rPr lang="en-AU" sz="1200" dirty="0"/>
              <a:t>show access-lists </a:t>
            </a:r>
            <a:r>
              <a:rPr lang="en-AU" sz="1200" dirty="0">
                <a:solidFill>
                  <a:srgbClr val="FF0000"/>
                </a:solidFill>
              </a:rPr>
              <a:t>(shows all access lists)</a:t>
            </a:r>
            <a:endParaRPr lang="en-AU" sz="1200" dirty="0"/>
          </a:p>
          <a:p>
            <a:pPr eaLnBrk="1" hangingPunct="1"/>
            <a:r>
              <a:rPr lang="en-AU" sz="1200" dirty="0"/>
              <a:t>clear access-list counters </a:t>
            </a:r>
            <a:r>
              <a:rPr lang="en-AU" sz="1100" dirty="0">
                <a:solidFill>
                  <a:srgbClr val="FF0000"/>
                </a:solidFill>
              </a:rPr>
              <a:t>(clears </a:t>
            </a:r>
            <a:r>
              <a:rPr lang="en-AU" sz="1100" dirty="0">
                <a:solidFill>
                  <a:srgbClr val="0000FF"/>
                </a:solidFill>
              </a:rPr>
              <a:t>ip packet hits </a:t>
            </a:r>
            <a:r>
              <a:rPr lang="en-AU" sz="1100" dirty="0">
                <a:solidFill>
                  <a:srgbClr val="FF0000"/>
                </a:solidFill>
              </a:rPr>
              <a:t>against a rule)</a:t>
            </a:r>
          </a:p>
          <a:p>
            <a:pPr eaLnBrk="1" hangingPunct="1"/>
            <a:r>
              <a:rPr lang="en-AU" sz="1100" dirty="0">
                <a:solidFill>
                  <a:srgbClr val="FF0000"/>
                </a:solidFill>
              </a:rPr>
              <a:t>Refer Task 23</a:t>
            </a:r>
          </a:p>
          <a:p>
            <a:pPr eaLnBrk="1" hangingPunct="1">
              <a:buFontTx/>
              <a:buNone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865544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Routing Configuration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760640"/>
          </a:xfrm>
        </p:spPr>
        <p:txBody>
          <a:bodyPr/>
          <a:lstStyle/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/>
              <a:t>Each router should only advertise its internal directly connected networks</a:t>
            </a:r>
          </a:p>
          <a:p>
            <a:endParaRPr lang="en-AU" sz="1600" dirty="0"/>
          </a:p>
          <a:p>
            <a:r>
              <a:rPr lang="en-AU" sz="1600" dirty="0"/>
              <a:t>Routing updates must not be sent to LANs/VLANs</a:t>
            </a:r>
          </a:p>
          <a:p>
            <a:endParaRPr lang="en-AU" sz="1600" dirty="0"/>
          </a:p>
          <a:p>
            <a:r>
              <a:rPr lang="en-AU" sz="1600" dirty="0"/>
              <a:t>A default route to the Internet should only be configured on the gateway router</a:t>
            </a:r>
            <a:br>
              <a:rPr lang="en-AU" sz="1600" dirty="0"/>
            </a:br>
            <a:endParaRPr lang="en-AU" sz="1600" dirty="0"/>
          </a:p>
          <a:p>
            <a:r>
              <a:rPr lang="en-AU" sz="1600" dirty="0"/>
              <a:t>Only the gateway router must advertise the default route to the internal routers</a:t>
            </a:r>
          </a:p>
          <a:p>
            <a:endParaRPr lang="en-AU" sz="1600" dirty="0"/>
          </a:p>
          <a:p>
            <a:r>
              <a:rPr lang="en-AU" sz="1600" dirty="0"/>
              <a:t>The ISP router should have a static route pointing to the corporate’s Network with the relevant class A, B, C default mask </a:t>
            </a:r>
          </a:p>
          <a:p>
            <a:endParaRPr lang="en-AU" sz="1600" dirty="0"/>
          </a:p>
          <a:p>
            <a:r>
              <a:rPr lang="en-AU" sz="1600" dirty="0"/>
              <a:t>Do not configure the ISP router with a routing protocol advertising the corporate’s network</a:t>
            </a:r>
          </a:p>
          <a:p>
            <a:pPr>
              <a:buFontTx/>
              <a:buNone/>
            </a:pPr>
            <a:endParaRPr lang="en-AU" sz="1600" dirty="0"/>
          </a:p>
          <a:p>
            <a:pPr lvl="0">
              <a:buNone/>
            </a:pPr>
            <a:r>
              <a:rPr lang="en-AU" sz="1400" dirty="0"/>
              <a:t>      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84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 dirty="0"/>
              <a:t>RIP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79512" y="654050"/>
            <a:ext cx="8784976" cy="5871294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</a:t>
            </a:r>
            <a:r>
              <a:rPr lang="en-AU" sz="1600" dirty="0" err="1"/>
              <a:t>Kodad</a:t>
            </a:r>
            <a:r>
              <a:rPr lang="en-AU" sz="1600" dirty="0"/>
              <a:t> Router</a:t>
            </a:r>
          </a:p>
          <a:p>
            <a:pPr>
              <a:buFontTx/>
              <a:buNone/>
            </a:pPr>
            <a:r>
              <a:rPr lang="en-AU" sz="1400" dirty="0"/>
              <a:t>      router rip</a:t>
            </a:r>
          </a:p>
          <a:p>
            <a:pPr>
              <a:buNone/>
            </a:pPr>
            <a:r>
              <a:rPr lang="en-AU" sz="1400" dirty="0"/>
              <a:t>        version 2   </a:t>
            </a:r>
            <a:r>
              <a:rPr lang="en-AU" sz="1100" dirty="0">
                <a:solidFill>
                  <a:srgbClr val="FF0000"/>
                </a:solidFill>
              </a:rPr>
              <a:t>(Version 2 supports VLSM)</a:t>
            </a:r>
            <a:endParaRPr lang="en-AU" sz="1100" dirty="0"/>
          </a:p>
          <a:p>
            <a:pPr lvl="0">
              <a:buNone/>
            </a:pPr>
            <a:r>
              <a:rPr lang="en-AU" sz="1400" dirty="0"/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148.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.0.0</a:t>
            </a:r>
            <a:r>
              <a:rPr lang="en-AU" sz="1400" dirty="0"/>
              <a:t> </a:t>
            </a:r>
            <a:r>
              <a:rPr lang="en-AU" sz="1100" dirty="0">
                <a:solidFill>
                  <a:srgbClr val="FF0000"/>
                </a:solidFill>
              </a:rPr>
              <a:t>(Advertise the internal network)</a:t>
            </a:r>
            <a:endParaRPr lang="en-AU" sz="1400" dirty="0"/>
          </a:p>
          <a:p>
            <a:pPr>
              <a:buNone/>
            </a:pPr>
            <a:r>
              <a:rPr lang="en-AU" sz="1400" dirty="0"/>
              <a:t>        passive-interface G0/0/1.1  </a:t>
            </a:r>
            <a:r>
              <a:rPr lang="en-AU" sz="1100" dirty="0">
                <a:solidFill>
                  <a:srgbClr val="FF0000"/>
                </a:solidFill>
              </a:rPr>
              <a:t>(Do not send routing updates to LAN subnets)</a:t>
            </a:r>
            <a:endParaRPr lang="en-AU" sz="1100" dirty="0"/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passive-interface G0/0/1</a:t>
            </a:r>
            <a:r>
              <a:rPr lang="en-AU" sz="1400" b="1" dirty="0">
                <a:solidFill>
                  <a:srgbClr val="008000"/>
                </a:solidFill>
              </a:rPr>
              <a:t>.</a:t>
            </a:r>
            <a:r>
              <a:rPr lang="en-AU" sz="1400" b="1" dirty="0">
                <a:solidFill>
                  <a:srgbClr val="00B050"/>
                </a:solidFill>
              </a:rPr>
              <a:t>XXX</a:t>
            </a:r>
            <a:r>
              <a:rPr lang="en-AU" sz="1400" dirty="0">
                <a:solidFill>
                  <a:srgbClr val="00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(Do not send routing updates to LAN subnets)</a:t>
            </a:r>
            <a:endParaRPr lang="en-AU" sz="1100" dirty="0">
              <a:solidFill>
                <a:srgbClr val="000000"/>
              </a:solidFill>
            </a:endParaRPr>
          </a:p>
          <a:p>
            <a:pPr lvl="0">
              <a:buNone/>
            </a:pPr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</a:t>
            </a:r>
            <a:r>
              <a:rPr lang="en-AU" sz="1600" dirty="0" err="1"/>
              <a:t>Bidar</a:t>
            </a:r>
            <a:r>
              <a:rPr lang="en-AU" sz="1600" dirty="0"/>
              <a:t> Router</a:t>
            </a:r>
            <a:r>
              <a:rPr lang="en-AU" sz="1400" dirty="0"/>
              <a:t> </a:t>
            </a:r>
          </a:p>
          <a:p>
            <a:pPr>
              <a:buFontTx/>
              <a:buNone/>
            </a:pPr>
            <a:r>
              <a:rPr lang="en-AU" sz="1400" dirty="0"/>
              <a:t>      ip route 0.0.0.0   0.0.0.0   S0/2/0   </a:t>
            </a:r>
            <a:r>
              <a:rPr lang="en-AU" sz="1100" dirty="0">
                <a:solidFill>
                  <a:srgbClr val="FF0000"/>
                </a:solidFill>
              </a:rPr>
              <a:t>(The default route to the Internet)</a:t>
            </a: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router rip</a:t>
            </a:r>
          </a:p>
          <a:p>
            <a:pPr>
              <a:buFontTx/>
              <a:buNone/>
            </a:pPr>
            <a:r>
              <a:rPr lang="en-AU" sz="1400" dirty="0"/>
              <a:t>        version 2</a:t>
            </a:r>
          </a:p>
          <a:p>
            <a:pPr>
              <a:buFontTx/>
              <a:buNone/>
            </a:pPr>
            <a:r>
              <a:rPr lang="en-AU" sz="1400" dirty="0"/>
              <a:t>        network </a:t>
            </a:r>
            <a:r>
              <a:rPr lang="en-US" sz="1400" b="1" dirty="0">
                <a:solidFill>
                  <a:srgbClr val="3333FF"/>
                </a:solidFill>
              </a:rPr>
              <a:t>148.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.0.0</a:t>
            </a:r>
          </a:p>
          <a:p>
            <a:pPr>
              <a:buFontTx/>
              <a:buNone/>
            </a:pPr>
            <a:r>
              <a:rPr lang="en-AU" sz="1400" dirty="0">
                <a:solidFill>
                  <a:srgbClr val="000000"/>
                </a:solidFill>
              </a:rPr>
              <a:t>        default-information originate   </a:t>
            </a:r>
            <a:r>
              <a:rPr lang="en-AU" sz="1100" dirty="0">
                <a:solidFill>
                  <a:srgbClr val="FF0000"/>
                </a:solidFill>
              </a:rPr>
              <a:t>(Advertise default route to other internal routers)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 passive-interface loopback  0  </a:t>
            </a:r>
            <a:r>
              <a:rPr lang="en-AU" sz="1100" dirty="0">
                <a:solidFill>
                  <a:srgbClr val="FF0000"/>
                </a:solidFill>
              </a:rPr>
              <a:t>(Do not send routing updates to  Database Server LAN)</a:t>
            </a:r>
            <a:endParaRPr lang="en-AU" sz="11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sz="1600" dirty="0"/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Pargi Router</a:t>
            </a:r>
            <a:endParaRPr lang="en-AU" sz="1400" dirty="0"/>
          </a:p>
          <a:p>
            <a:pPr marL="0" indent="0">
              <a:buNone/>
            </a:pPr>
            <a:r>
              <a:rPr lang="en-AU" sz="1600" dirty="0"/>
              <a:t>       </a:t>
            </a:r>
            <a:r>
              <a:rPr lang="en-AU" sz="1200" i="1" dirty="0">
                <a:solidFill>
                  <a:srgbClr val="FF0000"/>
                </a:solidFill>
              </a:rPr>
              <a:t>What do you think ?</a:t>
            </a:r>
          </a:p>
          <a:p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ISP Router  </a:t>
            </a:r>
            <a:r>
              <a:rPr lang="en-AU" sz="1100" dirty="0">
                <a:solidFill>
                  <a:srgbClr val="FF0000"/>
                </a:solidFill>
              </a:rPr>
              <a:t>(RIP is not configured in ISP)</a:t>
            </a:r>
            <a:endParaRPr lang="en-AU" sz="1400" dirty="0"/>
          </a:p>
          <a:p>
            <a:pPr lvl="0">
              <a:buNone/>
            </a:pPr>
            <a:r>
              <a:rPr lang="en-AU" sz="1400" dirty="0"/>
              <a:t>       ip route </a:t>
            </a:r>
            <a:r>
              <a:rPr lang="en-US" sz="1400" b="1" dirty="0">
                <a:solidFill>
                  <a:srgbClr val="3333FF"/>
                </a:solidFill>
              </a:rPr>
              <a:t>148.</a:t>
            </a:r>
            <a:r>
              <a:rPr lang="en-US" sz="1400" b="1" dirty="0">
                <a:solidFill>
                  <a:srgbClr val="C00000"/>
                </a:solidFill>
              </a:rPr>
              <a:t>V</a:t>
            </a:r>
            <a:r>
              <a:rPr lang="en-US" sz="1400" b="1" dirty="0">
                <a:solidFill>
                  <a:srgbClr val="FF0000"/>
                </a:solidFill>
              </a:rPr>
              <a:t>Z</a:t>
            </a:r>
            <a:r>
              <a:rPr lang="en-US" sz="1400" b="1" dirty="0">
                <a:solidFill>
                  <a:srgbClr val="3333FF"/>
                </a:solidFill>
              </a:rPr>
              <a:t>.0.0</a:t>
            </a:r>
            <a:r>
              <a:rPr lang="en-AU" sz="1400" dirty="0"/>
              <a:t>   255.255.0.0   S0/1/0  </a:t>
            </a:r>
            <a:r>
              <a:rPr lang="en-AU" sz="1100" dirty="0">
                <a:solidFill>
                  <a:srgbClr val="FF0000"/>
                </a:solidFill>
              </a:rPr>
              <a:t>(ISP configure a static route to internal network)</a:t>
            </a:r>
            <a:endParaRPr lang="en-AU" sz="11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endParaRPr lang="en-AU" sz="1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36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229600" cy="511175"/>
          </a:xfrm>
        </p:spPr>
        <p:txBody>
          <a:bodyPr/>
          <a:lstStyle/>
          <a:p>
            <a:r>
              <a:rPr lang="en-AU" sz="2400"/>
              <a:t>Inter-VLAN Routing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/>
          <a:lstStyle/>
          <a:p>
            <a:r>
              <a:rPr lang="en-AU" sz="1600" dirty="0"/>
              <a:t> </a:t>
            </a:r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on the required Router</a:t>
            </a:r>
          </a:p>
          <a:p>
            <a:pPr>
              <a:buFontTx/>
              <a:buNone/>
            </a:pPr>
            <a:endParaRPr lang="en-AU" sz="1600" dirty="0"/>
          </a:p>
          <a:p>
            <a:pPr>
              <a:buFontTx/>
              <a:buNone/>
            </a:pPr>
            <a:r>
              <a:rPr lang="en-AU" sz="1400" dirty="0"/>
              <a:t>      interface G0/0/1</a:t>
            </a:r>
          </a:p>
          <a:p>
            <a:pPr>
              <a:buFontTx/>
              <a:buNone/>
            </a:pPr>
            <a:r>
              <a:rPr lang="en-AU" sz="1400" dirty="0"/>
              <a:t>        </a:t>
            </a:r>
            <a:r>
              <a:rPr lang="en-AU" sz="1400" dirty="0">
                <a:solidFill>
                  <a:srgbClr val="FF0000"/>
                </a:solidFill>
              </a:rPr>
              <a:t>description The Physical Interface</a:t>
            </a:r>
          </a:p>
          <a:p>
            <a:pPr>
              <a:buFontTx/>
              <a:buNone/>
            </a:pPr>
            <a:r>
              <a:rPr lang="en-AU" sz="1400" dirty="0"/>
              <a:t>        no shutdown</a:t>
            </a:r>
          </a:p>
          <a:p>
            <a:pPr>
              <a:buFontTx/>
              <a:buNone/>
            </a:pPr>
            <a:endParaRPr lang="en-AU" sz="1400" dirty="0"/>
          </a:p>
          <a:p>
            <a:pPr lvl="0">
              <a:buNone/>
            </a:pPr>
            <a:r>
              <a:rPr lang="en-AU" sz="1400" dirty="0"/>
              <a:t>            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b="1" dirty="0">
                <a:solidFill>
                  <a:srgbClr val="00B050"/>
                </a:solidFill>
              </a:rPr>
              <a:t>interface</a:t>
            </a:r>
            <a:r>
              <a:rPr lang="en-AU" sz="1400" b="1" dirty="0">
                <a:solidFill>
                  <a:srgbClr val="33CC33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G0/0/1</a:t>
            </a:r>
            <a:r>
              <a:rPr lang="en-AU" sz="1400" dirty="0">
                <a:solidFill>
                  <a:srgbClr val="000000"/>
                </a:solidFill>
              </a:rPr>
              <a:t>.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</a:t>
            </a:r>
            <a:r>
              <a:rPr lang="en-AU" sz="1400" dirty="0">
                <a:solidFill>
                  <a:srgbClr val="FF0000"/>
                </a:solidFill>
              </a:rPr>
              <a:t>A logical Sub Interface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description VLAN </a:t>
            </a:r>
            <a:r>
              <a:rPr lang="en-AU" sz="1400" dirty="0">
                <a:solidFill>
                  <a:srgbClr val="0000CC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VLAN Management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encapsulation dot1q </a:t>
            </a:r>
            <a:r>
              <a:rPr lang="en-AU" sz="1400" dirty="0">
                <a:solidFill>
                  <a:srgbClr val="0000FF"/>
                </a:solidFill>
              </a:rPr>
              <a:t>1</a:t>
            </a:r>
          </a:p>
          <a:p>
            <a:pPr lvl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</a:t>
            </a:r>
            <a:r>
              <a:rPr lang="en-AU" sz="1400" dirty="0" err="1">
                <a:solidFill>
                  <a:srgbClr val="000000"/>
                </a:solidFill>
              </a:rPr>
              <a:t>ip</a:t>
            </a:r>
            <a:r>
              <a:rPr lang="en-AU" sz="1400" dirty="0">
                <a:solidFill>
                  <a:srgbClr val="000000"/>
                </a:solidFill>
              </a:rPr>
              <a:t> address &lt;</a:t>
            </a:r>
            <a:r>
              <a:rPr lang="en-AU" sz="1200" i="1" dirty="0">
                <a:solidFill>
                  <a:srgbClr val="000000"/>
                </a:solidFill>
              </a:rPr>
              <a:t>dotted decimal</a:t>
            </a:r>
            <a:r>
              <a:rPr lang="en-AU" sz="1400" dirty="0">
                <a:solidFill>
                  <a:srgbClr val="000000"/>
                </a:solidFill>
              </a:rPr>
              <a:t>&gt; &lt;</a:t>
            </a:r>
            <a:r>
              <a:rPr lang="en-AU" sz="1200" i="1" dirty="0">
                <a:solidFill>
                  <a:srgbClr val="000000"/>
                </a:solidFill>
              </a:rPr>
              <a:t>subnet mask</a:t>
            </a:r>
            <a:r>
              <a:rPr lang="en-AU" sz="1400" dirty="0">
                <a:solidFill>
                  <a:srgbClr val="000000"/>
                </a:solidFill>
              </a:rPr>
              <a:t>&gt;</a:t>
            </a: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</a:t>
            </a:r>
          </a:p>
          <a:p>
            <a:pPr>
              <a:buFontTx/>
              <a:buNone/>
            </a:pPr>
            <a:r>
              <a:rPr lang="en-AU" sz="1400" dirty="0"/>
              <a:t>           </a:t>
            </a:r>
            <a:r>
              <a:rPr lang="en-AU" sz="1400" dirty="0">
                <a:solidFill>
                  <a:srgbClr val="00B050"/>
                </a:solidFill>
              </a:rPr>
              <a:t> interface </a:t>
            </a:r>
            <a:r>
              <a:rPr lang="en-AU" sz="1400" dirty="0"/>
              <a:t>G0/0/1.</a:t>
            </a:r>
            <a:r>
              <a:rPr lang="en-AU" sz="1200" i="1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id&gt;</a:t>
            </a:r>
          </a:p>
          <a:p>
            <a:pPr>
              <a:buFontTx/>
              <a:buNone/>
            </a:pPr>
            <a:r>
              <a:rPr lang="en-AU" sz="1400" dirty="0"/>
              <a:t>              </a:t>
            </a:r>
            <a:r>
              <a:rPr lang="en-AU" sz="1400" dirty="0">
                <a:solidFill>
                  <a:srgbClr val="FF0000"/>
                </a:solidFill>
              </a:rPr>
              <a:t>description A logical Sub Interface</a:t>
            </a:r>
          </a:p>
          <a:p>
            <a:pPr>
              <a:buFontTx/>
              <a:buNone/>
            </a:pPr>
            <a:r>
              <a:rPr lang="en-AU" sz="1400" dirty="0"/>
              <a:t>              description VLAN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 &lt;</a:t>
            </a:r>
            <a:r>
              <a:rPr lang="en-AU" sz="1200" i="1" dirty="0" err="1"/>
              <a:t>vlan</a:t>
            </a:r>
            <a:r>
              <a:rPr lang="en-AU" sz="1200" i="1" dirty="0"/>
              <a:t> name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encapsulation dot1q </a:t>
            </a:r>
            <a:r>
              <a:rPr lang="en-AU" sz="1200" dirty="0"/>
              <a:t>&lt;</a:t>
            </a:r>
            <a:r>
              <a:rPr lang="en-AU" sz="1200" i="1" dirty="0" err="1"/>
              <a:t>vlan</a:t>
            </a:r>
            <a:r>
              <a:rPr lang="en-AU" sz="1200" i="1" dirty="0"/>
              <a:t> id</a:t>
            </a:r>
            <a:r>
              <a:rPr lang="en-AU" sz="1200" dirty="0"/>
              <a:t>&gt;</a:t>
            </a:r>
          </a:p>
          <a:p>
            <a:pPr>
              <a:buFontTx/>
              <a:buNone/>
            </a:pPr>
            <a:r>
              <a:rPr lang="en-AU" sz="1400" dirty="0"/>
              <a:t>             ip address &lt;</a:t>
            </a:r>
            <a:r>
              <a:rPr lang="en-AU" sz="1200" i="1" dirty="0"/>
              <a:t>dotted decimal</a:t>
            </a:r>
            <a:r>
              <a:rPr lang="en-AU" sz="1400" dirty="0"/>
              <a:t>&gt; &lt;</a:t>
            </a:r>
            <a:r>
              <a:rPr lang="en-AU" sz="1200" i="1" dirty="0"/>
              <a:t>subnet mask</a:t>
            </a:r>
            <a:r>
              <a:rPr lang="en-AU" sz="1400" dirty="0"/>
              <a:t>&gt;</a:t>
            </a:r>
          </a:p>
          <a:p>
            <a:pPr>
              <a:buFontTx/>
              <a:buNone/>
            </a:pPr>
            <a:endParaRPr lang="en-AU" sz="1400" dirty="0"/>
          </a:p>
          <a:p>
            <a:pPr>
              <a:buFontTx/>
              <a:buNone/>
            </a:pPr>
            <a:r>
              <a:rPr lang="en-AU" sz="1400" dirty="0"/>
              <a:t>          </a:t>
            </a:r>
            <a:r>
              <a:rPr lang="en-AU" sz="1400" dirty="0" err="1"/>
              <a:t>etc</a:t>
            </a:r>
            <a:r>
              <a:rPr lang="en-AU" sz="1400" dirty="0"/>
              <a:t> </a:t>
            </a:r>
            <a:r>
              <a:rPr lang="en-AU" sz="1600" dirty="0"/>
              <a:t>……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25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F13EC1-4A64-4E5B-893A-124A5BFA6B0E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  <p:sp>
        <p:nvSpPr>
          <p:cNvPr id="2051" name="Oval 4"/>
          <p:cNvSpPr>
            <a:spLocks noChangeArrowheads="1"/>
          </p:cNvSpPr>
          <p:nvPr/>
        </p:nvSpPr>
        <p:spPr bwMode="auto">
          <a:xfrm>
            <a:off x="611188" y="155733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Kodad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R1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611188" y="4076700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Kodad</a:t>
            </a:r>
            <a:endParaRPr lang="en-US" sz="1000" dirty="0"/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00B050"/>
                </a:solidFill>
              </a:rPr>
              <a:t>S3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3650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2053" name="AutoShape 11"/>
          <p:cNvCxnSpPr>
            <a:cxnSpLocks noChangeShapeType="1"/>
            <a:stCxn id="2051" idx="6"/>
          </p:cNvCxnSpPr>
          <p:nvPr/>
        </p:nvCxnSpPr>
        <p:spPr bwMode="auto">
          <a:xfrm flipV="1">
            <a:off x="1474788" y="1844675"/>
            <a:ext cx="1871662" cy="109538"/>
          </a:xfrm>
          <a:prstGeom prst="bentConnector3">
            <a:avLst>
              <a:gd name="adj1" fmla="val 49958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1042988" y="23495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01899" y="3213894"/>
            <a:ext cx="20589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/>
              <a:t>Corporate Network Address</a:t>
            </a:r>
          </a:p>
          <a:p>
            <a:pPr algn="ctr" eaLnBrk="1" hangingPunct="1"/>
            <a:r>
              <a:rPr lang="en-US" sz="1200" b="1" dirty="0">
                <a:solidFill>
                  <a:srgbClr val="0000FF"/>
                </a:solidFill>
              </a:rPr>
              <a:t>148.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0000FF"/>
                </a:solidFill>
              </a:rPr>
              <a:t>.0.0/16</a:t>
            </a:r>
            <a:endParaRPr lang="en-AU" sz="1200" b="1" dirty="0">
              <a:solidFill>
                <a:srgbClr val="3333FF"/>
              </a:solidFill>
            </a:endParaRPr>
          </a:p>
        </p:txBody>
      </p:sp>
      <p:sp>
        <p:nvSpPr>
          <p:cNvPr id="2056" name="Text Box 24"/>
          <p:cNvSpPr txBox="1">
            <a:spLocks noChangeArrowheads="1"/>
          </p:cNvSpPr>
          <p:nvPr/>
        </p:nvSpPr>
        <p:spPr bwMode="auto">
          <a:xfrm>
            <a:off x="2182273" y="67018"/>
            <a:ext cx="4714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rgbClr val="3333FF"/>
                </a:solidFill>
              </a:rPr>
              <a:t>In Lab Scenario 2 </a:t>
            </a:r>
            <a:r>
              <a:rPr lang="en-US" sz="1400" b="1" dirty="0"/>
              <a:t>– RIP, ACLs  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3333FF"/>
                </a:solidFill>
              </a:rPr>
              <a:t>V1.1</a:t>
            </a:r>
          </a:p>
        </p:txBody>
      </p:sp>
      <p:sp>
        <p:nvSpPr>
          <p:cNvPr id="2057" name="Text Box 25"/>
          <p:cNvSpPr txBox="1">
            <a:spLocks noChangeArrowheads="1"/>
          </p:cNvSpPr>
          <p:nvPr/>
        </p:nvSpPr>
        <p:spPr bwMode="auto">
          <a:xfrm>
            <a:off x="539750" y="2349500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423792" y="1700213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59" name="Text Box 28"/>
          <p:cNvSpPr txBox="1">
            <a:spLocks noChangeArrowheads="1"/>
          </p:cNvSpPr>
          <p:nvPr/>
        </p:nvSpPr>
        <p:spPr bwMode="auto">
          <a:xfrm>
            <a:off x="2555842" y="1830387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0" name="Text Box 30"/>
          <p:cNvSpPr txBox="1">
            <a:spLocks noChangeArrowheads="1"/>
          </p:cNvSpPr>
          <p:nvPr/>
        </p:nvSpPr>
        <p:spPr bwMode="auto">
          <a:xfrm>
            <a:off x="2018151" y="2160248"/>
            <a:ext cx="1225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RIPv2 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Routing Protocol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61" name="Oval 33"/>
          <p:cNvSpPr>
            <a:spLocks noChangeArrowheads="1"/>
          </p:cNvSpPr>
          <p:nvPr/>
        </p:nvSpPr>
        <p:spPr bwMode="auto">
          <a:xfrm>
            <a:off x="3059113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Bidar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(Gateway)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R3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2062" name="Text Box 35"/>
          <p:cNvSpPr txBox="1">
            <a:spLocks noChangeArrowheads="1"/>
          </p:cNvSpPr>
          <p:nvPr/>
        </p:nvSpPr>
        <p:spPr bwMode="auto">
          <a:xfrm>
            <a:off x="492161" y="3778374"/>
            <a:ext cx="688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G1/0/11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65" name="Oval 47"/>
          <p:cNvSpPr>
            <a:spLocks noChangeArrowheads="1"/>
          </p:cNvSpPr>
          <p:nvPr/>
        </p:nvSpPr>
        <p:spPr bwMode="auto">
          <a:xfrm>
            <a:off x="5219700" y="1484313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ISP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R4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2066" name="AutoShape 48"/>
          <p:cNvCxnSpPr>
            <a:cxnSpLocks noChangeShapeType="1"/>
            <a:endCxn id="2065" idx="2"/>
          </p:cNvCxnSpPr>
          <p:nvPr/>
        </p:nvCxnSpPr>
        <p:spPr bwMode="auto">
          <a:xfrm>
            <a:off x="3924300" y="1844675"/>
            <a:ext cx="1295400" cy="36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" name="Text Box 50"/>
          <p:cNvSpPr txBox="1">
            <a:spLocks noChangeArrowheads="1"/>
          </p:cNvSpPr>
          <p:nvPr/>
        </p:nvSpPr>
        <p:spPr bwMode="auto">
          <a:xfrm>
            <a:off x="3453336" y="3659320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2069" name="Text Box 51"/>
          <p:cNvSpPr txBox="1">
            <a:spLocks noChangeArrowheads="1"/>
          </p:cNvSpPr>
          <p:nvPr/>
        </p:nvSpPr>
        <p:spPr bwMode="auto">
          <a:xfrm>
            <a:off x="4110399" y="1956677"/>
            <a:ext cx="12362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/>
              <a:t>ISP Link </a:t>
            </a:r>
          </a:p>
          <a:p>
            <a:pPr algn="ctr" eaLnBrk="1" hangingPunct="1"/>
            <a:r>
              <a:rPr lang="en-US" sz="1000" b="1" dirty="0"/>
              <a:t>Network Address</a:t>
            </a:r>
          </a:p>
          <a:p>
            <a:pPr algn="ctr" eaLnBrk="1" hangingPunct="1"/>
            <a:r>
              <a:rPr lang="en-US" sz="1000" b="1" dirty="0">
                <a:solidFill>
                  <a:srgbClr val="3333FF"/>
                </a:solidFill>
              </a:rPr>
              <a:t>204.3.5</a:t>
            </a:r>
            <a:r>
              <a:rPr lang="en-US" sz="1000" b="1" dirty="0">
                <a:solidFill>
                  <a:srgbClr val="0099FF"/>
                </a:solidFill>
              </a:rPr>
              <a:t>W</a:t>
            </a:r>
            <a:r>
              <a:rPr lang="en-US" sz="1000" b="1" dirty="0">
                <a:solidFill>
                  <a:srgbClr val="3333FF"/>
                </a:solidFill>
              </a:rPr>
              <a:t>.0/30</a:t>
            </a:r>
            <a:endParaRPr lang="en-AU" sz="1000" b="1" dirty="0">
              <a:solidFill>
                <a:srgbClr val="3333FF"/>
              </a:solidFill>
            </a:endParaRPr>
          </a:p>
        </p:txBody>
      </p:sp>
      <p:sp>
        <p:nvSpPr>
          <p:cNvPr id="2070" name="Line 52"/>
          <p:cNvSpPr>
            <a:spLocks noChangeShapeType="1"/>
          </p:cNvSpPr>
          <p:nvPr/>
        </p:nvSpPr>
        <p:spPr bwMode="auto">
          <a:xfrm>
            <a:off x="4067174" y="1052513"/>
            <a:ext cx="43225" cy="201826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1" name="Oval 53"/>
          <p:cNvSpPr>
            <a:spLocks noChangeArrowheads="1"/>
          </p:cNvSpPr>
          <p:nvPr/>
        </p:nvSpPr>
        <p:spPr bwMode="auto">
          <a:xfrm>
            <a:off x="323850" y="5157788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PC1</a:t>
            </a:r>
          </a:p>
          <a:p>
            <a:pPr algn="ctr"/>
            <a:r>
              <a:rPr lang="en-US" sz="1000" dirty="0"/>
              <a:t>VLAN</a:t>
            </a:r>
            <a:r>
              <a:rPr lang="en-US" sz="1000" b="1" dirty="0">
                <a:solidFill>
                  <a:srgbClr val="008000"/>
                </a:solidFill>
              </a:rPr>
              <a:t>XXX</a:t>
            </a:r>
            <a:endParaRPr lang="en-AU" sz="1000" b="1" dirty="0">
              <a:solidFill>
                <a:srgbClr val="008000"/>
              </a:solidFill>
            </a:endParaRPr>
          </a:p>
        </p:txBody>
      </p:sp>
      <p:sp>
        <p:nvSpPr>
          <p:cNvPr id="2072" name="Oval 54"/>
          <p:cNvSpPr>
            <a:spLocks noChangeArrowheads="1"/>
          </p:cNvSpPr>
          <p:nvPr/>
        </p:nvSpPr>
        <p:spPr bwMode="auto">
          <a:xfrm>
            <a:off x="4080002" y="5193682"/>
            <a:ext cx="576263" cy="504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>
                <a:solidFill>
                  <a:srgbClr val="3333FF"/>
                </a:solidFill>
              </a:rPr>
              <a:t>PC2</a:t>
            </a:r>
          </a:p>
          <a:p>
            <a:pPr algn="ctr"/>
            <a:r>
              <a:rPr lang="en-US" sz="1000" dirty="0"/>
              <a:t>VLAN</a:t>
            </a:r>
            <a:r>
              <a:rPr lang="en-US" sz="1000" b="1" dirty="0">
                <a:solidFill>
                  <a:srgbClr val="9933FF"/>
                </a:solidFill>
              </a:rPr>
              <a:t>YYY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2073" name="Line 56"/>
          <p:cNvSpPr>
            <a:spLocks noChangeShapeType="1"/>
          </p:cNvSpPr>
          <p:nvPr/>
        </p:nvSpPr>
        <p:spPr bwMode="auto">
          <a:xfrm flipV="1">
            <a:off x="68421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4" name="Text Box 57"/>
          <p:cNvSpPr txBox="1">
            <a:spLocks noChangeArrowheads="1"/>
          </p:cNvSpPr>
          <p:nvPr/>
        </p:nvSpPr>
        <p:spPr bwMode="auto">
          <a:xfrm>
            <a:off x="250825" y="4336281"/>
            <a:ext cx="649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3333FF"/>
                </a:solidFill>
              </a:rPr>
              <a:t>G1/0/1</a:t>
            </a:r>
            <a:r>
              <a:rPr lang="en-US" sz="1000" b="1" dirty="0">
                <a:solidFill>
                  <a:srgbClr val="0000FF"/>
                </a:solidFill>
              </a:rPr>
              <a:t>3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5" name="Line 58"/>
          <p:cNvSpPr>
            <a:spLocks noChangeShapeType="1"/>
          </p:cNvSpPr>
          <p:nvPr/>
        </p:nvSpPr>
        <p:spPr bwMode="auto">
          <a:xfrm flipH="1" flipV="1">
            <a:off x="4355976" y="4645024"/>
            <a:ext cx="12158" cy="559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76" name="Text Box 59"/>
          <p:cNvSpPr txBox="1">
            <a:spLocks noChangeArrowheads="1"/>
          </p:cNvSpPr>
          <p:nvPr/>
        </p:nvSpPr>
        <p:spPr bwMode="auto">
          <a:xfrm>
            <a:off x="4318793" y="4675929"/>
            <a:ext cx="64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/>
              <a:t> </a:t>
            </a:r>
            <a:r>
              <a:rPr lang="en-US" sz="1000" b="1" dirty="0">
                <a:solidFill>
                  <a:srgbClr val="0000FF"/>
                </a:solidFill>
              </a:rPr>
              <a:t>Fa 0/24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78" name="Text Box 39"/>
          <p:cNvSpPr txBox="1">
            <a:spLocks noChangeArrowheads="1"/>
          </p:cNvSpPr>
          <p:nvPr/>
        </p:nvSpPr>
        <p:spPr bwMode="auto">
          <a:xfrm>
            <a:off x="2596451" y="955797"/>
            <a:ext cx="1141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0</a:t>
            </a:r>
          </a:p>
          <a:p>
            <a:pPr algn="ctr" eaLnBrk="1" hangingPunct="1"/>
            <a:r>
              <a:rPr lang="en-US" sz="800" dirty="0"/>
              <a:t>Server LAN</a:t>
            </a:r>
          </a:p>
          <a:p>
            <a:pPr algn="ctr" eaLnBrk="1" hangingPunct="1"/>
            <a:r>
              <a:rPr lang="en-US" sz="800" dirty="0"/>
              <a:t>Database Server</a:t>
            </a:r>
          </a:p>
        </p:txBody>
      </p:sp>
      <p:sp>
        <p:nvSpPr>
          <p:cNvPr id="2079" name="TextBox 34"/>
          <p:cNvSpPr txBox="1">
            <a:spLocks noChangeArrowheads="1"/>
          </p:cNvSpPr>
          <p:nvPr/>
        </p:nvSpPr>
        <p:spPr bwMode="auto">
          <a:xfrm>
            <a:off x="3392670" y="620713"/>
            <a:ext cx="180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600" dirty="0">
                <a:solidFill>
                  <a:srgbClr val="663300"/>
                </a:solidFill>
              </a:rPr>
              <a:t>Network Topology</a:t>
            </a:r>
          </a:p>
        </p:txBody>
      </p:sp>
      <p:sp>
        <p:nvSpPr>
          <p:cNvPr id="2080" name="Line 49"/>
          <p:cNvSpPr>
            <a:spLocks noChangeShapeType="1"/>
          </p:cNvSpPr>
          <p:nvPr/>
        </p:nvSpPr>
        <p:spPr bwMode="auto">
          <a:xfrm>
            <a:off x="3276600" y="1412876"/>
            <a:ext cx="258763" cy="1587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1" name="Text Box 28"/>
          <p:cNvSpPr txBox="1">
            <a:spLocks noChangeArrowheads="1"/>
          </p:cNvSpPr>
          <p:nvPr/>
        </p:nvSpPr>
        <p:spPr bwMode="auto">
          <a:xfrm>
            <a:off x="3868344" y="1591778"/>
            <a:ext cx="714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S0/2/0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2" name="Text Box 28"/>
          <p:cNvSpPr txBox="1">
            <a:spLocks noChangeArrowheads="1"/>
          </p:cNvSpPr>
          <p:nvPr/>
        </p:nvSpPr>
        <p:spPr bwMode="auto">
          <a:xfrm>
            <a:off x="4747380" y="1598481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2083" name="Line 52"/>
          <p:cNvSpPr>
            <a:spLocks noChangeShapeType="1"/>
          </p:cNvSpPr>
          <p:nvPr/>
        </p:nvSpPr>
        <p:spPr bwMode="auto">
          <a:xfrm>
            <a:off x="4088532" y="3058319"/>
            <a:ext cx="1923628" cy="88796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5" name="Line 49"/>
          <p:cNvSpPr>
            <a:spLocks noChangeShapeType="1"/>
          </p:cNvSpPr>
          <p:nvPr/>
        </p:nvSpPr>
        <p:spPr bwMode="auto">
          <a:xfrm flipH="1" flipV="1">
            <a:off x="6055734" y="1863676"/>
            <a:ext cx="543692" cy="2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89" name="TextBox 36"/>
          <p:cNvSpPr txBox="1">
            <a:spLocks noChangeArrowheads="1"/>
          </p:cNvSpPr>
          <p:nvPr/>
        </p:nvSpPr>
        <p:spPr bwMode="auto">
          <a:xfrm>
            <a:off x="2107660" y="404813"/>
            <a:ext cx="47894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sz="1400" dirty="0">
                <a:solidFill>
                  <a:srgbClr val="3333FF"/>
                </a:solidFill>
              </a:rPr>
              <a:t>A Network Configuration and Trouble Shooting Scenario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3788431" y="3348940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Internal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067175" y="2701449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00B050"/>
                </a:solidFill>
              </a:rPr>
              <a:t>External</a:t>
            </a:r>
            <a:endParaRPr lang="en-AU" b="1" dirty="0">
              <a:solidFill>
                <a:srgbClr val="00B050"/>
              </a:solidFill>
            </a:endParaRPr>
          </a:p>
        </p:txBody>
      </p:sp>
      <p:sp>
        <p:nvSpPr>
          <p:cNvPr id="44" name="Oval 61"/>
          <p:cNvSpPr>
            <a:spLocks noChangeArrowheads="1"/>
          </p:cNvSpPr>
          <p:nvPr/>
        </p:nvSpPr>
        <p:spPr bwMode="auto">
          <a:xfrm>
            <a:off x="1913250" y="4284471"/>
            <a:ext cx="863600" cy="7921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/>
              <a:t>WRS1</a:t>
            </a:r>
          </a:p>
          <a:p>
            <a:pPr algn="ctr"/>
            <a:r>
              <a:rPr lang="en-US" sz="1000" dirty="0"/>
              <a:t>Wireless </a:t>
            </a:r>
          </a:p>
          <a:p>
            <a:pPr algn="ctr"/>
            <a:r>
              <a:rPr lang="en-US" sz="1000" dirty="0"/>
              <a:t>Router</a:t>
            </a:r>
            <a:endParaRPr lang="en-AU" sz="1000" dirty="0"/>
          </a:p>
        </p:txBody>
      </p:sp>
      <p:sp>
        <p:nvSpPr>
          <p:cNvPr id="45" name="Oval 54"/>
          <p:cNvSpPr>
            <a:spLocks noChangeArrowheads="1"/>
          </p:cNvSpPr>
          <p:nvPr/>
        </p:nvSpPr>
        <p:spPr bwMode="auto">
          <a:xfrm>
            <a:off x="2824036" y="5291756"/>
            <a:ext cx="576263" cy="618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Mobile</a:t>
            </a: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Wireless</a:t>
            </a:r>
            <a:endParaRPr lang="en-US" sz="900" b="1" dirty="0">
              <a:solidFill>
                <a:srgbClr val="0000FF"/>
              </a:solidFill>
            </a:endParaRP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PC</a:t>
            </a:r>
            <a:endParaRPr lang="en-AU" sz="900" b="1" dirty="0">
              <a:solidFill>
                <a:srgbClr val="FF0000"/>
              </a:solidFill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1506051" y="3951408"/>
            <a:ext cx="70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900" dirty="0"/>
              <a:t> </a:t>
            </a:r>
            <a:r>
              <a:rPr lang="en-US" sz="900" b="1" dirty="0">
                <a:solidFill>
                  <a:srgbClr val="0000FF"/>
                </a:solidFill>
              </a:rPr>
              <a:t>G1/0/1 </a:t>
            </a:r>
          </a:p>
          <a:p>
            <a:pPr eaLnBrk="1" hangingPunct="1"/>
            <a:r>
              <a:rPr lang="en-US" sz="900" dirty="0"/>
              <a:t>VLAN1</a:t>
            </a:r>
            <a:endParaRPr lang="en-AU" sz="900" dirty="0"/>
          </a:p>
        </p:txBody>
      </p:sp>
      <p:sp>
        <p:nvSpPr>
          <p:cNvPr id="47" name="Line 56"/>
          <p:cNvSpPr>
            <a:spLocks noChangeShapeType="1"/>
          </p:cNvSpPr>
          <p:nvPr/>
        </p:nvSpPr>
        <p:spPr bwMode="auto">
          <a:xfrm flipH="1" flipV="1">
            <a:off x="1549400" y="4292596"/>
            <a:ext cx="414593" cy="2159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1226913" y="4745988"/>
            <a:ext cx="71075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 Internet Port</a:t>
            </a:r>
          </a:p>
          <a:p>
            <a:pPr algn="ctr" eaLnBrk="1" hangingPunct="1"/>
            <a:r>
              <a:rPr lang="en-US" sz="1000" dirty="0"/>
              <a:t>VLAN1</a:t>
            </a:r>
          </a:p>
          <a:p>
            <a:pPr algn="ctr" eaLnBrk="1" hangingPunct="1"/>
            <a:r>
              <a:rPr lang="en-US" sz="1000" dirty="0"/>
              <a:t>IP address</a:t>
            </a:r>
            <a:endParaRPr lang="en-AU" sz="1000" dirty="0"/>
          </a:p>
        </p:txBody>
      </p:sp>
      <p:sp>
        <p:nvSpPr>
          <p:cNvPr id="49" name="Line 62"/>
          <p:cNvSpPr>
            <a:spLocks noChangeShapeType="1"/>
          </p:cNvSpPr>
          <p:nvPr/>
        </p:nvSpPr>
        <p:spPr bwMode="auto">
          <a:xfrm flipV="1">
            <a:off x="1649537" y="4508499"/>
            <a:ext cx="314456" cy="334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2163632" y="5188328"/>
            <a:ext cx="792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Wireless</a:t>
            </a:r>
          </a:p>
          <a:p>
            <a:pPr algn="ctr" eaLnBrk="1" hangingPunct="1"/>
            <a:r>
              <a:rPr lang="en-US" sz="800" dirty="0"/>
              <a:t>Connection</a:t>
            </a:r>
            <a:endParaRPr lang="en-AU" sz="800" dirty="0"/>
          </a:p>
        </p:txBody>
      </p:sp>
      <p:sp>
        <p:nvSpPr>
          <p:cNvPr id="51" name="Line 64"/>
          <p:cNvSpPr>
            <a:spLocks noChangeShapeType="1"/>
          </p:cNvSpPr>
          <p:nvPr/>
        </p:nvSpPr>
        <p:spPr bwMode="auto">
          <a:xfrm>
            <a:off x="2623479" y="4968954"/>
            <a:ext cx="369303" cy="358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Line 58"/>
          <p:cNvSpPr>
            <a:spLocks noChangeShapeType="1"/>
          </p:cNvSpPr>
          <p:nvPr/>
        </p:nvSpPr>
        <p:spPr bwMode="auto">
          <a:xfrm flipV="1">
            <a:off x="2630659" y="4033838"/>
            <a:ext cx="730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 flipV="1">
            <a:off x="3120314" y="4950968"/>
            <a:ext cx="730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6599426" y="608520"/>
            <a:ext cx="1241481" cy="4067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6694734" y="958850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eaLnBrk="1" hangingPunct="1"/>
            <a:r>
              <a:rPr lang="en-US" sz="800" b="1" dirty="0">
                <a:solidFill>
                  <a:srgbClr val="3333FF"/>
                </a:solidFill>
              </a:rPr>
              <a:t>138.80.0.0/16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Server0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0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6688944" y="2243615"/>
            <a:ext cx="1059906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eaLnBrk="1" hangingPunct="1"/>
            <a:r>
              <a:rPr lang="en-US" sz="800" b="1" dirty="0">
                <a:solidFill>
                  <a:srgbClr val="3333FF"/>
                </a:solidFill>
              </a:rPr>
              <a:t>44.0.0.0/8</a:t>
            </a:r>
            <a:endParaRPr lang="en-US" sz="8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Packet Tracer</a:t>
            </a:r>
          </a:p>
          <a:p>
            <a:pPr algn="ctr" eaLnBrk="1" hangingPunct="1"/>
            <a:r>
              <a:rPr lang="en-US" sz="800" dirty="0"/>
              <a:t>External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Server-PT</a:t>
            </a:r>
          </a:p>
          <a:p>
            <a:pPr algn="ctr" eaLnBrk="1" hangingPunct="1"/>
            <a:r>
              <a:rPr lang="en-US" sz="800" b="1" dirty="0">
                <a:solidFill>
                  <a:srgbClr val="00B0F0"/>
                </a:solidFill>
              </a:rPr>
              <a:t>Server1</a:t>
            </a:r>
          </a:p>
          <a:p>
            <a:pPr algn="ctr" eaLnBrk="1" hangingPunct="1"/>
            <a:r>
              <a:rPr lang="en-US" sz="800" b="1" dirty="0">
                <a:solidFill>
                  <a:srgbClr val="FF0000"/>
                </a:solidFill>
              </a:rPr>
              <a:t>Ethernet Interface</a:t>
            </a:r>
          </a:p>
          <a:p>
            <a:pPr algn="ctr" eaLnBrk="1" hangingPunct="1"/>
            <a:r>
              <a:rPr lang="en-AU" sz="800" b="1" dirty="0">
                <a:solidFill>
                  <a:srgbClr val="008000"/>
                </a:solidFill>
              </a:rPr>
              <a:t>Or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Loopback 1</a:t>
            </a:r>
          </a:p>
          <a:p>
            <a:pPr algn="ctr" eaLnBrk="1" hangingPunct="1"/>
            <a:r>
              <a:rPr lang="en-AU" sz="800" b="1" dirty="0">
                <a:solidFill>
                  <a:srgbClr val="FF0000"/>
                </a:solidFill>
              </a:rPr>
              <a:t>If in Lab Router</a:t>
            </a:r>
          </a:p>
        </p:txBody>
      </p:sp>
      <p:sp>
        <p:nvSpPr>
          <p:cNvPr id="57" name="Text Box 77"/>
          <p:cNvSpPr txBox="1">
            <a:spLocks noChangeArrowheads="1"/>
          </p:cNvSpPr>
          <p:nvPr/>
        </p:nvSpPr>
        <p:spPr bwMode="auto">
          <a:xfrm>
            <a:off x="6659274" y="3533606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2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159.23.0.0/16</a:t>
            </a:r>
          </a:p>
          <a:p>
            <a:pPr algn="ctr" eaLnBrk="1" hangingPunct="1"/>
            <a:r>
              <a:rPr lang="en-US" sz="800" dirty="0"/>
              <a:t>External Network   </a:t>
            </a:r>
            <a:endParaRPr lang="en-AU" sz="800" b="1" dirty="0"/>
          </a:p>
        </p:txBody>
      </p:sp>
      <p:sp>
        <p:nvSpPr>
          <p:cNvPr id="58" name="Text Box 77"/>
          <p:cNvSpPr txBox="1">
            <a:spLocks noChangeArrowheads="1"/>
          </p:cNvSpPr>
          <p:nvPr/>
        </p:nvSpPr>
        <p:spPr bwMode="auto">
          <a:xfrm>
            <a:off x="6664802" y="4061767"/>
            <a:ext cx="1055096" cy="461665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800" dirty="0"/>
              <a:t>Loopback  3</a:t>
            </a:r>
          </a:p>
          <a:p>
            <a:pPr algn="ctr" eaLnBrk="1" hangingPunct="1"/>
            <a:r>
              <a:rPr lang="en-US" sz="800" b="1" dirty="0">
                <a:solidFill>
                  <a:srgbClr val="3333FF"/>
                </a:solidFill>
              </a:rPr>
              <a:t>216. 12.5.0/24</a:t>
            </a:r>
          </a:p>
          <a:p>
            <a:pPr algn="ctr" eaLnBrk="1" hangingPunct="1"/>
            <a:r>
              <a:rPr lang="en-US" sz="800" dirty="0"/>
              <a:t>External Network</a:t>
            </a: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33273" y="2952859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Pargi</a:t>
            </a:r>
            <a:endParaRPr lang="en-US" sz="1000" dirty="0"/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(Internal) </a:t>
            </a:r>
          </a:p>
          <a:p>
            <a:pPr algn="ctr"/>
            <a:r>
              <a:rPr lang="en-US" sz="1000" dirty="0"/>
              <a:t>Router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R2</a:t>
            </a:r>
            <a:endParaRPr lang="en-AU" sz="1000" b="1" dirty="0">
              <a:solidFill>
                <a:srgbClr val="00B050"/>
              </a:solidFill>
            </a:endParaRPr>
          </a:p>
        </p:txBody>
      </p:sp>
      <p:cxnSp>
        <p:nvCxnSpPr>
          <p:cNvPr id="60" name="AutoShape 48"/>
          <p:cNvCxnSpPr>
            <a:cxnSpLocks noChangeShapeType="1"/>
          </p:cNvCxnSpPr>
          <p:nvPr/>
        </p:nvCxnSpPr>
        <p:spPr bwMode="auto">
          <a:xfrm rot="5400000">
            <a:off x="3034835" y="2573171"/>
            <a:ext cx="702575" cy="11643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48"/>
          <p:cNvCxnSpPr>
            <a:cxnSpLocks noChangeShapeType="1"/>
          </p:cNvCxnSpPr>
          <p:nvPr/>
        </p:nvCxnSpPr>
        <p:spPr bwMode="auto">
          <a:xfrm>
            <a:off x="1307806" y="2254430"/>
            <a:ext cx="1491984" cy="940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1254204" y="2226231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2333412" y="2924431"/>
            <a:ext cx="7191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S0/1/0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3431995" y="2260449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3282950" y="2811989"/>
            <a:ext cx="720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S0/1/1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3619426" y="4213225"/>
            <a:ext cx="9382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err="1"/>
              <a:t>Pargi</a:t>
            </a:r>
            <a:endParaRPr lang="en-US" sz="1000" dirty="0"/>
          </a:p>
          <a:p>
            <a:pPr algn="ctr"/>
            <a:r>
              <a:rPr lang="en-US" sz="1000" dirty="0"/>
              <a:t>Switch </a:t>
            </a:r>
            <a:r>
              <a:rPr lang="en-US" sz="1000" b="1" dirty="0">
                <a:solidFill>
                  <a:srgbClr val="00B050"/>
                </a:solidFill>
              </a:rPr>
              <a:t>S2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2960</a:t>
            </a:r>
            <a:endParaRPr lang="en-AU" sz="1000" b="1" dirty="0">
              <a:solidFill>
                <a:srgbClr val="00B050"/>
              </a:solidFill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H="1" flipV="1">
            <a:off x="3421528" y="3679353"/>
            <a:ext cx="430391" cy="5338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3013660" y="3679354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3273023" y="4014115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b="1" dirty="0">
                <a:solidFill>
                  <a:srgbClr val="0000FF"/>
                </a:solidFill>
              </a:rPr>
              <a:t>G0/1</a:t>
            </a:r>
            <a:endParaRPr lang="en-AU" sz="1000" b="1" dirty="0">
              <a:solidFill>
                <a:srgbClr val="0000FF"/>
              </a:solidFill>
            </a:endParaRP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654536" y="2697246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/>
              <a:t>Inter-VLAN </a:t>
            </a:r>
          </a:p>
          <a:p>
            <a:pPr algn="ctr" eaLnBrk="1" hangingPunct="1"/>
            <a:r>
              <a:rPr lang="en-US" sz="1000" dirty="0"/>
              <a:t>Routing</a:t>
            </a:r>
            <a:endParaRPr lang="en-AU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694734" y="644709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b="1" dirty="0">
                <a:solidFill>
                  <a:srgbClr val="00B050"/>
                </a:solidFill>
              </a:rPr>
              <a:t>“The Internet”</a:t>
            </a:r>
          </a:p>
        </p:txBody>
      </p:sp>
      <p:sp>
        <p:nvSpPr>
          <p:cNvPr id="71" name="Text Box 30"/>
          <p:cNvSpPr txBox="1">
            <a:spLocks noChangeArrowheads="1"/>
          </p:cNvSpPr>
          <p:nvPr/>
        </p:nvSpPr>
        <p:spPr bwMode="auto">
          <a:xfrm>
            <a:off x="61843" y="5742302"/>
            <a:ext cx="9558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Ethernet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  <p:sp>
        <p:nvSpPr>
          <p:cNvPr id="72" name="Text Box 30"/>
          <p:cNvSpPr txBox="1">
            <a:spLocks noChangeArrowheads="1"/>
          </p:cNvSpPr>
          <p:nvPr/>
        </p:nvSpPr>
        <p:spPr bwMode="auto">
          <a:xfrm>
            <a:off x="3982468" y="5742302"/>
            <a:ext cx="7535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PC VAN VM</a:t>
            </a:r>
          </a:p>
          <a:p>
            <a:pPr algn="ctr" eaLnBrk="1" hangingPunct="1"/>
            <a:r>
              <a:rPr lang="en-US" sz="1000" b="1" dirty="0">
                <a:solidFill>
                  <a:srgbClr val="9933FF"/>
                </a:solidFill>
              </a:rPr>
              <a:t>If  in lab</a:t>
            </a:r>
            <a:endParaRPr lang="en-AU" sz="1000" b="1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1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r>
              <a:rPr lang="en-AU" sz="2000"/>
              <a:t>Switch Configuration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r>
              <a:rPr lang="en-AU" sz="1600" dirty="0">
                <a:solidFill>
                  <a:srgbClr val="0000FF"/>
                </a:solidFill>
              </a:rPr>
              <a:t>Switch S3 - Configure</a:t>
            </a:r>
            <a:r>
              <a:rPr lang="en-AU" sz="1600" dirty="0"/>
              <a:t> VLANs                    </a:t>
            </a:r>
          </a:p>
          <a:p>
            <a:pPr>
              <a:buFontTx/>
              <a:buNone/>
            </a:pPr>
            <a:r>
              <a:rPr lang="en-AU" sz="1600" dirty="0"/>
              <a:t>        vlan </a:t>
            </a:r>
            <a:r>
              <a:rPr lang="en-AU" sz="1600" b="1" dirty="0">
                <a:solidFill>
                  <a:srgbClr val="008000"/>
                </a:solidFill>
              </a:rPr>
              <a:t>XXX</a:t>
            </a:r>
          </a:p>
          <a:p>
            <a:pPr>
              <a:buFontTx/>
              <a:buNone/>
            </a:pPr>
            <a:r>
              <a:rPr lang="en-AU" sz="1600" dirty="0"/>
              <a:t>           name Eggs </a:t>
            </a:r>
          </a:p>
          <a:p>
            <a:pPr>
              <a:buNone/>
            </a:pPr>
            <a:endParaRPr lang="en-AU" sz="1600" dirty="0">
              <a:solidFill>
                <a:srgbClr val="0000FF"/>
              </a:solidFill>
            </a:endParaRPr>
          </a:p>
          <a:p>
            <a:r>
              <a:rPr lang="en-AU" sz="1600" dirty="0">
                <a:solidFill>
                  <a:srgbClr val="0000FF"/>
                </a:solidFill>
              </a:rPr>
              <a:t>Switch S2 - Configure</a:t>
            </a:r>
            <a:r>
              <a:rPr lang="en-AU" sz="1600" dirty="0"/>
              <a:t> VLANs</a:t>
            </a:r>
          </a:p>
          <a:p>
            <a:pPr lvl="0">
              <a:buNone/>
            </a:pPr>
            <a:r>
              <a:rPr lang="en-AU" sz="1600" dirty="0">
                <a:solidFill>
                  <a:srgbClr val="000000"/>
                </a:solidFill>
              </a:rPr>
              <a:t>          vlan </a:t>
            </a:r>
            <a:r>
              <a:rPr lang="en-AU" sz="1600" b="1" dirty="0">
                <a:solidFill>
                  <a:srgbClr val="9933FF"/>
                </a:solidFill>
              </a:rPr>
              <a:t>YYY </a:t>
            </a:r>
          </a:p>
          <a:p>
            <a:pPr lvl="0">
              <a:buNone/>
            </a:pPr>
            <a:r>
              <a:rPr lang="en-AU" sz="1600" dirty="0">
                <a:solidFill>
                  <a:srgbClr val="000000"/>
                </a:solidFill>
              </a:rPr>
              <a:t>            name Milk</a:t>
            </a:r>
            <a:r>
              <a:rPr lang="en-AU" sz="1600" dirty="0"/>
              <a:t>  </a:t>
            </a:r>
          </a:p>
          <a:p>
            <a:pPr>
              <a:buFontTx/>
              <a:buNone/>
            </a:pPr>
            <a:r>
              <a:rPr lang="en-AU" sz="1600" dirty="0"/>
              <a:t>         vlan 130 </a:t>
            </a:r>
            <a:r>
              <a:rPr lang="en-AU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(130 may change, refer  rules page 5) 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AU" sz="1600" dirty="0"/>
              <a:t>            name Bread</a:t>
            </a:r>
          </a:p>
          <a:p>
            <a:pPr>
              <a:buFontTx/>
              <a:buNone/>
            </a:pPr>
            <a:r>
              <a:rPr lang="en-AU" sz="1600" dirty="0"/>
              <a:t>         </a:t>
            </a:r>
          </a:p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Switch S3 and S2 </a:t>
            </a:r>
          </a:p>
          <a:p>
            <a:pPr lvl="1" eaLnBrk="1" hangingPunct="1"/>
            <a:endParaRPr lang="en-AU" sz="1600" dirty="0">
              <a:solidFill>
                <a:srgbClr val="3333FF"/>
              </a:solidFill>
            </a:endParaRPr>
          </a:p>
          <a:p>
            <a:pPr lvl="1"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IP address for management 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</a:p>
          <a:p>
            <a:pPr marL="0" indent="0" eaLnBrk="1" hangingPunct="1">
              <a:buNone/>
            </a:pPr>
            <a:endParaRPr lang="en-AU" sz="1600" dirty="0"/>
          </a:p>
          <a:p>
            <a:pPr marL="0" indent="0" eaLnBrk="1" hangingPunct="1">
              <a:buNone/>
            </a:pPr>
            <a:r>
              <a:rPr lang="en-AU" sz="1600" dirty="0"/>
              <a:t>              interface </a:t>
            </a:r>
            <a:r>
              <a:rPr lang="en-AU" sz="1600" dirty="0" err="1"/>
              <a:t>vlan</a:t>
            </a:r>
            <a:r>
              <a:rPr lang="en-AU" sz="1600" dirty="0"/>
              <a:t> 1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ip address </a:t>
            </a:r>
            <a:r>
              <a:rPr lang="en-AU" sz="1600" i="1" dirty="0"/>
              <a:t>&lt;ip address&gt;  &lt;mask&gt;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lvl="1" eaLnBrk="1" hangingPunct="1"/>
            <a:r>
              <a:rPr lang="en-AU" sz="1600" dirty="0">
                <a:solidFill>
                  <a:srgbClr val="3333FF"/>
                </a:solidFill>
              </a:rPr>
              <a:t>Configure</a:t>
            </a:r>
            <a:r>
              <a:rPr lang="en-AU" sz="1600" dirty="0"/>
              <a:t> Default Gateway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marL="0" lvl="0" indent="0" eaLnBrk="1" hangingPunct="1">
              <a:buNone/>
            </a:pPr>
            <a:r>
              <a:rPr lang="en-AU" sz="1600" dirty="0"/>
              <a:t>                ip default-gateway </a:t>
            </a:r>
            <a:r>
              <a:rPr lang="en-AU" sz="1600" i="1" dirty="0"/>
              <a:t>&lt;ip address of router interface&gt; </a:t>
            </a:r>
            <a:r>
              <a:rPr lang="en-AU" sz="1100" dirty="0">
                <a:solidFill>
                  <a:srgbClr val="FF0000"/>
                </a:solidFill>
              </a:rPr>
              <a:t>(Use VLAN 1 subinterface IP address)</a:t>
            </a:r>
            <a:endParaRPr lang="en-AU" sz="11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AU" sz="1600" i="1" dirty="0"/>
          </a:p>
          <a:p>
            <a:pPr>
              <a:buFontTx/>
              <a:buNone/>
            </a:pPr>
            <a:endParaRPr lang="en-AU" sz="1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C04CD4-CAE4-4F14-A411-18D59A93A932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41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ACCESS</a:t>
            </a:r>
            <a:r>
              <a:rPr lang="en-AU" sz="1600" dirty="0"/>
              <a:t> port (</a:t>
            </a:r>
            <a:r>
              <a:rPr lang="en-AU" sz="1600" dirty="0">
                <a:solidFill>
                  <a:srgbClr val="FF0000"/>
                </a:solidFill>
              </a:rPr>
              <a:t>note</a:t>
            </a:r>
            <a:r>
              <a:rPr lang="en-AU" sz="1600" dirty="0"/>
              <a:t> you can specify a range of switch ports):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interface fa 0/3  (or interface range fa 0/3 – 5)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access </a:t>
            </a:r>
            <a:r>
              <a:rPr lang="en-AU" sz="1600" dirty="0" err="1"/>
              <a:t>vlan</a:t>
            </a:r>
            <a:r>
              <a:rPr lang="en-AU" sz="1600" dirty="0"/>
              <a:t> </a:t>
            </a:r>
            <a:r>
              <a:rPr lang="en-AU" sz="1400" i="1" dirty="0"/>
              <a:t>&lt;number&gt;</a:t>
            </a:r>
            <a:r>
              <a:rPr lang="en-AU" sz="1400" dirty="0">
                <a:solidFill>
                  <a:srgbClr val="FF0000"/>
                </a:solidFill>
              </a:rPr>
              <a:t>  </a:t>
            </a:r>
            <a:r>
              <a:rPr lang="en-AU" sz="1100" dirty="0">
                <a:solidFill>
                  <a:srgbClr val="FF0000"/>
                </a:solidFill>
              </a:rPr>
              <a:t>(assigns port to a </a:t>
            </a:r>
            <a:r>
              <a:rPr lang="en-AU" sz="1100" dirty="0" err="1">
                <a:solidFill>
                  <a:srgbClr val="FF0000"/>
                </a:solidFill>
              </a:rPr>
              <a:t>vlan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mode access </a:t>
            </a:r>
            <a:r>
              <a:rPr lang="en-AU" sz="1100" dirty="0">
                <a:solidFill>
                  <a:srgbClr val="FF0000"/>
                </a:solidFill>
              </a:rPr>
              <a:t>(sets port to access, for PCs)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</a:t>
            </a:r>
            <a:r>
              <a:rPr lang="en-AU" sz="1100" dirty="0">
                <a:solidFill>
                  <a:srgbClr val="FF0000"/>
                </a:solidFill>
              </a:rPr>
              <a:t>(enables port security, </a:t>
            </a:r>
            <a:r>
              <a:rPr lang="en-AU" sz="1100" dirty="0">
                <a:solidFill>
                  <a:srgbClr val="3333FF"/>
                </a:solidFill>
              </a:rPr>
              <a:t>do not forget this command</a:t>
            </a:r>
            <a:r>
              <a:rPr lang="en-AU" sz="1100" dirty="0">
                <a:solidFill>
                  <a:srgbClr val="FF0000"/>
                </a:solidFill>
              </a:rPr>
              <a:t>)</a:t>
            </a:r>
            <a:r>
              <a:rPr lang="en-AU" sz="1600" dirty="0"/>
              <a:t> </a:t>
            </a:r>
            <a:endParaRPr lang="en-AU" sz="11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maximum 1 </a:t>
            </a:r>
            <a:r>
              <a:rPr lang="en-AU" sz="1100" dirty="0">
                <a:solidFill>
                  <a:srgbClr val="FF0000"/>
                </a:solidFill>
              </a:rPr>
              <a:t>(maximum of 1 mac address(</a:t>
            </a:r>
            <a:r>
              <a:rPr lang="en-AU" sz="1100" dirty="0" err="1">
                <a:solidFill>
                  <a:srgbClr val="FF0000"/>
                </a:solidFill>
              </a:rPr>
              <a:t>es</a:t>
            </a:r>
            <a:r>
              <a:rPr lang="en-AU" sz="1100" dirty="0">
                <a:solidFill>
                  <a:srgbClr val="FF0000"/>
                </a:solidFill>
              </a:rPr>
              <a:t>) can stick)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mac-address sticky                            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shutdown </a:t>
            </a:r>
            <a:r>
              <a:rPr lang="en-AU" sz="1100" dirty="0">
                <a:solidFill>
                  <a:srgbClr val="FF0000"/>
                </a:solidFill>
              </a:rPr>
              <a:t>(shuts down port, default when security turned on)</a:t>
            </a:r>
            <a:endParaRPr lang="en-AU" sz="1100" dirty="0"/>
          </a:p>
          <a:p>
            <a:pPr eaLnBrk="1" hangingPunct="1">
              <a:buFontTx/>
              <a:buNone/>
            </a:pPr>
            <a:r>
              <a:rPr lang="en-AU" sz="1600" dirty="0"/>
              <a:t>                                       OR</a:t>
            </a:r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  <a:r>
              <a:rPr lang="en-AU" sz="1600" dirty="0" err="1"/>
              <a:t>switchport</a:t>
            </a:r>
            <a:r>
              <a:rPr lang="en-AU" sz="1600" dirty="0"/>
              <a:t> port-security violation protect</a:t>
            </a:r>
            <a:r>
              <a:rPr lang="en-AU" sz="1600" dirty="0">
                <a:solidFill>
                  <a:srgbClr val="FF0000"/>
                </a:solidFill>
              </a:rPr>
              <a:t> </a:t>
            </a:r>
            <a:r>
              <a:rPr lang="en-AU" sz="1100" dirty="0">
                <a:solidFill>
                  <a:srgbClr val="FF0000"/>
                </a:solidFill>
              </a:rPr>
              <a:t>(protects, but does not shut down the port)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static MAC address entry  in Mac Address Table 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>
              <a:buFontTx/>
              <a:buNone/>
            </a:pPr>
            <a:r>
              <a:rPr lang="en-AU" sz="1600" dirty="0"/>
              <a:t>          mac address-table static  AAAA.BBBB.CCC vlan </a:t>
            </a:r>
            <a:r>
              <a:rPr lang="en-AU" sz="1600" b="1" dirty="0">
                <a:solidFill>
                  <a:srgbClr val="9933FF"/>
                </a:solidFill>
              </a:rPr>
              <a:t>YYY</a:t>
            </a:r>
            <a:r>
              <a:rPr lang="en-AU" sz="1600" dirty="0"/>
              <a:t> interface fa 0/24 </a:t>
            </a:r>
          </a:p>
          <a:p>
            <a:pPr eaLnBrk="1" hangingPunct="1">
              <a:buFontTx/>
              <a:buNone/>
            </a:pPr>
            <a:r>
              <a:rPr lang="en-AU" sz="1100" dirty="0">
                <a:solidFill>
                  <a:srgbClr val="FF0000"/>
                </a:solidFill>
              </a:rPr>
              <a:t>                         (replace AAAA.BBBB.CCCC with the  mac address of the PC)</a:t>
            </a:r>
            <a:endParaRPr lang="en-AU" sz="1100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4EC449-66D5-42A7-B4CB-6903AE66DF57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2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/>
              <a:t>Switch Configuration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607425" cy="5929313"/>
          </a:xfrm>
        </p:spPr>
        <p:txBody>
          <a:bodyPr/>
          <a:lstStyle/>
          <a:p>
            <a:pPr lvl="0" eaLnBrk="1" hangingPunct="1"/>
            <a:r>
              <a:rPr lang="en-AU" sz="1600" dirty="0">
                <a:solidFill>
                  <a:srgbClr val="0000FF"/>
                </a:solidFill>
              </a:rPr>
              <a:t>Configure</a:t>
            </a:r>
            <a:r>
              <a:rPr lang="en-AU" sz="1600" dirty="0"/>
              <a:t> a switch </a:t>
            </a:r>
            <a:r>
              <a:rPr lang="en-AU" sz="1600" dirty="0">
                <a:solidFill>
                  <a:srgbClr val="0000FF"/>
                </a:solidFill>
              </a:rPr>
              <a:t>TRUNK</a:t>
            </a:r>
            <a:r>
              <a:rPr lang="en-AU" sz="1600" dirty="0"/>
              <a:t> port on a Switch</a:t>
            </a:r>
            <a:endParaRPr lang="en-AU" sz="1600" dirty="0">
              <a:solidFill>
                <a:srgbClr val="000000"/>
              </a:solidFill>
            </a:endParaRPr>
          </a:p>
          <a:p>
            <a:pPr lvl="0" eaLnBrk="1" hangingPunct="1"/>
            <a:endParaRPr lang="en-AU" sz="1200" dirty="0"/>
          </a:p>
          <a:p>
            <a:pPr marL="0" lvl="0" indent="0" eaLnBrk="1" hangingPunct="1"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</a:t>
            </a:r>
            <a:r>
              <a:rPr lang="en-AU" sz="1200" dirty="0">
                <a:solidFill>
                  <a:srgbClr val="3333FF"/>
                </a:solidFill>
              </a:rPr>
              <a:t>2960 Series Switch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G0/1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</a:t>
            </a:r>
            <a:r>
              <a:rPr lang="en-AU" sz="1200" dirty="0">
                <a:solidFill>
                  <a:srgbClr val="3333FF"/>
                </a:solidFill>
              </a:rPr>
              <a:t>3650 Series Switch </a:t>
            </a: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3333FF"/>
                </a:solidFill>
              </a:rPr>
              <a:t>           </a:t>
            </a:r>
            <a:r>
              <a:rPr lang="en-AU" sz="1200" dirty="0"/>
              <a:t>interface G1/0/11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</a:t>
            </a:r>
            <a:endParaRPr lang="en-AU" sz="1200" dirty="0"/>
          </a:p>
          <a:p>
            <a:pPr eaLnBrk="1" hangingPunct="1">
              <a:buFontTx/>
              <a:buNone/>
            </a:pPr>
            <a:r>
              <a:rPr lang="en-AU" sz="1200" dirty="0"/>
              <a:t> 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  <a:endParaRPr lang="en-AU" sz="1200" dirty="0"/>
          </a:p>
          <a:p>
            <a:pPr eaLnBrk="1" hangingPunct="1">
              <a:buFontTx/>
              <a:buNone/>
            </a:pPr>
            <a:endParaRPr lang="en-AU" sz="1200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en-AU" sz="1200" dirty="0">
                <a:solidFill>
                  <a:srgbClr val="3333FF"/>
                </a:solidFill>
              </a:rPr>
              <a:t>       3560 Series Switch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interface Fa0/1   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switchport trunk encapsulation dot1q </a:t>
            </a:r>
            <a:r>
              <a:rPr lang="en-AU" sz="1200" dirty="0">
                <a:solidFill>
                  <a:srgbClr val="FF0000"/>
                </a:solidFill>
              </a:rPr>
              <a:t>(must specify 802.1q encapsulation)</a:t>
            </a:r>
          </a:p>
          <a:p>
            <a:pPr eaLnBrk="1" hangingPunct="1">
              <a:buFontTx/>
              <a:buNone/>
            </a:pPr>
            <a:r>
              <a:rPr lang="en-AU" sz="1200" dirty="0"/>
              <a:t>            switchport mode trunk </a:t>
            </a:r>
            <a:r>
              <a:rPr lang="en-AU" sz="1200" dirty="0">
                <a:solidFill>
                  <a:srgbClr val="FF0000"/>
                </a:solidFill>
              </a:rPr>
              <a:t>(sets port to trunk)</a:t>
            </a:r>
          </a:p>
          <a:p>
            <a:pPr eaLnBrk="1" hangingPunct="1">
              <a:buFontTx/>
              <a:buNone/>
            </a:pPr>
            <a:endParaRPr lang="en-AU" sz="1100" dirty="0">
              <a:solidFill>
                <a:srgbClr val="FF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A8A613-8C3E-4DFA-BB32-BD07A78F0FF1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810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Switch Commands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1600" dirty="0">
                <a:solidFill>
                  <a:srgbClr val="0000FF"/>
                </a:solidFill>
              </a:rPr>
              <a:t>Managing</a:t>
            </a:r>
            <a:r>
              <a:rPr lang="en-AU" sz="1600" dirty="0"/>
              <a:t> the MAC Address Table</a:t>
            </a:r>
          </a:p>
          <a:p>
            <a:pPr eaLnBrk="1" hangingPunct="1">
              <a:buFontTx/>
              <a:buNone/>
            </a:pPr>
            <a:endParaRPr lang="en-AU" sz="1600" dirty="0"/>
          </a:p>
          <a:p>
            <a:pPr eaLnBrk="1" hangingPunct="1"/>
            <a:r>
              <a:rPr lang="en-AU" sz="1600" dirty="0"/>
              <a:t>show  mac address-table </a:t>
            </a:r>
            <a:r>
              <a:rPr lang="en-AU" sz="1100" dirty="0">
                <a:solidFill>
                  <a:srgbClr val="FF0000"/>
                </a:solidFill>
              </a:rPr>
              <a:t>(displays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show  mac address-table dynamic </a:t>
            </a:r>
            <a:r>
              <a:rPr lang="en-AU" sz="1100" dirty="0">
                <a:solidFill>
                  <a:srgbClr val="FF0000"/>
                </a:solidFill>
              </a:rPr>
              <a:t>(displays only dynamic entries in  table)</a:t>
            </a:r>
            <a:endParaRPr lang="en-AU" sz="11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clear  mac address-table </a:t>
            </a:r>
            <a:r>
              <a:rPr lang="en-AU" sz="1100" dirty="0">
                <a:solidFill>
                  <a:srgbClr val="FF0000"/>
                </a:solidFill>
              </a:rPr>
              <a:t>(deletes all entries from table)</a:t>
            </a:r>
            <a:endParaRPr lang="en-AU" sz="1100" i="1" dirty="0"/>
          </a:p>
          <a:p>
            <a:pPr eaLnBrk="1" hangingPunct="1">
              <a:buFontTx/>
              <a:buNone/>
            </a:pPr>
            <a:r>
              <a:rPr lang="en-AU" sz="1600" dirty="0"/>
              <a:t>          </a:t>
            </a:r>
          </a:p>
          <a:p>
            <a:pPr eaLnBrk="1" hangingPunct="1"/>
            <a:r>
              <a:rPr lang="en-AU" sz="1600" dirty="0"/>
              <a:t> </a:t>
            </a:r>
            <a:r>
              <a:rPr lang="en-AU" sz="1600" dirty="0">
                <a:solidFill>
                  <a:srgbClr val="000000"/>
                </a:solidFill>
              </a:rPr>
              <a:t>clear  mac address-table dynamic </a:t>
            </a:r>
            <a:r>
              <a:rPr lang="en-AU" sz="1100" dirty="0">
                <a:solidFill>
                  <a:srgbClr val="FF0000"/>
                </a:solidFill>
              </a:rPr>
              <a:t>(deletes only dynamic entries from table)</a:t>
            </a:r>
            <a:endParaRPr lang="en-AU" sz="1100" i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r>
              <a:rPr lang="en-AU" sz="1600" dirty="0"/>
              <a:t>        </a:t>
            </a:r>
          </a:p>
          <a:p>
            <a:pPr eaLnBrk="1" hangingPunct="1">
              <a:buFontTx/>
              <a:buNone/>
            </a:pPr>
            <a:r>
              <a:rPr lang="en-AU" sz="1600" dirty="0">
                <a:solidFill>
                  <a:srgbClr val="3333FF"/>
                </a:solidFill>
              </a:rPr>
              <a:t>Re-activating</a:t>
            </a:r>
            <a:r>
              <a:rPr lang="en-AU" sz="1600" dirty="0"/>
              <a:t> a switch port that has been violated</a:t>
            </a:r>
          </a:p>
          <a:p>
            <a:pPr eaLnBrk="1" hangingPunct="1">
              <a:buFontTx/>
              <a:buNone/>
            </a:pPr>
            <a:r>
              <a:rPr lang="en-AU" sz="1600" dirty="0"/>
              <a:t> </a:t>
            </a:r>
          </a:p>
          <a:p>
            <a:pPr eaLnBrk="1" hangingPunct="1"/>
            <a:r>
              <a:rPr lang="en-AU" sz="1600" dirty="0"/>
              <a:t>When a violation causes a switch port to block traffic, it must be re-activated</a:t>
            </a:r>
          </a:p>
          <a:p>
            <a:pPr eaLnBrk="1" hangingPunct="1"/>
            <a:r>
              <a:rPr lang="en-AU" sz="1600" dirty="0"/>
              <a:t>This is achieved by doing  a </a:t>
            </a:r>
            <a:r>
              <a:rPr lang="en-AU" sz="1600" b="1" dirty="0"/>
              <a:t>shutdown</a:t>
            </a:r>
            <a:r>
              <a:rPr lang="en-AU" sz="1600" dirty="0"/>
              <a:t> then a </a:t>
            </a:r>
            <a:r>
              <a:rPr lang="en-AU" sz="1600" b="1" dirty="0"/>
              <a:t>no shutdown </a:t>
            </a:r>
            <a:r>
              <a:rPr lang="en-AU" sz="1600" dirty="0"/>
              <a:t>on the switch port, refer below:              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interface fa0/10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shutdown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 </a:t>
            </a:r>
            <a:r>
              <a:rPr lang="en-AU" sz="1200" dirty="0">
                <a:solidFill>
                  <a:srgbClr val="FF0000"/>
                </a:solidFill>
              </a:rPr>
              <a:t>(wait until shutdown confirmed)</a:t>
            </a:r>
          </a:p>
          <a:p>
            <a:pPr marL="0" indent="0" eaLnBrk="1" hangingPunct="1">
              <a:buNone/>
            </a:pPr>
            <a:r>
              <a:rPr lang="en-AU" sz="1600" dirty="0"/>
              <a:t>                                    no shutdown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22FD68-EC23-4A75-968E-E8C4CE52A62A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7051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88640"/>
            <a:ext cx="8229600" cy="634082"/>
          </a:xfrm>
        </p:spPr>
        <p:txBody>
          <a:bodyPr/>
          <a:lstStyle/>
          <a:p>
            <a:r>
              <a:rPr lang="en-AU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 SSH – Secure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56881"/>
            <a:ext cx="8820472" cy="5812207"/>
          </a:xfrm>
        </p:spPr>
        <p:txBody>
          <a:bodyPr/>
          <a:lstStyle/>
          <a:p>
            <a:pPr marL="0" indent="0">
              <a:buNone/>
            </a:pPr>
            <a:r>
              <a:rPr lang="en-AU" sz="1800" dirty="0"/>
              <a:t>1. Configure switch or router with a hostname:</a:t>
            </a:r>
          </a:p>
          <a:p>
            <a:pPr marL="0" indent="0">
              <a:buNone/>
            </a:pPr>
            <a:r>
              <a:rPr lang="en-AU" sz="1800" dirty="0"/>
              <a:t>           hostname S1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2. Configure a local user account:</a:t>
            </a:r>
          </a:p>
          <a:p>
            <a:pPr marL="0" indent="0">
              <a:buNone/>
            </a:pPr>
            <a:r>
              <a:rPr lang="en-AU" sz="1800" dirty="0"/>
              <a:t>           username </a:t>
            </a:r>
            <a:r>
              <a:rPr lang="en-AU" sz="1800" dirty="0" err="1"/>
              <a:t>labuser</a:t>
            </a:r>
            <a:r>
              <a:rPr lang="en-AU" sz="1800" dirty="0"/>
              <a:t> privilege 15 secret </a:t>
            </a:r>
            <a:r>
              <a:rPr lang="en-AU" sz="1800" dirty="0">
                <a:solidFill>
                  <a:srgbClr val="FF0000"/>
                </a:solidFill>
              </a:rPr>
              <a:t>cisco  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(always use </a:t>
            </a:r>
            <a:r>
              <a:rPr lang="en-AU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AU" sz="1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password)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3. Configure domain name:</a:t>
            </a:r>
          </a:p>
          <a:p>
            <a:pPr marL="0" indent="0">
              <a:buNone/>
            </a:pPr>
            <a:r>
              <a:rPr lang="en-AU" sz="1800" dirty="0"/>
              <a:t>           ip domain-name scenario.lab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4. Configure SSH Certificate:</a:t>
            </a:r>
          </a:p>
          <a:p>
            <a:pPr marL="0" indent="0">
              <a:buNone/>
            </a:pPr>
            <a:r>
              <a:rPr lang="en-AU" sz="1800" dirty="0"/>
              <a:t>           crypto key generate rsa general-keys modulus 1024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5. Configure Line vty</a:t>
            </a:r>
          </a:p>
          <a:p>
            <a:pPr marL="0" indent="0">
              <a:buNone/>
            </a:pPr>
            <a:r>
              <a:rPr lang="en-AU" sz="1800" dirty="0"/>
              <a:t>            line vty 0 15 (4 for a router)</a:t>
            </a:r>
          </a:p>
          <a:p>
            <a:pPr marL="0" indent="0">
              <a:buNone/>
            </a:pPr>
            <a:r>
              <a:rPr lang="en-AU" sz="1800" dirty="0"/>
              <a:t>              transport input SSH</a:t>
            </a:r>
          </a:p>
          <a:p>
            <a:pPr marL="0" indent="0">
              <a:buNone/>
            </a:pPr>
            <a:r>
              <a:rPr lang="en-AU" sz="1800" dirty="0"/>
              <a:t>              login local</a:t>
            </a:r>
          </a:p>
          <a:p>
            <a:pPr marL="0" indent="0">
              <a:buNone/>
            </a:pPr>
            <a:r>
              <a:rPr lang="en-AU" sz="1800" dirty="0"/>
              <a:t>            end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F928BF-8640-435C-9BFC-AF889117948F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364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ipconfig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Allows you check your PC’s addresses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/all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ipconfig /?  for help</a:t>
            </a:r>
            <a:endParaRPr lang="en-A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TCP/IP network protocol statistics and information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netstat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help</a:t>
            </a: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protocol statistics and current  TCP/IP connections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–n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nbtstat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13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 Command Window</a:t>
            </a:r>
            <a:b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Trouble Shooting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Address Resolution table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-a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for  help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route print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Displays the routing table of your PC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route /?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127.0.0.1  Checks your PC’s  IPv4 Protocol stack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192.168.1.10  ping a destination</a:t>
            </a: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ping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Traces individual hops to the destination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192.168.1.10 </a:t>
            </a:r>
          </a:p>
          <a:p>
            <a:pPr lvl="1"/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/?  for help</a:t>
            </a: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19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14313" y="142875"/>
            <a:ext cx="8643937" cy="511175"/>
          </a:xfrm>
        </p:spPr>
        <p:txBody>
          <a:bodyPr/>
          <a:lstStyle/>
          <a:p>
            <a:pPr eaLnBrk="1" hangingPunct="1"/>
            <a:r>
              <a:rPr lang="en-AU" sz="1600" dirty="0">
                <a:solidFill>
                  <a:srgbClr val="3333FF"/>
                </a:solidFill>
              </a:rPr>
              <a:t>In Lab - Configuring the Wireless Router – Linksys WRT300N</a:t>
            </a:r>
            <a:br>
              <a:rPr lang="en-AU" sz="1600" dirty="0">
                <a:solidFill>
                  <a:srgbClr val="3333FF"/>
                </a:solidFill>
              </a:rPr>
            </a:br>
            <a:r>
              <a:rPr lang="en-AU" sz="1100" b="1" dirty="0">
                <a:solidFill>
                  <a:srgbClr val="3333FF"/>
                </a:solidFill>
              </a:rPr>
              <a:t>Also refer Wireless Supporting Material A and B</a:t>
            </a:r>
            <a:endParaRPr lang="en-AU" sz="1600" dirty="0">
              <a:solidFill>
                <a:srgbClr val="3333FF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72500" cy="5976664"/>
          </a:xfrm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en-AU" sz="1000" dirty="0"/>
              <a:t>Power UP wireless router (get a wireless router from your tutor)</a:t>
            </a:r>
          </a:p>
          <a:p>
            <a:pPr marL="228600" indent="-228600" eaLnBrk="1" hangingPunct="1">
              <a:buAutoNum type="arabicPeriod"/>
            </a:pPr>
            <a:r>
              <a:rPr lang="en-AU" sz="1000" b="1" dirty="0">
                <a:solidFill>
                  <a:srgbClr val="FF0000"/>
                </a:solidFill>
              </a:rPr>
              <a:t>Reset</a:t>
            </a:r>
            <a:r>
              <a:rPr lang="en-AU" sz="1000" dirty="0"/>
              <a:t> it to factory default – push reset button and hold until</a:t>
            </a:r>
            <a:r>
              <a:rPr lang="en-AU" sz="1000" b="1" dirty="0">
                <a:solidFill>
                  <a:srgbClr val="0000FF"/>
                </a:solidFill>
              </a:rPr>
              <a:t> blue</a:t>
            </a:r>
            <a:r>
              <a:rPr lang="en-AU" sz="1000" dirty="0"/>
              <a:t> symbols flash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Start up </a:t>
            </a:r>
            <a:r>
              <a:rPr lang="en-AU" sz="1000" dirty="0">
                <a:solidFill>
                  <a:srgbClr val="FF0000"/>
                </a:solidFill>
              </a:rPr>
              <a:t>PC Ethernet VM</a:t>
            </a:r>
            <a:r>
              <a:rPr lang="en-AU" sz="1000" dirty="0"/>
              <a:t>, configure to obtain </a:t>
            </a:r>
            <a:r>
              <a:rPr lang="en-AU" sz="1000" dirty="0" err="1"/>
              <a:t>ip</a:t>
            </a:r>
            <a:r>
              <a:rPr lang="en-AU" sz="1000" dirty="0"/>
              <a:t> address automatically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Ethernet Connection – plug blue UTP cable from your PC  into any Ethernet port (1 to 4) on the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Open DOS Command Window – type </a:t>
            </a:r>
            <a:r>
              <a:rPr lang="en-AU" sz="1000" dirty="0" err="1"/>
              <a:t>ipconfig</a:t>
            </a:r>
            <a:r>
              <a:rPr lang="en-AU" sz="1000" dirty="0"/>
              <a:t> /all to confirm </a:t>
            </a:r>
            <a:r>
              <a:rPr lang="en-AU" sz="1000" dirty="0">
                <a:solidFill>
                  <a:srgbClr val="FF0000"/>
                </a:solidFill>
              </a:rPr>
              <a:t>PC Ethernet </a:t>
            </a:r>
            <a:r>
              <a:rPr lang="en-AU" sz="1000" dirty="0"/>
              <a:t>has been obtained an </a:t>
            </a:r>
            <a:r>
              <a:rPr lang="en-AU" sz="1000" dirty="0" err="1"/>
              <a:t>ip</a:t>
            </a:r>
            <a:r>
              <a:rPr lang="en-AU" sz="1000" dirty="0"/>
              <a:t> address from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Use a Browser to connect to factory default </a:t>
            </a:r>
            <a:r>
              <a:rPr lang="en-AU" sz="1000" dirty="0" err="1"/>
              <a:t>ip</a:t>
            </a:r>
            <a:r>
              <a:rPr lang="en-AU" sz="1000" dirty="0"/>
              <a:t> address 192.168.1.1 on the wireless router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Authentication – </a:t>
            </a:r>
            <a:r>
              <a:rPr lang="en-AU" sz="1000" dirty="0">
                <a:solidFill>
                  <a:srgbClr val="3333FF"/>
                </a:solidFill>
              </a:rPr>
              <a:t>username: </a:t>
            </a:r>
            <a:r>
              <a:rPr lang="en-AU" sz="1000" dirty="0"/>
              <a:t>admin, </a:t>
            </a:r>
            <a:r>
              <a:rPr lang="en-AU" sz="1000" dirty="0">
                <a:solidFill>
                  <a:srgbClr val="3333FF"/>
                </a:solidFill>
              </a:rPr>
              <a:t>password</a:t>
            </a:r>
            <a:r>
              <a:rPr lang="en-AU" sz="1000" dirty="0"/>
              <a:t>: admin</a:t>
            </a:r>
          </a:p>
          <a:p>
            <a:pPr marL="228600" indent="-228600" eaLnBrk="1" hangingPunct="1">
              <a:buAutoNum type="arabicPeriod"/>
            </a:pPr>
            <a:r>
              <a:rPr lang="en-AU" sz="1000" dirty="0"/>
              <a:t>Wireless Router Setup</a:t>
            </a:r>
          </a:p>
          <a:p>
            <a:pPr marL="628650" lvl="1" indent="-228600" eaLnBrk="1" hangingPunct="1">
              <a:buFontTx/>
              <a:buAutoNum type="alphaLcParenR"/>
            </a:pPr>
            <a:r>
              <a:rPr lang="en-AU" sz="1000" b="1" dirty="0">
                <a:solidFill>
                  <a:srgbClr val="FF0000"/>
                </a:solidFill>
              </a:rPr>
              <a:t>Ensure</a:t>
            </a:r>
            <a:r>
              <a:rPr lang="en-AU" sz="1000" dirty="0"/>
              <a:t> you always </a:t>
            </a:r>
            <a:r>
              <a:rPr lang="en-AU" sz="1000" b="1" dirty="0">
                <a:solidFill>
                  <a:srgbClr val="FF0000"/>
                </a:solidFill>
              </a:rPr>
              <a:t>click save</a:t>
            </a:r>
            <a:r>
              <a:rPr lang="en-AU" sz="1000" dirty="0"/>
              <a:t> at the bottom of each screen</a:t>
            </a:r>
          </a:p>
          <a:p>
            <a:pPr marL="628650" lvl="1" indent="-228600" eaLnBrk="1" hangingPunct="1">
              <a:buFont typeface="+mj-lt"/>
              <a:buAutoNum type="alphaLcParenR"/>
            </a:pPr>
            <a:r>
              <a:rPr lang="en-AU" sz="1000" dirty="0"/>
              <a:t>Internet Setup</a:t>
            </a:r>
          </a:p>
          <a:p>
            <a:pPr marL="1085850" lvl="2" indent="-285750" eaLnBrk="1" hangingPunct="1">
              <a:buFont typeface="+mj-lt"/>
              <a:buAutoNum type="romanUcPeriod"/>
            </a:pPr>
            <a:r>
              <a:rPr lang="en-AU" sz="1000" dirty="0"/>
              <a:t>Internet Connection type: static IP</a:t>
            </a:r>
          </a:p>
          <a:p>
            <a:pPr marL="1085850" lvl="2" indent="-285750" eaLnBrk="1" hangingPunct="1">
              <a:buFont typeface="+mj-lt"/>
              <a:buAutoNum type="romanUcPeriod"/>
            </a:pPr>
            <a:r>
              <a:rPr lang="en-AU" sz="1000" dirty="0"/>
              <a:t>Assign an </a:t>
            </a:r>
            <a:r>
              <a:rPr lang="en-AU" sz="1000" dirty="0" err="1"/>
              <a:t>ip</a:t>
            </a:r>
            <a:r>
              <a:rPr lang="en-AU" sz="1000" dirty="0"/>
              <a:t> address from VLAN 1 address range</a:t>
            </a:r>
          </a:p>
          <a:p>
            <a:pPr marL="685800" lvl="1" eaLnBrk="1" hangingPunct="1">
              <a:buFont typeface="+mj-lt"/>
              <a:buAutoNum type="alphaLcParenR"/>
            </a:pPr>
            <a:r>
              <a:rPr lang="en-AU" sz="1000" dirty="0"/>
              <a:t>Network Setup - DHCP</a:t>
            </a:r>
          </a:p>
          <a:p>
            <a:pPr lvl="2" indent="-285750" eaLnBrk="1" hangingPunct="1">
              <a:buFont typeface="+mj-lt"/>
              <a:buAutoNum type="romanUcPeriod"/>
            </a:pPr>
            <a:r>
              <a:rPr lang="en-AU" sz="1000" dirty="0"/>
              <a:t>For Wireless PCs</a:t>
            </a:r>
          </a:p>
          <a:p>
            <a:pPr lvl="2" indent="-285750" eaLnBrk="1" hangingPunct="1">
              <a:buFont typeface="+mj-lt"/>
              <a:buAutoNum type="romanUcPeriod"/>
            </a:pPr>
            <a:r>
              <a:rPr lang="en-AU" sz="1000" dirty="0"/>
              <a:t>Use address space for wireless LAN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/>
              <a:t>Disable/Enable PC Ethernet LAN connection to pick up a new </a:t>
            </a:r>
            <a:r>
              <a:rPr lang="en-AU" sz="1000" dirty="0" err="1"/>
              <a:t>ip</a:t>
            </a:r>
            <a:r>
              <a:rPr lang="en-AU" sz="1000" dirty="0"/>
              <a:t> address from Wireless LAN address space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/>
              <a:t>Use a Browser to re-connect to new (default gateway) </a:t>
            </a:r>
            <a:r>
              <a:rPr lang="en-AU" sz="1000" dirty="0" err="1"/>
              <a:t>ip</a:t>
            </a:r>
            <a:r>
              <a:rPr lang="en-AU" sz="1000" dirty="0"/>
              <a:t> address on the wireless router</a:t>
            </a:r>
          </a:p>
          <a:p>
            <a:pPr lvl="1" eaLnBrk="1" hangingPunct="1">
              <a:buFont typeface="+mj-lt"/>
              <a:buAutoNum type="alphaLcParenR"/>
            </a:pPr>
            <a:r>
              <a:rPr lang="en-AU" sz="1000" dirty="0"/>
              <a:t>Security</a:t>
            </a:r>
          </a:p>
          <a:p>
            <a:pPr marL="1200150" lvl="2" indent="-285750" eaLnBrk="1" hangingPunct="1">
              <a:buFont typeface="+mj-lt"/>
              <a:buAutoNum type="romanUcPeriod"/>
            </a:pPr>
            <a:r>
              <a:rPr lang="en-AU" sz="1000" dirty="0"/>
              <a:t>Disable Firewall</a:t>
            </a:r>
          </a:p>
          <a:p>
            <a:pPr marL="800100" lvl="1" eaLnBrk="1" hangingPunct="1">
              <a:buFont typeface="+mj-lt"/>
              <a:buAutoNum type="alphaLcParenR"/>
            </a:pPr>
            <a:r>
              <a:rPr lang="en-AU" sz="1000" dirty="0"/>
              <a:t>Wireless Wi-Fi Protected Setup</a:t>
            </a:r>
          </a:p>
          <a:p>
            <a:pPr marL="1257300" lvl="2" indent="-285750" eaLnBrk="1" hangingPunct="1">
              <a:buFont typeface="+mj-lt"/>
              <a:buAutoNum type="romanUcPeriod"/>
            </a:pPr>
            <a:r>
              <a:rPr lang="en-AU" sz="1000" dirty="0"/>
              <a:t>Wireless Configuration: manual</a:t>
            </a:r>
          </a:p>
          <a:p>
            <a:pPr marL="1257300" lvl="2" indent="-285750" eaLnBrk="1" hangingPunct="1">
              <a:buFont typeface="+mj-lt"/>
              <a:buAutoNum type="romanUcPeriod"/>
            </a:pPr>
            <a:r>
              <a:rPr lang="en-AU" sz="1000" dirty="0"/>
              <a:t>SSID: student Id</a:t>
            </a:r>
          </a:p>
          <a:p>
            <a:pPr marL="457200" eaLnBrk="1" hangingPunct="1">
              <a:buFont typeface="+mj-lt"/>
              <a:buAutoNum type="arabicPeriod"/>
            </a:pPr>
            <a:r>
              <a:rPr lang="en-AU" sz="1000" b="1" dirty="0">
                <a:solidFill>
                  <a:srgbClr val="0000FF"/>
                </a:solidFill>
              </a:rPr>
              <a:t>Use a </a:t>
            </a:r>
            <a:r>
              <a:rPr lang="en-AU" sz="1000" b="1" dirty="0">
                <a:solidFill>
                  <a:srgbClr val="FF0000"/>
                </a:solidFill>
              </a:rPr>
              <a:t>Wireless End Device </a:t>
            </a:r>
            <a:r>
              <a:rPr lang="en-AU" sz="1000" b="1" dirty="0">
                <a:solidFill>
                  <a:srgbClr val="0000FF"/>
                </a:solidFill>
              </a:rPr>
              <a:t>to connect to the Wireless Router </a:t>
            </a:r>
            <a:r>
              <a:rPr lang="en-AU" sz="1000" b="1" dirty="0">
                <a:solidFill>
                  <a:srgbClr val="009900"/>
                </a:solidFill>
              </a:rPr>
              <a:t> refer below:</a:t>
            </a:r>
            <a:endParaRPr lang="en-AU" sz="1000" dirty="0"/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Look for the wireless tray icon – bottom right, click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Associate with the wireless LAN broadcasting your student ID as its SSID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Open DOS Command Window – type </a:t>
            </a:r>
            <a:r>
              <a:rPr lang="en-AU" sz="1000" dirty="0" err="1"/>
              <a:t>ipconfig</a:t>
            </a:r>
            <a:r>
              <a:rPr lang="en-AU" sz="1000" dirty="0"/>
              <a:t> /all to confirm an </a:t>
            </a:r>
            <a:r>
              <a:rPr lang="en-AU" sz="1000" dirty="0" err="1"/>
              <a:t>ip</a:t>
            </a:r>
            <a:r>
              <a:rPr lang="en-AU" sz="1000" dirty="0"/>
              <a:t> address has been obtained from wireless router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From your </a:t>
            </a:r>
            <a:r>
              <a:rPr lang="en-AU" sz="1000" dirty="0">
                <a:solidFill>
                  <a:srgbClr val="FF0000"/>
                </a:solidFill>
              </a:rPr>
              <a:t>Laptop PC  </a:t>
            </a:r>
            <a:r>
              <a:rPr lang="en-AU" sz="1000" dirty="0">
                <a:solidFill>
                  <a:srgbClr val="0000FF"/>
                </a:solidFill>
              </a:rPr>
              <a:t>Ping</a:t>
            </a:r>
            <a:r>
              <a:rPr lang="en-AU" sz="1000" dirty="0"/>
              <a:t> default gateway on the wireless router to confirm connection is working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Wireless Router - Remove blue UTP cable  from your PC, get a new blue UTP cable, plug into Internet Port</a:t>
            </a:r>
          </a:p>
          <a:p>
            <a:pPr marL="857250" lvl="1" eaLnBrk="1" hangingPunct="1">
              <a:buFont typeface="+mj-lt"/>
              <a:buAutoNum type="alphaLcParenR"/>
            </a:pPr>
            <a:r>
              <a:rPr lang="en-AU" sz="1000" dirty="0"/>
              <a:t>Connect new blue UTP cable to Desk Top coloured enclosure port, then patch from patch panel to switch </a:t>
            </a:r>
            <a:r>
              <a:rPr lang="en-AU" sz="1000" b="1" dirty="0">
                <a:solidFill>
                  <a:srgbClr val="00B050"/>
                </a:solidFill>
              </a:rPr>
              <a:t>S3  </a:t>
            </a:r>
            <a:r>
              <a:rPr lang="en-AU" sz="1000" b="1" dirty="0">
                <a:solidFill>
                  <a:srgbClr val="3333FF"/>
                </a:solidFill>
              </a:rPr>
              <a:t>G1/0/1 f</a:t>
            </a:r>
            <a:r>
              <a:rPr lang="en-AU" sz="1000" dirty="0"/>
              <a:t>rom your </a:t>
            </a:r>
            <a:r>
              <a:rPr lang="en-AU" sz="1000" dirty="0">
                <a:solidFill>
                  <a:srgbClr val="FF0000"/>
                </a:solidFill>
              </a:rPr>
              <a:t>Laptop PC </a:t>
            </a:r>
            <a:r>
              <a:rPr lang="en-AU" sz="1000" dirty="0">
                <a:solidFill>
                  <a:srgbClr val="0000FF"/>
                </a:solidFill>
              </a:rPr>
              <a:t>Ping </a:t>
            </a:r>
            <a:r>
              <a:rPr lang="en-AU" sz="1000" dirty="0"/>
              <a:t>to default gateway for VLAN 1 to confirm the connection is working</a:t>
            </a:r>
          </a:p>
          <a:p>
            <a:pPr marL="857250" lvl="1" eaLnBrk="1" hangingPunct="1">
              <a:buFont typeface="+mj-lt"/>
              <a:buAutoNum type="alphaLcParenR"/>
            </a:pPr>
            <a:endParaRPr lang="en-AU" sz="10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E5A6FAE2-1593-43F6-A3E9-4FAB2EEDAF3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0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00063"/>
          </a:xfrm>
        </p:spPr>
        <p:txBody>
          <a:bodyPr/>
          <a:lstStyle/>
          <a:p>
            <a:pPr eaLnBrk="1" hangingPunct="1"/>
            <a:r>
              <a:rPr lang="en-AU" sz="2000" dirty="0"/>
              <a:t>The Scenario – An Analytical and Systematic Approach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85750" y="714375"/>
            <a:ext cx="8401050" cy="5929313"/>
          </a:xfrm>
        </p:spPr>
        <p:txBody>
          <a:bodyPr/>
          <a:lstStyle/>
          <a:p>
            <a:pPr eaLnBrk="1" hangingPunct="1"/>
            <a:r>
              <a:rPr lang="en-AU" sz="1600" dirty="0"/>
              <a:t>The aim of this approach is to allow you to </a:t>
            </a:r>
            <a:r>
              <a:rPr lang="en-AU" sz="1600" dirty="0">
                <a:solidFill>
                  <a:srgbClr val="FF0000"/>
                </a:solidFill>
              </a:rPr>
              <a:t>integrate</a:t>
            </a:r>
            <a:r>
              <a:rPr lang="en-AU" sz="1600" dirty="0"/>
              <a:t> the different topics (</a:t>
            </a:r>
            <a:r>
              <a:rPr lang="en-AU" sz="1600" dirty="0">
                <a:solidFill>
                  <a:srgbClr val="FF0000"/>
                </a:solidFill>
              </a:rPr>
              <a:t>theory</a:t>
            </a:r>
            <a:r>
              <a:rPr lang="en-AU" sz="1600" dirty="0"/>
              <a:t> and </a:t>
            </a:r>
            <a:r>
              <a:rPr lang="en-AU" sz="1600" dirty="0">
                <a:solidFill>
                  <a:srgbClr val="FF0000"/>
                </a:solidFill>
              </a:rPr>
              <a:t>practical</a:t>
            </a:r>
            <a:r>
              <a:rPr lang="en-AU" sz="1600" dirty="0"/>
              <a:t>) covered in the Unit, into the building of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Each scenario requires you to build a working network, then add new network services and functionality to the network platform.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is designed to be </a:t>
            </a:r>
            <a:r>
              <a:rPr lang="en-AU" sz="1600" dirty="0">
                <a:solidFill>
                  <a:srgbClr val="FF0000"/>
                </a:solidFill>
              </a:rPr>
              <a:t>self re-enforcing</a:t>
            </a:r>
            <a:r>
              <a:rPr lang="en-AU" sz="1600" dirty="0"/>
              <a:t>, as what you have learnt in previous scenarios is required in future scenarios.</a:t>
            </a:r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It emphasizes an </a:t>
            </a:r>
            <a:r>
              <a:rPr lang="en-AU" sz="1600" dirty="0">
                <a:solidFill>
                  <a:srgbClr val="3333FF"/>
                </a:solidFill>
              </a:rPr>
              <a:t>Analytical and Systematic approach </a:t>
            </a:r>
            <a:r>
              <a:rPr lang="en-AU" sz="1600" dirty="0"/>
              <a:t>to building the network platform: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Produce a Network Topology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Prepare the VLSM Design</a:t>
            </a:r>
          </a:p>
          <a:p>
            <a:pPr lvl="1" eaLnBrk="1" hangingPunct="1">
              <a:buFont typeface="+mj-lt"/>
              <a:buAutoNum type="arabicPeriod"/>
            </a:pPr>
            <a:r>
              <a:rPr lang="en-AU" sz="1600" dirty="0"/>
              <a:t>Follow a </a:t>
            </a:r>
            <a:r>
              <a:rPr lang="en-AU" sz="1600" dirty="0">
                <a:solidFill>
                  <a:srgbClr val="FF0000"/>
                </a:solidFill>
              </a:rPr>
              <a:t>step-by-step process </a:t>
            </a:r>
            <a:r>
              <a:rPr lang="en-AU" sz="1600" dirty="0"/>
              <a:t>to ensure that, </a:t>
            </a:r>
            <a:r>
              <a:rPr lang="en-AU" sz="1600" dirty="0">
                <a:solidFill>
                  <a:srgbClr val="3333FF"/>
                </a:solidFill>
              </a:rPr>
              <a:t>configuration, testing</a:t>
            </a:r>
            <a:r>
              <a:rPr lang="en-AU" sz="1600" dirty="0"/>
              <a:t>, and </a:t>
            </a:r>
            <a:r>
              <a:rPr lang="en-AU" sz="1600" dirty="0">
                <a:solidFill>
                  <a:srgbClr val="3333FF"/>
                </a:solidFill>
              </a:rPr>
              <a:t>troubleshooting</a:t>
            </a:r>
            <a:r>
              <a:rPr lang="en-AU" sz="1600" dirty="0"/>
              <a:t> is done in an order and sequence that will achieve a working network.</a:t>
            </a:r>
          </a:p>
          <a:p>
            <a:pPr eaLnBrk="1" hangingPunct="1"/>
            <a:endParaRPr lang="en-AU" sz="1600" dirty="0"/>
          </a:p>
          <a:p>
            <a:pPr lvl="0" eaLnBrk="1" hangingPunct="1"/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 the scenarios will prepare you for the Skills Tests  </a:t>
            </a:r>
          </a:p>
          <a:p>
            <a:pPr lvl="0" eaLnBrk="1" hangingPunct="1"/>
            <a:endParaRPr lang="en-AU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eaLnBrk="1" hangingPunct="1">
              <a:buFontTx/>
              <a:buChar char="•"/>
            </a:pPr>
            <a:r>
              <a:rPr lang="en-A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tutor will provide  </a:t>
            </a:r>
            <a:r>
              <a:rPr lang="en-AU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AU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your  </a:t>
            </a:r>
            <a:r>
              <a:rPr lang="en-AU" sz="18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campus </a:t>
            </a: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Session</a:t>
            </a:r>
          </a:p>
          <a:p>
            <a:pPr lvl="0" eaLnBrk="1" hangingPunct="1">
              <a:buNone/>
            </a:pPr>
            <a:endParaRPr lang="en-AU" sz="160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AU" sz="16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CC6A-8F6D-4C8D-82FA-F7F2B3F2B352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372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09074" y="153102"/>
            <a:ext cx="8229600" cy="50006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Scenario 2 -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378" y="653165"/>
            <a:ext cx="9084622" cy="608820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/>
              <a:t>This scenario can be completed independent of the lecture material as configuration details are provided on </a:t>
            </a:r>
            <a:r>
              <a:rPr lang="en-AU" sz="1400" kern="0" dirty="0">
                <a:solidFill>
                  <a:srgbClr val="FF0000"/>
                </a:solidFill>
              </a:rPr>
              <a:t>pages </a:t>
            </a:r>
            <a:r>
              <a:rPr lang="en-AU" sz="1400" kern="0" dirty="0">
                <a:solidFill>
                  <a:srgbClr val="9933FF"/>
                </a:solidFill>
              </a:rPr>
              <a:t>15</a:t>
            </a:r>
            <a:r>
              <a:rPr lang="en-AU" sz="1400" kern="0" dirty="0"/>
              <a:t>  to </a:t>
            </a:r>
            <a:r>
              <a:rPr lang="en-AU" sz="1400" kern="0" dirty="0">
                <a:solidFill>
                  <a:srgbClr val="9933FF"/>
                </a:solidFill>
              </a:rPr>
              <a:t>27</a:t>
            </a:r>
            <a:endParaRPr lang="en-AU" sz="1400" kern="0" dirty="0"/>
          </a:p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solidFill>
                  <a:srgbClr val="000000"/>
                </a:solidFill>
              </a:rPr>
              <a:t>Your tutor will give you an overview of the scenario at the beginning of the lab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</a:t>
            </a:r>
            <a:r>
              <a:rPr lang="en-AU" sz="1400" kern="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 Tracer </a:t>
            </a:r>
            <a:r>
              <a:rPr lang="en-AU" sz="1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AU" sz="1400" kern="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a Lab Kit</a:t>
            </a:r>
            <a:endParaRPr lang="en-AU" sz="1400" kern="0" dirty="0">
              <a:solidFill>
                <a:srgbClr val="3333FF"/>
              </a:solidFill>
            </a:endParaRPr>
          </a:p>
          <a:p>
            <a:pPr>
              <a:spcBef>
                <a:spcPct val="20000"/>
              </a:spcBef>
              <a:defRPr/>
            </a:pPr>
            <a:endParaRPr lang="en-AU" sz="14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dirty="0"/>
              <a:t>As a </a:t>
            </a:r>
            <a:r>
              <a:rPr lang="en-AU" sz="1400" dirty="0">
                <a:solidFill>
                  <a:srgbClr val="3333FF"/>
                </a:solidFill>
              </a:rPr>
              <a:t>How to Configure Guide</a:t>
            </a:r>
            <a:r>
              <a:rPr lang="en-AU" sz="1400" dirty="0"/>
              <a:t>, it is recommended you obtain a copy of “CCNA Portable Commands Guide (CCNA Self-Study)  2/3/4/5 Ed”, Scott </a:t>
            </a:r>
            <a:r>
              <a:rPr lang="en-AU" sz="1400" dirty="0" err="1"/>
              <a:t>Empson</a:t>
            </a:r>
            <a:r>
              <a:rPr lang="en-AU" sz="1400" dirty="0"/>
              <a:t>, Cisco Press </a:t>
            </a:r>
          </a:p>
          <a:p>
            <a:pPr>
              <a:spcBef>
                <a:spcPct val="20000"/>
              </a:spcBef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400" b="1" kern="0" dirty="0">
                <a:solidFill>
                  <a:srgbClr val="FF0000"/>
                </a:solidFill>
                <a:latin typeface="+mn-lt"/>
                <a:cs typeface="+mn-cs"/>
              </a:rPr>
              <a:t>What is new?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Creating and testing a backup path to the gateway router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You will configure </a:t>
            </a:r>
            <a:r>
              <a:rPr lang="en-AU" sz="1400" kern="0" dirty="0">
                <a:solidFill>
                  <a:srgbClr val="FF0000"/>
                </a:solidFill>
              </a:rPr>
              <a:t>ACLs </a:t>
            </a:r>
            <a:r>
              <a:rPr lang="en-AU" sz="1400" kern="0" dirty="0"/>
              <a:t>(Access Control Lists) to control the flow of traffic from each of the VLANs.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ACLs </a:t>
            </a:r>
            <a:r>
              <a:rPr lang="en-AU" sz="1400" kern="0" dirty="0">
                <a:solidFill>
                  <a:srgbClr val="FF0000"/>
                </a:solidFill>
              </a:rPr>
              <a:t>are introduced early</a:t>
            </a:r>
            <a:r>
              <a:rPr lang="en-AU" sz="1400" kern="0" dirty="0"/>
              <a:t> in the semester to give you time to appreciate their </a:t>
            </a:r>
            <a:r>
              <a:rPr lang="en-AU" sz="1400" kern="0" dirty="0">
                <a:solidFill>
                  <a:srgbClr val="FF0000"/>
                </a:solidFill>
              </a:rPr>
              <a:t>usefulness </a:t>
            </a:r>
            <a:r>
              <a:rPr lang="en-AU" sz="1400" kern="0" dirty="0"/>
              <a:t>in managing the flow of IP traffic and the </a:t>
            </a:r>
            <a:r>
              <a:rPr lang="en-AU" sz="1400" kern="0" dirty="0">
                <a:solidFill>
                  <a:srgbClr val="FF0000"/>
                </a:solidFill>
              </a:rPr>
              <a:t>testing</a:t>
            </a:r>
            <a:r>
              <a:rPr lang="en-AU" sz="1400" kern="0" dirty="0"/>
              <a:t> that is required to ensure they perform correctly 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400" kern="0" dirty="0"/>
              <a:t>You will be creating and using </a:t>
            </a:r>
            <a:r>
              <a:rPr lang="en-AU" sz="1400" kern="0" dirty="0">
                <a:solidFill>
                  <a:srgbClr val="FF0000"/>
                </a:solidFill>
              </a:rPr>
              <a:t>NAMED </a:t>
            </a:r>
            <a:r>
              <a:rPr lang="en-AU" sz="1400" b="1" kern="0" dirty="0">
                <a:solidFill>
                  <a:srgbClr val="0000FF"/>
                </a:solidFill>
              </a:rPr>
              <a:t>extended </a:t>
            </a:r>
            <a:r>
              <a:rPr lang="en-AU" sz="1400" kern="0" dirty="0"/>
              <a:t>ACLs, eg:</a:t>
            </a:r>
          </a:p>
          <a:p>
            <a:pPr>
              <a:spcBef>
                <a:spcPct val="20000"/>
              </a:spcBef>
              <a:defRPr/>
            </a:pPr>
            <a:r>
              <a:rPr lang="en-AU" sz="1400" dirty="0"/>
              <a:t>                     ip access-list extended </a:t>
            </a:r>
            <a:r>
              <a:rPr lang="en-AU" sz="1400" dirty="0">
                <a:solidFill>
                  <a:srgbClr val="0000FF"/>
                </a:solidFill>
              </a:rPr>
              <a:t>ACLVLAN70</a:t>
            </a:r>
            <a:endParaRPr lang="en-AU" sz="1400" kern="0" dirty="0"/>
          </a:p>
          <a:p>
            <a:pPr>
              <a:spcBef>
                <a:spcPct val="20000"/>
              </a:spcBef>
              <a:defRPr/>
            </a:pPr>
            <a:r>
              <a:rPr lang="en-AU" sz="1400" kern="0" dirty="0"/>
              <a:t>               This means the ACL is </a:t>
            </a:r>
            <a:r>
              <a:rPr lang="en-AU" sz="1400" kern="0" dirty="0">
                <a:solidFill>
                  <a:srgbClr val="0000FF"/>
                </a:solidFill>
              </a:rPr>
              <a:t>self-documenting</a:t>
            </a:r>
            <a:r>
              <a:rPr lang="en-AU" sz="1400" kern="0" dirty="0"/>
              <a:t>, the above is the ACL for VLAN 70</a:t>
            </a: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latin typeface="+mn-lt"/>
                <a:cs typeface="+mn-cs"/>
              </a:rPr>
              <a:t>Network Topology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+mn-lt"/>
                <a:cs typeface="+mn-cs"/>
              </a:rPr>
              <a:t>Internal</a:t>
            </a:r>
            <a:r>
              <a:rPr lang="en-AU" sz="1600" kern="0" dirty="0">
                <a:latin typeface="+mn-lt"/>
                <a:cs typeface="+mn-cs"/>
              </a:rPr>
              <a:t>, your internal network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+mn-lt"/>
                <a:cs typeface="+mn-cs"/>
              </a:rPr>
              <a:t>External</a:t>
            </a:r>
            <a:r>
              <a:rPr lang="en-AU" sz="1600" kern="0" dirty="0">
                <a:latin typeface="+mn-lt"/>
                <a:cs typeface="+mn-cs"/>
              </a:rPr>
              <a:t>, the link to the ISP and the Internet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sz="16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Network addresses </a:t>
            </a: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Scenario 2, </a:t>
            </a:r>
            <a:r>
              <a:rPr lang="en-AU" sz="1600" kern="0" dirty="0">
                <a:latin typeface="Arial" panose="020B0604020202020204" pitchFamily="34" charset="0"/>
                <a:cs typeface="Arial" panose="020B0604020202020204" pitchFamily="34" charset="0"/>
              </a:rPr>
              <a:t>refer </a:t>
            </a:r>
            <a:r>
              <a:rPr lang="en-AU" sz="16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5 </a:t>
            </a:r>
            <a:r>
              <a:rPr lang="en-AU" sz="1600" kern="0" dirty="0">
                <a:latin typeface="Arial" panose="020B0604020202020204" pitchFamily="34" charset="0"/>
                <a:cs typeface="Arial" panose="020B0604020202020204" pitchFamily="34" charset="0"/>
              </a:rPr>
              <a:t>to determine</a:t>
            </a:r>
            <a:r>
              <a:rPr lang="en-AU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AU" sz="16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16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AU" sz="16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sz="1600" b="1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AU" sz="160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/>
              <a:t>Your Corporate Network Address is </a:t>
            </a:r>
            <a:r>
              <a:rPr lang="en-US" sz="1600" b="1" dirty="0">
                <a:solidFill>
                  <a:srgbClr val="0000FF"/>
                </a:solidFill>
              </a:rPr>
              <a:t>148.</a:t>
            </a:r>
            <a:r>
              <a:rPr lang="en-US" sz="1600" b="1" dirty="0">
                <a:solidFill>
                  <a:srgbClr val="C00000"/>
                </a:solidFill>
              </a:rPr>
              <a:t>V</a:t>
            </a:r>
            <a:r>
              <a:rPr lang="en-US" sz="1600" b="1" dirty="0">
                <a:solidFill>
                  <a:srgbClr val="FF0000"/>
                </a:solidFill>
              </a:rPr>
              <a:t>Z</a:t>
            </a:r>
            <a:r>
              <a:rPr lang="en-US" sz="1600" b="1" dirty="0">
                <a:solidFill>
                  <a:srgbClr val="0000FF"/>
                </a:solidFill>
              </a:rPr>
              <a:t>.0.0/16</a:t>
            </a:r>
            <a:r>
              <a:rPr lang="en-US" sz="1600" dirty="0"/>
              <a:t> </a:t>
            </a:r>
            <a:endParaRPr lang="en-US" sz="1600" b="1" dirty="0">
              <a:solidFill>
                <a:srgbClr val="0000FF"/>
              </a:solidFill>
            </a:endParaRP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/>
              <a:t>Your ISP Link Address is </a:t>
            </a:r>
            <a:r>
              <a:rPr lang="en-US" sz="1600" b="1" dirty="0">
                <a:solidFill>
                  <a:srgbClr val="3333FF"/>
                </a:solidFill>
              </a:rPr>
              <a:t>204.3.5</a:t>
            </a:r>
            <a:r>
              <a:rPr lang="en-US" sz="1600" b="1" dirty="0">
                <a:solidFill>
                  <a:srgbClr val="0099FF"/>
                </a:solidFill>
              </a:rPr>
              <a:t>W</a:t>
            </a:r>
            <a:r>
              <a:rPr lang="en-US" sz="1600" b="1" dirty="0">
                <a:solidFill>
                  <a:srgbClr val="3333FF"/>
                </a:solidFill>
              </a:rPr>
              <a:t>.0/30</a:t>
            </a:r>
            <a:r>
              <a:rPr lang="en-US" sz="1600" dirty="0"/>
              <a:t> </a:t>
            </a:r>
            <a:endParaRPr lang="en-AU" sz="1600" b="1" dirty="0">
              <a:solidFill>
                <a:srgbClr val="3333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/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04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12545"/>
            <a:ext cx="8229600" cy="72416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FF"/>
                </a:solidFill>
              </a:rPr>
              <a:t>How to determine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Rule Set  A</a:t>
            </a:r>
          </a:p>
          <a:p>
            <a:pPr algn="ctr">
              <a:defRPr/>
            </a:pPr>
            <a:endParaRPr lang="en-AU" sz="20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508" y="980728"/>
            <a:ext cx="8856984" cy="504056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00FF"/>
                </a:solidFill>
              </a:rPr>
              <a:t>Network Addresses </a:t>
            </a:r>
            <a:r>
              <a:rPr lang="en-AU" sz="1600" dirty="0">
                <a:solidFill>
                  <a:srgbClr val="00B050"/>
                </a:solidFill>
              </a:rPr>
              <a:t> </a:t>
            </a:r>
            <a:r>
              <a:rPr lang="en-AU" sz="1600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 dirty="0">
                <a:solidFill>
                  <a:srgbClr val="FF0000"/>
                </a:solidFill>
                <a:latin typeface="Arial"/>
              </a:rPr>
              <a:t> (Example Only, use your Student ID)</a:t>
            </a:r>
            <a:endParaRPr lang="en-AU" sz="16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 (from Left to Right)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 (from Left to Right)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Rule 1: If the </a:t>
            </a:r>
            <a:r>
              <a:rPr lang="en-AU" sz="1200" b="1" kern="0" dirty="0">
                <a:solidFill>
                  <a:srgbClr val="9933FF"/>
                </a:solidFill>
                <a:latin typeface="Arial"/>
              </a:rPr>
              <a:t>Corporate Network Address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1200" b="1" dirty="0">
                <a:solidFill>
                  <a:srgbClr val="0000FF"/>
                </a:solidFill>
              </a:rPr>
              <a:t>148.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b="1" dirty="0">
                <a:solidFill>
                  <a:srgbClr val="0000FF"/>
                </a:solidFill>
              </a:rPr>
              <a:t>.0.0/16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C00000"/>
                </a:solidFill>
              </a:rPr>
              <a:t>V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seventh </a:t>
            </a:r>
            <a:r>
              <a:rPr lang="en-US" sz="1200" dirty="0">
                <a:solidFill>
                  <a:srgbClr val="000000"/>
                </a:solidFill>
              </a:rPr>
              <a:t>number and </a:t>
            </a:r>
            <a:r>
              <a:rPr lang="en-US" sz="1200" b="1" dirty="0">
                <a:solidFill>
                  <a:srgbClr val="FF0000"/>
                </a:solidFill>
              </a:rPr>
              <a:t>Z</a:t>
            </a:r>
            <a:r>
              <a:rPr lang="en-US" sz="1200" dirty="0">
                <a:solidFill>
                  <a:srgbClr val="000000"/>
                </a:solidFill>
              </a:rPr>
              <a:t> is</a:t>
            </a:r>
            <a:r>
              <a:rPr lang="en-US" sz="1200" b="1" dirty="0">
                <a:solidFill>
                  <a:srgbClr val="000000"/>
                </a:solidFill>
              </a:rPr>
              <a:t> last </a:t>
            </a:r>
            <a:r>
              <a:rPr lang="en-US" sz="1200" dirty="0">
                <a:solidFill>
                  <a:srgbClr val="000000"/>
                </a:solidFill>
              </a:rPr>
              <a:t>number in your student 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200" b="1" dirty="0">
                <a:solidFill>
                  <a:srgbClr val="C00000"/>
                </a:solidFill>
              </a:rPr>
              <a:t>V=2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/>
              <a:t>and</a:t>
            </a:r>
            <a:r>
              <a:rPr lang="en-US" sz="1200" b="1" dirty="0">
                <a:solidFill>
                  <a:srgbClr val="FF0000"/>
                </a:solidFill>
              </a:rPr>
              <a:t> Z=0</a:t>
            </a:r>
            <a:r>
              <a:rPr lang="en-US" sz="1200" b="1" dirty="0">
                <a:solidFill>
                  <a:srgbClr val="000000"/>
                </a:solidFill>
              </a:rPr>
              <a:t>, hence</a:t>
            </a:r>
            <a:r>
              <a:rPr lang="en-US" sz="1200" b="1" dirty="0">
                <a:solidFill>
                  <a:srgbClr val="FF0000"/>
                </a:solidFill>
              </a:rPr>
              <a:t> 148.20.0.0/16  </a:t>
            </a:r>
            <a:r>
              <a:rPr lang="en-US" sz="1200" b="1" dirty="0">
                <a:solidFill>
                  <a:srgbClr val="000000"/>
                </a:solidFill>
              </a:rPr>
              <a:t>is your  Corporate Network Address</a:t>
            </a:r>
            <a:endParaRPr lang="en-US" sz="1200" b="1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If the </a:t>
            </a:r>
            <a:r>
              <a:rPr lang="en-AU" sz="1200" b="1" dirty="0">
                <a:solidFill>
                  <a:srgbClr val="9933FF"/>
                </a:solidFill>
              </a:rPr>
              <a:t>ISP Link Address </a:t>
            </a:r>
            <a:r>
              <a:rPr lang="en-AU" sz="1200" dirty="0">
                <a:solidFill>
                  <a:srgbClr val="000000"/>
                </a:solidFill>
              </a:rPr>
              <a:t>is </a:t>
            </a:r>
            <a:r>
              <a:rPr lang="en-US" sz="1200" b="1" dirty="0">
                <a:solidFill>
                  <a:srgbClr val="3333FF"/>
                </a:solidFill>
              </a:rPr>
              <a:t>204.3.5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b="1" dirty="0">
                <a:solidFill>
                  <a:srgbClr val="3333FF"/>
                </a:solidFill>
              </a:rPr>
              <a:t>.0/30</a:t>
            </a:r>
            <a:r>
              <a:rPr lang="en-US" sz="1200" dirty="0">
                <a:solidFill>
                  <a:srgbClr val="000000"/>
                </a:solidFill>
              </a:rPr>
              <a:t> where </a:t>
            </a:r>
            <a:r>
              <a:rPr lang="en-US" sz="1200" b="1" dirty="0">
                <a:solidFill>
                  <a:srgbClr val="00B0F0"/>
                </a:solidFill>
              </a:rPr>
              <a:t>W</a:t>
            </a:r>
            <a:r>
              <a:rPr lang="en-US" sz="1200" dirty="0">
                <a:solidFill>
                  <a:srgbClr val="000000"/>
                </a:solidFill>
              </a:rPr>
              <a:t> is </a:t>
            </a:r>
            <a:r>
              <a:rPr lang="en-US" sz="1200" b="1" dirty="0">
                <a:solidFill>
                  <a:srgbClr val="000000"/>
                </a:solidFill>
              </a:rPr>
              <a:t>eighth </a:t>
            </a:r>
            <a:r>
              <a:rPr lang="en-US" sz="1200" dirty="0">
                <a:solidFill>
                  <a:srgbClr val="000000"/>
                </a:solidFill>
              </a:rPr>
              <a:t>number in your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b="1" dirty="0">
                <a:solidFill>
                  <a:srgbClr val="0099FF"/>
                </a:solidFill>
              </a:rPr>
              <a:t>W=1</a:t>
            </a:r>
            <a:r>
              <a:rPr lang="en-AU" sz="1200" b="1" dirty="0">
                <a:solidFill>
                  <a:srgbClr val="000000"/>
                </a:solidFill>
              </a:rPr>
              <a:t>, hence </a:t>
            </a:r>
            <a:r>
              <a:rPr lang="en-AU" sz="1200" b="1" dirty="0">
                <a:solidFill>
                  <a:srgbClr val="0099FF"/>
                </a:solidFill>
              </a:rPr>
              <a:t>204.3.51.0</a:t>
            </a:r>
            <a:r>
              <a:rPr lang="en-AU" sz="1200" b="1" dirty="0">
                <a:solidFill>
                  <a:srgbClr val="000000"/>
                </a:solidFill>
              </a:rPr>
              <a:t> is your ISP Link Address</a:t>
            </a:r>
            <a:endParaRPr lang="en-AU" sz="1200" b="1" dirty="0">
              <a:solidFill>
                <a:srgbClr val="3333FF"/>
              </a:solidFill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00FF"/>
                </a:solidFill>
                <a:latin typeface="Arial"/>
              </a:rPr>
              <a:t>VLAN Numbers </a:t>
            </a:r>
            <a:r>
              <a:rPr lang="en-AU" sz="1600" kern="0" dirty="0">
                <a:solidFill>
                  <a:srgbClr val="00B050"/>
                </a:solidFill>
                <a:latin typeface="Arial"/>
              </a:rPr>
              <a:t>– </a:t>
            </a:r>
            <a:r>
              <a:rPr lang="en-AU" sz="1100" b="1" kern="0" dirty="0">
                <a:solidFill>
                  <a:srgbClr val="FF0000"/>
                </a:solidFill>
                <a:latin typeface="Arial"/>
              </a:rPr>
              <a:t> (Example Only, use your Student ID)</a:t>
            </a:r>
            <a:endParaRPr lang="en-AU" sz="16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eg student Id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Nine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  digit  Id 123057210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200" kern="0" dirty="0">
                <a:solidFill>
                  <a:srgbClr val="C00000"/>
                </a:solidFill>
                <a:latin typeface="Arial"/>
              </a:rPr>
              <a:t>If Seven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digit  Id 3057210   then  </a:t>
            </a:r>
            <a:r>
              <a:rPr lang="en-AU" sz="1200" b="1" kern="0" dirty="0">
                <a:solidFill>
                  <a:srgbClr val="00B050"/>
                </a:solidFill>
                <a:latin typeface="Arial"/>
              </a:rPr>
              <a:t>99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3057210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1:  VLAN</a:t>
            </a:r>
            <a:r>
              <a:rPr lang="en-AU" sz="1200" dirty="0">
                <a:solidFill>
                  <a:srgbClr val="00B050"/>
                </a:solidFill>
              </a:rPr>
              <a:t>  </a:t>
            </a:r>
            <a:r>
              <a:rPr lang="en-AU" sz="1200" b="1" dirty="0">
                <a:solidFill>
                  <a:srgbClr val="00B050"/>
                </a:solidFill>
              </a:rPr>
              <a:t>XXX 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00B050"/>
                </a:solidFill>
              </a:rPr>
              <a:t>where  XXX are the last three numbers in you student ID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b="1" dirty="0">
                <a:solidFill>
                  <a:srgbClr val="000000"/>
                </a:solidFill>
              </a:rPr>
              <a:t>    </a:t>
            </a:r>
            <a:r>
              <a:rPr lang="en-AU" sz="1200" dirty="0">
                <a:solidFill>
                  <a:srgbClr val="000000"/>
                </a:solidFill>
              </a:rPr>
              <a:t>Rule 2:  VLAN  </a:t>
            </a:r>
            <a:r>
              <a:rPr lang="en-AU" sz="1200" b="1" dirty="0">
                <a:solidFill>
                  <a:srgbClr val="9933FF"/>
                </a:solidFill>
              </a:rPr>
              <a:t>YYY </a:t>
            </a:r>
            <a:r>
              <a:rPr lang="en-AU" sz="1200" dirty="0">
                <a:solidFill>
                  <a:srgbClr val="000000"/>
                </a:solidFill>
              </a:rPr>
              <a:t> </a:t>
            </a:r>
            <a:r>
              <a:rPr lang="en-AU" sz="1200" b="1" dirty="0">
                <a:solidFill>
                  <a:srgbClr val="9933FF"/>
                </a:solidFill>
              </a:rPr>
              <a:t>where  YYY  are the middle three numbers in you student ID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Rule 3: 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then </a:t>
            </a:r>
            <a:r>
              <a:rPr lang="en-AU" sz="1200" dirty="0">
                <a:solidFill>
                  <a:srgbClr val="00B050"/>
                </a:solidFill>
              </a:rPr>
              <a:t>XXX </a:t>
            </a:r>
            <a:r>
              <a:rPr lang="en-AU" sz="1200" dirty="0">
                <a:solidFill>
                  <a:srgbClr val="000000"/>
                </a:solidFill>
              </a:rPr>
              <a:t>= </a:t>
            </a:r>
            <a:r>
              <a:rPr lang="en-AU" sz="1200" dirty="0">
                <a:solidFill>
                  <a:srgbClr val="00B050"/>
                </a:solidFill>
              </a:rPr>
              <a:t>XXX</a:t>
            </a:r>
            <a:r>
              <a:rPr lang="en-AU" sz="1200" dirty="0">
                <a:solidFill>
                  <a:srgbClr val="000000"/>
                </a:solidFill>
              </a:rPr>
              <a:t> + 1</a:t>
            </a:r>
            <a:r>
              <a:rPr lang="en-AU" sz="1200" b="1" dirty="0">
                <a:solidFill>
                  <a:srgbClr val="9933FF"/>
                </a:solidFill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     Rule 4: VLAN  130, IF</a:t>
            </a:r>
            <a:r>
              <a:rPr lang="en-AU" sz="1200" dirty="0">
                <a:solidFill>
                  <a:srgbClr val="00B050"/>
                </a:solidFill>
              </a:rPr>
              <a:t> XXX </a:t>
            </a:r>
            <a:r>
              <a:rPr lang="en-AU" sz="1200" dirty="0">
                <a:solidFill>
                  <a:srgbClr val="000000"/>
                </a:solidFill>
              </a:rPr>
              <a:t>or </a:t>
            </a:r>
            <a:r>
              <a:rPr lang="en-AU" sz="1200" dirty="0">
                <a:solidFill>
                  <a:srgbClr val="9933FF"/>
                </a:solidFill>
              </a:rPr>
              <a:t>YYY</a:t>
            </a:r>
            <a:r>
              <a:rPr lang="en-AU" sz="1200" dirty="0">
                <a:solidFill>
                  <a:srgbClr val="000000"/>
                </a:solidFill>
              </a:rPr>
              <a:t> =130 then 130 - 3 = 127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Appling Rules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1: VLAN  XXX:  XXX= 210  hence   VLAN210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2: VLAN  YYY:  YYY=057 hence     VLAN57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3:  No need to apply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rgbClr val="000000"/>
                </a:solidFill>
              </a:rPr>
              <a:t>Rule 4:  No need to apply</a:t>
            </a: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4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810625" y="6570663"/>
            <a:ext cx="333375" cy="287337"/>
          </a:xfrm>
        </p:spPr>
        <p:txBody>
          <a:bodyPr/>
          <a:lstStyle/>
          <a:p>
            <a:pPr>
              <a:defRPr/>
            </a:pPr>
            <a:fld id="{7445E1C8-2653-45C1-AC54-28E7F95E0357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5536" y="116632"/>
            <a:ext cx="8229600" cy="104669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AU" sz="2000" dirty="0">
                <a:solidFill>
                  <a:srgbClr val="000000"/>
                </a:solidFill>
              </a:rPr>
              <a:t>Scenario 2 Addresses and VLAN Numbers</a:t>
            </a:r>
          </a:p>
          <a:p>
            <a:pPr algn="ctr">
              <a:defRPr/>
            </a:pPr>
            <a:r>
              <a:rPr lang="en-AU" sz="2000" dirty="0">
                <a:solidFill>
                  <a:srgbClr val="9933FF"/>
                </a:solidFill>
              </a:rPr>
              <a:t>Record your Network Addresses and VLAN Numbers</a:t>
            </a:r>
          </a:p>
          <a:p>
            <a:pPr algn="ctr">
              <a:defRPr/>
            </a:pPr>
            <a:r>
              <a:rPr lang="en-AU" sz="2000" b="1" dirty="0">
                <a:solidFill>
                  <a:srgbClr val="FF0000"/>
                </a:solidFill>
              </a:rPr>
              <a:t>Refer Rule Set  A</a:t>
            </a: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AU" sz="2000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en-AU" sz="2000" kern="0" dirty="0">
                <a:solidFill>
                  <a:srgbClr val="000000"/>
                </a:solidFill>
                <a:latin typeface="Arial"/>
              </a:rPr>
              <a:t>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685" y="1163326"/>
            <a:ext cx="8856984" cy="568863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Student ID:</a:t>
            </a: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Corporate Network Address </a:t>
            </a:r>
            <a:r>
              <a:rPr lang="en-US" sz="1600" b="1" dirty="0">
                <a:solidFill>
                  <a:srgbClr val="0000FF"/>
                </a:solidFill>
              </a:rPr>
              <a:t>148.</a:t>
            </a:r>
            <a:r>
              <a:rPr lang="en-US" sz="1600" b="1" dirty="0">
                <a:solidFill>
                  <a:srgbClr val="C00000"/>
                </a:solidFill>
              </a:rPr>
              <a:t>V</a:t>
            </a:r>
            <a:r>
              <a:rPr lang="en-US" sz="1600" b="1" dirty="0">
                <a:solidFill>
                  <a:srgbClr val="FF0000"/>
                </a:solidFill>
              </a:rPr>
              <a:t>Z</a:t>
            </a:r>
            <a:r>
              <a:rPr lang="en-US" sz="1600" b="1" dirty="0">
                <a:solidFill>
                  <a:srgbClr val="0000FF"/>
                </a:solidFill>
              </a:rPr>
              <a:t>.0.0/16     </a:t>
            </a:r>
            <a:r>
              <a:rPr lang="en-US" sz="1600" b="1" dirty="0">
                <a:solidFill>
                  <a:srgbClr val="C00000"/>
                </a:solidFill>
              </a:rPr>
              <a:t>V</a:t>
            </a:r>
            <a:r>
              <a:rPr lang="en-US" sz="1600" b="1" dirty="0">
                <a:solidFill>
                  <a:srgbClr val="0000FF"/>
                </a:solidFill>
              </a:rPr>
              <a:t>=      </a:t>
            </a:r>
            <a:r>
              <a:rPr lang="en-US" sz="1600" b="1" dirty="0">
                <a:solidFill>
                  <a:srgbClr val="FF0000"/>
                </a:solidFill>
              </a:rPr>
              <a:t>Z</a:t>
            </a:r>
            <a:r>
              <a:rPr lang="en-US" sz="1600" b="1" dirty="0">
                <a:solidFill>
                  <a:srgbClr val="0000FF"/>
                </a:solidFill>
              </a:rPr>
              <a:t>= 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ISP Link Address </a:t>
            </a:r>
            <a:r>
              <a:rPr lang="en-US" sz="1600" b="1" dirty="0">
                <a:solidFill>
                  <a:srgbClr val="3333FF"/>
                </a:solidFill>
              </a:rPr>
              <a:t>204.3.5</a:t>
            </a:r>
            <a:r>
              <a:rPr lang="en-US" sz="1600" b="1" dirty="0">
                <a:solidFill>
                  <a:srgbClr val="00B0F0"/>
                </a:solidFill>
              </a:rPr>
              <a:t>W</a:t>
            </a:r>
            <a:r>
              <a:rPr lang="en-US" sz="1600" b="1" dirty="0">
                <a:solidFill>
                  <a:srgbClr val="3333FF"/>
                </a:solidFill>
              </a:rPr>
              <a:t>.0/30   </a:t>
            </a:r>
            <a:r>
              <a:rPr lang="en-US" sz="1600" b="1" dirty="0">
                <a:solidFill>
                  <a:srgbClr val="0099FF"/>
                </a:solidFill>
              </a:rPr>
              <a:t>W</a:t>
            </a:r>
            <a:r>
              <a:rPr lang="en-US" sz="1600" b="1" dirty="0">
                <a:solidFill>
                  <a:srgbClr val="3333FF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AU" sz="16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lvl="1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1600" kern="0" dirty="0">
                <a:solidFill>
                  <a:srgbClr val="00B050"/>
                </a:solidFill>
                <a:latin typeface="Arial"/>
              </a:rPr>
              <a:t>Your VLAN Numbers </a:t>
            </a:r>
            <a:r>
              <a:rPr lang="en-AU" sz="1200" kern="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lvl="1">
              <a:spcBef>
                <a:spcPct val="20000"/>
              </a:spcBef>
              <a:defRPr/>
            </a:pPr>
            <a:endParaRPr lang="en-AU" sz="1200" kern="0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AU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47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11035"/>
            <a:ext cx="8229600" cy="725678"/>
          </a:xfrm>
        </p:spPr>
        <p:txBody>
          <a:bodyPr/>
          <a:lstStyle/>
          <a:p>
            <a:br>
              <a:rPr lang="en-AU" sz="2400" dirty="0"/>
            </a:br>
            <a:r>
              <a:rPr lang="en-AU" sz="2200" dirty="0"/>
              <a:t>Task 2 VLSM Design – Use VLSM Calculator</a:t>
            </a:r>
            <a:br>
              <a:rPr lang="en-AU" sz="2200" dirty="0"/>
            </a:br>
            <a:r>
              <a:rPr lang="en-AU" sz="2200" dirty="0"/>
              <a:t>Paste Below</a:t>
            </a:r>
            <a:br>
              <a:rPr lang="en-AU" sz="2400" dirty="0"/>
            </a:br>
            <a:endParaRPr lang="en-AU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59E69-41D3-46E6-94B7-C349B4542012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8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42689" y="78035"/>
            <a:ext cx="8229600" cy="405805"/>
          </a:xfrm>
        </p:spPr>
        <p:txBody>
          <a:bodyPr/>
          <a:lstStyle/>
          <a:p>
            <a:r>
              <a:rPr lang="en-AU" sz="2000" dirty="0"/>
              <a:t>Scenario 2 -Tasks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57" y="411906"/>
            <a:ext cx="8856663" cy="618544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>
                <a:cs typeface="Times New Roman" pitchFamily="18" charset="0"/>
              </a:rPr>
              <a:t>1. </a:t>
            </a:r>
            <a:r>
              <a:rPr lang="en-AU" sz="1000" dirty="0">
                <a:cs typeface="Times New Roman" pitchFamily="18" charset="0"/>
              </a:rPr>
              <a:t>Do not configure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enable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   OR  </a:t>
            </a:r>
            <a:r>
              <a:rPr lang="en-AU" sz="1000" b="1" dirty="0">
                <a:solidFill>
                  <a:srgbClr val="000000"/>
                </a:solidFill>
                <a:cs typeface="Times New Roman" pitchFamily="18" charset="0"/>
              </a:rPr>
              <a:t>line console passwords</a:t>
            </a:r>
            <a:r>
              <a:rPr lang="en-AU" sz="1000" dirty="0">
                <a:solidFill>
                  <a:srgbClr val="000000"/>
                </a:solidFill>
                <a:cs typeface="Times New Roman" pitchFamily="18" charset="0"/>
              </a:rPr>
              <a:t> on router and switches,  unless specified by the task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2. </a:t>
            </a:r>
            <a:r>
              <a:rPr lang="en-AU" sz="1000" b="1" dirty="0">
                <a:solidFill>
                  <a:srgbClr val="0000FF"/>
                </a:solidFill>
              </a:rPr>
              <a:t>Internal Network VLSM </a:t>
            </a:r>
            <a:r>
              <a:rPr lang="en-AU" sz="1000" b="1" dirty="0">
                <a:solidFill>
                  <a:srgbClr val="3333FF"/>
                </a:solidFill>
              </a:rPr>
              <a:t>Design  - Paste in page 7</a:t>
            </a:r>
          </a:p>
          <a:p>
            <a:pPr eaLnBrk="1" hangingPunct="1">
              <a:buFontTx/>
              <a:buNone/>
              <a:defRPr/>
            </a:pPr>
            <a:r>
              <a:rPr lang="en-AU" sz="1000" dirty="0"/>
              <a:t>   </a:t>
            </a:r>
            <a:r>
              <a:rPr lang="en-AU" sz="1000" b="1" dirty="0"/>
              <a:t>a) </a:t>
            </a:r>
            <a:r>
              <a:rPr lang="en-AU" sz="1000" dirty="0"/>
              <a:t>Design IP VLSM Addressing Scheme with following requirements::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b="1" dirty="0">
                <a:solidFill>
                  <a:srgbClr val="FF0000"/>
                </a:solidFill>
              </a:rPr>
              <a:t>Refer rules page 5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S1  </a:t>
            </a:r>
            <a:r>
              <a:rPr lang="en-AU" sz="1000" b="1" dirty="0"/>
              <a:t>VLAN </a:t>
            </a:r>
            <a:r>
              <a:rPr lang="en-AU" sz="1000" b="1" dirty="0">
                <a:solidFill>
                  <a:srgbClr val="008000"/>
                </a:solidFill>
              </a:rPr>
              <a:t>XXX </a:t>
            </a:r>
            <a:r>
              <a:rPr lang="en-AU" sz="1000" dirty="0"/>
              <a:t>Eggs 1200 hosts 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S1  </a:t>
            </a:r>
            <a:r>
              <a:rPr lang="en-AU" sz="1000" b="1" dirty="0"/>
              <a:t>VLAN  1  </a:t>
            </a:r>
            <a:r>
              <a:rPr lang="en-AU" sz="1000" dirty="0"/>
              <a:t>18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S2  </a:t>
            </a:r>
            <a:r>
              <a:rPr lang="en-AU" sz="1000" b="1" dirty="0"/>
              <a:t>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b="1" dirty="0"/>
              <a:t> </a:t>
            </a:r>
            <a:r>
              <a:rPr lang="en-AU" sz="1000" dirty="0"/>
              <a:t>Milk 100 host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S2  </a:t>
            </a:r>
            <a:r>
              <a:rPr lang="en-AU" sz="1000" b="1" dirty="0"/>
              <a:t>VLAN  130 </a:t>
            </a:r>
            <a:r>
              <a:rPr lang="en-AU" sz="1000" dirty="0"/>
              <a:t>Bread  50 hosts (</a:t>
            </a:r>
            <a:r>
              <a:rPr lang="en-AU" sz="1000" b="1" dirty="0">
                <a:solidFill>
                  <a:srgbClr val="FF0000"/>
                </a:solidFill>
              </a:rPr>
              <a:t>130  may change, refer rules page 7)</a:t>
            </a:r>
            <a:endParaRPr lang="en-AU" sz="1000" dirty="0"/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Switch S2  </a:t>
            </a:r>
            <a:r>
              <a:rPr lang="en-AU" sz="1000" b="1" dirty="0"/>
              <a:t>VLAN  1  </a:t>
            </a:r>
            <a:r>
              <a:rPr lang="en-AU" sz="1000" dirty="0"/>
              <a:t>18  hosts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 3 </a:t>
            </a:r>
            <a:r>
              <a:rPr lang="en-AU" sz="1000" b="1" dirty="0"/>
              <a:t>Internal Serials  </a:t>
            </a:r>
            <a:r>
              <a:rPr lang="en-AU" sz="1000" dirty="0"/>
              <a:t>2 hosts each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 err="1"/>
              <a:t>Bidar</a:t>
            </a:r>
            <a:r>
              <a:rPr lang="en-AU" sz="1000" dirty="0"/>
              <a:t> </a:t>
            </a:r>
            <a:r>
              <a:rPr lang="en-AU" sz="1000" b="1" dirty="0"/>
              <a:t>Database Server LAN </a:t>
            </a:r>
            <a:r>
              <a:rPr lang="en-AU" sz="1000" dirty="0"/>
              <a:t>loopback 0  18 hosts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b) </a:t>
            </a:r>
            <a:r>
              <a:rPr lang="en-AU" sz="1000" dirty="0"/>
              <a:t>Document assignment of ip addresses to router interfaces and PC Hosts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</a:t>
            </a:r>
            <a:r>
              <a:rPr lang="en-AU" sz="1000" b="1" dirty="0">
                <a:solidFill>
                  <a:srgbClr val="FF0000"/>
                </a:solidFill>
              </a:rPr>
              <a:t>c)   Use a VLSM calculator</a:t>
            </a:r>
            <a:endParaRPr lang="en-AU" sz="1000" b="1" dirty="0"/>
          </a:p>
          <a:p>
            <a:pPr>
              <a:buNone/>
              <a:defRPr/>
            </a:pPr>
            <a:r>
              <a:rPr lang="en-AU" sz="1000" b="1" dirty="0"/>
              <a:t>3. </a:t>
            </a:r>
            <a:r>
              <a:rPr lang="en-AU" sz="1000" b="1" dirty="0">
                <a:solidFill>
                  <a:srgbClr val="3333FF"/>
                </a:solidFill>
              </a:rPr>
              <a:t>Cable Connection – Refer Network Topology Diagram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 a) </a:t>
            </a:r>
            <a:r>
              <a:rPr lang="en-US" sz="1000" dirty="0"/>
              <a:t>Connect </a:t>
            </a:r>
            <a:r>
              <a:rPr lang="en-US" sz="1000" dirty="0" err="1"/>
              <a:t>Kodad</a:t>
            </a:r>
            <a:r>
              <a:rPr lang="en-US" sz="1000" dirty="0"/>
              <a:t> router to switch </a:t>
            </a:r>
            <a:r>
              <a:rPr lang="en-US" sz="1000" b="1" dirty="0">
                <a:solidFill>
                  <a:srgbClr val="00B050"/>
                </a:solidFill>
              </a:rPr>
              <a:t>S3 </a:t>
            </a:r>
            <a:r>
              <a:rPr lang="en-US" sz="1000" dirty="0"/>
              <a:t> </a:t>
            </a:r>
            <a:r>
              <a:rPr lang="en-US" sz="1000" b="1" dirty="0">
                <a:solidFill>
                  <a:srgbClr val="00B050"/>
                </a:solidFill>
              </a:rPr>
              <a:t>G1/0/11</a:t>
            </a:r>
            <a:r>
              <a:rPr lang="en-US" sz="1000" dirty="0"/>
              <a:t> </a:t>
            </a:r>
          </a:p>
          <a:p>
            <a:pPr>
              <a:buNone/>
              <a:defRPr/>
            </a:pPr>
            <a:r>
              <a:rPr lang="en-US" sz="1000" b="1" dirty="0"/>
              <a:t>    b) </a:t>
            </a:r>
            <a:r>
              <a:rPr lang="en-US" sz="1000" dirty="0"/>
              <a:t>Connect </a:t>
            </a:r>
            <a:r>
              <a:rPr lang="en-US" sz="1000" dirty="0" err="1"/>
              <a:t>Pargi</a:t>
            </a:r>
            <a:r>
              <a:rPr lang="en-US" sz="1000" dirty="0"/>
              <a:t> router to switch </a:t>
            </a:r>
            <a:r>
              <a:rPr lang="en-US" sz="1000" b="1" dirty="0">
                <a:solidFill>
                  <a:srgbClr val="00B050"/>
                </a:solidFill>
              </a:rPr>
              <a:t>S2</a:t>
            </a:r>
            <a:r>
              <a:rPr lang="en-US" sz="1000" dirty="0"/>
              <a:t> </a:t>
            </a:r>
            <a:r>
              <a:rPr lang="en-US" sz="1000" b="1" dirty="0">
                <a:solidFill>
                  <a:srgbClr val="00B050"/>
                </a:solidFill>
              </a:rPr>
              <a:t>G0/1</a:t>
            </a:r>
          </a:p>
          <a:p>
            <a:pPr>
              <a:buFontTx/>
              <a:buNone/>
              <a:defRPr/>
            </a:pPr>
            <a:r>
              <a:rPr lang="en-US" sz="1000" b="1" dirty="0"/>
              <a:t>   </a:t>
            </a:r>
            <a:r>
              <a:rPr lang="en-US" sz="1000" dirty="0"/>
              <a:t> </a:t>
            </a:r>
            <a:r>
              <a:rPr lang="en-US" sz="1000" b="1" dirty="0"/>
              <a:t>c) </a:t>
            </a:r>
            <a:r>
              <a:rPr lang="en-US" sz="1000" dirty="0"/>
              <a:t>Check routers are connected via serial links </a:t>
            </a:r>
            <a:endParaRPr lang="en-US" sz="1000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en-US" sz="1000" b="1" dirty="0"/>
              <a:t>    d) </a:t>
            </a:r>
            <a:r>
              <a:rPr lang="en-AU" sz="1000" dirty="0"/>
              <a:t>Connect  PC1 to switch </a:t>
            </a:r>
            <a:r>
              <a:rPr lang="en-AU" sz="1000" b="1" dirty="0">
                <a:solidFill>
                  <a:srgbClr val="00B050"/>
                </a:solidFill>
              </a:rPr>
              <a:t>S3 G1/0/13 </a:t>
            </a:r>
            <a:r>
              <a:rPr lang="en-AU" sz="1000" dirty="0"/>
              <a:t>using the patch panel, </a:t>
            </a:r>
            <a:r>
              <a:rPr lang="en-US" sz="1000" dirty="0"/>
              <a:t>connect</a:t>
            </a:r>
            <a:r>
              <a:rPr lang="en-US" sz="1000" b="1" dirty="0"/>
              <a:t> </a:t>
            </a:r>
            <a:r>
              <a:rPr lang="en-AU" sz="1000" dirty="0"/>
              <a:t>PC2 to  switch S2 Fa 0/24 using the VAN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e)</a:t>
            </a:r>
            <a:r>
              <a:rPr lang="en-AU" sz="1000" dirty="0">
                <a:cs typeface="Times New Roman" pitchFamily="18" charset="0"/>
              </a:rPr>
              <a:t> </a:t>
            </a:r>
            <a:r>
              <a:rPr lang="en-AU" sz="1000" b="1" dirty="0">
                <a:solidFill>
                  <a:srgbClr val="FF0000"/>
                </a:solidFill>
                <a:cs typeface="Times New Roman" pitchFamily="18" charset="0"/>
              </a:rPr>
              <a:t>If using Packet Tracer connect Servers to ISP via ethernet cables</a:t>
            </a:r>
            <a:endParaRPr lang="en-US" sz="10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4. </a:t>
            </a:r>
            <a:r>
              <a:rPr lang="en-US" sz="1000" b="1" dirty="0">
                <a:solidFill>
                  <a:srgbClr val="3333FF"/>
                </a:solidFill>
              </a:rPr>
              <a:t>Helpful Configurations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US" sz="1000" dirty="0"/>
              <a:t>Configure the line console on each router and switch, as shown below: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line console 0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logging synchronous  </a:t>
            </a:r>
            <a:r>
              <a:rPr lang="en-US" sz="1000" i="1" dirty="0">
                <a:solidFill>
                  <a:srgbClr val="FF0000"/>
                </a:solidFill>
              </a:rPr>
              <a:t>(stops system messages overwriting your typing)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dirty="0"/>
              <a:t>               exec-timeout 0 0   </a:t>
            </a:r>
            <a:r>
              <a:rPr lang="en-US" sz="1000" i="1" dirty="0">
                <a:solidFill>
                  <a:srgbClr val="FF0000"/>
                </a:solidFill>
              </a:rPr>
              <a:t>(ensures you do not return to user executive mode)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b)</a:t>
            </a:r>
            <a:r>
              <a:rPr lang="en-US" sz="1000" dirty="0"/>
              <a:t> Turn off  DNS (Domain Name Service)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/>
              <a:t>               </a:t>
            </a:r>
            <a:r>
              <a:rPr lang="en-US" sz="1000" dirty="0"/>
              <a:t>no ip domain-lookup  </a:t>
            </a:r>
            <a:r>
              <a:rPr lang="en-US" sz="1000" i="1" dirty="0">
                <a:solidFill>
                  <a:srgbClr val="FF0000"/>
                </a:solidFill>
              </a:rPr>
              <a:t>(ensures if you miss-type a command, the router will not try to resolve the command as a URL web address)</a:t>
            </a:r>
            <a:endParaRPr lang="en-US" sz="1000" b="1" dirty="0"/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5. </a:t>
            </a:r>
            <a:r>
              <a:rPr lang="en-US" sz="1200" b="1" dirty="0">
                <a:solidFill>
                  <a:srgbClr val="00B0F0"/>
                </a:solidFill>
              </a:rPr>
              <a:t>Message of the Day (MOTD)  Banner Configuration </a:t>
            </a:r>
            <a:endParaRPr lang="en-US" sz="1200" b="1" dirty="0">
              <a:solidFill>
                <a:srgbClr val="FF0000"/>
              </a:solidFill>
            </a:endParaRP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You must </a:t>
            </a:r>
            <a:r>
              <a:rPr lang="en-US" sz="1000" dirty="0">
                <a:solidFill>
                  <a:srgbClr val="000000"/>
                </a:solidFill>
              </a:rPr>
              <a:t>configure a MOTD Banner, recording your student id,  family name and lab time, </a:t>
            </a:r>
            <a:r>
              <a:rPr lang="en-US" sz="1000" dirty="0">
                <a:solidFill>
                  <a:srgbClr val="FF0000"/>
                </a:solidFill>
              </a:rPr>
              <a:t>on all routers and switches</a:t>
            </a:r>
            <a:r>
              <a:rPr lang="en-US" sz="1000" dirty="0">
                <a:solidFill>
                  <a:srgbClr val="000000"/>
                </a:solidFill>
              </a:rPr>
              <a:t>, as shown below: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</a:t>
            </a:r>
            <a:r>
              <a:rPr lang="en-US" sz="1000" dirty="0">
                <a:solidFill>
                  <a:srgbClr val="000000"/>
                </a:solidFill>
              </a:rPr>
              <a:t>       banner </a:t>
            </a:r>
            <a:r>
              <a:rPr lang="en-US" sz="1000" dirty="0" err="1">
                <a:solidFill>
                  <a:srgbClr val="000000"/>
                </a:solidFill>
              </a:rPr>
              <a:t>motd</a:t>
            </a:r>
            <a:r>
              <a:rPr lang="en-US" sz="1000" dirty="0">
                <a:solidFill>
                  <a:srgbClr val="000000"/>
                </a:solidFill>
              </a:rPr>
              <a:t> &amp;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   Welcome to Hostname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b="1" dirty="0">
                <a:solidFill>
                  <a:srgbClr val="000000"/>
                </a:solidFill>
              </a:rPr>
              <a:t>                </a:t>
            </a:r>
            <a:r>
              <a:rPr lang="en-US" sz="1000" i="1" dirty="0">
                <a:solidFill>
                  <a:srgbClr val="000000"/>
                </a:solidFill>
              </a:rPr>
              <a:t>Your Student Id</a:t>
            </a:r>
            <a:r>
              <a:rPr lang="en-US" sz="1000" dirty="0">
                <a:solidFill>
                  <a:srgbClr val="000000"/>
                </a:solidFill>
              </a:rPr>
              <a:t>,  </a:t>
            </a:r>
            <a:r>
              <a:rPr lang="en-US" sz="1000" i="1" dirty="0">
                <a:solidFill>
                  <a:srgbClr val="000000"/>
                </a:solidFill>
              </a:rPr>
              <a:t>Your Family Name</a:t>
            </a:r>
            <a:r>
              <a:rPr lang="en-US" sz="1000" dirty="0">
                <a:solidFill>
                  <a:srgbClr val="000000"/>
                </a:solidFill>
              </a:rPr>
              <a:t>,  Your </a:t>
            </a:r>
            <a:r>
              <a:rPr lang="en-US" sz="1000" i="1" dirty="0">
                <a:solidFill>
                  <a:srgbClr val="000000"/>
                </a:solidFill>
              </a:rPr>
              <a:t>Session Time</a:t>
            </a:r>
            <a:r>
              <a:rPr lang="en-US" sz="1000" dirty="0">
                <a:solidFill>
                  <a:srgbClr val="000000"/>
                </a:solidFill>
              </a:rPr>
              <a:t>                </a:t>
            </a:r>
          </a:p>
          <a:p>
            <a:pPr marL="457200" lvl="0" indent="-457200">
              <a:lnSpc>
                <a:spcPct val="90000"/>
              </a:lnSpc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              &amp; 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6. </a:t>
            </a:r>
            <a:r>
              <a:rPr lang="en-US" sz="1000" b="1" dirty="0">
                <a:solidFill>
                  <a:srgbClr val="3333FF"/>
                </a:solidFill>
              </a:rPr>
              <a:t>Device Host Names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US" sz="1000" b="1" dirty="0"/>
              <a:t>     a) </a:t>
            </a:r>
            <a:r>
              <a:rPr lang="en-AU" sz="1000" dirty="0"/>
              <a:t>All devices must be configured with a host name  eg KodadR1, KodadS1 </a:t>
            </a:r>
            <a:r>
              <a:rPr lang="en-AU" sz="1000" dirty="0" err="1"/>
              <a:t>etc</a:t>
            </a:r>
            <a:r>
              <a:rPr lang="en-AU" sz="1000" dirty="0"/>
              <a:t>   </a:t>
            </a:r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US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2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2B7C-F577-4D58-AFE2-2DD3DC317E62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4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79512" y="26985"/>
            <a:ext cx="8713787" cy="305671"/>
          </a:xfrm>
        </p:spPr>
        <p:txBody>
          <a:bodyPr/>
          <a:lstStyle/>
          <a:p>
            <a:r>
              <a:rPr lang="en-AU" sz="2000" dirty="0"/>
              <a:t>Scenario 2 -Tasks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04664"/>
            <a:ext cx="8785225" cy="626469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AU" sz="1000" b="1" dirty="0"/>
              <a:t>7. </a:t>
            </a:r>
            <a:r>
              <a:rPr lang="en-AU" sz="1000" b="1" dirty="0">
                <a:solidFill>
                  <a:srgbClr val="3333FF"/>
                </a:solidFill>
              </a:rPr>
              <a:t>Switch Configuration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a) </a:t>
            </a:r>
            <a:r>
              <a:rPr lang="en-AU" sz="1000" dirty="0">
                <a:solidFill>
                  <a:srgbClr val="FF0000"/>
                </a:solidFill>
              </a:rPr>
              <a:t>Refer to pages 20 to 23 </a:t>
            </a:r>
            <a:r>
              <a:rPr lang="en-AU" sz="1000" dirty="0"/>
              <a:t>and  to </a:t>
            </a:r>
            <a:r>
              <a:rPr lang="en-AU" sz="1000" b="1" dirty="0">
                <a:solidFill>
                  <a:srgbClr val="FF0000"/>
                </a:solidFill>
              </a:rPr>
              <a:t>your journal </a:t>
            </a:r>
            <a:r>
              <a:rPr lang="en-AU" sz="1000" dirty="0"/>
              <a:t>and lab exercises from prior unit on </a:t>
            </a:r>
            <a:r>
              <a:rPr lang="en-AU" sz="1000" b="1" dirty="0"/>
              <a:t>Basic Switch and VLAN Configuration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b) </a:t>
            </a:r>
            <a:r>
              <a:rPr lang="en-AU" sz="1000" b="1" dirty="0">
                <a:solidFill>
                  <a:srgbClr val="FF0000"/>
                </a:solidFill>
              </a:rPr>
              <a:t>Check the switch is clean, if NOT then:</a:t>
            </a:r>
            <a:endParaRPr lang="en-AU" sz="1000" dirty="0"/>
          </a:p>
          <a:p>
            <a:pPr>
              <a:buNone/>
              <a:defRPr/>
            </a:pPr>
            <a:r>
              <a:rPr lang="en-AU" sz="1000" b="1" dirty="0"/>
              <a:t>          </a:t>
            </a:r>
            <a:r>
              <a:rPr lang="en-AU" sz="1000" dirty="0"/>
              <a:t> </a:t>
            </a:r>
            <a:r>
              <a:rPr lang="en-AU" sz="1000" dirty="0" err="1"/>
              <a:t>i</a:t>
            </a:r>
            <a:r>
              <a:rPr lang="en-AU" sz="1000" dirty="0"/>
              <a:t>) Delete the vlan.dat file to remove old VLANs from the Switch, use -  </a:t>
            </a:r>
            <a:r>
              <a:rPr lang="en-AU" sz="1000" b="1" dirty="0"/>
              <a:t>delete vlan.dat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ii)  Use - </a:t>
            </a:r>
            <a:r>
              <a:rPr lang="en-AU" sz="1000" b="1" dirty="0"/>
              <a:t>erase </a:t>
            </a:r>
            <a:r>
              <a:rPr lang="en-AU" sz="1000" b="1" dirty="0" err="1"/>
              <a:t>startup-config</a:t>
            </a:r>
            <a:r>
              <a:rPr lang="en-AU" sz="1000" b="1" dirty="0"/>
              <a:t> </a:t>
            </a:r>
            <a:r>
              <a:rPr lang="en-AU" sz="1000" dirty="0"/>
              <a:t>then</a:t>
            </a:r>
            <a:r>
              <a:rPr lang="en-AU" sz="1000" b="1" dirty="0"/>
              <a:t> reload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b="1" dirty="0"/>
              <a:t>      c) </a:t>
            </a:r>
            <a:r>
              <a:rPr lang="en-AU" sz="1000" dirty="0"/>
              <a:t>On switch </a:t>
            </a:r>
            <a:r>
              <a:rPr lang="en-AU" sz="1000" b="1" dirty="0">
                <a:solidFill>
                  <a:srgbClr val="00B050"/>
                </a:solidFill>
              </a:rPr>
              <a:t>S3 3650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create VLAN </a:t>
            </a:r>
            <a:r>
              <a:rPr lang="en-AU" sz="1000" b="1" dirty="0">
                <a:solidFill>
                  <a:srgbClr val="008000"/>
                </a:solidFill>
              </a:rPr>
              <a:t>XXX</a:t>
            </a:r>
            <a:r>
              <a:rPr lang="en-AU" sz="1000" dirty="0"/>
              <a:t> Eggs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configure ports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G1/0/13, G1/0/1</a:t>
            </a:r>
            <a:r>
              <a:rPr lang="en-AU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AU" sz="1000" dirty="0"/>
              <a:t> as VLAN</a:t>
            </a:r>
            <a:r>
              <a:rPr lang="en-AU" sz="1000" b="1" dirty="0">
                <a:solidFill>
                  <a:srgbClr val="008000"/>
                </a:solidFill>
              </a:rPr>
              <a:t> XXX </a:t>
            </a:r>
            <a:r>
              <a:rPr lang="en-AU" sz="1000" dirty="0"/>
              <a:t>access ports</a:t>
            </a:r>
          </a:p>
          <a:p>
            <a:pPr marL="685800" lvl="1">
              <a:buFont typeface="+mj-lt"/>
              <a:buAutoNum type="romanLcPeriod"/>
              <a:defRPr/>
            </a:pPr>
            <a:r>
              <a:rPr lang="en-AU" sz="1000" dirty="0"/>
              <a:t>configure Port Security, mac address sticky on ports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G1/0/13, G1/0/1</a:t>
            </a:r>
            <a:r>
              <a:rPr lang="en-AU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AU" sz="1000" dirty="0"/>
              <a:t> max 4, with </a:t>
            </a:r>
            <a:r>
              <a:rPr lang="en-AU" sz="1000" b="1" dirty="0"/>
              <a:t>violation shutdown</a:t>
            </a:r>
            <a:endParaRPr lang="en-AU" sz="1000" dirty="0"/>
          </a:p>
          <a:p>
            <a:pPr>
              <a:buNone/>
              <a:defRPr/>
            </a:pPr>
            <a:r>
              <a:rPr lang="en-AU" sz="1000" dirty="0"/>
              <a:t>      d) On switch </a:t>
            </a:r>
            <a:r>
              <a:rPr lang="en-AU" sz="1000" b="1" dirty="0">
                <a:solidFill>
                  <a:srgbClr val="00B050"/>
                </a:solidFill>
              </a:rPr>
              <a:t>S2 2960</a:t>
            </a:r>
          </a:p>
          <a:p>
            <a:pPr lvl="1" eaLnBrk="1" hangingPunct="1">
              <a:buFont typeface="+mj-lt"/>
              <a:buAutoNum type="romanLcPeriod"/>
              <a:defRPr/>
            </a:pPr>
            <a:r>
              <a:rPr lang="en-AU" sz="1000" dirty="0"/>
              <a:t> create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 Milk,  VLAN 130  Bread </a:t>
            </a:r>
            <a:r>
              <a:rPr lang="en-AU" sz="1000" b="1" dirty="0">
                <a:solidFill>
                  <a:srgbClr val="FF0000"/>
                </a:solidFill>
              </a:rPr>
              <a:t> (130 may change, refer rules page 7)</a:t>
            </a:r>
            <a:endParaRPr lang="en-AU" sz="1000" dirty="0"/>
          </a:p>
          <a:p>
            <a:pPr lvl="1">
              <a:buFont typeface="+mj-lt"/>
              <a:buAutoNum type="romanLcPeriod"/>
              <a:defRPr/>
            </a:pPr>
            <a:r>
              <a:rPr lang="en-AU" sz="1000" dirty="0"/>
              <a:t> configure port 24 as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 as access port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b="1" dirty="0">
                <a:solidFill>
                  <a:srgbClr val="9933FF"/>
                </a:solidFill>
              </a:rPr>
              <a:t>If in Lab Kit </a:t>
            </a:r>
            <a:r>
              <a:rPr lang="en-AU" sz="1000" dirty="0"/>
              <a:t>- configure a static mac address, VLAN </a:t>
            </a:r>
            <a:r>
              <a:rPr lang="en-AU" sz="1000" b="1" dirty="0">
                <a:solidFill>
                  <a:srgbClr val="9933FF"/>
                </a:solidFill>
              </a:rPr>
              <a:t>YYY</a:t>
            </a:r>
            <a:r>
              <a:rPr lang="en-AU" sz="1000" dirty="0"/>
              <a:t>, on </a:t>
            </a:r>
            <a:r>
              <a:rPr lang="en-AU" sz="1000" b="1" dirty="0">
                <a:solidFill>
                  <a:srgbClr val="3333FF"/>
                </a:solidFill>
              </a:rPr>
              <a:t>Fa 0/24 </a:t>
            </a:r>
            <a:r>
              <a:rPr lang="en-AU" sz="1000" dirty="0"/>
              <a:t>to the  MAC address of PC2</a:t>
            </a:r>
          </a:p>
          <a:p>
            <a:pPr lvl="1">
              <a:buFont typeface="+mj-lt"/>
              <a:buAutoNum type="romanLcPeriod"/>
              <a:defRPr/>
            </a:pPr>
            <a:r>
              <a:rPr lang="en-AU" sz="1000" b="1" dirty="0">
                <a:solidFill>
                  <a:srgbClr val="FF00FF"/>
                </a:solidFill>
              </a:rPr>
              <a:t>If Packet Tracer </a:t>
            </a:r>
            <a:r>
              <a:rPr lang="en-AU" sz="1000" dirty="0">
                <a:solidFill>
                  <a:srgbClr val="000000"/>
                </a:solidFill>
              </a:rPr>
              <a:t>- configure Port Security, mac address sticky on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0/24 </a:t>
            </a:r>
            <a:r>
              <a:rPr lang="en-AU" sz="1000" dirty="0">
                <a:solidFill>
                  <a:srgbClr val="000000"/>
                </a:solidFill>
              </a:rPr>
              <a:t>max 1, with </a:t>
            </a:r>
            <a:r>
              <a:rPr lang="en-AU" sz="1000" b="1" dirty="0">
                <a:solidFill>
                  <a:srgbClr val="000000"/>
                </a:solidFill>
              </a:rPr>
              <a:t>violation protect</a:t>
            </a:r>
            <a:r>
              <a:rPr lang="en-A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000" dirty="0"/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e) </a:t>
            </a:r>
            <a:r>
              <a:rPr lang="en-AU" sz="1000" dirty="0"/>
              <a:t>On</a:t>
            </a:r>
            <a:r>
              <a:rPr lang="en-AU" sz="1000" b="1" dirty="0">
                <a:solidFill>
                  <a:srgbClr val="00B050"/>
                </a:solidFill>
              </a:rPr>
              <a:t> S2 </a:t>
            </a:r>
            <a:r>
              <a:rPr lang="en-AU" sz="1000" dirty="0"/>
              <a:t>configure </a:t>
            </a:r>
            <a:r>
              <a:rPr lang="en-AU" sz="1000" b="1" dirty="0">
                <a:solidFill>
                  <a:srgbClr val="00B050"/>
                </a:solidFill>
              </a:rPr>
              <a:t>G0/1 </a:t>
            </a:r>
            <a:r>
              <a:rPr lang="en-AU" sz="1000" dirty="0"/>
              <a:t>as a </a:t>
            </a:r>
            <a:r>
              <a:rPr lang="en-AU" sz="1000" b="1" dirty="0"/>
              <a:t>trunk</a:t>
            </a:r>
            <a:r>
              <a:rPr lang="en-AU" sz="1000" dirty="0"/>
              <a:t> port, On</a:t>
            </a:r>
            <a:r>
              <a:rPr lang="en-AU" sz="1000" b="1" dirty="0">
                <a:solidFill>
                  <a:srgbClr val="00B050"/>
                </a:solidFill>
              </a:rPr>
              <a:t> S3 </a:t>
            </a:r>
            <a:r>
              <a:rPr lang="en-AU" sz="1000" dirty="0"/>
              <a:t>configure</a:t>
            </a:r>
            <a:r>
              <a:rPr lang="en-AU" sz="1000" b="1" dirty="0">
                <a:solidFill>
                  <a:srgbClr val="00B050"/>
                </a:solidFill>
              </a:rPr>
              <a:t> G1/0/11 </a:t>
            </a:r>
            <a:r>
              <a:rPr lang="en-AU" sz="1000" dirty="0"/>
              <a:t>as a </a:t>
            </a:r>
            <a:r>
              <a:rPr lang="en-AU" sz="1000" b="1" dirty="0"/>
              <a:t>trunk</a:t>
            </a:r>
            <a:r>
              <a:rPr lang="en-AU" sz="1000" dirty="0"/>
              <a:t> port</a:t>
            </a:r>
          </a:p>
          <a:p>
            <a:pPr>
              <a:buFontTx/>
              <a:buNone/>
              <a:defRPr/>
            </a:pPr>
            <a:r>
              <a:rPr lang="en-AU" sz="1000" b="1" dirty="0"/>
              <a:t>      f) Switch Management – </a:t>
            </a:r>
            <a:r>
              <a:rPr lang="en-AU" sz="1000" dirty="0"/>
              <a:t>on both switches configure an  ip address on interface VLAN 1  and configure a default gateway</a:t>
            </a:r>
          </a:p>
          <a:p>
            <a:pPr>
              <a:buFontTx/>
              <a:buNone/>
              <a:defRPr/>
            </a:pPr>
            <a:r>
              <a:rPr lang="en-AU" sz="1000" dirty="0"/>
              <a:t>      </a:t>
            </a:r>
            <a:r>
              <a:rPr lang="en-AU" sz="1000" b="1" dirty="0"/>
              <a:t>g) </a:t>
            </a:r>
            <a:r>
              <a:rPr lang="en-AU" sz="1000" dirty="0"/>
              <a:t>Configure </a:t>
            </a:r>
            <a:r>
              <a:rPr lang="en-AU" sz="1000" b="1" dirty="0"/>
              <a:t>enable password</a:t>
            </a:r>
            <a:r>
              <a:rPr lang="en-AU" sz="1000" dirty="0"/>
              <a:t> </a:t>
            </a:r>
            <a:r>
              <a:rPr lang="en-AU" sz="1000" b="1" dirty="0">
                <a:solidFill>
                  <a:srgbClr val="7030A0"/>
                </a:solidFill>
              </a:rPr>
              <a:t>cisco </a:t>
            </a:r>
            <a:r>
              <a:rPr lang="en-AU" sz="1000" dirty="0"/>
              <a:t>and  </a:t>
            </a:r>
            <a:r>
              <a:rPr lang="en-AU" sz="1000" b="1" dirty="0"/>
              <a:t>Line </a:t>
            </a:r>
            <a:r>
              <a:rPr lang="en-AU" sz="1000" b="1" dirty="0" err="1"/>
              <a:t>vty</a:t>
            </a:r>
            <a:r>
              <a:rPr lang="en-AU" sz="1000" b="1" dirty="0"/>
              <a:t> </a:t>
            </a:r>
            <a:r>
              <a:rPr lang="en-AU" sz="1000" dirty="0"/>
              <a:t>with password </a:t>
            </a:r>
            <a:r>
              <a:rPr lang="en-AU" sz="1000" b="1" dirty="0">
                <a:solidFill>
                  <a:srgbClr val="7030A0"/>
                </a:solidFill>
              </a:rPr>
              <a:t>cisco</a:t>
            </a:r>
            <a:r>
              <a:rPr lang="en-AU" sz="1000" dirty="0"/>
              <a:t> and </a:t>
            </a:r>
            <a:r>
              <a:rPr lang="en-AU" sz="1000" b="1" dirty="0"/>
              <a:t>login</a:t>
            </a:r>
            <a:r>
              <a:rPr lang="en-AU" sz="1000" dirty="0"/>
              <a:t>, so each switch can be accessed via Telnet    </a:t>
            </a:r>
            <a:endParaRPr lang="en-AU" sz="1000" b="1" dirty="0"/>
          </a:p>
          <a:p>
            <a:pPr>
              <a:buFontTx/>
              <a:buNone/>
              <a:defRPr/>
            </a:pPr>
            <a:r>
              <a:rPr lang="en-AU" sz="1000" b="1" dirty="0"/>
              <a:t>8. </a:t>
            </a:r>
            <a:r>
              <a:rPr lang="en-AU" sz="1000" b="1" dirty="0">
                <a:solidFill>
                  <a:srgbClr val="FF0000"/>
                </a:solidFill>
              </a:rPr>
              <a:t>Trouble Shooting</a:t>
            </a:r>
            <a:r>
              <a:rPr lang="en-AU" sz="1000" b="1" dirty="0">
                <a:solidFill>
                  <a:srgbClr val="3333FF"/>
                </a:solidFill>
              </a:rPr>
              <a:t> VLANs </a:t>
            </a:r>
          </a:p>
          <a:p>
            <a:pPr>
              <a:buFontTx/>
              <a:buNone/>
              <a:defRPr/>
            </a:pPr>
            <a:r>
              <a:rPr lang="en-AU" sz="1000" b="1" dirty="0">
                <a:solidFill>
                  <a:srgbClr val="3333FF"/>
                </a:solidFill>
                <a:cs typeface="Times New Roman" pitchFamily="18" charset="0"/>
              </a:rPr>
              <a:t>     </a:t>
            </a:r>
            <a:r>
              <a:rPr lang="en-AU" sz="1000" b="1" dirty="0">
                <a:cs typeface="Times New Roman" pitchFamily="18" charset="0"/>
              </a:rPr>
              <a:t>a)</a:t>
            </a:r>
            <a:r>
              <a:rPr lang="en-AU" sz="1000" dirty="0"/>
              <a:t> To check VLANs created, use – </a:t>
            </a:r>
            <a:r>
              <a:rPr lang="en-AU" sz="1000" b="1" dirty="0"/>
              <a:t>show </a:t>
            </a:r>
            <a:r>
              <a:rPr lang="en-AU" sz="1000" b="1" dirty="0" err="1"/>
              <a:t>vlan</a:t>
            </a:r>
            <a:r>
              <a:rPr lang="en-AU" sz="1000" b="1" dirty="0"/>
              <a:t> brief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b="1" dirty="0"/>
              <a:t>9. </a:t>
            </a:r>
            <a:r>
              <a:rPr lang="en-AU" sz="1000" b="1" dirty="0">
                <a:solidFill>
                  <a:srgbClr val="FF0000"/>
                </a:solidFill>
              </a:rPr>
              <a:t>Trouble Shooting </a:t>
            </a:r>
            <a:r>
              <a:rPr lang="en-AU" sz="1000" b="1" dirty="0">
                <a:solidFill>
                  <a:srgbClr val="0000FF"/>
                </a:solidFill>
              </a:rPr>
              <a:t>Port Security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AU" sz="1000" dirty="0">
                <a:solidFill>
                  <a:srgbClr val="0000FF"/>
                </a:solidFill>
              </a:rPr>
              <a:t>     </a:t>
            </a:r>
            <a:r>
              <a:rPr lang="en-AU" sz="1000" b="1" dirty="0"/>
              <a:t>a)</a:t>
            </a:r>
            <a:r>
              <a:rPr lang="en-AU" sz="1000" dirty="0">
                <a:solidFill>
                  <a:srgbClr val="0000FF"/>
                </a:solidFill>
              </a:rPr>
              <a:t> </a:t>
            </a:r>
            <a:r>
              <a:rPr lang="en-AU" sz="1000" dirty="0"/>
              <a:t>To check port security is enabled,  use - </a:t>
            </a:r>
            <a:r>
              <a:rPr lang="en-AU" sz="1000" b="1" dirty="0"/>
              <a:t>show port-security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b)</a:t>
            </a:r>
            <a:r>
              <a:rPr lang="en-AU" sz="1000" dirty="0"/>
              <a:t> A table will be displayed showing the security status of the switch ports</a:t>
            </a:r>
            <a:endParaRPr lang="en-AU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10. </a:t>
            </a:r>
            <a:r>
              <a:rPr lang="en-AU" sz="1000" b="1" dirty="0">
                <a:solidFill>
                  <a:srgbClr val="3333FF"/>
                </a:solidFill>
              </a:rPr>
              <a:t>Network IP Address Configuration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a) </a:t>
            </a:r>
            <a:r>
              <a:rPr lang="en-AU" sz="1100" dirty="0">
                <a:cs typeface="Times New Roman" pitchFamily="18" charset="0"/>
              </a:rPr>
              <a:t>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ALL </a:t>
            </a:r>
            <a:r>
              <a:rPr lang="en-AU" sz="1100" dirty="0">
                <a:cs typeface="Times New Roman" pitchFamily="18" charset="0"/>
              </a:rPr>
              <a:t>router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serial</a:t>
            </a:r>
            <a:r>
              <a:rPr lang="en-AU" sz="1100" dirty="0">
                <a:cs typeface="Times New Roman" pitchFamily="18" charset="0"/>
              </a:rPr>
              <a:t> and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loopback</a:t>
            </a:r>
            <a:r>
              <a:rPr lang="en-AU" sz="1100" dirty="0">
                <a:cs typeface="Times New Roman" pitchFamily="18" charset="0"/>
              </a:rPr>
              <a:t> interfaces with ip addresses and descriptions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b</a:t>
            </a:r>
            <a:r>
              <a:rPr lang="en-AU" sz="1100" dirty="0">
                <a:cs typeface="Times New Roman" pitchFamily="18" charset="0"/>
              </a:rPr>
              <a:t>) Configure </a:t>
            </a:r>
            <a:r>
              <a:rPr lang="en-AU" sz="1100" b="1" dirty="0">
                <a:solidFill>
                  <a:srgbClr val="FF0000"/>
                </a:solidFill>
                <a:cs typeface="Times New Roman" pitchFamily="18" charset="0"/>
              </a:rPr>
              <a:t>Packet Tracer Servers </a:t>
            </a:r>
            <a:r>
              <a:rPr lang="en-AU" sz="1100" dirty="0">
                <a:cs typeface="Times New Roman" pitchFamily="18" charset="0"/>
              </a:rPr>
              <a:t>with ip addresses, connect to ISP via ethernet cable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</a:t>
            </a:r>
            <a:r>
              <a:rPr lang="en-AU" sz="1100" b="1" dirty="0">
                <a:cs typeface="Times New Roman" pitchFamily="18" charset="0"/>
              </a:rPr>
              <a:t>c) </a:t>
            </a:r>
            <a:r>
              <a:rPr lang="en-AU" sz="1100" b="1" dirty="0" err="1">
                <a:solidFill>
                  <a:srgbClr val="008000"/>
                </a:solidFill>
                <a:cs typeface="Times New Roman" pitchFamily="18" charset="0"/>
              </a:rPr>
              <a:t>Kodad</a:t>
            </a:r>
            <a:r>
              <a:rPr lang="en-AU" sz="1100" b="1" dirty="0">
                <a:cs typeface="Times New Roman" pitchFamily="18" charset="0"/>
              </a:rPr>
              <a:t> and </a:t>
            </a:r>
            <a:r>
              <a:rPr lang="en-AU" sz="1100" b="1" dirty="0">
                <a:solidFill>
                  <a:srgbClr val="008000"/>
                </a:solidFill>
                <a:cs typeface="Times New Roman" pitchFamily="18" charset="0"/>
              </a:rPr>
              <a:t>Pargi </a:t>
            </a:r>
            <a:r>
              <a:rPr lang="en-AU" sz="1100" b="1" dirty="0">
                <a:cs typeface="Times New Roman" pitchFamily="18" charset="0"/>
              </a:rPr>
              <a:t>Routers</a:t>
            </a:r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100" dirty="0">
                <a:cs typeface="Times New Roman" pitchFamily="18" charset="0"/>
              </a:rPr>
              <a:t>        </a:t>
            </a:r>
            <a:r>
              <a:rPr lang="en-AU" sz="1100" dirty="0" err="1">
                <a:cs typeface="Times New Roman" pitchFamily="18" charset="0"/>
              </a:rPr>
              <a:t>i</a:t>
            </a:r>
            <a:r>
              <a:rPr lang="en-AU" sz="1100" dirty="0">
                <a:cs typeface="Times New Roman" pitchFamily="18" charset="0"/>
              </a:rPr>
              <a:t>) </a:t>
            </a:r>
            <a:r>
              <a:rPr lang="en-AU" sz="1100" dirty="0">
                <a:solidFill>
                  <a:srgbClr val="FF0000"/>
                </a:solidFill>
                <a:cs typeface="Times New Roman" pitchFamily="18" charset="0"/>
              </a:rPr>
              <a:t>Refer page 19  </a:t>
            </a:r>
            <a:r>
              <a:rPr lang="en-AU" sz="1100" dirty="0">
                <a:cs typeface="Times New Roman" pitchFamily="18" charset="0"/>
              </a:rPr>
              <a:t>and to </a:t>
            </a:r>
            <a:r>
              <a:rPr lang="en-AU" sz="1100" b="1" dirty="0">
                <a:solidFill>
                  <a:srgbClr val="FF0000"/>
                </a:solidFill>
              </a:rPr>
              <a:t>your journal </a:t>
            </a:r>
            <a:r>
              <a:rPr lang="en-AU" sz="1100" dirty="0"/>
              <a:t>and lab exercises from prior unit on </a:t>
            </a:r>
            <a:r>
              <a:rPr lang="en-AU" sz="1100" b="1" dirty="0"/>
              <a:t>Basic Inter-VLAN Routing</a:t>
            </a:r>
          </a:p>
          <a:p>
            <a:pPr lvl="0">
              <a:buNone/>
              <a:defRPr/>
            </a:pPr>
            <a:r>
              <a:rPr lang="en-AU" sz="1100" dirty="0">
                <a:cs typeface="Times New Roman" pitchFamily="18" charset="0"/>
              </a:rPr>
              <a:t>       ii) Configure </a:t>
            </a:r>
            <a:r>
              <a:rPr lang="en-AU" sz="1100" b="1" dirty="0">
                <a:solidFill>
                  <a:srgbClr val="FF0000"/>
                </a:solidFill>
              </a:rPr>
              <a:t>Inter-VLAN routing </a:t>
            </a:r>
            <a:r>
              <a:rPr lang="en-AU" sz="1100" dirty="0"/>
              <a:t>on G0/0/1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US" sz="1100" dirty="0" err="1"/>
              <a:t>Kodad</a:t>
            </a:r>
            <a:r>
              <a:rPr lang="en-AU" sz="1100" dirty="0"/>
              <a:t> configure separate sub-interfaces for VLAN 1 (the management VLAN) and VLAN </a:t>
            </a:r>
            <a:r>
              <a:rPr lang="en-AU" sz="1100" b="1" dirty="0">
                <a:solidFill>
                  <a:srgbClr val="008000"/>
                </a:solidFill>
              </a:rPr>
              <a:t>XXX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</a:t>
            </a:r>
            <a:r>
              <a:rPr lang="en-US" sz="1100" dirty="0"/>
              <a:t>Pargi</a:t>
            </a:r>
            <a:r>
              <a:rPr lang="en-AU" sz="1100" dirty="0"/>
              <a:t>   configure separate sub-interfaces for VLAN 1 (the management VLAN) and VLAN </a:t>
            </a:r>
            <a:r>
              <a:rPr lang="en-AU" sz="1100" b="1" dirty="0">
                <a:solidFill>
                  <a:srgbClr val="9933FF"/>
                </a:solidFill>
              </a:rPr>
              <a:t>YYY</a:t>
            </a:r>
          </a:p>
          <a:p>
            <a:pPr marL="400050" lvl="1" indent="0">
              <a:lnSpc>
                <a:spcPct val="90000"/>
              </a:lnSpc>
              <a:buNone/>
              <a:defRPr/>
            </a:pPr>
            <a:r>
              <a:rPr lang="en-AU" sz="1100" dirty="0"/>
              <a:t>- Configure each </a:t>
            </a:r>
            <a:r>
              <a:rPr lang="en-AU" sz="1100" b="1" dirty="0">
                <a:solidFill>
                  <a:srgbClr val="FF0000"/>
                </a:solidFill>
              </a:rPr>
              <a:t>sub-interface</a:t>
            </a:r>
            <a:r>
              <a:rPr lang="en-AU" sz="1100" dirty="0"/>
              <a:t> with an ip address and descrip</a:t>
            </a:r>
            <a:r>
              <a:rPr lang="en-AU" sz="1100" dirty="0">
                <a:cs typeface="Times New Roman" pitchFamily="18" charset="0"/>
              </a:rPr>
              <a:t>tion </a:t>
            </a:r>
          </a:p>
          <a:p>
            <a:pPr lvl="0">
              <a:buNone/>
              <a:defRPr/>
            </a:pPr>
            <a:r>
              <a:rPr lang="en-AU" sz="1100" b="1" dirty="0">
                <a:cs typeface="Times New Roman" pitchFamily="18" charset="0"/>
              </a:rPr>
              <a:t>     d</a:t>
            </a:r>
            <a:r>
              <a:rPr lang="en-AU" sz="1050" b="1" dirty="0">
                <a:cs typeface="Times New Roman" pitchFamily="18" charset="0"/>
              </a:rPr>
              <a:t>)</a:t>
            </a:r>
            <a:r>
              <a:rPr lang="en-AU" sz="1050" b="1" dirty="0"/>
              <a:t> </a:t>
            </a:r>
            <a:r>
              <a:rPr lang="en-AU" sz="1000" dirty="0"/>
              <a:t>Configure PC1 and PC2 Hosts with specified VLAN: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   </a:t>
            </a:r>
            <a:r>
              <a:rPr lang="en-AU" sz="1000" dirty="0" err="1"/>
              <a:t>i</a:t>
            </a:r>
            <a:r>
              <a:rPr lang="en-AU" sz="1000" dirty="0"/>
              <a:t>) IP address and subnet mask.</a:t>
            </a:r>
          </a:p>
          <a:p>
            <a:pPr>
              <a:buFontTx/>
              <a:buNone/>
              <a:defRPr/>
            </a:pPr>
            <a:r>
              <a:rPr lang="en-AU" sz="1000" dirty="0"/>
              <a:t>         ;  ii) Default Gateway IP address.</a:t>
            </a:r>
            <a:endParaRPr lang="en-US" sz="1000" b="1" dirty="0"/>
          </a:p>
          <a:p>
            <a:pPr marL="457200" indent="-457200">
              <a:lnSpc>
                <a:spcPct val="90000"/>
              </a:lnSpc>
              <a:buFontTx/>
              <a:buNone/>
              <a:defRPr/>
            </a:pPr>
            <a:r>
              <a:rPr lang="en-AU" sz="1000" b="1" dirty="0"/>
              <a:t>      </a:t>
            </a:r>
            <a:r>
              <a:rPr lang="en-AU" sz="1050" b="1" dirty="0"/>
              <a:t>e) </a:t>
            </a:r>
            <a:r>
              <a:rPr lang="en-AU" sz="1000" b="1" dirty="0"/>
              <a:t>Check </a:t>
            </a:r>
            <a:r>
              <a:rPr lang="en-AU" sz="1000" dirty="0"/>
              <a:t>default gateway configured on both switches </a:t>
            </a:r>
            <a:endParaRPr lang="en-AU" sz="1000" b="1" dirty="0"/>
          </a:p>
          <a:p>
            <a:pPr>
              <a:buFontTx/>
              <a:buNone/>
              <a:defRPr/>
            </a:pPr>
            <a:endParaRPr lang="en-AU" sz="1000" b="1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sz="1000" dirty="0"/>
          </a:p>
          <a:p>
            <a:pPr>
              <a:buFontTx/>
              <a:buNone/>
              <a:defRPr/>
            </a:pPr>
            <a:endParaRPr lang="en-AU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9D3E37-3D65-4EE4-9953-961B05D6C1E8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158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11145</TotalTime>
  <Words>4655</Words>
  <Application>Microsoft Office PowerPoint</Application>
  <PresentationFormat>On-screen Show (4:3)</PresentationFormat>
  <Paragraphs>789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Times New Roman</vt:lpstr>
      <vt:lpstr>Default Design</vt:lpstr>
      <vt:lpstr> In Lab Scenario 2  Semester 1 2022 V1.1 </vt:lpstr>
      <vt:lpstr>PowerPoint Presentation</vt:lpstr>
      <vt:lpstr>The Scenario – An Analytical and Systematic Approach</vt:lpstr>
      <vt:lpstr>PowerPoint Presentation</vt:lpstr>
      <vt:lpstr>PowerPoint Presentation</vt:lpstr>
      <vt:lpstr>PowerPoint Presentation</vt:lpstr>
      <vt:lpstr> Task 2 VLSM Design – Use VLSM Calculator Paste Below </vt:lpstr>
      <vt:lpstr>Scenario 2 -Tasks</vt:lpstr>
      <vt:lpstr>Scenario 2 -Tasks</vt:lpstr>
      <vt:lpstr>Scenario 2 -Tasks</vt:lpstr>
      <vt:lpstr>Scenario 2 -Tasks</vt:lpstr>
      <vt:lpstr>Scenario 2 -Tasks</vt:lpstr>
      <vt:lpstr>Scenario 2 - Tasks</vt:lpstr>
      <vt:lpstr>Scenario 2 - Tasks</vt:lpstr>
      <vt:lpstr>Scenario 2 – ACL Templates</vt:lpstr>
      <vt:lpstr>Scenario 2 – ACL Overview</vt:lpstr>
      <vt:lpstr>Routing Configuration Rules</vt:lpstr>
      <vt:lpstr>RIP Configuration</vt:lpstr>
      <vt:lpstr>Inter-VLAN Routing Configuration</vt:lpstr>
      <vt:lpstr>Switch Configuration</vt:lpstr>
      <vt:lpstr>Switch Configuration</vt:lpstr>
      <vt:lpstr>Switch Configuration</vt:lpstr>
      <vt:lpstr>Switch Commands</vt:lpstr>
      <vt:lpstr>How to configure SSH – Secure Shell</vt:lpstr>
      <vt:lpstr>PC Command Window Useful Trouble Shooting Commands</vt:lpstr>
      <vt:lpstr>PC Command Window Useful Trouble Shooting Commands</vt:lpstr>
      <vt:lpstr>In Lab - Configuring the Wireless Router – Linksys WRT300N Also refer Wireless Supporting Material A and B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 The Concept of an IP Network</dc:title>
  <dc:creator>pgranvil</dc:creator>
  <cp:lastModifiedBy>Peter Granville</cp:lastModifiedBy>
  <cp:revision>616</cp:revision>
  <cp:lastPrinted>2020-08-13T02:43:17Z</cp:lastPrinted>
  <dcterms:created xsi:type="dcterms:W3CDTF">2006-07-20T01:21:50Z</dcterms:created>
  <dcterms:modified xsi:type="dcterms:W3CDTF">2022-02-18T02:37:29Z</dcterms:modified>
</cp:coreProperties>
</file>