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6" r:id="rId2"/>
    <p:sldId id="289" r:id="rId3"/>
    <p:sldId id="290" r:id="rId4"/>
    <p:sldId id="291" r:id="rId5"/>
    <p:sldId id="332" r:id="rId6"/>
    <p:sldId id="333" r:id="rId7"/>
    <p:sldId id="328" r:id="rId8"/>
    <p:sldId id="293" r:id="rId9"/>
    <p:sldId id="295" r:id="rId10"/>
    <p:sldId id="296" r:id="rId11"/>
    <p:sldId id="297" r:id="rId12"/>
    <p:sldId id="298" r:id="rId13"/>
    <p:sldId id="319" r:id="rId14"/>
    <p:sldId id="301" r:id="rId15"/>
    <p:sldId id="302" r:id="rId16"/>
    <p:sldId id="311" r:id="rId17"/>
    <p:sldId id="303" r:id="rId18"/>
    <p:sldId id="320" r:id="rId19"/>
    <p:sldId id="304" r:id="rId20"/>
    <p:sldId id="316" r:id="rId21"/>
    <p:sldId id="305" r:id="rId22"/>
    <p:sldId id="306" r:id="rId23"/>
    <p:sldId id="307" r:id="rId24"/>
    <p:sldId id="325" r:id="rId25"/>
    <p:sldId id="309" r:id="rId26"/>
    <p:sldId id="329" r:id="rId27"/>
    <p:sldId id="321" r:id="rId28"/>
    <p:sldId id="322" r:id="rId29"/>
  </p:sldIdLst>
  <p:sldSz cx="9144000" cy="6858000" type="screen4x3"/>
  <p:notesSz cx="10234613" cy="70993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FF0000"/>
    <a:srgbClr val="99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7312" autoAdjust="0"/>
    <p:restoredTop sz="99857" autoAdjust="0"/>
  </p:normalViewPr>
  <p:slideViewPr>
    <p:cSldViewPr>
      <p:cViewPr varScale="1">
        <p:scale>
          <a:sx n="56" d="100"/>
          <a:sy n="56" d="100"/>
        </p:scale>
        <p:origin x="-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5963" y="0"/>
            <a:ext cx="4437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5963" y="6742113"/>
            <a:ext cx="443706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B509A930-40AE-45B4-B7FD-2C5ED7CFD14C}" type="slidenum">
              <a:rPr lang="en-AU" smtClean="0"/>
              <a:pPr defTabSz="946150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6150">
              <a:defRPr/>
            </a:pPr>
            <a:fld id="{822A9CA4-2778-48F7-AFAD-A897669A5756}" type="slidenum">
              <a:rPr lang="en-AU" smtClean="0"/>
              <a:pPr defTabSz="946150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70798-6D57-4081-BA6F-B77B65F4BBD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60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77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38" y="260648"/>
            <a:ext cx="8496944" cy="936104"/>
          </a:xfrm>
        </p:spPr>
        <p:txBody>
          <a:bodyPr/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B050"/>
                </a:solidFill>
              </a:rPr>
              <a:t>In Lab Scenario 3 </a:t>
            </a:r>
            <a:r>
              <a:rPr lang="en-AU" sz="2000" dirty="0"/>
              <a:t>Semester 1  2022 V1.1</a:t>
            </a:r>
            <a:br>
              <a:rPr lang="en-AU" sz="2000" dirty="0"/>
            </a:br>
            <a:r>
              <a:rPr lang="en-AU" sz="2000" dirty="0">
                <a:solidFill>
                  <a:srgbClr val="0000FF"/>
                </a:solidFill>
              </a:rPr>
              <a:t/>
            </a:r>
            <a:br>
              <a:rPr lang="en-AU" sz="2000" dirty="0">
                <a:solidFill>
                  <a:srgbClr val="0000FF"/>
                </a:solidFill>
              </a:rPr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103172423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S M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Ragib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Rezwan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2:20PM Tuesday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(change in tutor </a:t>
            </a:r>
            <a:r>
              <a:rPr lang="en-A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occuring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now)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1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432048"/>
          </a:xfrm>
        </p:spPr>
        <p:txBody>
          <a:bodyPr/>
          <a:lstStyle/>
          <a:p>
            <a:r>
              <a:rPr lang="en-AU" sz="18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663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switches,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</a:t>
            </a:r>
          </a:p>
          <a:p>
            <a:pPr lvl="1">
              <a:defRPr/>
            </a:pPr>
            <a:r>
              <a:rPr lang="en-AU" sz="1000" dirty="0"/>
              <a:t>Switch to Router.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 </a:t>
            </a:r>
            <a:r>
              <a:rPr lang="en-AU" sz="1000" dirty="0"/>
              <a:t>   to  VLAN 1  ip address of </a:t>
            </a:r>
            <a:r>
              <a:rPr lang="en-AU" sz="1000" dirty="0" err="1"/>
              <a:t>Kunri</a:t>
            </a:r>
            <a:r>
              <a:rPr lang="en-AU" sz="1000" dirty="0"/>
              <a:t>  Switch S3, </a:t>
            </a:r>
            <a:r>
              <a:rPr lang="en-AU" sz="1000" b="1" dirty="0"/>
              <a:t>Telnet</a:t>
            </a:r>
            <a:r>
              <a:rPr lang="en-AU" sz="1000" dirty="0"/>
              <a:t>  PC1 to Switch S3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      c) Ping </a:t>
            </a:r>
            <a:r>
              <a:rPr lang="en-AU" sz="1000" dirty="0"/>
              <a:t>PC2 –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 VLAN 1 ip address of </a:t>
            </a:r>
            <a:r>
              <a:rPr lang="en-AU" sz="1000" dirty="0" err="1"/>
              <a:t>Mithi</a:t>
            </a:r>
            <a:r>
              <a:rPr lang="en-AU" sz="1000" dirty="0"/>
              <a:t> Switch S2, </a:t>
            </a:r>
            <a:r>
              <a:rPr lang="en-AU" sz="1000" b="1" dirty="0"/>
              <a:t>Telnet</a:t>
            </a:r>
            <a:r>
              <a:rPr lang="en-AU" sz="1000" dirty="0"/>
              <a:t>  PC2 to Switch S2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d)  </a:t>
            </a:r>
            <a:r>
              <a:rPr lang="en-AU" sz="1000" dirty="0">
                <a:solidFill>
                  <a:srgbClr val="000000"/>
                </a:solidFill>
              </a:rPr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 18-20)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Kunri</a:t>
            </a:r>
            <a:r>
              <a:rPr lang="en-AU" sz="1000" dirty="0"/>
              <a:t>  and </a:t>
            </a:r>
            <a:r>
              <a:rPr lang="en-AU" sz="1000" dirty="0" err="1"/>
              <a:t>Mithi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EIGRP</a:t>
            </a:r>
            <a:r>
              <a:rPr lang="en-AU" sz="1000" dirty="0"/>
              <a:t> using wildcards for each subnet. Autonomous system number </a:t>
            </a:r>
            <a:r>
              <a:rPr lang="en-AU" sz="1000" b="1" dirty="0">
                <a:solidFill>
                  <a:srgbClr val="00B050"/>
                </a:solidFill>
              </a:rPr>
              <a:t>65 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/>
              <a:t>Badin</a:t>
            </a:r>
          </a:p>
          <a:p>
            <a:pPr lvl="1">
              <a:defRPr/>
            </a:pPr>
            <a:r>
              <a:rPr lang="en-AU" sz="1000" b="1" dirty="0"/>
              <a:t>EIGRP</a:t>
            </a:r>
            <a:r>
              <a:rPr lang="en-AU" sz="1000" dirty="0"/>
              <a:t> using wildcards for each subnet. Autonomous system number </a:t>
            </a:r>
            <a:r>
              <a:rPr lang="en-AU" sz="1000" b="1" dirty="0">
                <a:solidFill>
                  <a:srgbClr val="00B050"/>
                </a:solidFill>
              </a:rPr>
              <a:t>65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other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EIGRP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(If you are using Packet Tracer may need to use Server Devices)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EIGRP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eigrp neighbors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ii) routers configured with different EIGRP AS values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iii) the directly connected network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show ip eigrp topology, debug eigrp neighbor</a:t>
            </a: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ISP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to PC2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 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 and the Internet</a:t>
            </a:r>
          </a:p>
          <a:p>
            <a:pPr>
              <a:buFontTx/>
              <a:buNone/>
            </a:pPr>
            <a:r>
              <a:rPr lang="en-AU" sz="1000" dirty="0"/>
              <a:t>      d</a:t>
            </a:r>
            <a:r>
              <a:rPr lang="en-AU" sz="1000" b="1" dirty="0"/>
              <a:t>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f</a:t>
            </a:r>
            <a:r>
              <a:rPr lang="en-AU" sz="1000" b="1" dirty="0"/>
              <a:t>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       g</a:t>
            </a:r>
            <a:r>
              <a:rPr lang="en-AU" sz="1000" b="1" dirty="0"/>
              <a:t>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Default route not propagated</a:t>
            </a:r>
            <a:endParaRPr lang="en-AU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/>
              <a:t>18. </a:t>
            </a:r>
            <a:r>
              <a:rPr lang="en-AU" sz="1000" b="1" dirty="0">
                <a:solidFill>
                  <a:srgbClr val="3333FF"/>
                </a:solidFill>
              </a:rPr>
              <a:t>EIGRP Link Bandwidth Settings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/>
              <a:t>Link Badin to </a:t>
            </a:r>
            <a:r>
              <a:rPr lang="en-AU" sz="1000" dirty="0" err="1"/>
              <a:t>Mithi</a:t>
            </a:r>
            <a:r>
              <a:rPr lang="en-AU" sz="1000" dirty="0"/>
              <a:t>               configure bandwidth 512 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b) </a:t>
            </a:r>
            <a:r>
              <a:rPr lang="en-AU" sz="1000" dirty="0"/>
              <a:t>Link </a:t>
            </a:r>
            <a:r>
              <a:rPr lang="en-AU" sz="1000" dirty="0" err="1"/>
              <a:t>Kunri</a:t>
            </a:r>
            <a:r>
              <a:rPr lang="en-AU" sz="1000" dirty="0"/>
              <a:t>  to Badin           configure bandwidth 64   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c) </a:t>
            </a:r>
            <a:r>
              <a:rPr lang="en-AU" sz="1000" dirty="0"/>
              <a:t>Link </a:t>
            </a:r>
            <a:r>
              <a:rPr lang="en-AU" sz="1000" dirty="0" err="1"/>
              <a:t>Kunri</a:t>
            </a:r>
            <a:r>
              <a:rPr lang="en-AU" sz="1000" dirty="0"/>
              <a:t>  to </a:t>
            </a:r>
            <a:r>
              <a:rPr lang="en-AU" sz="1000" dirty="0" err="1"/>
              <a:t>Mithi</a:t>
            </a:r>
            <a:r>
              <a:rPr lang="en-AU" sz="1000" dirty="0"/>
              <a:t>            configure bandwidth 128   </a:t>
            </a:r>
            <a:r>
              <a:rPr lang="en-AU" sz="1000" dirty="0">
                <a:solidFill>
                  <a:srgbClr val="FF0000"/>
                </a:solidFill>
              </a:rPr>
              <a:t>(on each end of the link)</a:t>
            </a: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routing table in each router, use -  </a:t>
            </a:r>
            <a:r>
              <a:rPr lang="en-AU" sz="1000" b="1" dirty="0"/>
              <a:t>show ip route</a:t>
            </a:r>
            <a:r>
              <a:rPr lang="en-AU" sz="1000" dirty="0"/>
              <a:t>,  are  the best  routes shown ?</a:t>
            </a:r>
          </a:p>
          <a:p>
            <a:pPr>
              <a:lnSpc>
                <a:spcPct val="80000"/>
              </a:lnSpc>
              <a:buNone/>
            </a:pPr>
            <a:endParaRPr lang="en-AU" sz="1000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19.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Check for EIGRP Feasible Successors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 </a:t>
            </a:r>
            <a:r>
              <a:rPr lang="en-AU" sz="1000" dirty="0"/>
              <a:t>On each internal router, use – </a:t>
            </a:r>
            <a:r>
              <a:rPr lang="en-AU" sz="1000" b="1" dirty="0"/>
              <a:t>show ip eigrp topology,</a:t>
            </a:r>
            <a:r>
              <a:rPr lang="en-AU" sz="1000" dirty="0"/>
              <a:t> does a  feasible successor exist in the topology table ?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20.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Testing Backup Link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</a:t>
            </a:r>
            <a:r>
              <a:rPr lang="en-AU" sz="1000" dirty="0"/>
              <a:t>On</a:t>
            </a:r>
            <a:r>
              <a:rPr lang="en-AU" sz="1000" b="1" dirty="0"/>
              <a:t> </a:t>
            </a:r>
            <a:r>
              <a:rPr lang="en-AU" sz="1000" b="1" dirty="0" err="1"/>
              <a:t>Kunri</a:t>
            </a:r>
            <a:r>
              <a:rPr lang="en-AU" sz="1000" b="1" dirty="0"/>
              <a:t>  </a:t>
            </a:r>
            <a:r>
              <a:rPr lang="en-AU" sz="1000" dirty="0"/>
              <a:t>router</a:t>
            </a:r>
            <a:r>
              <a:rPr lang="en-AU" sz="1000" b="1" dirty="0"/>
              <a:t>, </a:t>
            </a:r>
            <a:r>
              <a:rPr lang="en-AU" sz="1000" dirty="0"/>
              <a:t>check that if exit interface to ISP is shutdown, a back up will appear in the routing table.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AU" sz="1000" kern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21.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>
                <a:solidFill>
                  <a:srgbClr val="FF0000"/>
                </a:solidFill>
              </a:rPr>
              <a:t> </a:t>
            </a:r>
            <a:r>
              <a:rPr lang="en-AU" sz="1000" b="1" dirty="0"/>
              <a:t>23.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rgbClr val="0000FF"/>
                </a:solidFill>
              </a:rPr>
              <a:t>Kunri</a:t>
            </a:r>
            <a:r>
              <a:rPr lang="en-US" sz="1000" b="1" dirty="0">
                <a:solidFill>
                  <a:srgbClr val="0000FF"/>
                </a:solidFill>
              </a:rPr>
              <a:t>  and Badin Routers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15 to 17  and</a:t>
            </a:r>
            <a:r>
              <a:rPr lang="en-AU" sz="1000" dirty="0"/>
              <a:t>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 </a:t>
            </a:r>
            <a:r>
              <a:rPr lang="en-AU" sz="1000" b="1" dirty="0"/>
              <a:t>HTTP</a:t>
            </a:r>
            <a:r>
              <a:rPr lang="en-AU" sz="1000" dirty="0"/>
              <a:t> access to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Server0</a:t>
            </a:r>
            <a:r>
              <a:rPr lang="en-US" sz="1000" b="1" dirty="0">
                <a:solidFill>
                  <a:srgbClr val="FF0000"/>
                </a:solidFill>
              </a:rPr>
              <a:t> 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dirty="0"/>
              <a:t>  and deny </a:t>
            </a:r>
            <a:r>
              <a:rPr lang="en-AU" sz="1000" b="1" dirty="0"/>
              <a:t> ALL </a:t>
            </a:r>
            <a:r>
              <a:rPr lang="en-AU" sz="1000" dirty="0"/>
              <a:t>other access to  this  Server.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other Servers.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FF0000"/>
                </a:solidFill>
              </a:rPr>
              <a:t>ONLY</a:t>
            </a:r>
            <a:r>
              <a:rPr lang="en-AU" sz="1000" dirty="0"/>
              <a:t> 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Kunri</a:t>
            </a:r>
            <a:r>
              <a:rPr lang="en-AU" sz="1000" dirty="0"/>
              <a:t> 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>
                <a:solidFill>
                  <a:srgbClr val="FF0000"/>
                </a:solidFill>
              </a:rPr>
              <a:t>ONLY </a:t>
            </a: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  <a:ea typeface="+mn-ea"/>
                <a:cs typeface="+mn-cs"/>
              </a:rPr>
              <a:t>XXX</a:t>
            </a:r>
            <a:r>
              <a:rPr lang="en-AU" sz="1000" dirty="0"/>
              <a:t> denied     </a:t>
            </a:r>
            <a:r>
              <a:rPr lang="en-AU" sz="1000" b="1" dirty="0"/>
              <a:t>TELNET</a:t>
            </a:r>
            <a:r>
              <a:rPr lang="en-AU" sz="1000" dirty="0"/>
              <a:t> access to  Badin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d)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 a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 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using the template on page 15,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 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refer Task 25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Standard </a:t>
            </a:r>
            <a:r>
              <a:rPr lang="en-AU" sz="1000" dirty="0"/>
              <a:t>ACLs  for Telnet access using the template on page 16,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for Telnet access refer Task 25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8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3 -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24.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aclvan215 and Aclvlan215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ip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>
                <a:solidFill>
                  <a:srgbClr val="000000"/>
                </a:solidFill>
              </a:rPr>
              <a:t>Check syntax and order of rules – make changes (in Notepad, then paste into </a:t>
            </a:r>
            <a:r>
              <a:rPr lang="en-AU" sz="1000" dirty="0" err="1">
                <a:solidFill>
                  <a:srgbClr val="000000"/>
                </a:solidFill>
              </a:rPr>
              <a:t>config</a:t>
            </a:r>
            <a:r>
              <a:rPr lang="en-AU" sz="1000" dirty="0">
                <a:solidFill>
                  <a:srgbClr val="000000"/>
                </a:solidFill>
              </a:rPr>
              <a:t>)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</a:t>
            </a:r>
            <a:r>
              <a:rPr lang="en-AU" sz="1600" dirty="0">
                <a:solidFill>
                  <a:srgbClr val="00B050"/>
                </a:solidFill>
              </a:rPr>
              <a:t>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Kunri</a:t>
            </a:r>
            <a:r>
              <a:rPr lang="en-AU" sz="1600" dirty="0">
                <a:solidFill>
                  <a:srgbClr val="FF0000"/>
                </a:solidFill>
              </a:rPr>
              <a:t>  Router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 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100" dirty="0">
                <a:solidFill>
                  <a:srgbClr val="FF0000"/>
                </a:solidFill>
              </a:rPr>
              <a:t>(create in </a:t>
            </a:r>
            <a:r>
              <a:rPr lang="en-AU" sz="1100" b="1" dirty="0">
                <a:solidFill>
                  <a:srgbClr val="0000FF"/>
                </a:solidFill>
              </a:rPr>
              <a:t>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dirty="0"/>
          </a:p>
          <a:p>
            <a:pPr lvl="0" eaLnBrk="1" hangingPunct="1">
              <a:buNone/>
            </a:pPr>
            <a:r>
              <a:rPr lang="en-AU" sz="1400" dirty="0">
                <a:solidFill>
                  <a:srgbClr val="000000"/>
                </a:solidFill>
              </a:rPr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B050"/>
                </a:solidFill>
              </a:rPr>
              <a:t>XXX 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B050"/>
                </a:solidFill>
              </a:rPr>
              <a:t>XXX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100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FF9900"/>
                </a:solidFill>
              </a:rPr>
              <a:t>! Permit  ONLY HTTP access to </a:t>
            </a:r>
            <a:r>
              <a:rPr lang="en-AU" sz="1200" dirty="0">
                <a:solidFill>
                  <a:srgbClr val="0099FF"/>
                </a:solidFill>
              </a:rPr>
              <a:t>ISP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dirty="0">
                <a:solidFill>
                  <a:srgbClr val="0099FF"/>
                </a:solidFill>
              </a:rPr>
              <a:t>Packet Tracer </a:t>
            </a:r>
            <a:r>
              <a:rPr lang="en-US" sz="1200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ISP Loopback 0 if in Lab Router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permit  tcp    source subnet   wildcard   host  ip address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</a:t>
            </a:r>
            <a:r>
              <a:rPr lang="en-AU" sz="1200" dirty="0">
                <a:solidFill>
                  <a:srgbClr val="0099FF"/>
                </a:solidFill>
              </a:rPr>
              <a:t>ISP</a:t>
            </a:r>
            <a:r>
              <a:rPr lang="en-AU" sz="1200" dirty="0">
                <a:solidFill>
                  <a:srgbClr val="FF9900"/>
                </a:solidFill>
              </a:rPr>
              <a:t> </a:t>
            </a:r>
            <a:r>
              <a:rPr lang="en-AU" sz="1200" dirty="0">
                <a:solidFill>
                  <a:srgbClr val="0099FF"/>
                </a:solidFill>
              </a:rPr>
              <a:t>Packet Tracer </a:t>
            </a:r>
            <a:r>
              <a:rPr lang="en-US" sz="1200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 or </a:t>
            </a:r>
            <a:r>
              <a:rPr lang="en-US" sz="1200" dirty="0">
                <a:solidFill>
                  <a:srgbClr val="0099FF"/>
                </a:solidFill>
              </a:rPr>
              <a:t> ISP Loopback 0 if in Lab Router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deny     ip     source subnet   wildcard   host   ip address</a:t>
            </a:r>
          </a:p>
          <a:p>
            <a:pPr eaLnBrk="1" hangingPunct="1">
              <a:buFontTx/>
              <a:buNone/>
            </a:pP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G0/0/1.</a:t>
            </a:r>
            <a:r>
              <a:rPr lang="en-AU" sz="1400" b="1" dirty="0">
                <a:solidFill>
                  <a:srgbClr val="00B050"/>
                </a:solidFill>
              </a:rPr>
              <a:t>XXX </a:t>
            </a:r>
            <a:r>
              <a:rPr lang="en-AU" sz="1400" b="1" dirty="0">
                <a:solidFill>
                  <a:srgbClr val="3333FF"/>
                </a:solidFill>
              </a:rPr>
              <a:t> on </a:t>
            </a:r>
            <a:r>
              <a:rPr lang="en-AU" sz="1400" b="1" dirty="0" err="1">
                <a:solidFill>
                  <a:srgbClr val="3333FF"/>
                </a:solidFill>
              </a:rPr>
              <a:t>Kunri</a:t>
            </a:r>
            <a:r>
              <a:rPr lang="en-AU" sz="1400" b="1" dirty="0">
                <a:solidFill>
                  <a:srgbClr val="3333FF"/>
                </a:solidFill>
              </a:rPr>
              <a:t> 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</a:p>
          <a:p>
            <a:pPr lvl="0" eaLnBrk="1" hangingPunct="1">
              <a:buNone/>
            </a:pPr>
            <a:r>
              <a:rPr lang="en-AU" sz="1200" dirty="0"/>
              <a:t>ip access-group  ACLVLAN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/>
              <a:t>in </a:t>
            </a:r>
            <a:r>
              <a:rPr lang="en-AU" sz="1400" dirty="0"/>
              <a:t>   </a:t>
            </a:r>
            <a:r>
              <a:rPr lang="en-AU" sz="1200" dirty="0">
                <a:solidFill>
                  <a:srgbClr val="FF0000"/>
                </a:solidFill>
              </a:rPr>
              <a:t>(This access list is filtering inbound ip traffic from VLAN </a:t>
            </a:r>
            <a:r>
              <a:rPr lang="en-AU" sz="1200" b="1" dirty="0">
                <a:solidFill>
                  <a:srgbClr val="00800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to the router)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FF0000"/>
                </a:solidFill>
              </a:rPr>
              <a:t>Kunri</a:t>
            </a:r>
            <a:r>
              <a:rPr lang="en-AU" sz="1400" dirty="0">
                <a:solidFill>
                  <a:srgbClr val="FF0000"/>
                </a:solidFill>
              </a:rPr>
              <a:t>  and Badin 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  Named </a:t>
            </a:r>
            <a:r>
              <a:rPr lang="en-AU" sz="1100" dirty="0">
                <a:solidFill>
                  <a:srgbClr val="FF0000"/>
                </a:solidFill>
              </a:rPr>
              <a:t>(create in </a:t>
            </a:r>
            <a:r>
              <a:rPr lang="en-AU" sz="1100" b="1" dirty="0">
                <a:solidFill>
                  <a:srgbClr val="0000FF"/>
                </a:solidFill>
              </a:rPr>
              <a:t>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Kunri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endParaRPr lang="en-AU" sz="1200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standard </a:t>
            </a:r>
            <a:r>
              <a:rPr lang="en-AU" sz="1200" dirty="0"/>
              <a:t>ACLTELNET</a:t>
            </a:r>
          </a:p>
          <a:p>
            <a:pPr eaLnBrk="1" hangingPunct="1"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ONLY VLAN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9933FF"/>
                </a:solidFill>
              </a:rPr>
              <a:t> Telnet Access to </a:t>
            </a:r>
            <a:r>
              <a:rPr lang="en-AU" sz="1200" dirty="0" err="1">
                <a:solidFill>
                  <a:srgbClr val="9933FF"/>
                </a:solidFill>
              </a:rPr>
              <a:t>Kunri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 source subnet   wildcard  </a:t>
            </a:r>
            <a:r>
              <a:rPr lang="en-AU" sz="1200" dirty="0">
                <a:solidFill>
                  <a:srgbClr val="9933FF"/>
                </a:solidFill>
              </a:rPr>
              <a:t>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Badin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standard </a:t>
            </a:r>
            <a:r>
              <a:rPr lang="en-AU" sz="1200" dirty="0"/>
              <a:t>ACLTELNET</a:t>
            </a:r>
          </a:p>
          <a:p>
            <a:pPr eaLnBrk="1" hangingPunct="1"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ONLY VLAN</a:t>
            </a:r>
            <a:r>
              <a:rPr lang="en-AU" sz="1200" b="1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Badin</a:t>
            </a:r>
          </a:p>
          <a:p>
            <a:pPr lvl="0" eaLnBrk="1" hangingPunct="1">
              <a:buNone/>
            </a:pPr>
            <a:r>
              <a:rPr lang="en-AU" sz="1200" dirty="0"/>
              <a:t>    deny  source subnet   wildcard </a:t>
            </a:r>
            <a:r>
              <a:rPr lang="en-AU" sz="1200" dirty="0">
                <a:solidFill>
                  <a:srgbClr val="9933FF"/>
                </a:solidFill>
              </a:rPr>
              <a:t>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3333FF"/>
                </a:solidFill>
              </a:rPr>
              <a:t>Kunri</a:t>
            </a:r>
            <a:r>
              <a:rPr lang="en-AU" sz="1200" b="1" dirty="0">
                <a:solidFill>
                  <a:srgbClr val="3333FF"/>
                </a:solidFill>
              </a:rPr>
              <a:t>  and Badin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3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aclvlan215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AclVlan215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ACLVLAN215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aclvlan215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4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4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 Commands</a:t>
            </a:r>
            <a:endParaRPr lang="en-AU" sz="1400" dirty="0"/>
          </a:p>
          <a:p>
            <a:pPr eaLnBrk="1" hangingPunct="1"/>
            <a:r>
              <a:rPr lang="en-AU" sz="1200" dirty="0"/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/>
          </a:p>
          <a:p>
            <a:pPr eaLnBrk="1" hangingPunct="1"/>
            <a:r>
              <a:rPr lang="en-AU" sz="1200" dirty="0"/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eaLnBrk="1" hangingPunct="1"/>
            <a:r>
              <a:rPr lang="en-AU" sz="1200" dirty="0"/>
              <a:t>Use the following to test the rules:  ping, telnet, a browser</a:t>
            </a:r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The ISP router should have a static route pointing to the corporate’s Network with the relevant class A, B,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2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Kunri</a:t>
            </a:r>
            <a:r>
              <a:rPr lang="en-AU" sz="1400" dirty="0"/>
              <a:t>  Router</a:t>
            </a:r>
          </a:p>
          <a:p>
            <a:pPr lvl="0">
              <a:buNone/>
            </a:pPr>
            <a:r>
              <a:rPr lang="en-AU" sz="1400" dirty="0"/>
              <a:t>       router EIGRP </a:t>
            </a:r>
            <a:r>
              <a:rPr lang="en-AU" sz="1400" dirty="0">
                <a:solidFill>
                  <a:srgbClr val="FF0000"/>
                </a:solidFill>
              </a:rPr>
              <a:t>65</a:t>
            </a:r>
            <a:r>
              <a:rPr lang="en-AU" sz="1400" dirty="0"/>
              <a:t> </a:t>
            </a:r>
            <a:r>
              <a:rPr lang="en-AU" sz="1050" dirty="0">
                <a:solidFill>
                  <a:srgbClr val="FF0000"/>
                </a:solidFill>
              </a:rPr>
              <a:t>(65 the autonomous system number, </a:t>
            </a:r>
            <a:r>
              <a:rPr lang="en-AU" sz="1050" dirty="0">
                <a:solidFill>
                  <a:srgbClr val="00B050"/>
                </a:solidFill>
              </a:rPr>
              <a:t>all internal routers need to use the same number </a:t>
            </a:r>
            <a:r>
              <a:rPr lang="en-AU" sz="1050" dirty="0">
                <a:solidFill>
                  <a:srgbClr val="FF0000"/>
                </a:solidFill>
              </a:rPr>
              <a:t>in order to exchange updates)</a:t>
            </a:r>
            <a:endParaRPr lang="en-AU" sz="12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.?.?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&lt;?.?.?.?&gt;</a:t>
            </a:r>
            <a:r>
              <a:rPr lang="en-AU" sz="12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 wildcard is inverse of subnet mask,</a:t>
            </a:r>
            <a:r>
              <a:rPr lang="en-AU" sz="1100" b="1" dirty="0">
                <a:solidFill>
                  <a:srgbClr val="9933FF"/>
                </a:solidFill>
              </a:rPr>
              <a:t> 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 to Badin)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 to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>
                <a:solidFill>
                  <a:srgbClr val="FF0000"/>
                </a:solidFill>
              </a:rPr>
              <a:t>Passive  Interface Options: </a:t>
            </a:r>
          </a:p>
          <a:p>
            <a:pPr>
              <a:buNone/>
            </a:pPr>
            <a:r>
              <a:rPr lang="en-AU" sz="1400" dirty="0"/>
              <a:t>             </a:t>
            </a:r>
            <a:r>
              <a:rPr lang="en-AU" sz="1200" dirty="0"/>
              <a:t>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</a:t>
            </a:r>
            <a:r>
              <a:rPr lang="en-AU" sz="1200" dirty="0">
                <a:solidFill>
                  <a:srgbClr val="000000"/>
                </a:solidFill>
              </a:rPr>
              <a:t>passive-interface 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200" dirty="0">
                <a:solidFill>
                  <a:srgbClr val="FF0000"/>
                </a:solidFill>
              </a:rPr>
              <a:t>                                                  OR</a:t>
            </a:r>
          </a:p>
          <a:p>
            <a:pPr>
              <a:buNone/>
            </a:pPr>
            <a:r>
              <a:rPr lang="en-AU" sz="1200" dirty="0"/>
              <a:t>               passive-interface default </a:t>
            </a:r>
            <a:r>
              <a:rPr lang="en-AU" sz="1100" dirty="0">
                <a:solidFill>
                  <a:srgbClr val="FF0000"/>
                </a:solidFill>
              </a:rPr>
              <a:t>(Configure passive interface as default for all interfaces)</a:t>
            </a:r>
            <a:endParaRPr lang="en-AU" sz="12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S0/1/1 </a:t>
            </a:r>
            <a:r>
              <a:rPr lang="en-AU" sz="1100" dirty="0">
                <a:solidFill>
                  <a:srgbClr val="FF0000"/>
                </a:solidFill>
              </a:rPr>
              <a:t>(Configure S0/1/1 to allow the flow of routing information)</a:t>
            </a: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S0/1/0 </a:t>
            </a:r>
            <a:r>
              <a:rPr lang="en-AU" sz="1100" dirty="0">
                <a:solidFill>
                  <a:srgbClr val="FF0000"/>
                </a:solidFill>
              </a:rPr>
              <a:t>(Configure S0/1/0 to allow the flow of routing information)</a:t>
            </a:r>
          </a:p>
          <a:p>
            <a:endParaRPr lang="en-AU" sz="1400" dirty="0">
              <a:solidFill>
                <a:srgbClr val="0000FF"/>
              </a:solidFill>
            </a:endParaRPr>
          </a:p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Mithi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 router EIGRP </a:t>
            </a:r>
            <a:r>
              <a:rPr lang="en-AU" sz="1400" dirty="0">
                <a:solidFill>
                  <a:srgbClr val="FF0000"/>
                </a:solidFill>
              </a:rPr>
              <a:t>65</a:t>
            </a:r>
            <a:r>
              <a:rPr lang="en-AU" sz="1400" dirty="0"/>
              <a:t> </a:t>
            </a:r>
            <a:r>
              <a:rPr lang="en-AU" sz="1050" dirty="0">
                <a:solidFill>
                  <a:srgbClr val="FF0000"/>
                </a:solidFill>
              </a:rPr>
              <a:t>(65 the autonomous system number, all internal routers need to use the same number in order to exchange updates)</a:t>
            </a:r>
            <a:endParaRPr lang="en-AU" sz="12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200" dirty="0">
                <a:solidFill>
                  <a:srgbClr val="9933FF"/>
                </a:solidFill>
              </a:rPr>
              <a:t>&lt;?.?.?.?&gt;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  <a:r>
              <a:rPr lang="en-AU" sz="1100" dirty="0">
                <a:solidFill>
                  <a:srgbClr val="FF0000"/>
                </a:solidFill>
              </a:rPr>
              <a:t>  wildcard is inverse of subnet mask,</a:t>
            </a:r>
            <a:r>
              <a:rPr lang="en-AU" sz="1100" b="1" dirty="0">
                <a:solidFill>
                  <a:srgbClr val="9933FF"/>
                </a:solidFill>
              </a:rPr>
              <a:t> ? means </a:t>
            </a:r>
            <a:r>
              <a:rPr lang="en-AU" sz="1100" dirty="0">
                <a:solidFill>
                  <a:srgbClr val="FF0000"/>
                </a:solidFill>
              </a:rPr>
              <a:t>insert 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insert)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 to Badin)</a:t>
            </a:r>
          </a:p>
          <a:p>
            <a:pPr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.?.</a:t>
            </a:r>
            <a:r>
              <a:rPr lang="en-AU" sz="1200" b="1" dirty="0">
                <a:solidFill>
                  <a:srgbClr val="3333FF"/>
                </a:solidFill>
              </a:rPr>
              <a:t>?</a:t>
            </a:r>
            <a:r>
              <a:rPr lang="en-AU" sz="1200" dirty="0">
                <a:solidFill>
                  <a:srgbClr val="000000"/>
                </a:solidFill>
              </a:rPr>
              <a:t>   </a:t>
            </a:r>
            <a:r>
              <a:rPr lang="en-AU" sz="1200" dirty="0">
                <a:solidFill>
                  <a:srgbClr val="9933FF"/>
                </a:solidFill>
              </a:rPr>
              <a:t>&lt;?.?.?.?&gt; 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  <a:endParaRPr lang="en-AU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passive-interface G0/0/1.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Kunri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R1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548550" y="407623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Kunri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  <a:endCxn id="2061" idx="2"/>
          </p:cNvCxnSpPr>
          <p:nvPr/>
        </p:nvCxnSpPr>
        <p:spPr bwMode="auto">
          <a:xfrm flipV="1">
            <a:off x="1474788" y="1880394"/>
            <a:ext cx="1584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956395" y="4788397"/>
            <a:ext cx="2058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Your Address Space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.0.0/17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230656" y="142875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3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-  EIGRP, ACLs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3056150" y="42829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86758" y="1643063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04758" y="3603823"/>
            <a:ext cx="1869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EIGRP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Badin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R3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82352" y="3780680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R4</a:t>
            </a:r>
            <a:endParaRPr lang="en-AU" sz="1000" b="1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977592" y="281210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132755" y="1876399"/>
            <a:ext cx="12362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211.13.8</a:t>
            </a:r>
            <a:r>
              <a:rPr lang="en-AU" sz="1000" b="1" dirty="0">
                <a:solidFill>
                  <a:srgbClr val="00B0F0"/>
                </a:solidFill>
              </a:rPr>
              <a:t>W</a:t>
            </a:r>
            <a:r>
              <a:rPr lang="en-AU" sz="1000" b="1" dirty="0">
                <a:solidFill>
                  <a:srgbClr val="3333FF"/>
                </a:solidFill>
              </a:rPr>
              <a:t>.0/30</a:t>
            </a: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3930968" y="958850"/>
            <a:ext cx="29049" cy="21677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3460750" y="5410200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121422" y="4519141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3748881" y="4954628"/>
            <a:ext cx="31030" cy="455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3703850" y="503554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2230656" y="2379662"/>
            <a:ext cx="10711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Serials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/>
              <a:t>Loopback 0</a:t>
            </a:r>
          </a:p>
          <a:p>
            <a:pPr algn="ctr" eaLnBrk="1" hangingPunct="1"/>
            <a:r>
              <a:rPr lang="en-US" sz="800"/>
              <a:t>Server LAN</a:t>
            </a:r>
          </a:p>
          <a:p>
            <a:pPr algn="ctr" eaLnBrk="1" hangingPunct="1"/>
            <a:r>
              <a:rPr lang="en-US" sz="80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916905"/>
            <a:ext cx="105680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230656" y="2698274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192294" y="2615962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44" name="AutoShape 48"/>
          <p:cNvCxnSpPr>
            <a:cxnSpLocks noChangeShapeType="1"/>
            <a:stCxn id="2051" idx="0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48283" y="1099831"/>
            <a:ext cx="15728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1050" b="1" dirty="0">
                <a:solidFill>
                  <a:srgbClr val="3333FF"/>
                </a:solidFill>
              </a:rPr>
              <a:t>Internal network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3040137" y="31266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Mithi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21806" y="452282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Mithi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00FF"/>
                </a:solidFill>
              </a:rPr>
              <a:t>S2</a:t>
            </a:r>
          </a:p>
          <a:p>
            <a:pPr algn="ctr"/>
            <a:r>
              <a:rPr lang="en-US" sz="1000" b="1" dirty="0">
                <a:solidFill>
                  <a:srgbClr val="3333FF"/>
                </a:solidFill>
              </a:rPr>
              <a:t>2960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 flipV="1">
            <a:off x="3490912" y="3918781"/>
            <a:ext cx="0" cy="600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3418066" y="401130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867893" y="384057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114" y="236661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54" name="AutoShape 11"/>
          <p:cNvCxnSpPr>
            <a:cxnSpLocks noChangeShapeType="1"/>
            <a:stCxn id="45" idx="0"/>
          </p:cNvCxnSpPr>
          <p:nvPr/>
        </p:nvCxnSpPr>
        <p:spPr bwMode="auto">
          <a:xfrm rot="5400000" flipH="1" flipV="1">
            <a:off x="3068692" y="2679721"/>
            <a:ext cx="850146" cy="436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405981" y="286226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3448843" y="2267546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65" name="AutoShape 11"/>
          <p:cNvCxnSpPr>
            <a:cxnSpLocks noChangeShapeType="1"/>
            <a:stCxn id="45" idx="2"/>
          </p:cNvCxnSpPr>
          <p:nvPr/>
        </p:nvCxnSpPr>
        <p:spPr bwMode="auto">
          <a:xfrm rot="10800000">
            <a:off x="1321669" y="2233613"/>
            <a:ext cx="1718468" cy="12890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258415" y="2268142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498578" y="3268546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3960019" y="3126623"/>
            <a:ext cx="1116012" cy="19302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7150176" y="748552"/>
            <a:ext cx="1241481" cy="389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7224026" y="1031934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143.18.0.0/16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7234556" y="2282775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74.0.0.0/8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7243368" y="3549644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169.33.0.0/16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7257796" y="4073688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211.5.31.0/24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40964" y="727159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72114" y="6019301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Badin Router</a:t>
            </a:r>
          </a:p>
          <a:p>
            <a:pPr lvl="0">
              <a:buNone/>
            </a:pPr>
            <a:r>
              <a:rPr lang="en-AU" sz="1400" dirty="0"/>
              <a:t>  </a:t>
            </a:r>
          </a:p>
          <a:p>
            <a:pPr lvl="0">
              <a:buNone/>
            </a:pPr>
            <a:r>
              <a:rPr lang="en-AU" sz="1400" dirty="0"/>
              <a:t>       </a:t>
            </a:r>
            <a:r>
              <a:rPr lang="en-AU" sz="1400" dirty="0" err="1"/>
              <a:t>ip</a:t>
            </a:r>
            <a:r>
              <a:rPr lang="en-AU" sz="1400" dirty="0"/>
              <a:t> route 0.0.0.0  0.0.0.0 </a:t>
            </a:r>
            <a:r>
              <a:rPr lang="en-AU" sz="1400" dirty="0">
                <a:solidFill>
                  <a:srgbClr val="9933FF"/>
                </a:solidFill>
              </a:rPr>
              <a:t>&lt;</a:t>
            </a:r>
            <a:r>
              <a:rPr lang="en-AU" sz="1400" i="1" dirty="0">
                <a:solidFill>
                  <a:srgbClr val="9933FF"/>
                </a:solidFill>
              </a:rPr>
              <a:t>exit interface or next hop </a:t>
            </a:r>
            <a:r>
              <a:rPr lang="en-AU" sz="1400" i="1" dirty="0" err="1">
                <a:solidFill>
                  <a:srgbClr val="9933FF"/>
                </a:solidFill>
              </a:rPr>
              <a:t>ip</a:t>
            </a:r>
            <a:r>
              <a:rPr lang="en-AU" sz="1400" i="1" dirty="0">
                <a:solidFill>
                  <a:srgbClr val="9933FF"/>
                </a:solidFill>
              </a:rPr>
              <a:t> address</a:t>
            </a:r>
            <a:r>
              <a:rPr lang="en-AU" sz="1400" dirty="0">
                <a:solidFill>
                  <a:srgbClr val="9933FF"/>
                </a:solidFill>
              </a:rPr>
              <a:t>&gt;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/>
              <a:t>   </a:t>
            </a:r>
          </a:p>
          <a:p>
            <a:pPr>
              <a:buFontTx/>
              <a:buNone/>
            </a:pPr>
            <a:r>
              <a:rPr lang="en-AU" sz="1400" dirty="0"/>
              <a:t>     router EIGRP 65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(Serial Link – Badin to </a:t>
            </a:r>
            <a:r>
              <a:rPr lang="en-AU" sz="1100" dirty="0" err="1">
                <a:solidFill>
                  <a:srgbClr val="FF0000"/>
                </a:solidFill>
              </a:rPr>
              <a:t>Kunri</a:t>
            </a:r>
            <a:r>
              <a:rPr lang="en-AU" sz="1100" dirty="0">
                <a:solidFill>
                  <a:srgbClr val="FF0000"/>
                </a:solidFill>
              </a:rPr>
              <a:t> 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131.V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.?.?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400" dirty="0">
                <a:solidFill>
                  <a:srgbClr val="9933FF"/>
                </a:solidFill>
              </a:rPr>
              <a:t>&lt;?.?.?.?&gt;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(Serial Link – Badin to </a:t>
            </a:r>
            <a:r>
              <a:rPr lang="en-AU" sz="1100" dirty="0" err="1">
                <a:solidFill>
                  <a:srgbClr val="FF0000"/>
                </a:solidFill>
              </a:rPr>
              <a:t>Mithi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redistribute static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loopback0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Database Server LAN)</a:t>
            </a:r>
          </a:p>
          <a:p>
            <a:pPr lvl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(EIGRP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AU" sz="1400" dirty="0">
                <a:solidFill>
                  <a:srgbClr val="0000FF"/>
                </a:solidFill>
              </a:rPr>
              <a:t>&lt;</a:t>
            </a:r>
            <a:r>
              <a:rPr lang="en-US" sz="1400" dirty="0">
                <a:solidFill>
                  <a:srgbClr val="0000FF"/>
                </a:solidFill>
              </a:rPr>
              <a:t>?.?.?.?&gt;</a:t>
            </a:r>
            <a:r>
              <a:rPr lang="en-AU" sz="1400" dirty="0">
                <a:solidFill>
                  <a:srgbClr val="0000FF"/>
                </a:solidFill>
              </a:rPr>
              <a:t> </a:t>
            </a:r>
            <a:r>
              <a:rPr lang="en-AU" sz="1400" dirty="0">
                <a:solidFill>
                  <a:srgbClr val="9933FF"/>
                </a:solidFill>
              </a:rPr>
              <a:t>&lt;?.?.?.?&gt;  &lt; </a:t>
            </a:r>
            <a:r>
              <a:rPr lang="en-AU" sz="1400" i="1" dirty="0">
                <a:solidFill>
                  <a:srgbClr val="9933FF"/>
                </a:solidFill>
              </a:rPr>
              <a:t>exit interface  or  next hop ip address</a:t>
            </a:r>
            <a:r>
              <a:rPr lang="en-AU" sz="1400" dirty="0">
                <a:solidFill>
                  <a:srgbClr val="9933FF"/>
                </a:solidFill>
              </a:rPr>
              <a:t>&gt;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 smtClean="0"/>
              <a:t>(here its </a:t>
            </a:r>
            <a:r>
              <a:rPr lang="en-AU" sz="1400" dirty="0" err="1" smtClean="0"/>
              <a:t>ip</a:t>
            </a:r>
            <a:r>
              <a:rPr lang="en-AU" sz="1400" dirty="0" smtClean="0"/>
              <a:t> address and mask not wildcard!!!)</a:t>
            </a: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EIGRP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7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 dirty="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Configure</a:t>
            </a:r>
            <a:r>
              <a:rPr lang="en-AU" sz="1600" dirty="0"/>
              <a:t> VLANs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Peas </a:t>
            </a:r>
          </a:p>
          <a:p>
            <a:pPr>
              <a:buFontTx/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Switch S2 Configure</a:t>
            </a:r>
            <a:r>
              <a:rPr lang="en-AU" sz="1600" dirty="0"/>
              <a:t> VLANs             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r>
              <a:rPr lang="en-AU" sz="1600" dirty="0"/>
              <a:t>            name Flour</a:t>
            </a:r>
          </a:p>
          <a:p>
            <a:pPr>
              <a:buFontTx/>
              <a:buNone/>
            </a:pPr>
            <a:r>
              <a:rPr lang="en-AU" sz="1600" dirty="0"/>
              <a:t>         vlan 112 </a:t>
            </a:r>
            <a:r>
              <a:rPr lang="en-AU" sz="11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>
              <a:buFontTx/>
              <a:buNone/>
            </a:pPr>
            <a:r>
              <a:rPr lang="en-AU" sz="1600" dirty="0"/>
              <a:t>            name Rice</a:t>
            </a:r>
          </a:p>
          <a:p>
            <a:pPr>
              <a:buFontTx/>
              <a:buNone/>
            </a:pPr>
            <a:r>
              <a:rPr lang="en-AU" sz="1600" dirty="0"/>
              <a:t>    </a:t>
            </a:r>
          </a:p>
          <a:p>
            <a:r>
              <a:rPr lang="en-AU" sz="1600" dirty="0">
                <a:solidFill>
                  <a:srgbClr val="3333FF"/>
                </a:solidFill>
              </a:rPr>
              <a:t>On each Switch:</a:t>
            </a:r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&lt;ip address&gt;  &lt;mask&gt;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600" i="1" dirty="0"/>
          </a:p>
          <a:p>
            <a:pPr lvl="1" eaLnBrk="1" hangingPunct="1">
              <a:buFontTx/>
              <a:buNone/>
            </a:pPr>
            <a:endParaRPr lang="en-AU" sz="1600" dirty="0"/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marL="400050" lvl="1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dirty="0">
                <a:solidFill>
                  <a:srgbClr val="FF0000"/>
                </a:solidFill>
              </a:rPr>
              <a:t>(Use VLAN 55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</a:t>
            </a:r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06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S3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97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28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03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3 -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15 to 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tutor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</a:t>
            </a:r>
            <a:r>
              <a:rPr lang="en-AU" sz="1400" dirty="0">
                <a:solidFill>
                  <a:srgbClr val="0000FF"/>
                </a:solidFill>
              </a:rPr>
              <a:t>How to Configure Guide</a:t>
            </a:r>
            <a:r>
              <a:rPr lang="en-AU" sz="1400" dirty="0"/>
              <a:t>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EIGRP</a:t>
            </a:r>
            <a:r>
              <a:rPr lang="en-AU" sz="1400" kern="0" dirty="0">
                <a:solidFill>
                  <a:srgbClr val="FF0000"/>
                </a:solidFill>
              </a:rPr>
              <a:t> </a:t>
            </a:r>
            <a:r>
              <a:rPr lang="en-AU" sz="1400" kern="0" dirty="0"/>
              <a:t>(</a:t>
            </a:r>
            <a:r>
              <a:rPr lang="en-AU" sz="1400" kern="0" dirty="0">
                <a:solidFill>
                  <a:srgbClr val="FF0000"/>
                </a:solidFill>
              </a:rPr>
              <a:t>E</a:t>
            </a:r>
            <a:r>
              <a:rPr lang="en-AU" sz="1400" kern="0" dirty="0"/>
              <a:t>nhanced </a:t>
            </a:r>
            <a:r>
              <a:rPr lang="en-AU" sz="1400" kern="0" dirty="0">
                <a:solidFill>
                  <a:srgbClr val="FF0000"/>
                </a:solidFill>
              </a:rPr>
              <a:t>I</a:t>
            </a:r>
            <a:r>
              <a:rPr lang="en-AU" sz="1400" kern="0" dirty="0"/>
              <a:t>nterior </a:t>
            </a:r>
            <a:r>
              <a:rPr lang="en-AU" sz="1400" kern="0" dirty="0">
                <a:solidFill>
                  <a:srgbClr val="FF0000"/>
                </a:solidFill>
              </a:rPr>
              <a:t>G</a:t>
            </a:r>
            <a:r>
              <a:rPr lang="en-AU" sz="1400" kern="0" dirty="0"/>
              <a:t>ateway </a:t>
            </a:r>
            <a:r>
              <a:rPr lang="en-AU" sz="1400" kern="0" dirty="0">
                <a:solidFill>
                  <a:srgbClr val="FF0000"/>
                </a:solidFill>
              </a:rPr>
              <a:t>R</a:t>
            </a:r>
            <a:r>
              <a:rPr lang="en-AU" sz="1400" kern="0" dirty="0"/>
              <a:t>outing </a:t>
            </a:r>
            <a:r>
              <a:rPr lang="en-AU" sz="1400" kern="0" dirty="0">
                <a:solidFill>
                  <a:srgbClr val="FF0000"/>
                </a:solidFill>
              </a:rPr>
              <a:t>P</a:t>
            </a:r>
            <a:r>
              <a:rPr lang="en-AU" sz="1400" kern="0" dirty="0"/>
              <a:t>rotocol)</a:t>
            </a:r>
            <a:r>
              <a:rPr lang="en-AU" sz="1400" kern="0" dirty="0">
                <a:solidFill>
                  <a:srgbClr val="000000"/>
                </a:solidFill>
              </a:rPr>
              <a:t> on the routers</a:t>
            </a:r>
            <a:r>
              <a:rPr lang="en-AU" sz="1400" kern="0" dirty="0"/>
              <a:t>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use of </a:t>
            </a:r>
            <a:r>
              <a:rPr lang="en-AU" sz="1400" kern="0" dirty="0">
                <a:solidFill>
                  <a:srgbClr val="FF0000"/>
                </a:solidFill>
              </a:rPr>
              <a:t>standard</a:t>
            </a:r>
            <a:r>
              <a:rPr lang="en-AU" sz="1400" kern="0" dirty="0"/>
              <a:t> ACLs to </a:t>
            </a:r>
            <a:r>
              <a:rPr lang="en-AU" sz="1400" kern="0" dirty="0">
                <a:solidFill>
                  <a:srgbClr val="FF0000"/>
                </a:solidFill>
              </a:rPr>
              <a:t>control Telnet access to the routers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External</a:t>
            </a:r>
            <a:r>
              <a:rPr lang="en-AU" sz="1400" kern="0" dirty="0">
                <a:latin typeface="+mn-lt"/>
                <a:cs typeface="+mn-cs"/>
              </a:rPr>
              <a:t>, the link to the ISP and the Internet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Use </a:t>
            </a:r>
            <a:r>
              <a:rPr lang="en-AU" sz="1400" kern="0" dirty="0">
                <a:solidFill>
                  <a:srgbClr val="FF0000"/>
                </a:solidFill>
                <a:latin typeface="+mn-lt"/>
                <a:cs typeface="+mn-cs"/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for Scenario 3,</a:t>
            </a:r>
            <a:r>
              <a:rPr lang="en-AU" sz="1400" kern="0" dirty="0">
                <a:latin typeface="+mn-lt"/>
                <a:cs typeface="+mn-cs"/>
              </a:rPr>
              <a:t>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V,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The Corporate Network Address, </a:t>
            </a:r>
            <a:r>
              <a:rPr lang="en-AU" sz="1400" b="1" kern="0" dirty="0">
                <a:solidFill>
                  <a:srgbClr val="9933FF"/>
                </a:solidFill>
                <a:latin typeface="+mn-lt"/>
                <a:cs typeface="+mn-cs"/>
              </a:rPr>
              <a:t>131.</a:t>
            </a:r>
            <a:r>
              <a:rPr lang="en-AU" sz="1400" b="1" kern="0" dirty="0">
                <a:solidFill>
                  <a:srgbClr val="C00000"/>
                </a:solidFill>
                <a:latin typeface="+mn-lt"/>
                <a:cs typeface="+mn-cs"/>
              </a:rPr>
              <a:t>V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Z</a:t>
            </a:r>
            <a:r>
              <a:rPr lang="en-AU" sz="1400" b="1" kern="0" dirty="0">
                <a:solidFill>
                  <a:srgbClr val="9933FF"/>
                </a:solidFill>
                <a:latin typeface="+mn-lt"/>
                <a:cs typeface="+mn-cs"/>
              </a:rPr>
              <a:t>.0.0/16.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latin typeface="+mn-lt"/>
                <a:cs typeface="+mn-cs"/>
              </a:rPr>
              <a:t>The corporate network address  has been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divided up </a:t>
            </a:r>
            <a:r>
              <a:rPr lang="en-AU" sz="1400" kern="0" dirty="0">
                <a:latin typeface="+mn-lt"/>
                <a:cs typeface="+mn-cs"/>
              </a:rPr>
              <a:t>and you have been given </a:t>
            </a:r>
            <a:r>
              <a:rPr lang="en-AU" sz="1400" kern="0" dirty="0">
                <a:solidFill>
                  <a:srgbClr val="FF0000"/>
                </a:solidFill>
                <a:latin typeface="+mn-lt"/>
                <a:cs typeface="+mn-cs"/>
              </a:rPr>
              <a:t>a  part of  the address space </a:t>
            </a:r>
            <a:r>
              <a:rPr lang="en-US" sz="1400" b="1" dirty="0">
                <a:solidFill>
                  <a:srgbClr val="3333FF"/>
                </a:solidFill>
              </a:rPr>
              <a:t>131.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.0.0/17 </a:t>
            </a:r>
            <a:r>
              <a:rPr lang="en-US" sz="1400" dirty="0"/>
              <a:t> to build your section of the Corporate Network.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 Do not configure the connection to the rest of the internal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211.13.8</a:t>
            </a:r>
            <a:r>
              <a:rPr lang="en-AU" sz="1400" b="1" dirty="0">
                <a:solidFill>
                  <a:srgbClr val="00B0F0"/>
                </a:solidFill>
              </a:rPr>
              <a:t>W.</a:t>
            </a:r>
            <a:r>
              <a:rPr lang="en-AU" sz="1400" b="1" dirty="0">
                <a:solidFill>
                  <a:srgbClr val="3333FF"/>
                </a:solidFill>
              </a:rPr>
              <a:t>0/30</a:t>
            </a: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– </a:t>
            </a:r>
            <a:r>
              <a:rPr lang="en-AU" sz="1100" b="1" dirty="0">
                <a:solidFill>
                  <a:srgbClr val="FF0000"/>
                </a:solidFill>
              </a:rPr>
              <a:t>(Example Only,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</a:t>
            </a:r>
            <a:r>
              <a:rPr lang="en-AU" sz="1200" b="1" kern="0" dirty="0">
                <a:solidFill>
                  <a:srgbClr val="FF0000"/>
                </a:solidFill>
                <a:latin typeface="Arial"/>
              </a:rPr>
              <a:t>Your part of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131.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.0.0/17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</a:t>
            </a:r>
            <a:r>
              <a:rPr lang="en-US" sz="1200" b="1" dirty="0">
                <a:solidFill>
                  <a:srgbClr val="000000"/>
                </a:solidFill>
              </a:rPr>
              <a:t> seventh</a:t>
            </a:r>
            <a:r>
              <a:rPr lang="en-US" sz="1200" dirty="0">
                <a:solidFill>
                  <a:srgbClr val="000000"/>
                </a:solidFill>
              </a:rPr>
              <a:t> 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last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 2</a:t>
            </a:r>
            <a:r>
              <a:rPr lang="en-US" sz="1200" b="1" dirty="0"/>
              <a:t> and </a:t>
            </a:r>
            <a:r>
              <a:rPr lang="en-US" sz="1200" b="1" dirty="0">
                <a:solidFill>
                  <a:srgbClr val="FF0000"/>
                </a:solidFill>
              </a:rPr>
              <a:t>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131.20.0.0/17  </a:t>
            </a:r>
            <a:r>
              <a:rPr lang="en-US" sz="1200" b="1" dirty="0">
                <a:solidFill>
                  <a:srgbClr val="000000"/>
                </a:solidFill>
              </a:rPr>
              <a:t>is your  </a:t>
            </a:r>
            <a:r>
              <a:rPr lang="en-US" sz="1200" b="1" dirty="0">
                <a:solidFill>
                  <a:srgbClr val="FF0000"/>
                </a:solidFill>
              </a:rPr>
              <a:t>part</a:t>
            </a:r>
            <a:r>
              <a:rPr lang="en-US" sz="1200" b="1" dirty="0">
                <a:solidFill>
                  <a:srgbClr val="000000"/>
                </a:solidFill>
              </a:rPr>
              <a:t> of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211.13.8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eighth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211.13.81.0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lang="en-AU" sz="1600" kern="0" dirty="0" smtClean="0">
                <a:solidFill>
                  <a:srgbClr val="000000"/>
                </a:solidFill>
                <a:latin typeface="Arial"/>
              </a:rPr>
              <a:t>103172423</a:t>
            </a:r>
          </a:p>
          <a:p>
            <a:pPr lvl="1">
              <a:spcBef>
                <a:spcPct val="20000"/>
              </a:spcBef>
              <a:defRPr/>
            </a:pPr>
            <a:r>
              <a:rPr lang="en-AU" sz="1600" kern="0" dirty="0" smtClean="0">
                <a:solidFill>
                  <a:srgbClr val="000000"/>
                </a:solidFill>
                <a:latin typeface="Arial"/>
              </a:rPr>
              <a:t>V=4</a:t>
            </a:r>
          </a:p>
          <a:p>
            <a:pPr lvl="1">
              <a:spcBef>
                <a:spcPct val="20000"/>
              </a:spcBef>
              <a:defRPr/>
            </a:pPr>
            <a:r>
              <a:rPr lang="en-AU" sz="1600" kern="0" dirty="0" smtClean="0">
                <a:solidFill>
                  <a:srgbClr val="000000"/>
                </a:solidFill>
                <a:latin typeface="Arial"/>
              </a:rPr>
              <a:t>Z=3</a:t>
            </a:r>
          </a:p>
          <a:p>
            <a:pPr lvl="1">
              <a:spcBef>
                <a:spcPct val="20000"/>
              </a:spcBef>
              <a:defRPr/>
            </a:pPr>
            <a:r>
              <a:rPr lang="en-AU" sz="1600" kern="0" dirty="0" smtClean="0">
                <a:solidFill>
                  <a:srgbClr val="000000"/>
                </a:solidFill>
                <a:latin typeface="Arial"/>
              </a:rPr>
              <a:t>W=2		XXX= 423  YYY=172</a:t>
            </a: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112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112  then 112 - 3 = 109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 :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  YYY: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6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3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4" y="1163326"/>
            <a:ext cx="8932803" cy="568863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</a:t>
            </a:r>
            <a:r>
              <a:rPr lang="en-AU" sz="1600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ID:103172423</a:t>
            </a: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section of Corporate Network Address space </a:t>
            </a:r>
            <a:r>
              <a:rPr lang="en-US" b="1" dirty="0">
                <a:solidFill>
                  <a:srgbClr val="3333FF"/>
                </a:solidFill>
              </a:rPr>
              <a:t>131.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b="1" dirty="0">
                <a:solidFill>
                  <a:srgbClr val="3333FF"/>
                </a:solidFill>
              </a:rPr>
              <a:t>.0.0/17   </a:t>
            </a:r>
            <a:r>
              <a:rPr lang="en-US" b="1" dirty="0">
                <a:solidFill>
                  <a:srgbClr val="C00000"/>
                </a:solidFill>
              </a:rPr>
              <a:t>V </a:t>
            </a:r>
            <a:r>
              <a:rPr lang="en-US" b="1" dirty="0">
                <a:solidFill>
                  <a:srgbClr val="3333FF"/>
                </a:solidFill>
              </a:rPr>
              <a:t>=  </a:t>
            </a:r>
            <a:r>
              <a:rPr lang="en-US" b="1" dirty="0" smtClean="0">
                <a:solidFill>
                  <a:srgbClr val="3333FF"/>
                </a:solidFill>
              </a:rPr>
              <a:t>4  </a:t>
            </a:r>
            <a:r>
              <a:rPr lang="en-US" b="1" dirty="0">
                <a:solidFill>
                  <a:srgbClr val="FF0000"/>
                </a:solidFill>
              </a:rPr>
              <a:t>Z 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3333FF"/>
                </a:solidFill>
              </a:rPr>
              <a:t>  </a:t>
            </a:r>
            <a:r>
              <a:rPr lang="en-US" b="1" dirty="0" smtClean="0">
                <a:solidFill>
                  <a:srgbClr val="3333FF"/>
                </a:solidFill>
              </a:rPr>
              <a:t>3</a:t>
            </a: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b="1" dirty="0">
                <a:solidFill>
                  <a:srgbClr val="3333FF"/>
                </a:solidFill>
              </a:rPr>
              <a:t>211.13.8</a:t>
            </a:r>
            <a:r>
              <a:rPr lang="en-AU" b="1" dirty="0">
                <a:solidFill>
                  <a:srgbClr val="00B0F0"/>
                </a:solidFill>
              </a:rPr>
              <a:t>W.</a:t>
            </a:r>
            <a:r>
              <a:rPr lang="en-AU" b="1" dirty="0">
                <a:solidFill>
                  <a:srgbClr val="3333FF"/>
                </a:solidFill>
              </a:rPr>
              <a:t>0/30    </a:t>
            </a:r>
            <a:r>
              <a:rPr lang="en-AU" b="1" dirty="0">
                <a:solidFill>
                  <a:srgbClr val="00B0F0"/>
                </a:solidFill>
              </a:rPr>
              <a:t>W  </a:t>
            </a:r>
            <a:r>
              <a:rPr lang="en-AU" b="1" dirty="0" smtClean="0">
                <a:solidFill>
                  <a:srgbClr val="0000FF"/>
                </a:solidFill>
              </a:rPr>
              <a:t>=2</a:t>
            </a:r>
            <a:endParaRPr lang="en-AU" b="1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xxx=423  </a:t>
            </a:r>
            <a:r>
              <a:rPr lang="en-AU" sz="1200" kern="0" dirty="0" err="1" smtClean="0">
                <a:solidFill>
                  <a:srgbClr val="000000"/>
                </a:solidFill>
                <a:latin typeface="Arial"/>
              </a:rPr>
              <a:t>yyy</a:t>
            </a: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=172</a:t>
            </a: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2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185736" cy="259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4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3379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68" y="523875"/>
            <a:ext cx="8856663" cy="607347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</a:t>
            </a:r>
            <a:r>
              <a:rPr lang="en-AU" sz="1000" b="1" dirty="0">
                <a:solidFill>
                  <a:srgbClr val="3333FF"/>
                </a:solidFill>
              </a:rPr>
              <a:t>nternal Network VLSM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with: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S3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b="1" dirty="0"/>
              <a:t> </a:t>
            </a:r>
            <a:r>
              <a:rPr lang="en-AU" sz="1000" dirty="0"/>
              <a:t>Peas 550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S3  </a:t>
            </a:r>
            <a:r>
              <a:rPr lang="en-AU" sz="1000" b="1" dirty="0"/>
              <a:t>VLAN 1 </a:t>
            </a:r>
            <a:r>
              <a:rPr lang="en-AU" sz="1000" dirty="0"/>
              <a:t>20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Flour 200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Switch S2 </a:t>
            </a:r>
            <a:r>
              <a:rPr lang="en-AU" sz="1000" b="1" dirty="0"/>
              <a:t>VLAN  112 </a:t>
            </a:r>
            <a:r>
              <a:rPr lang="en-AU" sz="1000" dirty="0"/>
              <a:t>Rice  50 hosts </a:t>
            </a:r>
            <a:r>
              <a:rPr lang="en-AU" sz="10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Switch S2   </a:t>
            </a:r>
            <a:r>
              <a:rPr lang="en-AU" sz="1000" b="1" dirty="0"/>
              <a:t>VLAN1 </a:t>
            </a:r>
            <a:r>
              <a:rPr lang="en-AU" sz="1000" dirty="0"/>
              <a:t>6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Badin </a:t>
            </a:r>
            <a:r>
              <a:rPr lang="en-AU" sz="1000" b="1" dirty="0"/>
              <a:t>Database Server LAN </a:t>
            </a:r>
            <a:r>
              <a:rPr lang="en-AU" sz="1000" dirty="0"/>
              <a:t>loopback 0  24 hosts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</a:t>
            </a:r>
            <a:r>
              <a:rPr lang="en-AU" sz="1000" b="1" dirty="0"/>
              <a:t>3 Internal Serials </a:t>
            </a:r>
            <a:r>
              <a:rPr lang="en-AU" sz="1000" dirty="0"/>
              <a:t>2 hosts each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  <a:r>
              <a:rPr lang="en-AU" sz="1000" dirty="0">
                <a:solidFill>
                  <a:srgbClr val="FF0000"/>
                </a:solidFill>
              </a:rPr>
              <a:t>Document </a:t>
            </a:r>
            <a:r>
              <a:rPr lang="en-AU" sz="1000" dirty="0"/>
              <a:t>assignment of ip addresses to router interfaces, switches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c) </a:t>
            </a:r>
            <a:r>
              <a:rPr lang="en-AU" sz="1000" dirty="0">
                <a:solidFill>
                  <a:srgbClr val="FF0000"/>
                </a:solidFill>
              </a:rPr>
              <a:t>Use a VLSM calculator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3 </a:t>
            </a:r>
            <a:r>
              <a:rPr lang="en-AU" sz="1000" b="1" dirty="0">
                <a:solidFill>
                  <a:srgbClr val="3333FF"/>
                </a:solidFill>
              </a:rPr>
              <a:t>Cable Connection – Refer Network Topology Diagram</a:t>
            </a:r>
          </a:p>
          <a:p>
            <a:pPr marL="0" indent="0" eaLnBrk="1" hangingPunct="1">
              <a:buNone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Kunri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 </a:t>
            </a:r>
            <a:r>
              <a:rPr lang="en-US" sz="1000" dirty="0"/>
              <a:t> to </a:t>
            </a:r>
            <a:r>
              <a:rPr lang="en-US" sz="1000" dirty="0" err="1"/>
              <a:t>Kunri</a:t>
            </a:r>
            <a:r>
              <a:rPr lang="en-US" sz="1000" dirty="0"/>
              <a:t>     switch 3  port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None/>
              <a:defRPr/>
            </a:pPr>
            <a:r>
              <a:rPr lang="en-US" sz="1000" dirty="0"/>
              <a:t>   </a:t>
            </a:r>
            <a:r>
              <a:rPr lang="en-US" sz="1000" b="1" dirty="0"/>
              <a:t> b) </a:t>
            </a:r>
            <a:r>
              <a:rPr lang="en-US" sz="1000" dirty="0"/>
              <a:t>Connect </a:t>
            </a:r>
            <a:r>
              <a:rPr lang="en-US" sz="1000" dirty="0" err="1"/>
              <a:t>Mithi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</a:t>
            </a:r>
            <a:r>
              <a:rPr lang="en-US" sz="1000" dirty="0"/>
              <a:t>  to </a:t>
            </a:r>
            <a:r>
              <a:rPr lang="en-US" sz="1000" dirty="0" err="1"/>
              <a:t>Mithi</a:t>
            </a:r>
            <a:r>
              <a:rPr lang="en-US" sz="1000" dirty="0"/>
              <a:t>      switch 2  port </a:t>
            </a:r>
            <a:r>
              <a:rPr lang="en-US" sz="1000" b="1" dirty="0">
                <a:solidFill>
                  <a:srgbClr val="0000FF"/>
                </a:solidFill>
              </a:rPr>
              <a:t>G0/1 </a:t>
            </a:r>
            <a:r>
              <a:rPr lang="en-US" sz="1000" dirty="0"/>
              <a:t> 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 </a:t>
            </a:r>
            <a:r>
              <a:rPr lang="en-US" sz="1000" b="1" dirty="0">
                <a:solidFill>
                  <a:srgbClr val="0000FF"/>
                </a:solidFill>
              </a:rPr>
              <a:t>G1/0/13 S3 </a:t>
            </a:r>
            <a:r>
              <a:rPr lang="en-AU" sz="1000" dirty="0"/>
              <a:t>using the patch panel  in Lab or directly t</a:t>
            </a:r>
            <a:r>
              <a:rPr lang="en-US" sz="1000" dirty="0"/>
              <a:t>o</a:t>
            </a:r>
            <a:r>
              <a:rPr lang="en-US" sz="1000" b="1" dirty="0">
                <a:solidFill>
                  <a:srgbClr val="0000FF"/>
                </a:solidFill>
              </a:rPr>
              <a:t> G1/0/13 S3 </a:t>
            </a:r>
            <a:r>
              <a:rPr lang="en-AU" sz="1000" dirty="0"/>
              <a:t>in Packet Tracer,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using the VAN in Lab or directly t</a:t>
            </a:r>
            <a:r>
              <a:rPr lang="en-US" sz="1000" b="1" dirty="0">
                <a:solidFill>
                  <a:srgbClr val="0000FF"/>
                </a:solidFill>
              </a:rPr>
              <a:t>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in Packet Tracer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Connect Packet Tracer Servers to ISP via ethernet cables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         </a:t>
            </a:r>
            <a:r>
              <a:rPr lang="en-US" sz="1000" dirty="0"/>
              <a:t>no ip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  <a:endParaRPr lang="en-US" sz="1000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5</a:t>
            </a:r>
            <a:r>
              <a:rPr lang="en-US" sz="1000" b="1" dirty="0">
                <a:solidFill>
                  <a:srgbClr val="000000"/>
                </a:solidFill>
              </a:rPr>
              <a:t>. </a:t>
            </a:r>
            <a:r>
              <a:rPr lang="en-US" sz="1000" b="1" dirty="0">
                <a:solidFill>
                  <a:srgbClr val="00B0F0"/>
                </a:solidFill>
              </a:rPr>
              <a:t>Message of the Day (MOTD)  Banner Configuration </a:t>
            </a:r>
            <a:endParaRPr lang="en-US" sz="1000" b="1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KunriR1, KunriS3 etc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endParaRPr lang="en-US" sz="1000" b="1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-8273"/>
            <a:ext cx="8713787" cy="433387"/>
          </a:xfrm>
        </p:spPr>
        <p:txBody>
          <a:bodyPr/>
          <a:lstStyle/>
          <a:p>
            <a:r>
              <a:rPr lang="en-AU" sz="2000" dirty="0"/>
              <a:t>Scenario 3 -Tasks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785225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22 to 25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</a:t>
            </a:r>
            <a:r>
              <a:rPr lang="en-AU" sz="1000" b="1" dirty="0"/>
              <a:t>-config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c)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Peas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switch 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</a:t>
            </a:r>
            <a:r>
              <a:rPr lang="en-AU" sz="1000" dirty="0"/>
              <a:t> as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 Security, mac address sticky on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4,</a:t>
            </a:r>
            <a:r>
              <a:rPr lang="en-AU" sz="1000" dirty="0"/>
              <a:t> max 2, with </a:t>
            </a:r>
            <a:r>
              <a:rPr lang="en-AU" sz="1000" b="1" dirty="0"/>
              <a:t>violation shutdown</a:t>
            </a:r>
            <a:endParaRPr lang="en-AU" sz="1000" dirty="0"/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S2 2960</a:t>
            </a:r>
          </a:p>
          <a:p>
            <a:pPr lvl="1" eaLnBrk="1" hangingPunct="1">
              <a:buFont typeface="+mj-lt"/>
              <a:buAutoNum type="romanUcPeriod"/>
              <a:defRPr/>
            </a:pPr>
            <a:r>
              <a:rPr lang="en-AU" sz="1000" dirty="0"/>
              <a:t> create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Flour,  VLAN 112 Rice  </a:t>
            </a:r>
            <a:r>
              <a:rPr lang="en-AU" sz="1000" b="1" dirty="0">
                <a:solidFill>
                  <a:srgbClr val="FF0000"/>
                </a:solidFill>
              </a:rPr>
              <a:t>(112 may change, refer rules page 5)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 configure port 24 as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access port</a:t>
            </a:r>
          </a:p>
          <a:p>
            <a:pPr lvl="1">
              <a:buFont typeface="+mj-lt"/>
              <a:buAutoNum type="romanLcPeriod"/>
              <a:defRPr/>
            </a:pPr>
            <a:endParaRPr lang="en-AU" sz="1000" dirty="0"/>
          </a:p>
          <a:p>
            <a:pPr lvl="0"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On </a:t>
            </a:r>
            <a:r>
              <a:rPr lang="en-AU" sz="1000" b="1" dirty="0">
                <a:solidFill>
                  <a:srgbClr val="3333FF"/>
                </a:solidFill>
              </a:rPr>
              <a:t>S3 </a:t>
            </a:r>
            <a:r>
              <a:rPr lang="en-AU" sz="1000" dirty="0"/>
              <a:t>switch configure </a:t>
            </a:r>
            <a:r>
              <a:rPr lang="en-AU" sz="1000" dirty="0">
                <a:solidFill>
                  <a:srgbClr val="3333FF"/>
                </a:solidFill>
              </a:rPr>
              <a:t>G1/0/11</a:t>
            </a:r>
            <a:r>
              <a:rPr lang="en-AU" sz="1000" dirty="0"/>
              <a:t> as a </a:t>
            </a:r>
            <a:r>
              <a:rPr lang="en-AU" sz="1000" b="1" dirty="0"/>
              <a:t>trunk</a:t>
            </a:r>
            <a:r>
              <a:rPr lang="en-AU" sz="1000" dirty="0"/>
              <a:t> port,</a:t>
            </a:r>
            <a:r>
              <a:rPr lang="en-AU" sz="1000" dirty="0">
                <a:solidFill>
                  <a:srgbClr val="000000"/>
                </a:solidFill>
              </a:rPr>
              <a:t> On </a:t>
            </a:r>
            <a:r>
              <a:rPr lang="en-AU" sz="1000" b="1" dirty="0">
                <a:solidFill>
                  <a:srgbClr val="3333FF"/>
                </a:solidFill>
              </a:rPr>
              <a:t>S2</a:t>
            </a:r>
            <a:r>
              <a:rPr lang="en-AU" sz="1000" dirty="0">
                <a:solidFill>
                  <a:srgbClr val="000000"/>
                </a:solidFill>
              </a:rPr>
              <a:t> switch configure </a:t>
            </a:r>
            <a:r>
              <a:rPr lang="en-AU" sz="1000" dirty="0">
                <a:solidFill>
                  <a:srgbClr val="3333FF"/>
                </a:solidFill>
              </a:rPr>
              <a:t>G0/1</a:t>
            </a:r>
            <a:r>
              <a:rPr lang="en-AU" sz="1000" dirty="0">
                <a:solidFill>
                  <a:srgbClr val="000000"/>
                </a:solidFill>
              </a:rPr>
              <a:t>  as a </a:t>
            </a:r>
            <a:r>
              <a:rPr lang="en-AU" sz="1000" b="1" dirty="0">
                <a:solidFill>
                  <a:srgbClr val="000000"/>
                </a:solidFill>
              </a:rPr>
              <a:t>trunk</a:t>
            </a:r>
            <a:r>
              <a:rPr lang="en-AU" sz="1000" dirty="0">
                <a:solidFill>
                  <a:srgbClr val="000000"/>
                </a:solidFill>
              </a:rPr>
              <a:t> port.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configured via Telnet   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AU" sz="1100" b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with ip addresses, connect to ISP via ethernet cable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b="1" dirty="0" err="1">
                <a:solidFill>
                  <a:srgbClr val="00B050"/>
                </a:solidFill>
                <a:cs typeface="Times New Roman" pitchFamily="18" charset="0"/>
              </a:rPr>
              <a:t>Kunri</a:t>
            </a:r>
            <a:r>
              <a:rPr lang="en-AU" sz="1100" dirty="0">
                <a:cs typeface="Times New Roman" pitchFamily="18" charset="0"/>
              </a:rPr>
              <a:t>  and </a:t>
            </a:r>
            <a:r>
              <a:rPr lang="en-AU" sz="1100" b="1" dirty="0" err="1">
                <a:solidFill>
                  <a:srgbClr val="00B050"/>
                </a:solidFill>
                <a:cs typeface="Times New Roman" pitchFamily="18" charset="0"/>
              </a:rPr>
              <a:t>Mithi</a:t>
            </a:r>
            <a:r>
              <a:rPr lang="en-AU" sz="1100" dirty="0">
                <a:cs typeface="Times New Roman" pitchFamily="18" charset="0"/>
              </a:rPr>
              <a:t> Routers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21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</a:t>
            </a:r>
            <a:r>
              <a:rPr lang="en-AU" sz="1100" dirty="0">
                <a:solidFill>
                  <a:srgbClr val="3333FF"/>
                </a:solidFill>
              </a:rPr>
              <a:t> 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/>
              <a:t>Kunri</a:t>
            </a:r>
            <a:r>
              <a:rPr lang="en-AU" sz="1100" dirty="0"/>
              <a:t>  configure separate sub-interfaces for VLAN 1 (the management VLAN) and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/>
              <a:t>Mithi</a:t>
            </a:r>
            <a:r>
              <a:rPr lang="en-AU" sz="1100" dirty="0"/>
              <a:t> configure separate sub-interfaces for VLAN 1  (the management VLAN) and 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</a:t>
            </a:r>
            <a:r>
              <a:rPr lang="en-AU" sz="1100" b="1" dirty="0">
                <a:solidFill>
                  <a:srgbClr val="FF0000"/>
                </a:solidFill>
              </a:rPr>
              <a:t>sub-interface</a:t>
            </a:r>
            <a:r>
              <a:rPr lang="en-AU" sz="1100" dirty="0"/>
              <a:t> with an ip address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VLAN: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both switches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4535</Words>
  <Application>Microsoft Office PowerPoint</Application>
  <PresentationFormat>On-screen Show (4:3)</PresentationFormat>
  <Paragraphs>786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  In Lab Scenario 3 Semester 1  2022 V1.1 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3 -Tasks</vt:lpstr>
      <vt:lpstr>Scenario 3 -Tasks</vt:lpstr>
      <vt:lpstr>Scenario 3 -Tasks</vt:lpstr>
      <vt:lpstr>Scenario 3 -Tasks</vt:lpstr>
      <vt:lpstr>Scenario 3 - Tasks</vt:lpstr>
      <vt:lpstr>Scenario 3 - Tasks</vt:lpstr>
      <vt:lpstr>Scenario 3 - Tasks</vt:lpstr>
      <vt:lpstr>Scenario 3 – ACL Templates</vt:lpstr>
      <vt:lpstr>Scenario 3 – ACL Templates</vt:lpstr>
      <vt:lpstr>Scenario 3 – ACL Overview</vt:lpstr>
      <vt:lpstr>Routing Configuration Rules</vt:lpstr>
      <vt:lpstr>EIGRP Configuration</vt:lpstr>
      <vt:lpstr>EIGRP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User</cp:lastModifiedBy>
  <cp:revision>643</cp:revision>
  <dcterms:created xsi:type="dcterms:W3CDTF">2006-07-20T01:21:50Z</dcterms:created>
  <dcterms:modified xsi:type="dcterms:W3CDTF">2022-04-16T03:53:09Z</dcterms:modified>
</cp:coreProperties>
</file>