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29" r:id="rId2"/>
    <p:sldId id="289" r:id="rId3"/>
    <p:sldId id="290" r:id="rId4"/>
    <p:sldId id="291" r:id="rId5"/>
    <p:sldId id="335" r:id="rId6"/>
    <p:sldId id="336" r:id="rId7"/>
    <p:sldId id="333" r:id="rId8"/>
    <p:sldId id="293" r:id="rId9"/>
    <p:sldId id="295" r:id="rId10"/>
    <p:sldId id="296" r:id="rId11"/>
    <p:sldId id="297" r:id="rId12"/>
    <p:sldId id="298" r:id="rId13"/>
    <p:sldId id="319" r:id="rId14"/>
    <p:sldId id="301" r:id="rId15"/>
    <p:sldId id="302" r:id="rId16"/>
    <p:sldId id="311" r:id="rId17"/>
    <p:sldId id="303" r:id="rId18"/>
    <p:sldId id="321" r:id="rId19"/>
    <p:sldId id="304" r:id="rId20"/>
    <p:sldId id="316" r:id="rId21"/>
    <p:sldId id="305" r:id="rId22"/>
    <p:sldId id="306" r:id="rId23"/>
    <p:sldId id="307" r:id="rId24"/>
    <p:sldId id="324" r:id="rId25"/>
    <p:sldId id="309" r:id="rId26"/>
    <p:sldId id="334" r:id="rId27"/>
    <p:sldId id="327" r:id="rId28"/>
    <p:sldId id="326" r:id="rId29"/>
  </p:sldIdLst>
  <p:sldSz cx="9144000" cy="6858000" type="screen4x3"/>
  <p:notesSz cx="9872663" cy="67976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FF00FF"/>
    <a:srgbClr val="3333FF"/>
    <a:srgbClr val="000000"/>
    <a:srgbClr val="FF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4488" autoAdjust="0"/>
    <p:restoredTop sz="94562" autoAdjust="0"/>
  </p:normalViewPr>
  <p:slideViewPr>
    <p:cSldViewPr>
      <p:cViewPr varScale="1">
        <p:scale>
          <a:sx n="56" d="100"/>
          <a:sy n="56" d="100"/>
        </p:scale>
        <p:origin x="-48" y="-3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861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0987" y="1"/>
            <a:ext cx="4280144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5664"/>
            <a:ext cx="4278613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0987" y="6455664"/>
            <a:ext cx="4280144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8EEBB00-0668-4B67-A17A-52B611DF07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255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861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0987" y="1"/>
            <a:ext cx="4280144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195" y="3228592"/>
            <a:ext cx="7900274" cy="305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5664"/>
            <a:ext cx="4278613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0987" y="6455664"/>
            <a:ext cx="4280144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B3AAA13-04B1-4AF0-9778-1026BF3A8E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35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689D5-048E-4FF8-80E7-71D9E829B609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2B316-17B7-482C-8A43-B633385DE54B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912">
              <a:defRPr/>
            </a:pPr>
            <a:fld id="{B509A930-40AE-45B4-B7FD-2C5ED7CFD14C}" type="slidenum">
              <a:rPr lang="en-AU" smtClean="0"/>
              <a:pPr defTabSz="909912">
                <a:defRPr/>
              </a:pPr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912">
              <a:defRPr/>
            </a:pPr>
            <a:fld id="{B509A930-40AE-45B4-B7FD-2C5ED7CFD14C}" type="slidenum">
              <a:rPr lang="en-AU" smtClean="0"/>
              <a:pPr defTabSz="909912">
                <a:defRPr/>
              </a:pPr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912">
              <a:defRPr/>
            </a:pPr>
            <a:fld id="{822A9CA4-2778-48F7-AFAD-A897669A5756}" type="slidenum">
              <a:rPr lang="en-AU" smtClean="0"/>
              <a:pPr defTabSz="909912">
                <a:defRPr/>
              </a:pPr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828DD7-7CAD-4C47-AF23-B001F4D9B2C1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79378">
              <a:defRPr/>
            </a:pPr>
            <a:fld id="{A2770798-6D57-4081-BA6F-B77B65F4BBDC}" type="slidenum">
              <a:rPr lang="en-AU">
                <a:solidFill>
                  <a:srgbClr val="000000"/>
                </a:solidFill>
              </a:rPr>
              <a:pPr defTabSz="879378">
                <a:defRPr/>
              </a:pPr>
              <a:t>18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967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0808E-4659-4309-8146-DD9C0DF8D786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21325-76F0-48CB-B194-671E2643043F}" type="slidenum">
              <a:rPr lang="en-AU" smtClean="0"/>
              <a:pPr>
                <a:defRPr/>
              </a:pPr>
              <a:t>22</a:t>
            </a:fld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94F99C-0C33-4E39-8650-F676B8E706AE}" type="slidenum">
              <a:rPr lang="en-AU" smtClean="0"/>
              <a:pPr>
                <a:defRPr/>
              </a:pPr>
              <a:t>23</a:t>
            </a:fld>
            <a:endParaRPr lang="en-A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90D3B0-0933-4037-B734-200EE2ED8A1D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1304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AC6A7-B9D9-4200-B9D9-0D54E6745D88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67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80AD4-63AD-4068-B9AC-0B4853F19BC6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ABF0D3-183A-4A06-AF15-3FDF934FC651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69C73-E106-41D3-8A89-321F46F208F7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67DD-8FEF-45DF-8EB9-2E47FDA706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7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8C207-ECAE-4EAE-BF83-8F738D046A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15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786F-2043-46AE-ABEB-56E0AD9488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09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28BF-8640-435C-9BFC-AF88911794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7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642DD-9EA7-47DB-8BE0-5E1FADAAB2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49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D3104-7181-4B6F-A6C9-71308E03FA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3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021A-FC53-4281-9B0D-5C3ADC20F8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07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65540-E203-4B8F-B70E-B82DDE44DB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97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B86D-891A-45B3-B188-28F37F8CE5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4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9C41-BA9B-413A-B34D-F258EB0698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60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5101-CC93-4020-93F1-43A5137A8C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17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381750"/>
            <a:ext cx="3333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>
              <a:defRPr/>
            </a:pPr>
            <a:fld id="{D357BAC8-4C73-444D-A0E0-09694DA55D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96944" cy="1224136"/>
          </a:xfrm>
        </p:spPr>
        <p:txBody>
          <a:bodyPr/>
          <a:lstStyle/>
          <a:p>
            <a:r>
              <a:rPr lang="en-AU" sz="2000" dirty="0"/>
              <a:t/>
            </a:r>
            <a:br>
              <a:rPr lang="en-AU" sz="2000" dirty="0"/>
            </a:br>
            <a:r>
              <a:rPr lang="en-AU" sz="2000" dirty="0">
                <a:solidFill>
                  <a:srgbClr val="00B050"/>
                </a:solidFill>
              </a:rPr>
              <a:t>In Lab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B050"/>
                </a:solidFill>
              </a:rPr>
              <a:t>Scenario 4 </a:t>
            </a:r>
            <a:r>
              <a:rPr lang="en-AU" sz="2000" dirty="0"/>
              <a:t>Semester 1 2022 V1.1</a:t>
            </a:r>
            <a:br>
              <a:rPr lang="en-AU" sz="2000" dirty="0"/>
            </a:br>
            <a:endParaRPr lang="en-AU" sz="2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640960" cy="2736305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ID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013172423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Name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S M </a:t>
            </a:r>
            <a:r>
              <a:rPr lang="en-A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Ragib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Rezwan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Session Time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Tuesday 2:20PM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Tutor’s Name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(change in tutor)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0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333797"/>
          </a:xfrm>
        </p:spPr>
        <p:txBody>
          <a:bodyPr/>
          <a:lstStyle/>
          <a:p>
            <a:r>
              <a:rPr lang="en-AU" sz="2000" dirty="0"/>
              <a:t>Scenario 4 -Tasks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04664"/>
            <a:ext cx="8856663" cy="621749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11. </a:t>
            </a:r>
            <a:r>
              <a:rPr lang="en-AU" sz="1000" b="1" dirty="0">
                <a:solidFill>
                  <a:srgbClr val="FF0000"/>
                </a:solidFill>
              </a:rPr>
              <a:t>Trouble Shooting</a:t>
            </a:r>
            <a:r>
              <a:rPr lang="en-AU" sz="1000" b="1" dirty="0">
                <a:solidFill>
                  <a:srgbClr val="3333FF"/>
                </a:solidFill>
              </a:rPr>
              <a:t> Trunking – between Switch and Router</a:t>
            </a: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a)</a:t>
            </a:r>
            <a:r>
              <a:rPr lang="en-AU" sz="1000" dirty="0"/>
              <a:t> To check Trunking is activated, on switches, use – </a:t>
            </a:r>
            <a:r>
              <a:rPr lang="en-AU" sz="1000" b="1" dirty="0"/>
              <a:t>show interface trunk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b) </a:t>
            </a:r>
            <a:r>
              <a:rPr lang="en-AU" sz="1000" dirty="0"/>
              <a:t>Check correct interface has been configured for </a:t>
            </a:r>
            <a:r>
              <a:rPr lang="en-AU" sz="1000" dirty="0" err="1"/>
              <a:t>trunking</a:t>
            </a:r>
            <a:r>
              <a:rPr lang="en-AU" sz="1000" dirty="0"/>
              <a:t> !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12.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Point-to-Point Single Link Testing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a) </a:t>
            </a:r>
            <a:r>
              <a:rPr lang="en-AU" sz="1000" dirty="0"/>
              <a:t>This test is to check that each individual link in the network is working.</a:t>
            </a:r>
          </a:p>
          <a:p>
            <a:pPr>
              <a:buFontTx/>
              <a:buNone/>
              <a:defRPr/>
            </a:pPr>
            <a:r>
              <a:rPr lang="en-AU" sz="1000" dirty="0"/>
              <a:t>    </a:t>
            </a:r>
            <a:r>
              <a:rPr lang="en-AU" sz="1000" b="1" dirty="0"/>
              <a:t> b) Ping </a:t>
            </a:r>
            <a:r>
              <a:rPr lang="en-AU" sz="1000" dirty="0"/>
              <a:t>(command) – ensure you can ping from one end of each link to the other: </a:t>
            </a:r>
          </a:p>
          <a:p>
            <a:pPr lvl="1">
              <a:defRPr/>
            </a:pPr>
            <a:r>
              <a:rPr lang="en-AU" sz="1000" dirty="0"/>
              <a:t>PC to Router in same subnet/VLAN/network.</a:t>
            </a:r>
          </a:p>
          <a:p>
            <a:pPr lvl="1">
              <a:defRPr/>
            </a:pPr>
            <a:r>
              <a:rPr lang="en-AU" sz="1000" dirty="0"/>
              <a:t>PC to PC in same subnet/VLAN/network.</a:t>
            </a:r>
          </a:p>
          <a:p>
            <a:pPr lvl="1">
              <a:defRPr/>
            </a:pPr>
            <a:r>
              <a:rPr lang="en-AU" sz="1000" dirty="0"/>
              <a:t>Router to each direct neighbour Router over a serial link.  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Link NOT working ? - </a:t>
            </a:r>
            <a:r>
              <a:rPr lang="en-AU" sz="1000" dirty="0"/>
              <a:t>Common problems:</a:t>
            </a:r>
          </a:p>
          <a:p>
            <a:pPr lvl="1">
              <a:defRPr/>
            </a:pPr>
            <a:r>
              <a:rPr lang="en-AU" sz="1000" dirty="0"/>
              <a:t>Physical connection not made.</a:t>
            </a:r>
          </a:p>
          <a:p>
            <a:pPr lvl="1">
              <a:defRPr/>
            </a:pPr>
            <a:r>
              <a:rPr lang="en-AU" sz="1000" dirty="0"/>
              <a:t>The clock rate is not configured on DCE interface of a serial link.</a:t>
            </a:r>
          </a:p>
          <a:p>
            <a:pPr lvl="1">
              <a:defRPr/>
            </a:pPr>
            <a:r>
              <a:rPr lang="en-AU" sz="1000" dirty="0"/>
              <a:t> An incorrect IP address or subnet mask is configured on one interface of a link</a:t>
            </a:r>
          </a:p>
          <a:p>
            <a:pPr lvl="1">
              <a:defRPr/>
            </a:pPr>
            <a:r>
              <a:rPr lang="en-AU" sz="1000" dirty="0"/>
              <a:t> The interface is shutdown.</a:t>
            </a:r>
            <a:endParaRPr lang="en-AU" sz="1000" b="1" dirty="0"/>
          </a:p>
          <a:p>
            <a:pPr>
              <a:buFontTx/>
              <a:buNone/>
              <a:defRPr/>
            </a:pPr>
            <a:r>
              <a:rPr lang="en-US" sz="1000" b="1" dirty="0"/>
              <a:t>13.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Inter-VLAN Routing Testing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a)</a:t>
            </a:r>
            <a:r>
              <a:rPr lang="en-AU" sz="1000" dirty="0"/>
              <a:t> This test is to check Inter-VLAN routing is working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b) Ping    </a:t>
            </a:r>
            <a:r>
              <a:rPr lang="en-AU" sz="1000" dirty="0"/>
              <a:t>PC1 –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   to    ip address of  </a:t>
            </a:r>
            <a:r>
              <a:rPr lang="en-AU" sz="1000" dirty="0" err="1"/>
              <a:t>Latur</a:t>
            </a:r>
            <a:r>
              <a:rPr lang="en-AU" sz="1000" dirty="0"/>
              <a:t> Switch 1</a:t>
            </a:r>
          </a:p>
          <a:p>
            <a:pPr>
              <a:buNone/>
              <a:defRPr/>
            </a:pPr>
            <a:r>
              <a:rPr lang="en-AU" sz="1000" b="1" dirty="0"/>
              <a:t>      c) Telnet </a:t>
            </a:r>
            <a:r>
              <a:rPr lang="en-AU" sz="1000" dirty="0"/>
              <a:t>PC1 –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   to    ip address of  </a:t>
            </a:r>
            <a:r>
              <a:rPr lang="en-AU" sz="1000" dirty="0" err="1"/>
              <a:t>Latur</a:t>
            </a:r>
            <a:r>
              <a:rPr lang="en-AU" sz="1000" dirty="0"/>
              <a:t> Switch 1</a:t>
            </a:r>
            <a:endParaRPr lang="en-AU" sz="1000" b="1" dirty="0"/>
          </a:p>
          <a:p>
            <a:pPr>
              <a:buNone/>
              <a:defRPr/>
            </a:pPr>
            <a:r>
              <a:rPr lang="en-AU" sz="1000" b="1" dirty="0"/>
              <a:t>      d) Ping   </a:t>
            </a:r>
            <a:r>
              <a:rPr lang="en-AU" sz="1000" dirty="0"/>
              <a:t>PC2 –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   to    ip address of </a:t>
            </a:r>
            <a:r>
              <a:rPr lang="en-AU" sz="1000" dirty="0" err="1"/>
              <a:t>Udgir</a:t>
            </a:r>
            <a:r>
              <a:rPr lang="en-AU" sz="1000" dirty="0"/>
              <a:t> Switch 2</a:t>
            </a:r>
          </a:p>
          <a:p>
            <a:pPr lvl="0">
              <a:buNone/>
              <a:defRPr/>
            </a:pPr>
            <a:r>
              <a:rPr lang="en-AU" sz="1000" b="1" dirty="0">
                <a:solidFill>
                  <a:srgbClr val="000000"/>
                </a:solidFill>
              </a:rPr>
              <a:t>      e) </a:t>
            </a:r>
            <a:r>
              <a:rPr lang="en-AU" sz="1000" dirty="0">
                <a:solidFill>
                  <a:srgbClr val="000000"/>
                </a:solidFill>
              </a:rPr>
              <a:t>Check IP address/Mac address mapping on the router, </a:t>
            </a:r>
            <a:r>
              <a:rPr lang="en-AU" sz="1000" b="1" dirty="0">
                <a:solidFill>
                  <a:srgbClr val="9933FF"/>
                </a:solidFill>
              </a:rPr>
              <a:t>show </a:t>
            </a:r>
            <a:r>
              <a:rPr lang="en-AU" sz="1000" b="1" dirty="0" err="1">
                <a:solidFill>
                  <a:srgbClr val="9933FF"/>
                </a:solidFill>
              </a:rPr>
              <a:t>arp</a:t>
            </a:r>
            <a:endParaRPr lang="en-AU" sz="1000" b="1" dirty="0">
              <a:solidFill>
                <a:srgbClr val="9933FF"/>
              </a:solidFill>
            </a:endParaRPr>
          </a:p>
          <a:p>
            <a:pPr>
              <a:buFontTx/>
              <a:buNone/>
              <a:defRPr/>
            </a:pPr>
            <a:r>
              <a:rPr lang="en-AU" sz="1000" b="1" dirty="0"/>
              <a:t>14. </a:t>
            </a:r>
            <a:r>
              <a:rPr lang="en-AU" sz="1000" b="1" dirty="0">
                <a:solidFill>
                  <a:srgbClr val="3333FF"/>
                </a:solidFill>
              </a:rPr>
              <a:t>Routing Protocol Configuration </a:t>
            </a:r>
            <a:r>
              <a:rPr lang="en-AU" sz="1000" dirty="0">
                <a:solidFill>
                  <a:srgbClr val="FF0000"/>
                </a:solidFill>
              </a:rPr>
              <a:t>(refer page 18-20) 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a)  </a:t>
            </a:r>
            <a:r>
              <a:rPr lang="en-AU" sz="1000" dirty="0" err="1"/>
              <a:t>Latur</a:t>
            </a:r>
            <a:r>
              <a:rPr lang="en-AU" sz="1000" dirty="0"/>
              <a:t> and </a:t>
            </a:r>
            <a:r>
              <a:rPr lang="en-AU" sz="1000" dirty="0" err="1"/>
              <a:t>Udgir</a:t>
            </a:r>
            <a:endParaRPr lang="en-AU" sz="1000" dirty="0"/>
          </a:p>
          <a:p>
            <a:pPr lvl="1">
              <a:defRPr/>
            </a:pPr>
            <a:r>
              <a:rPr lang="en-AU" sz="1000" b="1" dirty="0"/>
              <a:t>OSPF</a:t>
            </a:r>
            <a:r>
              <a:rPr lang="en-AU" sz="1000" dirty="0"/>
              <a:t> using wildcards for each subnet 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b) </a:t>
            </a:r>
            <a:r>
              <a:rPr lang="en-AU" sz="1000" dirty="0" err="1"/>
              <a:t>Barshi</a:t>
            </a:r>
            <a:endParaRPr lang="en-AU" sz="1000" dirty="0"/>
          </a:p>
          <a:p>
            <a:pPr lvl="1">
              <a:defRPr/>
            </a:pPr>
            <a:r>
              <a:rPr lang="en-AU" sz="1000" b="1" dirty="0"/>
              <a:t>OSPF</a:t>
            </a:r>
            <a:r>
              <a:rPr lang="en-AU" sz="1000" dirty="0"/>
              <a:t> using wildcards for each subnet</a:t>
            </a:r>
          </a:p>
          <a:p>
            <a:pPr lvl="1">
              <a:defRPr/>
            </a:pPr>
            <a:r>
              <a:rPr lang="en-AU" sz="1000" dirty="0"/>
              <a:t>Do not advertise  the  external network address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 lvl="1">
              <a:defRPr/>
            </a:pPr>
            <a:r>
              <a:rPr lang="en-AU" sz="1000" dirty="0"/>
              <a:t>Configure default route to ISP Router</a:t>
            </a:r>
          </a:p>
          <a:p>
            <a:pPr lvl="1">
              <a:defRPr/>
            </a:pPr>
            <a:r>
              <a:rPr lang="en-AU" sz="1000" dirty="0"/>
              <a:t>Advertise default route to other internal Routers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</a:t>
            </a:r>
            <a:r>
              <a:rPr lang="en-AU" sz="1000" dirty="0"/>
              <a:t>ISP Router</a:t>
            </a:r>
          </a:p>
          <a:p>
            <a:pPr lvl="1">
              <a:defRPr/>
            </a:pPr>
            <a:r>
              <a:rPr lang="en-AU" sz="1000" b="1" dirty="0"/>
              <a:t>Do not configure OSPF</a:t>
            </a:r>
          </a:p>
          <a:p>
            <a:pPr lvl="1">
              <a:defRPr/>
            </a:pPr>
            <a:r>
              <a:rPr lang="en-AU" sz="1000" b="1" dirty="0"/>
              <a:t>Only</a:t>
            </a:r>
            <a:r>
              <a:rPr lang="en-AU" sz="1000" dirty="0"/>
              <a:t> configure a static route (default class B mask) to your internal  network</a:t>
            </a:r>
          </a:p>
          <a:p>
            <a:pPr lvl="1">
              <a:defRPr/>
            </a:pPr>
            <a:r>
              <a:rPr lang="en-AU" sz="1000" dirty="0">
                <a:cs typeface="Times New Roman" pitchFamily="18" charset="0"/>
              </a:rPr>
              <a:t>C</a:t>
            </a:r>
            <a:r>
              <a:rPr lang="en-AU" sz="1000" dirty="0"/>
              <a:t>onfigure loopbacks  and Packet Tracer Server Devices</a:t>
            </a:r>
          </a:p>
          <a:p>
            <a:pPr lvl="1"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B96771-32EA-4E68-808C-09A66222FD44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57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Scenario 4 -Tasks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976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000" b="1" dirty="0"/>
              <a:t>15.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3333FF"/>
                </a:solidFill>
              </a:rPr>
              <a:t>OSPF Neighbor Adjacency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</a:t>
            </a:r>
            <a:r>
              <a:rPr lang="en-AU" sz="1000" b="1" dirty="0"/>
              <a:t>a) </a:t>
            </a:r>
            <a:r>
              <a:rPr lang="en-AU" sz="1000" dirty="0"/>
              <a:t>Verify that the routers have formed an adjacency with each other, use - </a:t>
            </a:r>
            <a:r>
              <a:rPr lang="en-AU" sz="1000" b="1" dirty="0"/>
              <a:t>show ip </a:t>
            </a:r>
            <a:r>
              <a:rPr lang="en-AU" sz="1000" b="1" dirty="0" err="1"/>
              <a:t>ospf</a:t>
            </a:r>
            <a:r>
              <a:rPr lang="en-AU" sz="1000" b="1" dirty="0"/>
              <a:t> neighbor</a:t>
            </a:r>
            <a:endParaRPr lang="en-AU" sz="1000" dirty="0"/>
          </a:p>
          <a:p>
            <a:pPr eaLnBrk="1" hangingPunct="1">
              <a:buFontTx/>
              <a:buNone/>
            </a:pPr>
            <a:r>
              <a:rPr lang="en-AU" sz="1000" b="1" dirty="0"/>
              <a:t>     b) Adjacency NOT Formed ? - </a:t>
            </a:r>
            <a:r>
              <a:rPr lang="en-AU" sz="1000" dirty="0"/>
              <a:t>If an adjacency has not formed it could be due to: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</a:t>
            </a:r>
            <a:r>
              <a:rPr lang="en-AU" sz="1000" dirty="0" err="1"/>
              <a:t>i</a:t>
            </a:r>
            <a:r>
              <a:rPr lang="en-AU" sz="1000" dirty="0"/>
              <a:t>) subnet masks on each end of link do not match 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ii) the directly connected network is not included in the </a:t>
            </a:r>
            <a:r>
              <a:rPr lang="en-AU" sz="1000" b="1" dirty="0"/>
              <a:t>network</a:t>
            </a:r>
            <a:r>
              <a:rPr lang="en-AU" sz="1000" dirty="0"/>
              <a:t> statements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</a:t>
            </a:r>
            <a:r>
              <a:rPr lang="en-AU" sz="1000" b="1" dirty="0"/>
              <a:t>c) </a:t>
            </a:r>
            <a:r>
              <a:rPr lang="en-AU" sz="1000" dirty="0"/>
              <a:t>Other trouble shooting commands: </a:t>
            </a:r>
            <a:r>
              <a:rPr lang="en-AU" sz="1000" b="1" dirty="0"/>
              <a:t>show ip protocols, debug ip ospf packets</a:t>
            </a:r>
            <a:endParaRPr lang="en-US" sz="1000" b="1" dirty="0"/>
          </a:p>
          <a:p>
            <a:pPr eaLnBrk="1" hangingPunct="1">
              <a:buFontTx/>
              <a:buNone/>
            </a:pPr>
            <a:r>
              <a:rPr lang="en-US" sz="1000" b="1" dirty="0"/>
              <a:t>16.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Routing - Presence of Subnets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a) Internal Routers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     - </a:t>
            </a:r>
            <a:r>
              <a:rPr lang="en-AU" sz="1000" dirty="0"/>
              <a:t>Use </a:t>
            </a:r>
            <a:r>
              <a:rPr lang="en-AU" sz="1000" b="1" dirty="0"/>
              <a:t>show ip route </a:t>
            </a:r>
            <a:r>
              <a:rPr lang="en-AU" sz="1000" dirty="0"/>
              <a:t>to display the </a:t>
            </a:r>
            <a:r>
              <a:rPr lang="en-AU" sz="1000" b="1" dirty="0"/>
              <a:t>routing table </a:t>
            </a:r>
            <a:r>
              <a:rPr lang="en-AU" sz="1000" dirty="0"/>
              <a:t>on each router: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Check all the subnets are present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 Check there is a default route </a:t>
            </a:r>
            <a:endParaRPr lang="en-US" sz="1000" dirty="0"/>
          </a:p>
          <a:p>
            <a:pPr eaLnBrk="1" hangingPunct="1">
              <a:buFontTx/>
              <a:buNone/>
            </a:pPr>
            <a:r>
              <a:rPr lang="en-AU" sz="1000" b="1" dirty="0"/>
              <a:t>      b) ISP Router</a:t>
            </a:r>
            <a:r>
              <a:rPr lang="en-AU" sz="1000" b="1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    - </a:t>
            </a:r>
            <a:r>
              <a:rPr lang="en-AU" sz="1000" dirty="0"/>
              <a:t>Use </a:t>
            </a:r>
            <a:r>
              <a:rPr lang="en-AU" sz="1000" b="1" dirty="0"/>
              <a:t>show ip route </a:t>
            </a:r>
            <a:r>
              <a:rPr lang="en-AU" sz="1000" dirty="0"/>
              <a:t>to display the </a:t>
            </a:r>
            <a:r>
              <a:rPr lang="en-AU" sz="1000" b="1" dirty="0"/>
              <a:t>routing table</a:t>
            </a:r>
            <a:r>
              <a:rPr lang="en-AU" sz="1000" dirty="0"/>
              <a:t>: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Check there is  static route back to your internal network</a:t>
            </a:r>
            <a:endParaRPr lang="en-AU" sz="10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AU" sz="1000" b="1" dirty="0"/>
              <a:t>      c) </a:t>
            </a:r>
            <a:r>
              <a:rPr lang="en-AU" sz="1000" dirty="0"/>
              <a:t>Common problems:</a:t>
            </a:r>
          </a:p>
          <a:p>
            <a:pPr lvl="1" eaLnBrk="1" hangingPunct="1"/>
            <a:r>
              <a:rPr lang="en-AU" sz="1000" dirty="0"/>
              <a:t>Routing protocol is not advertising a subnet</a:t>
            </a:r>
          </a:p>
          <a:p>
            <a:pPr lvl="1" eaLnBrk="1" hangingPunct="1"/>
            <a:r>
              <a:rPr lang="en-AU" sz="1000" dirty="0"/>
              <a:t>An interface is down</a:t>
            </a:r>
          </a:p>
          <a:p>
            <a:pPr lvl="1" eaLnBrk="1" hangingPunct="1"/>
            <a:r>
              <a:rPr lang="en-AU" sz="1000" dirty="0"/>
              <a:t>Static or Default route not configured</a:t>
            </a:r>
            <a:endParaRPr lang="en-US" sz="1000" b="1" dirty="0"/>
          </a:p>
          <a:p>
            <a:pPr>
              <a:buFontTx/>
              <a:buNone/>
            </a:pPr>
            <a:r>
              <a:rPr lang="en-US" sz="1000" b="1" dirty="0"/>
              <a:t>17.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End-to-End Path Testing</a:t>
            </a:r>
          </a:p>
          <a:p>
            <a:pPr>
              <a:buFontTx/>
              <a:buNone/>
            </a:pPr>
            <a:r>
              <a:rPr lang="en-AU" sz="1000" b="1" dirty="0"/>
              <a:t>      a) </a:t>
            </a:r>
            <a:r>
              <a:rPr lang="en-AU" sz="1000" dirty="0"/>
              <a:t>This test is to check that the </a:t>
            </a:r>
            <a:r>
              <a:rPr lang="en-AU" sz="1000" b="1" dirty="0"/>
              <a:t>routing - static and dynamic</a:t>
            </a:r>
            <a:r>
              <a:rPr lang="en-AU" sz="1000" dirty="0"/>
              <a:t>, is working.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b) Ping </a:t>
            </a:r>
            <a:r>
              <a:rPr lang="en-AU" sz="1000" dirty="0"/>
              <a:t>from PC1 in VLAN</a:t>
            </a:r>
            <a:r>
              <a:rPr lang="en-AU" sz="1000" b="1" dirty="0">
                <a:solidFill>
                  <a:srgbClr val="00B050"/>
                </a:solidFill>
              </a:rPr>
              <a:t> XXX </a:t>
            </a:r>
            <a:r>
              <a:rPr lang="en-AU" sz="1000" dirty="0"/>
              <a:t>to PC2 in VLAN </a:t>
            </a:r>
            <a:r>
              <a:rPr lang="en-AU" sz="1000" b="1" dirty="0">
                <a:solidFill>
                  <a:srgbClr val="9933FF"/>
                </a:solidFill>
              </a:rPr>
              <a:t>YYY 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c) Ping </a:t>
            </a:r>
            <a:r>
              <a:rPr lang="en-AU" sz="1000" dirty="0"/>
              <a:t>from PC Hosts in VLAN</a:t>
            </a:r>
            <a:r>
              <a:rPr lang="en-AU" sz="1000" b="1" dirty="0">
                <a:solidFill>
                  <a:srgbClr val="00B050"/>
                </a:solidFill>
              </a:rPr>
              <a:t> XXX </a:t>
            </a:r>
            <a:r>
              <a:rPr lang="en-AU" sz="1000" dirty="0"/>
              <a:t>and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to External Web Server and the Internet</a:t>
            </a:r>
          </a:p>
          <a:p>
            <a:pPr>
              <a:buFontTx/>
              <a:buNone/>
            </a:pPr>
            <a:r>
              <a:rPr lang="en-AU" sz="1000" dirty="0"/>
              <a:t>      </a:t>
            </a:r>
            <a:r>
              <a:rPr lang="en-AU" sz="1000" b="1" dirty="0"/>
              <a:t>d) </a:t>
            </a:r>
            <a:r>
              <a:rPr lang="en-AU" sz="1000" dirty="0"/>
              <a:t>Use </a:t>
            </a:r>
            <a:r>
              <a:rPr lang="en-AU" sz="1000" b="1" dirty="0"/>
              <a:t>traceroute </a:t>
            </a:r>
            <a:r>
              <a:rPr lang="en-AU" sz="1000" dirty="0"/>
              <a:t>to pin point problems.</a:t>
            </a:r>
          </a:p>
          <a:p>
            <a:pPr>
              <a:buFontTx/>
              <a:buNone/>
            </a:pPr>
            <a:r>
              <a:rPr lang="en-AU" sz="1000" dirty="0"/>
              <a:t>     e</a:t>
            </a:r>
            <a:r>
              <a:rPr lang="en-AU" sz="1000" b="1" dirty="0"/>
              <a:t>) </a:t>
            </a:r>
            <a:r>
              <a:rPr lang="en-AU" sz="1000" dirty="0"/>
              <a:t>Use </a:t>
            </a:r>
            <a:r>
              <a:rPr lang="en-AU" sz="1000" b="1" dirty="0"/>
              <a:t>debug ip icmp </a:t>
            </a:r>
            <a:r>
              <a:rPr lang="en-AU" sz="1000" dirty="0"/>
              <a:t>on ISP router to check  ping request  arrives</a:t>
            </a:r>
          </a:p>
          <a:p>
            <a:pPr>
              <a:buFontTx/>
              <a:buNone/>
            </a:pPr>
            <a:r>
              <a:rPr lang="en-AU" sz="1000" dirty="0"/>
              <a:t>      f</a:t>
            </a:r>
            <a:r>
              <a:rPr lang="en-AU" sz="1000" b="1" dirty="0"/>
              <a:t>) </a:t>
            </a:r>
            <a:r>
              <a:rPr lang="en-AU" sz="1000" dirty="0"/>
              <a:t>Check if a subnet is missing from a routing table, use - </a:t>
            </a:r>
            <a:r>
              <a:rPr lang="en-AU" sz="1000" b="1" dirty="0"/>
              <a:t>show ip route </a:t>
            </a:r>
          </a:p>
          <a:p>
            <a:pPr>
              <a:buFontTx/>
              <a:buNone/>
            </a:pPr>
            <a:r>
              <a:rPr lang="en-AU" sz="1000" dirty="0"/>
              <a:t>     </a:t>
            </a:r>
            <a:r>
              <a:rPr lang="en-AU" sz="1000" b="1" dirty="0"/>
              <a:t> g) End-to-End Path Test Failed ? - </a:t>
            </a:r>
            <a:r>
              <a:rPr lang="en-AU" sz="1000" dirty="0"/>
              <a:t>Common problems:</a:t>
            </a:r>
          </a:p>
          <a:p>
            <a:pPr lvl="1"/>
            <a:r>
              <a:rPr lang="en-AU" sz="1000" dirty="0"/>
              <a:t>Default gateway IP address not configured on a PC.</a:t>
            </a:r>
          </a:p>
          <a:p>
            <a:pPr lvl="1"/>
            <a:r>
              <a:rPr lang="en-AU" sz="1000" dirty="0"/>
              <a:t>PC connected to incorrect interface.</a:t>
            </a:r>
          </a:p>
          <a:p>
            <a:pPr lvl="1"/>
            <a:r>
              <a:rPr lang="en-AU" sz="1000" dirty="0"/>
              <a:t>Incorrect static route on ISP</a:t>
            </a:r>
          </a:p>
          <a:p>
            <a:pPr lvl="1"/>
            <a:r>
              <a:rPr lang="en-AU" sz="1000" dirty="0"/>
              <a:t>Subnet not advertised</a:t>
            </a:r>
          </a:p>
          <a:p>
            <a:pPr lvl="1"/>
            <a:r>
              <a:rPr lang="en-AU" sz="1000" dirty="0"/>
              <a:t>Default route not propagated</a:t>
            </a:r>
            <a:endParaRPr lang="en-AU" sz="1000" b="1" dirty="0"/>
          </a:p>
          <a:p>
            <a:pPr>
              <a:buFontTx/>
              <a:buNone/>
            </a:pPr>
            <a:endParaRPr lang="en-AU" sz="1000" b="1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FB8B-F8AA-4461-A5CA-B5C760FD227D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48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4 - Tasks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15375" cy="6025852"/>
          </a:xfrm>
        </p:spPr>
        <p:txBody>
          <a:bodyPr/>
          <a:lstStyle/>
          <a:p>
            <a:pPr>
              <a:buNone/>
            </a:pPr>
            <a:r>
              <a:rPr lang="en-AU" sz="1000" b="1" dirty="0"/>
              <a:t>18. </a:t>
            </a:r>
            <a:r>
              <a:rPr lang="en-AU" sz="1000" b="1" dirty="0">
                <a:solidFill>
                  <a:srgbClr val="3333FF"/>
                </a:solidFill>
              </a:rPr>
              <a:t>OSPF Link Bandwidth Settings</a:t>
            </a:r>
            <a:endParaRPr lang="en-AU" sz="1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a) </a:t>
            </a:r>
            <a:r>
              <a:rPr lang="en-AU" sz="1000" dirty="0"/>
              <a:t>Link </a:t>
            </a:r>
            <a:r>
              <a:rPr lang="en-AU" sz="1000" dirty="0" err="1"/>
              <a:t>Barshi</a:t>
            </a:r>
            <a:r>
              <a:rPr lang="en-AU" sz="1000" dirty="0"/>
              <a:t> to </a:t>
            </a:r>
            <a:r>
              <a:rPr lang="en-AU" sz="1000" dirty="0" err="1"/>
              <a:t>Udgir</a:t>
            </a:r>
            <a:r>
              <a:rPr lang="en-AU" sz="1000" dirty="0"/>
              <a:t>   configure bandwidth 512</a:t>
            </a:r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      b) </a:t>
            </a:r>
            <a:r>
              <a:rPr lang="en-AU" sz="1000" dirty="0"/>
              <a:t>Link  </a:t>
            </a:r>
            <a:r>
              <a:rPr lang="en-AU" sz="1000" dirty="0" err="1"/>
              <a:t>Latur</a:t>
            </a:r>
            <a:r>
              <a:rPr lang="en-AU" sz="1000" dirty="0"/>
              <a:t> to </a:t>
            </a:r>
            <a:r>
              <a:rPr lang="en-AU" sz="1000" dirty="0" err="1"/>
              <a:t>Barshi</a:t>
            </a:r>
            <a:r>
              <a:rPr lang="en-AU" sz="1000" dirty="0"/>
              <a:t>  configure bandwidth 128</a:t>
            </a:r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      c) </a:t>
            </a:r>
            <a:r>
              <a:rPr lang="en-AU" sz="1000" dirty="0"/>
              <a:t>Link </a:t>
            </a:r>
            <a:r>
              <a:rPr lang="en-AU" sz="1000" dirty="0" err="1"/>
              <a:t>Latur</a:t>
            </a:r>
            <a:r>
              <a:rPr lang="en-AU" sz="1000" dirty="0"/>
              <a:t> to </a:t>
            </a:r>
            <a:r>
              <a:rPr lang="en-AU" sz="1000" dirty="0" err="1"/>
              <a:t>Udgir</a:t>
            </a:r>
            <a:r>
              <a:rPr lang="en-AU" sz="1000" dirty="0"/>
              <a:t> configure bandwidth 512</a:t>
            </a:r>
          </a:p>
          <a:p>
            <a:pPr>
              <a:lnSpc>
                <a:spcPct val="80000"/>
              </a:lnSpc>
              <a:buNone/>
            </a:pPr>
            <a:r>
              <a:rPr lang="en-AU" sz="1000" dirty="0"/>
              <a:t>      </a:t>
            </a:r>
            <a:r>
              <a:rPr lang="en-AU" sz="1000" b="1" dirty="0"/>
              <a:t>d) </a:t>
            </a:r>
            <a:r>
              <a:rPr lang="en-AU" sz="1000" dirty="0"/>
              <a:t>Check routing table in each router, use -  </a:t>
            </a:r>
            <a:r>
              <a:rPr lang="en-AU" sz="1000" b="1" dirty="0"/>
              <a:t>show ip route</a:t>
            </a:r>
            <a:r>
              <a:rPr lang="en-AU" sz="1000" dirty="0"/>
              <a:t>,  are  the best  routes shown ?</a:t>
            </a:r>
          </a:p>
          <a:p>
            <a:pPr>
              <a:lnSpc>
                <a:spcPct val="80000"/>
              </a:lnSpc>
              <a:buNone/>
            </a:pPr>
            <a:endParaRPr lang="en-AU" sz="1000" b="1" dirty="0"/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19. </a:t>
            </a:r>
            <a:r>
              <a:rPr lang="en-US" sz="1000" b="1" dirty="0">
                <a:solidFill>
                  <a:srgbClr val="FF0000"/>
                </a:solidFill>
              </a:rPr>
              <a:t>Link State Database </a:t>
            </a:r>
            <a:r>
              <a:rPr lang="en-AU" sz="1000" b="1" dirty="0">
                <a:solidFill>
                  <a:srgbClr val="3333FF"/>
                </a:solidFill>
              </a:rPr>
              <a:t>Have a Look</a:t>
            </a:r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       a)  </a:t>
            </a:r>
            <a:r>
              <a:rPr lang="en-AU" sz="1000" dirty="0"/>
              <a:t>On an internal router, use – </a:t>
            </a:r>
            <a:r>
              <a:rPr lang="en-AU" sz="1000" b="1" dirty="0"/>
              <a:t>show ip </a:t>
            </a:r>
            <a:r>
              <a:rPr lang="en-AU" sz="1000" b="1" dirty="0" err="1"/>
              <a:t>ospf</a:t>
            </a:r>
            <a:r>
              <a:rPr lang="en-AU" sz="1000" b="1" dirty="0"/>
              <a:t> database</a:t>
            </a:r>
          </a:p>
          <a:p>
            <a:pPr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20.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</a:t>
            </a:r>
            <a:r>
              <a:rPr lang="en-AU" sz="1000" b="1" dirty="0">
                <a:solidFill>
                  <a:srgbClr val="3333FF"/>
                </a:solidFill>
              </a:rPr>
              <a:t>Back Up Link Testing</a:t>
            </a:r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       a) </a:t>
            </a:r>
            <a:r>
              <a:rPr lang="en-AU" sz="1000" dirty="0"/>
              <a:t>On</a:t>
            </a:r>
            <a:r>
              <a:rPr lang="en-AU" sz="1000" b="1" dirty="0"/>
              <a:t> </a:t>
            </a:r>
            <a:r>
              <a:rPr lang="en-AU" sz="1000" b="1" dirty="0" err="1"/>
              <a:t>Latur</a:t>
            </a:r>
            <a:r>
              <a:rPr lang="en-AU" sz="1000" b="1" dirty="0"/>
              <a:t> </a:t>
            </a:r>
            <a:r>
              <a:rPr lang="en-AU" sz="1000" dirty="0"/>
              <a:t>router</a:t>
            </a:r>
            <a:r>
              <a:rPr lang="en-AU" sz="1000" b="1" dirty="0"/>
              <a:t>, </a:t>
            </a:r>
            <a:r>
              <a:rPr lang="en-AU" sz="1000" dirty="0"/>
              <a:t>check that if exit interface to ISP is shutdown a back up will appear in the routing table.</a:t>
            </a:r>
            <a:endParaRPr lang="en-AU" sz="1000" b="1" dirty="0"/>
          </a:p>
          <a:p>
            <a:pPr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 lvl="0">
              <a:lnSpc>
                <a:spcPct val="80000"/>
              </a:lnSpc>
              <a:buNone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21. </a:t>
            </a:r>
            <a:r>
              <a:rPr lang="en-AU" sz="10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HTTP Servers</a:t>
            </a:r>
          </a:p>
          <a:p>
            <a:pPr lvl="0">
              <a:lnSpc>
                <a:spcPct val="80000"/>
              </a:lnSpc>
              <a:buNone/>
            </a:pPr>
            <a:r>
              <a:rPr lang="en-AU" sz="10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      a) On In Lab Routers</a:t>
            </a:r>
            <a:endParaRPr lang="en-AU" sz="1000" b="1" dirty="0">
              <a:solidFill>
                <a:srgbClr val="00B050"/>
              </a:solidFill>
              <a:cs typeface="Arial" charset="0"/>
            </a:endParaRPr>
          </a:p>
          <a:p>
            <a:pPr marL="628650" lvl="1" indent="-171450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AU" sz="1000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Configure a HTTP server on ISP Router, use  – </a:t>
            </a: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ip http server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     b) </a:t>
            </a:r>
            <a:r>
              <a:rPr lang="en-AU" sz="10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Packet tracer</a:t>
            </a:r>
          </a:p>
          <a:p>
            <a:pPr marL="628650" lvl="1" indent="-171450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AU" sz="1000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If you are using Packet Tracer you must configure  Web Servers and connect the servers to the ISP Router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AU" sz="1000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c) </a:t>
            </a:r>
            <a:r>
              <a:rPr lang="en-AU" sz="1000" kern="1200" dirty="0">
                <a:solidFill>
                  <a:srgbClr val="FF0000"/>
                </a:solidFill>
                <a:latin typeface="Arial" charset="0"/>
                <a:cs typeface="Arial" charset="0"/>
              </a:rPr>
              <a:t>Allows you to test your ACLs using a Browser. </a:t>
            </a:r>
          </a:p>
          <a:p>
            <a:pPr>
              <a:lnSpc>
                <a:spcPct val="80000"/>
              </a:lnSpc>
              <a:buNone/>
            </a:pPr>
            <a:endParaRPr lang="en-AU" sz="1000" b="1" dirty="0"/>
          </a:p>
          <a:p>
            <a:pPr>
              <a:buFontTx/>
              <a:buNone/>
            </a:pPr>
            <a:r>
              <a:rPr lang="en-AU" sz="1000" b="1" dirty="0"/>
              <a:t>22. </a:t>
            </a:r>
            <a:r>
              <a:rPr lang="en-AU" sz="1000" b="1" dirty="0">
                <a:solidFill>
                  <a:srgbClr val="3333FF"/>
                </a:solidFill>
              </a:rPr>
              <a:t>Telnet Access to Routers</a:t>
            </a:r>
          </a:p>
          <a:p>
            <a:pPr>
              <a:buFontTx/>
              <a:buNone/>
            </a:pPr>
            <a:r>
              <a:rPr lang="en-AU" sz="1000" dirty="0"/>
              <a:t>       </a:t>
            </a:r>
            <a:r>
              <a:rPr lang="en-AU" sz="1000" b="1" dirty="0"/>
              <a:t>a) </a:t>
            </a:r>
            <a:r>
              <a:rPr lang="en-AU" sz="1000" dirty="0"/>
              <a:t>Configure </a:t>
            </a:r>
            <a:r>
              <a:rPr lang="en-AU" sz="1000" b="1" dirty="0"/>
              <a:t>line </a:t>
            </a:r>
            <a:r>
              <a:rPr lang="en-AU" sz="1000" b="1" dirty="0" err="1"/>
              <a:t>vty</a:t>
            </a:r>
            <a:r>
              <a:rPr lang="en-AU" sz="1000" b="1" dirty="0"/>
              <a:t> </a:t>
            </a:r>
            <a:r>
              <a:rPr lang="en-AU" sz="1000" dirty="0"/>
              <a:t>with password </a:t>
            </a:r>
            <a:r>
              <a:rPr lang="en-AU" sz="1000" b="1" dirty="0">
                <a:solidFill>
                  <a:srgbClr val="9933FF"/>
                </a:solidFill>
              </a:rPr>
              <a:t>cisco</a:t>
            </a:r>
            <a:r>
              <a:rPr lang="en-AU" sz="1000" dirty="0"/>
              <a:t> and login, so you can connect to each router can via Telnet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 b) NO enable password </a:t>
            </a:r>
            <a:r>
              <a:rPr lang="en-AU" sz="1000" dirty="0"/>
              <a:t>is required as you are </a:t>
            </a:r>
            <a:r>
              <a:rPr lang="en-AU" sz="1000" b="1" dirty="0"/>
              <a:t>NOT </a:t>
            </a:r>
            <a:r>
              <a:rPr lang="en-AU" sz="1000" dirty="0"/>
              <a:t>configuring the router</a:t>
            </a:r>
            <a:endParaRPr lang="en-AU" sz="1000" b="1" dirty="0"/>
          </a:p>
          <a:p>
            <a:pPr>
              <a:buFontTx/>
              <a:buNone/>
            </a:pPr>
            <a:r>
              <a:rPr lang="en-AU" sz="1000" b="1" dirty="0"/>
              <a:t>       c) </a:t>
            </a:r>
            <a:r>
              <a:rPr lang="en-AU" sz="1000" b="1" dirty="0">
                <a:solidFill>
                  <a:srgbClr val="FF0000"/>
                </a:solidFill>
              </a:rPr>
              <a:t>This allows you to test your ACLs using Telnet. </a:t>
            </a:r>
            <a:endParaRPr lang="en-AU" sz="1000" b="1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</a:t>
            </a:r>
            <a:endParaRPr lang="en-AU" sz="10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</a:p>
          <a:p>
            <a:pPr eaLnBrk="1" hangingPunct="1">
              <a:buFontTx/>
              <a:buNone/>
              <a:defRPr/>
            </a:pPr>
            <a:endParaRPr lang="en-AU" sz="1000" dirty="0"/>
          </a:p>
          <a:p>
            <a:pPr eaLnBrk="1" hangingPunct="1">
              <a:buFontTx/>
              <a:buNone/>
              <a:defRPr/>
            </a:pPr>
            <a:endParaRPr lang="en-AU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50E2A-8C5D-4167-BA82-A67D87A5B0DF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58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4 - Tasks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602585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23. </a:t>
            </a:r>
            <a:r>
              <a:rPr lang="en-AU" sz="1000" b="1" dirty="0">
                <a:solidFill>
                  <a:srgbClr val="3333FF"/>
                </a:solidFill>
              </a:rPr>
              <a:t>Access List Requirements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a) </a:t>
            </a:r>
            <a:r>
              <a:rPr lang="en-AU" sz="1000" dirty="0">
                <a:solidFill>
                  <a:srgbClr val="FF0000"/>
                </a:solidFill>
              </a:rPr>
              <a:t>Refer to pages 15  to 17 and</a:t>
            </a:r>
            <a:r>
              <a:rPr lang="en-AU" sz="1000" dirty="0"/>
              <a:t> </a:t>
            </a:r>
            <a:r>
              <a:rPr lang="en-AU" sz="1000" b="1" dirty="0"/>
              <a:t>Lab Exercises on</a:t>
            </a:r>
            <a:r>
              <a:rPr lang="en-AU" sz="1000" dirty="0"/>
              <a:t> </a:t>
            </a:r>
            <a:r>
              <a:rPr lang="en-AU" sz="1000" b="1" dirty="0"/>
              <a:t>Access Control Lists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b) </a:t>
            </a:r>
            <a:r>
              <a:rPr lang="en-AU" sz="1000" dirty="0"/>
              <a:t>You must create a</a:t>
            </a:r>
            <a:r>
              <a:rPr lang="en-AU" sz="1000" b="1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>
                <a:solidFill>
                  <a:srgbClr val="0000FF"/>
                </a:solidFill>
              </a:rPr>
              <a:t> </a:t>
            </a:r>
            <a:r>
              <a:rPr lang="en-AU" sz="1000" b="1" dirty="0">
                <a:solidFill>
                  <a:srgbClr val="0000FF"/>
                </a:solidFill>
              </a:rPr>
              <a:t>Extended</a:t>
            </a:r>
            <a:r>
              <a:rPr lang="en-AU" sz="1000" dirty="0">
                <a:solidFill>
                  <a:srgbClr val="0000FF"/>
                </a:solidFill>
              </a:rPr>
              <a:t> </a:t>
            </a:r>
            <a:r>
              <a:rPr lang="en-AU" sz="1000" dirty="0"/>
              <a:t>ACL for VLAN</a:t>
            </a:r>
            <a:r>
              <a:rPr lang="en-AU" sz="1000" b="1" dirty="0">
                <a:solidFill>
                  <a:srgbClr val="00B050"/>
                </a:solidFill>
              </a:rPr>
              <a:t> XXX </a:t>
            </a:r>
            <a:r>
              <a:rPr lang="en-AU" sz="1000" dirty="0"/>
              <a:t>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permitted </a:t>
            </a:r>
            <a:r>
              <a:rPr lang="en-AU" sz="1000" b="1" dirty="0"/>
              <a:t>HTTP</a:t>
            </a:r>
            <a:r>
              <a:rPr lang="en-AU" sz="1000" dirty="0"/>
              <a:t> access to  </a:t>
            </a:r>
            <a:r>
              <a:rPr lang="en-AU" sz="1000" b="1" dirty="0">
                <a:solidFill>
                  <a:srgbClr val="0099FF"/>
                </a:solidFill>
                <a:ea typeface="+mn-ea"/>
                <a:cs typeface="+mn-cs"/>
              </a:rPr>
              <a:t>ISP</a:t>
            </a:r>
            <a:r>
              <a:rPr lang="en-AU" sz="1000" b="1" dirty="0">
                <a:solidFill>
                  <a:srgbClr val="FF9900"/>
                </a:solidFill>
                <a:ea typeface="+mn-ea"/>
                <a:cs typeface="+mn-cs"/>
              </a:rPr>
              <a:t> </a:t>
            </a:r>
            <a:r>
              <a:rPr lang="en-AU" sz="1000" b="1" dirty="0">
                <a:solidFill>
                  <a:srgbClr val="0099FF"/>
                </a:solidFill>
                <a:ea typeface="+mn-ea"/>
                <a:cs typeface="+mn-cs"/>
              </a:rPr>
              <a:t>Packet Tracer </a:t>
            </a:r>
            <a:r>
              <a:rPr lang="en-US" sz="1000" b="1" dirty="0">
                <a:solidFill>
                  <a:srgbClr val="0099FF"/>
                </a:solidFill>
                <a:ea typeface="+mn-ea"/>
                <a:cs typeface="+mn-cs"/>
              </a:rPr>
              <a:t>Server0</a:t>
            </a:r>
            <a:r>
              <a:rPr lang="en-US" sz="1000" b="1" dirty="0">
                <a:solidFill>
                  <a:srgbClr val="FF0000"/>
                </a:solidFill>
              </a:rPr>
              <a:t>  or </a:t>
            </a:r>
            <a:r>
              <a:rPr lang="en-US" sz="1000" dirty="0">
                <a:solidFill>
                  <a:srgbClr val="0099FF"/>
                </a:solidFill>
              </a:rPr>
              <a:t> ISP Loopback 0 if in Lab Router</a:t>
            </a:r>
            <a:r>
              <a:rPr lang="en-AU" sz="1000" b="1" dirty="0"/>
              <a:t>  </a:t>
            </a:r>
            <a:r>
              <a:rPr lang="en-AU" sz="1000" dirty="0"/>
              <a:t>and denied </a:t>
            </a:r>
            <a:r>
              <a:rPr lang="en-AU" sz="1000" b="1" dirty="0"/>
              <a:t> ALL </a:t>
            </a:r>
            <a:r>
              <a:rPr lang="en-AU" sz="1000" dirty="0"/>
              <a:t>other access to this Server.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permitted </a:t>
            </a:r>
            <a:r>
              <a:rPr lang="en-AU" sz="1000" b="1" dirty="0"/>
              <a:t>ALL</a:t>
            </a:r>
            <a:r>
              <a:rPr lang="en-AU" sz="1000" dirty="0"/>
              <a:t> access to  the Internet – all the other Servers.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b="1" dirty="0"/>
              <a:t>ALL</a:t>
            </a:r>
            <a:r>
              <a:rPr lang="en-AU" sz="1000" dirty="0"/>
              <a:t> means </a:t>
            </a:r>
            <a:r>
              <a:rPr lang="en-AU" sz="1000" b="1" dirty="0"/>
              <a:t>IP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c) </a:t>
            </a:r>
            <a:r>
              <a:rPr lang="en-AU" sz="1000" dirty="0"/>
              <a:t>You must create a</a:t>
            </a:r>
            <a:r>
              <a:rPr lang="en-AU" sz="1000" b="1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0000FF"/>
                </a:solidFill>
              </a:rPr>
              <a:t>Extended</a:t>
            </a:r>
            <a:r>
              <a:rPr lang="en-AU" sz="1000" dirty="0">
                <a:solidFill>
                  <a:srgbClr val="0000FF"/>
                </a:solidFill>
              </a:rPr>
              <a:t> </a:t>
            </a:r>
            <a:r>
              <a:rPr lang="en-AU" sz="1000" dirty="0"/>
              <a:t>ACL for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9933FF"/>
                </a:solidFill>
              </a:rPr>
              <a:t>YYY </a:t>
            </a:r>
            <a:r>
              <a:rPr lang="en-AU" sz="1000" dirty="0"/>
              <a:t> denied      </a:t>
            </a:r>
            <a:r>
              <a:rPr lang="en-AU" sz="1000" b="1" dirty="0"/>
              <a:t>PING </a:t>
            </a:r>
            <a:r>
              <a:rPr lang="en-AU" sz="1000" dirty="0"/>
              <a:t> access to PCs in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9933FF"/>
                </a:solidFill>
              </a:rPr>
              <a:t>YYY </a:t>
            </a:r>
            <a:r>
              <a:rPr lang="en-AU" sz="1000" dirty="0"/>
              <a:t>permitted </a:t>
            </a:r>
            <a:r>
              <a:rPr lang="en-AU" sz="1000" b="1" dirty="0"/>
              <a:t>ALL</a:t>
            </a:r>
            <a:r>
              <a:rPr lang="en-AU" sz="1000" dirty="0"/>
              <a:t> access to  the Internet. The Internet is represented be a single Loopback for testing, your ACL must allow access to all addresses in the Internet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b="1" dirty="0"/>
              <a:t>ALL</a:t>
            </a:r>
            <a:r>
              <a:rPr lang="en-AU" sz="1000" dirty="0"/>
              <a:t> means </a:t>
            </a:r>
            <a:r>
              <a:rPr lang="en-AU" sz="1000" b="1" dirty="0"/>
              <a:t>IP</a:t>
            </a:r>
            <a:endParaRPr lang="en-AU" sz="1000" dirty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d) </a:t>
            </a:r>
            <a:r>
              <a:rPr lang="en-AU" sz="1000" dirty="0"/>
              <a:t>You must create</a:t>
            </a:r>
            <a:r>
              <a:rPr lang="en-AU" sz="1000" b="1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0000FF"/>
                </a:solidFill>
              </a:rPr>
              <a:t>Standard</a:t>
            </a:r>
            <a:r>
              <a:rPr lang="en-AU" sz="1000" dirty="0"/>
              <a:t> ACLs to control Telnet access to the routers 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ONLY PCs in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permitted </a:t>
            </a:r>
            <a:r>
              <a:rPr lang="en-AU" sz="1000" b="1" dirty="0"/>
              <a:t>TELNET</a:t>
            </a:r>
            <a:r>
              <a:rPr lang="en-AU" sz="1000" dirty="0"/>
              <a:t> access to  </a:t>
            </a:r>
            <a:r>
              <a:rPr lang="en-AU" sz="1000" dirty="0" err="1"/>
              <a:t>Latur</a:t>
            </a:r>
            <a:r>
              <a:rPr lang="en-AU" sz="1000" dirty="0"/>
              <a:t> Router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ONLY PCs in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denied     </a:t>
            </a:r>
            <a:r>
              <a:rPr lang="en-AU" sz="1000" b="1" dirty="0"/>
              <a:t>TELNET</a:t>
            </a:r>
            <a:r>
              <a:rPr lang="en-AU" sz="1000" dirty="0"/>
              <a:t> access to  </a:t>
            </a:r>
            <a:r>
              <a:rPr lang="en-AU" sz="1000" dirty="0" err="1"/>
              <a:t>Barshi</a:t>
            </a:r>
            <a:r>
              <a:rPr lang="en-AU" sz="1000" dirty="0"/>
              <a:t>  Router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e) </a:t>
            </a:r>
            <a:r>
              <a:rPr lang="en-AU" sz="1000" dirty="0"/>
              <a:t>You need to be </a:t>
            </a:r>
            <a:r>
              <a:rPr lang="en-AU" sz="1000" b="1" dirty="0">
                <a:solidFill>
                  <a:srgbClr val="FF0000"/>
                </a:solidFill>
              </a:rPr>
              <a:t>analytical and systematic  </a:t>
            </a:r>
            <a:r>
              <a:rPr lang="en-AU" sz="1000" dirty="0"/>
              <a:t>in our approach to translating the above requirements into a set of rules – the ACL statements, which      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then must be tested to ensure the above requirements have been satisfied: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</a:t>
            </a:r>
            <a:r>
              <a:rPr lang="en-AU" sz="1000" dirty="0" err="1"/>
              <a:t>i</a:t>
            </a:r>
            <a:r>
              <a:rPr lang="en-AU" sz="1000" dirty="0"/>
              <a:t>) </a:t>
            </a:r>
            <a:r>
              <a:rPr lang="en-AU" sz="1000" b="1" dirty="0"/>
              <a:t>Create</a:t>
            </a:r>
            <a:r>
              <a:rPr lang="en-AU" sz="1000" dirty="0"/>
              <a:t>        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  </a:t>
            </a:r>
            <a:r>
              <a:rPr lang="en-AU" sz="1000" b="1" dirty="0">
                <a:solidFill>
                  <a:srgbClr val="0000FF"/>
                </a:solidFill>
              </a:rPr>
              <a:t>Extended</a:t>
            </a:r>
            <a:r>
              <a:rPr lang="en-AU" sz="1000" dirty="0"/>
              <a:t> ACLs    for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and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 using the template on page 17, refer Task 24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ii) </a:t>
            </a:r>
            <a:r>
              <a:rPr lang="en-AU" sz="1000" b="1" dirty="0"/>
              <a:t>Test      </a:t>
            </a:r>
            <a:r>
              <a:rPr lang="en-AU" sz="1000" dirty="0"/>
              <a:t> the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 ACLs    for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and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refer Task 25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iii) </a:t>
            </a:r>
            <a:r>
              <a:rPr lang="en-AU" sz="1000" b="1" dirty="0"/>
              <a:t>Create</a:t>
            </a:r>
            <a:r>
              <a:rPr lang="en-AU" sz="1000" dirty="0"/>
              <a:t>       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 </a:t>
            </a:r>
            <a:r>
              <a:rPr lang="en-AU" sz="1000" b="1" dirty="0">
                <a:solidFill>
                  <a:srgbClr val="0000FF"/>
                </a:solidFill>
              </a:rPr>
              <a:t>Standard </a:t>
            </a:r>
            <a:r>
              <a:rPr lang="en-AU" sz="1000" dirty="0"/>
              <a:t>ACLs  for Telnet access using the template on page 18, refer Task 24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iv) </a:t>
            </a:r>
            <a:r>
              <a:rPr lang="en-AU" sz="1000" b="1" dirty="0"/>
              <a:t>Test     </a:t>
            </a:r>
            <a:r>
              <a:rPr lang="en-AU" sz="1000" dirty="0"/>
              <a:t> the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 ACLs  for Telnet access refer Task 25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</a:t>
            </a:r>
            <a:endParaRPr lang="en-AU" sz="10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</a:p>
          <a:p>
            <a:pPr eaLnBrk="1" hangingPunct="1">
              <a:buFontTx/>
              <a:buNone/>
              <a:defRPr/>
            </a:pPr>
            <a:endParaRPr lang="en-AU" sz="1000" dirty="0"/>
          </a:p>
          <a:p>
            <a:pPr eaLnBrk="1" hangingPunct="1">
              <a:buFontTx/>
              <a:buNone/>
              <a:defRPr/>
            </a:pPr>
            <a:endParaRPr lang="en-AU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50E2A-8C5D-4167-BA82-A67D87A5B0DF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77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4 - Tasks</a:t>
            </a:r>
            <a:endParaRPr lang="en-AU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5857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  <a:r>
              <a:rPr lang="en-AU" sz="1000" b="1" dirty="0"/>
              <a:t>24. </a:t>
            </a:r>
            <a:r>
              <a:rPr lang="en-AU" sz="1000" b="1" dirty="0">
                <a:solidFill>
                  <a:srgbClr val="0000FF"/>
                </a:solidFill>
              </a:rPr>
              <a:t>Creating and Configuring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b="1" dirty="0">
                <a:solidFill>
                  <a:srgbClr val="0000FF"/>
                </a:solidFill>
              </a:rPr>
              <a:t> Access Lists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AU" sz="1000" b="1" dirty="0">
                <a:solidFill>
                  <a:srgbClr val="0000FF"/>
                </a:solidFill>
              </a:rPr>
              <a:t>           </a:t>
            </a:r>
            <a:r>
              <a:rPr lang="en-AU" sz="1000" b="1" dirty="0"/>
              <a:t>a) </a:t>
            </a:r>
            <a:r>
              <a:rPr lang="en-AU" sz="1000" dirty="0"/>
              <a:t>Refer </a:t>
            </a:r>
            <a:r>
              <a:rPr lang="en-AU" sz="1000" b="1" dirty="0"/>
              <a:t>Lab Exercises on</a:t>
            </a:r>
            <a:r>
              <a:rPr lang="en-AU" sz="1000" dirty="0"/>
              <a:t> </a:t>
            </a:r>
            <a:r>
              <a:rPr lang="en-AU" sz="1000" b="1" dirty="0"/>
              <a:t>Access Control Lists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       b) </a:t>
            </a:r>
            <a:r>
              <a:rPr lang="en-AU" sz="1000" dirty="0"/>
              <a:t>Use </a:t>
            </a:r>
            <a:r>
              <a:rPr lang="en-AU" sz="1000" b="1" dirty="0"/>
              <a:t>Notepad</a:t>
            </a:r>
            <a:r>
              <a:rPr lang="en-AU" sz="1000" dirty="0"/>
              <a:t> to create your ACLs, note ACL names are </a:t>
            </a:r>
            <a:r>
              <a:rPr lang="en-AU" sz="1000" b="1" dirty="0">
                <a:solidFill>
                  <a:srgbClr val="FF0000"/>
                </a:solidFill>
              </a:rPr>
              <a:t>case sensitive </a:t>
            </a:r>
            <a:r>
              <a:rPr lang="en-AU" sz="1000" dirty="0"/>
              <a:t>eg </a:t>
            </a:r>
            <a:r>
              <a:rPr lang="en-AU" sz="1000" dirty="0" err="1"/>
              <a:t>aclvanXXX</a:t>
            </a:r>
            <a:r>
              <a:rPr lang="en-AU" sz="1000" dirty="0"/>
              <a:t> and </a:t>
            </a:r>
            <a:r>
              <a:rPr lang="en-AU" sz="1000" dirty="0" err="1"/>
              <a:t>AclvlanXXX</a:t>
            </a:r>
            <a:r>
              <a:rPr lang="en-AU" sz="1000" dirty="0"/>
              <a:t> are different </a:t>
            </a:r>
            <a:r>
              <a:rPr lang="en-AU" sz="1000" dirty="0" err="1"/>
              <a:t>acls</a:t>
            </a: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b="1" dirty="0"/>
              <a:t>c) </a:t>
            </a:r>
            <a:r>
              <a:rPr lang="en-AU" sz="1000" dirty="0"/>
              <a:t>Identify each requirement then configure an ACL rule for each requirement.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b="1" dirty="0"/>
              <a:t>d) </a:t>
            </a:r>
            <a:r>
              <a:rPr lang="en-AU" sz="1000" dirty="0"/>
              <a:t>Create a </a:t>
            </a:r>
            <a:r>
              <a:rPr lang="en-AU" sz="1000" b="1" dirty="0"/>
              <a:t>NAMED</a:t>
            </a:r>
            <a:r>
              <a:rPr lang="en-AU" sz="1000" dirty="0"/>
              <a:t> access list in </a:t>
            </a:r>
            <a:r>
              <a:rPr lang="en-AU" sz="1000" b="1" dirty="0"/>
              <a:t>Notepad</a:t>
            </a:r>
            <a:r>
              <a:rPr lang="en-AU" sz="1000" dirty="0"/>
              <a:t>, consider the ordering of the rules, use the following structure: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! Deletes previous version of access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/>
              <a:t>no  ip access-list extended ACLVLAN&lt;Id&gt;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! Insert Latest version of access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/>
              <a:t>ip access-list extended ACLVLAN&lt;Id&gt;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i="1" dirty="0">
                <a:solidFill>
                  <a:srgbClr val="0000FF"/>
                </a:solidFill>
              </a:rPr>
              <a:t>                                      &lt;Your  ACL rules&gt;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! For most situations this should be the last rule </a:t>
            </a:r>
            <a:r>
              <a:rPr lang="en-AU" sz="1000" dirty="0" err="1"/>
              <a:t>ie</a:t>
            </a:r>
            <a:r>
              <a:rPr lang="en-AU" sz="1000" dirty="0"/>
              <a:t> permit all other access to “The Internet”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/>
              <a:t>permit ip any </a:t>
            </a:r>
            <a:r>
              <a:rPr lang="en-AU" sz="1000" b="1" dirty="0" err="1"/>
              <a:t>any</a:t>
            </a:r>
            <a:r>
              <a:rPr lang="en-AU" sz="10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e) </a:t>
            </a:r>
            <a:r>
              <a:rPr lang="en-AU" sz="1000" dirty="0"/>
              <a:t>Combine ACL rules as required to form your access list, carefully consider the order in which the rules should be arranged.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f) </a:t>
            </a:r>
            <a:r>
              <a:rPr lang="en-AU" sz="1000" dirty="0"/>
              <a:t>Paste ACL from Notepad into router (router must be in global configuration mode)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g) </a:t>
            </a:r>
            <a:r>
              <a:rPr lang="en-AU" sz="1000" dirty="0"/>
              <a:t>Configure ACL on correct interface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25.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0000FF"/>
                </a:solidFill>
              </a:rPr>
              <a:t>Access Lists</a:t>
            </a:r>
            <a:endParaRPr lang="en-AU" sz="1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        </a:t>
            </a:r>
            <a:r>
              <a:rPr lang="en-AU" sz="1000" dirty="0"/>
              <a:t>It is important to verify that the </a:t>
            </a:r>
            <a:r>
              <a:rPr lang="en-AU" sz="1000" b="1" dirty="0">
                <a:solidFill>
                  <a:srgbClr val="0000FF"/>
                </a:solidFill>
              </a:rPr>
              <a:t>ACL rules </a:t>
            </a:r>
            <a:r>
              <a:rPr lang="en-AU" sz="1000" dirty="0"/>
              <a:t>actually work as intended, refer to the </a:t>
            </a:r>
            <a:r>
              <a:rPr lang="en-AU" sz="1000" b="1" dirty="0"/>
              <a:t>steps </a:t>
            </a:r>
            <a:r>
              <a:rPr lang="en-AU" sz="1000" dirty="0"/>
              <a:t>below: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AU" sz="10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>
                <a:solidFill>
                  <a:srgbClr val="FF0000"/>
                </a:solidFill>
              </a:rPr>
              <a:t>1. </a:t>
            </a:r>
            <a:r>
              <a:rPr lang="en-AU" sz="1000" b="1" dirty="0">
                <a:solidFill>
                  <a:srgbClr val="0000FF"/>
                </a:solidFill>
              </a:rPr>
              <a:t>Use  </a:t>
            </a:r>
            <a:r>
              <a:rPr lang="en-AU" sz="1000" dirty="0"/>
              <a:t> </a:t>
            </a:r>
            <a:r>
              <a:rPr lang="en-AU" sz="1000" b="1" dirty="0"/>
              <a:t>show access-lists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If all rules tested </a:t>
            </a:r>
            <a:r>
              <a:rPr lang="en-AU" sz="1000" b="1" dirty="0">
                <a:solidFill>
                  <a:srgbClr val="00B050"/>
                </a:solidFill>
              </a:rPr>
              <a:t>go to 5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Else  Identify which rule you want to test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2. </a:t>
            </a:r>
            <a:r>
              <a:rPr lang="en-AU" sz="1000" b="1" dirty="0">
                <a:solidFill>
                  <a:srgbClr val="0000FF"/>
                </a:solidFill>
              </a:rPr>
              <a:t>Use   </a:t>
            </a:r>
            <a:r>
              <a:rPr lang="en-AU" sz="1000" b="1" dirty="0"/>
              <a:t>clear access-list counters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Clear any counts against the rules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3. </a:t>
            </a:r>
            <a:r>
              <a:rPr lang="en-AU" sz="1000" dirty="0"/>
              <a:t>Go to PC in VLAN&lt;Id&gt;  perform test </a:t>
            </a:r>
            <a:r>
              <a:rPr lang="en-AU" sz="1000" dirty="0" err="1"/>
              <a:t>eg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Ping</a:t>
            </a:r>
            <a:r>
              <a:rPr lang="en-AU" sz="1000" dirty="0"/>
              <a:t>, </a:t>
            </a:r>
            <a:r>
              <a:rPr lang="en-AU" sz="1000" b="1" dirty="0">
                <a:solidFill>
                  <a:srgbClr val="FF0000"/>
                </a:solidFill>
              </a:rPr>
              <a:t>Telnet</a:t>
            </a:r>
            <a:r>
              <a:rPr lang="en-AU" sz="1000" dirty="0"/>
              <a:t>, </a:t>
            </a:r>
            <a:r>
              <a:rPr lang="en-AU" sz="1000" b="1" dirty="0">
                <a:solidFill>
                  <a:srgbClr val="FF0000"/>
                </a:solidFill>
              </a:rPr>
              <a:t>Browser </a:t>
            </a:r>
            <a:r>
              <a:rPr lang="en-AU" sz="1000" dirty="0" err="1"/>
              <a:t>etc</a:t>
            </a:r>
            <a:r>
              <a:rPr lang="en-AU" sz="1000" dirty="0"/>
              <a:t> to trigger a match with the identified rule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4. </a:t>
            </a:r>
            <a:r>
              <a:rPr lang="en-AU" sz="1000" b="1" dirty="0">
                <a:solidFill>
                  <a:srgbClr val="0000FF"/>
                </a:solidFill>
              </a:rPr>
              <a:t>Use   </a:t>
            </a:r>
            <a:r>
              <a:rPr lang="en-AU" sz="1000" b="1" dirty="0"/>
              <a:t>show access-lists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dirty="0"/>
              <a:t>    Was the identified rule matched ?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Yes – rule action correct, Repeat process, </a:t>
            </a:r>
            <a:r>
              <a:rPr lang="en-AU" sz="1000" b="1" dirty="0">
                <a:solidFill>
                  <a:srgbClr val="FF0000"/>
                </a:solidFill>
              </a:rPr>
              <a:t>go to 1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No – Debug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Was another rule matched ? 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Where no rules matched ?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Check syntax and order of rules – make changes (in Notepad, then paste into </a:t>
            </a:r>
            <a:r>
              <a:rPr lang="en-AU" sz="1000" dirty="0" err="1"/>
              <a:t>config</a:t>
            </a:r>
            <a:r>
              <a:rPr lang="en-AU" sz="1000" dirty="0"/>
              <a:t>) – Repeat process </a:t>
            </a:r>
            <a:r>
              <a:rPr lang="en-AU" sz="1000" b="1" dirty="0">
                <a:solidFill>
                  <a:srgbClr val="FF0000"/>
                </a:solidFill>
              </a:rPr>
              <a:t>go to 1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</a:t>
            </a:r>
            <a:r>
              <a:rPr lang="en-AU" sz="1000" b="1" dirty="0">
                <a:solidFill>
                  <a:srgbClr val="00B050"/>
                </a:solidFill>
              </a:rPr>
              <a:t> 5. </a:t>
            </a:r>
            <a:r>
              <a:rPr lang="en-AU" sz="1000" b="1" dirty="0"/>
              <a:t>Trouble Shooting completed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DDB956-06B0-4F6F-8133-022C057265E0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88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1600" dirty="0"/>
              <a:t>Scenario 4 – ACL Templates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92696"/>
            <a:ext cx="8929116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FF0000"/>
                </a:solidFill>
              </a:rPr>
              <a:t>ACL for VLAN </a:t>
            </a:r>
            <a:r>
              <a:rPr lang="en-AU" sz="1600" dirty="0">
                <a:solidFill>
                  <a:srgbClr val="00B050"/>
                </a:solidFill>
              </a:rPr>
              <a:t>XXX </a:t>
            </a:r>
            <a:r>
              <a:rPr lang="en-AU" sz="1600" dirty="0">
                <a:solidFill>
                  <a:srgbClr val="FF0000"/>
                </a:solidFill>
              </a:rPr>
              <a:t>on </a:t>
            </a:r>
            <a:r>
              <a:rPr lang="en-AU" sz="1600" dirty="0" err="1">
                <a:solidFill>
                  <a:srgbClr val="FF0000"/>
                </a:solidFill>
              </a:rPr>
              <a:t>Latur</a:t>
            </a:r>
            <a:r>
              <a:rPr lang="en-AU" sz="1600" dirty="0">
                <a:solidFill>
                  <a:srgbClr val="FF0000"/>
                </a:solidFill>
              </a:rPr>
              <a:t> Router</a:t>
            </a:r>
          </a:p>
          <a:p>
            <a:pPr lvl="0" eaLnBrk="1" hangingPunct="1">
              <a:buNone/>
            </a:pPr>
            <a:r>
              <a:rPr lang="en-AU" sz="1200" b="1" dirty="0">
                <a:solidFill>
                  <a:srgbClr val="3333FF"/>
                </a:solidFill>
              </a:rPr>
              <a:t>The Access List – Extended </a:t>
            </a:r>
            <a:r>
              <a:rPr lang="en-AU" sz="1200" b="1" dirty="0">
                <a:solidFill>
                  <a:srgbClr val="FF0000"/>
                </a:solidFill>
              </a:rPr>
              <a:t>Named  </a:t>
            </a:r>
            <a:r>
              <a:rPr lang="en-AU" sz="1200" dirty="0">
                <a:solidFill>
                  <a:srgbClr val="FF0000"/>
                </a:solidFill>
              </a:rPr>
              <a:t>(</a:t>
            </a:r>
            <a:r>
              <a:rPr lang="en-AU" sz="1200" dirty="0">
                <a:solidFill>
                  <a:srgbClr val="0000FF"/>
                </a:solidFill>
              </a:rPr>
              <a:t>create in Notepad</a:t>
            </a:r>
            <a:r>
              <a:rPr lang="en-AU" sz="1200" dirty="0">
                <a:solidFill>
                  <a:srgbClr val="FF0000"/>
                </a:solidFill>
              </a:rPr>
              <a:t>, then paste into router config mode)</a:t>
            </a:r>
          </a:p>
          <a:p>
            <a:pPr lvl="0" eaLnBrk="1" hangingPunct="1">
              <a:buNone/>
            </a:pPr>
            <a:endParaRPr lang="en-AU" sz="1200" b="1" dirty="0">
              <a:solidFill>
                <a:srgbClr val="3333FF"/>
              </a:solidFill>
            </a:endParaRPr>
          </a:p>
          <a:p>
            <a:pPr lvl="0" eaLnBrk="1" hangingPunct="1">
              <a:buNone/>
            </a:pPr>
            <a:r>
              <a:rPr lang="en-AU" sz="1200" dirty="0">
                <a:solidFill>
                  <a:srgbClr val="000000"/>
                </a:solidFill>
              </a:rPr>
              <a:t>no ip access-list extended   </a:t>
            </a:r>
            <a:r>
              <a:rPr lang="en-AU" sz="1200" dirty="0">
                <a:solidFill>
                  <a:srgbClr val="0000FF"/>
                </a:solidFill>
              </a:rPr>
              <a:t>ACLVLAN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FF"/>
                </a:solidFill>
              </a:rPr>
              <a:t>  </a:t>
            </a:r>
            <a:r>
              <a:rPr lang="en-AU" sz="1200" dirty="0">
                <a:solidFill>
                  <a:srgbClr val="FF0000"/>
                </a:solidFill>
              </a:rPr>
              <a:t>(Delete previous version of the ACL for VLAN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FF0000"/>
                </a:solidFill>
              </a:rPr>
              <a:t> )</a:t>
            </a:r>
            <a:endParaRPr lang="en-AU" sz="1200" dirty="0"/>
          </a:p>
          <a:p>
            <a:pPr eaLnBrk="1" hangingPunct="1">
              <a:buNone/>
            </a:pPr>
            <a:r>
              <a:rPr lang="en-AU" sz="1200" dirty="0"/>
              <a:t>Ip      access-list extended   </a:t>
            </a:r>
            <a:r>
              <a:rPr lang="en-AU" sz="1200" dirty="0">
                <a:solidFill>
                  <a:srgbClr val="0000FF"/>
                </a:solidFill>
              </a:rPr>
              <a:t>ACLVLAN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/>
              <a:t>  </a:t>
            </a:r>
            <a:r>
              <a:rPr lang="en-AU" sz="1200" dirty="0">
                <a:solidFill>
                  <a:srgbClr val="FF0000"/>
                </a:solidFill>
              </a:rPr>
              <a:t>(Self-documenting,  the ACL for VLAN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FF0000"/>
                </a:solidFill>
              </a:rPr>
              <a:t>)</a:t>
            </a:r>
            <a:endParaRPr lang="en-AU" sz="1200" dirty="0">
              <a:solidFill>
                <a:srgbClr val="FF9900"/>
              </a:solidFill>
            </a:endParaRPr>
          </a:p>
          <a:p>
            <a:pPr eaLnBrk="1" hangingPunct="1">
              <a:buNone/>
            </a:pPr>
            <a:r>
              <a:rPr lang="en-AU" sz="1200" dirty="0">
                <a:solidFill>
                  <a:srgbClr val="FF9900"/>
                </a:solidFill>
              </a:rPr>
              <a:t>! Only permit HTTP access to the  </a:t>
            </a:r>
            <a:r>
              <a:rPr lang="en-AU" sz="1200" b="1" dirty="0">
                <a:solidFill>
                  <a:srgbClr val="0099FF"/>
                </a:solidFill>
              </a:rPr>
              <a:t>ISP</a:t>
            </a:r>
            <a:r>
              <a:rPr lang="en-AU" sz="1200" b="1" dirty="0">
                <a:solidFill>
                  <a:srgbClr val="FF9900"/>
                </a:solidFill>
              </a:rPr>
              <a:t> </a:t>
            </a:r>
            <a:r>
              <a:rPr lang="en-AU" sz="1200" b="1" dirty="0">
                <a:solidFill>
                  <a:srgbClr val="0099FF"/>
                </a:solidFill>
              </a:rPr>
              <a:t>Packet Tracer </a:t>
            </a:r>
            <a:r>
              <a:rPr lang="en-US" sz="1200" b="1" dirty="0">
                <a:solidFill>
                  <a:srgbClr val="0099FF"/>
                </a:solidFill>
              </a:rPr>
              <a:t>Server0 </a:t>
            </a:r>
            <a:r>
              <a:rPr lang="en-US" sz="1200" b="1" dirty="0">
                <a:solidFill>
                  <a:srgbClr val="FF0000"/>
                </a:solidFill>
              </a:rPr>
              <a:t>or</a:t>
            </a:r>
            <a:r>
              <a:rPr lang="en-US" sz="1200" dirty="0">
                <a:solidFill>
                  <a:srgbClr val="0099FF"/>
                </a:solidFill>
              </a:rPr>
              <a:t>  </a:t>
            </a:r>
            <a:r>
              <a:rPr lang="en-US" sz="1200" b="1" dirty="0">
                <a:solidFill>
                  <a:srgbClr val="0099FF"/>
                </a:solidFill>
              </a:rPr>
              <a:t>ISP Loopback 0 if in Lab Router </a:t>
            </a:r>
            <a:r>
              <a:rPr lang="en-AU" sz="1200" b="1" dirty="0"/>
              <a:t> </a:t>
            </a:r>
            <a:r>
              <a:rPr lang="en-AU" sz="1200" dirty="0">
                <a:solidFill>
                  <a:srgbClr val="FF0000"/>
                </a:solidFill>
              </a:rPr>
              <a:t>( ! means comment)</a:t>
            </a:r>
            <a:endParaRPr lang="en-AU" sz="1200" dirty="0">
              <a:solidFill>
                <a:srgbClr val="FF990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/>
              <a:t>permit  tcp    source subnet   wildcard   host  ip address </a:t>
            </a:r>
            <a:r>
              <a:rPr lang="en-AU" sz="1200" dirty="0" err="1"/>
              <a:t>eq</a:t>
            </a:r>
            <a:r>
              <a:rPr lang="en-AU" sz="1200" dirty="0"/>
              <a:t>  www</a:t>
            </a:r>
            <a:endParaRPr lang="en-AU" sz="12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0000FF"/>
                </a:solidFill>
              </a:rPr>
              <a:t>! Deny ALL other access to the </a:t>
            </a:r>
            <a:r>
              <a:rPr lang="en-AU" sz="1200" b="1" dirty="0">
                <a:solidFill>
                  <a:srgbClr val="0099FF"/>
                </a:solidFill>
              </a:rPr>
              <a:t>ISP</a:t>
            </a:r>
            <a:r>
              <a:rPr lang="en-AU" sz="1200" b="1" dirty="0">
                <a:solidFill>
                  <a:srgbClr val="FF9900"/>
                </a:solidFill>
              </a:rPr>
              <a:t> </a:t>
            </a:r>
            <a:r>
              <a:rPr lang="en-AU" sz="1200" b="1" dirty="0">
                <a:solidFill>
                  <a:srgbClr val="0099FF"/>
                </a:solidFill>
              </a:rPr>
              <a:t>Packet Tracer </a:t>
            </a:r>
            <a:r>
              <a:rPr lang="en-US" sz="1200" b="1" dirty="0">
                <a:solidFill>
                  <a:srgbClr val="0099FF"/>
                </a:solidFill>
              </a:rPr>
              <a:t>Server0</a:t>
            </a:r>
            <a:r>
              <a:rPr lang="en-AU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or</a:t>
            </a:r>
            <a:r>
              <a:rPr lang="en-US" sz="1200" dirty="0">
                <a:solidFill>
                  <a:srgbClr val="0099FF"/>
                </a:solidFill>
              </a:rPr>
              <a:t>  </a:t>
            </a:r>
            <a:r>
              <a:rPr lang="en-US" sz="1200" b="1" dirty="0">
                <a:solidFill>
                  <a:srgbClr val="0099FF"/>
                </a:solidFill>
              </a:rPr>
              <a:t>ISP Loopback 0 if in Lab Router </a:t>
            </a:r>
            <a:endParaRPr lang="en-AU" sz="1200" b="1" dirty="0"/>
          </a:p>
          <a:p>
            <a:pPr eaLnBrk="1" hangingPunct="1">
              <a:buFontTx/>
              <a:buNone/>
            </a:pPr>
            <a:r>
              <a:rPr lang="en-AU" sz="1200" dirty="0"/>
              <a:t>deny     ip     source subnet   wildcard   host   ip address</a:t>
            </a:r>
            <a:endParaRPr lang="en-AU" sz="1200" dirty="0">
              <a:solidFill>
                <a:srgbClr val="6600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6600FF"/>
                </a:solidFill>
              </a:rPr>
              <a:t>! Permit access to The Internet</a:t>
            </a:r>
          </a:p>
          <a:p>
            <a:pPr eaLnBrk="1" hangingPunct="1">
              <a:buFontTx/>
              <a:buNone/>
            </a:pPr>
            <a:r>
              <a:rPr lang="en-AU" sz="1200" dirty="0"/>
              <a:t>permit  ip      any   </a:t>
            </a:r>
            <a:r>
              <a:rPr lang="en-AU" sz="1200" dirty="0" err="1"/>
              <a:t>any</a:t>
            </a:r>
            <a:r>
              <a:rPr lang="en-AU" sz="1200" dirty="0"/>
              <a:t>  </a:t>
            </a:r>
            <a:endParaRPr lang="en-AU" sz="12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b="1" dirty="0">
                <a:solidFill>
                  <a:srgbClr val="3333FF"/>
                </a:solidFill>
              </a:rPr>
              <a:t>ACL Placement  -  On   Sub Interface  </a:t>
            </a:r>
            <a:r>
              <a:rPr lang="en-AU" sz="1200" b="1" dirty="0">
                <a:solidFill>
                  <a:srgbClr val="FF0000"/>
                </a:solidFill>
              </a:rPr>
              <a:t>G0/0/1.</a:t>
            </a:r>
            <a:r>
              <a:rPr lang="en-AU" sz="1200" b="1" dirty="0">
                <a:solidFill>
                  <a:srgbClr val="00B050"/>
                </a:solidFill>
              </a:rPr>
              <a:t>XXX</a:t>
            </a:r>
            <a:r>
              <a:rPr lang="en-AU" sz="1200" b="1" dirty="0">
                <a:solidFill>
                  <a:srgbClr val="3333FF"/>
                </a:solidFill>
              </a:rPr>
              <a:t>  on </a:t>
            </a:r>
            <a:r>
              <a:rPr lang="en-AU" sz="1200" b="1" dirty="0" err="1">
                <a:solidFill>
                  <a:srgbClr val="3333FF"/>
                </a:solidFill>
              </a:rPr>
              <a:t>Latur</a:t>
            </a:r>
            <a:r>
              <a:rPr lang="en-AU" sz="1200" b="1" dirty="0">
                <a:solidFill>
                  <a:srgbClr val="3333FF"/>
                </a:solidFill>
              </a:rPr>
              <a:t> Router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interface G0/0/1.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</a:p>
          <a:p>
            <a:pPr eaLnBrk="1" hangingPunct="1">
              <a:buFontTx/>
              <a:buNone/>
            </a:pPr>
            <a:r>
              <a:rPr lang="en-AU" sz="1200" dirty="0"/>
              <a:t>ip access-group ACLVLAN</a:t>
            </a:r>
            <a:r>
              <a:rPr lang="en-AU" sz="1200" dirty="0">
                <a:solidFill>
                  <a:srgbClr val="00B050"/>
                </a:solidFill>
              </a:rPr>
              <a:t>XXX </a:t>
            </a:r>
            <a:r>
              <a:rPr lang="en-AU" sz="1200" dirty="0"/>
              <a:t>in </a:t>
            </a:r>
          </a:p>
          <a:p>
            <a:pPr eaLnBrk="1" hangingPunct="1">
              <a:buFontTx/>
              <a:buNone/>
            </a:pPr>
            <a:r>
              <a:rPr lang="en-AU" sz="1800" dirty="0">
                <a:solidFill>
                  <a:srgbClr val="FF0000"/>
                </a:solidFill>
              </a:rPr>
              <a:t>ACL for VLAN </a:t>
            </a:r>
            <a:r>
              <a:rPr lang="en-AU" sz="1800" dirty="0">
                <a:solidFill>
                  <a:srgbClr val="9933FF"/>
                </a:solidFill>
              </a:rPr>
              <a:t>YYY</a:t>
            </a:r>
            <a:r>
              <a:rPr lang="en-AU" sz="1800" dirty="0">
                <a:solidFill>
                  <a:srgbClr val="FF0000"/>
                </a:solidFill>
              </a:rPr>
              <a:t> on </a:t>
            </a:r>
            <a:r>
              <a:rPr lang="en-AU" sz="1800" dirty="0" err="1">
                <a:solidFill>
                  <a:srgbClr val="FF0000"/>
                </a:solidFill>
              </a:rPr>
              <a:t>Udgir</a:t>
            </a:r>
            <a:r>
              <a:rPr lang="en-AU" sz="1800" dirty="0">
                <a:solidFill>
                  <a:srgbClr val="FF0000"/>
                </a:solidFill>
              </a:rPr>
              <a:t> Router</a:t>
            </a:r>
          </a:p>
          <a:p>
            <a:pPr lvl="0" eaLnBrk="1" hangingPunct="1">
              <a:buNone/>
            </a:pPr>
            <a:r>
              <a:rPr lang="en-AU" sz="1200" b="1" dirty="0">
                <a:solidFill>
                  <a:srgbClr val="3333FF"/>
                </a:solidFill>
              </a:rPr>
              <a:t>The Access List – Extended </a:t>
            </a:r>
            <a:r>
              <a:rPr lang="en-AU" sz="1200" b="1" dirty="0">
                <a:solidFill>
                  <a:srgbClr val="FF0000"/>
                </a:solidFill>
              </a:rPr>
              <a:t>Named  </a:t>
            </a:r>
            <a:r>
              <a:rPr lang="en-AU" sz="1200" dirty="0">
                <a:solidFill>
                  <a:srgbClr val="FF0000"/>
                </a:solidFill>
              </a:rPr>
              <a:t>(</a:t>
            </a:r>
            <a:r>
              <a:rPr lang="en-AU" sz="1200" dirty="0">
                <a:solidFill>
                  <a:srgbClr val="0000FF"/>
                </a:solidFill>
              </a:rPr>
              <a:t>create in Notepad</a:t>
            </a:r>
            <a:r>
              <a:rPr lang="en-AU" sz="1200" dirty="0">
                <a:solidFill>
                  <a:srgbClr val="FF0000"/>
                </a:solidFill>
              </a:rPr>
              <a:t>, then paste into router config mode)</a:t>
            </a:r>
          </a:p>
          <a:p>
            <a:pPr lvl="0" eaLnBrk="1" hangingPunct="1">
              <a:buNone/>
            </a:pPr>
            <a:endParaRPr lang="en-AU" sz="1200" b="1" dirty="0">
              <a:solidFill>
                <a:srgbClr val="3333FF"/>
              </a:solidFill>
            </a:endParaRPr>
          </a:p>
          <a:p>
            <a:pPr lvl="0" eaLnBrk="1" hangingPunct="1">
              <a:buNone/>
            </a:pPr>
            <a:r>
              <a:rPr lang="en-AU" sz="1200" dirty="0">
                <a:solidFill>
                  <a:srgbClr val="000000"/>
                </a:solidFill>
              </a:rPr>
              <a:t>no ip access-list extended   </a:t>
            </a:r>
            <a:r>
              <a:rPr lang="en-AU" sz="1200" dirty="0">
                <a:solidFill>
                  <a:srgbClr val="9933FF"/>
                </a:solidFill>
              </a:rPr>
              <a:t>ACLVLANYYY</a:t>
            </a:r>
            <a:r>
              <a:rPr lang="en-AU" sz="1200" dirty="0">
                <a:solidFill>
                  <a:srgbClr val="0000FF"/>
                </a:solidFill>
              </a:rPr>
              <a:t>  </a:t>
            </a:r>
            <a:r>
              <a:rPr lang="en-AU" sz="1200" dirty="0">
                <a:solidFill>
                  <a:srgbClr val="FF0000"/>
                </a:solidFill>
              </a:rPr>
              <a:t>(Delete previous version of the ACL for VLAN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FF0000"/>
                </a:solidFill>
              </a:rPr>
              <a:t> )</a:t>
            </a:r>
            <a:endParaRPr lang="en-AU" sz="1200" dirty="0"/>
          </a:p>
          <a:p>
            <a:pPr eaLnBrk="1" hangingPunct="1">
              <a:buNone/>
            </a:pPr>
            <a:r>
              <a:rPr lang="en-AU" sz="1200" dirty="0"/>
              <a:t>Ip      access-list extended   </a:t>
            </a:r>
            <a:r>
              <a:rPr lang="en-AU" sz="1200" dirty="0">
                <a:solidFill>
                  <a:srgbClr val="0000FF"/>
                </a:solidFill>
              </a:rPr>
              <a:t>ACLVLAN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/>
              <a:t>  </a:t>
            </a:r>
            <a:r>
              <a:rPr lang="en-AU" sz="1200" dirty="0">
                <a:solidFill>
                  <a:srgbClr val="FF0000"/>
                </a:solidFill>
              </a:rPr>
              <a:t>(Self-documenting,  the ACL for VLAN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FF0000"/>
                </a:solidFill>
              </a:rPr>
              <a:t>)</a:t>
            </a:r>
            <a:endParaRPr lang="en-AU" sz="1200" dirty="0">
              <a:solidFill>
                <a:srgbClr val="FF990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00B050"/>
                </a:solidFill>
              </a:rPr>
              <a:t>! Deny PING access to a destination - PCs in VLAN XXX subnet</a:t>
            </a:r>
          </a:p>
          <a:p>
            <a:pPr eaLnBrk="1" hangingPunct="1">
              <a:buNone/>
            </a:pPr>
            <a:r>
              <a:rPr lang="en-AU" sz="1200" dirty="0"/>
              <a:t> deny icmp  source subnet   wildcard   destination subnet   wildcard </a:t>
            </a:r>
            <a:endParaRPr lang="en-AU" sz="1200" dirty="0">
              <a:solidFill>
                <a:srgbClr val="6600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6600FF"/>
                </a:solidFill>
              </a:rPr>
              <a:t>! Permit access to The Internet</a:t>
            </a:r>
          </a:p>
          <a:p>
            <a:pPr eaLnBrk="1" hangingPunct="1">
              <a:buFontTx/>
              <a:buNone/>
            </a:pPr>
            <a:r>
              <a:rPr lang="en-AU" sz="1200" dirty="0"/>
              <a:t>permit  ip      any   </a:t>
            </a:r>
            <a:r>
              <a:rPr lang="en-AU" sz="1200" dirty="0" err="1"/>
              <a:t>any</a:t>
            </a:r>
            <a:r>
              <a:rPr lang="en-AU" sz="1200" dirty="0"/>
              <a:t>  </a:t>
            </a:r>
            <a:endParaRPr lang="en-AU" sz="12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b="1" dirty="0">
                <a:solidFill>
                  <a:srgbClr val="3333FF"/>
                </a:solidFill>
              </a:rPr>
              <a:t>ACL Placement  -  On   Sub Interface  </a:t>
            </a:r>
            <a:r>
              <a:rPr lang="en-AU" sz="1200" b="1" dirty="0">
                <a:solidFill>
                  <a:srgbClr val="FF0000"/>
                </a:solidFill>
              </a:rPr>
              <a:t>G0/0/1.</a:t>
            </a:r>
            <a:r>
              <a:rPr lang="en-AU" sz="1200" b="1" dirty="0">
                <a:solidFill>
                  <a:srgbClr val="9933FF"/>
                </a:solidFill>
              </a:rPr>
              <a:t>YYY</a:t>
            </a:r>
            <a:r>
              <a:rPr lang="en-AU" sz="1200" b="1" dirty="0">
                <a:solidFill>
                  <a:srgbClr val="3333FF"/>
                </a:solidFill>
              </a:rPr>
              <a:t>  on </a:t>
            </a:r>
            <a:r>
              <a:rPr lang="en-AU" sz="1200" b="1" dirty="0" err="1">
                <a:solidFill>
                  <a:srgbClr val="3333FF"/>
                </a:solidFill>
              </a:rPr>
              <a:t>Udgir</a:t>
            </a:r>
            <a:r>
              <a:rPr lang="en-AU" sz="1200" b="1" dirty="0">
                <a:solidFill>
                  <a:srgbClr val="3333FF"/>
                </a:solidFill>
              </a:rPr>
              <a:t> Router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interface G0/0/1.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</a:p>
          <a:p>
            <a:pPr eaLnBrk="1" hangingPunct="1">
              <a:buFontTx/>
              <a:buNone/>
            </a:pPr>
            <a:r>
              <a:rPr lang="en-AU" sz="1200" dirty="0"/>
              <a:t>ip access-group ACLVLAN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/>
              <a:t> in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</a:t>
            </a: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48043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1600" dirty="0"/>
              <a:t>Scenario 4 – ACL Templates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641084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to control Telnet Access  to  </a:t>
            </a:r>
            <a:r>
              <a:rPr lang="en-AU" sz="1400" dirty="0" err="1">
                <a:solidFill>
                  <a:srgbClr val="FF0000"/>
                </a:solidFill>
              </a:rPr>
              <a:t>Latur</a:t>
            </a:r>
            <a:r>
              <a:rPr lang="en-AU" sz="1400" dirty="0">
                <a:solidFill>
                  <a:srgbClr val="FF0000"/>
                </a:solidFill>
              </a:rPr>
              <a:t> and </a:t>
            </a:r>
            <a:r>
              <a:rPr lang="en-AU" sz="1400" dirty="0" err="1">
                <a:solidFill>
                  <a:srgbClr val="FF0000"/>
                </a:solidFill>
              </a:rPr>
              <a:t>Barshi</a:t>
            </a:r>
            <a:r>
              <a:rPr lang="en-AU" sz="1400" dirty="0">
                <a:solidFill>
                  <a:srgbClr val="FF0000"/>
                </a:solidFill>
              </a:rPr>
              <a:t> Routers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lvl="0" eaLnBrk="1" hangingPunct="1">
              <a:buNone/>
            </a:pPr>
            <a:r>
              <a:rPr lang="en-AU" sz="1200" b="1" dirty="0">
                <a:solidFill>
                  <a:srgbClr val="3333FF"/>
                </a:solidFill>
              </a:rPr>
              <a:t>The Access List – Standard Named </a:t>
            </a:r>
            <a:r>
              <a:rPr lang="en-AU" sz="1100" dirty="0">
                <a:solidFill>
                  <a:srgbClr val="FF0000"/>
                </a:solidFill>
              </a:rPr>
              <a:t>(</a:t>
            </a:r>
            <a:r>
              <a:rPr lang="en-AU" sz="1100" dirty="0">
                <a:solidFill>
                  <a:srgbClr val="0000FF"/>
                </a:solidFill>
              </a:rPr>
              <a:t>create in Notepad</a:t>
            </a:r>
            <a:r>
              <a:rPr lang="en-AU" sz="1100" dirty="0">
                <a:solidFill>
                  <a:srgbClr val="FF0000"/>
                </a:solidFill>
              </a:rPr>
              <a:t>, then paste into router config mode)</a:t>
            </a:r>
            <a:endParaRPr lang="en-AU" sz="1200" b="1" dirty="0">
              <a:solidFill>
                <a:srgbClr val="3333FF"/>
              </a:solidFill>
            </a:endParaRPr>
          </a:p>
          <a:p>
            <a:pPr lvl="0" eaLnBrk="1" hangingPunct="1"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On </a:t>
            </a:r>
            <a:r>
              <a:rPr lang="en-AU" sz="1200" dirty="0" err="1">
                <a:solidFill>
                  <a:srgbClr val="9933FF"/>
                </a:solidFill>
              </a:rPr>
              <a:t>Latur</a:t>
            </a:r>
            <a:endParaRPr lang="en-AU" sz="1200" dirty="0">
              <a:solidFill>
                <a:srgbClr val="9933FF"/>
              </a:solidFill>
            </a:endParaRPr>
          </a:p>
          <a:p>
            <a:pPr eaLnBrk="1" hangingPunct="1">
              <a:buNone/>
            </a:pPr>
            <a:r>
              <a:rPr lang="en-AU" sz="1200" dirty="0"/>
              <a:t>no 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/>
              <a:t>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</a:t>
            </a:r>
            <a:r>
              <a:rPr lang="en-AU" sz="1200" b="1" dirty="0">
                <a:solidFill>
                  <a:srgbClr val="9933FF"/>
                </a:solidFill>
              </a:rPr>
              <a:t>Permit</a:t>
            </a:r>
            <a:r>
              <a:rPr lang="en-AU" sz="1200" dirty="0">
                <a:solidFill>
                  <a:srgbClr val="9933FF"/>
                </a:solidFill>
              </a:rPr>
              <a:t> VLAN</a:t>
            </a:r>
            <a:r>
              <a:rPr lang="en-AU" sz="1200" dirty="0">
                <a:solidFill>
                  <a:srgbClr val="00B050"/>
                </a:solidFill>
              </a:rPr>
              <a:t>XXX </a:t>
            </a:r>
            <a:r>
              <a:rPr lang="en-AU" sz="1200" dirty="0">
                <a:solidFill>
                  <a:srgbClr val="9933FF"/>
                </a:solidFill>
              </a:rPr>
              <a:t>Telnet Access to </a:t>
            </a:r>
            <a:r>
              <a:rPr lang="en-AU" sz="1200" dirty="0" err="1">
                <a:solidFill>
                  <a:srgbClr val="9933FF"/>
                </a:solidFill>
              </a:rPr>
              <a:t>Latur</a:t>
            </a:r>
            <a:endParaRPr lang="en-AU" sz="1200" dirty="0">
              <a:solidFill>
                <a:srgbClr val="9933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/>
              <a:t>    permit source subnet   wildcard  (inverse of subnet mask)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deny any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On </a:t>
            </a:r>
            <a:r>
              <a:rPr lang="en-AU" sz="1200" dirty="0" err="1">
                <a:solidFill>
                  <a:srgbClr val="9933FF"/>
                </a:solidFill>
              </a:rPr>
              <a:t>Barshi</a:t>
            </a:r>
            <a:endParaRPr lang="en-AU" sz="1200" dirty="0">
              <a:solidFill>
                <a:srgbClr val="9933FF"/>
              </a:solidFill>
            </a:endParaRPr>
          </a:p>
          <a:p>
            <a:pPr eaLnBrk="1" hangingPunct="1">
              <a:buNone/>
            </a:pPr>
            <a:r>
              <a:rPr lang="en-AU" sz="1200" dirty="0"/>
              <a:t>no 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/>
              <a:t>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</a:t>
            </a:r>
            <a:r>
              <a:rPr lang="en-AU" sz="1200" b="1" dirty="0">
                <a:solidFill>
                  <a:srgbClr val="9933FF"/>
                </a:solidFill>
              </a:rPr>
              <a:t>Deny</a:t>
            </a:r>
            <a:r>
              <a:rPr lang="en-AU" sz="1200" dirty="0">
                <a:solidFill>
                  <a:srgbClr val="9933FF"/>
                </a:solidFill>
              </a:rPr>
              <a:t> VLAN</a:t>
            </a:r>
            <a:r>
              <a:rPr lang="en-AU" sz="1200" dirty="0">
                <a:solidFill>
                  <a:srgbClr val="00B050"/>
                </a:solidFill>
              </a:rPr>
              <a:t>XXX </a:t>
            </a:r>
            <a:r>
              <a:rPr lang="en-AU" sz="1200" dirty="0">
                <a:solidFill>
                  <a:srgbClr val="9933FF"/>
                </a:solidFill>
              </a:rPr>
              <a:t>Telnet Access to </a:t>
            </a:r>
            <a:r>
              <a:rPr lang="en-AU" sz="1200" dirty="0" err="1">
                <a:solidFill>
                  <a:srgbClr val="9933FF"/>
                </a:solidFill>
              </a:rPr>
              <a:t>Barshi</a:t>
            </a:r>
            <a:endParaRPr lang="en-AU" sz="1200" dirty="0">
              <a:solidFill>
                <a:srgbClr val="9933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/>
              <a:t>    deny source subnet   wildcard </a:t>
            </a:r>
            <a:r>
              <a:rPr lang="en-AU" sz="1200" dirty="0">
                <a:solidFill>
                  <a:srgbClr val="000000"/>
                </a:solidFill>
              </a:rPr>
              <a:t> (inverse of subnet mask)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permit any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b="1" dirty="0">
                <a:solidFill>
                  <a:srgbClr val="3333FF"/>
                </a:solidFill>
              </a:rPr>
              <a:t>Interface Placement - line </a:t>
            </a:r>
            <a:r>
              <a:rPr lang="en-AU" sz="1200" b="1" dirty="0" err="1">
                <a:solidFill>
                  <a:srgbClr val="3333FF"/>
                </a:solidFill>
              </a:rPr>
              <a:t>vty</a:t>
            </a:r>
            <a:r>
              <a:rPr lang="en-AU" sz="1200" b="1" dirty="0">
                <a:solidFill>
                  <a:srgbClr val="3333FF"/>
                </a:solidFill>
              </a:rPr>
              <a:t> 0 4, on </a:t>
            </a:r>
            <a:r>
              <a:rPr lang="en-AU" sz="1200" b="1" dirty="0" err="1">
                <a:solidFill>
                  <a:srgbClr val="3333FF"/>
                </a:solidFill>
              </a:rPr>
              <a:t>Latur</a:t>
            </a:r>
            <a:r>
              <a:rPr lang="en-AU" sz="1200" b="1" dirty="0">
                <a:solidFill>
                  <a:srgbClr val="3333FF"/>
                </a:solidFill>
              </a:rPr>
              <a:t> and </a:t>
            </a:r>
            <a:r>
              <a:rPr lang="en-AU" sz="1200" b="1" dirty="0" err="1">
                <a:solidFill>
                  <a:srgbClr val="3333FF"/>
                </a:solidFill>
              </a:rPr>
              <a:t>Barshi</a:t>
            </a:r>
            <a:r>
              <a:rPr lang="en-AU" sz="1200" b="1" dirty="0">
                <a:solidFill>
                  <a:srgbClr val="3333FF"/>
                </a:solidFill>
              </a:rPr>
              <a:t> Routers</a:t>
            </a:r>
          </a:p>
          <a:p>
            <a:pPr eaLnBrk="1" hangingPunct="1">
              <a:buFontTx/>
              <a:buNone/>
            </a:pPr>
            <a:endParaRPr lang="en-AU" sz="1400" dirty="0"/>
          </a:p>
          <a:p>
            <a:pPr eaLnBrk="1" hangingPunct="1">
              <a:buFontTx/>
              <a:buNone/>
            </a:pPr>
            <a:r>
              <a:rPr lang="en-AU" sz="1200" dirty="0"/>
              <a:t>line </a:t>
            </a:r>
            <a:r>
              <a:rPr lang="en-AU" sz="1200" dirty="0" err="1"/>
              <a:t>vty</a:t>
            </a:r>
            <a:r>
              <a:rPr lang="en-AU" sz="1200" dirty="0"/>
              <a:t> 0 4</a:t>
            </a:r>
          </a:p>
          <a:p>
            <a:pPr eaLnBrk="1" hangingPunct="1">
              <a:buFontTx/>
              <a:buNone/>
            </a:pPr>
            <a:r>
              <a:rPr lang="en-AU" sz="1200" dirty="0"/>
              <a:t>  password </a:t>
            </a:r>
            <a:r>
              <a:rPr lang="en-AU" sz="1200" b="1" dirty="0">
                <a:solidFill>
                  <a:srgbClr val="9933FF"/>
                </a:solidFill>
              </a:rPr>
              <a:t>cisco</a:t>
            </a:r>
          </a:p>
          <a:p>
            <a:pPr eaLnBrk="1" hangingPunct="1">
              <a:buFontTx/>
              <a:buNone/>
            </a:pPr>
            <a:r>
              <a:rPr lang="en-AU" sz="1200" dirty="0"/>
              <a:t>  login</a:t>
            </a:r>
          </a:p>
          <a:p>
            <a:pPr eaLnBrk="1" hangingPunct="1">
              <a:buFontTx/>
              <a:buNone/>
            </a:pPr>
            <a:r>
              <a:rPr lang="en-AU" sz="1200" dirty="0"/>
              <a:t>  access-class ACLTELNET in </a:t>
            </a: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487969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ED50CA-23D3-40B1-B63B-B829EAC2F0C7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1600" dirty="0"/>
              <a:t>Scenario 4 – ACL Overview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785100" cy="592931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Case Sensitivity</a:t>
            </a:r>
          </a:p>
          <a:p>
            <a:pPr eaLnBrk="1" hangingPunct="1"/>
            <a:r>
              <a:rPr lang="en-AU" sz="1200" dirty="0"/>
              <a:t>ACL names  are case sensitive  eg   </a:t>
            </a:r>
            <a:r>
              <a:rPr lang="en-AU" sz="1200" dirty="0">
                <a:solidFill>
                  <a:srgbClr val="9933FF"/>
                </a:solidFill>
              </a:rPr>
              <a:t>aclvlan361</a:t>
            </a:r>
            <a:r>
              <a:rPr lang="en-AU" sz="1200" dirty="0"/>
              <a:t>   and   </a:t>
            </a:r>
            <a:r>
              <a:rPr lang="en-AU" sz="1200" dirty="0">
                <a:solidFill>
                  <a:srgbClr val="0000FF"/>
                </a:solidFill>
              </a:rPr>
              <a:t>AclVlan361</a:t>
            </a:r>
            <a:r>
              <a:rPr lang="en-AU" sz="1200" dirty="0"/>
              <a:t>   are   </a:t>
            </a:r>
            <a:r>
              <a:rPr lang="en-AU" sz="1200" b="1" dirty="0">
                <a:solidFill>
                  <a:srgbClr val="FF0000"/>
                </a:solidFill>
              </a:rPr>
              <a:t>different   </a:t>
            </a:r>
            <a:r>
              <a:rPr lang="en-AU" sz="1200" dirty="0"/>
              <a:t>ACLs</a:t>
            </a:r>
          </a:p>
          <a:p>
            <a:pPr eaLnBrk="1" hangingPunct="1"/>
            <a:r>
              <a:rPr lang="en-AU" sz="1200" dirty="0"/>
              <a:t>Should decide to use either   all uppercase - </a:t>
            </a:r>
            <a:r>
              <a:rPr lang="en-AU" sz="1200" dirty="0">
                <a:solidFill>
                  <a:srgbClr val="9933FF"/>
                </a:solidFill>
              </a:rPr>
              <a:t>ACLVLAN361 </a:t>
            </a:r>
            <a:r>
              <a:rPr lang="en-AU" sz="1200" dirty="0"/>
              <a:t>or all lowercase – </a:t>
            </a:r>
            <a:r>
              <a:rPr lang="en-AU" sz="1200" dirty="0">
                <a:solidFill>
                  <a:srgbClr val="0000FF"/>
                </a:solidFill>
              </a:rPr>
              <a:t>aclvlan361</a:t>
            </a:r>
            <a:r>
              <a:rPr lang="en-AU" sz="1200" dirty="0"/>
              <a:t>     names    to reduce errors</a:t>
            </a:r>
          </a:p>
          <a:p>
            <a:pPr eaLnBrk="1" hangingPunct="1"/>
            <a:endParaRPr lang="en-AU" sz="12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Placement Rules</a:t>
            </a:r>
            <a:endParaRPr lang="en-AU" sz="1200" dirty="0"/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Standard ACL – place as close as possible to </a:t>
            </a:r>
            <a:r>
              <a:rPr lang="en-AU" sz="1200" dirty="0">
                <a:solidFill>
                  <a:srgbClr val="FF0000"/>
                </a:solidFill>
              </a:rPr>
              <a:t>destination </a:t>
            </a:r>
            <a:r>
              <a:rPr lang="en-AU" sz="1200" dirty="0">
                <a:solidFill>
                  <a:srgbClr val="000000"/>
                </a:solidFill>
              </a:rPr>
              <a:t>network or device, to avoid unnecessarily blocking traffic</a:t>
            </a:r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Extended ACL – place as close as possible to </a:t>
            </a:r>
            <a:r>
              <a:rPr lang="en-AU" sz="1200" dirty="0">
                <a:solidFill>
                  <a:srgbClr val="FF0000"/>
                </a:solidFill>
              </a:rPr>
              <a:t>source </a:t>
            </a:r>
            <a:r>
              <a:rPr lang="en-AU" sz="1200" dirty="0">
                <a:solidFill>
                  <a:srgbClr val="000000"/>
                </a:solidFill>
              </a:rPr>
              <a:t>network or device, to block traffic early to reduce congestion</a:t>
            </a:r>
          </a:p>
          <a:p>
            <a:pPr eaLnBrk="1" hangingPunct="1"/>
            <a:endParaRPr lang="en-AU" sz="1200" dirty="0"/>
          </a:p>
          <a:p>
            <a:pPr eaLnBrk="1" hangingPunct="1">
              <a:buFontTx/>
              <a:buNone/>
            </a:pPr>
            <a:r>
              <a:rPr lang="en-AU" sz="1600" dirty="0">
                <a:solidFill>
                  <a:srgbClr val="FF0000"/>
                </a:solidFill>
              </a:rPr>
              <a:t>Trouble Shooting Commands</a:t>
            </a:r>
            <a:endParaRPr lang="en-AU" sz="1400" dirty="0"/>
          </a:p>
          <a:p>
            <a:pPr eaLnBrk="1" hangingPunct="1"/>
            <a:r>
              <a:rPr lang="en-AU" sz="1400" dirty="0"/>
              <a:t>show access-lists </a:t>
            </a:r>
            <a:r>
              <a:rPr lang="en-AU" sz="1400" dirty="0">
                <a:solidFill>
                  <a:srgbClr val="FF0000"/>
                </a:solidFill>
              </a:rPr>
              <a:t>(shows all access lists)</a:t>
            </a:r>
            <a:endParaRPr lang="en-AU" sz="1400" dirty="0"/>
          </a:p>
          <a:p>
            <a:pPr eaLnBrk="1" hangingPunct="1"/>
            <a:r>
              <a:rPr lang="en-AU" sz="1400" dirty="0"/>
              <a:t>clear access-list counters </a:t>
            </a:r>
            <a:r>
              <a:rPr lang="en-AU" sz="1200" dirty="0">
                <a:solidFill>
                  <a:srgbClr val="FF0000"/>
                </a:solidFill>
              </a:rPr>
              <a:t>(clears </a:t>
            </a:r>
            <a:r>
              <a:rPr lang="en-AU" sz="1200" dirty="0">
                <a:solidFill>
                  <a:srgbClr val="0000FF"/>
                </a:solidFill>
              </a:rPr>
              <a:t>ip packet hits </a:t>
            </a:r>
            <a:r>
              <a:rPr lang="en-AU" sz="1200" dirty="0">
                <a:solidFill>
                  <a:srgbClr val="FF0000"/>
                </a:solidFill>
              </a:rPr>
              <a:t>against a rule)</a:t>
            </a:r>
          </a:p>
          <a:p>
            <a:pPr lvl="0" eaLnBrk="1" hangingPunct="1">
              <a:buNone/>
            </a:pPr>
            <a:endParaRPr lang="en-AU" sz="1200" dirty="0">
              <a:solidFill>
                <a:srgbClr val="FF0000"/>
              </a:solidFill>
            </a:endParaRPr>
          </a:p>
          <a:p>
            <a:pPr lvl="0" eaLnBrk="1" hangingPunct="1">
              <a:buNone/>
            </a:pPr>
            <a:r>
              <a:rPr lang="en-AU" sz="1400" dirty="0">
                <a:solidFill>
                  <a:srgbClr val="FF0000"/>
                </a:solidFill>
              </a:rPr>
              <a:t>Trouble Shooting Commands</a:t>
            </a:r>
            <a:endParaRPr lang="en-AU" sz="1200" dirty="0">
              <a:solidFill>
                <a:srgbClr val="000000"/>
              </a:solidFill>
            </a:endParaRPr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show access-lists </a:t>
            </a:r>
            <a:r>
              <a:rPr lang="en-AU" sz="1200" dirty="0">
                <a:solidFill>
                  <a:srgbClr val="FF0000"/>
                </a:solidFill>
              </a:rPr>
              <a:t>(shows all access lists)</a:t>
            </a:r>
            <a:endParaRPr lang="en-AU" sz="1200" dirty="0">
              <a:solidFill>
                <a:srgbClr val="000000"/>
              </a:solidFill>
            </a:endParaRPr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clear access-list counters </a:t>
            </a:r>
            <a:r>
              <a:rPr lang="en-AU" sz="1200" dirty="0">
                <a:solidFill>
                  <a:srgbClr val="FF0000"/>
                </a:solidFill>
              </a:rPr>
              <a:t>(clears </a:t>
            </a:r>
            <a:r>
              <a:rPr lang="en-AU" sz="1200" dirty="0">
                <a:solidFill>
                  <a:srgbClr val="0000FF"/>
                </a:solidFill>
              </a:rPr>
              <a:t>ip packet hits </a:t>
            </a:r>
            <a:r>
              <a:rPr lang="en-AU" sz="1200" dirty="0">
                <a:solidFill>
                  <a:srgbClr val="FF0000"/>
                </a:solidFill>
              </a:rPr>
              <a:t>against a rule)</a:t>
            </a:r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Use the following to test the rules:  ping, telnet, a browser</a:t>
            </a:r>
          </a:p>
          <a:p>
            <a:pPr eaLnBrk="1" hangingPunct="1"/>
            <a:endParaRPr lang="en-AU" sz="12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865544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>
                <a:solidFill>
                  <a:srgbClr val="3333FF"/>
                </a:solidFill>
              </a:rPr>
              <a:t>Routing Configuration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760640"/>
          </a:xfrm>
        </p:spPr>
        <p:txBody>
          <a:bodyPr/>
          <a:lstStyle/>
          <a:p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dirty="0"/>
              <a:t>Each router should only advertise its internal directly connected networks</a:t>
            </a:r>
          </a:p>
          <a:p>
            <a:endParaRPr lang="en-AU" sz="1600" dirty="0"/>
          </a:p>
          <a:p>
            <a:r>
              <a:rPr lang="en-AU" sz="1600" dirty="0"/>
              <a:t>Routing updates must not be sent to LANs/VLANs</a:t>
            </a:r>
          </a:p>
          <a:p>
            <a:endParaRPr lang="en-AU" sz="1600" dirty="0"/>
          </a:p>
          <a:p>
            <a:r>
              <a:rPr lang="en-AU" sz="1600" dirty="0"/>
              <a:t>A default route to the Internet should only be configured on the gateway router</a:t>
            </a:r>
            <a:br>
              <a:rPr lang="en-AU" sz="1600" dirty="0"/>
            </a:br>
            <a:endParaRPr lang="en-AU" sz="1600" dirty="0"/>
          </a:p>
          <a:p>
            <a:r>
              <a:rPr lang="en-AU" sz="1600" dirty="0"/>
              <a:t>Only the gateway router must advertise the default route to the internal routers</a:t>
            </a:r>
          </a:p>
          <a:p>
            <a:endParaRPr lang="en-AU" sz="1600" dirty="0"/>
          </a:p>
          <a:p>
            <a:r>
              <a:rPr lang="en-AU" sz="1600" dirty="0">
                <a:solidFill>
                  <a:srgbClr val="FF0000"/>
                </a:solidFill>
              </a:rPr>
              <a:t>The ISP router should have a static route pointing to the corporate’s Network with the relevant class A, B, C mask </a:t>
            </a:r>
          </a:p>
          <a:p>
            <a:endParaRPr lang="en-AU" sz="1600" dirty="0"/>
          </a:p>
          <a:p>
            <a:r>
              <a:rPr lang="en-AU" sz="1600" dirty="0"/>
              <a:t>Do not configure the ISP router with a routing protocol advertising the corporate’s network</a:t>
            </a:r>
          </a:p>
          <a:p>
            <a:pPr>
              <a:buFontTx/>
              <a:buNone/>
            </a:pPr>
            <a:endParaRPr lang="en-AU" sz="1600" dirty="0"/>
          </a:p>
          <a:p>
            <a:pPr lvl="0">
              <a:buNone/>
            </a:pPr>
            <a:r>
              <a:rPr lang="en-AU" sz="1400" dirty="0"/>
              <a:t>      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59E69-41D3-46E6-94B7-C349B4542012}" type="slidenum">
              <a:rPr kumimoji="0" lang="en-A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91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5904656"/>
          </a:xfrm>
        </p:spPr>
        <p:txBody>
          <a:bodyPr/>
          <a:lstStyle/>
          <a:p>
            <a:r>
              <a:rPr lang="en-AU" sz="1400" dirty="0">
                <a:solidFill>
                  <a:srgbClr val="0000FF"/>
                </a:solidFill>
              </a:rPr>
              <a:t>Configure</a:t>
            </a:r>
            <a:r>
              <a:rPr lang="en-AU" sz="1400" dirty="0"/>
              <a:t> on </a:t>
            </a:r>
            <a:r>
              <a:rPr lang="en-AU" sz="1400" dirty="0" err="1"/>
              <a:t>Latur</a:t>
            </a:r>
            <a:r>
              <a:rPr lang="en-AU" sz="1400" dirty="0"/>
              <a:t> Router</a:t>
            </a:r>
          </a:p>
          <a:p>
            <a:pPr lvl="0">
              <a:buNone/>
            </a:pPr>
            <a:r>
              <a:rPr lang="en-AU" sz="1400" dirty="0"/>
              <a:t>       router OSPF 1 </a:t>
            </a:r>
            <a:r>
              <a:rPr lang="en-AU" sz="1100" dirty="0">
                <a:solidFill>
                  <a:srgbClr val="FF0000"/>
                </a:solidFill>
              </a:rPr>
              <a:t>(1 is just a process id, for OSPF routers may use different process ids)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 </a:t>
            </a:r>
            <a:r>
              <a:rPr lang="en-AU" sz="1200" dirty="0"/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?.?.?.?</a:t>
            </a:r>
            <a:r>
              <a:rPr lang="en-AU" sz="1200" dirty="0"/>
              <a:t>  </a:t>
            </a:r>
            <a:r>
              <a:rPr lang="en-AU" sz="1200" dirty="0">
                <a:solidFill>
                  <a:srgbClr val="9933FF"/>
                </a:solidFill>
              </a:rPr>
              <a:t>?.?.?.? </a:t>
            </a:r>
            <a:r>
              <a:rPr lang="en-AU" sz="1200" dirty="0"/>
              <a:t> </a:t>
            </a:r>
            <a:r>
              <a:rPr lang="en-AU" sz="1400" dirty="0">
                <a:solidFill>
                  <a:srgbClr val="000000"/>
                </a:solidFill>
              </a:rPr>
              <a:t>area 0</a:t>
            </a:r>
            <a:r>
              <a:rPr lang="en-AU" sz="1100" dirty="0">
                <a:solidFill>
                  <a:srgbClr val="FF0000"/>
                </a:solidFill>
              </a:rPr>
              <a:t> (VLAN </a:t>
            </a:r>
            <a:r>
              <a:rPr lang="en-AU" sz="1100" dirty="0">
                <a:solidFill>
                  <a:srgbClr val="00B050"/>
                </a:solidFill>
              </a:rPr>
              <a:t>XXX</a:t>
            </a:r>
            <a:r>
              <a:rPr lang="en-AU" sz="1100" dirty="0">
                <a:solidFill>
                  <a:srgbClr val="FF0000"/>
                </a:solidFill>
              </a:rPr>
              <a:t>, ospf routers exchange updates with routers in the same </a:t>
            </a:r>
            <a:r>
              <a:rPr lang="en-AU" sz="1100" dirty="0">
                <a:solidFill>
                  <a:srgbClr val="9933FF"/>
                </a:solidFill>
              </a:rPr>
              <a:t>area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?.?.?.?</a:t>
            </a:r>
            <a:r>
              <a:rPr lang="en-AU" sz="1200" dirty="0">
                <a:solidFill>
                  <a:srgbClr val="9933FF"/>
                </a:solidFill>
              </a:rPr>
              <a:t>  ?.?.?.?  </a:t>
            </a:r>
            <a:r>
              <a:rPr lang="en-AU" sz="1400" dirty="0">
                <a:solidFill>
                  <a:srgbClr val="000000"/>
                </a:solidFill>
              </a:rPr>
              <a:t>area 0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(VLAN 1  wildcard is inverse of subnet mask, </a:t>
            </a:r>
            <a:r>
              <a:rPr lang="en-AU" sz="1100" b="1" dirty="0">
                <a:solidFill>
                  <a:srgbClr val="9933FF"/>
                </a:solidFill>
              </a:rPr>
              <a:t>? means </a:t>
            </a:r>
            <a:r>
              <a:rPr lang="en-AU" sz="1100" dirty="0">
                <a:solidFill>
                  <a:srgbClr val="FF0000"/>
                </a:solidFill>
              </a:rPr>
              <a:t>replace)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?.?.?.?  </a:t>
            </a:r>
            <a:r>
              <a:rPr lang="en-AU" sz="1200" dirty="0">
                <a:solidFill>
                  <a:srgbClr val="9933FF"/>
                </a:solidFill>
              </a:rPr>
              <a:t>?.?.?.?  </a:t>
            </a:r>
            <a:r>
              <a:rPr lang="en-AU" sz="1400" dirty="0">
                <a:solidFill>
                  <a:srgbClr val="000000"/>
                </a:solidFill>
              </a:rPr>
              <a:t>area 0</a:t>
            </a:r>
            <a:r>
              <a:rPr lang="en-AU" sz="1200" dirty="0">
                <a:solidFill>
                  <a:srgbClr val="9933FF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FF0000"/>
                </a:solidFill>
              </a:rPr>
              <a:t>Latur</a:t>
            </a:r>
            <a:r>
              <a:rPr lang="en-AU" sz="1100" dirty="0">
                <a:solidFill>
                  <a:srgbClr val="FF0000"/>
                </a:solidFill>
              </a:rPr>
              <a:t> to </a:t>
            </a:r>
            <a:r>
              <a:rPr lang="en-AU" sz="1100" dirty="0" err="1">
                <a:solidFill>
                  <a:srgbClr val="FF0000"/>
                </a:solidFill>
              </a:rPr>
              <a:t>Barshi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?.?.?.?  </a:t>
            </a:r>
            <a:r>
              <a:rPr lang="en-AU" sz="1200" dirty="0">
                <a:solidFill>
                  <a:srgbClr val="9933FF"/>
                </a:solidFill>
              </a:rPr>
              <a:t>?.?.?.?  </a:t>
            </a:r>
            <a:r>
              <a:rPr lang="en-AU" sz="1400" dirty="0">
                <a:solidFill>
                  <a:srgbClr val="000000"/>
                </a:solidFill>
              </a:rPr>
              <a:t>area 0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FF0000"/>
                </a:solidFill>
              </a:rPr>
              <a:t>Latur</a:t>
            </a:r>
            <a:r>
              <a:rPr lang="en-AU" sz="1100" dirty="0">
                <a:solidFill>
                  <a:srgbClr val="FF0000"/>
                </a:solidFill>
              </a:rPr>
              <a:t> to </a:t>
            </a:r>
            <a:r>
              <a:rPr lang="en-AU" sz="1100" dirty="0" err="1">
                <a:solidFill>
                  <a:srgbClr val="FF0000"/>
                </a:solidFill>
              </a:rPr>
              <a:t>Udgir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400" dirty="0"/>
          </a:p>
          <a:p>
            <a:pPr>
              <a:buNone/>
            </a:pPr>
            <a:r>
              <a:rPr lang="en-AU" sz="1400" dirty="0"/>
              <a:t>        </a:t>
            </a:r>
            <a:r>
              <a:rPr lang="en-AU" sz="1200" dirty="0">
                <a:solidFill>
                  <a:srgbClr val="FF0000"/>
                </a:solidFill>
              </a:rPr>
              <a:t>Passive  Interface Options: </a:t>
            </a:r>
          </a:p>
          <a:p>
            <a:pPr>
              <a:buNone/>
            </a:pPr>
            <a:r>
              <a:rPr lang="en-AU" sz="1400" dirty="0"/>
              <a:t>             </a:t>
            </a:r>
            <a:r>
              <a:rPr lang="en-AU" sz="1200" dirty="0"/>
              <a:t>passive-interface G0/0/1.83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LAN subnets)</a:t>
            </a:r>
            <a:endParaRPr lang="en-AU" sz="1100" dirty="0"/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</a:t>
            </a:r>
            <a:r>
              <a:rPr lang="en-AU" sz="1200" dirty="0">
                <a:solidFill>
                  <a:srgbClr val="000000"/>
                </a:solidFill>
              </a:rPr>
              <a:t>passive-interface G0/0/1.XXX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LAN subnets)</a:t>
            </a:r>
            <a:endParaRPr lang="en-AU" sz="11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200" dirty="0">
                <a:solidFill>
                  <a:srgbClr val="FF0000"/>
                </a:solidFill>
              </a:rPr>
              <a:t>                                                  OR</a:t>
            </a:r>
          </a:p>
          <a:p>
            <a:pPr>
              <a:buNone/>
            </a:pPr>
            <a:r>
              <a:rPr lang="en-AU" sz="1200" dirty="0"/>
              <a:t>               passive-interface default </a:t>
            </a:r>
            <a:r>
              <a:rPr lang="en-AU" sz="1100" dirty="0">
                <a:solidFill>
                  <a:srgbClr val="FF0000"/>
                </a:solidFill>
              </a:rPr>
              <a:t>(Configure passive interface as default for all interfaces)</a:t>
            </a:r>
            <a:endParaRPr lang="en-AU" sz="12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AU" sz="1200" dirty="0">
                <a:solidFill>
                  <a:srgbClr val="000000"/>
                </a:solidFill>
              </a:rPr>
              <a:t>               no  passive-interface S0/1/0 </a:t>
            </a:r>
            <a:r>
              <a:rPr lang="en-AU" sz="1100" dirty="0">
                <a:solidFill>
                  <a:srgbClr val="FF0000"/>
                </a:solidFill>
              </a:rPr>
              <a:t>(Configure S0/1/0 to allow the flow of routing information)</a:t>
            </a:r>
          </a:p>
          <a:p>
            <a:pPr>
              <a:buFontTx/>
              <a:buNone/>
            </a:pPr>
            <a:r>
              <a:rPr lang="en-AU" sz="1200" dirty="0">
                <a:solidFill>
                  <a:srgbClr val="000000"/>
                </a:solidFill>
              </a:rPr>
              <a:t>               no  passive-interface S0/1/1 </a:t>
            </a:r>
            <a:r>
              <a:rPr lang="en-AU" sz="1100" dirty="0">
                <a:solidFill>
                  <a:srgbClr val="FF0000"/>
                </a:solidFill>
              </a:rPr>
              <a:t>(Configure S0/1/1 to allow the flow of routing information)</a:t>
            </a:r>
          </a:p>
          <a:p>
            <a:endParaRPr lang="en-AU" sz="1400" dirty="0">
              <a:solidFill>
                <a:srgbClr val="0000FF"/>
              </a:solidFill>
            </a:endParaRPr>
          </a:p>
          <a:p>
            <a:r>
              <a:rPr lang="en-AU" sz="1400" dirty="0">
                <a:solidFill>
                  <a:srgbClr val="0000FF"/>
                </a:solidFill>
              </a:rPr>
              <a:t>Configure</a:t>
            </a:r>
            <a:r>
              <a:rPr lang="en-AU" sz="1400" dirty="0"/>
              <a:t> on </a:t>
            </a:r>
            <a:r>
              <a:rPr lang="en-AU" sz="1400" dirty="0" err="1"/>
              <a:t>Udgir</a:t>
            </a:r>
            <a:r>
              <a:rPr lang="en-AU" sz="1400" dirty="0"/>
              <a:t> Router</a:t>
            </a:r>
          </a:p>
          <a:p>
            <a:pPr lvl="0">
              <a:buNone/>
            </a:pPr>
            <a:r>
              <a:rPr lang="en-AU" sz="1400" dirty="0"/>
              <a:t>        router OSPF 2 </a:t>
            </a:r>
            <a:endParaRPr lang="en-AU" sz="1100" dirty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en-AU" sz="1100" dirty="0">
                <a:solidFill>
                  <a:srgbClr val="FF0000"/>
                </a:solidFill>
              </a:rPr>
              <a:t>  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 ?.?.?.?  </a:t>
            </a:r>
            <a:r>
              <a:rPr lang="en-AU" sz="1200" dirty="0">
                <a:solidFill>
                  <a:srgbClr val="9933FF"/>
                </a:solidFill>
              </a:rPr>
              <a:t>?.?.?.?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400" dirty="0">
                <a:solidFill>
                  <a:srgbClr val="000000"/>
                </a:solidFill>
              </a:rPr>
              <a:t>area 0</a:t>
            </a:r>
            <a:r>
              <a:rPr lang="en-AU" sz="1100" dirty="0">
                <a:solidFill>
                  <a:srgbClr val="FF0000"/>
                </a:solidFill>
              </a:rPr>
              <a:t> (VLAN </a:t>
            </a:r>
            <a:r>
              <a:rPr lang="en-AU" sz="1100" b="1" dirty="0">
                <a:solidFill>
                  <a:srgbClr val="9933FF"/>
                </a:solidFill>
              </a:rPr>
              <a:t>YYY, </a:t>
            </a:r>
            <a:r>
              <a:rPr lang="en-AU" sz="1100" dirty="0">
                <a:solidFill>
                  <a:srgbClr val="FF0000"/>
                </a:solidFill>
              </a:rPr>
              <a:t>ospf routers exchange updates with routers in the same </a:t>
            </a:r>
            <a:r>
              <a:rPr lang="en-AU" sz="1100" dirty="0">
                <a:solidFill>
                  <a:srgbClr val="9933FF"/>
                </a:solidFill>
              </a:rPr>
              <a:t>area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?.?.?.?   </a:t>
            </a:r>
            <a:r>
              <a:rPr lang="en-AU" sz="1200" dirty="0">
                <a:solidFill>
                  <a:srgbClr val="9933FF"/>
                </a:solidFill>
              </a:rPr>
              <a:t>?.?.?.? </a:t>
            </a:r>
            <a:r>
              <a:rPr lang="en-AU" sz="1400" dirty="0">
                <a:solidFill>
                  <a:srgbClr val="000000"/>
                </a:solidFill>
              </a:rPr>
              <a:t>area 0</a:t>
            </a:r>
            <a:r>
              <a:rPr lang="en-AU" sz="1200" dirty="0">
                <a:solidFill>
                  <a:srgbClr val="9933FF"/>
                </a:solidFill>
              </a:rPr>
              <a:t>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(VLAN 1 wildcard is inverse of subnet mask, </a:t>
            </a:r>
            <a:r>
              <a:rPr lang="en-AU" sz="1100" b="1" dirty="0">
                <a:solidFill>
                  <a:srgbClr val="9933FF"/>
                </a:solidFill>
              </a:rPr>
              <a:t>? means </a:t>
            </a:r>
            <a:r>
              <a:rPr lang="en-AU" sz="1100" dirty="0">
                <a:solidFill>
                  <a:srgbClr val="FF0000"/>
                </a:solidFill>
              </a:rPr>
              <a:t>replace)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 ?.?.?.?  </a:t>
            </a:r>
            <a:r>
              <a:rPr lang="en-AU" sz="1200" dirty="0">
                <a:solidFill>
                  <a:srgbClr val="9933FF"/>
                </a:solidFill>
              </a:rPr>
              <a:t>?.?.?.? </a:t>
            </a:r>
            <a:r>
              <a:rPr lang="en-AU" sz="1400" dirty="0">
                <a:solidFill>
                  <a:srgbClr val="000000"/>
                </a:solidFill>
              </a:rPr>
              <a:t>area 0</a:t>
            </a:r>
            <a:r>
              <a:rPr lang="en-AU" sz="1200" dirty="0">
                <a:solidFill>
                  <a:srgbClr val="9933FF"/>
                </a:solidFill>
              </a:rPr>
              <a:t>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FF0000"/>
                </a:solidFill>
              </a:rPr>
              <a:t>Udgir</a:t>
            </a:r>
            <a:r>
              <a:rPr lang="en-AU" sz="1100" dirty="0">
                <a:solidFill>
                  <a:srgbClr val="FF0000"/>
                </a:solidFill>
              </a:rPr>
              <a:t> to </a:t>
            </a:r>
            <a:r>
              <a:rPr lang="en-AU" sz="1100" dirty="0" err="1">
                <a:solidFill>
                  <a:srgbClr val="FF0000"/>
                </a:solidFill>
              </a:rPr>
              <a:t>Barshi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 ?.?.?.?  </a:t>
            </a:r>
            <a:r>
              <a:rPr lang="en-AU" sz="1200" dirty="0">
                <a:solidFill>
                  <a:srgbClr val="9933FF"/>
                </a:solidFill>
              </a:rPr>
              <a:t>?.?.?.? </a:t>
            </a:r>
            <a:r>
              <a:rPr lang="en-AU" sz="1400" dirty="0">
                <a:solidFill>
                  <a:srgbClr val="000000"/>
                </a:solidFill>
              </a:rPr>
              <a:t>area 0</a:t>
            </a:r>
            <a:r>
              <a:rPr lang="en-AU" sz="1200" dirty="0">
                <a:solidFill>
                  <a:srgbClr val="9933FF"/>
                </a:solidFill>
              </a:rPr>
              <a:t>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FF0000"/>
                </a:solidFill>
              </a:rPr>
              <a:t>Udgir</a:t>
            </a:r>
            <a:r>
              <a:rPr lang="en-AU" sz="1100" dirty="0">
                <a:solidFill>
                  <a:srgbClr val="FF0000"/>
                </a:solidFill>
              </a:rPr>
              <a:t> to </a:t>
            </a:r>
            <a:r>
              <a:rPr lang="en-AU" sz="1100" dirty="0" err="1">
                <a:solidFill>
                  <a:srgbClr val="FF0000"/>
                </a:solidFill>
              </a:rPr>
              <a:t>Latur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AU" sz="1400" dirty="0"/>
              <a:t>        </a:t>
            </a:r>
            <a:r>
              <a:rPr lang="en-AU" sz="1200" dirty="0"/>
              <a:t>passive-interface G0/0/1.83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LAN subnets)</a:t>
            </a:r>
            <a:endParaRPr lang="en-AU" sz="1100" dirty="0"/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passive-interface G0/0/1.YYY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LAN subnets)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OSPF Configuration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536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F13EC1-4A64-4E5B-893A-124A5BFA6B0E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  <p:sp>
        <p:nvSpPr>
          <p:cNvPr id="2051" name="Oval 4"/>
          <p:cNvSpPr>
            <a:spLocks noChangeArrowheads="1"/>
          </p:cNvSpPr>
          <p:nvPr/>
        </p:nvSpPr>
        <p:spPr bwMode="auto">
          <a:xfrm>
            <a:off x="611188" y="155733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Latur</a:t>
            </a:r>
            <a:endParaRPr lang="en-US" sz="1000" dirty="0"/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(Internal)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R1</a:t>
            </a:r>
            <a:endParaRPr lang="en-AU" sz="1000" dirty="0">
              <a:solidFill>
                <a:srgbClr val="3333FF"/>
              </a:solidFill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611188" y="4076700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Latur</a:t>
            </a:r>
            <a:endParaRPr lang="en-US" sz="1000" dirty="0"/>
          </a:p>
          <a:p>
            <a:pPr algn="ctr"/>
            <a:r>
              <a:rPr lang="en-US" sz="1000" dirty="0"/>
              <a:t>Switch </a:t>
            </a:r>
            <a:r>
              <a:rPr lang="en-US" sz="1000" b="1" dirty="0">
                <a:solidFill>
                  <a:srgbClr val="00B050"/>
                </a:solidFill>
              </a:rPr>
              <a:t>S3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3650</a:t>
            </a:r>
            <a:endParaRPr lang="en-AU" sz="1000" b="1" dirty="0">
              <a:solidFill>
                <a:srgbClr val="00B050"/>
              </a:solidFill>
            </a:endParaRPr>
          </a:p>
        </p:txBody>
      </p:sp>
      <p:cxnSp>
        <p:nvCxnSpPr>
          <p:cNvPr id="2053" name="AutoShape 11"/>
          <p:cNvCxnSpPr>
            <a:cxnSpLocks noChangeShapeType="1"/>
            <a:stCxn id="2051" idx="6"/>
            <a:endCxn id="2061" idx="2"/>
          </p:cNvCxnSpPr>
          <p:nvPr/>
        </p:nvCxnSpPr>
        <p:spPr bwMode="auto">
          <a:xfrm flipV="1">
            <a:off x="1474788" y="1880394"/>
            <a:ext cx="1584325" cy="730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" name="Line 12"/>
          <p:cNvSpPr>
            <a:spLocks noChangeShapeType="1"/>
          </p:cNvSpPr>
          <p:nvPr/>
        </p:nvSpPr>
        <p:spPr bwMode="auto">
          <a:xfrm flipV="1">
            <a:off x="1042988" y="23495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928205" y="4835498"/>
            <a:ext cx="2058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Your Address Space</a:t>
            </a:r>
          </a:p>
          <a:p>
            <a:pPr algn="ctr" eaLnBrk="1" hangingPunct="1"/>
            <a:r>
              <a:rPr lang="en-US" sz="1200" b="1" dirty="0">
                <a:solidFill>
                  <a:srgbClr val="3333FF"/>
                </a:solidFill>
              </a:rPr>
              <a:t>145.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.0.0/18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2056" name="Text Box 24"/>
          <p:cNvSpPr txBox="1">
            <a:spLocks noChangeArrowheads="1"/>
          </p:cNvSpPr>
          <p:nvPr/>
        </p:nvSpPr>
        <p:spPr bwMode="auto">
          <a:xfrm>
            <a:off x="2006827" y="122781"/>
            <a:ext cx="471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In Lab Scenario 4 </a:t>
            </a:r>
            <a:r>
              <a:rPr lang="en-US" sz="1100" b="1" dirty="0">
                <a:solidFill>
                  <a:srgbClr val="3333FF"/>
                </a:solidFill>
              </a:rPr>
              <a:t> </a:t>
            </a:r>
            <a:r>
              <a:rPr lang="en-US" sz="1400" b="1" dirty="0"/>
              <a:t>-  OSPF, ACLs, 4R 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3333FF"/>
                </a:solidFill>
              </a:rPr>
              <a:t>V1.1</a:t>
            </a:r>
          </a:p>
        </p:txBody>
      </p:sp>
      <p:sp>
        <p:nvSpPr>
          <p:cNvPr id="2057" name="Text Box 25"/>
          <p:cNvSpPr txBox="1">
            <a:spLocks noChangeArrowheads="1"/>
          </p:cNvSpPr>
          <p:nvPr/>
        </p:nvSpPr>
        <p:spPr bwMode="auto">
          <a:xfrm>
            <a:off x="3067277" y="4300296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8" name="Text Box 27"/>
          <p:cNvSpPr txBox="1">
            <a:spLocks noChangeArrowheads="1"/>
          </p:cNvSpPr>
          <p:nvPr/>
        </p:nvSpPr>
        <p:spPr bwMode="auto">
          <a:xfrm>
            <a:off x="1403350" y="1700213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9" name="Text Box 28"/>
          <p:cNvSpPr txBox="1">
            <a:spLocks noChangeArrowheads="1"/>
          </p:cNvSpPr>
          <p:nvPr/>
        </p:nvSpPr>
        <p:spPr bwMode="auto">
          <a:xfrm>
            <a:off x="2586758" y="1643063"/>
            <a:ext cx="6335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0" name="Text Box 30"/>
          <p:cNvSpPr txBox="1">
            <a:spLocks noChangeArrowheads="1"/>
          </p:cNvSpPr>
          <p:nvPr/>
        </p:nvSpPr>
        <p:spPr bwMode="auto">
          <a:xfrm>
            <a:off x="1140025" y="3603823"/>
            <a:ext cx="17988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OSPF</a:t>
            </a:r>
            <a:r>
              <a:rPr lang="en-US" sz="1050" b="1" dirty="0">
                <a:solidFill>
                  <a:srgbClr val="3333FF"/>
                </a:solidFill>
              </a:rPr>
              <a:t> Routing Protocol</a:t>
            </a:r>
            <a:endParaRPr lang="en-AU" sz="1050" b="1" dirty="0">
              <a:solidFill>
                <a:srgbClr val="3333FF"/>
              </a:solidFill>
            </a:endParaRPr>
          </a:p>
        </p:txBody>
      </p:sp>
      <p:sp>
        <p:nvSpPr>
          <p:cNvPr id="2061" name="Oval 33"/>
          <p:cNvSpPr>
            <a:spLocks noChangeArrowheads="1"/>
          </p:cNvSpPr>
          <p:nvPr/>
        </p:nvSpPr>
        <p:spPr bwMode="auto">
          <a:xfrm>
            <a:off x="3059113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Barshi</a:t>
            </a:r>
            <a:endParaRPr lang="en-US" sz="1000" dirty="0"/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(Gateway)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R3</a:t>
            </a:r>
            <a:endParaRPr lang="en-AU" sz="1000" dirty="0">
              <a:solidFill>
                <a:srgbClr val="3333FF"/>
              </a:solidFill>
            </a:endParaRPr>
          </a:p>
        </p:txBody>
      </p:sp>
      <p:sp>
        <p:nvSpPr>
          <p:cNvPr id="2062" name="Text Box 35"/>
          <p:cNvSpPr txBox="1">
            <a:spLocks noChangeArrowheads="1"/>
          </p:cNvSpPr>
          <p:nvPr/>
        </p:nvSpPr>
        <p:spPr bwMode="auto">
          <a:xfrm>
            <a:off x="448664" y="3840578"/>
            <a:ext cx="649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G1/0/11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5" name="Oval 47"/>
          <p:cNvSpPr>
            <a:spLocks noChangeArrowheads="1"/>
          </p:cNvSpPr>
          <p:nvPr/>
        </p:nvSpPr>
        <p:spPr bwMode="auto">
          <a:xfrm>
            <a:off x="5219700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ISP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R4</a:t>
            </a:r>
            <a:endParaRPr lang="en-AU" sz="1000" dirty="0">
              <a:solidFill>
                <a:srgbClr val="3333FF"/>
              </a:solidFill>
            </a:endParaRPr>
          </a:p>
        </p:txBody>
      </p:sp>
      <p:cxnSp>
        <p:nvCxnSpPr>
          <p:cNvPr id="2066" name="AutoShape 48"/>
          <p:cNvCxnSpPr>
            <a:cxnSpLocks noChangeShapeType="1"/>
            <a:endCxn id="2065" idx="2"/>
          </p:cNvCxnSpPr>
          <p:nvPr/>
        </p:nvCxnSpPr>
        <p:spPr bwMode="auto">
          <a:xfrm>
            <a:off x="3924300" y="1844675"/>
            <a:ext cx="1295400" cy="36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" name="Text Box 50"/>
          <p:cNvSpPr txBox="1">
            <a:spLocks noChangeArrowheads="1"/>
          </p:cNvSpPr>
          <p:nvPr/>
        </p:nvSpPr>
        <p:spPr bwMode="auto">
          <a:xfrm>
            <a:off x="977592" y="2812107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Inter-VLAN </a:t>
            </a:r>
          </a:p>
          <a:p>
            <a:pPr algn="ctr" eaLnBrk="1" hangingPunct="1"/>
            <a:r>
              <a:rPr lang="en-US" sz="1000" dirty="0"/>
              <a:t>Routing</a:t>
            </a:r>
            <a:endParaRPr lang="en-AU" sz="1000" dirty="0"/>
          </a:p>
        </p:txBody>
      </p:sp>
      <p:sp>
        <p:nvSpPr>
          <p:cNvPr id="2069" name="Text Box 51"/>
          <p:cNvSpPr txBox="1">
            <a:spLocks noChangeArrowheads="1"/>
          </p:cNvSpPr>
          <p:nvPr/>
        </p:nvSpPr>
        <p:spPr bwMode="auto">
          <a:xfrm>
            <a:off x="4028494" y="1989138"/>
            <a:ext cx="12362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/>
              <a:t>ISP Link </a:t>
            </a:r>
          </a:p>
          <a:p>
            <a:pPr algn="ctr" eaLnBrk="1" hangingPunct="1"/>
            <a:r>
              <a:rPr lang="en-US" sz="1000" b="1" dirty="0"/>
              <a:t>Network Address</a:t>
            </a:r>
          </a:p>
          <a:p>
            <a:pPr algn="ctr" eaLnBrk="1" hangingPunct="1"/>
            <a:r>
              <a:rPr lang="en-US" sz="1000" b="1" dirty="0">
                <a:solidFill>
                  <a:srgbClr val="3333FF"/>
                </a:solidFill>
              </a:rPr>
              <a:t>201.11.5</a:t>
            </a:r>
            <a:r>
              <a:rPr lang="en-US" sz="1000" b="1" dirty="0">
                <a:solidFill>
                  <a:srgbClr val="00B0F0"/>
                </a:solidFill>
              </a:rPr>
              <a:t>W</a:t>
            </a:r>
            <a:r>
              <a:rPr lang="en-US" sz="1000" b="1" dirty="0">
                <a:solidFill>
                  <a:srgbClr val="3333FF"/>
                </a:solidFill>
              </a:rPr>
              <a:t>.0/30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2070" name="Line 52"/>
          <p:cNvSpPr>
            <a:spLocks noChangeShapeType="1"/>
          </p:cNvSpPr>
          <p:nvPr/>
        </p:nvSpPr>
        <p:spPr bwMode="auto">
          <a:xfrm>
            <a:off x="3930968" y="958850"/>
            <a:ext cx="29049" cy="216777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1" name="Oval 53"/>
          <p:cNvSpPr>
            <a:spLocks noChangeArrowheads="1"/>
          </p:cNvSpPr>
          <p:nvPr/>
        </p:nvSpPr>
        <p:spPr bwMode="auto">
          <a:xfrm>
            <a:off x="323850" y="5157788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PC1</a:t>
            </a:r>
            <a:endParaRPr lang="en-US" sz="900" dirty="0">
              <a:solidFill>
                <a:srgbClr val="3333FF"/>
              </a:solidFill>
            </a:endParaRPr>
          </a:p>
          <a:p>
            <a:pPr algn="ctr"/>
            <a:r>
              <a:rPr lang="en-US" sz="1000" dirty="0"/>
              <a:t>VLAN</a:t>
            </a:r>
            <a:r>
              <a:rPr lang="en-US" sz="1000" b="1" dirty="0">
                <a:solidFill>
                  <a:srgbClr val="00B050"/>
                </a:solidFill>
              </a:rPr>
              <a:t>XXX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072" name="Oval 54"/>
          <p:cNvSpPr>
            <a:spLocks noChangeArrowheads="1"/>
          </p:cNvSpPr>
          <p:nvPr/>
        </p:nvSpPr>
        <p:spPr bwMode="auto">
          <a:xfrm>
            <a:off x="3460750" y="5410200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PC2</a:t>
            </a:r>
          </a:p>
          <a:p>
            <a:pPr algn="ctr"/>
            <a:r>
              <a:rPr lang="en-US" sz="900" dirty="0"/>
              <a:t>VLAN</a:t>
            </a:r>
            <a:r>
              <a:rPr lang="en-US" sz="900" b="1" dirty="0">
                <a:solidFill>
                  <a:srgbClr val="9933FF"/>
                </a:solidFill>
              </a:rPr>
              <a:t>YYY</a:t>
            </a:r>
            <a:endParaRPr lang="en-AU" sz="900" b="1" dirty="0">
              <a:solidFill>
                <a:srgbClr val="9933FF"/>
              </a:solidFill>
            </a:endParaRPr>
          </a:p>
        </p:txBody>
      </p:sp>
      <p:sp>
        <p:nvSpPr>
          <p:cNvPr id="2073" name="Line 56"/>
          <p:cNvSpPr>
            <a:spLocks noChangeShapeType="1"/>
          </p:cNvSpPr>
          <p:nvPr/>
        </p:nvSpPr>
        <p:spPr bwMode="auto">
          <a:xfrm flipV="1">
            <a:off x="68421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4" name="Text Box 57"/>
          <p:cNvSpPr txBox="1">
            <a:spLocks noChangeArrowheads="1"/>
          </p:cNvSpPr>
          <p:nvPr/>
        </p:nvSpPr>
        <p:spPr bwMode="auto">
          <a:xfrm>
            <a:off x="99298" y="4519141"/>
            <a:ext cx="7387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 </a:t>
            </a:r>
            <a:r>
              <a:rPr lang="en-US" sz="1000" b="1" dirty="0">
                <a:solidFill>
                  <a:srgbClr val="0000FF"/>
                </a:solidFill>
              </a:rPr>
              <a:t>G1/0/13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5" name="Line 58"/>
          <p:cNvSpPr>
            <a:spLocks noChangeShapeType="1"/>
          </p:cNvSpPr>
          <p:nvPr/>
        </p:nvSpPr>
        <p:spPr bwMode="auto">
          <a:xfrm flipV="1">
            <a:off x="3748881" y="4954628"/>
            <a:ext cx="31030" cy="455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6" name="Text Box 59"/>
          <p:cNvSpPr txBox="1">
            <a:spLocks noChangeArrowheads="1"/>
          </p:cNvSpPr>
          <p:nvPr/>
        </p:nvSpPr>
        <p:spPr bwMode="auto">
          <a:xfrm>
            <a:off x="3714977" y="4989874"/>
            <a:ext cx="64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 </a:t>
            </a:r>
            <a:r>
              <a:rPr lang="en-US" sz="1000" b="1" dirty="0">
                <a:solidFill>
                  <a:srgbClr val="0000FF"/>
                </a:solidFill>
              </a:rPr>
              <a:t>Fa 0/24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7" name="Text Box 60"/>
          <p:cNvSpPr txBox="1">
            <a:spLocks noChangeArrowheads="1"/>
          </p:cNvSpPr>
          <p:nvPr/>
        </p:nvSpPr>
        <p:spPr bwMode="auto">
          <a:xfrm>
            <a:off x="2230656" y="2379662"/>
            <a:ext cx="10711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Internal Serials </a:t>
            </a:r>
            <a:endParaRPr lang="en-AU" sz="1000" dirty="0"/>
          </a:p>
        </p:txBody>
      </p:sp>
      <p:sp>
        <p:nvSpPr>
          <p:cNvPr id="2078" name="Text Box 39"/>
          <p:cNvSpPr txBox="1">
            <a:spLocks noChangeArrowheads="1"/>
          </p:cNvSpPr>
          <p:nvPr/>
        </p:nvSpPr>
        <p:spPr bwMode="auto">
          <a:xfrm>
            <a:off x="2484438" y="981075"/>
            <a:ext cx="1141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/>
              <a:t>Loopback 0</a:t>
            </a:r>
          </a:p>
          <a:p>
            <a:pPr algn="ctr" eaLnBrk="1" hangingPunct="1"/>
            <a:r>
              <a:rPr lang="en-US" sz="800"/>
              <a:t>Server LAN</a:t>
            </a:r>
          </a:p>
          <a:p>
            <a:pPr algn="ctr" eaLnBrk="1" hangingPunct="1"/>
            <a:r>
              <a:rPr lang="en-US" sz="800"/>
              <a:t>Database Server</a:t>
            </a:r>
          </a:p>
        </p:txBody>
      </p:sp>
      <p:sp>
        <p:nvSpPr>
          <p:cNvPr id="2079" name="TextBox 34"/>
          <p:cNvSpPr txBox="1">
            <a:spLocks noChangeArrowheads="1"/>
          </p:cNvSpPr>
          <p:nvPr/>
        </p:nvSpPr>
        <p:spPr bwMode="auto">
          <a:xfrm>
            <a:off x="3132138" y="620713"/>
            <a:ext cx="1809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600">
                <a:solidFill>
                  <a:srgbClr val="663300"/>
                </a:solidFill>
              </a:rPr>
              <a:t>Network Topology</a:t>
            </a:r>
          </a:p>
        </p:txBody>
      </p:sp>
      <p:sp>
        <p:nvSpPr>
          <p:cNvPr id="2080" name="Line 49"/>
          <p:cNvSpPr>
            <a:spLocks noChangeShapeType="1"/>
          </p:cNvSpPr>
          <p:nvPr/>
        </p:nvSpPr>
        <p:spPr bwMode="auto">
          <a:xfrm>
            <a:off x="3276600" y="1412876"/>
            <a:ext cx="258763" cy="1587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1" name="Text Box 28"/>
          <p:cNvSpPr txBox="1">
            <a:spLocks noChangeArrowheads="1"/>
          </p:cNvSpPr>
          <p:nvPr/>
        </p:nvSpPr>
        <p:spPr bwMode="auto">
          <a:xfrm>
            <a:off x="3929063" y="1571625"/>
            <a:ext cx="714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S0/2/0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2" name="Text Box 28"/>
          <p:cNvSpPr txBox="1">
            <a:spLocks noChangeArrowheads="1"/>
          </p:cNvSpPr>
          <p:nvPr/>
        </p:nvSpPr>
        <p:spPr bwMode="auto">
          <a:xfrm>
            <a:off x="4787900" y="1557338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5" name="Line 49"/>
          <p:cNvSpPr>
            <a:spLocks noChangeShapeType="1"/>
          </p:cNvSpPr>
          <p:nvPr/>
        </p:nvSpPr>
        <p:spPr bwMode="auto">
          <a:xfrm flipH="1" flipV="1">
            <a:off x="6083300" y="1880394"/>
            <a:ext cx="1066876" cy="88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9" name="TextBox 36"/>
          <p:cNvSpPr txBox="1">
            <a:spLocks noChangeArrowheads="1"/>
          </p:cNvSpPr>
          <p:nvPr/>
        </p:nvSpPr>
        <p:spPr bwMode="auto">
          <a:xfrm>
            <a:off x="1908175" y="404813"/>
            <a:ext cx="47894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400">
                <a:solidFill>
                  <a:srgbClr val="3333FF"/>
                </a:solidFill>
              </a:rPr>
              <a:t>A Network Configuration and Trouble Shooting Scenario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230656" y="2698274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Internal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4192294" y="2615962"/>
            <a:ext cx="1095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External</a:t>
            </a:r>
            <a:endParaRPr lang="en-AU" b="1" dirty="0">
              <a:solidFill>
                <a:srgbClr val="00B050"/>
              </a:solidFill>
            </a:endParaRPr>
          </a:p>
        </p:txBody>
      </p:sp>
      <p:cxnSp>
        <p:nvCxnSpPr>
          <p:cNvPr id="44" name="AutoShape 48"/>
          <p:cNvCxnSpPr>
            <a:cxnSpLocks noChangeShapeType="1"/>
            <a:stCxn id="2051" idx="0"/>
          </p:cNvCxnSpPr>
          <p:nvPr/>
        </p:nvCxnSpPr>
        <p:spPr bwMode="auto">
          <a:xfrm rot="16200000" flipV="1">
            <a:off x="440531" y="954880"/>
            <a:ext cx="846138" cy="35877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448952" y="1106755"/>
            <a:ext cx="15087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3333FF"/>
                </a:solidFill>
              </a:rPr>
              <a:t>Connection to rest of </a:t>
            </a:r>
          </a:p>
          <a:p>
            <a:pPr algn="ctr" eaLnBrk="1" hangingPunct="1"/>
            <a:r>
              <a:rPr lang="en-US" sz="1000" b="1" dirty="0">
                <a:solidFill>
                  <a:srgbClr val="3333FF"/>
                </a:solidFill>
              </a:rPr>
              <a:t>Internal network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3040137" y="3126622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Udgir</a:t>
            </a:r>
            <a:endParaRPr lang="en-US" sz="1000" dirty="0"/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(Internal)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R2</a:t>
            </a:r>
            <a:endParaRPr lang="en-AU" sz="1000" dirty="0">
              <a:solidFill>
                <a:srgbClr val="3333FF"/>
              </a:solidFill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3021806" y="4522828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Udgir</a:t>
            </a:r>
            <a:endParaRPr lang="en-US" sz="1000" dirty="0"/>
          </a:p>
          <a:p>
            <a:pPr algn="ctr"/>
            <a:r>
              <a:rPr lang="en-US" sz="1000" dirty="0"/>
              <a:t>Switch </a:t>
            </a:r>
            <a:r>
              <a:rPr lang="en-US" sz="1000" dirty="0">
                <a:solidFill>
                  <a:srgbClr val="3333FF"/>
                </a:solidFill>
              </a:rPr>
              <a:t>S2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2960</a:t>
            </a:r>
            <a:endParaRPr lang="en-AU" sz="1000" dirty="0">
              <a:solidFill>
                <a:srgbClr val="3333FF"/>
              </a:solidFill>
            </a:endParaRP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 flipV="1">
            <a:off x="3490912" y="3918781"/>
            <a:ext cx="0" cy="600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3418066" y="4011309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Inter-VLAN </a:t>
            </a:r>
          </a:p>
          <a:p>
            <a:pPr algn="ctr" eaLnBrk="1" hangingPunct="1"/>
            <a:r>
              <a:rPr lang="en-US" sz="1000" dirty="0"/>
              <a:t>Routing</a:t>
            </a:r>
            <a:endParaRPr lang="en-AU" sz="1000" dirty="0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2867893" y="3840578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566018" y="2371487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cxnSp>
        <p:nvCxnSpPr>
          <p:cNvPr id="54" name="AutoShape 11"/>
          <p:cNvCxnSpPr>
            <a:cxnSpLocks noChangeShapeType="1"/>
            <a:stCxn id="45" idx="0"/>
          </p:cNvCxnSpPr>
          <p:nvPr/>
        </p:nvCxnSpPr>
        <p:spPr bwMode="auto">
          <a:xfrm rot="5400000" flipH="1" flipV="1">
            <a:off x="3068692" y="2679721"/>
            <a:ext cx="850146" cy="4365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3405981" y="2862263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3448843" y="2267546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cxnSp>
        <p:nvCxnSpPr>
          <p:cNvPr id="65" name="AutoShape 11"/>
          <p:cNvCxnSpPr>
            <a:cxnSpLocks noChangeShapeType="1"/>
            <a:stCxn id="45" idx="2"/>
          </p:cNvCxnSpPr>
          <p:nvPr/>
        </p:nvCxnSpPr>
        <p:spPr bwMode="auto">
          <a:xfrm rot="10800000">
            <a:off x="1321669" y="2233613"/>
            <a:ext cx="1718468" cy="12890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1258415" y="2268142"/>
            <a:ext cx="6335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auto">
          <a:xfrm>
            <a:off x="2498578" y="3268546"/>
            <a:ext cx="6335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74" name="Line 52"/>
          <p:cNvSpPr>
            <a:spLocks noChangeShapeType="1"/>
          </p:cNvSpPr>
          <p:nvPr/>
        </p:nvSpPr>
        <p:spPr bwMode="auto">
          <a:xfrm>
            <a:off x="3960019" y="3126623"/>
            <a:ext cx="1116012" cy="193025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3" name="Text Box 39"/>
          <p:cNvSpPr txBox="1">
            <a:spLocks noChangeArrowheads="1"/>
          </p:cNvSpPr>
          <p:nvPr/>
        </p:nvSpPr>
        <p:spPr bwMode="auto">
          <a:xfrm>
            <a:off x="7268546" y="1101932"/>
            <a:ext cx="1059906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182.18.0.0/16</a:t>
            </a:r>
            <a:endParaRPr lang="en-US" sz="8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Packet Tracer</a:t>
            </a:r>
          </a:p>
          <a:p>
            <a:pPr algn="ctr" eaLnBrk="1" hangingPunct="1"/>
            <a:r>
              <a:rPr lang="en-US" sz="800" dirty="0"/>
              <a:t>External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Server-PT</a:t>
            </a:r>
          </a:p>
          <a:p>
            <a:pPr algn="ctr" eaLnBrk="1" hangingPunct="1"/>
            <a:r>
              <a:rPr lang="en-US" sz="800" b="1" dirty="0">
                <a:solidFill>
                  <a:srgbClr val="00B0F0"/>
                </a:solidFill>
              </a:rPr>
              <a:t>Server0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Ethernet Interface</a:t>
            </a:r>
          </a:p>
          <a:p>
            <a:pPr algn="ctr" eaLnBrk="1" hangingPunct="1"/>
            <a:r>
              <a:rPr lang="en-AU" sz="800" b="1" dirty="0">
                <a:solidFill>
                  <a:srgbClr val="008000"/>
                </a:solidFill>
              </a:rPr>
              <a:t>Or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Loopback 0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If in Lab Router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64" name="Text Box 77"/>
          <p:cNvSpPr txBox="1">
            <a:spLocks noChangeArrowheads="1"/>
          </p:cNvSpPr>
          <p:nvPr/>
        </p:nvSpPr>
        <p:spPr bwMode="auto">
          <a:xfrm>
            <a:off x="7268546" y="2394028"/>
            <a:ext cx="1059906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Packet Tracer</a:t>
            </a:r>
          </a:p>
          <a:p>
            <a:pPr algn="ctr" eaLnBrk="1" hangingPunct="1"/>
            <a:r>
              <a:rPr lang="en-US" sz="800" dirty="0"/>
              <a:t>External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Server-PT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121.0.0.0/8</a:t>
            </a:r>
          </a:p>
          <a:p>
            <a:pPr algn="ctr" eaLnBrk="1" hangingPunct="1"/>
            <a:r>
              <a:rPr lang="en-US" sz="800" b="1" dirty="0">
                <a:solidFill>
                  <a:srgbClr val="00B0F0"/>
                </a:solidFill>
              </a:rPr>
              <a:t>Server1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Ethernet Interface</a:t>
            </a:r>
          </a:p>
          <a:p>
            <a:pPr algn="ctr" eaLnBrk="1" hangingPunct="1"/>
            <a:r>
              <a:rPr lang="en-AU" sz="800" b="1" dirty="0">
                <a:solidFill>
                  <a:srgbClr val="008000"/>
                </a:solidFill>
              </a:rPr>
              <a:t>Or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Loopback 1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If in Lab Router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66" name="Text Box 77"/>
          <p:cNvSpPr txBox="1">
            <a:spLocks noChangeArrowheads="1"/>
          </p:cNvSpPr>
          <p:nvPr/>
        </p:nvSpPr>
        <p:spPr bwMode="auto">
          <a:xfrm>
            <a:off x="7268546" y="3680767"/>
            <a:ext cx="1055096" cy="461665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2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141.66.0.0/16</a:t>
            </a:r>
          </a:p>
          <a:p>
            <a:pPr algn="ctr" eaLnBrk="1" hangingPunct="1"/>
            <a:r>
              <a:rPr lang="en-US" sz="800" dirty="0"/>
              <a:t>External Network   </a:t>
            </a:r>
            <a:endParaRPr lang="en-AU" sz="800" b="1" dirty="0"/>
          </a:p>
        </p:txBody>
      </p:sp>
      <p:sp>
        <p:nvSpPr>
          <p:cNvPr id="67" name="Text Box 77"/>
          <p:cNvSpPr txBox="1">
            <a:spLocks noChangeArrowheads="1"/>
          </p:cNvSpPr>
          <p:nvPr/>
        </p:nvSpPr>
        <p:spPr bwMode="auto">
          <a:xfrm>
            <a:off x="7268546" y="4218961"/>
            <a:ext cx="1055096" cy="461665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b="1" dirty="0"/>
              <a:t>Loopback 3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217.2.45.0/24</a:t>
            </a:r>
          </a:p>
          <a:p>
            <a:pPr algn="ctr" eaLnBrk="1" hangingPunct="1"/>
            <a:r>
              <a:rPr lang="en-US" sz="800" b="1" dirty="0"/>
              <a:t>External Network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239692" y="789781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b="1" dirty="0">
                <a:solidFill>
                  <a:srgbClr val="00B050"/>
                </a:solidFill>
              </a:rPr>
              <a:t>“The Internet”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150176" y="748553"/>
            <a:ext cx="1241481" cy="4015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87175" y="5767997"/>
            <a:ext cx="9558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Ethernet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3438761" y="5972735"/>
            <a:ext cx="7535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VAN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18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5904656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</a:t>
            </a:r>
            <a:r>
              <a:rPr lang="en-AU" sz="1600" dirty="0" err="1"/>
              <a:t>Barshi</a:t>
            </a:r>
            <a:r>
              <a:rPr lang="en-AU" sz="1600" dirty="0"/>
              <a:t> Router</a:t>
            </a:r>
          </a:p>
          <a:p>
            <a:pPr>
              <a:buFontTx/>
              <a:buNone/>
            </a:pPr>
            <a:r>
              <a:rPr lang="en-AU" sz="1400" dirty="0"/>
              <a:t>      router OSPF 3</a:t>
            </a:r>
          </a:p>
          <a:p>
            <a:pPr lvl="0"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000000"/>
                </a:solidFill>
              </a:rPr>
              <a:t>network </a:t>
            </a:r>
            <a:r>
              <a:rPr lang="en-US" sz="1400" b="1" dirty="0">
                <a:solidFill>
                  <a:srgbClr val="3333FF"/>
                </a:solidFill>
              </a:rPr>
              <a:t>?.?.?.? 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</a:t>
            </a:r>
            <a:r>
              <a:rPr lang="en-AU" sz="1400" dirty="0">
                <a:solidFill>
                  <a:srgbClr val="000000"/>
                </a:solidFill>
              </a:rPr>
              <a:t>area 0</a:t>
            </a:r>
            <a:r>
              <a:rPr lang="en-AU" sz="1400" dirty="0"/>
              <a:t>  </a:t>
            </a:r>
            <a:r>
              <a:rPr lang="en-AU" sz="1100" dirty="0">
                <a:solidFill>
                  <a:srgbClr val="FF0000"/>
                </a:solidFill>
              </a:rPr>
              <a:t>(Loopback Database LAN)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?.?.?.? 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</a:t>
            </a:r>
            <a:r>
              <a:rPr lang="en-AU" sz="1400" dirty="0">
                <a:solidFill>
                  <a:srgbClr val="000000"/>
                </a:solidFill>
              </a:rPr>
              <a:t>area 0</a:t>
            </a:r>
            <a:r>
              <a:rPr lang="en-AU" sz="1100" dirty="0">
                <a:solidFill>
                  <a:srgbClr val="FF0000"/>
                </a:solidFill>
              </a:rPr>
              <a:t> (Serial Link – </a:t>
            </a:r>
            <a:r>
              <a:rPr lang="en-AU" sz="1100" dirty="0" err="1">
                <a:solidFill>
                  <a:srgbClr val="FF0000"/>
                </a:solidFill>
              </a:rPr>
              <a:t>Barshi</a:t>
            </a:r>
            <a:r>
              <a:rPr lang="en-AU" sz="1100" dirty="0">
                <a:solidFill>
                  <a:srgbClr val="FF0000"/>
                </a:solidFill>
              </a:rPr>
              <a:t> to </a:t>
            </a:r>
            <a:r>
              <a:rPr lang="en-AU" sz="1100" dirty="0" err="1">
                <a:solidFill>
                  <a:srgbClr val="FF0000"/>
                </a:solidFill>
              </a:rPr>
              <a:t>Latur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?.?.?.?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>
                <a:solidFill>
                  <a:srgbClr val="000000"/>
                </a:solidFill>
              </a:rPr>
              <a:t> area 0</a:t>
            </a:r>
            <a:r>
              <a:rPr lang="en-AU" sz="1100" dirty="0">
                <a:solidFill>
                  <a:srgbClr val="FF0000"/>
                </a:solidFill>
              </a:rPr>
              <a:t> (Serial Link – </a:t>
            </a:r>
            <a:r>
              <a:rPr lang="en-AU" sz="1100" dirty="0" err="1">
                <a:solidFill>
                  <a:srgbClr val="FF0000"/>
                </a:solidFill>
              </a:rPr>
              <a:t>Barshi</a:t>
            </a:r>
            <a:r>
              <a:rPr lang="en-AU" sz="1100" dirty="0">
                <a:solidFill>
                  <a:srgbClr val="FF0000"/>
                </a:solidFill>
              </a:rPr>
              <a:t> to </a:t>
            </a:r>
            <a:r>
              <a:rPr lang="en-AU" sz="1100" dirty="0" err="1">
                <a:solidFill>
                  <a:srgbClr val="FF0000"/>
                </a:solidFill>
              </a:rPr>
              <a:t>Udgir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 ip route 0.0.0.0  0.0.0.0 </a:t>
            </a:r>
            <a:r>
              <a:rPr lang="en-AU" sz="1400" dirty="0">
                <a:solidFill>
                  <a:srgbClr val="9933FF"/>
                </a:solidFill>
              </a:rPr>
              <a:t>  </a:t>
            </a:r>
            <a:r>
              <a:rPr lang="en-AU" sz="1400" i="1" dirty="0">
                <a:solidFill>
                  <a:srgbClr val="9933FF"/>
                </a:solidFill>
              </a:rPr>
              <a:t>exit interface or next hop ip address</a:t>
            </a:r>
            <a:r>
              <a:rPr lang="en-AU" sz="1400" dirty="0"/>
              <a:t>   </a:t>
            </a:r>
            <a:r>
              <a:rPr lang="en-AU" sz="1100" dirty="0">
                <a:solidFill>
                  <a:srgbClr val="FF0000"/>
                </a:solidFill>
              </a:rPr>
              <a:t>(The default route to the Internet)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AU" sz="1400" dirty="0">
                <a:solidFill>
                  <a:srgbClr val="000000"/>
                </a:solidFill>
              </a:rPr>
              <a:t>        default-information originate  </a:t>
            </a:r>
            <a:r>
              <a:rPr lang="en-AU" sz="1100" dirty="0">
                <a:solidFill>
                  <a:srgbClr val="FF0000"/>
                </a:solidFill>
              </a:rPr>
              <a:t>(Advertise default route to other internal routers)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 passive-interface loopback0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Server LAN)</a:t>
            </a:r>
          </a:p>
          <a:p>
            <a:pPr lvl="0">
              <a:buNone/>
            </a:pPr>
            <a:endParaRPr lang="en-AU" sz="1600" dirty="0"/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ISP Router  </a:t>
            </a:r>
            <a:r>
              <a:rPr lang="en-AU" sz="1100" dirty="0">
                <a:solidFill>
                  <a:srgbClr val="FF0000"/>
                </a:solidFill>
              </a:rPr>
              <a:t>(OSPF is not configured in ISP)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ip route </a:t>
            </a:r>
            <a:r>
              <a:rPr lang="en-US" sz="1400" b="1" dirty="0">
                <a:solidFill>
                  <a:srgbClr val="3333FF"/>
                </a:solidFill>
              </a:rPr>
              <a:t> ?.?.?.?  </a:t>
            </a:r>
            <a:r>
              <a:rPr lang="en-AU" sz="1400" dirty="0">
                <a:solidFill>
                  <a:srgbClr val="9933FF"/>
                </a:solidFill>
              </a:rPr>
              <a:t>?.?.?.?  </a:t>
            </a:r>
            <a:r>
              <a:rPr lang="en-AU" sz="1400" i="1" dirty="0">
                <a:solidFill>
                  <a:srgbClr val="9933FF"/>
                </a:solidFill>
              </a:rPr>
              <a:t>exit interface  or  next hop ip address</a:t>
            </a:r>
            <a:r>
              <a:rPr lang="en-AU" sz="1400" dirty="0">
                <a:solidFill>
                  <a:srgbClr val="9933FF"/>
                </a:solidFill>
              </a:rPr>
              <a:t> </a:t>
            </a:r>
            <a:r>
              <a:rPr lang="en-AU" sz="14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(ISP configure a static route to internal network)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OSPF Configuration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77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/>
              <a:t>Inter-VLAN Routing Configuration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r>
              <a:rPr lang="en-AU" sz="1600" dirty="0"/>
              <a:t> </a:t>
            </a:r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the required Router</a:t>
            </a:r>
          </a:p>
          <a:p>
            <a:pPr>
              <a:buFontTx/>
              <a:buNone/>
            </a:pPr>
            <a:endParaRPr lang="en-AU" sz="1600" dirty="0"/>
          </a:p>
          <a:p>
            <a:pPr>
              <a:buFontTx/>
              <a:buNone/>
            </a:pPr>
            <a:r>
              <a:rPr lang="en-AU" sz="1400" dirty="0"/>
              <a:t>      interface G0/0/1</a:t>
            </a:r>
          </a:p>
          <a:p>
            <a:pPr>
              <a:buFontTx/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FF0000"/>
                </a:solidFill>
              </a:rPr>
              <a:t>description The Physical Interface</a:t>
            </a:r>
          </a:p>
          <a:p>
            <a:pPr>
              <a:buFontTx/>
              <a:buNone/>
            </a:pPr>
            <a:r>
              <a:rPr lang="en-AU" sz="1400" dirty="0"/>
              <a:t>        no shutdown</a:t>
            </a:r>
          </a:p>
          <a:p>
            <a:pPr>
              <a:buFontTx/>
              <a:buNone/>
            </a:pPr>
            <a:endParaRPr lang="en-AU" sz="1400" dirty="0"/>
          </a:p>
          <a:p>
            <a:pPr lvl="0">
              <a:buNone/>
            </a:pPr>
            <a:r>
              <a:rPr lang="en-AU" sz="1400" dirty="0"/>
              <a:t>            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b="1" dirty="0">
                <a:solidFill>
                  <a:srgbClr val="00B050"/>
                </a:solidFill>
              </a:rPr>
              <a:t>interface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dirty="0">
                <a:solidFill>
                  <a:srgbClr val="FF0000"/>
                </a:solidFill>
              </a:rPr>
              <a:t>G0/0/1</a:t>
            </a:r>
            <a:r>
              <a:rPr lang="en-AU" sz="1400" dirty="0">
                <a:solidFill>
                  <a:srgbClr val="000000"/>
                </a:solidFill>
              </a:rPr>
              <a:t>.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</a:t>
            </a:r>
            <a:r>
              <a:rPr lang="en-AU" sz="1400" dirty="0">
                <a:solidFill>
                  <a:srgbClr val="FF0000"/>
                </a:solidFill>
              </a:rPr>
              <a:t>A logical Sub Interface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VLAN </a:t>
            </a:r>
            <a:r>
              <a:rPr lang="en-AU" sz="1400" dirty="0">
                <a:solidFill>
                  <a:srgbClr val="0000CC"/>
                </a:solidFill>
              </a:rPr>
              <a:t>1 </a:t>
            </a:r>
            <a:r>
              <a:rPr lang="en-AU" sz="1400" dirty="0">
                <a:solidFill>
                  <a:srgbClr val="000000"/>
                </a:solidFill>
              </a:rPr>
              <a:t>Management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encapsulation dot1q 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ip address &lt;</a:t>
            </a:r>
            <a:r>
              <a:rPr lang="en-AU" sz="1200" i="1" dirty="0">
                <a:solidFill>
                  <a:srgbClr val="000000"/>
                </a:solidFill>
              </a:rPr>
              <a:t>dotted decimal</a:t>
            </a:r>
            <a:r>
              <a:rPr lang="en-AU" sz="1400" dirty="0">
                <a:solidFill>
                  <a:srgbClr val="000000"/>
                </a:solidFill>
              </a:rPr>
              <a:t>&gt; &lt;</a:t>
            </a:r>
            <a:r>
              <a:rPr lang="en-AU" sz="1200" i="1" dirty="0">
                <a:solidFill>
                  <a:srgbClr val="000000"/>
                </a:solidFill>
              </a:rPr>
              <a:t>subnet mask</a:t>
            </a:r>
            <a:r>
              <a:rPr lang="en-AU" sz="1400" dirty="0">
                <a:solidFill>
                  <a:srgbClr val="000000"/>
                </a:solidFill>
              </a:rPr>
              <a:t>&gt;</a:t>
            </a: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</a:t>
            </a:r>
          </a:p>
          <a:p>
            <a:pPr>
              <a:buFontTx/>
              <a:buNone/>
            </a:pPr>
            <a:r>
              <a:rPr lang="en-AU" sz="1400" dirty="0"/>
              <a:t>           </a:t>
            </a:r>
            <a:r>
              <a:rPr lang="en-AU" sz="1400" dirty="0">
                <a:solidFill>
                  <a:srgbClr val="00B050"/>
                </a:solidFill>
              </a:rPr>
              <a:t> interface </a:t>
            </a:r>
            <a:r>
              <a:rPr lang="en-AU" sz="1400" dirty="0"/>
              <a:t>G0/0/1.</a:t>
            </a:r>
            <a:r>
              <a:rPr lang="en-AU" sz="1200" i="1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id&gt;</a:t>
            </a:r>
          </a:p>
          <a:p>
            <a:pPr>
              <a:buFontTx/>
              <a:buNone/>
            </a:pPr>
            <a:r>
              <a:rPr lang="en-AU" sz="1400" dirty="0"/>
              <a:t>              </a:t>
            </a:r>
            <a:r>
              <a:rPr lang="en-AU" sz="1400" dirty="0">
                <a:solidFill>
                  <a:srgbClr val="FF0000"/>
                </a:solidFill>
              </a:rPr>
              <a:t>description A logical Sub Interface</a:t>
            </a:r>
          </a:p>
          <a:p>
            <a:pPr>
              <a:buFontTx/>
              <a:buNone/>
            </a:pPr>
            <a:r>
              <a:rPr lang="en-AU" sz="1400" dirty="0"/>
              <a:t>              description VLAN </a:t>
            </a:r>
            <a:r>
              <a:rPr lang="en-AU" sz="1200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</a:t>
            </a:r>
            <a:r>
              <a:rPr lang="en-AU" sz="1200" dirty="0"/>
              <a:t>&gt; &lt;</a:t>
            </a:r>
            <a:r>
              <a:rPr lang="en-AU" sz="1200" i="1" dirty="0" err="1"/>
              <a:t>vlan</a:t>
            </a:r>
            <a:r>
              <a:rPr lang="en-AU" sz="1200" i="1" dirty="0"/>
              <a:t> name</a:t>
            </a:r>
            <a:r>
              <a:rPr lang="en-AU" sz="1200" dirty="0"/>
              <a:t>&gt;</a:t>
            </a:r>
          </a:p>
          <a:p>
            <a:pPr>
              <a:buFontTx/>
              <a:buNone/>
            </a:pPr>
            <a:r>
              <a:rPr lang="en-AU" sz="1400" dirty="0"/>
              <a:t>             encapsulation dot1q </a:t>
            </a:r>
            <a:r>
              <a:rPr lang="en-AU" sz="1200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</a:t>
            </a:r>
            <a:r>
              <a:rPr lang="en-AU" sz="1200" dirty="0"/>
              <a:t>&gt;</a:t>
            </a:r>
          </a:p>
          <a:p>
            <a:pPr>
              <a:buFontTx/>
              <a:buNone/>
            </a:pPr>
            <a:r>
              <a:rPr lang="en-AU" sz="1400" dirty="0"/>
              <a:t>             ip address &lt;</a:t>
            </a:r>
            <a:r>
              <a:rPr lang="en-AU" sz="1200" i="1" dirty="0"/>
              <a:t>dotted decimal</a:t>
            </a:r>
            <a:r>
              <a:rPr lang="en-AU" sz="1400" dirty="0"/>
              <a:t>&gt; &lt;</a:t>
            </a:r>
            <a:r>
              <a:rPr lang="en-AU" sz="1200" i="1" dirty="0"/>
              <a:t>subnet mask</a:t>
            </a:r>
            <a:r>
              <a:rPr lang="en-AU" sz="1400" dirty="0"/>
              <a:t>&gt;</a:t>
            </a: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     </a:t>
            </a:r>
            <a:r>
              <a:rPr lang="en-AU" sz="1400" dirty="0" err="1"/>
              <a:t>etc</a:t>
            </a:r>
            <a:r>
              <a:rPr lang="en-AU" sz="1400" dirty="0"/>
              <a:t> </a:t>
            </a:r>
            <a:r>
              <a:rPr lang="en-AU" sz="1600" dirty="0"/>
              <a:t>……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257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r>
              <a:rPr lang="en-AU" sz="2000"/>
              <a:t>Switch Configuration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Switch S3 Configure</a:t>
            </a:r>
            <a:r>
              <a:rPr lang="en-AU" sz="1600" dirty="0"/>
              <a:t> VLANs                          </a:t>
            </a:r>
          </a:p>
          <a:p>
            <a:pPr>
              <a:buFontTx/>
              <a:buNone/>
            </a:pPr>
            <a:r>
              <a:rPr lang="en-AU" sz="1600" dirty="0"/>
              <a:t>        vlan </a:t>
            </a:r>
            <a:r>
              <a:rPr lang="en-AU" sz="1600" b="1" dirty="0">
                <a:solidFill>
                  <a:srgbClr val="00B050"/>
                </a:solidFill>
              </a:rPr>
              <a:t>XXX</a:t>
            </a:r>
          </a:p>
          <a:p>
            <a:pPr>
              <a:buFontTx/>
              <a:buNone/>
            </a:pPr>
            <a:r>
              <a:rPr lang="en-AU" sz="1600" dirty="0"/>
              <a:t>           name Orange</a:t>
            </a:r>
          </a:p>
          <a:p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dirty="0">
                <a:solidFill>
                  <a:srgbClr val="0000FF"/>
                </a:solidFill>
              </a:rPr>
              <a:t>Switch S2 Configure</a:t>
            </a:r>
            <a:r>
              <a:rPr lang="en-AU" sz="1600" dirty="0"/>
              <a:t> VLANs               </a:t>
            </a:r>
          </a:p>
          <a:p>
            <a:pPr>
              <a:buFontTx/>
              <a:buNone/>
            </a:pPr>
            <a:r>
              <a:rPr lang="en-AU" sz="1600" dirty="0"/>
              <a:t>         vlan </a:t>
            </a:r>
            <a:r>
              <a:rPr lang="en-AU" sz="1600" b="1" dirty="0">
                <a:solidFill>
                  <a:srgbClr val="9933FF"/>
                </a:solidFill>
              </a:rPr>
              <a:t>YYY</a:t>
            </a:r>
            <a:r>
              <a:rPr lang="en-AU" sz="1600" dirty="0"/>
              <a:t> </a:t>
            </a:r>
          </a:p>
          <a:p>
            <a:pPr>
              <a:buFontTx/>
              <a:buNone/>
            </a:pPr>
            <a:r>
              <a:rPr lang="en-AU" sz="1600" dirty="0"/>
              <a:t>            name White</a:t>
            </a:r>
          </a:p>
          <a:p>
            <a:pPr>
              <a:buFontTx/>
              <a:buNone/>
            </a:pPr>
            <a:r>
              <a:rPr lang="en-AU" sz="1600" dirty="0"/>
              <a:t>         vlan 154 </a:t>
            </a:r>
            <a:r>
              <a:rPr lang="en-AU" sz="1200" b="1" dirty="0">
                <a:solidFill>
                  <a:srgbClr val="FF0000"/>
                </a:solidFill>
              </a:rPr>
              <a:t>(154 may change, refer rules page 5)</a:t>
            </a:r>
            <a:endParaRPr lang="en-AU" sz="1200" dirty="0"/>
          </a:p>
          <a:p>
            <a:pPr>
              <a:buFontTx/>
              <a:buNone/>
            </a:pPr>
            <a:r>
              <a:rPr lang="en-AU" sz="1600" dirty="0"/>
              <a:t>            name Grey</a:t>
            </a:r>
          </a:p>
          <a:p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IP address for management 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</a:p>
          <a:p>
            <a:pPr marL="0" indent="0" eaLnBrk="1" hangingPunct="1">
              <a:buNone/>
            </a:pPr>
            <a:r>
              <a:rPr lang="en-AU" sz="1600" dirty="0"/>
              <a:t>         interface vlan 1</a:t>
            </a:r>
          </a:p>
          <a:p>
            <a:pPr marL="0" indent="0" eaLnBrk="1" hangingPunct="1">
              <a:buNone/>
            </a:pPr>
            <a:r>
              <a:rPr lang="en-AU" sz="1600" dirty="0"/>
              <a:t>           ip address </a:t>
            </a:r>
            <a:r>
              <a:rPr lang="en-AU" sz="1600" i="1" dirty="0"/>
              <a:t>  ip address   mask  </a:t>
            </a:r>
            <a:r>
              <a:rPr lang="en-AU" sz="1100" dirty="0">
                <a:solidFill>
                  <a:srgbClr val="FF0000"/>
                </a:solidFill>
              </a:rPr>
              <a:t>(This allows the switch to be configured remotely via Telnet)</a:t>
            </a:r>
            <a:endParaRPr lang="en-AU" sz="1600" dirty="0"/>
          </a:p>
          <a:p>
            <a:pPr eaLnBrk="1" hangingPunct="1"/>
            <a:endParaRPr lang="en-AU" sz="1600" dirty="0">
              <a:solidFill>
                <a:srgbClr val="3333FF"/>
              </a:solidFill>
            </a:endParaRPr>
          </a:p>
          <a:p>
            <a:pPr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Default Gateway</a:t>
            </a:r>
          </a:p>
          <a:p>
            <a:pPr marL="0" lvl="0" indent="0" eaLnBrk="1" hangingPunct="1">
              <a:buNone/>
            </a:pPr>
            <a:r>
              <a:rPr lang="en-AU" sz="1600" dirty="0"/>
              <a:t>         ip default-gateway </a:t>
            </a:r>
            <a:r>
              <a:rPr lang="en-AU" sz="1600" i="1" dirty="0"/>
              <a:t>  ip address of router interface   </a:t>
            </a:r>
            <a:r>
              <a:rPr lang="en-AU" sz="1100" dirty="0">
                <a:solidFill>
                  <a:srgbClr val="FF0000"/>
                </a:solidFill>
              </a:rPr>
              <a:t>(Use VLAN 1 subinterface IP address)</a:t>
            </a:r>
            <a:endParaRPr lang="en-AU" sz="110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AU" sz="1600" i="1" dirty="0"/>
          </a:p>
          <a:p>
            <a:pPr>
              <a:buFontTx/>
              <a:buNone/>
            </a:pPr>
            <a:endParaRPr lang="en-AU" sz="16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C04CD4-CAE4-4F14-A411-18D59A93A932}" type="slidenum">
              <a:rPr lang="en-AU" smtClean="0"/>
              <a:pPr>
                <a:defRPr/>
              </a:pPr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41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/>
              <a:t>Switch Configuration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ACCESS</a:t>
            </a:r>
            <a:r>
              <a:rPr lang="en-AU" sz="1600" dirty="0"/>
              <a:t> port (</a:t>
            </a:r>
            <a:r>
              <a:rPr lang="en-AU" sz="1600" dirty="0">
                <a:solidFill>
                  <a:srgbClr val="FF0000"/>
                </a:solidFill>
              </a:rPr>
              <a:t>note</a:t>
            </a:r>
            <a:r>
              <a:rPr lang="en-AU" sz="1600" dirty="0"/>
              <a:t> you can specify a range of switch ports):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interface </a:t>
            </a:r>
            <a:r>
              <a:rPr lang="en-AU" sz="1600" dirty="0" err="1"/>
              <a:t>fa</a:t>
            </a:r>
            <a:r>
              <a:rPr lang="en-AU" sz="1600" dirty="0"/>
              <a:t> 0/3  (or interface range </a:t>
            </a:r>
            <a:r>
              <a:rPr lang="en-AU" sz="1600" dirty="0" err="1"/>
              <a:t>fa</a:t>
            </a:r>
            <a:r>
              <a:rPr lang="en-AU" sz="1600" dirty="0"/>
              <a:t> 0/3 – 5)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access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  <a:r>
              <a:rPr lang="en-AU" sz="1400" i="1" dirty="0"/>
              <a:t>&lt;number&gt;</a:t>
            </a:r>
            <a:r>
              <a:rPr lang="en-AU" sz="1400" dirty="0">
                <a:solidFill>
                  <a:srgbClr val="FF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(assigns port to a </a:t>
            </a:r>
            <a:r>
              <a:rPr lang="en-AU" sz="1100" dirty="0" err="1">
                <a:solidFill>
                  <a:srgbClr val="FF0000"/>
                </a:solidFill>
              </a:rPr>
              <a:t>vlan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mode access </a:t>
            </a:r>
            <a:r>
              <a:rPr lang="en-AU" sz="1100" dirty="0">
                <a:solidFill>
                  <a:srgbClr val="FF0000"/>
                </a:solidFill>
              </a:rPr>
              <a:t>(sets port to access, for PCs)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</a:t>
            </a:r>
            <a:r>
              <a:rPr lang="en-AU" sz="1100" dirty="0">
                <a:solidFill>
                  <a:srgbClr val="FF0000"/>
                </a:solidFill>
              </a:rPr>
              <a:t>(enables port security, </a:t>
            </a:r>
            <a:r>
              <a:rPr lang="en-AU" sz="1100" dirty="0">
                <a:solidFill>
                  <a:srgbClr val="3333FF"/>
                </a:solidFill>
              </a:rPr>
              <a:t>do not forget this command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r>
              <a:rPr lang="en-AU" sz="1600" dirty="0"/>
              <a:t> </a:t>
            </a:r>
            <a:endParaRPr lang="en-AU" sz="11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maximum 1 </a:t>
            </a:r>
            <a:r>
              <a:rPr lang="en-AU" sz="1100" dirty="0">
                <a:solidFill>
                  <a:srgbClr val="FF0000"/>
                </a:solidFill>
              </a:rPr>
              <a:t>(maximum of 1 mac address(</a:t>
            </a:r>
            <a:r>
              <a:rPr lang="en-AU" sz="1100" dirty="0" err="1">
                <a:solidFill>
                  <a:srgbClr val="FF0000"/>
                </a:solidFill>
              </a:rPr>
              <a:t>es</a:t>
            </a:r>
            <a:r>
              <a:rPr lang="en-AU" sz="1100" dirty="0">
                <a:solidFill>
                  <a:srgbClr val="FF0000"/>
                </a:solidFill>
              </a:rPr>
              <a:t>) can stick)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mac-address sticky                  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violation shutdown </a:t>
            </a:r>
            <a:r>
              <a:rPr lang="en-AU" sz="1100" dirty="0">
                <a:solidFill>
                  <a:srgbClr val="FF0000"/>
                </a:solidFill>
              </a:rPr>
              <a:t>(shuts down port, default when security turned on)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                             OR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violation protect</a:t>
            </a:r>
            <a:r>
              <a:rPr lang="en-AU" sz="1600" dirty="0">
                <a:solidFill>
                  <a:srgbClr val="FF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(protects, but does not shut down the port)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static MAC address entry  in Mac Address Table 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mac address-table static  AAAA.BBBB.CCC vlan </a:t>
            </a:r>
            <a:r>
              <a:rPr lang="en-AU" sz="1600" b="1" dirty="0">
                <a:solidFill>
                  <a:srgbClr val="9933FF"/>
                </a:solidFill>
              </a:rPr>
              <a:t>YYY</a:t>
            </a:r>
            <a:r>
              <a:rPr lang="en-AU" sz="1600" dirty="0"/>
              <a:t> interface fa 0/24 </a:t>
            </a:r>
          </a:p>
          <a:p>
            <a:pPr eaLnBrk="1" hangingPunct="1">
              <a:buFontTx/>
              <a:buNone/>
            </a:pPr>
            <a:r>
              <a:rPr lang="en-AU" sz="1100" dirty="0">
                <a:solidFill>
                  <a:srgbClr val="FF0000"/>
                </a:solidFill>
              </a:rPr>
              <a:t>                         (replace AAAA.BBBB.CCCC with the  mac address of the PC)</a:t>
            </a:r>
            <a:endParaRPr lang="en-AU" sz="11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4EC449-66D5-42A7-B4CB-6903AE66DF57}" type="slidenum">
              <a:rPr lang="en-AU" smtClean="0"/>
              <a:pPr>
                <a:defRPr/>
              </a:pPr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329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/>
              <a:t>Switch Configuration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607425" cy="5929313"/>
          </a:xfrm>
        </p:spPr>
        <p:txBody>
          <a:bodyPr/>
          <a:lstStyle/>
          <a:p>
            <a:pPr lvl="0"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TRUNK</a:t>
            </a:r>
            <a:r>
              <a:rPr lang="en-AU" sz="1600" dirty="0"/>
              <a:t> port </a:t>
            </a:r>
            <a:endParaRPr lang="en-AU" sz="1400" b="1" dirty="0">
              <a:solidFill>
                <a:srgbClr val="9933FF"/>
              </a:solidFill>
            </a:endParaRPr>
          </a:p>
          <a:p>
            <a:pPr lvl="0" eaLnBrk="1" hangingPunct="1"/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</a:t>
            </a:r>
            <a:r>
              <a:rPr lang="en-AU" sz="1200" dirty="0">
                <a:solidFill>
                  <a:srgbClr val="3333FF"/>
                </a:solidFill>
              </a:rPr>
              <a:t>2960 Series Switch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interface G0/1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 </a:t>
            </a:r>
            <a:r>
              <a:rPr lang="en-AU" sz="1200" dirty="0" err="1"/>
              <a:t>switchport</a:t>
            </a:r>
            <a:r>
              <a:rPr lang="en-AU" sz="1200" dirty="0"/>
              <a:t>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</a:t>
            </a:r>
            <a:r>
              <a:rPr lang="en-AU" sz="1200" dirty="0">
                <a:solidFill>
                  <a:srgbClr val="3333FF"/>
                </a:solidFill>
              </a:rPr>
              <a:t>3650 Series Switch 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3333FF"/>
                </a:solidFill>
              </a:rPr>
              <a:t>           </a:t>
            </a:r>
            <a:r>
              <a:rPr lang="en-AU" sz="1200" dirty="0"/>
              <a:t>interface G1/0/11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  switchport trunk encapsulation dot1q </a:t>
            </a:r>
            <a:r>
              <a:rPr lang="en-AU" sz="1200" dirty="0">
                <a:solidFill>
                  <a:srgbClr val="FF0000"/>
                </a:solidFill>
              </a:rPr>
              <a:t>(must specify 802.1q encapsulation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     switchport mode trunk </a:t>
            </a:r>
            <a:r>
              <a:rPr lang="en-AU" sz="1200" dirty="0">
                <a:solidFill>
                  <a:srgbClr val="FF0000"/>
                </a:solidFill>
              </a:rPr>
              <a:t>(sets port to trunk</a:t>
            </a:r>
            <a:endParaRPr lang="en-AU" sz="1200" dirty="0"/>
          </a:p>
          <a:p>
            <a:pPr eaLnBrk="1" hangingPunct="1">
              <a:buNone/>
            </a:pPr>
            <a:r>
              <a:rPr lang="en-AU" sz="1200" dirty="0">
                <a:solidFill>
                  <a:srgbClr val="3333FF"/>
                </a:solidFill>
              </a:rPr>
              <a:t>     </a:t>
            </a:r>
          </a:p>
          <a:p>
            <a:pPr eaLnBrk="1" hangingPunct="1">
              <a:buNone/>
            </a:pPr>
            <a:r>
              <a:rPr lang="en-AU" sz="1200" dirty="0">
                <a:solidFill>
                  <a:srgbClr val="3333FF"/>
                </a:solidFill>
              </a:rPr>
              <a:t>      3560 Series Switch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interface Fa0/1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switchport trunk encapsulation dot1q </a:t>
            </a:r>
            <a:r>
              <a:rPr lang="en-AU" sz="1200" dirty="0">
                <a:solidFill>
                  <a:srgbClr val="FF0000"/>
                </a:solidFill>
              </a:rPr>
              <a:t>(must specify 802.1q encapsulation)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switchport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</a:p>
          <a:p>
            <a:pPr eaLnBrk="1" hangingPunct="1">
              <a:buFontTx/>
              <a:buNone/>
            </a:pP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A8A613-8C3E-4DFA-BB32-BD07A78F0FF1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943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/>
              <a:t>Switch Commands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0000FF"/>
                </a:solidFill>
              </a:rPr>
              <a:t>Managing</a:t>
            </a:r>
            <a:r>
              <a:rPr lang="en-AU" sz="1600" dirty="0"/>
              <a:t> the MAC Address Table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/>
            <a:r>
              <a:rPr lang="en-AU" sz="1600" dirty="0"/>
              <a:t>show  mac address-table </a:t>
            </a:r>
            <a:r>
              <a:rPr lang="en-AU" sz="1100" dirty="0">
                <a:solidFill>
                  <a:srgbClr val="FF0000"/>
                </a:solidFill>
              </a:rPr>
              <a:t>(displays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show  mac address-table dynamic </a:t>
            </a:r>
            <a:r>
              <a:rPr lang="en-AU" sz="1100" dirty="0">
                <a:solidFill>
                  <a:srgbClr val="FF0000"/>
                </a:solidFill>
              </a:rPr>
              <a:t>(displays only dynamic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clear  mac address-table </a:t>
            </a:r>
            <a:r>
              <a:rPr lang="en-AU" sz="1100" dirty="0">
                <a:solidFill>
                  <a:srgbClr val="FF0000"/>
                </a:solidFill>
              </a:rPr>
              <a:t>(deletes all entries from table)</a:t>
            </a:r>
            <a:endParaRPr lang="en-AU" sz="1100" i="1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/>
            <a:r>
              <a:rPr lang="en-AU" sz="1600" dirty="0"/>
              <a:t> </a:t>
            </a:r>
            <a:r>
              <a:rPr lang="en-AU" sz="1600" dirty="0">
                <a:solidFill>
                  <a:srgbClr val="000000"/>
                </a:solidFill>
              </a:rPr>
              <a:t>clear  mac address-table dynamic </a:t>
            </a:r>
            <a:r>
              <a:rPr lang="en-AU" sz="1100" dirty="0">
                <a:solidFill>
                  <a:srgbClr val="FF0000"/>
                </a:solidFill>
              </a:rPr>
              <a:t>(deletes only dynamic entries from table)</a:t>
            </a:r>
            <a:endParaRPr lang="en-AU" sz="1100" i="1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</a:t>
            </a:r>
          </a:p>
          <a:p>
            <a:pPr eaLnBrk="1" hangingPunct="1">
              <a:buFontTx/>
              <a:buNone/>
            </a:pPr>
            <a:r>
              <a:rPr lang="en-AU" sz="1600" dirty="0">
                <a:solidFill>
                  <a:srgbClr val="3333FF"/>
                </a:solidFill>
              </a:rPr>
              <a:t>Re-activating</a:t>
            </a:r>
            <a:r>
              <a:rPr lang="en-AU" sz="1600" dirty="0"/>
              <a:t> a switch port that has been violated</a:t>
            </a:r>
          </a:p>
          <a:p>
            <a:pPr eaLnBrk="1" hangingPunct="1">
              <a:buFontTx/>
              <a:buNone/>
            </a:pPr>
            <a:r>
              <a:rPr lang="en-AU" sz="1600" dirty="0"/>
              <a:t> </a:t>
            </a:r>
          </a:p>
          <a:p>
            <a:pPr eaLnBrk="1" hangingPunct="1"/>
            <a:r>
              <a:rPr lang="en-AU" sz="1600" dirty="0"/>
              <a:t>When a violation causes a switch port to block traffic, it must be re-activated</a:t>
            </a:r>
          </a:p>
          <a:p>
            <a:pPr eaLnBrk="1" hangingPunct="1"/>
            <a:r>
              <a:rPr lang="en-AU" sz="1600" dirty="0"/>
              <a:t>This is achieved by doing  a </a:t>
            </a:r>
            <a:r>
              <a:rPr lang="en-AU" sz="1600" b="1" dirty="0"/>
              <a:t>shutdown</a:t>
            </a:r>
            <a:r>
              <a:rPr lang="en-AU" sz="1600" dirty="0"/>
              <a:t> then a </a:t>
            </a:r>
            <a:r>
              <a:rPr lang="en-AU" sz="1600" b="1" dirty="0"/>
              <a:t>no shutdown </a:t>
            </a:r>
            <a:r>
              <a:rPr lang="en-AU" sz="1600" dirty="0"/>
              <a:t>on the switch port, refer below:              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interface fa0/10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shutdown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</a:t>
            </a:r>
            <a:r>
              <a:rPr lang="en-AU" sz="1200" dirty="0">
                <a:solidFill>
                  <a:srgbClr val="FF0000"/>
                </a:solidFill>
              </a:rPr>
              <a:t>(wait until shutdown confirmed)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no shutdown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22FD68-EC23-4A75-968E-E8C4CE52A62A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051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88640"/>
            <a:ext cx="8229600" cy="634082"/>
          </a:xfrm>
        </p:spPr>
        <p:txBody>
          <a:bodyPr/>
          <a:lstStyle/>
          <a:p>
            <a:r>
              <a:rPr lang="en-AU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configure SSH – Secure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56881"/>
            <a:ext cx="8229600" cy="5812207"/>
          </a:xfrm>
        </p:spPr>
        <p:txBody>
          <a:bodyPr/>
          <a:lstStyle/>
          <a:p>
            <a:pPr marL="0" indent="0">
              <a:buNone/>
            </a:pPr>
            <a:r>
              <a:rPr lang="en-AU" sz="1800" dirty="0"/>
              <a:t>1. Configure switch or router with a hostname:</a:t>
            </a:r>
          </a:p>
          <a:p>
            <a:pPr marL="0" indent="0">
              <a:buNone/>
            </a:pPr>
            <a:r>
              <a:rPr lang="en-AU" sz="1800" dirty="0"/>
              <a:t>           hostname S3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2. Configure a local user account:</a:t>
            </a:r>
          </a:p>
          <a:p>
            <a:pPr marL="0" lvl="0" indent="0">
              <a:buNone/>
            </a:pPr>
            <a:r>
              <a:rPr lang="en-AU" sz="1800" dirty="0"/>
              <a:t>           username labuser privilege 15 secret </a:t>
            </a:r>
            <a:r>
              <a:rPr lang="en-AU" sz="1800" dirty="0">
                <a:solidFill>
                  <a:srgbClr val="FF0000"/>
                </a:solidFill>
              </a:rPr>
              <a:t>cisco </a:t>
            </a:r>
            <a:r>
              <a:rPr lang="en-AU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(always use 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cisco </a:t>
            </a:r>
            <a:r>
              <a:rPr lang="en-AU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password)</a:t>
            </a:r>
            <a:endParaRPr lang="en-AU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3. Configure domain name:</a:t>
            </a:r>
          </a:p>
          <a:p>
            <a:pPr marL="0" indent="0">
              <a:buNone/>
            </a:pPr>
            <a:r>
              <a:rPr lang="en-AU" sz="1800" dirty="0"/>
              <a:t>           ip domain-name scenario.lab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4. Configure SSH Certificate:</a:t>
            </a:r>
          </a:p>
          <a:p>
            <a:pPr marL="0" indent="0">
              <a:buNone/>
            </a:pPr>
            <a:r>
              <a:rPr lang="en-AU" sz="1800" dirty="0"/>
              <a:t>           crypto key generate rsa general-keys modulus 1024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5. Configure Line vty</a:t>
            </a:r>
          </a:p>
          <a:p>
            <a:pPr marL="0" indent="0">
              <a:buNone/>
            </a:pPr>
            <a:r>
              <a:rPr lang="en-AU" sz="1800" dirty="0"/>
              <a:t>            line vty 0 15 (4 for a router)</a:t>
            </a:r>
          </a:p>
          <a:p>
            <a:pPr marL="0" indent="0">
              <a:buNone/>
            </a:pPr>
            <a:r>
              <a:rPr lang="en-AU" sz="1800" dirty="0"/>
              <a:t>              transport input SSH</a:t>
            </a:r>
          </a:p>
          <a:p>
            <a:pPr marL="0" indent="0">
              <a:buNone/>
            </a:pPr>
            <a:r>
              <a:rPr lang="en-AU" sz="1800" dirty="0"/>
              <a:t>              login local</a:t>
            </a:r>
          </a:p>
          <a:p>
            <a:pPr marL="0" indent="0">
              <a:buNone/>
            </a:pPr>
            <a:r>
              <a:rPr lang="en-AU" sz="1800" dirty="0"/>
              <a:t>            end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663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ipconfig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Allows you check your PC’s addresses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/all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/?  for help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To request the DHCP server to release or renew the PC’s IP address use:</a:t>
            </a:r>
          </a:p>
          <a:p>
            <a:pPr lvl="2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/release, ipconfig /renew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TCP/IP network protocol statistics and information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help</a:t>
            </a: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protocol statistics and current  TCP/IP connections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99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Address Resolution table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-a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 help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route print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routing table of your PC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route /?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127.0.0.1  Checks your PC’s  IPv4 Protocol stack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192.168.1.10  ping a destination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Traces individual hops to the destination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192.168.1.10 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14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The Scenario – An Analytical and Systematic Approach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dirty="0"/>
              <a:t>The aim of this approach is to allow you to integrate the different topics (theory and practical) covered in the Unit, into the building of the network platform.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Each scenario requires you to build a working network, then add new network services and functionality to the network platform.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It is designed to be </a:t>
            </a:r>
            <a:r>
              <a:rPr lang="en-AU" sz="1600" dirty="0">
                <a:solidFill>
                  <a:srgbClr val="FF0000"/>
                </a:solidFill>
              </a:rPr>
              <a:t>self re-enforcing</a:t>
            </a:r>
            <a:r>
              <a:rPr lang="en-AU" sz="1600" dirty="0"/>
              <a:t>, as what you have learnt in previous scenarios is required in future scenarios.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It emphasizes an </a:t>
            </a:r>
            <a:r>
              <a:rPr lang="en-AU" sz="1600" dirty="0">
                <a:solidFill>
                  <a:srgbClr val="3333FF"/>
                </a:solidFill>
              </a:rPr>
              <a:t>Analytical and Systematic approach </a:t>
            </a:r>
            <a:r>
              <a:rPr lang="en-AU" sz="1600" dirty="0"/>
              <a:t>to building the network platform: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Produce a Network Topology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Prepare the VLSM Design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Follow a </a:t>
            </a:r>
            <a:r>
              <a:rPr lang="en-AU" sz="1600" dirty="0">
                <a:solidFill>
                  <a:srgbClr val="FF0000"/>
                </a:solidFill>
              </a:rPr>
              <a:t>step-by-step process </a:t>
            </a:r>
            <a:r>
              <a:rPr lang="en-AU" sz="1600" dirty="0"/>
              <a:t>to ensure that, </a:t>
            </a:r>
            <a:r>
              <a:rPr lang="en-AU" sz="1600" dirty="0">
                <a:solidFill>
                  <a:srgbClr val="3333FF"/>
                </a:solidFill>
              </a:rPr>
              <a:t>configuration, testing</a:t>
            </a:r>
            <a:r>
              <a:rPr lang="en-AU" sz="1600" dirty="0"/>
              <a:t>, and </a:t>
            </a:r>
            <a:r>
              <a:rPr lang="en-AU" sz="1600" dirty="0">
                <a:solidFill>
                  <a:srgbClr val="3333FF"/>
                </a:solidFill>
              </a:rPr>
              <a:t>troubleshooting</a:t>
            </a:r>
            <a:r>
              <a:rPr lang="en-AU" sz="1600" dirty="0"/>
              <a:t> is done in an order and sequence that will achieve a working network.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Doing the scenarios will prepare you for the Skills Tests </a:t>
            </a:r>
          </a:p>
          <a:p>
            <a:pPr eaLnBrk="1" hangingPunct="1"/>
            <a:endParaRPr lang="en-A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eaLnBrk="1" hangingPunct="1">
              <a:buFontTx/>
              <a:buChar char="•"/>
            </a:pPr>
            <a:r>
              <a:rPr lang="en-AU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tutor will provide  </a:t>
            </a:r>
            <a:r>
              <a:rPr lang="en-AU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advice</a:t>
            </a:r>
            <a:r>
              <a:rPr lang="en-A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 </a:t>
            </a:r>
            <a:r>
              <a:rPr lang="en-AU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A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80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A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your  </a:t>
            </a:r>
            <a:r>
              <a:rPr lang="en-AU" sz="180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campus </a:t>
            </a:r>
            <a:r>
              <a:rPr lang="en-AU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Session</a:t>
            </a:r>
          </a:p>
          <a:p>
            <a:pPr eaLnBrk="1" hangingPunct="1">
              <a:buFontTx/>
              <a:buNone/>
            </a:pPr>
            <a:endParaRPr lang="en-AU" sz="1600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50CC6A-8F6D-4C8D-82FA-F7F2B3F2B352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516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42875"/>
            <a:ext cx="8229600" cy="50006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Scenario 4 - Introduction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714375"/>
            <a:ext cx="8712968" cy="592931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/>
              <a:t>This scenario can be completed independent of the lecture material as configuration details are provided on pages 15 to 26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400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/>
              <a:t>Your instructor will give you an overview of the scenario at the beginning of the lab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400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dirty="0"/>
              <a:t>As a How to Configure Guide, it is recommended you obtain a copy of “CCNA Portable Commands Guide (CCNA Self-Study)  2/3/4/5 Ed”, Scott </a:t>
            </a:r>
            <a:r>
              <a:rPr lang="en-AU" sz="1400" dirty="0" err="1"/>
              <a:t>Empson</a:t>
            </a:r>
            <a:r>
              <a:rPr lang="en-AU" sz="1400" dirty="0"/>
              <a:t>, Cisco Press </a:t>
            </a:r>
          </a:p>
          <a:p>
            <a:pPr>
              <a:spcBef>
                <a:spcPct val="20000"/>
              </a:spcBef>
              <a:defRPr/>
            </a:pPr>
            <a:endParaRPr lang="en-A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b="1" kern="0" dirty="0">
                <a:solidFill>
                  <a:srgbClr val="FF0000"/>
                </a:solidFill>
                <a:latin typeface="+mn-lt"/>
                <a:cs typeface="+mn-cs"/>
              </a:rPr>
              <a:t>What is new? 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You will configure </a:t>
            </a:r>
            <a:r>
              <a:rPr lang="en-AU" sz="1400" b="1" kern="0" dirty="0">
                <a:solidFill>
                  <a:srgbClr val="FF0000"/>
                </a:solidFill>
              </a:rPr>
              <a:t>OSPF</a:t>
            </a:r>
            <a:r>
              <a:rPr lang="en-AU" sz="1400" kern="0" dirty="0">
                <a:solidFill>
                  <a:srgbClr val="FF0000"/>
                </a:solidFill>
              </a:rPr>
              <a:t> </a:t>
            </a:r>
            <a:r>
              <a:rPr lang="en-AU" sz="1400" kern="0" dirty="0"/>
              <a:t>(</a:t>
            </a:r>
            <a:r>
              <a:rPr lang="en-AU" sz="1400" kern="0" dirty="0">
                <a:solidFill>
                  <a:srgbClr val="FF0000"/>
                </a:solidFill>
              </a:rPr>
              <a:t>O</a:t>
            </a:r>
            <a:r>
              <a:rPr lang="en-AU" sz="1400" kern="0" dirty="0"/>
              <a:t>pen </a:t>
            </a:r>
            <a:r>
              <a:rPr lang="en-AU" sz="1400" kern="0" dirty="0">
                <a:solidFill>
                  <a:srgbClr val="FF0000"/>
                </a:solidFill>
              </a:rPr>
              <a:t>S</a:t>
            </a:r>
            <a:r>
              <a:rPr lang="en-AU" sz="1400" kern="0" dirty="0"/>
              <a:t>hortest </a:t>
            </a:r>
            <a:r>
              <a:rPr lang="en-AU" sz="1400" kern="0" dirty="0">
                <a:solidFill>
                  <a:srgbClr val="FF0000"/>
                </a:solidFill>
              </a:rPr>
              <a:t>P</a:t>
            </a:r>
            <a:r>
              <a:rPr lang="en-AU" sz="1400" kern="0" dirty="0"/>
              <a:t>ath </a:t>
            </a:r>
            <a:r>
              <a:rPr lang="en-AU" sz="1400" kern="0" dirty="0">
                <a:solidFill>
                  <a:srgbClr val="FF0000"/>
                </a:solidFill>
              </a:rPr>
              <a:t>F</a:t>
            </a:r>
            <a:r>
              <a:rPr lang="en-AU" sz="1400" kern="0" dirty="0"/>
              <a:t>irst) Routing Protocol </a:t>
            </a:r>
            <a:r>
              <a:rPr lang="en-AU" sz="1400" kern="0" dirty="0">
                <a:solidFill>
                  <a:srgbClr val="000000"/>
                </a:solidFill>
              </a:rPr>
              <a:t>on the routers</a:t>
            </a:r>
            <a:r>
              <a:rPr lang="en-AU" sz="1400" kern="0" dirty="0"/>
              <a:t> 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ACLs to </a:t>
            </a:r>
            <a:r>
              <a:rPr lang="en-AU" sz="1400" kern="0" dirty="0">
                <a:solidFill>
                  <a:srgbClr val="FF0000"/>
                </a:solidFill>
              </a:rPr>
              <a:t>control pings between subnets</a:t>
            </a:r>
          </a:p>
          <a:p>
            <a:pPr>
              <a:spcBef>
                <a:spcPct val="20000"/>
              </a:spcBef>
              <a:defRPr/>
            </a:pPr>
            <a:endParaRPr lang="en-A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solidFill>
                  <a:srgbClr val="0000FF"/>
                </a:solidFill>
                <a:latin typeface="+mn-lt"/>
                <a:cs typeface="+mn-cs"/>
              </a:rPr>
              <a:t>Network Topology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B050"/>
                </a:solidFill>
                <a:latin typeface="+mn-lt"/>
                <a:cs typeface="+mn-cs"/>
              </a:rPr>
              <a:t>Internal</a:t>
            </a:r>
            <a:r>
              <a:rPr lang="en-AU" sz="1400" kern="0" dirty="0">
                <a:latin typeface="+mn-lt"/>
                <a:cs typeface="+mn-cs"/>
              </a:rPr>
              <a:t>, your internal network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B050"/>
                </a:solidFill>
              </a:rPr>
              <a:t>External</a:t>
            </a:r>
            <a:r>
              <a:rPr lang="en-AU" sz="1400" kern="0" dirty="0"/>
              <a:t>, the link to the ISP and the Internet</a:t>
            </a:r>
            <a:endParaRPr lang="en-AU" sz="1400" kern="0" dirty="0">
              <a:latin typeface="+mn-lt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B050"/>
                </a:solidFill>
                <a:latin typeface="+mn-lt"/>
                <a:cs typeface="+mn-cs"/>
              </a:rPr>
              <a:t>Use </a:t>
            </a:r>
            <a:r>
              <a:rPr lang="en-AU" sz="1400" b="1" kern="0" dirty="0">
                <a:solidFill>
                  <a:srgbClr val="FF0000"/>
                </a:solidFill>
                <a:latin typeface="+mn-lt"/>
                <a:cs typeface="+mn-cs"/>
              </a:rPr>
              <a:t>following Network addresses </a:t>
            </a:r>
            <a:r>
              <a:rPr lang="en-AU" sz="1400" kern="0" dirty="0">
                <a:solidFill>
                  <a:srgbClr val="00B050"/>
                </a:solidFill>
                <a:latin typeface="+mn-lt"/>
                <a:cs typeface="+mn-cs"/>
              </a:rPr>
              <a:t>for Scenario 4, </a:t>
            </a: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 </a:t>
            </a:r>
            <a:r>
              <a:rPr lang="en-AU" sz="1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5 </a:t>
            </a: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determine </a:t>
            </a:r>
            <a:r>
              <a:rPr lang="en-AU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1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sz="1400" b="1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AU" sz="1400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The Corporate Network Address, </a:t>
            </a:r>
            <a:r>
              <a:rPr lang="en-US" sz="1400" b="1" dirty="0">
                <a:solidFill>
                  <a:srgbClr val="9933FF"/>
                </a:solidFill>
              </a:rPr>
              <a:t>145.</a:t>
            </a:r>
            <a:r>
              <a:rPr lang="en-US" sz="1400" b="1" dirty="0">
                <a:solidFill>
                  <a:srgbClr val="C00000"/>
                </a:solidFill>
              </a:rPr>
              <a:t>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9933FF"/>
                </a:solidFill>
              </a:rPr>
              <a:t>.0.0</a:t>
            </a:r>
            <a:r>
              <a:rPr lang="en-AU" sz="1400" b="1" kern="0" dirty="0">
                <a:solidFill>
                  <a:srgbClr val="9933FF"/>
                </a:solidFill>
              </a:rPr>
              <a:t>/16.                                                                                         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The corporate address has been </a:t>
            </a:r>
            <a:r>
              <a:rPr lang="en-AU" sz="1400" b="1" kern="0" dirty="0">
                <a:solidFill>
                  <a:srgbClr val="FF0000"/>
                </a:solidFill>
              </a:rPr>
              <a:t>divided up </a:t>
            </a:r>
            <a:r>
              <a:rPr lang="en-AU" sz="1400" kern="0" dirty="0"/>
              <a:t>and you have been given </a:t>
            </a:r>
            <a:r>
              <a:rPr lang="en-AU" sz="1400" kern="0" dirty="0">
                <a:solidFill>
                  <a:srgbClr val="FF0000"/>
                </a:solidFill>
              </a:rPr>
              <a:t>a part of the address space</a:t>
            </a:r>
            <a:r>
              <a:rPr lang="en-AU" sz="1400" kern="0" dirty="0"/>
              <a:t> </a:t>
            </a:r>
            <a:r>
              <a:rPr lang="en-US" sz="1400" b="1" dirty="0">
                <a:solidFill>
                  <a:srgbClr val="3333FF"/>
                </a:solidFill>
              </a:rPr>
              <a:t>145.</a:t>
            </a:r>
            <a:r>
              <a:rPr lang="en-US" sz="1400" b="1" dirty="0">
                <a:solidFill>
                  <a:srgbClr val="C00000"/>
                </a:solidFill>
              </a:rPr>
              <a:t>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3333FF"/>
                </a:solidFill>
              </a:rPr>
              <a:t>.0.0/18 </a:t>
            </a:r>
            <a:r>
              <a:rPr lang="en-US" sz="1400" dirty="0"/>
              <a:t> to build your section of the Corporate Network.</a:t>
            </a:r>
            <a:endParaRPr lang="en-AU" sz="1400" kern="0" dirty="0"/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Do </a:t>
            </a:r>
            <a:r>
              <a:rPr lang="en-US" sz="1400" dirty="0">
                <a:solidFill>
                  <a:srgbClr val="FF0000"/>
                </a:solidFill>
              </a:rPr>
              <a:t>not configure </a:t>
            </a:r>
            <a:r>
              <a:rPr lang="en-US" sz="1400" dirty="0"/>
              <a:t>the connection to the rest of the internal network</a:t>
            </a:r>
            <a:endParaRPr lang="en-AU" sz="1400" kern="0" dirty="0">
              <a:latin typeface="+mn-lt"/>
              <a:cs typeface="+mn-c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400" dirty="0"/>
              <a:t>ISP Link Address, </a:t>
            </a:r>
            <a:r>
              <a:rPr lang="en-US" sz="1400" b="1" dirty="0">
                <a:solidFill>
                  <a:srgbClr val="3333FF"/>
                </a:solidFill>
              </a:rPr>
              <a:t>201.11.5</a:t>
            </a:r>
            <a:r>
              <a:rPr lang="en-US" sz="1400" b="1" dirty="0">
                <a:solidFill>
                  <a:srgbClr val="00B0F0"/>
                </a:solidFill>
              </a:rPr>
              <a:t>W</a:t>
            </a:r>
            <a:r>
              <a:rPr lang="en-US" sz="1400" b="1" dirty="0">
                <a:solidFill>
                  <a:srgbClr val="3333FF"/>
                </a:solidFill>
              </a:rPr>
              <a:t>.0/30</a:t>
            </a:r>
            <a:endParaRPr lang="en-AU" sz="1400" b="1" dirty="0">
              <a:solidFill>
                <a:srgbClr val="3333FF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/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04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12545"/>
            <a:ext cx="8229600" cy="72416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>
                <a:solidFill>
                  <a:srgbClr val="0000FF"/>
                </a:solidFill>
              </a:rPr>
              <a:t>How to determine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Rule Set  B</a:t>
            </a:r>
          </a:p>
          <a:p>
            <a:pPr algn="ctr">
              <a:defRPr/>
            </a:pPr>
            <a:endParaRPr lang="en-AU" sz="20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508" y="980728"/>
            <a:ext cx="8856984" cy="504056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>
                <a:solidFill>
                  <a:srgbClr val="0000FF"/>
                </a:solidFill>
              </a:rPr>
              <a:t>Network Addresses </a:t>
            </a:r>
            <a:r>
              <a:rPr lang="en-AU" sz="1100" dirty="0">
                <a:solidFill>
                  <a:srgbClr val="FF0000"/>
                </a:solidFill>
              </a:rPr>
              <a:t>(</a:t>
            </a:r>
            <a:r>
              <a:rPr lang="en-AU" sz="1100" b="1" dirty="0">
                <a:solidFill>
                  <a:srgbClr val="FF0000"/>
                </a:solidFill>
              </a:rPr>
              <a:t>Example Only, use your student ID)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eg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  digit  Id 123057210 (Left to Right)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3057210 (from Left to Right)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Rule 1: If the </a:t>
            </a:r>
            <a:r>
              <a:rPr lang="en-AU" sz="1200" b="1" kern="0" dirty="0">
                <a:solidFill>
                  <a:srgbClr val="9933FF"/>
                </a:solidFill>
                <a:latin typeface="Arial"/>
              </a:rPr>
              <a:t>Corporate Network Address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200" b="1" dirty="0">
                <a:solidFill>
                  <a:srgbClr val="0000FF"/>
                </a:solidFill>
              </a:rPr>
              <a:t>145.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0000FF"/>
                </a:solidFill>
              </a:rPr>
              <a:t>.0.0/16</a:t>
            </a:r>
            <a:r>
              <a:rPr lang="en-US" sz="1200" dirty="0">
                <a:solidFill>
                  <a:srgbClr val="000000"/>
                </a:solidFill>
              </a:rPr>
              <a:t> where </a:t>
            </a:r>
            <a:r>
              <a:rPr lang="en-US" sz="1200" b="1" dirty="0">
                <a:solidFill>
                  <a:srgbClr val="C00000"/>
                </a:solidFill>
              </a:rPr>
              <a:t>V </a:t>
            </a:r>
            <a:r>
              <a:rPr lang="en-US" sz="1200" dirty="0">
                <a:solidFill>
                  <a:srgbClr val="000000"/>
                </a:solidFill>
              </a:rPr>
              <a:t>is </a:t>
            </a:r>
            <a:r>
              <a:rPr lang="en-US" sz="1200" b="1" dirty="0">
                <a:solidFill>
                  <a:srgbClr val="C00000"/>
                </a:solidFill>
              </a:rPr>
              <a:t>seventh </a:t>
            </a:r>
            <a:r>
              <a:rPr lang="en-US" sz="1200" dirty="0">
                <a:solidFill>
                  <a:srgbClr val="000000"/>
                </a:solidFill>
              </a:rPr>
              <a:t>number and 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FF0000"/>
                </a:solidFill>
              </a:rPr>
              <a:t>fifth</a:t>
            </a:r>
            <a:r>
              <a:rPr lang="en-US" sz="1200" dirty="0">
                <a:solidFill>
                  <a:srgbClr val="000000"/>
                </a:solidFill>
              </a:rPr>
              <a:t> number in your student 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200" b="1" dirty="0">
                <a:solidFill>
                  <a:srgbClr val="C00000"/>
                </a:solidFill>
              </a:rPr>
              <a:t>V=2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/>
              <a:t>and</a:t>
            </a:r>
            <a:r>
              <a:rPr lang="en-US" sz="1200" b="1" dirty="0">
                <a:solidFill>
                  <a:srgbClr val="FF0000"/>
                </a:solidFill>
              </a:rPr>
              <a:t>  Z=5</a:t>
            </a:r>
            <a:r>
              <a:rPr lang="en-US" sz="1200" b="1" dirty="0">
                <a:solidFill>
                  <a:srgbClr val="000000"/>
                </a:solidFill>
              </a:rPr>
              <a:t>, hence</a:t>
            </a:r>
            <a:r>
              <a:rPr lang="en-US" sz="1200" b="1" dirty="0">
                <a:solidFill>
                  <a:srgbClr val="FF0000"/>
                </a:solidFill>
              </a:rPr>
              <a:t> 145.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  <a:r>
              <a:rPr lang="en-US" sz="1200" b="1" dirty="0">
                <a:solidFill>
                  <a:srgbClr val="FF0000"/>
                </a:solidFill>
              </a:rPr>
              <a:t>5.0/18 </a:t>
            </a:r>
            <a:r>
              <a:rPr lang="en-US" sz="1200" b="1" dirty="0">
                <a:solidFill>
                  <a:srgbClr val="000000"/>
                </a:solidFill>
              </a:rPr>
              <a:t>is your  Corporate Network Address</a:t>
            </a:r>
            <a:endParaRPr lang="en-US" sz="1200" b="1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2: If the </a:t>
            </a:r>
            <a:r>
              <a:rPr lang="en-AU" sz="1200" b="1" dirty="0">
                <a:solidFill>
                  <a:srgbClr val="9933FF"/>
                </a:solidFill>
              </a:rPr>
              <a:t>ISP Link Address </a:t>
            </a:r>
            <a:r>
              <a:rPr lang="en-AU" sz="1200" dirty="0">
                <a:solidFill>
                  <a:srgbClr val="000000"/>
                </a:solidFill>
              </a:rPr>
              <a:t>is </a:t>
            </a:r>
            <a:r>
              <a:rPr lang="en-US" sz="1200" b="1" dirty="0">
                <a:solidFill>
                  <a:srgbClr val="3333FF"/>
                </a:solidFill>
              </a:rPr>
              <a:t>201.11.5</a:t>
            </a:r>
            <a:r>
              <a:rPr lang="en-US" sz="1200" b="1" dirty="0">
                <a:solidFill>
                  <a:srgbClr val="00B0F0"/>
                </a:solidFill>
              </a:rPr>
              <a:t>W</a:t>
            </a:r>
            <a:r>
              <a:rPr lang="en-US" sz="1200" b="1" dirty="0">
                <a:solidFill>
                  <a:srgbClr val="3333FF"/>
                </a:solidFill>
              </a:rPr>
              <a:t>.0/30</a:t>
            </a:r>
            <a:r>
              <a:rPr lang="en-US" sz="1200" dirty="0">
                <a:solidFill>
                  <a:srgbClr val="000000"/>
                </a:solidFill>
              </a:rPr>
              <a:t> where </a:t>
            </a:r>
            <a:r>
              <a:rPr lang="en-US" sz="1200" b="1" dirty="0">
                <a:solidFill>
                  <a:srgbClr val="00B0F0"/>
                </a:solidFill>
              </a:rPr>
              <a:t>W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00B0F0"/>
                </a:solidFill>
              </a:rPr>
              <a:t>eighth </a:t>
            </a:r>
            <a:r>
              <a:rPr lang="en-US" sz="1200" dirty="0">
                <a:solidFill>
                  <a:srgbClr val="000000"/>
                </a:solidFill>
              </a:rPr>
              <a:t> number in your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b="1" dirty="0">
                <a:solidFill>
                  <a:srgbClr val="0099FF"/>
                </a:solidFill>
              </a:rPr>
              <a:t>W=1</a:t>
            </a:r>
            <a:r>
              <a:rPr lang="en-AU" sz="1200" b="1" dirty="0">
                <a:solidFill>
                  <a:srgbClr val="000000"/>
                </a:solidFill>
              </a:rPr>
              <a:t>, hence </a:t>
            </a:r>
            <a:r>
              <a:rPr lang="en-AU" sz="1200" b="1" dirty="0">
                <a:solidFill>
                  <a:srgbClr val="0099FF"/>
                </a:solidFill>
              </a:rPr>
              <a:t>201.11.51.0</a:t>
            </a:r>
            <a:r>
              <a:rPr lang="en-AU" sz="1200" b="1" dirty="0">
                <a:solidFill>
                  <a:srgbClr val="000000"/>
                </a:solidFill>
              </a:rPr>
              <a:t> is your ISP Link Address</a:t>
            </a:r>
            <a:endParaRPr lang="en-AU" sz="1200" b="1" dirty="0">
              <a:solidFill>
                <a:srgbClr val="3333FF"/>
              </a:solidFill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00FF"/>
                </a:solidFill>
                <a:latin typeface="Arial"/>
              </a:rPr>
              <a:t>VLAN Numbers </a:t>
            </a:r>
            <a:r>
              <a:rPr lang="en-AU" sz="1600" kern="0" dirty="0">
                <a:solidFill>
                  <a:srgbClr val="00B050"/>
                </a:solidFill>
                <a:latin typeface="Arial"/>
              </a:rPr>
              <a:t>– </a:t>
            </a:r>
            <a:r>
              <a:rPr lang="en-AU" sz="1100" b="1" kern="0" dirty="0">
                <a:solidFill>
                  <a:srgbClr val="FF0000"/>
                </a:solidFill>
                <a:latin typeface="Arial"/>
              </a:rPr>
              <a:t>(Example Only, use your Student ID</a:t>
            </a:r>
            <a:endParaRPr lang="en-AU" sz="1600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eg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  digit  Id 123057210 (from Left to Right)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3057210 (from Left to Right)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</a:t>
            </a:r>
            <a:r>
              <a:rPr lang="en-AU" sz="1200" dirty="0">
                <a:solidFill>
                  <a:srgbClr val="000000"/>
                </a:solidFill>
              </a:rPr>
              <a:t>Rule 1:  VLAN</a:t>
            </a:r>
            <a:r>
              <a:rPr lang="en-AU" sz="1200" dirty="0">
                <a:solidFill>
                  <a:srgbClr val="00B050"/>
                </a:solidFill>
              </a:rPr>
              <a:t>  </a:t>
            </a:r>
            <a:r>
              <a:rPr lang="en-AU" sz="1200" b="1" dirty="0">
                <a:solidFill>
                  <a:srgbClr val="00B050"/>
                </a:solidFill>
              </a:rPr>
              <a:t>XXX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200" b="1" dirty="0">
                <a:solidFill>
                  <a:srgbClr val="00B050"/>
                </a:solidFill>
              </a:rPr>
              <a:t>where  XXX are the fifth, sixth and seventh numbers in you student ID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</a:t>
            </a:r>
            <a:r>
              <a:rPr lang="en-AU" sz="1200" dirty="0">
                <a:solidFill>
                  <a:srgbClr val="000000"/>
                </a:solidFill>
              </a:rPr>
              <a:t>Rule 2:  VLAN  </a:t>
            </a:r>
            <a:r>
              <a:rPr lang="en-AU" sz="1200" b="1" dirty="0">
                <a:solidFill>
                  <a:srgbClr val="9933FF"/>
                </a:solidFill>
              </a:rPr>
              <a:t>YYY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200" b="1" dirty="0">
                <a:solidFill>
                  <a:srgbClr val="9933FF"/>
                </a:solidFill>
              </a:rPr>
              <a:t>where  YYY  are the sixth, seventh  and eighth numbers in you student ID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    Rule 3:  IF</a:t>
            </a:r>
            <a:r>
              <a:rPr lang="en-AU" sz="1200" dirty="0">
                <a:solidFill>
                  <a:srgbClr val="00B050"/>
                </a:solidFill>
              </a:rPr>
              <a:t> XXX </a:t>
            </a:r>
            <a:r>
              <a:rPr lang="en-AU" sz="1200" dirty="0">
                <a:solidFill>
                  <a:srgbClr val="000000"/>
                </a:solidFill>
              </a:rPr>
              <a:t>=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then </a:t>
            </a:r>
            <a:r>
              <a:rPr lang="en-AU" sz="1200" dirty="0">
                <a:solidFill>
                  <a:srgbClr val="00B050"/>
                </a:solidFill>
              </a:rPr>
              <a:t>XXX </a:t>
            </a:r>
            <a:r>
              <a:rPr lang="en-AU" sz="1200" dirty="0">
                <a:solidFill>
                  <a:srgbClr val="000000"/>
                </a:solidFill>
              </a:rPr>
              <a:t>=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00"/>
                </a:solidFill>
              </a:rPr>
              <a:t> + 1</a:t>
            </a:r>
            <a:r>
              <a:rPr lang="en-AU" sz="1200" b="1" dirty="0">
                <a:solidFill>
                  <a:srgbClr val="9933FF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     Rule 4: VLAN  154 , IF</a:t>
            </a:r>
            <a:r>
              <a:rPr lang="en-AU" sz="1200" dirty="0">
                <a:solidFill>
                  <a:srgbClr val="00B050"/>
                </a:solidFill>
              </a:rPr>
              <a:t> XXX </a:t>
            </a:r>
            <a:r>
              <a:rPr lang="en-AU" sz="1200" dirty="0">
                <a:solidFill>
                  <a:srgbClr val="000000"/>
                </a:solidFill>
              </a:rPr>
              <a:t>or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= 154 then 154- 3 = 151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Appling Rules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1: VLAN 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00"/>
                </a:solidFill>
              </a:rPr>
              <a:t>: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00"/>
                </a:solidFill>
              </a:rPr>
              <a:t>= 572  hence   VLAN572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2: VLAN  </a:t>
            </a:r>
            <a:r>
              <a:rPr lang="en-AU" sz="1200" b="1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: </a:t>
            </a:r>
            <a:r>
              <a:rPr lang="en-AU" sz="1200" b="1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=721 hence     VLAN721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3:  No need to apply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4:  No need to apply</a:t>
            </a:r>
            <a:endParaRPr lang="en-AU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26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5536" y="116632"/>
            <a:ext cx="8229600" cy="104669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>
                <a:solidFill>
                  <a:srgbClr val="000000"/>
                </a:solidFill>
              </a:rPr>
              <a:t>Scenario 4 Addresses and VLAN Numbers</a:t>
            </a:r>
          </a:p>
          <a:p>
            <a:pPr algn="ctr">
              <a:defRPr/>
            </a:pPr>
            <a:r>
              <a:rPr lang="en-AU" sz="2000" dirty="0">
                <a:solidFill>
                  <a:srgbClr val="9933FF"/>
                </a:solidFill>
              </a:rPr>
              <a:t>Record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Refer Rule Set  B</a:t>
            </a:r>
          </a:p>
          <a:p>
            <a:pPr algn="ctr">
              <a:defRPr/>
            </a:pPr>
            <a:endParaRPr lang="en-AU" sz="20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AU" sz="20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140" y="1169368"/>
            <a:ext cx="8856984" cy="5355976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Student ID</a:t>
            </a:r>
            <a:r>
              <a:rPr lang="en-AU" sz="1600" kern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103172423</a:t>
            </a: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AU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Corporate Network Address space </a:t>
            </a:r>
            <a:r>
              <a:rPr lang="en-US" sz="1600" b="1" dirty="0">
                <a:solidFill>
                  <a:srgbClr val="3333FF"/>
                </a:solidFill>
              </a:rPr>
              <a:t>145.</a:t>
            </a:r>
            <a:r>
              <a:rPr lang="en-US" sz="1600" b="1" dirty="0">
                <a:solidFill>
                  <a:srgbClr val="C00000"/>
                </a:solidFill>
              </a:rPr>
              <a:t>V</a:t>
            </a:r>
            <a:r>
              <a:rPr lang="en-US" sz="1600" b="1" dirty="0">
                <a:solidFill>
                  <a:srgbClr val="FF0000"/>
                </a:solidFill>
              </a:rPr>
              <a:t>Z</a:t>
            </a:r>
            <a:r>
              <a:rPr lang="en-US" sz="1600" b="1" dirty="0">
                <a:solidFill>
                  <a:srgbClr val="3333FF"/>
                </a:solidFill>
              </a:rPr>
              <a:t>.0.0/18   </a:t>
            </a:r>
            <a:r>
              <a:rPr lang="en-US" sz="1600" b="1" dirty="0">
                <a:solidFill>
                  <a:srgbClr val="C00000"/>
                </a:solidFill>
              </a:rPr>
              <a:t>V </a:t>
            </a:r>
            <a:r>
              <a:rPr lang="en-US" sz="1600" b="1" dirty="0">
                <a:solidFill>
                  <a:srgbClr val="0000FF"/>
                </a:solidFill>
              </a:rPr>
              <a:t>=</a:t>
            </a:r>
            <a:r>
              <a:rPr lang="en-US" sz="1600" b="1" dirty="0">
                <a:solidFill>
                  <a:srgbClr val="C00000"/>
                </a:solidFill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</a:rPr>
              <a:t>4     </a:t>
            </a:r>
            <a:r>
              <a:rPr lang="en-US" sz="1600" b="1" dirty="0">
                <a:solidFill>
                  <a:srgbClr val="FF0000"/>
                </a:solidFill>
              </a:rPr>
              <a:t>Z </a:t>
            </a:r>
            <a:r>
              <a:rPr lang="en-US" sz="1600" b="1" dirty="0">
                <a:solidFill>
                  <a:srgbClr val="0000FF"/>
                </a:solidFill>
              </a:rPr>
              <a:t>=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 3  </a:t>
            </a:r>
            <a:endParaRPr lang="en-A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ISP Link Address </a:t>
            </a:r>
            <a:r>
              <a:rPr lang="en-US" b="1" dirty="0">
                <a:solidFill>
                  <a:srgbClr val="3333FF"/>
                </a:solidFill>
              </a:rPr>
              <a:t>201.11.5</a:t>
            </a:r>
            <a:r>
              <a:rPr lang="en-US" b="1" dirty="0">
                <a:solidFill>
                  <a:srgbClr val="00B0F0"/>
                </a:solidFill>
              </a:rPr>
              <a:t>W</a:t>
            </a:r>
            <a:r>
              <a:rPr lang="en-US" b="1" dirty="0">
                <a:solidFill>
                  <a:srgbClr val="3333FF"/>
                </a:solidFill>
              </a:rPr>
              <a:t>.0/30   </a:t>
            </a:r>
            <a:r>
              <a:rPr lang="en-US" b="1" dirty="0">
                <a:solidFill>
                  <a:srgbClr val="00B0F0"/>
                </a:solidFill>
              </a:rPr>
              <a:t>W </a:t>
            </a:r>
            <a:r>
              <a:rPr lang="en-US" b="1" dirty="0" smtClean="0">
                <a:solidFill>
                  <a:srgbClr val="0000FF"/>
                </a:solidFill>
              </a:rPr>
              <a:t>=2</a:t>
            </a:r>
            <a:endParaRPr lang="en-AU" b="1" dirty="0">
              <a:solidFill>
                <a:srgbClr val="0000FF"/>
              </a:solidFill>
            </a:endParaRPr>
          </a:p>
          <a:p>
            <a:pPr marL="342900" lvl="2" indent="-342900">
              <a:spcBef>
                <a:spcPct val="20000"/>
              </a:spcBef>
              <a:buFontTx/>
              <a:buChar char="•"/>
              <a:defRPr/>
            </a:pPr>
            <a:endParaRPr lang="en-AU" sz="1400" b="1" dirty="0">
              <a:solidFill>
                <a:srgbClr val="3333FF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sz="16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/>
              </a:rPr>
              <a:t>Your VLAN Numbers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lvl="1">
              <a:spcBef>
                <a:spcPct val="20000"/>
              </a:spcBef>
              <a:defRPr/>
            </a:pPr>
            <a:endParaRPr lang="en-AU" sz="1200" kern="0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Xxx=423 </a:t>
            </a:r>
            <a:r>
              <a:rPr lang="en-AU" sz="1600" kern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</a:t>
            </a:r>
            <a:r>
              <a:rPr lang="en-AU" sz="16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=172</a:t>
            </a:r>
            <a:endParaRPr lang="en-AU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362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1035"/>
            <a:ext cx="8229600" cy="725678"/>
          </a:xfrm>
        </p:spPr>
        <p:txBody>
          <a:bodyPr/>
          <a:lstStyle/>
          <a:p>
            <a:r>
              <a:rPr lang="en-AU" sz="2400" dirty="0"/>
              <a:t/>
            </a:r>
            <a:br>
              <a:rPr lang="en-AU" sz="2400" dirty="0"/>
            </a:br>
            <a:r>
              <a:rPr lang="en-AU" sz="2200" dirty="0"/>
              <a:t>Task 2 VLSM Design – Use VLSM Calculator</a:t>
            </a:r>
            <a:br>
              <a:rPr lang="en-AU" sz="2200" dirty="0"/>
            </a:br>
            <a:r>
              <a:rPr lang="en-AU" sz="2200" dirty="0"/>
              <a:t>Paste Below</a:t>
            </a:r>
            <a:r>
              <a:rPr lang="en-AU" sz="2400" dirty="0"/>
              <a:t/>
            </a:r>
            <a:br>
              <a:rPr lang="en-AU" sz="2400" dirty="0"/>
            </a:br>
            <a:endParaRPr lang="en-AU" sz="2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AU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972152" cy="2840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04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65931" y="24358"/>
            <a:ext cx="8229600" cy="405805"/>
          </a:xfrm>
        </p:spPr>
        <p:txBody>
          <a:bodyPr/>
          <a:lstStyle/>
          <a:p>
            <a:r>
              <a:rPr lang="en-AU" sz="2000" dirty="0"/>
              <a:t>Scenario 4 -Tasks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30164"/>
            <a:ext cx="8856663" cy="6238924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>
                <a:cs typeface="Times New Roman" pitchFamily="18" charset="0"/>
              </a:rPr>
              <a:t>1. </a:t>
            </a:r>
            <a:r>
              <a:rPr lang="en-AU" sz="1000" dirty="0">
                <a:cs typeface="Times New Roman" pitchFamily="18" charset="0"/>
              </a:rPr>
              <a:t>Do not configure  </a:t>
            </a:r>
            <a:r>
              <a:rPr lang="en-AU" sz="1000" b="1" dirty="0">
                <a:solidFill>
                  <a:srgbClr val="000000"/>
                </a:solidFill>
                <a:cs typeface="Times New Roman" pitchFamily="18" charset="0"/>
              </a:rPr>
              <a:t>enable passwords</a:t>
            </a:r>
            <a:r>
              <a:rPr lang="en-AU" sz="1000" dirty="0">
                <a:solidFill>
                  <a:srgbClr val="000000"/>
                </a:solidFill>
                <a:cs typeface="Times New Roman" pitchFamily="18" charset="0"/>
              </a:rPr>
              <a:t>    OR  </a:t>
            </a:r>
            <a:r>
              <a:rPr lang="en-AU" sz="1000" b="1" dirty="0">
                <a:solidFill>
                  <a:srgbClr val="000000"/>
                </a:solidFill>
                <a:cs typeface="Times New Roman" pitchFamily="18" charset="0"/>
              </a:rPr>
              <a:t>line console passwords</a:t>
            </a:r>
            <a:r>
              <a:rPr lang="en-AU" sz="1000" dirty="0">
                <a:solidFill>
                  <a:srgbClr val="000000"/>
                </a:solidFill>
                <a:cs typeface="Times New Roman" pitchFamily="18" charset="0"/>
              </a:rPr>
              <a:t> on router and switches,  unless specified by the task</a:t>
            </a:r>
            <a:endParaRPr lang="en-AU" sz="1000" b="1" dirty="0"/>
          </a:p>
          <a:p>
            <a:pPr>
              <a:buFontTx/>
              <a:buNone/>
              <a:defRPr/>
            </a:pPr>
            <a:r>
              <a:rPr lang="en-AU" sz="1000" b="1" dirty="0"/>
              <a:t>2. </a:t>
            </a:r>
            <a:r>
              <a:rPr lang="en-AU" sz="1000" b="1" dirty="0">
                <a:solidFill>
                  <a:srgbClr val="0000FF"/>
                </a:solidFill>
              </a:rPr>
              <a:t>I</a:t>
            </a:r>
            <a:r>
              <a:rPr lang="en-AU" sz="1000" b="1" dirty="0">
                <a:solidFill>
                  <a:srgbClr val="3333FF"/>
                </a:solidFill>
              </a:rPr>
              <a:t>nternal Network VLSM  Design – Paste in page 7</a:t>
            </a:r>
          </a:p>
          <a:p>
            <a:pPr eaLnBrk="1" hangingPunct="1">
              <a:buFontTx/>
              <a:buNone/>
              <a:defRPr/>
            </a:pPr>
            <a:r>
              <a:rPr lang="en-AU" sz="1000" dirty="0"/>
              <a:t>   </a:t>
            </a:r>
            <a:r>
              <a:rPr lang="en-AU" sz="1000" b="1" dirty="0"/>
              <a:t>a) </a:t>
            </a:r>
            <a:r>
              <a:rPr lang="en-AU" sz="1000" dirty="0"/>
              <a:t>Design IP VLSM Addressing Scheme with: 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>
                <a:solidFill>
                  <a:srgbClr val="FF0000"/>
                </a:solidFill>
              </a:rPr>
              <a:t>Refer rules page 5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Switch S3  </a:t>
            </a:r>
            <a:r>
              <a:rPr lang="en-AU" sz="1000" b="1" dirty="0"/>
              <a:t>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b="1" dirty="0"/>
              <a:t> </a:t>
            </a:r>
            <a:r>
              <a:rPr lang="en-AU" sz="1000" dirty="0"/>
              <a:t>Orange 400 hosts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Switch S3 </a:t>
            </a:r>
            <a:r>
              <a:rPr lang="en-AU" sz="1000" b="1" dirty="0"/>
              <a:t>VLAN 1 </a:t>
            </a:r>
            <a:r>
              <a:rPr lang="en-AU" sz="1000" dirty="0"/>
              <a:t>18 hosts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Switch S2 </a:t>
            </a:r>
            <a:r>
              <a:rPr lang="en-AU" sz="1000" b="1" dirty="0"/>
              <a:t>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b="1" dirty="0"/>
              <a:t> </a:t>
            </a:r>
            <a:r>
              <a:rPr lang="en-AU" sz="1000" dirty="0"/>
              <a:t>White 140 hosts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Switch S2 </a:t>
            </a:r>
            <a:r>
              <a:rPr lang="en-AU" sz="1000" b="1" dirty="0"/>
              <a:t>VLAN 154 </a:t>
            </a:r>
            <a:r>
              <a:rPr lang="en-AU" sz="1000" dirty="0"/>
              <a:t>Grey  68 hosts </a:t>
            </a:r>
            <a:r>
              <a:rPr lang="en-AU" sz="1000" b="1" dirty="0">
                <a:solidFill>
                  <a:srgbClr val="FF0000"/>
                </a:solidFill>
              </a:rPr>
              <a:t>(154 may change, refer rules page 5)</a:t>
            </a:r>
            <a:endParaRPr lang="en-AU" sz="1000" dirty="0"/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Switch S2  </a:t>
            </a:r>
            <a:r>
              <a:rPr lang="en-AU" sz="1000" b="1" dirty="0"/>
              <a:t>VLAN 1</a:t>
            </a:r>
            <a:r>
              <a:rPr lang="en-AU" sz="1000" dirty="0"/>
              <a:t> 12 hosts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 </a:t>
            </a:r>
            <a:r>
              <a:rPr lang="en-AU" sz="1000" dirty="0" err="1"/>
              <a:t>Barshi</a:t>
            </a:r>
            <a:r>
              <a:rPr lang="en-AU" sz="1000" dirty="0"/>
              <a:t> </a:t>
            </a:r>
            <a:r>
              <a:rPr lang="en-AU" sz="1000" b="1" dirty="0"/>
              <a:t>Database Server LAN </a:t>
            </a:r>
            <a:r>
              <a:rPr lang="en-AU" sz="1000" dirty="0"/>
              <a:t>loopback 0 20 hosts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3</a:t>
            </a:r>
            <a:r>
              <a:rPr lang="en-AU" sz="1000" b="1" dirty="0"/>
              <a:t> Internal Serials </a:t>
            </a:r>
            <a:r>
              <a:rPr lang="en-AU" sz="1000" dirty="0"/>
              <a:t>2 hosts each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b) </a:t>
            </a:r>
            <a:r>
              <a:rPr lang="en-AU" sz="1000" dirty="0"/>
              <a:t>Document assignment of ip addresses to router interfaces and PC Hosts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c)  </a:t>
            </a:r>
            <a:r>
              <a:rPr lang="en-AU" sz="1000" dirty="0">
                <a:solidFill>
                  <a:srgbClr val="FF0000"/>
                </a:solidFill>
              </a:rPr>
              <a:t>Use a VLSM calculator</a:t>
            </a:r>
          </a:p>
          <a:p>
            <a:pPr>
              <a:buFontTx/>
              <a:buNone/>
              <a:defRPr/>
            </a:pPr>
            <a:r>
              <a:rPr lang="en-AU" sz="1000" b="1" dirty="0"/>
              <a:t>3. </a:t>
            </a:r>
            <a:r>
              <a:rPr lang="en-AU" sz="1000" b="1" dirty="0">
                <a:solidFill>
                  <a:srgbClr val="3333FF"/>
                </a:solidFill>
              </a:rPr>
              <a:t>Cable Connection</a:t>
            </a:r>
          </a:p>
          <a:p>
            <a:pPr marL="0" indent="0" eaLnBrk="1" hangingPunct="1">
              <a:buNone/>
            </a:pPr>
            <a:r>
              <a:rPr lang="en-US" sz="1000" b="1" dirty="0"/>
              <a:t>   a) </a:t>
            </a:r>
            <a:r>
              <a:rPr lang="en-US" sz="1000" dirty="0"/>
              <a:t>Connect  </a:t>
            </a:r>
            <a:r>
              <a:rPr lang="en-US" sz="1000" dirty="0" err="1"/>
              <a:t>Latur</a:t>
            </a:r>
            <a:r>
              <a:rPr lang="en-US" sz="1000" dirty="0"/>
              <a:t>   router </a:t>
            </a:r>
            <a:r>
              <a:rPr lang="en-US" sz="1000" b="1" dirty="0">
                <a:solidFill>
                  <a:srgbClr val="0000FF"/>
                </a:solidFill>
              </a:rPr>
              <a:t>G0/0/1 </a:t>
            </a:r>
            <a:r>
              <a:rPr lang="en-US" sz="1000" dirty="0"/>
              <a:t> to </a:t>
            </a:r>
            <a:r>
              <a:rPr lang="en-US" sz="1000" dirty="0" err="1"/>
              <a:t>Latur</a:t>
            </a:r>
            <a:r>
              <a:rPr lang="en-US" sz="1000" dirty="0"/>
              <a:t>    switch 3  port </a:t>
            </a:r>
            <a:r>
              <a:rPr lang="en-US" sz="1000" b="1" dirty="0">
                <a:solidFill>
                  <a:srgbClr val="0000FF"/>
                </a:solidFill>
              </a:rPr>
              <a:t>G1/0/11</a:t>
            </a:r>
            <a:endParaRPr lang="en-AU" sz="1000" b="1" dirty="0">
              <a:solidFill>
                <a:srgbClr val="0000FF"/>
              </a:solidFill>
            </a:endParaRPr>
          </a:p>
          <a:p>
            <a:pPr>
              <a:buNone/>
              <a:defRPr/>
            </a:pPr>
            <a:r>
              <a:rPr lang="en-US" sz="1000" dirty="0"/>
              <a:t>   </a:t>
            </a:r>
            <a:r>
              <a:rPr lang="en-US" sz="1000" b="1" dirty="0"/>
              <a:t> b) </a:t>
            </a:r>
            <a:r>
              <a:rPr lang="en-US" sz="1000" dirty="0"/>
              <a:t>Connect </a:t>
            </a:r>
            <a:r>
              <a:rPr lang="en-US" sz="1000" dirty="0" err="1"/>
              <a:t>Udgir</a:t>
            </a:r>
            <a:r>
              <a:rPr lang="en-US" sz="1000" dirty="0"/>
              <a:t>   router </a:t>
            </a:r>
            <a:r>
              <a:rPr lang="en-US" sz="1000" b="1" dirty="0">
                <a:solidFill>
                  <a:srgbClr val="0000FF"/>
                </a:solidFill>
              </a:rPr>
              <a:t>G0/0/1</a:t>
            </a:r>
            <a:r>
              <a:rPr lang="en-US" sz="1000" dirty="0"/>
              <a:t>  to </a:t>
            </a:r>
            <a:r>
              <a:rPr lang="en-US" sz="1000" dirty="0" err="1"/>
              <a:t>Udgir</a:t>
            </a:r>
            <a:r>
              <a:rPr lang="en-US" sz="1000" dirty="0"/>
              <a:t>    switch 2  port </a:t>
            </a:r>
            <a:r>
              <a:rPr lang="en-US" sz="1000" b="1" dirty="0">
                <a:solidFill>
                  <a:srgbClr val="0000FF"/>
                </a:solidFill>
              </a:rPr>
              <a:t>G0/1 </a:t>
            </a:r>
            <a:r>
              <a:rPr lang="en-US" sz="1000" dirty="0"/>
              <a:t> </a:t>
            </a:r>
          </a:p>
          <a:p>
            <a:pPr>
              <a:buFontTx/>
              <a:buNone/>
              <a:defRPr/>
            </a:pPr>
            <a:r>
              <a:rPr lang="en-US" sz="1000" b="1" dirty="0"/>
              <a:t>   </a:t>
            </a:r>
            <a:r>
              <a:rPr lang="en-US" sz="1000" dirty="0"/>
              <a:t> </a:t>
            </a:r>
            <a:r>
              <a:rPr lang="en-US" sz="1000" b="1" dirty="0"/>
              <a:t>c) </a:t>
            </a:r>
            <a:r>
              <a:rPr lang="en-US" sz="1000" dirty="0"/>
              <a:t>Check routers are connected via serial links </a:t>
            </a:r>
            <a:endParaRPr lang="en-US" sz="1000" dirty="0">
              <a:solidFill>
                <a:srgbClr val="FF0000"/>
              </a:solidFill>
            </a:endParaRPr>
          </a:p>
          <a:p>
            <a:pPr>
              <a:buNone/>
              <a:defRPr/>
            </a:pPr>
            <a:r>
              <a:rPr lang="en-US" sz="1000" b="1" dirty="0"/>
              <a:t>    d) </a:t>
            </a:r>
            <a:r>
              <a:rPr lang="en-AU" sz="1000" dirty="0"/>
              <a:t>Connect  PC1 to  </a:t>
            </a:r>
            <a:r>
              <a:rPr lang="en-US" sz="1000" b="1" dirty="0">
                <a:solidFill>
                  <a:srgbClr val="0000FF"/>
                </a:solidFill>
              </a:rPr>
              <a:t>G1/0/13 S3 </a:t>
            </a:r>
            <a:r>
              <a:rPr lang="en-AU" sz="1000" dirty="0"/>
              <a:t>using the patch panel  in Lab or directly t</a:t>
            </a:r>
            <a:r>
              <a:rPr lang="en-US" sz="1000" dirty="0"/>
              <a:t>o</a:t>
            </a:r>
            <a:r>
              <a:rPr lang="en-US" sz="1000" b="1" dirty="0">
                <a:solidFill>
                  <a:srgbClr val="0000FF"/>
                </a:solidFill>
              </a:rPr>
              <a:t> G1/0/13 S3 </a:t>
            </a:r>
            <a:r>
              <a:rPr lang="en-AU" sz="1000" dirty="0"/>
              <a:t>in Packet Tracer, </a:t>
            </a:r>
            <a:r>
              <a:rPr lang="en-US" sz="1000" dirty="0"/>
              <a:t>connect</a:t>
            </a:r>
            <a:r>
              <a:rPr lang="en-US" sz="1000" b="1" dirty="0"/>
              <a:t> </a:t>
            </a:r>
            <a:r>
              <a:rPr lang="en-AU" sz="1000" dirty="0"/>
              <a:t>PC2 to </a:t>
            </a:r>
            <a:r>
              <a:rPr lang="en-AU" sz="1000" b="1" dirty="0">
                <a:solidFill>
                  <a:srgbClr val="0000FF"/>
                </a:solidFill>
              </a:rPr>
              <a:t>Fa 0/24  S2 </a:t>
            </a:r>
            <a:r>
              <a:rPr lang="en-AU" sz="1000" dirty="0"/>
              <a:t>using the VAN in Lab or directly t</a:t>
            </a:r>
            <a:r>
              <a:rPr lang="en-US" sz="1000" b="1" dirty="0">
                <a:solidFill>
                  <a:srgbClr val="0000FF"/>
                </a:solidFill>
              </a:rPr>
              <a:t>o </a:t>
            </a:r>
            <a:r>
              <a:rPr lang="en-AU" sz="1000" b="1" dirty="0">
                <a:solidFill>
                  <a:srgbClr val="0000FF"/>
                </a:solidFill>
              </a:rPr>
              <a:t>Fa 0/24  S2 </a:t>
            </a:r>
            <a:r>
              <a:rPr lang="en-AU" sz="1000" dirty="0"/>
              <a:t>in Packet Tracer</a:t>
            </a:r>
            <a:endParaRPr lang="en-AU" sz="1000" b="1" dirty="0">
              <a:solidFill>
                <a:srgbClr val="3333FF"/>
              </a:solidFill>
            </a:endParaRPr>
          </a:p>
          <a:p>
            <a:pPr>
              <a:buFontTx/>
              <a:buNone/>
              <a:defRPr/>
            </a:pPr>
            <a:r>
              <a:rPr lang="en-AU" sz="1000" b="1" dirty="0"/>
              <a:t>    e)</a:t>
            </a:r>
            <a:r>
              <a:rPr lang="en-AU" sz="1000" dirty="0">
                <a:cs typeface="Times New Roman" pitchFamily="18" charset="0"/>
              </a:rPr>
              <a:t> </a:t>
            </a:r>
            <a:r>
              <a:rPr lang="en-AU" sz="1000" b="1" dirty="0">
                <a:solidFill>
                  <a:srgbClr val="FF0000"/>
                </a:solidFill>
                <a:cs typeface="Times New Roman" pitchFamily="18" charset="0"/>
              </a:rPr>
              <a:t>Connect Packet Tracer Servers to ISP via ethernet cables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4. </a:t>
            </a:r>
            <a:r>
              <a:rPr lang="en-US" sz="1000" b="1" dirty="0">
                <a:solidFill>
                  <a:srgbClr val="3333FF"/>
                </a:solidFill>
              </a:rPr>
              <a:t>Helpful Configurations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a) </a:t>
            </a:r>
            <a:r>
              <a:rPr lang="en-US" sz="1000" dirty="0"/>
              <a:t>Configure the line console on each router and switch, as shown below: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line console 0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logging synchronous  </a:t>
            </a:r>
            <a:r>
              <a:rPr lang="en-US" sz="1000" i="1" dirty="0">
                <a:solidFill>
                  <a:srgbClr val="FF0000"/>
                </a:solidFill>
              </a:rPr>
              <a:t>(stops system messages overwriting your typing)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exec-timeout 0 0   </a:t>
            </a:r>
            <a:r>
              <a:rPr lang="en-US" sz="1000" i="1" dirty="0">
                <a:solidFill>
                  <a:srgbClr val="FF0000"/>
                </a:solidFill>
              </a:rPr>
              <a:t>(ensures you do not return to user executive mode)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b)</a:t>
            </a:r>
            <a:r>
              <a:rPr lang="en-US" sz="1000" dirty="0"/>
              <a:t> Turn off  DNS (Domain Name Service)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/>
              <a:t>               </a:t>
            </a:r>
            <a:r>
              <a:rPr lang="en-US" sz="1000" dirty="0"/>
              <a:t>no </a:t>
            </a:r>
            <a:r>
              <a:rPr lang="en-US" sz="1000" dirty="0" err="1"/>
              <a:t>ip</a:t>
            </a:r>
            <a:r>
              <a:rPr lang="en-US" sz="1000" dirty="0"/>
              <a:t> domain-lookup  </a:t>
            </a:r>
            <a:r>
              <a:rPr lang="en-US" sz="1000" i="1" dirty="0">
                <a:solidFill>
                  <a:srgbClr val="FF0000"/>
                </a:solidFill>
              </a:rPr>
              <a:t>(ensures if you miss-type a command, the router will not try to resolve the command as a URL web address)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200" b="1" dirty="0">
                <a:solidFill>
                  <a:srgbClr val="000000"/>
                </a:solidFill>
              </a:rPr>
              <a:t>5. </a:t>
            </a:r>
            <a:r>
              <a:rPr lang="en-US" sz="1200" b="1" dirty="0">
                <a:solidFill>
                  <a:srgbClr val="00B0F0"/>
                </a:solidFill>
              </a:rPr>
              <a:t>Message of the Day (MOTD)  Banner Configuration 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You must </a:t>
            </a:r>
            <a:r>
              <a:rPr lang="en-US" sz="1000" dirty="0">
                <a:solidFill>
                  <a:srgbClr val="000000"/>
                </a:solidFill>
              </a:rPr>
              <a:t>configure a MOTD Banner, recording your student id,  family name and session time, </a:t>
            </a:r>
            <a:r>
              <a:rPr lang="en-US" sz="1000" dirty="0">
                <a:solidFill>
                  <a:srgbClr val="FF0000"/>
                </a:solidFill>
              </a:rPr>
              <a:t>on all routers and switches</a:t>
            </a:r>
            <a:r>
              <a:rPr lang="en-US" sz="1000" dirty="0">
                <a:solidFill>
                  <a:srgbClr val="000000"/>
                </a:solidFill>
              </a:rPr>
              <a:t>, as shown below: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 </a:t>
            </a:r>
            <a:r>
              <a:rPr lang="en-US" sz="1000" dirty="0">
                <a:solidFill>
                  <a:srgbClr val="000000"/>
                </a:solidFill>
              </a:rPr>
              <a:t>       banner </a:t>
            </a:r>
            <a:r>
              <a:rPr lang="en-US" sz="1000" dirty="0" err="1">
                <a:solidFill>
                  <a:srgbClr val="000000"/>
                </a:solidFill>
              </a:rPr>
              <a:t>motd</a:t>
            </a:r>
            <a:r>
              <a:rPr lang="en-US" sz="1000" dirty="0">
                <a:solidFill>
                  <a:srgbClr val="000000"/>
                </a:solidFill>
              </a:rPr>
              <a:t> &amp;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                 Welcome to Hostname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           </a:t>
            </a:r>
            <a:r>
              <a:rPr lang="en-US" sz="1000" i="1" dirty="0">
                <a:solidFill>
                  <a:srgbClr val="000000"/>
                </a:solidFill>
              </a:rPr>
              <a:t>Your Student Id</a:t>
            </a:r>
            <a:r>
              <a:rPr lang="en-US" sz="1000" dirty="0">
                <a:solidFill>
                  <a:srgbClr val="000000"/>
                </a:solidFill>
              </a:rPr>
              <a:t>,  </a:t>
            </a:r>
            <a:r>
              <a:rPr lang="en-US" sz="1000" i="1" dirty="0">
                <a:solidFill>
                  <a:srgbClr val="000000"/>
                </a:solidFill>
              </a:rPr>
              <a:t>Your Family Name</a:t>
            </a:r>
            <a:r>
              <a:rPr lang="en-US" sz="1000" dirty="0">
                <a:solidFill>
                  <a:srgbClr val="000000"/>
                </a:solidFill>
              </a:rPr>
              <a:t>,  Your </a:t>
            </a:r>
            <a:r>
              <a:rPr lang="en-US" sz="1000" i="1" dirty="0">
                <a:solidFill>
                  <a:srgbClr val="000000"/>
                </a:solidFill>
              </a:rPr>
              <a:t>Session Time</a:t>
            </a:r>
            <a:r>
              <a:rPr lang="en-US" sz="1000" dirty="0">
                <a:solidFill>
                  <a:srgbClr val="000000"/>
                </a:solidFill>
              </a:rPr>
              <a:t>                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              &amp; </a:t>
            </a:r>
            <a:endParaRPr lang="en-US" sz="10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6. </a:t>
            </a:r>
            <a:r>
              <a:rPr lang="en-US" sz="1000" b="1" dirty="0">
                <a:solidFill>
                  <a:srgbClr val="3333FF"/>
                </a:solidFill>
              </a:rPr>
              <a:t>Device Host Names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a) </a:t>
            </a:r>
            <a:r>
              <a:rPr lang="en-AU" sz="1000" dirty="0"/>
              <a:t>All devices must be configured with a host name  eg LaturR1, LaturS1 </a:t>
            </a:r>
            <a:r>
              <a:rPr lang="en-AU" sz="1000" dirty="0" err="1"/>
              <a:t>etc</a:t>
            </a:r>
            <a:r>
              <a:rPr lang="en-AU" sz="1000" dirty="0"/>
              <a:t>   </a:t>
            </a:r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2B7C-F577-4D58-AFE2-2DD3DC317E62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4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13787" cy="433387"/>
          </a:xfrm>
        </p:spPr>
        <p:txBody>
          <a:bodyPr/>
          <a:lstStyle/>
          <a:p>
            <a:r>
              <a:rPr lang="en-AU" sz="2000" dirty="0"/>
              <a:t>Scenario 4 -Tasks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785225" cy="619268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/>
              <a:t>7. </a:t>
            </a:r>
            <a:r>
              <a:rPr lang="en-AU" sz="1000" b="1" dirty="0">
                <a:solidFill>
                  <a:srgbClr val="3333FF"/>
                </a:solidFill>
              </a:rPr>
              <a:t>Switch Configuration</a:t>
            </a:r>
            <a:endParaRPr lang="en-AU" sz="1000" dirty="0"/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a) </a:t>
            </a:r>
            <a:r>
              <a:rPr lang="en-AU" sz="1000" dirty="0">
                <a:solidFill>
                  <a:srgbClr val="FF0000"/>
                </a:solidFill>
              </a:rPr>
              <a:t>Refer to pages 22 to 25  </a:t>
            </a:r>
            <a:r>
              <a:rPr lang="en-AU" sz="1000" dirty="0"/>
              <a:t>and  to </a:t>
            </a:r>
            <a:r>
              <a:rPr lang="en-AU" sz="1000" b="1" dirty="0">
                <a:solidFill>
                  <a:srgbClr val="FF0000"/>
                </a:solidFill>
              </a:rPr>
              <a:t>your journal </a:t>
            </a:r>
            <a:r>
              <a:rPr lang="en-AU" sz="1000" dirty="0"/>
              <a:t>and lab exercises from prior unit on </a:t>
            </a:r>
            <a:r>
              <a:rPr lang="en-AU" sz="1000" b="1" dirty="0"/>
              <a:t>Basic Switch and VLAN Configuration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b) </a:t>
            </a:r>
            <a:r>
              <a:rPr lang="en-AU" sz="1000" b="1" dirty="0">
                <a:solidFill>
                  <a:srgbClr val="FF0000"/>
                </a:solidFill>
              </a:rPr>
              <a:t>Check the switch is clean, if NOT then:</a:t>
            </a:r>
            <a:endParaRPr lang="en-AU" sz="1000" dirty="0"/>
          </a:p>
          <a:p>
            <a:pPr>
              <a:buNone/>
              <a:defRPr/>
            </a:pPr>
            <a:r>
              <a:rPr lang="en-AU" sz="1000" b="1" dirty="0"/>
              <a:t>          </a:t>
            </a:r>
            <a:r>
              <a:rPr lang="en-AU" sz="1000" dirty="0"/>
              <a:t> </a:t>
            </a:r>
            <a:r>
              <a:rPr lang="en-AU" sz="1000" dirty="0" err="1"/>
              <a:t>i</a:t>
            </a:r>
            <a:r>
              <a:rPr lang="en-AU" sz="1000" dirty="0"/>
              <a:t>) Delete the vlan.dat file to remove old VLANs from the Switch, use -  </a:t>
            </a:r>
            <a:r>
              <a:rPr lang="en-AU" sz="1000" b="1" dirty="0"/>
              <a:t>delete vlan.dat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ii)  Use - </a:t>
            </a:r>
            <a:r>
              <a:rPr lang="en-AU" sz="1000" b="1" dirty="0"/>
              <a:t>erase </a:t>
            </a:r>
            <a:r>
              <a:rPr lang="en-AU" sz="1000" b="1" dirty="0" err="1"/>
              <a:t>startup-config</a:t>
            </a:r>
            <a:r>
              <a:rPr lang="en-AU" sz="1000" b="1" dirty="0"/>
              <a:t> </a:t>
            </a:r>
            <a:r>
              <a:rPr lang="en-AU" sz="1000" dirty="0"/>
              <a:t>then</a:t>
            </a:r>
            <a:r>
              <a:rPr lang="en-AU" sz="1000" b="1" dirty="0"/>
              <a:t> reload</a:t>
            </a:r>
          </a:p>
          <a:p>
            <a:pPr lvl="0">
              <a:buNone/>
              <a:defRPr/>
            </a:pPr>
            <a:r>
              <a:rPr lang="en-AU" sz="1000" b="1" dirty="0">
                <a:solidFill>
                  <a:srgbClr val="000000"/>
                </a:solidFill>
              </a:rPr>
              <a:t>     c) </a:t>
            </a:r>
            <a:r>
              <a:rPr lang="en-AU" sz="1000" dirty="0">
                <a:solidFill>
                  <a:srgbClr val="000000"/>
                </a:solidFill>
              </a:rPr>
              <a:t>On switch </a:t>
            </a:r>
            <a:r>
              <a:rPr lang="en-AU" sz="1000" b="1" dirty="0">
                <a:solidFill>
                  <a:srgbClr val="0000FF"/>
                </a:solidFill>
              </a:rPr>
              <a:t>S3 3650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>
                <a:solidFill>
                  <a:srgbClr val="000000"/>
                </a:solidFill>
              </a:rPr>
              <a:t>create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>
                <a:solidFill>
                  <a:srgbClr val="000000"/>
                </a:solidFill>
              </a:rPr>
              <a:t> Grape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>
                <a:solidFill>
                  <a:srgbClr val="000000"/>
                </a:solidFill>
              </a:rPr>
              <a:t>Configure switch  ports </a:t>
            </a:r>
            <a:r>
              <a:rPr lang="en-US" sz="1000" b="1" dirty="0">
                <a:solidFill>
                  <a:srgbClr val="0000FF"/>
                </a:solidFill>
              </a:rPr>
              <a:t>G1/0/13, G1/0/1</a:t>
            </a:r>
            <a:r>
              <a:rPr lang="en-AU" sz="1000" b="1" dirty="0">
                <a:solidFill>
                  <a:srgbClr val="0000FF"/>
                </a:solidFill>
              </a:rPr>
              <a:t>4</a:t>
            </a:r>
            <a:r>
              <a:rPr lang="en-AU" sz="1000" dirty="0">
                <a:solidFill>
                  <a:srgbClr val="000000"/>
                </a:solidFill>
              </a:rPr>
              <a:t> as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>
                <a:solidFill>
                  <a:srgbClr val="000000"/>
                </a:solidFill>
              </a:rPr>
              <a:t> access ports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>
                <a:solidFill>
                  <a:srgbClr val="000000"/>
                </a:solidFill>
              </a:rPr>
              <a:t>configure Port Security, mac address sticky on ports </a:t>
            </a:r>
            <a:r>
              <a:rPr lang="en-US" sz="1000" b="1" dirty="0">
                <a:solidFill>
                  <a:srgbClr val="0000FF"/>
                </a:solidFill>
              </a:rPr>
              <a:t>G1/0/13, G1/0/1</a:t>
            </a:r>
            <a:r>
              <a:rPr lang="en-AU" sz="1000" b="1" dirty="0">
                <a:solidFill>
                  <a:srgbClr val="0000FF"/>
                </a:solidFill>
              </a:rPr>
              <a:t>4,</a:t>
            </a:r>
            <a:r>
              <a:rPr lang="en-AU" sz="1000" dirty="0">
                <a:solidFill>
                  <a:srgbClr val="000000"/>
                </a:solidFill>
              </a:rPr>
              <a:t> max 2, with </a:t>
            </a:r>
            <a:r>
              <a:rPr lang="en-AU" sz="1000" b="1" dirty="0">
                <a:solidFill>
                  <a:srgbClr val="000000"/>
                </a:solidFill>
              </a:rPr>
              <a:t>violation protect</a:t>
            </a:r>
            <a:endParaRPr lang="en-AU" sz="1000" dirty="0"/>
          </a:p>
          <a:p>
            <a:pPr>
              <a:buFontTx/>
              <a:buNone/>
              <a:defRPr/>
            </a:pPr>
            <a:r>
              <a:rPr lang="en-AU" sz="1000" b="1" dirty="0"/>
              <a:t>    d) </a:t>
            </a:r>
            <a:r>
              <a:rPr lang="en-AU" sz="1000" dirty="0"/>
              <a:t>On Switch </a:t>
            </a:r>
            <a:r>
              <a:rPr lang="en-AU" sz="1000" b="1" dirty="0">
                <a:solidFill>
                  <a:srgbClr val="3333FF"/>
                </a:solidFill>
              </a:rPr>
              <a:t>S2 2960</a:t>
            </a:r>
          </a:p>
          <a:p>
            <a:pPr lvl="1">
              <a:buFont typeface="+mj-lt"/>
              <a:buAutoNum type="romanLcPeriod"/>
              <a:defRPr/>
            </a:pPr>
            <a:r>
              <a:rPr lang="en-AU" sz="1000" dirty="0"/>
              <a:t>Create VLAN </a:t>
            </a:r>
            <a:r>
              <a:rPr lang="en-AU" sz="1000" b="1" dirty="0">
                <a:solidFill>
                  <a:srgbClr val="7030A0"/>
                </a:solidFill>
              </a:rPr>
              <a:t>YYY</a:t>
            </a:r>
            <a:r>
              <a:rPr lang="en-AU" sz="1000" dirty="0"/>
              <a:t>  White,  VLAN 154 Grey </a:t>
            </a:r>
            <a:r>
              <a:rPr lang="en-AU" sz="1000" b="1" dirty="0">
                <a:solidFill>
                  <a:srgbClr val="FF0000"/>
                </a:solidFill>
              </a:rPr>
              <a:t>(154  may change, refer rules page 5)</a:t>
            </a:r>
            <a:endParaRPr lang="en-AU" sz="1000" dirty="0"/>
          </a:p>
          <a:p>
            <a:pPr lvl="1">
              <a:buFont typeface="+mj-lt"/>
              <a:buAutoNum type="romanLcPeriod"/>
              <a:defRPr/>
            </a:pPr>
            <a:r>
              <a:rPr lang="en-AU" sz="1000" dirty="0"/>
              <a:t>Configure port 24 as VLAN </a:t>
            </a:r>
            <a:r>
              <a:rPr lang="en-AU" sz="1000" b="1" dirty="0">
                <a:solidFill>
                  <a:srgbClr val="7030A0"/>
                </a:solidFill>
              </a:rPr>
              <a:t>YYY</a:t>
            </a:r>
            <a:r>
              <a:rPr lang="en-AU" sz="1000" dirty="0"/>
              <a:t> access port </a:t>
            </a:r>
          </a:p>
          <a:p>
            <a:pPr lvl="1">
              <a:buFont typeface="+mj-lt"/>
              <a:buAutoNum type="romanLcPeriod"/>
              <a:defRPr/>
            </a:pPr>
            <a:r>
              <a:rPr lang="en-AU" sz="1000" b="1" dirty="0">
                <a:solidFill>
                  <a:srgbClr val="9933FF"/>
                </a:solidFill>
              </a:rPr>
              <a:t>If Lab Kit </a:t>
            </a:r>
            <a:r>
              <a:rPr lang="en-AU" sz="1000" dirty="0"/>
              <a:t>- Configure a static mac address on port</a:t>
            </a:r>
            <a:r>
              <a:rPr lang="en-AU" sz="1000" b="1" dirty="0">
                <a:solidFill>
                  <a:srgbClr val="0000FF"/>
                </a:solidFill>
              </a:rPr>
              <a:t> 24 </a:t>
            </a:r>
            <a:r>
              <a:rPr lang="en-AU" sz="1000" dirty="0"/>
              <a:t>use the MAC address of PC2</a:t>
            </a:r>
          </a:p>
          <a:p>
            <a:pPr lvl="1">
              <a:buFont typeface="+mj-lt"/>
              <a:buAutoNum type="romanLcPeriod"/>
              <a:defRPr/>
            </a:pPr>
            <a:r>
              <a:rPr lang="en-AU" sz="1000" b="1" dirty="0">
                <a:solidFill>
                  <a:srgbClr val="FF00FF"/>
                </a:solidFill>
              </a:rPr>
              <a:t>If Packet Tracer </a:t>
            </a:r>
            <a:r>
              <a:rPr lang="en-AU" sz="1000" dirty="0"/>
              <a:t>- </a:t>
            </a:r>
            <a:r>
              <a:rPr lang="en-AU" sz="1000" dirty="0">
                <a:solidFill>
                  <a:srgbClr val="000000"/>
                </a:solidFill>
              </a:rPr>
              <a:t>configure Port Security, mac address sticky on port </a:t>
            </a:r>
            <a:r>
              <a:rPr lang="en-AU" sz="1000" b="1" dirty="0">
                <a:solidFill>
                  <a:srgbClr val="0000FF"/>
                </a:solidFill>
              </a:rPr>
              <a:t>24 </a:t>
            </a:r>
            <a:r>
              <a:rPr lang="en-AU" sz="1000" dirty="0">
                <a:solidFill>
                  <a:srgbClr val="000000"/>
                </a:solidFill>
              </a:rPr>
              <a:t>max 1, with </a:t>
            </a:r>
            <a:r>
              <a:rPr lang="en-AU" sz="1000" b="1" dirty="0">
                <a:solidFill>
                  <a:srgbClr val="000000"/>
                </a:solidFill>
              </a:rPr>
              <a:t>violation shutdown</a:t>
            </a:r>
            <a:endParaRPr lang="en-AU" sz="1000" b="1" dirty="0">
              <a:solidFill>
                <a:srgbClr val="FF00FF"/>
              </a:solidFill>
            </a:endParaRPr>
          </a:p>
          <a:p>
            <a:pPr marL="57150" indent="0">
              <a:buNone/>
              <a:defRPr/>
            </a:pPr>
            <a:r>
              <a:rPr lang="en-AU" sz="1000" b="1" dirty="0"/>
              <a:t>    e) </a:t>
            </a:r>
            <a:r>
              <a:rPr lang="en-AU" sz="1000" dirty="0"/>
              <a:t>On</a:t>
            </a:r>
            <a:r>
              <a:rPr lang="en-AU" sz="1000" b="1" dirty="0">
                <a:solidFill>
                  <a:srgbClr val="3333FF"/>
                </a:solidFill>
              </a:rPr>
              <a:t> S3 </a:t>
            </a:r>
            <a:r>
              <a:rPr lang="en-AU" sz="1000" dirty="0"/>
              <a:t>switch configure </a:t>
            </a:r>
            <a:r>
              <a:rPr lang="en-AU" sz="1000" dirty="0">
                <a:solidFill>
                  <a:srgbClr val="3333FF"/>
                </a:solidFill>
              </a:rPr>
              <a:t>G1/0/11</a:t>
            </a:r>
            <a:r>
              <a:rPr lang="en-AU" sz="1000" dirty="0"/>
              <a:t> as a </a:t>
            </a:r>
            <a:r>
              <a:rPr lang="en-AU" sz="1000" b="1" dirty="0"/>
              <a:t>trunk</a:t>
            </a:r>
            <a:r>
              <a:rPr lang="en-AU" sz="1000" dirty="0"/>
              <a:t> port,</a:t>
            </a:r>
            <a:r>
              <a:rPr lang="en-AU" sz="1000" dirty="0">
                <a:solidFill>
                  <a:srgbClr val="000000"/>
                </a:solidFill>
              </a:rPr>
              <a:t> On </a:t>
            </a:r>
            <a:r>
              <a:rPr lang="en-AU" sz="1000" b="1" dirty="0">
                <a:solidFill>
                  <a:srgbClr val="3333FF"/>
                </a:solidFill>
              </a:rPr>
              <a:t>S2</a:t>
            </a:r>
            <a:r>
              <a:rPr lang="en-AU" sz="1000" dirty="0">
                <a:solidFill>
                  <a:srgbClr val="000000"/>
                </a:solidFill>
              </a:rPr>
              <a:t> switch configure </a:t>
            </a:r>
            <a:r>
              <a:rPr lang="en-AU" sz="1000" dirty="0">
                <a:solidFill>
                  <a:srgbClr val="3333FF"/>
                </a:solidFill>
              </a:rPr>
              <a:t>G0/1 </a:t>
            </a:r>
            <a:r>
              <a:rPr lang="en-AU" sz="1000" dirty="0">
                <a:solidFill>
                  <a:srgbClr val="000000"/>
                </a:solidFill>
              </a:rPr>
              <a:t> as a </a:t>
            </a:r>
            <a:r>
              <a:rPr lang="en-AU" sz="1000" b="1" dirty="0">
                <a:solidFill>
                  <a:srgbClr val="000000"/>
                </a:solidFill>
              </a:rPr>
              <a:t>trunk</a:t>
            </a:r>
            <a:r>
              <a:rPr lang="en-AU" sz="1000" dirty="0">
                <a:solidFill>
                  <a:srgbClr val="000000"/>
                </a:solidFill>
              </a:rPr>
              <a:t> port.</a:t>
            </a:r>
            <a:endParaRPr lang="en-AU" sz="1000" dirty="0"/>
          </a:p>
          <a:p>
            <a:pPr>
              <a:buNone/>
              <a:defRPr/>
            </a:pPr>
            <a:r>
              <a:rPr lang="en-AU" sz="1000" b="1" dirty="0"/>
              <a:t>      f) Switch Management –  </a:t>
            </a:r>
            <a:r>
              <a:rPr lang="en-AU" sz="1000" dirty="0"/>
              <a:t>on both switches configure an  ip address on interface VLAN 1  and configure a default gateway</a:t>
            </a:r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g) </a:t>
            </a:r>
            <a:r>
              <a:rPr lang="en-AU" sz="1000" dirty="0"/>
              <a:t>Configure </a:t>
            </a:r>
            <a:r>
              <a:rPr lang="en-AU" sz="1000" b="1" dirty="0"/>
              <a:t>enable password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7030A0"/>
                </a:solidFill>
              </a:rPr>
              <a:t>cisco </a:t>
            </a:r>
            <a:r>
              <a:rPr lang="en-AU" sz="1000" dirty="0"/>
              <a:t>and  </a:t>
            </a:r>
            <a:r>
              <a:rPr lang="en-AU" sz="1000" b="1" dirty="0"/>
              <a:t>Line </a:t>
            </a:r>
            <a:r>
              <a:rPr lang="en-AU" sz="1000" b="1" dirty="0" err="1"/>
              <a:t>vty</a:t>
            </a:r>
            <a:r>
              <a:rPr lang="en-AU" sz="1000" b="1" dirty="0"/>
              <a:t> </a:t>
            </a:r>
            <a:r>
              <a:rPr lang="en-AU" sz="1000" dirty="0"/>
              <a:t>with password </a:t>
            </a:r>
            <a:r>
              <a:rPr lang="en-AU" sz="1000" b="1" dirty="0">
                <a:solidFill>
                  <a:srgbClr val="7030A0"/>
                </a:solidFill>
              </a:rPr>
              <a:t>cisco</a:t>
            </a:r>
            <a:r>
              <a:rPr lang="en-AU" sz="1000" dirty="0"/>
              <a:t> and </a:t>
            </a:r>
            <a:r>
              <a:rPr lang="en-AU" sz="1000" b="1" dirty="0"/>
              <a:t>login</a:t>
            </a:r>
            <a:r>
              <a:rPr lang="en-AU" sz="1000" dirty="0"/>
              <a:t>, so each switch can be configured via Telnet</a:t>
            </a:r>
          </a:p>
          <a:p>
            <a:pPr>
              <a:buFontTx/>
              <a:buNone/>
              <a:defRPr/>
            </a:pPr>
            <a:r>
              <a:rPr lang="en-AU" sz="1000" b="1" dirty="0"/>
              <a:t>8. </a:t>
            </a:r>
            <a:r>
              <a:rPr lang="en-AU" sz="1000" b="1" dirty="0">
                <a:solidFill>
                  <a:srgbClr val="FF0000"/>
                </a:solidFill>
              </a:rPr>
              <a:t>Trouble Shooting</a:t>
            </a:r>
            <a:r>
              <a:rPr lang="en-AU" sz="1000" b="1" dirty="0">
                <a:solidFill>
                  <a:srgbClr val="3333FF"/>
                </a:solidFill>
              </a:rPr>
              <a:t> VLANs </a:t>
            </a:r>
          </a:p>
          <a:p>
            <a:pPr>
              <a:buFontTx/>
              <a:buNone/>
              <a:defRPr/>
            </a:pPr>
            <a:r>
              <a:rPr lang="en-AU" sz="1000" b="1" dirty="0">
                <a:solidFill>
                  <a:srgbClr val="3333FF"/>
                </a:solidFill>
                <a:cs typeface="Times New Roman" pitchFamily="18" charset="0"/>
              </a:rPr>
              <a:t>     </a:t>
            </a:r>
            <a:r>
              <a:rPr lang="en-AU" sz="1000" b="1" dirty="0">
                <a:cs typeface="Times New Roman" pitchFamily="18" charset="0"/>
              </a:rPr>
              <a:t>a)</a:t>
            </a:r>
            <a:r>
              <a:rPr lang="en-AU" sz="1000" dirty="0"/>
              <a:t> To check VLANs created, use – </a:t>
            </a:r>
            <a:r>
              <a:rPr lang="en-AU" sz="1000" b="1" dirty="0"/>
              <a:t>show </a:t>
            </a:r>
            <a:r>
              <a:rPr lang="en-AU" sz="1000" b="1" dirty="0" err="1"/>
              <a:t>vlan</a:t>
            </a:r>
            <a:r>
              <a:rPr lang="en-AU" sz="1000" b="1" dirty="0"/>
              <a:t> brief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9.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0000FF"/>
                </a:solidFill>
              </a:rPr>
              <a:t>Port Security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>
                <a:solidFill>
                  <a:srgbClr val="0000FF"/>
                </a:solidFill>
              </a:rPr>
              <a:t>     </a:t>
            </a:r>
            <a:r>
              <a:rPr lang="en-AU" sz="1000" b="1" dirty="0"/>
              <a:t>a)</a:t>
            </a:r>
            <a:r>
              <a:rPr lang="en-AU" sz="1000" dirty="0">
                <a:solidFill>
                  <a:srgbClr val="0000FF"/>
                </a:solidFill>
              </a:rPr>
              <a:t> </a:t>
            </a:r>
            <a:r>
              <a:rPr lang="en-AU" sz="1000" dirty="0"/>
              <a:t>To check port security is enabled,  use - </a:t>
            </a:r>
            <a:r>
              <a:rPr lang="en-AU" sz="1000" b="1" dirty="0"/>
              <a:t>show port-security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     b)</a:t>
            </a:r>
            <a:r>
              <a:rPr lang="en-AU" sz="1000" dirty="0"/>
              <a:t> A table will be displayed showing the security status of the switch ports</a:t>
            </a:r>
            <a:endParaRPr lang="en-AU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10. </a:t>
            </a:r>
            <a:r>
              <a:rPr lang="en-AU" sz="1000" b="1" dirty="0">
                <a:solidFill>
                  <a:srgbClr val="3333FF"/>
                </a:solidFill>
              </a:rPr>
              <a:t>Network IP Address Configuration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a) </a:t>
            </a:r>
            <a:r>
              <a:rPr lang="en-AU" sz="1100" dirty="0">
                <a:cs typeface="Times New Roman" pitchFamily="18" charset="0"/>
              </a:rPr>
              <a:t>Configure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ALL </a:t>
            </a:r>
            <a:r>
              <a:rPr lang="en-AU" sz="1100" dirty="0">
                <a:cs typeface="Times New Roman" pitchFamily="18" charset="0"/>
              </a:rPr>
              <a:t>router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serial</a:t>
            </a:r>
            <a:r>
              <a:rPr lang="en-AU" sz="1100" dirty="0">
                <a:cs typeface="Times New Roman" pitchFamily="18" charset="0"/>
              </a:rPr>
              <a:t> and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loopback</a:t>
            </a:r>
            <a:r>
              <a:rPr lang="en-AU" sz="1100" dirty="0">
                <a:cs typeface="Times New Roman" pitchFamily="18" charset="0"/>
              </a:rPr>
              <a:t> interfaces with ip addresses and descriptions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solidFill>
                  <a:srgbClr val="000000"/>
                </a:solidFill>
                <a:cs typeface="Times New Roman" pitchFamily="18" charset="0"/>
              </a:rPr>
              <a:t>     </a:t>
            </a:r>
            <a:r>
              <a:rPr lang="en-AU" sz="1100" b="1" dirty="0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lang="en-AU" sz="1100" dirty="0">
                <a:solidFill>
                  <a:srgbClr val="000000"/>
                </a:solidFill>
                <a:cs typeface="Times New Roman" pitchFamily="18" charset="0"/>
              </a:rPr>
              <a:t>) Configure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Packet Tracer Servers </a:t>
            </a:r>
            <a:r>
              <a:rPr lang="en-AU" sz="1100" dirty="0">
                <a:solidFill>
                  <a:srgbClr val="000000"/>
                </a:solidFill>
                <a:cs typeface="Times New Roman" pitchFamily="18" charset="0"/>
              </a:rPr>
              <a:t>with ip addresses, connect to ISP via ethernet cable</a:t>
            </a:r>
            <a:endParaRPr lang="en-AU" sz="1100" dirty="0"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c) </a:t>
            </a:r>
            <a:r>
              <a:rPr lang="en-AU" sz="1100" dirty="0" err="1">
                <a:cs typeface="Times New Roman" pitchFamily="18" charset="0"/>
              </a:rPr>
              <a:t>Latur</a:t>
            </a:r>
            <a:r>
              <a:rPr lang="en-AU" sz="1100" dirty="0">
                <a:cs typeface="Times New Roman" pitchFamily="18" charset="0"/>
              </a:rPr>
              <a:t> and </a:t>
            </a:r>
            <a:r>
              <a:rPr lang="en-AU" sz="1100" dirty="0" err="1">
                <a:cs typeface="Times New Roman" pitchFamily="18" charset="0"/>
              </a:rPr>
              <a:t>Udgir</a:t>
            </a:r>
            <a:r>
              <a:rPr lang="en-AU" sz="1100" dirty="0">
                <a:cs typeface="Times New Roman" pitchFamily="18" charset="0"/>
              </a:rPr>
              <a:t> Router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   </a:t>
            </a:r>
            <a:r>
              <a:rPr lang="en-AU" sz="1100" dirty="0" err="1">
                <a:cs typeface="Times New Roman" pitchFamily="18" charset="0"/>
              </a:rPr>
              <a:t>i</a:t>
            </a:r>
            <a:r>
              <a:rPr lang="en-AU" sz="1100" dirty="0">
                <a:cs typeface="Times New Roman" pitchFamily="18" charset="0"/>
              </a:rPr>
              <a:t>) </a:t>
            </a:r>
            <a:r>
              <a:rPr lang="en-AU" sz="1100" dirty="0">
                <a:solidFill>
                  <a:srgbClr val="FF0000"/>
                </a:solidFill>
                <a:cs typeface="Times New Roman" pitchFamily="18" charset="0"/>
              </a:rPr>
              <a:t>Refer page 21  </a:t>
            </a:r>
            <a:r>
              <a:rPr lang="en-AU" sz="1100" dirty="0">
                <a:cs typeface="Times New Roman" pitchFamily="18" charset="0"/>
              </a:rPr>
              <a:t>and to </a:t>
            </a:r>
            <a:r>
              <a:rPr lang="en-AU" sz="1100" b="1" dirty="0">
                <a:solidFill>
                  <a:srgbClr val="FF0000"/>
                </a:solidFill>
              </a:rPr>
              <a:t>your journal </a:t>
            </a:r>
            <a:r>
              <a:rPr lang="en-AU" sz="1100" dirty="0"/>
              <a:t>and lab exercises from prior unit on </a:t>
            </a:r>
            <a:r>
              <a:rPr lang="en-AU" sz="1100" b="1" dirty="0"/>
              <a:t>Basic Inter-VLAN Routing</a:t>
            </a:r>
          </a:p>
          <a:p>
            <a:pPr lvl="0">
              <a:buNone/>
              <a:defRPr/>
            </a:pPr>
            <a:r>
              <a:rPr lang="en-AU" sz="1100" dirty="0">
                <a:cs typeface="Times New Roman" pitchFamily="18" charset="0"/>
              </a:rPr>
              <a:t>        ii) Configure </a:t>
            </a:r>
            <a:r>
              <a:rPr lang="en-AU" sz="1100" b="1" dirty="0">
                <a:solidFill>
                  <a:srgbClr val="FF0000"/>
                </a:solidFill>
              </a:rPr>
              <a:t>Inter-VLAN routing </a:t>
            </a:r>
            <a:r>
              <a:rPr lang="en-AU" sz="1100" dirty="0"/>
              <a:t>on </a:t>
            </a:r>
            <a:r>
              <a:rPr lang="en-AU" sz="1100" dirty="0">
                <a:solidFill>
                  <a:srgbClr val="3333FF"/>
                </a:solidFill>
              </a:rPr>
              <a:t>G0/0/1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100" dirty="0"/>
              <a:t>- </a:t>
            </a:r>
            <a:r>
              <a:rPr lang="en-AU" sz="1100" dirty="0" err="1">
                <a:solidFill>
                  <a:srgbClr val="00B050"/>
                </a:solidFill>
              </a:rPr>
              <a:t>Latur</a:t>
            </a:r>
            <a:r>
              <a:rPr lang="en-AU" sz="1100" dirty="0"/>
              <a:t> configure separate sub-interfaces for VLAN 1  (the management VLAN) and VLAN </a:t>
            </a:r>
            <a:r>
              <a:rPr lang="en-AU" sz="1100" b="1" dirty="0">
                <a:solidFill>
                  <a:srgbClr val="00B050"/>
                </a:solidFill>
              </a:rPr>
              <a:t>XXX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100" dirty="0"/>
              <a:t>- </a:t>
            </a:r>
            <a:r>
              <a:rPr lang="en-AU" sz="1100" dirty="0" err="1">
                <a:solidFill>
                  <a:srgbClr val="00B050"/>
                </a:solidFill>
              </a:rPr>
              <a:t>Udgir</a:t>
            </a:r>
            <a:r>
              <a:rPr lang="en-AU" sz="1100" dirty="0"/>
              <a:t>    configure separate sub-interfaces for VLAN 1  (the management VLAN) and VLAN </a:t>
            </a:r>
            <a:r>
              <a:rPr lang="en-AU" sz="1100" b="1" dirty="0">
                <a:solidFill>
                  <a:srgbClr val="7030A0"/>
                </a:solidFill>
              </a:rPr>
              <a:t>YYY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100" dirty="0"/>
              <a:t>- Configure each sub-interface with an ip address</a:t>
            </a:r>
            <a:endParaRPr lang="en-AU" sz="1000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AU" sz="1000" dirty="0">
                <a:cs typeface="Times New Roman" pitchFamily="18" charset="0"/>
              </a:rPr>
              <a:t>    </a:t>
            </a:r>
            <a:r>
              <a:rPr lang="en-AU" sz="1050" dirty="0">
                <a:cs typeface="Times New Roman" pitchFamily="18" charset="0"/>
              </a:rPr>
              <a:t> </a:t>
            </a:r>
            <a:r>
              <a:rPr lang="en-AU" sz="1100" b="1" dirty="0">
                <a:cs typeface="Times New Roman" pitchFamily="18" charset="0"/>
              </a:rPr>
              <a:t>d</a:t>
            </a:r>
            <a:r>
              <a:rPr lang="en-AU" sz="1050" b="1" dirty="0">
                <a:cs typeface="Times New Roman" pitchFamily="18" charset="0"/>
              </a:rPr>
              <a:t>)</a:t>
            </a:r>
            <a:r>
              <a:rPr lang="en-AU" sz="1050" b="1" dirty="0"/>
              <a:t> </a:t>
            </a:r>
            <a:r>
              <a:rPr lang="en-AU" sz="1000" dirty="0"/>
              <a:t>Configure PC1 and PC2 Hosts with specified VLAN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dirty="0" err="1"/>
              <a:t>i</a:t>
            </a:r>
            <a:r>
              <a:rPr lang="en-AU" sz="1000" dirty="0"/>
              <a:t>) IP address and subnet mask.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ii) Default Gateway IP address.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      </a:t>
            </a:r>
            <a:r>
              <a:rPr lang="en-AU" sz="1050" b="1" dirty="0"/>
              <a:t>e) </a:t>
            </a:r>
            <a:r>
              <a:rPr lang="en-AU" sz="1000" b="1" dirty="0"/>
              <a:t>Check </a:t>
            </a:r>
            <a:r>
              <a:rPr lang="en-AU" sz="1000" dirty="0"/>
              <a:t>default gateways configured on switches</a:t>
            </a:r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9D3E37-3D65-4EE4-9953-961B05D6C1E8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1583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8952</TotalTime>
  <Words>4725</Words>
  <Application>Microsoft Office PowerPoint</Application>
  <PresentationFormat>On-screen Show (4:3)</PresentationFormat>
  <Paragraphs>786</Paragraphs>
  <Slides>28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 In Lab Scenario 4 Semester 1 2022 V1.1 </vt:lpstr>
      <vt:lpstr>PowerPoint Presentation</vt:lpstr>
      <vt:lpstr>The Scenario – An Analytical and Systematic Approach</vt:lpstr>
      <vt:lpstr>PowerPoint Presentation</vt:lpstr>
      <vt:lpstr>PowerPoint Presentation</vt:lpstr>
      <vt:lpstr>PowerPoint Presentation</vt:lpstr>
      <vt:lpstr> Task 2 VLSM Design – Use VLSM Calculator Paste Below </vt:lpstr>
      <vt:lpstr>Scenario 4 -Tasks</vt:lpstr>
      <vt:lpstr>Scenario 4 -Tasks</vt:lpstr>
      <vt:lpstr>Scenario 4 -Tasks</vt:lpstr>
      <vt:lpstr>Scenario 4 -Tasks</vt:lpstr>
      <vt:lpstr>Scenario 4 - Tasks</vt:lpstr>
      <vt:lpstr>Scenario 4 - Tasks</vt:lpstr>
      <vt:lpstr>Scenario 4 - Tasks</vt:lpstr>
      <vt:lpstr>Scenario 4 – ACL Templates</vt:lpstr>
      <vt:lpstr>Scenario 4 – ACL Templates</vt:lpstr>
      <vt:lpstr>Scenario 4 – ACL Overview</vt:lpstr>
      <vt:lpstr>Routing Configuration Rules</vt:lpstr>
      <vt:lpstr>OSPF Configuration</vt:lpstr>
      <vt:lpstr>OSPF Configuration</vt:lpstr>
      <vt:lpstr>Inter-VLAN Routing Configuration</vt:lpstr>
      <vt:lpstr>Switch Configuration</vt:lpstr>
      <vt:lpstr>Switch Configuration</vt:lpstr>
      <vt:lpstr>Switch Configuration</vt:lpstr>
      <vt:lpstr>Switch Commands</vt:lpstr>
      <vt:lpstr>How to configure SSH – Secure Shell</vt:lpstr>
      <vt:lpstr>PC Command Window Useful Trouble Shooting Commands</vt:lpstr>
      <vt:lpstr>PC Command Window Useful Trouble Shooting Commands</vt:lpstr>
    </vt:vector>
  </TitlesOfParts>
  <Company>Monash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 The Concept of an IP Network</dc:title>
  <dc:creator>pgranvil</dc:creator>
  <cp:lastModifiedBy>User</cp:lastModifiedBy>
  <cp:revision>629</cp:revision>
  <cp:lastPrinted>2020-07-28T04:15:18Z</cp:lastPrinted>
  <dcterms:created xsi:type="dcterms:W3CDTF">2006-07-20T01:21:50Z</dcterms:created>
  <dcterms:modified xsi:type="dcterms:W3CDTF">2022-04-17T00:49:53Z</dcterms:modified>
</cp:coreProperties>
</file>