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40" r:id="rId2"/>
    <p:sldId id="289" r:id="rId3"/>
    <p:sldId id="290" r:id="rId4"/>
    <p:sldId id="291" r:id="rId5"/>
    <p:sldId id="337" r:id="rId6"/>
    <p:sldId id="338" r:id="rId7"/>
    <p:sldId id="344" r:id="rId8"/>
    <p:sldId id="331" r:id="rId9"/>
    <p:sldId id="293" r:id="rId10"/>
    <p:sldId id="295" r:id="rId11"/>
    <p:sldId id="315" r:id="rId12"/>
    <p:sldId id="296" r:id="rId13"/>
    <p:sldId id="297" r:id="rId14"/>
    <p:sldId id="298" r:id="rId15"/>
    <p:sldId id="333" r:id="rId16"/>
    <p:sldId id="316" r:id="rId17"/>
    <p:sldId id="301" r:id="rId18"/>
    <p:sldId id="302" r:id="rId19"/>
    <p:sldId id="311" r:id="rId20"/>
    <p:sldId id="303" r:id="rId21"/>
    <p:sldId id="317" r:id="rId22"/>
    <p:sldId id="318" r:id="rId23"/>
    <p:sldId id="326" r:id="rId24"/>
    <p:sldId id="312" r:id="rId25"/>
    <p:sldId id="305" r:id="rId26"/>
    <p:sldId id="306" r:id="rId27"/>
    <p:sldId id="307" r:id="rId28"/>
    <p:sldId id="330" r:id="rId29"/>
    <p:sldId id="309" r:id="rId30"/>
    <p:sldId id="343" r:id="rId31"/>
    <p:sldId id="329" r:id="rId32"/>
    <p:sldId id="325" r:id="rId33"/>
  </p:sldIdLst>
  <p:sldSz cx="9144000" cy="6858000" type="screen4x3"/>
  <p:notesSz cx="9872663" cy="67976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9933FF"/>
    <a:srgbClr val="663300"/>
    <a:srgbClr val="008000"/>
    <a:srgbClr val="3333FF"/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54" autoAdjust="0"/>
    <p:restoredTop sz="94551" autoAdjust="0"/>
  </p:normalViewPr>
  <p:slideViewPr>
    <p:cSldViewPr>
      <p:cViewPr>
        <p:scale>
          <a:sx n="60" d="100"/>
          <a:sy n="60" d="100"/>
        </p:scale>
        <p:origin x="-1872" y="-2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EEBB00-0668-4B67-A17A-52B611DF07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255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195" y="3228592"/>
            <a:ext cx="7900274" cy="30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B3AAA13-04B1-4AF0-9778-1026BF3A8E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69C73-E106-41D3-8A89-321F46F208F7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B509A930-40AE-45B4-B7FD-2C5ED7CFD14C}" type="slidenum">
              <a:rPr lang="en-AU" smtClean="0"/>
              <a:pPr defTabSz="909912">
                <a:defRPr/>
              </a:pPr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B509A930-40AE-45B4-B7FD-2C5ED7CFD14C}" type="slidenum">
              <a:rPr lang="en-AU" smtClean="0"/>
              <a:pPr defTabSz="909912">
                <a:defRPr/>
              </a:pPr>
              <a:t>15</a:t>
            </a:fld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B509A930-40AE-45B4-B7FD-2C5ED7CFD14C}" type="slidenum">
              <a:rPr lang="en-AU" smtClean="0"/>
              <a:pPr defTabSz="909912">
                <a:defRPr/>
              </a:pPr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822A9CA4-2778-48F7-AFAD-A897669A5756}" type="slidenum">
              <a:rPr lang="en-AU" smtClean="0"/>
              <a:pPr defTabSz="909912">
                <a:defRPr/>
              </a:pPr>
              <a:t>17</a:t>
            </a:fld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828DD7-7CAD-4C47-AF23-B001F4D9B2C1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0808E-4659-4309-8146-DD9C0DF8D78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231">
              <a:defRPr/>
            </a:pPr>
            <a:fld id="{E61541E2-A7AD-488D-B4E6-BEE2C325202E}" type="slidenum">
              <a:rPr lang="en-AU" smtClean="0">
                <a:solidFill>
                  <a:prstClr val="black"/>
                </a:solidFill>
              </a:rPr>
              <a:pPr defTabSz="909231">
                <a:defRPr/>
              </a:pPr>
              <a:t>21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231">
              <a:defRPr/>
            </a:pPr>
            <a:fld id="{2CE0F7E6-E68B-4E2A-9484-3592DB1794D0}" type="slidenum">
              <a:rPr lang="en-AU" smtClean="0">
                <a:solidFill>
                  <a:prstClr val="black"/>
                </a:solidFill>
              </a:rPr>
              <a:pPr defTabSz="909231">
                <a:defRPr/>
              </a:pPr>
              <a:t>22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79378">
              <a:defRPr/>
            </a:pPr>
            <a:fld id="{A2770798-6D57-4081-BA6F-B77B65F4BBDC}" type="slidenum">
              <a:rPr lang="en-AU">
                <a:solidFill>
                  <a:srgbClr val="000000"/>
                </a:solidFill>
              </a:rPr>
              <a:pPr defTabSz="879378">
                <a:defRPr/>
              </a:pPr>
              <a:t>23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53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21325-76F0-48CB-B194-671E2643043F}" type="slidenum">
              <a:rPr lang="en-AU" smtClean="0"/>
              <a:pPr>
                <a:defRPr/>
              </a:pPr>
              <a:t>26</a:t>
            </a:fld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94F99C-0C33-4E39-8650-F676B8E706AE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90D3B0-0933-4037-B734-200EE2ED8A1D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304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6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80AD4-63AD-4068-B9AC-0B4853F19BC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80AD4-63AD-4068-B9AC-0B4853F19BC6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7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1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9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7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4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7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6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D357BAC8-4C73-444D-A0E0-09694DA55D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96944" cy="1440160"/>
          </a:xfrm>
        </p:spPr>
        <p:txBody>
          <a:bodyPr/>
          <a:lstStyle/>
          <a:p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>
                <a:solidFill>
                  <a:srgbClr val="009900"/>
                </a:solidFill>
              </a:rPr>
              <a:t>In Lab Scenario 5 </a:t>
            </a:r>
            <a:r>
              <a:rPr lang="en-AU" sz="2000" dirty="0"/>
              <a:t>Semester 1 2022 V1.1</a:t>
            </a:r>
            <a:br>
              <a:rPr lang="en-AU" sz="2000" dirty="0"/>
            </a:b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2000" dirty="0">
                <a:solidFill>
                  <a:srgbClr val="0000FF"/>
                </a:solidFill>
              </a:rPr>
              <a:t/>
            </a:r>
            <a:br>
              <a:rPr lang="en-AU" sz="2000" dirty="0">
                <a:solidFill>
                  <a:srgbClr val="0000FF"/>
                </a:solidFill>
              </a:rPr>
            </a:br>
            <a:endParaRPr lang="en-AU" sz="2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28800"/>
            <a:ext cx="8229600" cy="2736305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ID: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Name: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Session Time: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Tutor’s Name: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4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5 -Tasks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AU" sz="11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Configuration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Refer to pages </a:t>
            </a:r>
            <a:r>
              <a:rPr lang="en-AU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to 29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and  to </a:t>
            </a:r>
            <a:r>
              <a:rPr lang="en-AU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journal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and lab exercises from prior unit on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Basic Switch and VLAN Configuration</a:t>
            </a:r>
          </a:p>
          <a:p>
            <a:pPr>
              <a:buFontTx/>
              <a:buNone/>
              <a:defRPr/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      b) </a:t>
            </a:r>
            <a:r>
              <a:rPr lang="en-AU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the switch is clean, if NOT then: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) Delete the vlan.dat file to remove old VLANs from the Switch, use - 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delete vlan.dat</a:t>
            </a:r>
          </a:p>
          <a:p>
            <a:pPr>
              <a:buFontTx/>
              <a:buNone/>
              <a:defRPr/>
            </a:pP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         ii)  Use -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erase </a:t>
            </a:r>
            <a:r>
              <a:rPr lang="en-AU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-config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 reload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None/>
              <a:defRPr/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      c)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Create VLAN </a:t>
            </a:r>
            <a:r>
              <a:rPr lang="en-AU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Green, VLAN </a:t>
            </a:r>
            <a:r>
              <a:rPr lang="en-AU" sz="11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 Blue,  VLAN 195 Grey </a:t>
            </a:r>
            <a:r>
              <a:rPr lang="en-AU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(195  may change, refer rules page 5)</a:t>
            </a:r>
          </a:p>
          <a:p>
            <a:pPr lvl="0">
              <a:buNone/>
              <a:defRPr/>
            </a:pPr>
            <a:r>
              <a:rPr lang="en-AU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d) </a:t>
            </a: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switch </a:t>
            </a:r>
            <a:r>
              <a:rPr lang="en-AU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3650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VLAN </a:t>
            </a:r>
            <a:r>
              <a:rPr lang="en-AU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Grape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switch  ports </a:t>
            </a:r>
            <a:r>
              <a:rPr lang="en-US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G1/0/13, G1/0/1</a:t>
            </a:r>
            <a:r>
              <a:rPr lang="en-AU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VLAN </a:t>
            </a:r>
            <a:r>
              <a:rPr lang="en-AU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ports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Port Security, mac address sticky on ports </a:t>
            </a:r>
            <a:r>
              <a:rPr lang="en-US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G1/0/13, G1/0/1</a:t>
            </a:r>
            <a:r>
              <a:rPr lang="en-AU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</a:t>
            </a: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2, with </a:t>
            </a:r>
            <a:r>
              <a:rPr lang="en-AU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violation protect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switch  port </a:t>
            </a:r>
            <a:r>
              <a:rPr lang="en-US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G1/0/24 </a:t>
            </a: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 an VLAN </a:t>
            </a:r>
            <a:r>
              <a:rPr lang="en-AU" sz="11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</a:t>
            </a: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port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b="1" dirty="0">
                <a:solidFill>
                  <a:srgbClr val="9933FF"/>
                </a:solidFill>
              </a:rPr>
              <a:t>If Lab Kit </a:t>
            </a:r>
            <a:r>
              <a:rPr lang="en-AU" sz="1000" dirty="0">
                <a:solidFill>
                  <a:srgbClr val="000000"/>
                </a:solidFill>
              </a:rPr>
              <a:t>- Configure a static mac address on 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G1/0/24 </a:t>
            </a:r>
            <a:r>
              <a:rPr lang="en-AU" sz="1000" dirty="0">
                <a:solidFill>
                  <a:srgbClr val="000000"/>
                </a:solidFill>
              </a:rPr>
              <a:t>use the MAC address of PC2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b="1" dirty="0">
                <a:solidFill>
                  <a:srgbClr val="FF00FF"/>
                </a:solidFill>
              </a:rPr>
              <a:t>If Packet Tracer </a:t>
            </a:r>
            <a:r>
              <a:rPr lang="en-AU" sz="1000" dirty="0">
                <a:solidFill>
                  <a:srgbClr val="000000"/>
                </a:solidFill>
              </a:rPr>
              <a:t>- configure Port Security, mac address sticky on </a:t>
            </a:r>
            <a:r>
              <a:rPr lang="en-US" sz="1100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G1/0/24 </a:t>
            </a:r>
            <a:r>
              <a:rPr lang="en-AU" sz="1000" dirty="0">
                <a:solidFill>
                  <a:srgbClr val="000000"/>
                </a:solidFill>
              </a:rPr>
              <a:t>max 1, with </a:t>
            </a:r>
            <a:r>
              <a:rPr lang="en-AU" sz="1000" b="1" dirty="0">
                <a:solidFill>
                  <a:srgbClr val="000000"/>
                </a:solidFill>
              </a:rPr>
              <a:t>violation shutdown</a:t>
            </a: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e)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AU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G1/0/11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as a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trunk port</a:t>
            </a:r>
          </a:p>
          <a:p>
            <a:pPr>
              <a:buFontTx/>
              <a:buNone/>
              <a:defRPr/>
            </a:pP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f) Switch Management –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configure an  ip address on interface VLAN 1  and configure a default gateway</a:t>
            </a:r>
          </a:p>
          <a:p>
            <a:pPr>
              <a:buFontTx/>
              <a:buNone/>
              <a:defRPr/>
            </a:pP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g)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enable password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Line </a:t>
            </a:r>
            <a:r>
              <a:rPr lang="en-AU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vty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with password </a:t>
            </a:r>
            <a:r>
              <a:rPr lang="en-AU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, so each switch can be configured via Telnet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AU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Shooting</a:t>
            </a:r>
            <a:r>
              <a:rPr lang="en-AU" sz="11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VLANs </a:t>
            </a:r>
          </a:p>
          <a:p>
            <a:pPr>
              <a:buFontTx/>
              <a:buNone/>
              <a:defRPr/>
            </a:pPr>
            <a:r>
              <a:rPr lang="en-AU" sz="11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To check VLANs created, use –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AU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 brief</a:t>
            </a:r>
          </a:p>
          <a:p>
            <a:pPr>
              <a:buFontTx/>
              <a:buNone/>
              <a:defRPr/>
            </a:pP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AU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Shooting </a:t>
            </a:r>
            <a:r>
              <a:rPr lang="en-AU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Security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r>
              <a:rPr lang="en-AU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To check port security is enabled,  use -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show port-security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     b)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A table will be displayed showing the security status of the switch ports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15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5 -Tasks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r>
              <a:rPr lang="en-AU" sz="2000" dirty="0">
                <a:solidFill>
                  <a:srgbClr val="FF0000"/>
                </a:solidFill>
              </a:rPr>
              <a:t>10. Network IP Address Configuration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AU" sz="2000" dirty="0">
                <a:solidFill>
                  <a:srgbClr val="FF0000"/>
                </a:solidFill>
                <a:cs typeface="Times New Roman" pitchFamily="18" charset="0"/>
              </a:rPr>
              <a:t>     a) Configure ALL the router serial and loopback interfaces with ip addresses and  descriptions 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dirty="0">
                <a:cs typeface="Times New Roman" pitchFamily="18" charset="0"/>
              </a:rPr>
              <a:t>    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dirty="0">
                <a:cs typeface="Times New Roman" pitchFamily="18" charset="0"/>
              </a:rPr>
              <a:t>    </a:t>
            </a:r>
            <a:r>
              <a:rPr lang="en-AU" sz="1100" b="1" dirty="0">
                <a:cs typeface="Times New Roman" pitchFamily="18" charset="0"/>
              </a:rPr>
              <a:t>b) </a:t>
            </a:r>
            <a:r>
              <a:rPr lang="en-AU" sz="1100" b="1" dirty="0" err="1">
                <a:solidFill>
                  <a:srgbClr val="009900"/>
                </a:solidFill>
                <a:cs typeface="Times New Roman" pitchFamily="18" charset="0"/>
              </a:rPr>
              <a:t>Korba</a:t>
            </a:r>
            <a:r>
              <a:rPr lang="en-AU" sz="1100" b="1" dirty="0">
                <a:solidFill>
                  <a:srgbClr val="009900"/>
                </a:solidFill>
                <a:cs typeface="Times New Roman" pitchFamily="18" charset="0"/>
              </a:rPr>
              <a:t> Router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dirty="0">
                <a:cs typeface="Times New Roman" pitchFamily="18" charset="0"/>
              </a:rPr>
              <a:t>          </a:t>
            </a:r>
            <a:r>
              <a:rPr lang="en-AU" sz="1100" dirty="0" err="1">
                <a:cs typeface="Times New Roman" pitchFamily="18" charset="0"/>
              </a:rPr>
              <a:t>i</a:t>
            </a:r>
            <a:r>
              <a:rPr lang="en-AU" sz="1100" dirty="0">
                <a:cs typeface="Times New Roman" pitchFamily="18" charset="0"/>
              </a:rPr>
              <a:t>) </a:t>
            </a:r>
            <a:r>
              <a:rPr lang="en-AU" sz="1100" b="1" dirty="0">
                <a:solidFill>
                  <a:srgbClr val="0000FF"/>
                </a:solidFill>
              </a:rPr>
              <a:t>Inter-VLAN Routing Configuration </a:t>
            </a:r>
            <a:endParaRPr lang="en-AU" sz="1100" dirty="0">
              <a:solidFill>
                <a:srgbClr val="000000"/>
              </a:solidFill>
            </a:endParaRPr>
          </a:p>
          <a:p>
            <a:pPr marL="857250" lvl="1" indent="-457200">
              <a:lnSpc>
                <a:spcPct val="90000"/>
              </a:lnSpc>
            </a:pPr>
            <a:r>
              <a:rPr lang="en-AU" sz="1100" dirty="0">
                <a:cs typeface="Times New Roman" pitchFamily="18" charset="0"/>
              </a:rPr>
              <a:t>Refer</a:t>
            </a:r>
            <a:r>
              <a:rPr lang="en-AU" sz="11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AU" sz="1100" dirty="0">
                <a:cs typeface="Times New Roman" pitchFamily="18" charset="0"/>
              </a:rPr>
              <a:t>page</a:t>
            </a:r>
            <a:r>
              <a:rPr lang="en-AU" sz="11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25 </a:t>
            </a:r>
            <a:r>
              <a:rPr lang="en-AU" sz="1100" dirty="0">
                <a:solidFill>
                  <a:srgbClr val="000000"/>
                </a:solidFill>
                <a:cs typeface="Times New Roman" pitchFamily="18" charset="0"/>
              </a:rPr>
              <a:t>and to </a:t>
            </a:r>
            <a:r>
              <a:rPr lang="en-AU" sz="1100" b="1" dirty="0">
                <a:solidFill>
                  <a:srgbClr val="FF0000"/>
                </a:solidFill>
              </a:rPr>
              <a:t>your journal </a:t>
            </a:r>
            <a:r>
              <a:rPr lang="en-AU" sz="1100" dirty="0">
                <a:solidFill>
                  <a:srgbClr val="000000"/>
                </a:solidFill>
              </a:rPr>
              <a:t>and lab exercises from prior unit on </a:t>
            </a:r>
            <a:r>
              <a:rPr lang="en-AU" sz="1100" b="1" dirty="0">
                <a:solidFill>
                  <a:srgbClr val="000000"/>
                </a:solidFill>
              </a:rPr>
              <a:t>Basic Inter-VLAN Routing</a:t>
            </a:r>
          </a:p>
          <a:p>
            <a:pPr marL="857250" lvl="1" indent="-457200">
              <a:lnSpc>
                <a:spcPct val="90000"/>
              </a:lnSpc>
            </a:pPr>
            <a:r>
              <a:rPr lang="en-AU" sz="1100" dirty="0"/>
              <a:t>Configure </a:t>
            </a:r>
            <a:r>
              <a:rPr lang="en-AU" sz="1100" b="1" dirty="0">
                <a:solidFill>
                  <a:srgbClr val="FF0000"/>
                </a:solidFill>
              </a:rPr>
              <a:t>Inter-VLAN Routing </a:t>
            </a:r>
            <a:r>
              <a:rPr lang="en-AU" sz="1100" dirty="0"/>
              <a:t>on G0/0/1</a:t>
            </a:r>
          </a:p>
          <a:p>
            <a:pPr marL="857250" lvl="1" indent="-457200">
              <a:lnSpc>
                <a:spcPct val="90000"/>
              </a:lnSpc>
            </a:pPr>
            <a:r>
              <a:rPr lang="en-AU" sz="1100" dirty="0"/>
              <a:t>Create separate sub-interfaces for  only VLANs 1, </a:t>
            </a:r>
            <a:r>
              <a:rPr lang="en-AU" sz="1100" b="1" dirty="0">
                <a:solidFill>
                  <a:srgbClr val="00B050"/>
                </a:solidFill>
              </a:rPr>
              <a:t>XXX</a:t>
            </a:r>
            <a:r>
              <a:rPr lang="en-AU" sz="1100" dirty="0"/>
              <a:t> and </a:t>
            </a:r>
            <a:r>
              <a:rPr lang="en-AU" sz="1100" b="1" dirty="0">
                <a:solidFill>
                  <a:srgbClr val="9933FF"/>
                </a:solidFill>
              </a:rPr>
              <a:t>YYY </a:t>
            </a:r>
          </a:p>
          <a:p>
            <a:pPr marL="857250" lvl="1" indent="-457200">
              <a:lnSpc>
                <a:spcPct val="90000"/>
              </a:lnSpc>
            </a:pPr>
            <a:r>
              <a:rPr lang="en-AU" sz="1100" dirty="0"/>
              <a:t>Assign each sub-interface with an ip address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b="1" dirty="0">
                <a:cs typeface="Times New Roman" pitchFamily="18" charset="0"/>
              </a:rPr>
              <a:t>     c)</a:t>
            </a:r>
            <a:r>
              <a:rPr lang="en-AU" sz="1100" b="1" dirty="0"/>
              <a:t> </a:t>
            </a:r>
            <a:r>
              <a:rPr lang="en-AU" sz="1100" b="1" dirty="0">
                <a:solidFill>
                  <a:srgbClr val="009900"/>
                </a:solidFill>
              </a:rPr>
              <a:t>PC Configuration  with static IP address</a:t>
            </a:r>
          </a:p>
          <a:p>
            <a:pPr>
              <a:buNone/>
            </a:pPr>
            <a:r>
              <a:rPr lang="en-AU" sz="1100" dirty="0"/>
              <a:t>          </a:t>
            </a:r>
            <a:r>
              <a:rPr lang="en-AU" sz="1100" dirty="0" err="1"/>
              <a:t>i</a:t>
            </a:r>
            <a:r>
              <a:rPr lang="en-AU" sz="1100" dirty="0"/>
              <a:t>) Configure PC1 and PC2 with IP addresses </a:t>
            </a:r>
            <a:endParaRPr lang="en-AU" sz="1100" b="1" dirty="0"/>
          </a:p>
          <a:p>
            <a:pPr>
              <a:buNone/>
            </a:pPr>
            <a:r>
              <a:rPr lang="en-AU" sz="1100" b="1" dirty="0"/>
              <a:t>     d) </a:t>
            </a:r>
            <a:r>
              <a:rPr lang="en-AU" sz="1100" b="1" dirty="0" err="1">
                <a:solidFill>
                  <a:srgbClr val="009900"/>
                </a:solidFill>
              </a:rPr>
              <a:t>Korba</a:t>
            </a:r>
            <a:r>
              <a:rPr lang="en-AU" sz="1100" b="1" dirty="0">
                <a:solidFill>
                  <a:srgbClr val="009900"/>
                </a:solidFill>
              </a:rPr>
              <a:t> Switch</a:t>
            </a: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100" dirty="0"/>
              <a:t>Check default gateway configured on  switch, use VLAN1 G0/0/1 .1 sub-interface ip address</a:t>
            </a:r>
          </a:p>
          <a:p>
            <a:pPr>
              <a:buNone/>
            </a:pPr>
            <a:endParaRPr lang="en-AU" sz="1100" b="1" dirty="0"/>
          </a:p>
          <a:p>
            <a:pPr>
              <a:buFontTx/>
              <a:buNone/>
              <a:defRPr/>
            </a:pPr>
            <a:r>
              <a:rPr lang="en-AU" sz="1100" b="1" dirty="0"/>
              <a:t>11. </a:t>
            </a:r>
            <a:r>
              <a:rPr lang="en-AU" sz="1100" b="1" dirty="0">
                <a:solidFill>
                  <a:srgbClr val="FF0000"/>
                </a:solidFill>
              </a:rPr>
              <a:t>Trouble Shooting</a:t>
            </a:r>
            <a:r>
              <a:rPr lang="en-AU" sz="1100" b="1" dirty="0">
                <a:solidFill>
                  <a:srgbClr val="3333FF"/>
                </a:solidFill>
              </a:rPr>
              <a:t> Trunking – between Switch and Router</a:t>
            </a:r>
            <a:endParaRPr lang="en-AU" sz="11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100" b="1" dirty="0"/>
              <a:t>    a)</a:t>
            </a:r>
            <a:r>
              <a:rPr lang="en-AU" sz="1100" dirty="0"/>
              <a:t> To check Trunking is activated, on switch(</a:t>
            </a:r>
            <a:r>
              <a:rPr lang="en-AU" sz="1100" dirty="0" err="1"/>
              <a:t>es</a:t>
            </a:r>
            <a:r>
              <a:rPr lang="en-AU" sz="1100" dirty="0"/>
              <a:t>), use – </a:t>
            </a:r>
            <a:r>
              <a:rPr lang="en-AU" sz="1100" b="1" dirty="0"/>
              <a:t>show interface trunk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100" b="1" dirty="0"/>
              <a:t>    b) </a:t>
            </a:r>
            <a:r>
              <a:rPr lang="en-AU" sz="1100" dirty="0"/>
              <a:t>Check correct interface has been configured for </a:t>
            </a:r>
            <a:r>
              <a:rPr lang="en-AU" sz="1100" dirty="0" err="1"/>
              <a:t>trunking</a:t>
            </a:r>
            <a:r>
              <a:rPr lang="en-AU" sz="1100" dirty="0"/>
              <a:t> !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1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100" b="1" dirty="0"/>
          </a:p>
          <a:p>
            <a:pPr>
              <a:buNone/>
            </a:pPr>
            <a:endParaRPr lang="en-US" sz="11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 eaLnBrk="1" hangingPunct="1"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6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71500"/>
          </a:xfrm>
        </p:spPr>
        <p:txBody>
          <a:bodyPr/>
          <a:lstStyle/>
          <a:p>
            <a:r>
              <a:rPr lang="en-AU" sz="2000" dirty="0"/>
              <a:t>Scenario 5 -Tasks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714375"/>
            <a:ext cx="8856663" cy="585787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12.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Point-to-Point Single Link Testing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This test is to check that each individual link in the network is working.</a:t>
            </a:r>
          </a:p>
          <a:p>
            <a:pPr>
              <a:buFontTx/>
              <a:buNone/>
              <a:defRPr/>
            </a:pPr>
            <a:r>
              <a:rPr lang="en-AU" sz="1000" dirty="0"/>
              <a:t>    </a:t>
            </a:r>
            <a:r>
              <a:rPr lang="en-AU" sz="1000" b="1" dirty="0"/>
              <a:t> b) Ping </a:t>
            </a:r>
            <a:r>
              <a:rPr lang="en-AU" sz="1000" dirty="0"/>
              <a:t>(command) – ensure you can ping from one end of each link to the other: </a:t>
            </a:r>
          </a:p>
          <a:p>
            <a:pPr lvl="1">
              <a:defRPr/>
            </a:pPr>
            <a:r>
              <a:rPr lang="en-AU" sz="1000" dirty="0"/>
              <a:t>PC to Router in same subnet/VLAN/network.</a:t>
            </a:r>
          </a:p>
          <a:p>
            <a:pPr lvl="1">
              <a:defRPr/>
            </a:pPr>
            <a:r>
              <a:rPr lang="en-AU" sz="1000" dirty="0"/>
              <a:t>PC to PC in same subnet/VLAN/network.</a:t>
            </a:r>
          </a:p>
          <a:p>
            <a:pPr lvl="1">
              <a:defRPr/>
            </a:pPr>
            <a:r>
              <a:rPr lang="en-AU" sz="1000" dirty="0"/>
              <a:t>Switch to Router</a:t>
            </a:r>
          </a:p>
          <a:p>
            <a:pPr lvl="1">
              <a:defRPr/>
            </a:pPr>
            <a:r>
              <a:rPr lang="en-AU" sz="1000" dirty="0"/>
              <a:t>Router to each direct neighbour Router over a serial link.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Link NOT working ? - </a:t>
            </a:r>
            <a:r>
              <a:rPr lang="en-AU" sz="1000" dirty="0"/>
              <a:t>Common problems:</a:t>
            </a:r>
          </a:p>
          <a:p>
            <a:pPr lvl="1">
              <a:defRPr/>
            </a:pPr>
            <a:r>
              <a:rPr lang="en-AU" sz="1000" dirty="0"/>
              <a:t>Physical connection not made.</a:t>
            </a:r>
          </a:p>
          <a:p>
            <a:pPr lvl="1">
              <a:defRPr/>
            </a:pPr>
            <a:r>
              <a:rPr lang="en-AU" sz="1000" dirty="0"/>
              <a:t> An incorrect IP address or subnet mask is configured on one interface of a link</a:t>
            </a:r>
          </a:p>
          <a:p>
            <a:pPr lvl="1">
              <a:defRPr/>
            </a:pPr>
            <a:r>
              <a:rPr lang="en-AU" sz="1000" dirty="0"/>
              <a:t> The interface is shutdown.</a:t>
            </a:r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r>
              <a:rPr lang="en-US" sz="1000" b="1" dirty="0"/>
              <a:t>13.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Inter-VLAN Routing Testing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a)</a:t>
            </a:r>
            <a:r>
              <a:rPr lang="en-AU" sz="1000" dirty="0"/>
              <a:t> This test is to check Inter-VLAN routing is working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b) Ping </a:t>
            </a:r>
            <a:r>
              <a:rPr lang="en-AU" sz="1000" dirty="0"/>
              <a:t>PC1 – VLAN </a:t>
            </a:r>
            <a:r>
              <a:rPr lang="en-AU" sz="1000" b="1" dirty="0">
                <a:solidFill>
                  <a:srgbClr val="00B050"/>
                </a:solidFill>
              </a:rPr>
              <a:t>XXX </a:t>
            </a:r>
            <a:r>
              <a:rPr lang="en-AU" sz="1000" dirty="0"/>
              <a:t>   to    PC2 –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c) Ping </a:t>
            </a:r>
            <a:r>
              <a:rPr lang="en-AU" sz="1000" dirty="0"/>
              <a:t>PC1 – </a:t>
            </a:r>
            <a:r>
              <a:rPr lang="en-AU" sz="1000" dirty="0" err="1">
                <a:solidFill>
                  <a:srgbClr val="00B050"/>
                </a:solidFill>
              </a:rPr>
              <a:t>Korba</a:t>
            </a:r>
            <a:r>
              <a:rPr lang="en-AU" sz="1000" dirty="0"/>
              <a:t> Switch 3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d)  On</a:t>
            </a:r>
            <a:r>
              <a:rPr lang="en-AU" sz="1000" b="1" dirty="0">
                <a:solidFill>
                  <a:srgbClr val="00B050"/>
                </a:solidFill>
              </a:rPr>
              <a:t> </a:t>
            </a:r>
            <a:r>
              <a:rPr lang="en-AU" sz="1000" b="1" dirty="0" err="1">
                <a:solidFill>
                  <a:srgbClr val="00B050"/>
                </a:solidFill>
              </a:rPr>
              <a:t>Korba</a:t>
            </a:r>
            <a:r>
              <a:rPr lang="en-AU" sz="1000" b="1" dirty="0">
                <a:solidFill>
                  <a:srgbClr val="00B050"/>
                </a:solidFill>
              </a:rPr>
              <a:t> </a:t>
            </a:r>
            <a:r>
              <a:rPr lang="en-AU" sz="1000" b="1" dirty="0"/>
              <a:t>Router – </a:t>
            </a:r>
            <a:r>
              <a:rPr lang="en-AU" sz="1000" b="1" dirty="0">
                <a:solidFill>
                  <a:srgbClr val="663300"/>
                </a:solidFill>
              </a:rPr>
              <a:t>show </a:t>
            </a:r>
            <a:r>
              <a:rPr lang="en-AU" sz="1000" b="1" dirty="0" err="1">
                <a:solidFill>
                  <a:srgbClr val="663300"/>
                </a:solidFill>
              </a:rPr>
              <a:t>arp</a:t>
            </a:r>
            <a:r>
              <a:rPr lang="en-AU" sz="1000" dirty="0"/>
              <a:t>, to check the IP address to MAC address mapping</a:t>
            </a: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14. </a:t>
            </a:r>
            <a:r>
              <a:rPr lang="en-AU" sz="1000" b="1" dirty="0">
                <a:solidFill>
                  <a:srgbClr val="3333FF"/>
                </a:solidFill>
              </a:rPr>
              <a:t>Routing Protocol Configuration </a:t>
            </a:r>
            <a:r>
              <a:rPr lang="en-AU" sz="1000" dirty="0"/>
              <a:t>(refer pages </a:t>
            </a:r>
            <a:r>
              <a:rPr lang="en-AU" sz="1000" b="1" dirty="0">
                <a:solidFill>
                  <a:srgbClr val="FF0000"/>
                </a:solidFill>
              </a:rPr>
              <a:t>23,24</a:t>
            </a:r>
            <a:r>
              <a:rPr lang="en-AU" sz="1000" dirty="0"/>
              <a:t>) 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a)  </a:t>
            </a:r>
            <a:r>
              <a:rPr lang="en-AU" sz="1000" b="1" dirty="0" err="1">
                <a:solidFill>
                  <a:srgbClr val="009900"/>
                </a:solidFill>
              </a:rPr>
              <a:t>Korba</a:t>
            </a:r>
            <a:endParaRPr lang="en-AU" sz="1000" b="1" dirty="0">
              <a:solidFill>
                <a:srgbClr val="009900"/>
              </a:solidFill>
            </a:endParaRPr>
          </a:p>
          <a:p>
            <a:pPr lvl="1">
              <a:defRPr/>
            </a:pPr>
            <a:r>
              <a:rPr lang="en-AU" sz="1000" b="1" dirty="0"/>
              <a:t>OSPF</a:t>
            </a:r>
            <a:r>
              <a:rPr lang="en-AU" sz="1000" dirty="0"/>
              <a:t> using wildcards for each subnet </a:t>
            </a:r>
          </a:p>
          <a:p>
            <a:pPr lvl="1">
              <a:defRPr/>
            </a:pPr>
            <a:r>
              <a:rPr lang="en-AU" sz="1000" dirty="0"/>
              <a:t>Configure passive-interface to avoid sending unnecessary routing information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b) </a:t>
            </a:r>
            <a:r>
              <a:rPr lang="en-AU" sz="1000" b="1" dirty="0">
                <a:solidFill>
                  <a:srgbClr val="009900"/>
                </a:solidFill>
              </a:rPr>
              <a:t>Raipur</a:t>
            </a:r>
          </a:p>
          <a:p>
            <a:pPr lvl="1">
              <a:defRPr/>
            </a:pPr>
            <a:r>
              <a:rPr lang="en-AU" sz="1000" b="1" dirty="0"/>
              <a:t>OSPF</a:t>
            </a:r>
            <a:r>
              <a:rPr lang="en-AU" sz="1000" dirty="0"/>
              <a:t> using wildcards for each subnet</a:t>
            </a:r>
          </a:p>
          <a:p>
            <a:pPr lvl="1">
              <a:defRPr/>
            </a:pPr>
            <a:r>
              <a:rPr lang="en-AU" sz="1000" dirty="0"/>
              <a:t>Do not advertise  the  external network address</a:t>
            </a:r>
          </a:p>
          <a:p>
            <a:pPr lvl="1">
              <a:defRPr/>
            </a:pPr>
            <a:r>
              <a:rPr lang="en-AU" sz="1000" dirty="0"/>
              <a:t>Configure passive-interface to avoid sending unnecessary routing information</a:t>
            </a:r>
          </a:p>
          <a:p>
            <a:pPr lvl="1">
              <a:defRPr/>
            </a:pPr>
            <a:r>
              <a:rPr lang="en-AU" sz="1000" dirty="0"/>
              <a:t>Configure default route to ISP Router</a:t>
            </a:r>
          </a:p>
          <a:p>
            <a:pPr lvl="1">
              <a:defRPr/>
            </a:pPr>
            <a:r>
              <a:rPr lang="en-AU" sz="1000" dirty="0"/>
              <a:t>Advertise default route to </a:t>
            </a:r>
            <a:r>
              <a:rPr lang="en-AU" sz="1000" dirty="0" err="1">
                <a:solidFill>
                  <a:srgbClr val="009900"/>
                </a:solidFill>
              </a:rPr>
              <a:t>Korba</a:t>
            </a:r>
            <a:r>
              <a:rPr lang="en-AU" sz="1000" dirty="0"/>
              <a:t>  Router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b="1" dirty="0">
                <a:solidFill>
                  <a:srgbClr val="009900"/>
                </a:solidFill>
              </a:rPr>
              <a:t>ISP Router</a:t>
            </a:r>
          </a:p>
          <a:p>
            <a:pPr lvl="1">
              <a:defRPr/>
            </a:pPr>
            <a:r>
              <a:rPr lang="en-AU" sz="1000" b="1" dirty="0"/>
              <a:t>Do not configure OSPF</a:t>
            </a:r>
          </a:p>
          <a:p>
            <a:pPr lvl="1">
              <a:defRPr/>
            </a:pPr>
            <a:r>
              <a:rPr lang="en-AU" sz="1000" dirty="0">
                <a:cs typeface="Times New Roman" pitchFamily="18" charset="0"/>
              </a:rPr>
              <a:t>C</a:t>
            </a:r>
            <a:r>
              <a:rPr lang="en-AU" sz="1000" dirty="0"/>
              <a:t>onfigure loopbacks  and Packet Tracer Server Devices</a:t>
            </a:r>
          </a:p>
          <a:p>
            <a:pPr lvl="1"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B96771-32EA-4E68-808C-09A66222FD44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57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388" y="115889"/>
            <a:ext cx="8713787" cy="360784"/>
          </a:xfrm>
        </p:spPr>
        <p:txBody>
          <a:bodyPr/>
          <a:lstStyle/>
          <a:p>
            <a:r>
              <a:rPr lang="en-AU" sz="2000" dirty="0"/>
              <a:t>Scenario 5 -Tasks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388" y="476673"/>
            <a:ext cx="8785225" cy="6120978"/>
          </a:xfrm>
          <a:ln>
            <a:solidFill>
              <a:srgbClr val="009900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000" b="1" dirty="0"/>
              <a:t>15.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3333FF"/>
                </a:solidFill>
              </a:rPr>
              <a:t>OSPF Neighbor Adjacency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Verify that the routers have formed an adjacency with each other, use - </a:t>
            </a:r>
            <a:r>
              <a:rPr lang="en-AU" sz="1000" b="1" dirty="0"/>
              <a:t>show ip ospf neighbor</a:t>
            </a:r>
            <a:endParaRPr lang="en-AU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b) Adjacency NOT Formed ? - </a:t>
            </a:r>
            <a:r>
              <a:rPr lang="en-AU" sz="1000" dirty="0"/>
              <a:t>If an adjacency has not formed it could be due to: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</a:t>
            </a:r>
            <a:r>
              <a:rPr lang="en-AU" sz="1000" dirty="0" err="1"/>
              <a:t>i</a:t>
            </a:r>
            <a:r>
              <a:rPr lang="en-AU" sz="1000" dirty="0"/>
              <a:t>) subnet masks on each end of link do not match 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ii) the directly connected subnet is not included in the </a:t>
            </a:r>
            <a:r>
              <a:rPr lang="en-AU" sz="1000" b="1" dirty="0"/>
              <a:t>network</a:t>
            </a:r>
            <a:r>
              <a:rPr lang="en-AU" sz="1000" dirty="0"/>
              <a:t> statements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Other trouble shooting commands: </a:t>
            </a:r>
            <a:r>
              <a:rPr lang="en-AU" sz="1000" b="1" dirty="0"/>
              <a:t>show ip protocols, debug ip ospf events</a:t>
            </a:r>
          </a:p>
          <a:p>
            <a:pPr eaLnBrk="1" hangingPunct="1">
              <a:buFontTx/>
              <a:buNone/>
            </a:pPr>
            <a:endParaRPr lang="en-US" sz="1000" b="1" dirty="0"/>
          </a:p>
          <a:p>
            <a:pPr eaLnBrk="1" hangingPunct="1">
              <a:buFontTx/>
              <a:buNone/>
            </a:pPr>
            <a:r>
              <a:rPr lang="en-US" sz="1000" b="1" dirty="0"/>
              <a:t>16.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Routing - Presence of Subnets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a) Internal Routers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 </a:t>
            </a:r>
            <a:r>
              <a:rPr lang="en-AU" sz="1000" dirty="0"/>
              <a:t>on each router: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Check all the subnets are present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 Check there is a default route </a:t>
            </a:r>
            <a:endParaRPr lang="en-US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b) Common problems</a:t>
            </a:r>
            <a:r>
              <a:rPr lang="en-AU" sz="1000" dirty="0"/>
              <a:t>:</a:t>
            </a:r>
          </a:p>
          <a:p>
            <a:pPr lvl="1" eaLnBrk="1" hangingPunct="1"/>
            <a:r>
              <a:rPr lang="en-AU" sz="1000" dirty="0"/>
              <a:t>Internal routers, routing protocol is not advertising a subnet</a:t>
            </a:r>
          </a:p>
          <a:p>
            <a:pPr lvl="1" eaLnBrk="1" hangingPunct="1"/>
            <a:r>
              <a:rPr lang="en-AU" sz="1000" dirty="0"/>
              <a:t>An interface is down</a:t>
            </a:r>
          </a:p>
          <a:p>
            <a:pPr lvl="1" eaLnBrk="1" hangingPunct="1"/>
            <a:r>
              <a:rPr lang="en-AU" sz="1000" dirty="0"/>
              <a:t>Default route not configured on Raipur</a:t>
            </a:r>
          </a:p>
          <a:p>
            <a:pPr lvl="1" eaLnBrk="1" hangingPunct="1"/>
            <a:r>
              <a:rPr lang="en-AU" sz="1000" dirty="0"/>
              <a:t>Default route not advertised by Raipur</a:t>
            </a:r>
          </a:p>
          <a:p>
            <a:pPr marL="457200" lvl="1" indent="0" eaLnBrk="1" hangingPunct="1">
              <a:buNone/>
            </a:pPr>
            <a:endParaRPr lang="en-US" sz="1000" b="1" dirty="0"/>
          </a:p>
          <a:p>
            <a:pPr>
              <a:buFontTx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17.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Shooting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Private  </a:t>
            </a:r>
            <a:r>
              <a:rPr lang="en-US" sz="12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Path Testing</a:t>
            </a:r>
          </a:p>
          <a:p>
            <a:pPr>
              <a:buFontTx/>
              <a:buNone/>
            </a:pPr>
            <a:r>
              <a:rPr lang="en-AU" sz="1000" b="1" dirty="0"/>
              <a:t>      a) </a:t>
            </a:r>
            <a:r>
              <a:rPr lang="en-AU" sz="1000" dirty="0"/>
              <a:t>This test is to check that the </a:t>
            </a:r>
            <a:r>
              <a:rPr lang="en-AU" sz="1000" b="1" dirty="0">
                <a:solidFill>
                  <a:srgbClr val="009900"/>
                </a:solidFill>
              </a:rPr>
              <a:t>internal</a:t>
            </a:r>
            <a:r>
              <a:rPr lang="en-AU" sz="1000" dirty="0"/>
              <a:t> </a:t>
            </a:r>
            <a:r>
              <a:rPr lang="en-AU" sz="1000" b="1" dirty="0"/>
              <a:t>routing - static and dynamic</a:t>
            </a:r>
            <a:r>
              <a:rPr lang="en-AU" sz="1000" dirty="0"/>
              <a:t>, is working.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b) </a:t>
            </a:r>
            <a:r>
              <a:rPr lang="en-AU" sz="1000" dirty="0"/>
              <a:t>Use </a:t>
            </a:r>
            <a:r>
              <a:rPr lang="en-AU" sz="1000" b="1" dirty="0"/>
              <a:t>debug ip icmp </a:t>
            </a:r>
            <a:r>
              <a:rPr lang="en-AU" sz="1000" dirty="0"/>
              <a:t>on Raipur router to check  ping request  arrives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c) Ping </a:t>
            </a:r>
            <a:r>
              <a:rPr lang="en-AU" sz="1000" dirty="0"/>
              <a:t>from PC Hosts in VLAN </a:t>
            </a:r>
            <a:r>
              <a:rPr lang="en-AU" sz="1000" b="1" dirty="0">
                <a:solidFill>
                  <a:srgbClr val="009900"/>
                </a:solidFill>
              </a:rPr>
              <a:t>XXX </a:t>
            </a:r>
            <a:r>
              <a:rPr lang="en-AU" sz="1000" dirty="0"/>
              <a:t>and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to  </a:t>
            </a:r>
            <a:r>
              <a:rPr lang="en-AU" sz="1000" b="1" dirty="0">
                <a:solidFill>
                  <a:srgbClr val="0000FF"/>
                </a:solidFill>
              </a:rPr>
              <a:t>Database Server </a:t>
            </a:r>
            <a:r>
              <a:rPr lang="en-AU" sz="1000" dirty="0"/>
              <a:t>on Raipur </a:t>
            </a:r>
          </a:p>
          <a:p>
            <a:pPr>
              <a:buFontTx/>
              <a:buNone/>
            </a:pPr>
            <a:r>
              <a:rPr lang="en-AU" sz="1000" dirty="0"/>
              <a:t>      </a:t>
            </a:r>
            <a:r>
              <a:rPr lang="en-AU" sz="1000" b="1" dirty="0"/>
              <a:t>d) </a:t>
            </a:r>
            <a:r>
              <a:rPr lang="en-AU" sz="1000" dirty="0"/>
              <a:t>Use </a:t>
            </a:r>
            <a:r>
              <a:rPr lang="en-AU" sz="1000" b="1" dirty="0"/>
              <a:t>traceroute </a:t>
            </a:r>
            <a:r>
              <a:rPr lang="en-AU" sz="1000" dirty="0"/>
              <a:t>to pin point problems.</a:t>
            </a:r>
          </a:p>
          <a:p>
            <a:pPr>
              <a:buFontTx/>
              <a:buNone/>
            </a:pPr>
            <a:r>
              <a:rPr lang="en-AU" sz="1000" dirty="0"/>
              <a:t>     </a:t>
            </a:r>
            <a:r>
              <a:rPr lang="en-AU" sz="1000" b="1" dirty="0"/>
              <a:t> e) Internal Private End-to-End Path Test Failed ? - </a:t>
            </a:r>
            <a:r>
              <a:rPr lang="en-AU" sz="1000" dirty="0"/>
              <a:t>Common problems:</a:t>
            </a:r>
          </a:p>
          <a:p>
            <a:pPr lvl="1"/>
            <a:r>
              <a:rPr lang="en-AU" sz="1000" dirty="0"/>
              <a:t>Default gateway IP address not configured on a PC.</a:t>
            </a:r>
          </a:p>
          <a:p>
            <a:pPr lvl="1"/>
            <a:r>
              <a:rPr lang="en-AU" sz="1000" dirty="0"/>
              <a:t>PC connected to incorrect interface.</a:t>
            </a:r>
          </a:p>
          <a:p>
            <a:pPr lvl="1"/>
            <a:r>
              <a:rPr lang="en-AU" sz="1000" dirty="0"/>
              <a:t>Subnet not advertised</a:t>
            </a:r>
          </a:p>
          <a:p>
            <a:pPr lvl="1"/>
            <a:r>
              <a:rPr lang="en-AU" sz="1000" dirty="0"/>
              <a:t>Subnet missing from routing table</a:t>
            </a:r>
          </a:p>
          <a:p>
            <a:pPr lvl="1"/>
            <a:r>
              <a:rPr lang="en-AU" sz="1000" dirty="0"/>
              <a:t>Default route not advertised</a:t>
            </a:r>
            <a:endParaRPr lang="en-AU" sz="1000" b="1" dirty="0"/>
          </a:p>
          <a:p>
            <a:pPr>
              <a:buFontTx/>
              <a:buNone/>
            </a:pPr>
            <a:endParaRPr lang="en-AU" sz="1000" b="1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8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786813" cy="360040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5 -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51520" y="404664"/>
            <a:ext cx="8715375" cy="6264696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18. </a:t>
            </a:r>
            <a:r>
              <a:rPr lang="en-AU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Configuration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a) 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Configure NAT Pools  on  the </a:t>
            </a:r>
            <a:r>
              <a:rPr lang="en-AU" sz="11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Raipur router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     - Refer to page </a:t>
            </a:r>
            <a:r>
              <a:rPr lang="en-AU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r>
              <a:rPr lang="en-AU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Lab on NAT Configuration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     - Create separate NAT Pools and ACLs for VLANs 1, </a:t>
            </a:r>
            <a:r>
              <a:rPr lang="en-AU" sz="11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11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AU" sz="11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 Router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 </a:t>
            </a: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a static route to the </a:t>
            </a:r>
            <a:r>
              <a:rPr lang="en-AU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 NAT Pool address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on Raipur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19.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Shooting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NAT -  </a:t>
            </a:r>
            <a:r>
              <a:rPr lang="en-US" sz="16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Private to External Public </a:t>
            </a:r>
            <a:r>
              <a:rPr lang="en-US" sz="12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Path Testing</a:t>
            </a:r>
          </a:p>
          <a:p>
            <a:pPr>
              <a:buFontTx/>
              <a:buNone/>
            </a:pP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a)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This test is to check  that NAT is working -  that the private IP address is being translated to a public IP address </a:t>
            </a:r>
          </a:p>
          <a:p>
            <a:pPr lvl="0">
              <a:buNone/>
            </a:pP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 ip </a:t>
            </a:r>
            <a:r>
              <a:rPr lang="en-AU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on Raipur to watch NAT translations</a:t>
            </a:r>
          </a:p>
          <a:p>
            <a:pPr>
              <a:buNone/>
            </a:pP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c)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debug ip </a:t>
            </a:r>
            <a:r>
              <a:rPr lang="en-AU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icmp</a:t>
            </a: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on ISP router to check  ping request  arrives</a:t>
            </a:r>
            <a:endParaRPr lang="en-AU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d) Ping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from PC Hosts in VLAN</a:t>
            </a:r>
            <a:r>
              <a:rPr lang="en-AU" sz="10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XXX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and VLAN </a:t>
            </a:r>
            <a:r>
              <a:rPr lang="en-AU" sz="10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Internet – pick an External Web Server</a:t>
            </a:r>
          </a:p>
          <a:p>
            <a:pPr>
              <a:buFontTx/>
              <a:buNone/>
            </a:pP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e) Ping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from Switch </a:t>
            </a:r>
            <a:r>
              <a:rPr lang="en-AU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Internet – pick an External Web Server</a:t>
            </a:r>
          </a:p>
          <a:p>
            <a:pPr>
              <a:buFontTx/>
              <a:buNone/>
            </a:pP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f)</a:t>
            </a: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Failed ? </a:t>
            </a: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Common Problems:</a:t>
            </a:r>
          </a:p>
          <a:p>
            <a:pPr lvl="1"/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and Pool names are case sensitive, check names are correct</a:t>
            </a:r>
          </a:p>
          <a:p>
            <a:pPr lvl="1"/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 incorrectly configured</a:t>
            </a:r>
          </a:p>
          <a:p>
            <a:pPr lvl="1"/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pool incorrectly configured</a:t>
            </a:r>
          </a:p>
          <a:p>
            <a:pPr lvl="1"/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Binding of ACL to NAT Pool incorrectly configured</a:t>
            </a:r>
          </a:p>
          <a:p>
            <a:pPr lvl="1"/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and outside interfaces incorrectly or not configured</a:t>
            </a:r>
          </a:p>
          <a:p>
            <a:pPr lvl="1"/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On ISP static route is not pointing to NAT pool</a:t>
            </a:r>
            <a:endParaRPr lang="en-AU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g) </a:t>
            </a: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commands, use  -  </a:t>
            </a: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ip </a:t>
            </a:r>
            <a:r>
              <a:rPr lang="en-AU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translations, debug ip </a:t>
            </a:r>
            <a:r>
              <a:rPr lang="en-AU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debug ip icmp</a:t>
            </a:r>
          </a:p>
          <a:p>
            <a:pPr lvl="0">
              <a:buNone/>
            </a:pPr>
            <a:endParaRPr lang="en-A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4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 DHCP Configuration – Changing to Dynamic IP address allocation for VLANs</a:t>
            </a:r>
            <a:endParaRPr lang="en-AU" sz="1400" dirty="0">
              <a:solidFill>
                <a:srgbClr val="99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Configure DHCP on </a:t>
            </a:r>
            <a:r>
              <a:rPr lang="en-AU" sz="11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Korba</a:t>
            </a:r>
            <a:endParaRPr lang="en-AU" sz="1100" b="1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Refer to page </a:t>
            </a:r>
            <a:r>
              <a:rPr lang="en-AU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AU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Lab on DHCP Configuration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Create separate DHCP Pools for VLANs </a:t>
            </a:r>
            <a:r>
              <a:rPr lang="en-AU" sz="11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1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</a:t>
            </a: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Exclude  the first three IP addresses</a:t>
            </a: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Configure PC1 and PC2 to obtain IP address automatically</a:t>
            </a:r>
            <a:endParaRPr lang="en-A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4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21. Trouble Shooting DHCP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AU" sz="1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debug ip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server events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1000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Korba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Router, to view the DHCP process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b)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Open DOS CMD window on PC1 and PC2 – </a:t>
            </a: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ipconfig  /release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ipconfig  /renew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c)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Addresses obtained ?  NO – check router configuration,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use –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show ip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show ip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binding, show run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585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5 -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1000" b="1" dirty="0"/>
          </a:p>
          <a:p>
            <a:pPr lvl="0">
              <a:lnSpc>
                <a:spcPct val="80000"/>
              </a:lnSpc>
              <a:buNone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22. </a:t>
            </a: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HTTP Servers</a:t>
            </a:r>
          </a:p>
          <a:p>
            <a:pPr lvl="0">
              <a:lnSpc>
                <a:spcPct val="80000"/>
              </a:lnSpc>
              <a:buNone/>
            </a:pP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      a) On In Lab Routers</a:t>
            </a:r>
            <a:endParaRPr lang="en-AU" sz="1000" b="1" dirty="0">
              <a:solidFill>
                <a:srgbClr val="00B050"/>
              </a:solidFill>
              <a:cs typeface="Arial" charset="0"/>
            </a:endParaRP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AU" sz="10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Configure a HTTP server on ISP Router, use  – </a:t>
            </a: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ip http server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b) </a:t>
            </a: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Packet tracer</a:t>
            </a: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AU" sz="10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If you are using Packet Tracer you must configure  Web Servers and connect the servers to the ISP Router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0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c) </a:t>
            </a:r>
            <a:r>
              <a:rPr lang="en-AU" sz="1000" kern="1200" dirty="0">
                <a:solidFill>
                  <a:srgbClr val="FF0000"/>
                </a:solidFill>
                <a:latin typeface="Arial" charset="0"/>
                <a:cs typeface="Arial" charset="0"/>
              </a:rPr>
              <a:t>Allows you to test your ACLs using a Browser.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>
              <a:buFontTx/>
              <a:buNone/>
            </a:pPr>
            <a:r>
              <a:rPr lang="en-AU" sz="1000" b="1" dirty="0"/>
              <a:t>23. </a:t>
            </a:r>
            <a:r>
              <a:rPr lang="en-AU" sz="1000" b="1" dirty="0">
                <a:solidFill>
                  <a:srgbClr val="3333FF"/>
                </a:solidFill>
              </a:rPr>
              <a:t>Telnet Access to Routers</a:t>
            </a:r>
          </a:p>
          <a:p>
            <a:pPr>
              <a:buFontTx/>
              <a:buNone/>
            </a:pPr>
            <a:r>
              <a:rPr lang="en-AU" sz="1000" dirty="0"/>
              <a:t>       </a:t>
            </a:r>
            <a:r>
              <a:rPr lang="en-AU" sz="1000" b="1" dirty="0"/>
              <a:t>a) </a:t>
            </a:r>
            <a:r>
              <a:rPr lang="en-AU" sz="1000" dirty="0"/>
              <a:t>Configure </a:t>
            </a:r>
            <a:r>
              <a:rPr lang="en-AU" sz="1000" b="1" dirty="0"/>
              <a:t>line </a:t>
            </a:r>
            <a:r>
              <a:rPr lang="en-AU" sz="1000" b="1" dirty="0" err="1"/>
              <a:t>vty</a:t>
            </a:r>
            <a:r>
              <a:rPr lang="en-AU" sz="1000" b="1" dirty="0"/>
              <a:t> </a:t>
            </a:r>
            <a:r>
              <a:rPr lang="en-AU" sz="1000" dirty="0"/>
              <a:t>with password </a:t>
            </a:r>
            <a:r>
              <a:rPr lang="en-AU" sz="1000" b="1" dirty="0">
                <a:solidFill>
                  <a:srgbClr val="9933FF"/>
                </a:solidFill>
              </a:rPr>
              <a:t>cisco</a:t>
            </a:r>
            <a:r>
              <a:rPr lang="en-AU" sz="1000" dirty="0"/>
              <a:t> and login, so you can connect to each router can via Telnet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 b) NO enable password </a:t>
            </a:r>
            <a:r>
              <a:rPr lang="en-AU" sz="1000" dirty="0"/>
              <a:t>is required as you are </a:t>
            </a:r>
            <a:r>
              <a:rPr lang="en-AU" sz="1000" b="1" dirty="0"/>
              <a:t>NOT </a:t>
            </a:r>
            <a:r>
              <a:rPr lang="en-AU" sz="1000" dirty="0"/>
              <a:t>configuring the router</a:t>
            </a:r>
            <a:endParaRPr lang="en-AU" sz="1000" b="1" dirty="0"/>
          </a:p>
          <a:p>
            <a:pPr>
              <a:buFontTx/>
              <a:buNone/>
            </a:pPr>
            <a:r>
              <a:rPr lang="en-AU" sz="1000" b="1" dirty="0"/>
              <a:t>       c) </a:t>
            </a:r>
            <a:r>
              <a:rPr lang="en-AU" sz="1000" b="1" dirty="0">
                <a:solidFill>
                  <a:srgbClr val="FF0000"/>
                </a:solidFill>
              </a:rPr>
              <a:t>This allows you to test your ACLs using Telnet. </a:t>
            </a:r>
            <a:r>
              <a:rPr lang="en-AU" sz="1000" dirty="0"/>
              <a:t>         </a:t>
            </a:r>
            <a:endParaRPr lang="en-AU" sz="1000" b="1" dirty="0">
              <a:solidFill>
                <a:srgbClr val="0000FF"/>
              </a:solidFill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67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5 -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24. </a:t>
            </a:r>
            <a:r>
              <a:rPr lang="en-AU" sz="1000" b="1" dirty="0">
                <a:solidFill>
                  <a:srgbClr val="3333FF"/>
                </a:solidFill>
              </a:rPr>
              <a:t>Access List Requirements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a) </a:t>
            </a:r>
            <a:r>
              <a:rPr lang="en-AU" sz="1000" dirty="0"/>
              <a:t>Refer to pages</a:t>
            </a:r>
            <a:r>
              <a:rPr lang="en-AU" sz="1000" dirty="0">
                <a:solidFill>
                  <a:srgbClr val="FF0000"/>
                </a:solidFill>
              </a:rPr>
              <a:t> </a:t>
            </a:r>
            <a:r>
              <a:rPr lang="en-AU" sz="1000" b="1" dirty="0">
                <a:solidFill>
                  <a:srgbClr val="FF0000"/>
                </a:solidFill>
              </a:rPr>
              <a:t>18 to 20  </a:t>
            </a:r>
            <a:r>
              <a:rPr lang="en-AU" sz="1000" dirty="0"/>
              <a:t>and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b) </a:t>
            </a:r>
            <a:r>
              <a:rPr lang="en-AU" sz="1000" dirty="0"/>
              <a:t>You must create a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dirty="0">
                <a:solidFill>
                  <a:srgbClr val="0000FF"/>
                </a:solidFill>
              </a:rPr>
              <a:t>Extended</a:t>
            </a:r>
            <a:r>
              <a:rPr lang="en-AU" sz="1000" dirty="0"/>
              <a:t> ACL for VLAN</a:t>
            </a:r>
            <a:r>
              <a:rPr lang="en-AU" sz="1000" b="1" dirty="0">
                <a:solidFill>
                  <a:srgbClr val="009900"/>
                </a:solidFill>
              </a:rPr>
              <a:t> XXX </a:t>
            </a:r>
            <a:r>
              <a:rPr lang="en-AU" sz="1000" dirty="0"/>
              <a:t>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</a:t>
            </a:r>
            <a:r>
              <a:rPr lang="en-AU" sz="1000" b="1" dirty="0">
                <a:solidFill>
                  <a:srgbClr val="009900"/>
                </a:solidFill>
              </a:rPr>
              <a:t> XXX </a:t>
            </a:r>
            <a:r>
              <a:rPr lang="en-AU" sz="1000" dirty="0"/>
              <a:t>permitted </a:t>
            </a:r>
            <a:r>
              <a:rPr lang="en-AU" sz="1000" b="1" dirty="0"/>
              <a:t>HTTP</a:t>
            </a:r>
            <a:r>
              <a:rPr lang="en-AU" sz="1000" dirty="0"/>
              <a:t> access to </a:t>
            </a:r>
            <a:r>
              <a:rPr lang="en-AU" sz="1000" b="1" dirty="0">
                <a:solidFill>
                  <a:srgbClr val="0099FF"/>
                </a:solidFill>
              </a:rPr>
              <a:t>ISP</a:t>
            </a:r>
            <a:r>
              <a:rPr lang="en-AU" sz="1000" b="1" dirty="0">
                <a:solidFill>
                  <a:srgbClr val="FF9900"/>
                </a:solidFill>
              </a:rPr>
              <a:t> </a:t>
            </a:r>
            <a:r>
              <a:rPr lang="en-AU" sz="1000" b="1" dirty="0">
                <a:solidFill>
                  <a:srgbClr val="0099FF"/>
                </a:solidFill>
              </a:rPr>
              <a:t>Packet Tracer </a:t>
            </a:r>
            <a:r>
              <a:rPr lang="en-US" sz="1000" b="1" dirty="0">
                <a:solidFill>
                  <a:srgbClr val="0099FF"/>
                </a:solidFill>
              </a:rPr>
              <a:t>Server0</a:t>
            </a:r>
            <a:r>
              <a:rPr lang="en-AU" sz="1000" b="1" dirty="0"/>
              <a:t> </a:t>
            </a:r>
            <a:r>
              <a:rPr lang="en-US" sz="1000" b="1" dirty="0">
                <a:solidFill>
                  <a:srgbClr val="FF0000"/>
                </a:solidFill>
              </a:rPr>
              <a:t>or </a:t>
            </a:r>
            <a:r>
              <a:rPr lang="en-US" sz="1000" dirty="0">
                <a:solidFill>
                  <a:srgbClr val="0099FF"/>
                </a:solidFill>
              </a:rPr>
              <a:t> ISP Loopback 0 if in Lab Router</a:t>
            </a:r>
            <a:r>
              <a:rPr lang="en-AU" sz="1000" b="1" dirty="0"/>
              <a:t> a</a:t>
            </a:r>
            <a:r>
              <a:rPr lang="en-AU" sz="1000" dirty="0"/>
              <a:t>nd denied</a:t>
            </a:r>
            <a:r>
              <a:rPr lang="en-AU" sz="1000" b="1" dirty="0"/>
              <a:t> ALL </a:t>
            </a:r>
            <a:r>
              <a:rPr lang="en-AU" sz="1000" dirty="0"/>
              <a:t>other access to this Server. 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9900"/>
                </a:solidFill>
              </a:rPr>
              <a:t>XXX</a:t>
            </a:r>
            <a:r>
              <a:rPr lang="en-AU" sz="1000" dirty="0"/>
              <a:t> denied      </a:t>
            </a:r>
            <a:r>
              <a:rPr lang="en-AU" sz="1000" b="1" dirty="0"/>
              <a:t>PING</a:t>
            </a:r>
            <a:r>
              <a:rPr lang="en-AU" sz="1000" dirty="0"/>
              <a:t> request to PCs in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9900"/>
                </a:solidFill>
              </a:rPr>
              <a:t>XXX</a:t>
            </a:r>
            <a:r>
              <a:rPr lang="en-AU" sz="1000" dirty="0"/>
              <a:t> permitted  </a:t>
            </a:r>
            <a:r>
              <a:rPr lang="en-AU" sz="1000" b="1" dirty="0"/>
              <a:t>PING</a:t>
            </a:r>
            <a:r>
              <a:rPr lang="en-AU" sz="1000" dirty="0"/>
              <a:t> reply     to PCs in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9900"/>
                </a:solidFill>
              </a:rPr>
              <a:t>XXX</a:t>
            </a:r>
            <a:r>
              <a:rPr lang="en-AU" sz="1000" dirty="0"/>
              <a:t> permitted </a:t>
            </a:r>
            <a:r>
              <a:rPr lang="en-AU" sz="1000" b="1" dirty="0"/>
              <a:t>ALL</a:t>
            </a:r>
            <a:r>
              <a:rPr lang="en-AU" sz="1000" dirty="0"/>
              <a:t> access to  the Internet – all the other Servers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/>
              <a:t>ALL</a:t>
            </a:r>
            <a:r>
              <a:rPr lang="en-AU" sz="1000" dirty="0"/>
              <a:t> means </a:t>
            </a:r>
            <a:r>
              <a:rPr lang="en-AU" sz="1000" b="1" dirty="0"/>
              <a:t>IP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c) </a:t>
            </a:r>
            <a:r>
              <a:rPr lang="en-AU" sz="1000" dirty="0"/>
              <a:t>You must create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dirty="0">
                <a:solidFill>
                  <a:srgbClr val="0000FF"/>
                </a:solidFill>
              </a:rPr>
              <a:t>Standard</a:t>
            </a:r>
            <a:r>
              <a:rPr lang="en-AU" sz="1000" dirty="0"/>
              <a:t> ACLs to control Telnet access to the routers 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ONLY PCs in VLAN </a:t>
            </a:r>
            <a:r>
              <a:rPr lang="en-AU" sz="1000" b="1" dirty="0">
                <a:solidFill>
                  <a:srgbClr val="009900"/>
                </a:solidFill>
              </a:rPr>
              <a:t>XXX </a:t>
            </a:r>
            <a:r>
              <a:rPr lang="en-AU" sz="1000" dirty="0"/>
              <a:t>permitted </a:t>
            </a:r>
            <a:r>
              <a:rPr lang="en-AU" sz="1000" b="1" dirty="0"/>
              <a:t>TELNET</a:t>
            </a:r>
            <a:r>
              <a:rPr lang="en-AU" sz="1000" dirty="0"/>
              <a:t> access to  </a:t>
            </a:r>
            <a:r>
              <a:rPr lang="en-AU" sz="1000" dirty="0" err="1">
                <a:solidFill>
                  <a:srgbClr val="009900"/>
                </a:solidFill>
              </a:rPr>
              <a:t>Korba</a:t>
            </a:r>
            <a:r>
              <a:rPr lang="en-AU" sz="1000" dirty="0"/>
              <a:t> Router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ONLY PCs in VLAN </a:t>
            </a:r>
            <a:r>
              <a:rPr lang="en-AU" sz="1000" b="1" dirty="0">
                <a:solidFill>
                  <a:srgbClr val="009900"/>
                </a:solidFill>
              </a:rPr>
              <a:t>XXX</a:t>
            </a:r>
            <a:r>
              <a:rPr lang="en-AU" sz="1000" dirty="0"/>
              <a:t> denied     </a:t>
            </a:r>
            <a:r>
              <a:rPr lang="en-AU" sz="1000" b="1" dirty="0"/>
              <a:t>TELNET</a:t>
            </a:r>
            <a:r>
              <a:rPr lang="en-AU" sz="1000" dirty="0"/>
              <a:t> access to  Raipur  Router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d) </a:t>
            </a:r>
            <a:r>
              <a:rPr lang="en-AU" sz="1000" dirty="0"/>
              <a:t>You need to be </a:t>
            </a:r>
            <a:r>
              <a:rPr lang="en-AU" sz="1000" b="1" dirty="0">
                <a:solidFill>
                  <a:srgbClr val="FF0000"/>
                </a:solidFill>
              </a:rPr>
              <a:t>analytical and systematic  </a:t>
            </a:r>
            <a:r>
              <a:rPr lang="en-AU" sz="1000" dirty="0"/>
              <a:t>in our approach to translating the above requirements into a set of rules – the ACL statements, which      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then must be tested to ensure the above requirements have been satisfied: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</a:t>
            </a:r>
            <a:r>
              <a:rPr lang="en-AU" sz="1000" dirty="0" err="1"/>
              <a:t>i</a:t>
            </a:r>
            <a:r>
              <a:rPr lang="en-AU" sz="1000" dirty="0"/>
              <a:t>) </a:t>
            </a:r>
            <a:r>
              <a:rPr lang="en-AU" sz="1000" b="1" dirty="0"/>
              <a:t>Create</a:t>
            </a:r>
            <a:r>
              <a:rPr lang="en-AU" sz="1000" dirty="0"/>
              <a:t>   a   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dirty="0">
                <a:solidFill>
                  <a:srgbClr val="0000FF"/>
                </a:solidFill>
              </a:rPr>
              <a:t>Extended </a:t>
            </a:r>
            <a:r>
              <a:rPr lang="en-AU" sz="1000" dirty="0"/>
              <a:t>ACL   for VLAN</a:t>
            </a:r>
            <a:r>
              <a:rPr lang="en-AU" sz="1000" b="1" dirty="0">
                <a:solidFill>
                  <a:srgbClr val="009900"/>
                </a:solidFill>
              </a:rPr>
              <a:t> XXX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b="1" dirty="0">
                <a:solidFill>
                  <a:srgbClr val="009900"/>
                </a:solidFill>
              </a:rPr>
              <a:t>              </a:t>
            </a:r>
            <a:r>
              <a:rPr lang="en-AU" sz="1000" dirty="0"/>
              <a:t>ii) </a:t>
            </a:r>
            <a:r>
              <a:rPr lang="en-AU" sz="1000" b="1" dirty="0"/>
              <a:t>Test      </a:t>
            </a:r>
            <a:r>
              <a:rPr lang="en-AU" sz="1000" dirty="0"/>
              <a:t> the  ACL   for VLAN </a:t>
            </a:r>
            <a:r>
              <a:rPr lang="en-AU" sz="1000" b="1" dirty="0">
                <a:solidFill>
                  <a:srgbClr val="009900"/>
                </a:solidFill>
              </a:rPr>
              <a:t>XXX </a:t>
            </a:r>
            <a:r>
              <a:rPr lang="en-AU" sz="1000" dirty="0"/>
              <a:t>refer Task 26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iii) </a:t>
            </a:r>
            <a:r>
              <a:rPr lang="en-AU" sz="1000" b="1" dirty="0"/>
              <a:t>Create</a:t>
            </a:r>
            <a:r>
              <a:rPr lang="en-AU" sz="1000" dirty="0"/>
              <a:t>  a   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dirty="0">
                <a:solidFill>
                  <a:srgbClr val="0000FF"/>
                </a:solidFill>
              </a:rPr>
              <a:t>Standard</a:t>
            </a:r>
            <a:r>
              <a:rPr lang="en-AU" sz="1000" dirty="0"/>
              <a:t> ACLs  for Telnet access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iv) </a:t>
            </a:r>
            <a:r>
              <a:rPr lang="en-AU" sz="1000" b="1" dirty="0"/>
              <a:t>Test     </a:t>
            </a:r>
            <a:r>
              <a:rPr lang="en-AU" sz="1000" dirty="0"/>
              <a:t> the  ACLs  for Telnet access refer Task 26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</a:t>
            </a:r>
            <a:endParaRPr lang="en-AU" sz="1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06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5 - Tasks</a:t>
            </a:r>
            <a:endParaRPr lang="en-AU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5857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  <a:r>
              <a:rPr lang="en-AU" sz="1000" b="1" dirty="0"/>
              <a:t>25. </a:t>
            </a:r>
            <a:r>
              <a:rPr lang="en-AU" sz="1000" b="1" dirty="0">
                <a:solidFill>
                  <a:srgbClr val="0000FF"/>
                </a:solidFill>
              </a:rPr>
              <a:t>Creating and Configuring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b="1" dirty="0">
                <a:solidFill>
                  <a:srgbClr val="0000FF"/>
                </a:solidFill>
              </a:rPr>
              <a:t> Access Lists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AU" sz="1000" b="1" dirty="0">
                <a:solidFill>
                  <a:srgbClr val="0000FF"/>
                </a:solidFill>
              </a:rPr>
              <a:t>           </a:t>
            </a:r>
            <a:r>
              <a:rPr lang="en-AU" sz="1000" b="1" dirty="0"/>
              <a:t>a) </a:t>
            </a:r>
            <a:r>
              <a:rPr lang="en-AU" sz="1000" dirty="0"/>
              <a:t>Refer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       b) </a:t>
            </a:r>
            <a:r>
              <a:rPr lang="en-AU" sz="1000" dirty="0"/>
              <a:t>Use </a:t>
            </a:r>
            <a:r>
              <a:rPr lang="en-AU" sz="1000" b="1" dirty="0"/>
              <a:t>Notepad</a:t>
            </a:r>
            <a:r>
              <a:rPr lang="en-AU" sz="1000" dirty="0"/>
              <a:t> to create your ACLs, note ACL names are </a:t>
            </a:r>
            <a:r>
              <a:rPr lang="en-AU" sz="1000" b="1" dirty="0">
                <a:solidFill>
                  <a:srgbClr val="FF0000"/>
                </a:solidFill>
              </a:rPr>
              <a:t>case sensitive </a:t>
            </a:r>
            <a:r>
              <a:rPr lang="en-AU" sz="1000" dirty="0"/>
              <a:t>eg </a:t>
            </a:r>
            <a:r>
              <a:rPr lang="en-AU" sz="1000" dirty="0" err="1"/>
              <a:t>aclvanXXX</a:t>
            </a:r>
            <a:r>
              <a:rPr lang="en-AU" sz="1000" dirty="0"/>
              <a:t> and </a:t>
            </a:r>
            <a:r>
              <a:rPr lang="en-AU" sz="1000" dirty="0" err="1"/>
              <a:t>AclvlanXXX</a:t>
            </a:r>
            <a:r>
              <a:rPr lang="en-AU" sz="1000" dirty="0"/>
              <a:t> are different </a:t>
            </a:r>
            <a:r>
              <a:rPr lang="en-AU" sz="1000" dirty="0" err="1"/>
              <a:t>acls</a:t>
            </a: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c) </a:t>
            </a:r>
            <a:r>
              <a:rPr lang="en-AU" sz="1000" dirty="0"/>
              <a:t>Identify each requirement then configure an ACL rule for each requirement.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d) </a:t>
            </a:r>
            <a:r>
              <a:rPr lang="en-AU" sz="1000" dirty="0"/>
              <a:t>Create a </a:t>
            </a:r>
            <a:r>
              <a:rPr lang="en-AU" sz="1000" b="1" dirty="0"/>
              <a:t>NAMED</a:t>
            </a:r>
            <a:r>
              <a:rPr lang="en-AU" sz="1000" dirty="0"/>
              <a:t> access list in </a:t>
            </a:r>
            <a:r>
              <a:rPr lang="en-AU" sz="1000" b="1" dirty="0"/>
              <a:t>Notepad</a:t>
            </a:r>
            <a:r>
              <a:rPr lang="en-AU" sz="1000" dirty="0"/>
              <a:t>, consider the ordering of the rules, use the following structure: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! Deletes previous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no  ip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! Insert Latest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ip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i="1" dirty="0">
                <a:solidFill>
                  <a:srgbClr val="0000FF"/>
                </a:solidFill>
              </a:rPr>
              <a:t>                                      &lt;Your  ACL rules&gt;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! For most situations this should be the last rule </a:t>
            </a:r>
            <a:r>
              <a:rPr lang="en-AU" sz="1000" dirty="0" err="1"/>
              <a:t>ie</a:t>
            </a:r>
            <a:r>
              <a:rPr lang="en-AU" sz="1000" dirty="0"/>
              <a:t> permit all other access to “The Internet”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permit ip any </a:t>
            </a:r>
            <a:r>
              <a:rPr lang="en-AU" sz="1000" b="1" dirty="0" err="1"/>
              <a:t>any</a:t>
            </a:r>
            <a:r>
              <a:rPr lang="en-AU" sz="10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e) </a:t>
            </a:r>
            <a:r>
              <a:rPr lang="en-AU" sz="1000" dirty="0"/>
              <a:t>Combine ACL rules as required to form your access list, carefully consider the order in which the rules should be arranged.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f) </a:t>
            </a:r>
            <a:r>
              <a:rPr lang="en-AU" sz="1000" dirty="0"/>
              <a:t>Paste ACL from Notepad into router (router must be in global configuration mode)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g) </a:t>
            </a:r>
            <a:r>
              <a:rPr lang="en-AU" sz="1000" dirty="0"/>
              <a:t>Configure ACL on correct interface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26.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Access Lists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        </a:t>
            </a:r>
            <a:r>
              <a:rPr lang="en-AU" sz="1000" dirty="0"/>
              <a:t>It is important to verify that the </a:t>
            </a:r>
            <a:r>
              <a:rPr lang="en-AU" sz="1000" b="1" dirty="0">
                <a:solidFill>
                  <a:srgbClr val="0000FF"/>
                </a:solidFill>
              </a:rPr>
              <a:t>ACL rules </a:t>
            </a:r>
            <a:r>
              <a:rPr lang="en-AU" sz="1000" dirty="0"/>
              <a:t>actually work as intended, refer to the </a:t>
            </a:r>
            <a:r>
              <a:rPr lang="en-AU" sz="1000" b="1" dirty="0"/>
              <a:t>steps </a:t>
            </a:r>
            <a:r>
              <a:rPr lang="en-AU" sz="1000" dirty="0"/>
              <a:t>below: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>
                <a:solidFill>
                  <a:srgbClr val="FF0000"/>
                </a:solidFill>
              </a:rPr>
              <a:t>1. </a:t>
            </a:r>
            <a:r>
              <a:rPr lang="en-AU" sz="1000" b="1" dirty="0">
                <a:solidFill>
                  <a:srgbClr val="0000FF"/>
                </a:solidFill>
              </a:rPr>
              <a:t>Use  </a:t>
            </a:r>
            <a:r>
              <a:rPr lang="en-AU" sz="1000" dirty="0"/>
              <a:t> </a:t>
            </a:r>
            <a:r>
              <a:rPr lang="en-AU" sz="1000" b="1" dirty="0"/>
              <a:t>show access-lists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If all rules tested </a:t>
            </a:r>
            <a:r>
              <a:rPr lang="en-AU" sz="1000" b="1" dirty="0">
                <a:solidFill>
                  <a:srgbClr val="00B050"/>
                </a:solidFill>
              </a:rPr>
              <a:t>go to 5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Else  Identify which rule you want to test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clear access-list counters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Clear any counts against the rules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3. </a:t>
            </a:r>
            <a:r>
              <a:rPr lang="en-AU" sz="1000" dirty="0"/>
              <a:t>Go to PC in VLAN&lt;Id&gt;  perform test </a:t>
            </a:r>
            <a:r>
              <a:rPr lang="en-AU" sz="1000" dirty="0" err="1"/>
              <a:t>eg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Ping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Telnet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Browser </a:t>
            </a:r>
            <a:r>
              <a:rPr lang="en-AU" sz="1000" dirty="0" err="1"/>
              <a:t>etc</a:t>
            </a:r>
            <a:r>
              <a:rPr lang="en-AU" sz="1000" dirty="0"/>
              <a:t> to trigger a match with the identified rule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4.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show access-lists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dirty="0"/>
              <a:t>    Was the identified rule matched ?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Yes – rule action correct, Repeat process,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No – Debug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Was another rule matched ? 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Where no rules matched ?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Check syntax and order of rules – make changes (in Notepad, then paste into config) – Repeat process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</a:t>
            </a:r>
            <a:r>
              <a:rPr lang="en-AU" sz="1000" b="1" dirty="0">
                <a:solidFill>
                  <a:srgbClr val="00B050"/>
                </a:solidFill>
              </a:rPr>
              <a:t> 5. </a:t>
            </a:r>
            <a:r>
              <a:rPr lang="en-AU" sz="1000" b="1" dirty="0"/>
              <a:t>Trouble Shooting completed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DB956-06B0-4F6F-8133-022C057265E0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88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2400" dirty="0"/>
              <a:t>Scenario 5 - 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641084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FF0000"/>
                </a:solidFill>
              </a:rPr>
              <a:t>ACL for VLAN</a:t>
            </a:r>
            <a:r>
              <a:rPr lang="en-AU" sz="1600" dirty="0">
                <a:solidFill>
                  <a:srgbClr val="009900"/>
                </a:solidFill>
              </a:rPr>
              <a:t> XXX </a:t>
            </a:r>
            <a:r>
              <a:rPr lang="en-AU" sz="1600" dirty="0">
                <a:solidFill>
                  <a:srgbClr val="FF0000"/>
                </a:solidFill>
              </a:rPr>
              <a:t>on </a:t>
            </a:r>
            <a:r>
              <a:rPr lang="en-AU" sz="1600" dirty="0" err="1">
                <a:solidFill>
                  <a:srgbClr val="009900"/>
                </a:solidFill>
              </a:rPr>
              <a:t>Korba</a:t>
            </a:r>
            <a:r>
              <a:rPr lang="en-AU" sz="1600" dirty="0">
                <a:solidFill>
                  <a:srgbClr val="FF0000"/>
                </a:solidFill>
              </a:rPr>
              <a:t> Router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</a:t>
            </a:r>
            <a:r>
              <a:rPr lang="en-AU" sz="1200" b="1" dirty="0">
                <a:solidFill>
                  <a:srgbClr val="FF0000"/>
                </a:solidFill>
              </a:rPr>
              <a:t>Extended</a:t>
            </a:r>
            <a:r>
              <a:rPr lang="en-AU" sz="1200" b="1" dirty="0">
                <a:solidFill>
                  <a:srgbClr val="3333FF"/>
                </a:solidFill>
              </a:rPr>
              <a:t> </a:t>
            </a:r>
            <a:r>
              <a:rPr lang="en-AU" sz="1200" b="1" dirty="0">
                <a:solidFill>
                  <a:srgbClr val="0000FF"/>
                </a:solidFill>
              </a:rPr>
              <a:t>Named</a:t>
            </a:r>
            <a:r>
              <a:rPr lang="en-AU" sz="1200" b="1" dirty="0">
                <a:solidFill>
                  <a:srgbClr val="FF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</a:t>
            </a:r>
            <a:r>
              <a:rPr lang="en-AU" sz="1100" b="1" dirty="0">
                <a:solidFill>
                  <a:srgbClr val="0000FF"/>
                </a:solidFill>
              </a:rPr>
              <a:t>create in Notepad</a:t>
            </a:r>
            <a:r>
              <a:rPr lang="en-AU" sz="1100" dirty="0">
                <a:solidFill>
                  <a:srgbClr val="FF0000"/>
                </a:solidFill>
              </a:rPr>
              <a:t>, then paste into router config mode)</a:t>
            </a:r>
            <a:endParaRPr lang="en-AU" sz="1200" b="1" dirty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en-AU" sz="1400" dirty="0"/>
          </a:p>
          <a:p>
            <a:pPr lvl="0" eaLnBrk="1" hangingPunct="1">
              <a:buNone/>
            </a:pPr>
            <a:r>
              <a:rPr lang="en-AU" sz="1400" dirty="0"/>
              <a:t>no ip access-list extended   </a:t>
            </a:r>
            <a:r>
              <a:rPr lang="en-AU" sz="1400" dirty="0">
                <a:solidFill>
                  <a:srgbClr val="0000FF"/>
                </a:solidFill>
              </a:rPr>
              <a:t>ACLVLAN</a:t>
            </a:r>
            <a:r>
              <a:rPr lang="en-AU" sz="1400" dirty="0">
                <a:solidFill>
                  <a:srgbClr val="009900"/>
                </a:solidFill>
              </a:rPr>
              <a:t>XXX </a:t>
            </a:r>
            <a:r>
              <a:rPr lang="en-AU" sz="1400" dirty="0">
                <a:solidFill>
                  <a:srgbClr val="0000FF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(Delete previous version of the ACL for VLAN</a:t>
            </a:r>
            <a:r>
              <a:rPr lang="en-AU" sz="1100" dirty="0">
                <a:solidFill>
                  <a:srgbClr val="009900"/>
                </a:solidFill>
              </a:rPr>
              <a:t> XXX 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 eaLnBrk="1" hangingPunct="1">
              <a:buNone/>
            </a:pPr>
            <a:r>
              <a:rPr lang="en-AU" sz="1400" dirty="0"/>
              <a:t>ip      access-list extended   </a:t>
            </a:r>
            <a:r>
              <a:rPr lang="en-AU" sz="1400" dirty="0">
                <a:solidFill>
                  <a:srgbClr val="0000FF"/>
                </a:solidFill>
              </a:rPr>
              <a:t>ACLVLAN</a:t>
            </a:r>
            <a:r>
              <a:rPr lang="en-AU" sz="1400" dirty="0">
                <a:solidFill>
                  <a:srgbClr val="009900"/>
                </a:solidFill>
              </a:rPr>
              <a:t>XXX</a:t>
            </a:r>
            <a:r>
              <a:rPr lang="en-AU" sz="1400" dirty="0"/>
              <a:t>  </a:t>
            </a:r>
            <a:r>
              <a:rPr lang="en-AU" sz="1100" dirty="0">
                <a:solidFill>
                  <a:srgbClr val="FF0000"/>
                </a:solidFill>
              </a:rPr>
              <a:t>(Self-documenting,  the ACL for VLAN </a:t>
            </a:r>
            <a:r>
              <a:rPr lang="en-AU" sz="1100" dirty="0">
                <a:solidFill>
                  <a:srgbClr val="009900"/>
                </a:solidFill>
              </a:rPr>
              <a:t>XXX</a:t>
            </a:r>
            <a:r>
              <a:rPr lang="en-AU" sz="1100" dirty="0">
                <a:solidFill>
                  <a:srgbClr val="FF0000"/>
                </a:solidFill>
              </a:rPr>
              <a:t>, ! means comment)</a:t>
            </a:r>
            <a:endParaRPr lang="en-AU" sz="14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FF99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FF9900"/>
                </a:solidFill>
              </a:rPr>
              <a:t>! Only permit HTTP access to the  </a:t>
            </a:r>
            <a:r>
              <a:rPr lang="en-AU" sz="1200" b="1" dirty="0">
                <a:solidFill>
                  <a:srgbClr val="0099FF"/>
                </a:solidFill>
              </a:rPr>
              <a:t>ISP</a:t>
            </a:r>
            <a:r>
              <a:rPr lang="en-AU" sz="1200" b="1" dirty="0">
                <a:solidFill>
                  <a:srgbClr val="FF9900"/>
                </a:solidFill>
              </a:rPr>
              <a:t> </a:t>
            </a:r>
            <a:r>
              <a:rPr lang="en-AU" sz="1200" b="1" dirty="0">
                <a:solidFill>
                  <a:srgbClr val="0099FF"/>
                </a:solidFill>
              </a:rPr>
              <a:t>Packet Tracer </a:t>
            </a:r>
            <a:r>
              <a:rPr lang="en-US" sz="1200" b="1" dirty="0">
                <a:solidFill>
                  <a:srgbClr val="0099FF"/>
                </a:solidFill>
              </a:rPr>
              <a:t>Server0</a:t>
            </a:r>
            <a:r>
              <a:rPr lang="en-AU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or</a:t>
            </a:r>
            <a:r>
              <a:rPr lang="en-US" sz="1200" dirty="0">
                <a:solidFill>
                  <a:srgbClr val="0099FF"/>
                </a:solidFill>
              </a:rPr>
              <a:t>  </a:t>
            </a:r>
            <a:r>
              <a:rPr lang="en-US" sz="1200" b="1" dirty="0">
                <a:solidFill>
                  <a:srgbClr val="0099FF"/>
                </a:solidFill>
              </a:rPr>
              <a:t>ISP Loopback 0 if in Lab Router</a:t>
            </a:r>
            <a:endParaRPr lang="en-AU" sz="1200" b="1" dirty="0"/>
          </a:p>
          <a:p>
            <a:pPr eaLnBrk="1" hangingPunct="1">
              <a:buFontTx/>
              <a:buNone/>
            </a:pPr>
            <a:r>
              <a:rPr lang="en-AU" sz="1200" dirty="0"/>
              <a:t>permit  tcp    source subnet   wildcard   host  ip address </a:t>
            </a:r>
            <a:r>
              <a:rPr lang="en-AU" sz="1200" dirty="0" err="1"/>
              <a:t>eq</a:t>
            </a:r>
            <a:r>
              <a:rPr lang="en-AU" sz="1200" dirty="0"/>
              <a:t>  www</a:t>
            </a:r>
          </a:p>
          <a:p>
            <a:pPr eaLnBrk="1" hangingPunct="1">
              <a:buFontTx/>
              <a:buNone/>
            </a:pPr>
            <a:endParaRPr lang="en-AU" sz="12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0000FF"/>
                </a:solidFill>
              </a:rPr>
              <a:t>! Deny ALL other access to the </a:t>
            </a:r>
            <a:r>
              <a:rPr lang="en-AU" sz="1200" dirty="0">
                <a:solidFill>
                  <a:srgbClr val="FF9900"/>
                </a:solidFill>
              </a:rPr>
              <a:t> </a:t>
            </a:r>
            <a:r>
              <a:rPr lang="en-AU" sz="1200" b="1" dirty="0">
                <a:solidFill>
                  <a:srgbClr val="0099FF"/>
                </a:solidFill>
              </a:rPr>
              <a:t>ISP</a:t>
            </a:r>
            <a:r>
              <a:rPr lang="en-AU" sz="1200" b="1" dirty="0">
                <a:solidFill>
                  <a:srgbClr val="FF9900"/>
                </a:solidFill>
              </a:rPr>
              <a:t> </a:t>
            </a:r>
            <a:r>
              <a:rPr lang="en-AU" sz="1200" b="1" dirty="0">
                <a:solidFill>
                  <a:srgbClr val="0099FF"/>
                </a:solidFill>
              </a:rPr>
              <a:t>Packet Tracer </a:t>
            </a:r>
            <a:r>
              <a:rPr lang="en-US" sz="1200" b="1" dirty="0">
                <a:solidFill>
                  <a:srgbClr val="0099FF"/>
                </a:solidFill>
              </a:rPr>
              <a:t>Server0</a:t>
            </a:r>
            <a:r>
              <a:rPr lang="en-AU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or</a:t>
            </a:r>
            <a:r>
              <a:rPr lang="en-US" sz="1200" dirty="0">
                <a:solidFill>
                  <a:srgbClr val="0099FF"/>
                </a:solidFill>
              </a:rPr>
              <a:t>  </a:t>
            </a:r>
            <a:r>
              <a:rPr lang="en-US" sz="1200" b="1" dirty="0">
                <a:solidFill>
                  <a:srgbClr val="0099FF"/>
                </a:solidFill>
              </a:rPr>
              <a:t>ISP Loopback 0 if in Lab Router</a:t>
            </a:r>
            <a:endParaRPr lang="en-AU" sz="12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deny     ip     source subnet   wildcard   host   ip address</a:t>
            </a:r>
          </a:p>
          <a:p>
            <a:pPr eaLnBrk="1" hangingPunct="1">
              <a:buFontTx/>
              <a:buNone/>
            </a:pPr>
            <a:endParaRPr lang="en-AU" sz="1200" dirty="0">
              <a:solidFill>
                <a:srgbClr val="00B0F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00B0F0"/>
                </a:solidFill>
              </a:rPr>
              <a:t>! Permit ping reply (echo-reply) to a destination – PCs in VLAN 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B0F0"/>
                </a:solidFill>
              </a:rPr>
              <a:t> subnet</a:t>
            </a:r>
          </a:p>
          <a:p>
            <a:pPr eaLnBrk="1" hangingPunct="1">
              <a:buFontTx/>
              <a:buNone/>
            </a:pPr>
            <a:r>
              <a:rPr lang="en-AU" sz="1200" dirty="0"/>
              <a:t>permit  icmp  source subnet   wildcard   destination subnet   wildcard echo-reply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00B050"/>
                </a:solidFill>
              </a:rPr>
              <a:t>! Deny PING request to a destination - PCs in VLAN 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B050"/>
                </a:solidFill>
              </a:rPr>
              <a:t>  subnet</a:t>
            </a:r>
          </a:p>
          <a:p>
            <a:pPr eaLnBrk="1" hangingPunct="1">
              <a:buNone/>
            </a:pPr>
            <a:r>
              <a:rPr lang="en-AU" sz="1200" dirty="0"/>
              <a:t> deny icmp source subnet   wildcard   destination subnet   wildcard </a:t>
            </a:r>
          </a:p>
          <a:p>
            <a:pPr eaLnBrk="1" hangingPunct="1">
              <a:buFontTx/>
              <a:buNone/>
            </a:pPr>
            <a:endParaRPr lang="en-AU" sz="1200" dirty="0">
              <a:solidFill>
                <a:srgbClr val="66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6600FF"/>
                </a:solidFill>
              </a:rPr>
              <a:t>! Permit access to The Internet</a:t>
            </a:r>
          </a:p>
          <a:p>
            <a:pPr eaLnBrk="1" hangingPunct="1">
              <a:buFontTx/>
              <a:buNone/>
            </a:pPr>
            <a:r>
              <a:rPr lang="en-AU" sz="1200" dirty="0"/>
              <a:t>permit  ip      any   </a:t>
            </a:r>
            <a:r>
              <a:rPr lang="en-AU" sz="1200" dirty="0" err="1"/>
              <a:t>any</a:t>
            </a:r>
            <a:r>
              <a:rPr lang="en-AU" sz="1200" dirty="0"/>
              <a:t>  </a:t>
            </a:r>
            <a:endParaRPr lang="en-AU" sz="1400" dirty="0"/>
          </a:p>
          <a:p>
            <a:pPr eaLnBrk="1" hangingPunct="1">
              <a:buFontTx/>
              <a:buNone/>
            </a:pPr>
            <a:endParaRPr lang="en-AU" sz="16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b="1" dirty="0">
                <a:solidFill>
                  <a:srgbClr val="3333FF"/>
                </a:solidFill>
              </a:rPr>
              <a:t>ACL Placement  -  On   Sub Interface  </a:t>
            </a:r>
            <a:r>
              <a:rPr lang="en-AU" sz="1400" b="1" dirty="0">
                <a:solidFill>
                  <a:srgbClr val="FF0000"/>
                </a:solidFill>
              </a:rPr>
              <a:t>G0/0/1.</a:t>
            </a:r>
            <a:r>
              <a:rPr lang="en-AU" sz="1400" b="1" dirty="0">
                <a:solidFill>
                  <a:srgbClr val="009900"/>
                </a:solidFill>
              </a:rPr>
              <a:t>XXX </a:t>
            </a:r>
            <a:r>
              <a:rPr lang="en-AU" sz="1400" b="1" dirty="0">
                <a:solidFill>
                  <a:srgbClr val="3333FF"/>
                </a:solidFill>
              </a:rPr>
              <a:t> on </a:t>
            </a:r>
            <a:r>
              <a:rPr lang="en-AU" sz="1400" b="1" dirty="0" err="1">
                <a:solidFill>
                  <a:srgbClr val="009900"/>
                </a:solidFill>
              </a:rPr>
              <a:t>Korba</a:t>
            </a:r>
            <a:r>
              <a:rPr lang="en-AU" sz="1400" b="1" dirty="0">
                <a:solidFill>
                  <a:srgbClr val="3333FF"/>
                </a:solidFill>
              </a:rPr>
              <a:t> Router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interface G0/0/1.</a:t>
            </a:r>
            <a:r>
              <a:rPr lang="en-AU" sz="1200" b="1" dirty="0">
                <a:solidFill>
                  <a:srgbClr val="009900"/>
                </a:solidFill>
              </a:rPr>
              <a:t>XXX</a:t>
            </a:r>
          </a:p>
          <a:p>
            <a:pPr eaLnBrk="1" hangingPunct="1">
              <a:buFontTx/>
              <a:buNone/>
            </a:pPr>
            <a:r>
              <a:rPr lang="en-AU" sz="1200" dirty="0"/>
              <a:t>ip access-group ACLVLAN</a:t>
            </a:r>
            <a:r>
              <a:rPr lang="en-AU" sz="1200" b="1" dirty="0">
                <a:solidFill>
                  <a:srgbClr val="009900"/>
                </a:solidFill>
              </a:rPr>
              <a:t>XXX</a:t>
            </a:r>
            <a:r>
              <a:rPr lang="en-AU" sz="1200" dirty="0"/>
              <a:t>  in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4804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2400" dirty="0"/>
              <a:t>Scenario 5 - 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641084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to control Telnet Access  to  </a:t>
            </a:r>
            <a:r>
              <a:rPr lang="en-AU" sz="1400" dirty="0" err="1">
                <a:solidFill>
                  <a:srgbClr val="009900"/>
                </a:solidFill>
              </a:rPr>
              <a:t>Korba</a:t>
            </a:r>
            <a:r>
              <a:rPr lang="en-AU" sz="1400" dirty="0">
                <a:solidFill>
                  <a:srgbClr val="FF0000"/>
                </a:solidFill>
              </a:rPr>
              <a:t> and</a:t>
            </a:r>
            <a:r>
              <a:rPr lang="en-AU" sz="1400" dirty="0">
                <a:solidFill>
                  <a:srgbClr val="009900"/>
                </a:solidFill>
              </a:rPr>
              <a:t> Raipur </a:t>
            </a:r>
            <a:r>
              <a:rPr lang="en-AU" sz="1400" dirty="0">
                <a:solidFill>
                  <a:srgbClr val="FF0000"/>
                </a:solidFill>
              </a:rPr>
              <a:t>Routers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</a:t>
            </a:r>
            <a:r>
              <a:rPr lang="en-AU" sz="1200" b="1" dirty="0">
                <a:solidFill>
                  <a:srgbClr val="FF0000"/>
                </a:solidFill>
              </a:rPr>
              <a:t>Standard</a:t>
            </a:r>
            <a:r>
              <a:rPr lang="en-AU" sz="1200" b="1" dirty="0">
                <a:solidFill>
                  <a:srgbClr val="3333FF"/>
                </a:solidFill>
              </a:rPr>
              <a:t> Named </a:t>
            </a:r>
            <a:r>
              <a:rPr lang="en-AU" sz="1100" dirty="0">
                <a:solidFill>
                  <a:srgbClr val="FF0000"/>
                </a:solidFill>
              </a:rPr>
              <a:t>(</a:t>
            </a:r>
            <a:r>
              <a:rPr lang="en-AU" sz="1100" b="1" dirty="0">
                <a:solidFill>
                  <a:srgbClr val="0000FF"/>
                </a:solidFill>
              </a:rPr>
              <a:t>create in Notepad</a:t>
            </a:r>
            <a:r>
              <a:rPr lang="en-AU" sz="1100" dirty="0">
                <a:solidFill>
                  <a:srgbClr val="FF0000"/>
                </a:solidFill>
              </a:rPr>
              <a:t>, then paste into router config mode)</a:t>
            </a:r>
            <a:endParaRPr lang="en-AU" sz="1200" b="1" dirty="0">
              <a:solidFill>
                <a:srgbClr val="3333FF"/>
              </a:solidFill>
            </a:endParaRPr>
          </a:p>
          <a:p>
            <a:pPr lvl="0" eaLnBrk="1" hangingPunct="1"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On </a:t>
            </a:r>
            <a:r>
              <a:rPr lang="en-AU" sz="1200" dirty="0" err="1">
                <a:solidFill>
                  <a:srgbClr val="009900"/>
                </a:solidFill>
              </a:rPr>
              <a:t>Korba</a:t>
            </a:r>
            <a:endParaRPr lang="en-AU" sz="1200" dirty="0">
              <a:solidFill>
                <a:srgbClr val="009900"/>
              </a:solidFill>
            </a:endParaRPr>
          </a:p>
          <a:p>
            <a:pPr eaLnBrk="1" hangingPunct="1">
              <a:buNone/>
            </a:pPr>
            <a:r>
              <a:rPr lang="en-AU" sz="1200" dirty="0"/>
              <a:t>no 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</a:t>
            </a:r>
            <a:r>
              <a:rPr lang="en-AU" sz="1200" b="1" dirty="0">
                <a:solidFill>
                  <a:srgbClr val="9933FF"/>
                </a:solidFill>
              </a:rPr>
              <a:t>Permit</a:t>
            </a:r>
            <a:r>
              <a:rPr lang="en-AU" sz="1200" dirty="0">
                <a:solidFill>
                  <a:srgbClr val="9933FF"/>
                </a:solidFill>
              </a:rPr>
              <a:t> VLAN</a:t>
            </a:r>
            <a:r>
              <a:rPr lang="en-AU" sz="1200" dirty="0">
                <a:solidFill>
                  <a:srgbClr val="009900"/>
                </a:solidFill>
              </a:rPr>
              <a:t>XXX </a:t>
            </a:r>
            <a:r>
              <a:rPr lang="en-AU" sz="1200" dirty="0">
                <a:solidFill>
                  <a:srgbClr val="9933FF"/>
                </a:solidFill>
              </a:rPr>
              <a:t>Telnet Access to </a:t>
            </a:r>
            <a:r>
              <a:rPr lang="en-AU" sz="1200" dirty="0" err="1">
                <a:solidFill>
                  <a:srgbClr val="009900"/>
                </a:solidFill>
              </a:rPr>
              <a:t>Korba</a:t>
            </a:r>
            <a:endParaRPr lang="en-AU" sz="1200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    permit    source subnet    wildcard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deny any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On Raipur</a:t>
            </a:r>
            <a:endParaRPr lang="en-AU" sz="1200" dirty="0"/>
          </a:p>
          <a:p>
            <a:pPr eaLnBrk="1" hangingPunct="1">
              <a:buNone/>
            </a:pPr>
            <a:r>
              <a:rPr lang="en-AU" sz="1200" dirty="0"/>
              <a:t>no 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</a:t>
            </a:r>
            <a:r>
              <a:rPr lang="en-AU" sz="1200" b="1" dirty="0">
                <a:solidFill>
                  <a:srgbClr val="9933FF"/>
                </a:solidFill>
              </a:rPr>
              <a:t>Deny</a:t>
            </a:r>
            <a:r>
              <a:rPr lang="en-AU" sz="1200" dirty="0">
                <a:solidFill>
                  <a:srgbClr val="9933FF"/>
                </a:solidFill>
              </a:rPr>
              <a:t> VLAN</a:t>
            </a:r>
            <a:r>
              <a:rPr lang="en-AU" sz="1200" dirty="0">
                <a:solidFill>
                  <a:srgbClr val="009900"/>
                </a:solidFill>
              </a:rPr>
              <a:t>XXX</a:t>
            </a:r>
            <a:r>
              <a:rPr lang="en-AU" sz="1200" dirty="0">
                <a:solidFill>
                  <a:srgbClr val="9933FF"/>
                </a:solidFill>
              </a:rPr>
              <a:t> Telnet Access to Raipur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deny    source subnet    wildcard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permit any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b="1" dirty="0">
                <a:solidFill>
                  <a:srgbClr val="3333FF"/>
                </a:solidFill>
              </a:rPr>
              <a:t>Interface Placement - line </a:t>
            </a:r>
            <a:r>
              <a:rPr lang="en-AU" sz="1200" b="1" dirty="0" err="1">
                <a:solidFill>
                  <a:srgbClr val="3333FF"/>
                </a:solidFill>
              </a:rPr>
              <a:t>vty</a:t>
            </a:r>
            <a:r>
              <a:rPr lang="en-AU" sz="1200" b="1" dirty="0">
                <a:solidFill>
                  <a:srgbClr val="3333FF"/>
                </a:solidFill>
              </a:rPr>
              <a:t> 0 4, on </a:t>
            </a:r>
            <a:r>
              <a:rPr lang="en-AU" sz="1200" b="1" dirty="0" err="1">
                <a:solidFill>
                  <a:srgbClr val="009900"/>
                </a:solidFill>
              </a:rPr>
              <a:t>Korba</a:t>
            </a:r>
            <a:r>
              <a:rPr lang="en-AU" sz="1200" b="1" dirty="0">
                <a:solidFill>
                  <a:srgbClr val="3333FF"/>
                </a:solidFill>
              </a:rPr>
              <a:t> and </a:t>
            </a:r>
            <a:r>
              <a:rPr lang="en-AU" sz="1200" b="1" dirty="0">
                <a:solidFill>
                  <a:srgbClr val="009900"/>
                </a:solidFill>
              </a:rPr>
              <a:t>Raipur</a:t>
            </a:r>
            <a:r>
              <a:rPr lang="en-AU" sz="1200" b="1" dirty="0">
                <a:solidFill>
                  <a:srgbClr val="3333FF"/>
                </a:solidFill>
              </a:rPr>
              <a:t> Routers</a:t>
            </a:r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200" dirty="0"/>
              <a:t>line </a:t>
            </a:r>
            <a:r>
              <a:rPr lang="en-AU" sz="1200" dirty="0" err="1"/>
              <a:t>vty</a:t>
            </a:r>
            <a:r>
              <a:rPr lang="en-AU" sz="1200" dirty="0"/>
              <a:t> 0 4</a:t>
            </a:r>
          </a:p>
          <a:p>
            <a:pPr eaLnBrk="1" hangingPunct="1">
              <a:buFontTx/>
              <a:buNone/>
            </a:pPr>
            <a:r>
              <a:rPr lang="en-AU" sz="1200" dirty="0"/>
              <a:t>  password </a:t>
            </a:r>
            <a:r>
              <a:rPr lang="en-AU" sz="1200" b="1" dirty="0">
                <a:solidFill>
                  <a:srgbClr val="9933FF"/>
                </a:solidFill>
              </a:rPr>
              <a:t>cisco</a:t>
            </a:r>
          </a:p>
          <a:p>
            <a:pPr eaLnBrk="1" hangingPunct="1">
              <a:buFontTx/>
              <a:buNone/>
            </a:pPr>
            <a:r>
              <a:rPr lang="en-AU" sz="1200" dirty="0"/>
              <a:t>  login</a:t>
            </a:r>
          </a:p>
          <a:p>
            <a:pPr eaLnBrk="1" hangingPunct="1">
              <a:buFontTx/>
              <a:buNone/>
            </a:pPr>
            <a:r>
              <a:rPr lang="en-AU" sz="1200" dirty="0"/>
              <a:t>  access-class  ACLTELNET in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48796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611188" y="155733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>
                <a:solidFill>
                  <a:srgbClr val="009900"/>
                </a:solidFill>
              </a:rPr>
              <a:t>Korba</a:t>
            </a:r>
            <a:endParaRPr lang="en-US" sz="1000" dirty="0">
              <a:solidFill>
                <a:srgbClr val="009900"/>
              </a:solidFill>
            </a:endParaRP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(Internal)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R1</a:t>
            </a:r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611188" y="4076700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>
                <a:solidFill>
                  <a:srgbClr val="009900"/>
                </a:solidFill>
              </a:rPr>
              <a:t>Korba</a:t>
            </a:r>
            <a:endParaRPr lang="en-US" sz="1000" dirty="0">
              <a:solidFill>
                <a:srgbClr val="009900"/>
              </a:solidFill>
            </a:endParaRPr>
          </a:p>
          <a:p>
            <a:pPr algn="ctr"/>
            <a:r>
              <a:rPr lang="en-US" sz="1000" dirty="0"/>
              <a:t>Switch </a:t>
            </a:r>
            <a:r>
              <a:rPr lang="en-US" sz="1000" dirty="0">
                <a:solidFill>
                  <a:srgbClr val="3333FF"/>
                </a:solidFill>
              </a:rPr>
              <a:t>S3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3650</a:t>
            </a:r>
            <a:endParaRPr lang="en-AU" sz="1000" dirty="0">
              <a:solidFill>
                <a:srgbClr val="3333FF"/>
              </a:solidFill>
            </a:endParaRPr>
          </a:p>
        </p:txBody>
      </p:sp>
      <p:cxnSp>
        <p:nvCxnSpPr>
          <p:cNvPr id="2053" name="AutoShape 11"/>
          <p:cNvCxnSpPr>
            <a:cxnSpLocks noChangeShapeType="1"/>
            <a:stCxn id="2051" idx="6"/>
          </p:cNvCxnSpPr>
          <p:nvPr/>
        </p:nvCxnSpPr>
        <p:spPr bwMode="auto">
          <a:xfrm flipV="1">
            <a:off x="1474788" y="1844675"/>
            <a:ext cx="1871662" cy="109538"/>
          </a:xfrm>
          <a:prstGeom prst="bentConnector3">
            <a:avLst>
              <a:gd name="adj1" fmla="val 4995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1042988" y="23495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1542256" y="3545627"/>
            <a:ext cx="20589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/>
              <a:t>Your part of the Private Network Address space</a:t>
            </a:r>
          </a:p>
          <a:p>
            <a:pPr algn="ctr" eaLnBrk="1" hangingPunct="1"/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.64.0.0/10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2056" name="Text Box 24"/>
          <p:cNvSpPr txBox="1">
            <a:spLocks noChangeArrowheads="1"/>
          </p:cNvSpPr>
          <p:nvPr/>
        </p:nvSpPr>
        <p:spPr bwMode="auto">
          <a:xfrm>
            <a:off x="2286000" y="142875"/>
            <a:ext cx="471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In Lab Scenario 5 </a:t>
            </a:r>
            <a:r>
              <a:rPr lang="en-US" sz="1200" b="1" dirty="0">
                <a:solidFill>
                  <a:srgbClr val="3333FF"/>
                </a:solidFill>
              </a:rPr>
              <a:t> </a:t>
            </a:r>
            <a:r>
              <a:rPr lang="en-US" sz="1400" b="1" dirty="0"/>
              <a:t>-  DHCP,  NAT 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3333FF"/>
                </a:solidFill>
              </a:rPr>
              <a:t>V1.1</a:t>
            </a: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539750" y="2349500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403350" y="170021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9" name="Text Box 28"/>
          <p:cNvSpPr txBox="1">
            <a:spLocks noChangeArrowheads="1"/>
          </p:cNvSpPr>
          <p:nvPr/>
        </p:nvSpPr>
        <p:spPr bwMode="auto">
          <a:xfrm>
            <a:off x="2484438" y="1844675"/>
            <a:ext cx="719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0" name="Text Box 30"/>
          <p:cNvSpPr txBox="1">
            <a:spLocks noChangeArrowheads="1"/>
          </p:cNvSpPr>
          <p:nvPr/>
        </p:nvSpPr>
        <p:spPr bwMode="auto">
          <a:xfrm>
            <a:off x="1173358" y="3207073"/>
            <a:ext cx="18678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rgbClr val="3333FF"/>
                </a:solidFill>
              </a:rPr>
              <a:t>OSPF</a:t>
            </a:r>
            <a:r>
              <a:rPr lang="en-US" sz="1100" b="1" dirty="0">
                <a:solidFill>
                  <a:srgbClr val="3333FF"/>
                </a:solidFill>
              </a:rPr>
              <a:t> </a:t>
            </a:r>
            <a:r>
              <a:rPr lang="en-US" sz="1050" b="1" dirty="0">
                <a:solidFill>
                  <a:srgbClr val="3333FF"/>
                </a:solidFill>
              </a:rPr>
              <a:t>Routing Protocol</a:t>
            </a:r>
            <a:endParaRPr lang="en-AU" sz="1050" b="1" dirty="0">
              <a:solidFill>
                <a:srgbClr val="3333FF"/>
              </a:solidFill>
            </a:endParaRPr>
          </a:p>
        </p:txBody>
      </p:sp>
      <p:sp>
        <p:nvSpPr>
          <p:cNvPr id="2061" name="Oval 33"/>
          <p:cNvSpPr>
            <a:spLocks noChangeArrowheads="1"/>
          </p:cNvSpPr>
          <p:nvPr/>
        </p:nvSpPr>
        <p:spPr bwMode="auto">
          <a:xfrm>
            <a:off x="3059113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Raipur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(Gateway)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R2</a:t>
            </a:r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488950" y="3841413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3333FF"/>
                </a:solidFill>
              </a:rPr>
              <a:t>G1/0/</a:t>
            </a:r>
            <a:r>
              <a:rPr lang="en-US" sz="1000" b="1" dirty="0">
                <a:solidFill>
                  <a:srgbClr val="0000FF"/>
                </a:solidFill>
              </a:rPr>
              <a:t>11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5" name="Oval 47"/>
          <p:cNvSpPr>
            <a:spLocks noChangeArrowheads="1"/>
          </p:cNvSpPr>
          <p:nvPr/>
        </p:nvSpPr>
        <p:spPr bwMode="auto">
          <a:xfrm>
            <a:off x="5219700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ISP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R3</a:t>
            </a:r>
            <a:endParaRPr lang="en-AU" sz="1000" dirty="0">
              <a:solidFill>
                <a:srgbClr val="3333FF"/>
              </a:solidFill>
            </a:endParaRPr>
          </a:p>
        </p:txBody>
      </p:sp>
      <p:cxnSp>
        <p:nvCxnSpPr>
          <p:cNvPr id="2066" name="AutoShape 48"/>
          <p:cNvCxnSpPr>
            <a:cxnSpLocks noChangeShapeType="1"/>
            <a:endCxn id="2065" idx="2"/>
          </p:cNvCxnSpPr>
          <p:nvPr/>
        </p:nvCxnSpPr>
        <p:spPr bwMode="auto">
          <a:xfrm>
            <a:off x="3924300" y="1844675"/>
            <a:ext cx="1295400" cy="36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" name="Text Box 50"/>
          <p:cNvSpPr txBox="1">
            <a:spLocks noChangeArrowheads="1"/>
          </p:cNvSpPr>
          <p:nvPr/>
        </p:nvSpPr>
        <p:spPr bwMode="auto">
          <a:xfrm>
            <a:off x="1042988" y="2708275"/>
            <a:ext cx="1385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/>
              <a:t>Trunk for Inter-VLAN </a:t>
            </a:r>
          </a:p>
          <a:p>
            <a:pPr algn="ctr" eaLnBrk="1" hangingPunct="1"/>
            <a:r>
              <a:rPr lang="en-US" sz="1000"/>
              <a:t>Routing</a:t>
            </a:r>
            <a:endParaRPr lang="en-AU" sz="1000"/>
          </a:p>
        </p:txBody>
      </p:sp>
      <p:sp>
        <p:nvSpPr>
          <p:cNvPr id="2069" name="Text Box 51"/>
          <p:cNvSpPr txBox="1">
            <a:spLocks noChangeArrowheads="1"/>
          </p:cNvSpPr>
          <p:nvPr/>
        </p:nvSpPr>
        <p:spPr bwMode="auto">
          <a:xfrm>
            <a:off x="4028494" y="1989138"/>
            <a:ext cx="12362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/>
              <a:t>ISP Link </a:t>
            </a:r>
          </a:p>
          <a:p>
            <a:pPr algn="ctr" eaLnBrk="1" hangingPunct="1"/>
            <a:r>
              <a:rPr lang="en-US" sz="1000" b="1" dirty="0"/>
              <a:t>Network Address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201.45.3</a:t>
            </a:r>
            <a:r>
              <a:rPr lang="en-US" sz="1000" b="1" dirty="0">
                <a:solidFill>
                  <a:srgbClr val="00B0F0"/>
                </a:solidFill>
              </a:rPr>
              <a:t>W</a:t>
            </a:r>
            <a:r>
              <a:rPr lang="en-US" sz="1000" b="1" dirty="0">
                <a:solidFill>
                  <a:srgbClr val="3333FF"/>
                </a:solidFill>
              </a:rPr>
              <a:t>.0/30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70" name="Line 52"/>
          <p:cNvSpPr>
            <a:spLocks noChangeShapeType="1"/>
          </p:cNvSpPr>
          <p:nvPr/>
        </p:nvSpPr>
        <p:spPr bwMode="auto">
          <a:xfrm flipH="1">
            <a:off x="3714750" y="1052513"/>
            <a:ext cx="352425" cy="2519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323850" y="5157788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PC1</a:t>
            </a:r>
          </a:p>
          <a:p>
            <a:pPr algn="ctr"/>
            <a:r>
              <a:rPr lang="en-US" sz="900" dirty="0"/>
              <a:t>VLAN</a:t>
            </a:r>
            <a:r>
              <a:rPr lang="en-US" sz="900" b="1" dirty="0">
                <a:solidFill>
                  <a:srgbClr val="009900"/>
                </a:solidFill>
              </a:rPr>
              <a:t>XXX</a:t>
            </a:r>
            <a:endParaRPr lang="en-AU" sz="900" b="1" dirty="0">
              <a:solidFill>
                <a:srgbClr val="009900"/>
              </a:solidFill>
            </a:endParaRPr>
          </a:p>
        </p:txBody>
      </p:sp>
      <p:sp>
        <p:nvSpPr>
          <p:cNvPr id="2072" name="Oval 54"/>
          <p:cNvSpPr>
            <a:spLocks noChangeArrowheads="1"/>
          </p:cNvSpPr>
          <p:nvPr/>
        </p:nvSpPr>
        <p:spPr bwMode="auto">
          <a:xfrm>
            <a:off x="1187450" y="5229225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PC2</a:t>
            </a:r>
          </a:p>
          <a:p>
            <a:pPr algn="ctr"/>
            <a:r>
              <a:rPr lang="en-US" sz="900" dirty="0"/>
              <a:t>VLAN</a:t>
            </a:r>
            <a:r>
              <a:rPr lang="en-US" sz="900" b="1" dirty="0">
                <a:solidFill>
                  <a:srgbClr val="9933FF"/>
                </a:solidFill>
              </a:rPr>
              <a:t>YYY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V="1">
            <a:off x="68421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V="1">
            <a:off x="1476375" y="45085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7" name="Text Box 60"/>
          <p:cNvSpPr txBox="1">
            <a:spLocks noChangeArrowheads="1"/>
          </p:cNvSpPr>
          <p:nvPr/>
        </p:nvSpPr>
        <p:spPr bwMode="auto">
          <a:xfrm>
            <a:off x="1619250" y="1989138"/>
            <a:ext cx="998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/>
              <a:t>Internal Serial </a:t>
            </a:r>
            <a:endParaRPr lang="en-AU" sz="1000"/>
          </a:p>
        </p:txBody>
      </p:sp>
      <p:sp>
        <p:nvSpPr>
          <p:cNvPr id="2078" name="Text Box 39"/>
          <p:cNvSpPr txBox="1">
            <a:spLocks noChangeArrowheads="1"/>
          </p:cNvSpPr>
          <p:nvPr/>
        </p:nvSpPr>
        <p:spPr bwMode="auto">
          <a:xfrm>
            <a:off x="1839913" y="958850"/>
            <a:ext cx="1141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0</a:t>
            </a:r>
          </a:p>
          <a:p>
            <a:pPr algn="ctr" eaLnBrk="1" hangingPunct="1"/>
            <a:r>
              <a:rPr lang="en-US" sz="800" dirty="0"/>
              <a:t>Server LAN</a:t>
            </a:r>
          </a:p>
          <a:p>
            <a:pPr algn="ctr" eaLnBrk="1" hangingPunct="1"/>
            <a:r>
              <a:rPr lang="en-US" sz="800" dirty="0"/>
              <a:t>Database Server</a:t>
            </a:r>
          </a:p>
        </p:txBody>
      </p:sp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3132138" y="620713"/>
            <a:ext cx="180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600">
                <a:solidFill>
                  <a:srgbClr val="663300"/>
                </a:solidFill>
              </a:rPr>
              <a:t>Network Topology</a:t>
            </a:r>
          </a:p>
        </p:txBody>
      </p:sp>
      <p:sp>
        <p:nvSpPr>
          <p:cNvPr id="2080" name="Line 49"/>
          <p:cNvSpPr>
            <a:spLocks noChangeShapeType="1"/>
          </p:cNvSpPr>
          <p:nvPr/>
        </p:nvSpPr>
        <p:spPr bwMode="auto">
          <a:xfrm>
            <a:off x="2771800" y="1412876"/>
            <a:ext cx="37145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1" name="Text Box 28"/>
          <p:cNvSpPr txBox="1">
            <a:spLocks noChangeArrowheads="1"/>
          </p:cNvSpPr>
          <p:nvPr/>
        </p:nvSpPr>
        <p:spPr bwMode="auto">
          <a:xfrm>
            <a:off x="3929063" y="1571625"/>
            <a:ext cx="714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2" name="Text Box 28"/>
          <p:cNvSpPr txBox="1">
            <a:spLocks noChangeArrowheads="1"/>
          </p:cNvSpPr>
          <p:nvPr/>
        </p:nvSpPr>
        <p:spPr bwMode="auto">
          <a:xfrm>
            <a:off x="4787900" y="1557338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3" name="Line 52"/>
          <p:cNvSpPr>
            <a:spLocks noChangeShapeType="1"/>
          </p:cNvSpPr>
          <p:nvPr/>
        </p:nvSpPr>
        <p:spPr bwMode="auto">
          <a:xfrm flipH="1">
            <a:off x="2571750" y="3571875"/>
            <a:ext cx="1143000" cy="2071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5" name="Line 49"/>
          <p:cNvSpPr>
            <a:spLocks noChangeShapeType="1"/>
          </p:cNvSpPr>
          <p:nvPr/>
        </p:nvSpPr>
        <p:spPr bwMode="auto">
          <a:xfrm flipH="1" flipV="1">
            <a:off x="6083300" y="1844675"/>
            <a:ext cx="9989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9" name="TextBox 36"/>
          <p:cNvSpPr txBox="1">
            <a:spLocks noChangeArrowheads="1"/>
          </p:cNvSpPr>
          <p:nvPr/>
        </p:nvSpPr>
        <p:spPr bwMode="auto">
          <a:xfrm>
            <a:off x="1908175" y="404813"/>
            <a:ext cx="47894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400">
                <a:solidFill>
                  <a:srgbClr val="3333FF"/>
                </a:solidFill>
              </a:rPr>
              <a:t>A Network Configuration and Trouble Shooting Scenario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694461" y="2708275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Internal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067175" y="2701449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External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2617788" y="928688"/>
            <a:ext cx="17984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sz="900" b="1" dirty="0">
                <a:solidFill>
                  <a:srgbClr val="0000FF"/>
                </a:solidFill>
              </a:rPr>
              <a:t>NAT </a:t>
            </a:r>
            <a:r>
              <a:rPr lang="en-AU" sz="900" b="1" dirty="0">
                <a:solidFill>
                  <a:srgbClr val="FF0000"/>
                </a:solidFill>
              </a:rPr>
              <a:t>Public </a:t>
            </a:r>
          </a:p>
          <a:p>
            <a:pPr algn="ctr"/>
            <a:r>
              <a:rPr lang="en-AU" sz="900" dirty="0"/>
              <a:t>Address </a:t>
            </a:r>
            <a:r>
              <a:rPr lang="en-AU" sz="900" b="1" dirty="0">
                <a:solidFill>
                  <a:srgbClr val="0000FF"/>
                </a:solidFill>
              </a:rPr>
              <a:t>POOLS</a:t>
            </a:r>
            <a:r>
              <a:rPr lang="en-AU" sz="900" dirty="0"/>
              <a:t>  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3490912" y="1298020"/>
            <a:ext cx="26119" cy="2772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405716" y="1105098"/>
            <a:ext cx="1377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 b="1" dirty="0">
                <a:solidFill>
                  <a:srgbClr val="3333FF"/>
                </a:solidFill>
              </a:rPr>
              <a:t>Connection to rest of </a:t>
            </a:r>
          </a:p>
          <a:p>
            <a:pPr algn="ctr" eaLnBrk="1" hangingPunct="1"/>
            <a:r>
              <a:rPr lang="en-US" sz="900" b="1" dirty="0">
                <a:solidFill>
                  <a:srgbClr val="3333FF"/>
                </a:solidFill>
              </a:rPr>
              <a:t>Internal network</a:t>
            </a:r>
            <a:endParaRPr lang="en-AU" sz="900" b="1" dirty="0">
              <a:solidFill>
                <a:srgbClr val="3333FF"/>
              </a:solidFill>
            </a:endParaRPr>
          </a:p>
        </p:txBody>
      </p:sp>
      <p:cxnSp>
        <p:nvCxnSpPr>
          <p:cNvPr id="47" name="AutoShape 48"/>
          <p:cNvCxnSpPr>
            <a:cxnSpLocks noChangeShapeType="1"/>
          </p:cNvCxnSpPr>
          <p:nvPr/>
        </p:nvCxnSpPr>
        <p:spPr bwMode="auto">
          <a:xfrm rot="16200000" flipV="1">
            <a:off x="440531" y="954880"/>
            <a:ext cx="846138" cy="35877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285233" y="682059"/>
            <a:ext cx="8354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>
                <a:solidFill>
                  <a:srgbClr val="009900"/>
                </a:solidFill>
              </a:rPr>
              <a:t>“</a:t>
            </a:r>
            <a:r>
              <a:rPr lang="en-US" sz="800" b="1" dirty="0">
                <a:solidFill>
                  <a:srgbClr val="009900"/>
                </a:solidFill>
              </a:rPr>
              <a:t>The</a:t>
            </a:r>
            <a:r>
              <a:rPr lang="en-US" sz="800" dirty="0">
                <a:solidFill>
                  <a:srgbClr val="009900"/>
                </a:solidFill>
              </a:rPr>
              <a:t> </a:t>
            </a:r>
            <a:r>
              <a:rPr lang="en-US" sz="800" b="1" dirty="0">
                <a:solidFill>
                  <a:srgbClr val="009900"/>
                </a:solidFill>
              </a:rPr>
              <a:t>Internet</a:t>
            </a:r>
            <a:r>
              <a:rPr lang="en-US" sz="800" dirty="0">
                <a:solidFill>
                  <a:srgbClr val="009900"/>
                </a:solidFill>
              </a:rPr>
              <a:t>”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082234" y="692097"/>
            <a:ext cx="1241481" cy="3745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7157704" y="928688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148.33.0.0/16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Server0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US" sz="800" b="1" dirty="0">
                <a:solidFill>
                  <a:srgbClr val="009900"/>
                </a:solidFill>
              </a:rPr>
              <a:t>Or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Loopback 0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If in Lab Router</a:t>
            </a:r>
            <a:endParaRPr lang="en-AU" sz="800" b="1" dirty="0">
              <a:solidFill>
                <a:srgbClr val="FF0000"/>
              </a:solidFill>
            </a:endParaRPr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7157704" y="2166749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81.0.0.0/8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  <a:endParaRPr lang="en-US" sz="800" b="1" dirty="0">
              <a:solidFill>
                <a:srgbClr val="3333FF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Server1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Or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Loopback 1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If In lab Router</a:t>
            </a:r>
            <a:endParaRPr lang="en-AU" sz="800" b="1" dirty="0">
              <a:solidFill>
                <a:srgbClr val="FF0000"/>
              </a:solidFill>
            </a:endParaRPr>
          </a:p>
        </p:txBody>
      </p:sp>
      <p:sp>
        <p:nvSpPr>
          <p:cNvPr id="55" name="Text Box 77"/>
          <p:cNvSpPr txBox="1">
            <a:spLocks noChangeArrowheads="1"/>
          </p:cNvSpPr>
          <p:nvPr/>
        </p:nvSpPr>
        <p:spPr bwMode="auto">
          <a:xfrm>
            <a:off x="7149639" y="3416178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2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171.90.0.0/16</a:t>
            </a:r>
          </a:p>
          <a:p>
            <a:pPr algn="ctr" eaLnBrk="1" hangingPunct="1"/>
            <a:r>
              <a:rPr lang="en-US" sz="800" dirty="0"/>
              <a:t>External Network   </a:t>
            </a:r>
            <a:endParaRPr lang="en-AU" sz="800" b="1" dirty="0"/>
          </a:p>
        </p:txBody>
      </p:sp>
      <p:sp>
        <p:nvSpPr>
          <p:cNvPr id="56" name="Text Box 77"/>
          <p:cNvSpPr txBox="1">
            <a:spLocks noChangeArrowheads="1"/>
          </p:cNvSpPr>
          <p:nvPr/>
        </p:nvSpPr>
        <p:spPr bwMode="auto">
          <a:xfrm>
            <a:off x="7157704" y="3926013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3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201.2.44.0/24</a:t>
            </a:r>
          </a:p>
          <a:p>
            <a:pPr algn="ctr" eaLnBrk="1" hangingPunct="1"/>
            <a:r>
              <a:rPr lang="en-US" sz="800" dirty="0"/>
              <a:t>External Network</a:t>
            </a: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87175" y="5775926"/>
            <a:ext cx="9931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Ethernet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1099608" y="5775926"/>
            <a:ext cx="7535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VAN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6" y="4522911"/>
            <a:ext cx="737680" cy="274344"/>
          </a:xfrm>
          <a:prstGeom prst="rect">
            <a:avLst/>
          </a:prstGeom>
        </p:spPr>
      </p:pic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1522572" y="4539151"/>
            <a:ext cx="6967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G1/0/24</a:t>
            </a:r>
            <a:endParaRPr lang="en-AU" sz="1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1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D50CA-23D3-40B1-B63B-B829EAC2F0C7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2400" dirty="0"/>
              <a:t>Scenario 5 - ACL Overview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785100" cy="59293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Case Sensitivity</a:t>
            </a:r>
          </a:p>
          <a:p>
            <a:pPr eaLnBrk="1" hangingPunct="1"/>
            <a:r>
              <a:rPr lang="en-AU" sz="1200" dirty="0"/>
              <a:t>ACL names  are case sensitive  eg   </a:t>
            </a:r>
            <a:r>
              <a:rPr lang="en-AU" sz="1200" dirty="0" err="1">
                <a:solidFill>
                  <a:srgbClr val="9933FF"/>
                </a:solidFill>
              </a:rPr>
              <a:t>aclvlan</a:t>
            </a:r>
            <a:r>
              <a:rPr lang="en-AU" sz="1200" dirty="0" err="1">
                <a:solidFill>
                  <a:srgbClr val="009900"/>
                </a:solidFill>
              </a:rPr>
              <a:t>XXX</a:t>
            </a:r>
            <a:r>
              <a:rPr lang="en-AU" sz="1200" dirty="0">
                <a:solidFill>
                  <a:srgbClr val="009900"/>
                </a:solidFill>
              </a:rPr>
              <a:t> </a:t>
            </a:r>
            <a:r>
              <a:rPr lang="en-AU" sz="1200" dirty="0"/>
              <a:t>  and   </a:t>
            </a:r>
            <a:r>
              <a:rPr lang="en-AU" sz="1200" dirty="0" err="1">
                <a:solidFill>
                  <a:srgbClr val="0000FF"/>
                </a:solidFill>
              </a:rPr>
              <a:t>AclVlan</a:t>
            </a:r>
            <a:r>
              <a:rPr lang="en-AU" sz="1200" dirty="0" err="1">
                <a:solidFill>
                  <a:srgbClr val="009900"/>
                </a:solidFill>
              </a:rPr>
              <a:t>XXX</a:t>
            </a:r>
            <a:r>
              <a:rPr lang="en-AU" sz="1200" dirty="0">
                <a:solidFill>
                  <a:srgbClr val="009900"/>
                </a:solidFill>
              </a:rPr>
              <a:t> </a:t>
            </a:r>
            <a:r>
              <a:rPr lang="en-AU" sz="1200" dirty="0"/>
              <a:t>  are   </a:t>
            </a:r>
            <a:r>
              <a:rPr lang="en-AU" sz="1200" b="1" dirty="0">
                <a:solidFill>
                  <a:srgbClr val="FF0000"/>
                </a:solidFill>
              </a:rPr>
              <a:t>different   </a:t>
            </a:r>
            <a:r>
              <a:rPr lang="en-AU" sz="1200" dirty="0"/>
              <a:t>ACLs</a:t>
            </a:r>
          </a:p>
          <a:p>
            <a:pPr eaLnBrk="1" hangingPunct="1"/>
            <a:r>
              <a:rPr lang="en-AU" sz="1200" dirty="0"/>
              <a:t>Should decide to use either   all uppercase - </a:t>
            </a:r>
            <a:r>
              <a:rPr lang="en-AU" sz="1200" dirty="0">
                <a:solidFill>
                  <a:srgbClr val="9933FF"/>
                </a:solidFill>
              </a:rPr>
              <a:t>ACLVLAN</a:t>
            </a:r>
            <a:r>
              <a:rPr lang="en-AU" sz="1200" dirty="0">
                <a:solidFill>
                  <a:srgbClr val="009900"/>
                </a:solidFill>
              </a:rPr>
              <a:t>XXX </a:t>
            </a:r>
            <a:r>
              <a:rPr lang="en-AU" sz="1200" dirty="0"/>
              <a:t>or all lowercase – </a:t>
            </a:r>
            <a:r>
              <a:rPr lang="en-AU" sz="1200" dirty="0" err="1">
                <a:solidFill>
                  <a:srgbClr val="0000FF"/>
                </a:solidFill>
              </a:rPr>
              <a:t>aclvlan</a:t>
            </a:r>
            <a:r>
              <a:rPr lang="en-AU" sz="1200" dirty="0" err="1">
                <a:solidFill>
                  <a:srgbClr val="009900"/>
                </a:solidFill>
              </a:rPr>
              <a:t>XXX</a:t>
            </a:r>
            <a:r>
              <a:rPr lang="en-AU" sz="1200" dirty="0">
                <a:solidFill>
                  <a:srgbClr val="009900"/>
                </a:solidFill>
              </a:rPr>
              <a:t> </a:t>
            </a:r>
            <a:r>
              <a:rPr lang="en-AU" sz="1200" dirty="0"/>
              <a:t>    names    to reduce errors</a:t>
            </a:r>
          </a:p>
          <a:p>
            <a:pPr eaLnBrk="1" hangingPunct="1"/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AU" sz="14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Rule Order</a:t>
            </a:r>
            <a:endParaRPr lang="en-AU" sz="1200" dirty="0"/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ACL rules in the access list should be in order of most specific to least specific</a:t>
            </a: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The last rule should be permit All other access</a:t>
            </a:r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AU" sz="14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AU" sz="14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Placement Rules</a:t>
            </a:r>
            <a:endParaRPr lang="en-AU" sz="1200" dirty="0"/>
          </a:p>
          <a:p>
            <a:pPr eaLnBrk="1" hangingPunct="1"/>
            <a:r>
              <a:rPr lang="en-AU" sz="1200" dirty="0"/>
              <a:t>Standard ACL 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destination </a:t>
            </a:r>
            <a:r>
              <a:rPr lang="en-AU" sz="1200" dirty="0"/>
              <a:t>network or device, to avoid unnecessarily blocking traffic</a:t>
            </a:r>
          </a:p>
          <a:p>
            <a:pPr eaLnBrk="1" hangingPunct="1"/>
            <a:r>
              <a:rPr lang="en-AU" sz="1200" dirty="0"/>
              <a:t>Extended ACL 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source </a:t>
            </a:r>
            <a:r>
              <a:rPr lang="en-AU" sz="1200" dirty="0"/>
              <a:t>network or device, to block traffic earlier to reduce congestion</a:t>
            </a:r>
          </a:p>
          <a:p>
            <a:pPr eaLnBrk="1" hangingPunct="1"/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Trouble Shooting Commands</a:t>
            </a:r>
            <a:endParaRPr lang="en-AU" sz="1200" dirty="0"/>
          </a:p>
          <a:p>
            <a:pPr eaLnBrk="1" hangingPunct="1"/>
            <a:r>
              <a:rPr lang="en-AU" sz="1200" dirty="0"/>
              <a:t>show access-lists</a:t>
            </a:r>
          </a:p>
          <a:p>
            <a:pPr eaLnBrk="1" hangingPunct="1"/>
            <a:r>
              <a:rPr lang="en-AU" sz="1200" dirty="0"/>
              <a:t>clear access-list counters</a:t>
            </a: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Use the following to test the rules:  ping, telnet, a browser</a:t>
            </a:r>
          </a:p>
          <a:p>
            <a:pPr eaLnBrk="1" hangingPunct="1"/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86554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pPr eaLnBrk="1" hangingPunct="1"/>
            <a:r>
              <a:rPr lang="en-AU" sz="2400"/>
              <a:t>DHCP Configuration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759450"/>
          </a:xfrm>
        </p:spPr>
        <p:txBody>
          <a:bodyPr/>
          <a:lstStyle/>
          <a:p>
            <a:pPr eaLnBrk="1" hangingPunct="1">
              <a:defRPr/>
            </a:pPr>
            <a:r>
              <a:rPr lang="en-AU" sz="1200" b="1" dirty="0"/>
              <a:t>Configure on Router </a:t>
            </a:r>
            <a:r>
              <a:rPr lang="en-AU" sz="1200" b="1" dirty="0" err="1">
                <a:solidFill>
                  <a:srgbClr val="009900"/>
                </a:solidFill>
              </a:rPr>
              <a:t>Korba</a:t>
            </a:r>
            <a:endParaRPr lang="en-AU" sz="1200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</a:t>
            </a:r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service </a:t>
            </a:r>
            <a:r>
              <a:rPr lang="en-AU" sz="1200" dirty="0" err="1"/>
              <a:t>dhcp</a:t>
            </a:r>
            <a:r>
              <a:rPr lang="en-AU" sz="1200" dirty="0"/>
              <a:t>  </a:t>
            </a:r>
            <a:r>
              <a:rPr lang="en-AU" sz="1100" dirty="0">
                <a:solidFill>
                  <a:srgbClr val="FF0000"/>
                </a:solidFill>
              </a:rPr>
              <a:t>(turns on DHCP service)</a:t>
            </a:r>
          </a:p>
          <a:p>
            <a:pPr eaLnBrk="1" hangingPunct="1">
              <a:buFontTx/>
              <a:buNone/>
              <a:defRPr/>
            </a:pPr>
            <a:endParaRPr lang="en-AU" sz="1200" dirty="0"/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ip </a:t>
            </a:r>
            <a:r>
              <a:rPr lang="en-AU" sz="1200" dirty="0" err="1"/>
              <a:t>dhcp</a:t>
            </a:r>
            <a:r>
              <a:rPr lang="en-AU" sz="1200" dirty="0"/>
              <a:t> pool </a:t>
            </a:r>
            <a:r>
              <a:rPr lang="en-AU" sz="1200" dirty="0" err="1"/>
              <a:t>poolVLAN</a:t>
            </a:r>
            <a:r>
              <a:rPr lang="en-AU" sz="1200" b="1" dirty="0" err="1">
                <a:solidFill>
                  <a:srgbClr val="009900"/>
                </a:solidFill>
              </a:rPr>
              <a:t>XXX</a:t>
            </a:r>
            <a:endParaRPr lang="en-AU" sz="1200" b="1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    network  </a:t>
            </a:r>
            <a:r>
              <a:rPr lang="en-AU" sz="1100" i="1" dirty="0"/>
              <a:t>subnetwork</a:t>
            </a:r>
            <a:r>
              <a:rPr lang="en-AU" sz="1200" dirty="0"/>
              <a:t>  </a:t>
            </a:r>
            <a:r>
              <a:rPr lang="en-AU" sz="1100" i="1" dirty="0" err="1"/>
              <a:t>subnetwork</a:t>
            </a:r>
            <a:r>
              <a:rPr lang="en-AU" sz="1100" i="1" dirty="0"/>
              <a:t> mask </a:t>
            </a:r>
            <a:endParaRPr lang="en-AU" sz="1200" dirty="0"/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    default-router  </a:t>
            </a:r>
            <a:r>
              <a:rPr lang="en-AU" sz="1100" i="1" dirty="0"/>
              <a:t>ip address of G0/0/1.</a:t>
            </a:r>
            <a:r>
              <a:rPr lang="en-AU" sz="1100" b="1" i="1" dirty="0">
                <a:solidFill>
                  <a:srgbClr val="009900"/>
                </a:solidFill>
              </a:rPr>
              <a:t>XXX</a:t>
            </a:r>
            <a:r>
              <a:rPr lang="en-AU" sz="1100" i="1" dirty="0"/>
              <a:t> </a:t>
            </a:r>
            <a:endParaRPr lang="en-AU" sz="1200" dirty="0"/>
          </a:p>
          <a:p>
            <a:pPr eaLnBrk="1" hangingPunct="1">
              <a:buFontTx/>
              <a:buNone/>
              <a:defRPr/>
            </a:pPr>
            <a:endParaRPr lang="en-AU" sz="1200" b="1" dirty="0"/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ip </a:t>
            </a:r>
            <a:r>
              <a:rPr lang="en-AU" sz="1200" dirty="0" err="1"/>
              <a:t>dhcp</a:t>
            </a:r>
            <a:r>
              <a:rPr lang="en-AU" sz="1200" dirty="0"/>
              <a:t> pool </a:t>
            </a:r>
            <a:r>
              <a:rPr lang="en-AU" sz="1200" dirty="0" err="1"/>
              <a:t>poolVLAN</a:t>
            </a:r>
            <a:r>
              <a:rPr lang="en-AU" sz="1200" b="1" dirty="0" err="1">
                <a:solidFill>
                  <a:srgbClr val="9933FF"/>
                </a:solidFill>
              </a:rPr>
              <a:t>YYY</a:t>
            </a:r>
            <a:endParaRPr lang="en-AU" sz="1200" b="1" dirty="0">
              <a:solidFill>
                <a:srgbClr val="9933FF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  network </a:t>
            </a:r>
            <a:r>
              <a:rPr lang="en-AU" sz="1100" i="1" dirty="0"/>
              <a:t>subnetwork </a:t>
            </a:r>
            <a:r>
              <a:rPr lang="en-AU" sz="1200" dirty="0"/>
              <a:t> </a:t>
            </a:r>
            <a:r>
              <a:rPr lang="en-AU" sz="1100" i="1" dirty="0" err="1"/>
              <a:t>subnetwork</a:t>
            </a:r>
            <a:r>
              <a:rPr lang="en-AU" sz="1100" i="1" dirty="0"/>
              <a:t> mask </a:t>
            </a:r>
            <a:endParaRPr lang="en-AU" sz="1200" dirty="0"/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  default-router  </a:t>
            </a:r>
            <a:r>
              <a:rPr lang="en-AU" sz="1100" i="1" dirty="0"/>
              <a:t>ip address of G0/0/1.</a:t>
            </a:r>
            <a:r>
              <a:rPr lang="en-AU" sz="1100" b="1" i="1" dirty="0">
                <a:solidFill>
                  <a:srgbClr val="9933FF"/>
                </a:solidFill>
              </a:rPr>
              <a:t>YYY</a:t>
            </a:r>
            <a:r>
              <a:rPr lang="en-AU" sz="1100" i="1" dirty="0"/>
              <a:t> </a:t>
            </a:r>
            <a:endParaRPr lang="en-AU" sz="1200" b="1" dirty="0"/>
          </a:p>
          <a:p>
            <a:pPr eaLnBrk="1" hangingPunct="1">
              <a:defRPr/>
            </a:pPr>
            <a:endParaRPr lang="en-AU" sz="1200" b="1" dirty="0"/>
          </a:p>
          <a:p>
            <a:pPr eaLnBrk="1" hangingPunct="1">
              <a:buFontTx/>
              <a:buNone/>
              <a:defRPr/>
            </a:pPr>
            <a:endParaRPr lang="en-AU" sz="1200" dirty="0"/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      </a:t>
            </a:r>
            <a:r>
              <a:rPr lang="en-AU" sz="1200" b="1" kern="1200" dirty="0">
                <a:solidFill>
                  <a:srgbClr val="FF0000"/>
                </a:solidFill>
              </a:rPr>
              <a:t>Trouble Shooting Commands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AU" sz="1400" kern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ip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endParaRPr lang="en-AU" sz="1200" kern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ip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binding </a:t>
            </a: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US" sz="12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clear ip </a:t>
            </a:r>
            <a:r>
              <a:rPr lang="en-US" sz="1200" kern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2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binding *</a:t>
            </a:r>
            <a:endParaRPr lang="en-AU" sz="1200" kern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debug ip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server events</a:t>
            </a: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open DOS CMD window on PC1 and PC2</a:t>
            </a:r>
          </a:p>
          <a:p>
            <a:pPr marL="800100" lvl="2" indent="0" eaLnBrk="1" hangingPunct="1">
              <a:spcBef>
                <a:spcPct val="0"/>
              </a:spcBef>
              <a:defRPr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ipconfig  /release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(release IP Address)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2" indent="0" eaLnBrk="1" hangingPunct="1">
              <a:spcBef>
                <a:spcPct val="0"/>
              </a:spcBef>
              <a:defRPr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ipconfig  /renew  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(renew   IP address)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42804C-C2D8-421F-BEDC-728984DFB04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89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406400"/>
          </a:xfrm>
        </p:spPr>
        <p:txBody>
          <a:bodyPr/>
          <a:lstStyle/>
          <a:p>
            <a:pPr eaLnBrk="1" hangingPunct="1"/>
            <a:r>
              <a:rPr lang="en-AU" sz="2400"/>
              <a:t>NAT Configuration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6119813"/>
          </a:xfrm>
        </p:spPr>
        <p:txBody>
          <a:bodyPr/>
          <a:lstStyle/>
          <a:p>
            <a:pPr eaLnBrk="1" hangingPunct="1">
              <a:defRPr/>
            </a:pPr>
            <a:r>
              <a:rPr lang="en-AU" sz="1200" b="1" dirty="0"/>
              <a:t>Configure ONLY on Router </a:t>
            </a:r>
            <a:r>
              <a:rPr lang="en-AU" sz="1200" b="1" dirty="0">
                <a:solidFill>
                  <a:srgbClr val="0000FF"/>
                </a:solidFill>
              </a:rPr>
              <a:t>Raipur</a:t>
            </a:r>
            <a:endParaRPr lang="en-AU" sz="1200" b="1" dirty="0">
              <a:solidFill>
                <a:srgbClr val="6600FF"/>
              </a:solidFill>
            </a:endParaRPr>
          </a:p>
          <a:p>
            <a:pPr lvl="1" eaLnBrk="1" hangingPunct="1">
              <a:defRPr/>
            </a:pPr>
            <a:r>
              <a:rPr lang="en-AU" sz="1200" dirty="0"/>
              <a:t>The NAT Public Address Pool, provided by the ISP is </a:t>
            </a:r>
            <a:r>
              <a:rPr lang="en-US" sz="1200" b="1" dirty="0">
                <a:solidFill>
                  <a:srgbClr val="3333FF"/>
                </a:solidFill>
              </a:rPr>
              <a:t>141.12.2.0/24, </a:t>
            </a:r>
            <a:r>
              <a:rPr lang="en-US" sz="1200" b="1" dirty="0">
                <a:solidFill>
                  <a:srgbClr val="FF0000"/>
                </a:solidFill>
              </a:rPr>
              <a:t>this is a range of Ip addresses</a:t>
            </a:r>
            <a:r>
              <a:rPr lang="en-US" sz="1200" b="1" dirty="0">
                <a:solidFill>
                  <a:srgbClr val="3333FF"/>
                </a:solidFill>
              </a:rPr>
              <a:t>,</a:t>
            </a:r>
            <a:r>
              <a:rPr lang="en-AU" sz="1200" b="1" dirty="0">
                <a:solidFill>
                  <a:srgbClr val="3333FF"/>
                </a:solidFill>
              </a:rPr>
              <a:t> </a:t>
            </a:r>
            <a:r>
              <a:rPr lang="en-AU" sz="1200" dirty="0"/>
              <a:t>divide 3 ways, do not VLSM</a:t>
            </a:r>
          </a:p>
          <a:p>
            <a:pPr lvl="1" eaLnBrk="1" hangingPunct="1">
              <a:defRPr/>
            </a:pPr>
            <a:r>
              <a:rPr lang="en-AU" sz="1200" b="1" dirty="0">
                <a:solidFill>
                  <a:srgbClr val="6600FF"/>
                </a:solidFill>
              </a:rPr>
              <a:t>Nat Pools for each VLAN                    </a:t>
            </a:r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ip </a:t>
            </a:r>
            <a:r>
              <a:rPr lang="en-AU" sz="1200" dirty="0" err="1"/>
              <a:t>nat</a:t>
            </a:r>
            <a:r>
              <a:rPr lang="en-AU" sz="1200" dirty="0"/>
              <a:t> pool POOLVLAN</a:t>
            </a:r>
            <a:r>
              <a:rPr lang="en-AU" sz="1200" b="1" dirty="0">
                <a:solidFill>
                  <a:srgbClr val="009900"/>
                </a:solidFill>
              </a:rPr>
              <a:t>XXX </a:t>
            </a:r>
            <a:r>
              <a:rPr lang="en-AU" sz="1200" dirty="0"/>
              <a:t>  </a:t>
            </a:r>
            <a:r>
              <a:rPr lang="en-AU" sz="1200" dirty="0">
                <a:solidFill>
                  <a:srgbClr val="9933FF"/>
                </a:solidFill>
              </a:rPr>
              <a:t>starting IP address </a:t>
            </a:r>
            <a:r>
              <a:rPr lang="en-AU" sz="1200" dirty="0"/>
              <a:t>   </a:t>
            </a:r>
            <a:r>
              <a:rPr lang="en-AU" sz="1200" dirty="0">
                <a:solidFill>
                  <a:srgbClr val="9933FF"/>
                </a:solidFill>
              </a:rPr>
              <a:t>ending IP address</a:t>
            </a:r>
            <a:r>
              <a:rPr lang="en-AU" sz="1200" dirty="0"/>
              <a:t>    netmask </a:t>
            </a:r>
            <a:r>
              <a:rPr lang="en-AU" sz="1200" dirty="0">
                <a:solidFill>
                  <a:srgbClr val="9933FF"/>
                </a:solidFill>
              </a:rPr>
              <a:t>?.?.?.?</a:t>
            </a:r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ip </a:t>
            </a:r>
            <a:r>
              <a:rPr lang="en-AU" sz="1200" dirty="0" err="1"/>
              <a:t>nat</a:t>
            </a:r>
            <a:r>
              <a:rPr lang="en-AU" sz="1200" dirty="0"/>
              <a:t> pool POOLVLAN</a:t>
            </a:r>
            <a:r>
              <a:rPr lang="en-AU" sz="1200" b="1" dirty="0">
                <a:solidFill>
                  <a:srgbClr val="9933FF"/>
                </a:solidFill>
              </a:rPr>
              <a:t>YYY  </a:t>
            </a:r>
            <a:r>
              <a:rPr lang="en-AU" sz="1200" dirty="0"/>
              <a:t> </a:t>
            </a:r>
            <a:r>
              <a:rPr lang="en-AU" sz="1200" dirty="0">
                <a:solidFill>
                  <a:srgbClr val="9933FF"/>
                </a:solidFill>
              </a:rPr>
              <a:t>starting IP address   </a:t>
            </a:r>
            <a:r>
              <a:rPr lang="en-AU" sz="1200" dirty="0"/>
              <a:t> </a:t>
            </a:r>
            <a:r>
              <a:rPr lang="en-AU" sz="1200" dirty="0">
                <a:solidFill>
                  <a:srgbClr val="9933FF"/>
                </a:solidFill>
              </a:rPr>
              <a:t>ending IP address</a:t>
            </a:r>
            <a:r>
              <a:rPr lang="en-AU" sz="1200" dirty="0"/>
              <a:t>    netmask </a:t>
            </a:r>
            <a:r>
              <a:rPr lang="en-AU" sz="1200" dirty="0">
                <a:solidFill>
                  <a:srgbClr val="9933FF"/>
                </a:solidFill>
              </a:rPr>
              <a:t>?.?.?.?</a:t>
            </a:r>
          </a:p>
          <a:p>
            <a:pPr eaLnBrk="1" hangingPunct="1">
              <a:buFontTx/>
              <a:buNone/>
              <a:defRPr/>
            </a:pPr>
            <a:r>
              <a:rPr lang="en-AU" sz="1200" dirty="0">
                <a:solidFill>
                  <a:srgbClr val="9933FF"/>
                </a:solidFill>
              </a:rPr>
              <a:t>           </a:t>
            </a:r>
            <a:r>
              <a:rPr lang="en-AU" sz="1200" dirty="0"/>
              <a:t>       ip </a:t>
            </a:r>
            <a:r>
              <a:rPr lang="en-AU" sz="1200" dirty="0" err="1"/>
              <a:t>nat</a:t>
            </a:r>
            <a:r>
              <a:rPr lang="en-AU" sz="1200" dirty="0"/>
              <a:t> pool POOLVLAN1       </a:t>
            </a:r>
            <a:r>
              <a:rPr lang="en-AU" sz="1200" dirty="0">
                <a:solidFill>
                  <a:srgbClr val="9933FF"/>
                </a:solidFill>
              </a:rPr>
              <a:t>starting IP address</a:t>
            </a:r>
            <a:r>
              <a:rPr lang="en-AU" sz="1200" dirty="0"/>
              <a:t>    </a:t>
            </a:r>
            <a:r>
              <a:rPr lang="en-AU" sz="1200" dirty="0">
                <a:solidFill>
                  <a:srgbClr val="9933FF"/>
                </a:solidFill>
              </a:rPr>
              <a:t> ending IP address</a:t>
            </a:r>
            <a:r>
              <a:rPr lang="en-AU" sz="1200" dirty="0"/>
              <a:t>    netmask </a:t>
            </a:r>
            <a:r>
              <a:rPr lang="en-AU" sz="1200" dirty="0">
                <a:solidFill>
                  <a:srgbClr val="9933FF"/>
                </a:solidFill>
              </a:rPr>
              <a:t>?.?.?.?</a:t>
            </a:r>
            <a:r>
              <a:rPr lang="en-AU" sz="1200" dirty="0"/>
              <a:t>  </a:t>
            </a:r>
            <a:endParaRPr lang="en-AU" sz="1200" b="1" dirty="0">
              <a:solidFill>
                <a:srgbClr val="6600FF"/>
              </a:solidFill>
            </a:endParaRPr>
          </a:p>
          <a:p>
            <a:pPr lvl="1" eaLnBrk="1" hangingPunct="1">
              <a:defRPr/>
            </a:pPr>
            <a:r>
              <a:rPr lang="en-AU" sz="1200" b="1" dirty="0">
                <a:solidFill>
                  <a:srgbClr val="6600FF"/>
                </a:solidFill>
              </a:rPr>
              <a:t>NAT Access Control Lists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ip access-list extended ACLVLAN</a:t>
            </a:r>
            <a:r>
              <a:rPr lang="en-AU" sz="1200" b="1" dirty="0">
                <a:solidFill>
                  <a:srgbClr val="009900"/>
                </a:solidFill>
              </a:rPr>
              <a:t>XXX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    permit  ip     </a:t>
            </a:r>
            <a:r>
              <a:rPr lang="en-AU" sz="1200" dirty="0">
                <a:solidFill>
                  <a:srgbClr val="9933FF"/>
                </a:solidFill>
              </a:rPr>
              <a:t>source subnet    wildcard   </a:t>
            </a:r>
            <a:r>
              <a:rPr lang="en-AU" sz="1200" dirty="0"/>
              <a:t>any 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ip access-list extended ACLVLAN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    permit  ip     </a:t>
            </a:r>
            <a:r>
              <a:rPr lang="en-AU" sz="1200" dirty="0">
                <a:solidFill>
                  <a:srgbClr val="9933FF"/>
                </a:solidFill>
              </a:rPr>
              <a:t>source subnet    wildcard   </a:t>
            </a:r>
            <a:r>
              <a:rPr lang="en-AU" sz="1200" dirty="0"/>
              <a:t>any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ip access-list extended ACLVLAN1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    permit  ip     </a:t>
            </a:r>
            <a:r>
              <a:rPr lang="en-AU" sz="1200" dirty="0">
                <a:solidFill>
                  <a:srgbClr val="9933FF"/>
                </a:solidFill>
              </a:rPr>
              <a:t>source subnet    wildcard   </a:t>
            </a:r>
            <a:r>
              <a:rPr lang="en-AU" sz="1200" dirty="0"/>
              <a:t>any</a:t>
            </a:r>
            <a:endParaRPr lang="en-AU" sz="1200" b="1" dirty="0">
              <a:solidFill>
                <a:srgbClr val="6600FF"/>
              </a:solidFill>
            </a:endParaRPr>
          </a:p>
          <a:p>
            <a:pPr lvl="1" eaLnBrk="1" hangingPunct="1">
              <a:defRPr/>
            </a:pPr>
            <a:r>
              <a:rPr lang="en-AU" sz="1200" b="1" dirty="0">
                <a:solidFill>
                  <a:srgbClr val="6600FF"/>
                </a:solidFill>
              </a:rPr>
              <a:t>Establish dynamic source translation by </a:t>
            </a:r>
            <a:r>
              <a:rPr lang="en-AU" sz="1200" b="1" dirty="0">
                <a:solidFill>
                  <a:srgbClr val="FF0000"/>
                </a:solidFill>
              </a:rPr>
              <a:t>binding</a:t>
            </a:r>
            <a:r>
              <a:rPr lang="en-AU" sz="1200" b="1" dirty="0">
                <a:solidFill>
                  <a:srgbClr val="6600FF"/>
                </a:solidFill>
              </a:rPr>
              <a:t> the </a:t>
            </a:r>
            <a:r>
              <a:rPr lang="en-AU" sz="1200" b="1" dirty="0">
                <a:solidFill>
                  <a:srgbClr val="009900"/>
                </a:solidFill>
              </a:rPr>
              <a:t>pools</a:t>
            </a:r>
            <a:r>
              <a:rPr lang="en-AU" sz="1200" b="1" dirty="0">
                <a:solidFill>
                  <a:srgbClr val="FF0000"/>
                </a:solidFill>
              </a:rPr>
              <a:t> </a:t>
            </a:r>
            <a:r>
              <a:rPr lang="en-AU" sz="1200" b="1" dirty="0">
                <a:solidFill>
                  <a:srgbClr val="6600FF"/>
                </a:solidFill>
              </a:rPr>
              <a:t>to the </a:t>
            </a:r>
            <a:r>
              <a:rPr lang="en-AU" sz="1200" b="1" dirty="0">
                <a:solidFill>
                  <a:srgbClr val="FF9900"/>
                </a:solidFill>
              </a:rPr>
              <a:t>access control lists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ip  </a:t>
            </a:r>
            <a:r>
              <a:rPr lang="en-AU" sz="1200" dirty="0" err="1"/>
              <a:t>nat</a:t>
            </a:r>
            <a:r>
              <a:rPr lang="en-AU" sz="1200" dirty="0"/>
              <a:t>   inside  source  </a:t>
            </a:r>
            <a:r>
              <a:rPr lang="en-AU" sz="1200" b="1" dirty="0">
                <a:solidFill>
                  <a:srgbClr val="FF9900"/>
                </a:solidFill>
              </a:rPr>
              <a:t>list </a:t>
            </a:r>
            <a:r>
              <a:rPr lang="en-AU" sz="1200" dirty="0"/>
              <a:t>  ACLVLAN</a:t>
            </a:r>
            <a:r>
              <a:rPr lang="en-AU" sz="1200" b="1" dirty="0">
                <a:solidFill>
                  <a:srgbClr val="009900"/>
                </a:solidFill>
              </a:rPr>
              <a:t>XXX</a:t>
            </a:r>
            <a:r>
              <a:rPr lang="en-AU" sz="1200" dirty="0"/>
              <a:t>        </a:t>
            </a:r>
            <a:r>
              <a:rPr lang="en-AU" sz="1200" b="1" dirty="0">
                <a:solidFill>
                  <a:srgbClr val="009900"/>
                </a:solidFill>
              </a:rPr>
              <a:t>pool </a:t>
            </a:r>
            <a:r>
              <a:rPr lang="en-AU" sz="1200" dirty="0"/>
              <a:t> POOLVLAN</a:t>
            </a:r>
            <a:r>
              <a:rPr lang="en-AU" sz="1200" dirty="0">
                <a:solidFill>
                  <a:srgbClr val="009900"/>
                </a:solidFill>
              </a:rPr>
              <a:t>XX</a:t>
            </a:r>
            <a:r>
              <a:rPr lang="en-AU" sz="1200" b="1" dirty="0">
                <a:solidFill>
                  <a:srgbClr val="009900"/>
                </a:solidFill>
              </a:rPr>
              <a:t>X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ip  </a:t>
            </a:r>
            <a:r>
              <a:rPr lang="en-AU" sz="1200" dirty="0" err="1"/>
              <a:t>nat</a:t>
            </a:r>
            <a:r>
              <a:rPr lang="en-AU" sz="1200" dirty="0"/>
              <a:t>   inside  source  </a:t>
            </a:r>
            <a:r>
              <a:rPr lang="en-AU" sz="1200" b="1" dirty="0">
                <a:solidFill>
                  <a:srgbClr val="FF9900"/>
                </a:solidFill>
              </a:rPr>
              <a:t>list</a:t>
            </a:r>
            <a:r>
              <a:rPr lang="en-AU" sz="1200" dirty="0"/>
              <a:t>   ACLVLAN</a:t>
            </a:r>
            <a:r>
              <a:rPr lang="en-AU" sz="1200" b="1" dirty="0">
                <a:solidFill>
                  <a:srgbClr val="9933FF"/>
                </a:solidFill>
              </a:rPr>
              <a:t>YYY </a:t>
            </a:r>
            <a:r>
              <a:rPr lang="en-AU" sz="1200" dirty="0"/>
              <a:t>      </a:t>
            </a:r>
            <a:r>
              <a:rPr lang="en-AU" sz="1200" b="1" dirty="0">
                <a:solidFill>
                  <a:srgbClr val="009900"/>
                </a:solidFill>
              </a:rPr>
              <a:t> pool  </a:t>
            </a:r>
            <a:r>
              <a:rPr lang="en-AU" sz="1200" dirty="0"/>
              <a:t>POOLVLAN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ip  </a:t>
            </a:r>
            <a:r>
              <a:rPr lang="en-AU" sz="1200" dirty="0" err="1"/>
              <a:t>nat</a:t>
            </a:r>
            <a:r>
              <a:rPr lang="en-AU" sz="1200" dirty="0"/>
              <a:t>   inside  source  </a:t>
            </a:r>
            <a:r>
              <a:rPr lang="en-AU" sz="1200" b="1" dirty="0">
                <a:solidFill>
                  <a:srgbClr val="FF9900"/>
                </a:solidFill>
              </a:rPr>
              <a:t>list  </a:t>
            </a:r>
            <a:r>
              <a:rPr lang="en-AU" sz="1200" dirty="0"/>
              <a:t> ACLVLAN1            </a:t>
            </a:r>
            <a:r>
              <a:rPr lang="en-AU" sz="1200" b="1" dirty="0">
                <a:solidFill>
                  <a:srgbClr val="009900"/>
                </a:solidFill>
              </a:rPr>
              <a:t>pool</a:t>
            </a:r>
            <a:r>
              <a:rPr lang="en-AU" sz="1200" dirty="0"/>
              <a:t>  POOLVLAN1</a:t>
            </a:r>
            <a:endParaRPr lang="en-AU" sz="1200" b="1" dirty="0">
              <a:solidFill>
                <a:srgbClr val="6600FF"/>
              </a:solidFill>
            </a:endParaRPr>
          </a:p>
          <a:p>
            <a:pPr lvl="1" eaLnBrk="1" hangingPunct="1">
              <a:defRPr/>
            </a:pPr>
            <a:r>
              <a:rPr lang="en-AU" sz="1200" b="1" dirty="0">
                <a:solidFill>
                  <a:srgbClr val="6600FF"/>
                </a:solidFill>
              </a:rPr>
              <a:t>Specify inside and outside NAT interfaces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interface  serial 0/1/0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  ip </a:t>
            </a:r>
            <a:r>
              <a:rPr lang="en-AU" sz="1200" dirty="0" err="1"/>
              <a:t>nat</a:t>
            </a:r>
            <a:r>
              <a:rPr lang="en-AU" sz="1200" dirty="0"/>
              <a:t> inside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interface serial 0/1/1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   ip </a:t>
            </a:r>
            <a:r>
              <a:rPr lang="en-AU" sz="1200" dirty="0" err="1"/>
              <a:t>nat</a:t>
            </a:r>
            <a:r>
              <a:rPr lang="en-AU" sz="1200" dirty="0"/>
              <a:t> outside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      </a:t>
            </a:r>
            <a:r>
              <a:rPr lang="en-AU" sz="1200" b="1" kern="1200" dirty="0">
                <a:solidFill>
                  <a:srgbClr val="FF0000"/>
                </a:solidFill>
              </a:rPr>
              <a:t>Trouble Shooting Commands</a:t>
            </a:r>
            <a:endParaRPr lang="en-AU" sz="1400" kern="1200" dirty="0">
              <a:solidFill>
                <a:srgbClr val="FF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</a:t>
            </a:r>
            <a:r>
              <a:rPr lang="en-US" sz="1200" dirty="0"/>
              <a:t>show    ip </a:t>
            </a:r>
            <a:r>
              <a:rPr lang="en-US" sz="1200" dirty="0" err="1"/>
              <a:t>nat</a:t>
            </a:r>
            <a:r>
              <a:rPr lang="en-US" sz="1200" dirty="0"/>
              <a:t>   translations</a:t>
            </a: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dirty="0"/>
              <a:t> clear     ip </a:t>
            </a:r>
            <a:r>
              <a:rPr lang="en-AU" sz="1200" dirty="0" err="1"/>
              <a:t>nat</a:t>
            </a:r>
            <a:r>
              <a:rPr lang="en-AU" sz="1200" dirty="0"/>
              <a:t>   translation * (use this to allow you to delete pools)</a:t>
            </a:r>
            <a:endParaRPr lang="en-AU" sz="1200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</a:t>
            </a:r>
            <a:r>
              <a:rPr lang="en-US" sz="1200" dirty="0"/>
              <a:t>show    ip </a:t>
            </a:r>
            <a:r>
              <a:rPr lang="en-US" sz="1200" dirty="0" err="1"/>
              <a:t>nat</a:t>
            </a:r>
            <a:r>
              <a:rPr lang="en-US" sz="1200" dirty="0"/>
              <a:t>   statistics</a:t>
            </a:r>
            <a:endParaRPr lang="en-AU" sz="1200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</a:t>
            </a:r>
            <a:r>
              <a:rPr lang="en-US" sz="1200" dirty="0"/>
              <a:t>debug   ip </a:t>
            </a:r>
            <a:r>
              <a:rPr lang="en-US" sz="1200" dirty="0" err="1"/>
              <a:t>nat</a:t>
            </a:r>
            <a:endParaRPr lang="en-US" sz="1200" dirty="0"/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US" sz="1200" dirty="0"/>
              <a:t> debug   ip </a:t>
            </a:r>
            <a:r>
              <a:rPr lang="en-US" sz="1200" dirty="0" err="1"/>
              <a:t>nat</a:t>
            </a:r>
            <a:r>
              <a:rPr lang="en-US" sz="1200" dirty="0"/>
              <a:t> detailed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C16D5-F6C3-41F9-B9C6-AE79F4AFAEA1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28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Routing Configuration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760640"/>
          </a:xfrm>
        </p:spPr>
        <p:txBody>
          <a:bodyPr/>
          <a:lstStyle/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/>
              <a:t>Each router should only advertise its internal directly connected networks</a:t>
            </a:r>
          </a:p>
          <a:p>
            <a:endParaRPr lang="en-AU" sz="1600" dirty="0"/>
          </a:p>
          <a:p>
            <a:r>
              <a:rPr lang="en-AU" sz="1600" dirty="0"/>
              <a:t>Routing updates must not be sent to LANs/VLANs</a:t>
            </a:r>
          </a:p>
          <a:p>
            <a:endParaRPr lang="en-AU" sz="1600" dirty="0"/>
          </a:p>
          <a:p>
            <a:r>
              <a:rPr lang="en-AU" sz="1600" dirty="0"/>
              <a:t>A default route to the Internet should only be configured on the gateway router</a:t>
            </a:r>
            <a:br>
              <a:rPr lang="en-AU" sz="1600" dirty="0"/>
            </a:br>
            <a:endParaRPr lang="en-AU" sz="1600" dirty="0"/>
          </a:p>
          <a:p>
            <a:r>
              <a:rPr lang="en-AU" sz="1600" dirty="0"/>
              <a:t>Only the gateway router must advertise the default route to the internal routers</a:t>
            </a:r>
          </a:p>
          <a:p>
            <a:endParaRPr lang="en-AU" sz="1600" dirty="0"/>
          </a:p>
          <a:p>
            <a:r>
              <a:rPr lang="en-AU" sz="1600" dirty="0">
                <a:solidFill>
                  <a:srgbClr val="3333FF"/>
                </a:solidFill>
              </a:rPr>
              <a:t>The ISP router</a:t>
            </a:r>
          </a:p>
          <a:p>
            <a:pPr lvl="1"/>
            <a:r>
              <a:rPr lang="en-AU" sz="1600" dirty="0"/>
              <a:t>If the company is using: </a:t>
            </a:r>
          </a:p>
          <a:p>
            <a:pPr lvl="2"/>
            <a:r>
              <a:rPr lang="en-AU" sz="1600" dirty="0"/>
              <a:t>a </a:t>
            </a:r>
            <a:r>
              <a:rPr lang="en-AU" sz="1600" dirty="0">
                <a:solidFill>
                  <a:srgbClr val="FF0000"/>
                </a:solidFill>
              </a:rPr>
              <a:t>public network address</a:t>
            </a:r>
            <a:r>
              <a:rPr lang="en-AU" sz="1600" dirty="0"/>
              <a:t>, the ISP should have a static route pointing to the corporate’s public Network with the relevant class A, B, C mask</a:t>
            </a:r>
          </a:p>
          <a:p>
            <a:pPr lvl="2"/>
            <a:r>
              <a:rPr lang="en-AU" sz="1600" dirty="0"/>
              <a:t>a </a:t>
            </a:r>
            <a:r>
              <a:rPr lang="en-AU" sz="1600" dirty="0">
                <a:solidFill>
                  <a:srgbClr val="FF0000"/>
                </a:solidFill>
              </a:rPr>
              <a:t>private network address, </a:t>
            </a:r>
            <a:r>
              <a:rPr lang="en-AU" sz="1600" dirty="0"/>
              <a:t>the ISP should have a static route pointing to the corporate’s </a:t>
            </a:r>
            <a:r>
              <a:rPr lang="en-AU" sz="1600" dirty="0">
                <a:solidFill>
                  <a:srgbClr val="FF0000"/>
                </a:solidFill>
              </a:rPr>
              <a:t>public NAT Pool </a:t>
            </a:r>
            <a:r>
              <a:rPr lang="en-AU" sz="1600" dirty="0"/>
              <a:t>with relevant mask</a:t>
            </a:r>
          </a:p>
          <a:p>
            <a:pPr marL="0" indent="0">
              <a:buNone/>
            </a:pPr>
            <a:endParaRPr lang="en-AU" sz="1600" dirty="0"/>
          </a:p>
          <a:p>
            <a:r>
              <a:rPr lang="en-AU" sz="1600" dirty="0"/>
              <a:t>Do not configure the ISP router with a routing protocol advertising the corporate’s network</a:t>
            </a:r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59E69-41D3-46E6-94B7-C349B4542012}" type="slidenum">
              <a:rPr kumimoji="0" lang="en-A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703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OSPF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904656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Internal </a:t>
            </a:r>
            <a:r>
              <a:rPr lang="en-AU" sz="1600" dirty="0" err="1">
                <a:solidFill>
                  <a:srgbClr val="009900"/>
                </a:solidFill>
              </a:rPr>
              <a:t>Korba</a:t>
            </a:r>
            <a:r>
              <a:rPr lang="en-AU" sz="1600" dirty="0"/>
              <a:t> Router</a:t>
            </a:r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router OSPF 18 </a:t>
            </a:r>
            <a:r>
              <a:rPr lang="en-AU" sz="1100" dirty="0">
                <a:solidFill>
                  <a:srgbClr val="FF0000"/>
                </a:solidFill>
              </a:rPr>
              <a:t>(18 is just a process id, routers may use different process ids)</a:t>
            </a:r>
            <a:endParaRPr lang="en-AU" sz="1400" dirty="0"/>
          </a:p>
          <a:p>
            <a:pPr>
              <a:buNone/>
            </a:pPr>
            <a:r>
              <a:rPr lang="en-AU" sz="1400" dirty="0"/>
              <a:t>        network  </a:t>
            </a:r>
            <a:r>
              <a:rPr lang="en-US" sz="1400" b="1" dirty="0">
                <a:solidFill>
                  <a:srgbClr val="3333FF"/>
                </a:solidFill>
              </a:rPr>
              <a:t>?.?.?.?  </a:t>
            </a:r>
            <a:r>
              <a:rPr lang="en-AU" sz="1400" dirty="0">
                <a:solidFill>
                  <a:srgbClr val="9933FF"/>
                </a:solidFill>
              </a:rPr>
              <a:t>?.?.?.?  </a:t>
            </a:r>
            <a:r>
              <a:rPr lang="en-AU" sz="1400" dirty="0"/>
              <a:t> area 0</a:t>
            </a:r>
            <a:r>
              <a:rPr lang="en-AU" sz="1100" dirty="0">
                <a:solidFill>
                  <a:srgbClr val="FF0000"/>
                </a:solidFill>
              </a:rPr>
              <a:t> (VLAN XXX, ospf routers exchange updates with routers in the same </a:t>
            </a:r>
            <a:r>
              <a:rPr lang="en-AU" sz="1100" dirty="0">
                <a:solidFill>
                  <a:srgbClr val="9933FF"/>
                </a:solidFill>
              </a:rPr>
              <a:t>area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</a:p>
          <a:p>
            <a:pPr lvl="0">
              <a:buNone/>
            </a:pPr>
            <a:r>
              <a:rPr lang="en-AU" sz="1100" dirty="0">
                <a:solidFill>
                  <a:srgbClr val="FF0000"/>
                </a:solidFill>
              </a:rPr>
              <a:t>          </a:t>
            </a:r>
            <a:r>
              <a:rPr lang="en-AU" sz="1400" dirty="0">
                <a:solidFill>
                  <a:srgbClr val="000000"/>
                </a:solidFill>
              </a:rPr>
              <a:t>network </a:t>
            </a:r>
            <a:r>
              <a:rPr lang="en-US" sz="1400" b="1" dirty="0">
                <a:solidFill>
                  <a:srgbClr val="3333FF"/>
                </a:solidFill>
              </a:rPr>
              <a:t> ?.?.?.?  </a:t>
            </a:r>
            <a:r>
              <a:rPr lang="en-AU" sz="1400" dirty="0">
                <a:solidFill>
                  <a:srgbClr val="9933FF"/>
                </a:solidFill>
              </a:rPr>
              <a:t>?.?.?.? </a:t>
            </a:r>
            <a:r>
              <a:rPr lang="en-AU" sz="1400" dirty="0"/>
              <a:t>  area 0</a:t>
            </a:r>
            <a:r>
              <a:rPr lang="en-AU" sz="1400" dirty="0">
                <a:solidFill>
                  <a:srgbClr val="9933FF"/>
                </a:solidFill>
              </a:rPr>
              <a:t> 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(VLAN </a:t>
            </a:r>
            <a:r>
              <a:rPr lang="en-AU" sz="1100" dirty="0">
                <a:solidFill>
                  <a:srgbClr val="9933FF"/>
                </a:solidFill>
              </a:rPr>
              <a:t>YYY</a:t>
            </a:r>
            <a:r>
              <a:rPr lang="en-AU" sz="1100" dirty="0">
                <a:solidFill>
                  <a:srgbClr val="FF0000"/>
                </a:solidFill>
              </a:rPr>
              <a:t>, </a:t>
            </a:r>
            <a:r>
              <a:rPr lang="en-AU" sz="1100" b="1" dirty="0">
                <a:solidFill>
                  <a:srgbClr val="9933FF"/>
                </a:solidFill>
              </a:rPr>
              <a:t>?</a:t>
            </a:r>
            <a:r>
              <a:rPr lang="en-AU" sz="1100" dirty="0">
                <a:solidFill>
                  <a:srgbClr val="FF0000"/>
                </a:solidFill>
              </a:rPr>
              <a:t> wildcard is inverse of subnet mask)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 ?.?.?.?  </a:t>
            </a:r>
            <a:r>
              <a:rPr lang="en-AU" sz="1400" dirty="0">
                <a:solidFill>
                  <a:srgbClr val="9933FF"/>
                </a:solidFill>
              </a:rPr>
              <a:t>?.?.?.? </a:t>
            </a:r>
            <a:r>
              <a:rPr lang="en-AU" sz="1400" dirty="0">
                <a:solidFill>
                  <a:srgbClr val="000000"/>
                </a:solidFill>
              </a:rPr>
              <a:t> area 0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(VLAN 1 wildcard is inverse of subnet mask)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  ?.?.?.?  </a:t>
            </a:r>
            <a:r>
              <a:rPr lang="en-AU" sz="1400" dirty="0">
                <a:solidFill>
                  <a:srgbClr val="9933FF"/>
                </a:solidFill>
              </a:rPr>
              <a:t>?.?.?.? </a:t>
            </a:r>
            <a:r>
              <a:rPr lang="en-AU" sz="1400" dirty="0"/>
              <a:t> </a:t>
            </a:r>
            <a:r>
              <a:rPr lang="en-AU" sz="1400" dirty="0">
                <a:solidFill>
                  <a:srgbClr val="000000"/>
                </a:solidFill>
              </a:rPr>
              <a:t>area 0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009900"/>
                </a:solidFill>
              </a:rPr>
              <a:t>Korba</a:t>
            </a:r>
            <a:r>
              <a:rPr lang="en-AU" sz="1100" dirty="0">
                <a:solidFill>
                  <a:srgbClr val="FF0000"/>
                </a:solidFill>
              </a:rPr>
              <a:t> to Raipur)</a:t>
            </a:r>
            <a:endParaRPr lang="en-AU" sz="1400" dirty="0"/>
          </a:p>
          <a:p>
            <a:pPr>
              <a:buNone/>
            </a:pPr>
            <a:r>
              <a:rPr lang="en-AU" sz="1400" dirty="0"/>
              <a:t>        passive-interface</a:t>
            </a:r>
            <a:r>
              <a:rPr lang="en-AU" sz="1400" dirty="0">
                <a:solidFill>
                  <a:srgbClr val="9933FF"/>
                </a:solidFill>
              </a:rPr>
              <a:t>  interface </a:t>
            </a:r>
            <a:r>
              <a:rPr lang="en-AU" sz="1100" dirty="0">
                <a:solidFill>
                  <a:srgbClr val="FF0000"/>
                </a:solidFill>
              </a:rPr>
              <a:t>(As  appropriate to avoid unnecessarily sending routing information)</a:t>
            </a:r>
            <a:endParaRPr lang="en-AU" sz="1100" dirty="0"/>
          </a:p>
          <a:p>
            <a:pPr>
              <a:buFontTx/>
              <a:buNone/>
            </a:pPr>
            <a:endParaRPr lang="en-AU" sz="14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Internal Gateway Raipur Router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router OSPF 19</a:t>
            </a:r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000000"/>
                </a:solidFill>
              </a:rPr>
              <a:t>network </a:t>
            </a:r>
            <a:r>
              <a:rPr lang="en-US" sz="1400" b="1" dirty="0">
                <a:solidFill>
                  <a:srgbClr val="3333FF"/>
                </a:solidFill>
              </a:rPr>
              <a:t> ?.?.?.?  </a:t>
            </a:r>
            <a:r>
              <a:rPr lang="en-AU" sz="1400" dirty="0">
                <a:solidFill>
                  <a:srgbClr val="9933FF"/>
                </a:solidFill>
              </a:rPr>
              <a:t>?.?.?.?  </a:t>
            </a:r>
            <a:r>
              <a:rPr lang="en-AU" sz="1400" dirty="0"/>
              <a:t> </a:t>
            </a:r>
            <a:r>
              <a:rPr lang="en-AU" sz="1400" dirty="0">
                <a:solidFill>
                  <a:srgbClr val="000000"/>
                </a:solidFill>
              </a:rPr>
              <a:t>area 0 </a:t>
            </a:r>
            <a:r>
              <a:rPr lang="en-AU" sz="1100" dirty="0">
                <a:solidFill>
                  <a:srgbClr val="FF0000"/>
                </a:solidFill>
              </a:rPr>
              <a:t>(Loopback Database LAN)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 ?.?.?.?  </a:t>
            </a:r>
            <a:r>
              <a:rPr lang="en-AU" sz="1400" dirty="0">
                <a:solidFill>
                  <a:srgbClr val="9933FF"/>
                </a:solidFill>
              </a:rPr>
              <a:t>?.?.?.?  </a:t>
            </a:r>
            <a:r>
              <a:rPr lang="en-AU" sz="1400" dirty="0"/>
              <a:t> </a:t>
            </a:r>
            <a:r>
              <a:rPr lang="en-AU" sz="1400" dirty="0">
                <a:solidFill>
                  <a:srgbClr val="000000"/>
                </a:solidFill>
              </a:rPr>
              <a:t>area 0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009900"/>
                </a:solidFill>
              </a:rPr>
              <a:t>Korba</a:t>
            </a:r>
            <a:r>
              <a:rPr lang="en-AU" sz="1100" dirty="0">
                <a:solidFill>
                  <a:srgbClr val="FF0000"/>
                </a:solidFill>
              </a:rPr>
              <a:t> to Raipur)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ip route 0.0.0.0  0.0.0.0   S0/1/1   </a:t>
            </a:r>
            <a:r>
              <a:rPr lang="en-AU" sz="1100" dirty="0">
                <a:solidFill>
                  <a:srgbClr val="FF0000"/>
                </a:solidFill>
              </a:rPr>
              <a:t>(The default route to the Internet)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400" dirty="0">
                <a:solidFill>
                  <a:srgbClr val="000000"/>
                </a:solidFill>
              </a:rPr>
              <a:t>        default-information originate </a:t>
            </a:r>
            <a:r>
              <a:rPr lang="en-AU" sz="1100" dirty="0">
                <a:solidFill>
                  <a:srgbClr val="FF0000"/>
                </a:solidFill>
              </a:rPr>
              <a:t>(Advertise default route to other internal routers)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000000"/>
                </a:solidFill>
              </a:rPr>
              <a:t>passive-interface</a:t>
            </a:r>
            <a:r>
              <a:rPr lang="en-AU" sz="1400" dirty="0">
                <a:solidFill>
                  <a:srgbClr val="9933FF"/>
                </a:solidFill>
              </a:rPr>
              <a:t>   interface   </a:t>
            </a:r>
            <a:r>
              <a:rPr lang="en-AU" sz="1100" dirty="0">
                <a:solidFill>
                  <a:srgbClr val="FF0000"/>
                </a:solidFill>
              </a:rPr>
              <a:t>(As  appropriate to avoid unnecessarily sending routing information)</a:t>
            </a:r>
            <a:endParaRPr lang="en-AU" sz="11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AU" sz="16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External ISP Router  </a:t>
            </a:r>
            <a:r>
              <a:rPr lang="en-AU" sz="1100" dirty="0">
                <a:solidFill>
                  <a:srgbClr val="FF0000"/>
                </a:solidFill>
              </a:rPr>
              <a:t>(OSPF is not configured in ISP)</a:t>
            </a:r>
            <a:endParaRPr lang="en-AU" sz="1600" dirty="0"/>
          </a:p>
          <a:p>
            <a:pPr lvl="0">
              <a:buNone/>
            </a:pPr>
            <a:r>
              <a:rPr lang="en-AU" sz="1400" dirty="0"/>
              <a:t>  </a:t>
            </a:r>
          </a:p>
          <a:p>
            <a:pPr>
              <a:buNone/>
            </a:pPr>
            <a:r>
              <a:rPr lang="en-AU" sz="1400" dirty="0"/>
              <a:t>       ip route </a:t>
            </a:r>
            <a:r>
              <a:rPr lang="en-US" sz="1400" b="1" dirty="0">
                <a:solidFill>
                  <a:srgbClr val="3333FF"/>
                </a:solidFill>
              </a:rPr>
              <a:t>  ?.?.?.?  </a:t>
            </a:r>
            <a:r>
              <a:rPr lang="en-AU" sz="1400" dirty="0">
                <a:solidFill>
                  <a:srgbClr val="9933FF"/>
                </a:solidFill>
              </a:rPr>
              <a:t>  ?.?.?.? </a:t>
            </a:r>
            <a:r>
              <a:rPr lang="en-AU" sz="1400" dirty="0"/>
              <a:t> S0/1/1  </a:t>
            </a:r>
            <a:r>
              <a:rPr lang="en-AU" sz="1100" dirty="0">
                <a:solidFill>
                  <a:srgbClr val="FF0000"/>
                </a:solidFill>
              </a:rPr>
              <a:t>(ISP configure a static route to Public NAT Pool)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892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/>
              <a:t>Inter-VLAN Routing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sz="1600" dirty="0"/>
              <a:t> </a:t>
            </a:r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the required Router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interface G0/0/1</a:t>
            </a:r>
          </a:p>
          <a:p>
            <a:pPr>
              <a:buFontTx/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FF0000"/>
                </a:solidFill>
              </a:rPr>
              <a:t>description The Physical Interface</a:t>
            </a:r>
          </a:p>
          <a:p>
            <a:pPr>
              <a:buFontTx/>
              <a:buNone/>
            </a:pPr>
            <a:r>
              <a:rPr lang="en-AU" sz="1400" dirty="0"/>
              <a:t>        no shutdown</a:t>
            </a:r>
          </a:p>
          <a:p>
            <a:pPr>
              <a:buFontTx/>
              <a:buNone/>
            </a:pPr>
            <a:endParaRPr lang="en-AU" sz="1400" dirty="0"/>
          </a:p>
          <a:p>
            <a:pPr lvl="0">
              <a:buNone/>
            </a:pPr>
            <a:r>
              <a:rPr lang="en-AU" sz="1400" dirty="0"/>
              <a:t>            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b="1" dirty="0">
                <a:solidFill>
                  <a:srgbClr val="00B050"/>
                </a:solidFill>
              </a:rPr>
              <a:t>interface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G0/0/1</a:t>
            </a:r>
            <a:r>
              <a:rPr lang="en-AU" sz="1400" dirty="0">
                <a:solidFill>
                  <a:srgbClr val="000000"/>
                </a:solidFill>
              </a:rPr>
              <a:t>.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</a:t>
            </a:r>
            <a:r>
              <a:rPr lang="en-AU" sz="1400" dirty="0">
                <a:solidFill>
                  <a:srgbClr val="FF0000"/>
                </a:solidFill>
              </a:rPr>
              <a:t>A logical Sub Interface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VLAN </a:t>
            </a:r>
            <a:r>
              <a:rPr lang="en-AU" sz="1400" dirty="0">
                <a:solidFill>
                  <a:srgbClr val="0000CC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VLAN Management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encapsulation dot1q 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ip address   </a:t>
            </a:r>
            <a:r>
              <a:rPr lang="en-AU" sz="1200" i="1" dirty="0">
                <a:solidFill>
                  <a:srgbClr val="000000"/>
                </a:solidFill>
              </a:rPr>
              <a:t>address   subnet mask</a:t>
            </a: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</a:t>
            </a:r>
          </a:p>
          <a:p>
            <a:pPr>
              <a:buFontTx/>
              <a:buNone/>
            </a:pPr>
            <a:r>
              <a:rPr lang="en-AU" sz="1400" dirty="0"/>
              <a:t>           </a:t>
            </a:r>
            <a:r>
              <a:rPr lang="en-AU" sz="1400" dirty="0">
                <a:solidFill>
                  <a:srgbClr val="00B050"/>
                </a:solidFill>
              </a:rPr>
              <a:t> interface </a:t>
            </a:r>
            <a:r>
              <a:rPr lang="en-AU" sz="1400" dirty="0"/>
              <a:t>G0/0/1.</a:t>
            </a:r>
            <a:r>
              <a:rPr lang="en-AU" sz="1200" i="1" dirty="0"/>
              <a:t>vlan id</a:t>
            </a:r>
          </a:p>
          <a:p>
            <a:pPr>
              <a:buFontTx/>
              <a:buNone/>
            </a:pPr>
            <a:r>
              <a:rPr lang="en-AU" sz="1400" dirty="0"/>
              <a:t>              </a:t>
            </a:r>
            <a:r>
              <a:rPr lang="en-AU" sz="1400" dirty="0">
                <a:solidFill>
                  <a:srgbClr val="FF0000"/>
                </a:solidFill>
              </a:rPr>
              <a:t>description A logical Sub Interface</a:t>
            </a:r>
          </a:p>
          <a:p>
            <a:pPr>
              <a:buFontTx/>
              <a:buNone/>
            </a:pPr>
            <a:r>
              <a:rPr lang="en-AU" sz="1400" dirty="0"/>
              <a:t>              description VLAN 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  </a:t>
            </a:r>
            <a:r>
              <a:rPr lang="en-AU" sz="1200" i="1" dirty="0"/>
              <a:t>vlan name</a:t>
            </a:r>
            <a:endParaRPr lang="en-AU" sz="1200" dirty="0"/>
          </a:p>
          <a:p>
            <a:pPr>
              <a:buFontTx/>
              <a:buNone/>
            </a:pPr>
            <a:r>
              <a:rPr lang="en-AU" sz="1400" dirty="0"/>
              <a:t>             encapsulation dot1q </a:t>
            </a:r>
            <a:r>
              <a:rPr lang="en-AU" sz="1200" dirty="0"/>
              <a:t> </a:t>
            </a:r>
            <a:r>
              <a:rPr lang="en-AU" sz="1200" i="1" dirty="0"/>
              <a:t>vlan id</a:t>
            </a:r>
            <a:endParaRPr lang="en-AU" sz="1200" dirty="0"/>
          </a:p>
          <a:p>
            <a:pPr>
              <a:buFontTx/>
              <a:buNone/>
            </a:pPr>
            <a:r>
              <a:rPr lang="en-AU" sz="1400" dirty="0"/>
              <a:t>             ip address    </a:t>
            </a:r>
            <a:r>
              <a:rPr lang="en-AU" sz="1400" dirty="0" err="1"/>
              <a:t>address</a:t>
            </a:r>
            <a:r>
              <a:rPr lang="en-AU" sz="1400" dirty="0"/>
              <a:t>   </a:t>
            </a:r>
            <a:r>
              <a:rPr lang="en-AU" sz="1200" i="1" dirty="0"/>
              <a:t>subnet mask</a:t>
            </a:r>
            <a:endParaRPr lang="en-AU" sz="1400" dirty="0"/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     </a:t>
            </a:r>
            <a:r>
              <a:rPr lang="en-AU" sz="1400" dirty="0" err="1"/>
              <a:t>etc</a:t>
            </a:r>
            <a:r>
              <a:rPr lang="en-AU" sz="1400" dirty="0"/>
              <a:t> </a:t>
            </a:r>
            <a:r>
              <a:rPr lang="en-AU" sz="1600" dirty="0"/>
              <a:t>……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257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r>
              <a:rPr lang="en-AU" sz="2000"/>
              <a:t>Switch Configuration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VLANs</a:t>
            </a:r>
          </a:p>
          <a:p>
            <a:pPr>
              <a:buFontTx/>
              <a:buNone/>
            </a:pPr>
            <a:r>
              <a:rPr lang="en-AU" sz="1600" dirty="0"/>
              <a:t>                      </a:t>
            </a:r>
          </a:p>
          <a:p>
            <a:pPr>
              <a:buFontTx/>
              <a:buNone/>
            </a:pPr>
            <a:r>
              <a:rPr lang="en-AU" sz="1600" dirty="0"/>
              <a:t>        vlan </a:t>
            </a:r>
            <a:r>
              <a:rPr lang="en-AU" sz="1600" b="1" dirty="0">
                <a:solidFill>
                  <a:srgbClr val="009900"/>
                </a:solidFill>
              </a:rPr>
              <a:t>XXX</a:t>
            </a:r>
          </a:p>
          <a:p>
            <a:pPr>
              <a:buFontTx/>
              <a:buNone/>
            </a:pPr>
            <a:r>
              <a:rPr lang="en-AU" sz="1600" dirty="0"/>
              <a:t>           name Green </a:t>
            </a:r>
          </a:p>
          <a:p>
            <a:pPr>
              <a:buFontTx/>
              <a:buNone/>
            </a:pPr>
            <a:r>
              <a:rPr lang="en-AU" sz="1600" dirty="0"/>
              <a:t>         vlan </a:t>
            </a:r>
            <a:r>
              <a:rPr lang="en-AU" sz="1600" b="1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</a:t>
            </a:r>
          </a:p>
          <a:p>
            <a:pPr>
              <a:buFontTx/>
              <a:buNone/>
            </a:pPr>
            <a:r>
              <a:rPr lang="en-AU" sz="1600" dirty="0"/>
              <a:t>            name Blue</a:t>
            </a:r>
          </a:p>
          <a:p>
            <a:pPr>
              <a:buNone/>
            </a:pPr>
            <a:r>
              <a:rPr lang="en-AU" sz="1600" dirty="0"/>
              <a:t>         vlan 195 </a:t>
            </a:r>
            <a:r>
              <a:rPr lang="en-AU" sz="1600" b="1" dirty="0">
                <a:solidFill>
                  <a:srgbClr val="FF0000"/>
                </a:solidFill>
              </a:rPr>
              <a:t>(195 may change, refer rules page 5)</a:t>
            </a:r>
            <a:endParaRPr lang="en-AU" sz="1600" dirty="0"/>
          </a:p>
          <a:p>
            <a:pPr>
              <a:buFontTx/>
              <a:buNone/>
            </a:pPr>
            <a:r>
              <a:rPr lang="en-AU" sz="1600" dirty="0"/>
              <a:t>            name Grey</a:t>
            </a:r>
          </a:p>
          <a:p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IP address for management 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</a:p>
          <a:p>
            <a:pPr marL="0" indent="0" eaLnBrk="1" hangingPunct="1">
              <a:buNone/>
            </a:pPr>
            <a:endParaRPr lang="en-AU" sz="1600" dirty="0"/>
          </a:p>
          <a:p>
            <a:pPr marL="0" indent="0" eaLnBrk="1" hangingPunct="1">
              <a:buNone/>
            </a:pPr>
            <a:r>
              <a:rPr lang="en-AU" sz="1600" dirty="0"/>
              <a:t>         interface </a:t>
            </a:r>
            <a:r>
              <a:rPr lang="en-AU" sz="1600" dirty="0" err="1"/>
              <a:t>vlan</a:t>
            </a:r>
            <a:r>
              <a:rPr lang="en-AU" sz="1600" dirty="0"/>
              <a:t> 1</a:t>
            </a:r>
          </a:p>
          <a:p>
            <a:pPr marL="0" indent="0" eaLnBrk="1" hangingPunct="1">
              <a:buNone/>
            </a:pPr>
            <a:r>
              <a:rPr lang="en-AU" sz="1600" dirty="0"/>
              <a:t>           ip address </a:t>
            </a:r>
            <a:r>
              <a:rPr lang="en-AU" sz="1600" i="1" dirty="0"/>
              <a:t> address   mask  </a:t>
            </a:r>
            <a:r>
              <a:rPr lang="en-AU" sz="1100" dirty="0">
                <a:solidFill>
                  <a:srgbClr val="FF0000"/>
                </a:solidFill>
              </a:rPr>
              <a:t>(This allows the switch to be configured remotely via Telnet)</a:t>
            </a:r>
            <a:endParaRPr lang="en-AU" sz="1100" dirty="0"/>
          </a:p>
          <a:p>
            <a:pPr marL="0" indent="0" eaLnBrk="1" hangingPunct="1">
              <a:buNone/>
            </a:pPr>
            <a:endParaRPr lang="en-AU" sz="1600" i="1" dirty="0"/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Default Gateway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marL="0" lvl="0" indent="0" eaLnBrk="1" hangingPunct="1">
              <a:buNone/>
            </a:pPr>
            <a:r>
              <a:rPr lang="en-AU" sz="1600" dirty="0"/>
              <a:t>         ip default-gateway </a:t>
            </a:r>
            <a:r>
              <a:rPr lang="en-AU" sz="1600" i="1" dirty="0"/>
              <a:t>  ip address of router interface  </a:t>
            </a:r>
            <a:r>
              <a:rPr lang="en-AU" sz="1100" dirty="0">
                <a:solidFill>
                  <a:srgbClr val="FF0000"/>
                </a:solidFill>
              </a:rPr>
              <a:t>(Use VLAN 1 subinterface IP address)</a:t>
            </a:r>
            <a:endParaRPr lang="en-AU" sz="110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AU" sz="1600" i="1" dirty="0"/>
          </a:p>
          <a:p>
            <a:pPr>
              <a:buFontTx/>
              <a:buNone/>
            </a:pPr>
            <a:endParaRPr lang="en-AU" sz="1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C04CD4-CAE4-4F14-A411-18D59A93A932}" type="slidenum">
              <a:rPr lang="en-AU" smtClean="0"/>
              <a:pPr>
                <a:defRPr/>
              </a:pPr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41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Configuration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ACCESS</a:t>
            </a:r>
            <a:r>
              <a:rPr lang="en-AU" sz="1600" dirty="0"/>
              <a:t> port (</a:t>
            </a:r>
            <a:r>
              <a:rPr lang="en-AU" sz="1600" dirty="0">
                <a:solidFill>
                  <a:srgbClr val="FF0000"/>
                </a:solidFill>
              </a:rPr>
              <a:t>note</a:t>
            </a:r>
            <a:r>
              <a:rPr lang="en-AU" sz="1600" dirty="0"/>
              <a:t> you can specify a range of switch ports):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interface </a:t>
            </a:r>
            <a:r>
              <a:rPr lang="en-AU" sz="1600" dirty="0" err="1"/>
              <a:t>fa</a:t>
            </a:r>
            <a:r>
              <a:rPr lang="en-AU" sz="1600" dirty="0"/>
              <a:t> 0/3  (or interface range </a:t>
            </a:r>
            <a:r>
              <a:rPr lang="en-AU" sz="1600" dirty="0" err="1"/>
              <a:t>fa</a:t>
            </a:r>
            <a:r>
              <a:rPr lang="en-AU" sz="1600" dirty="0"/>
              <a:t> 0/3 – 5)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access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  <a:r>
              <a:rPr lang="en-AU" sz="1400" i="1" dirty="0"/>
              <a:t>&lt;number&gt;</a:t>
            </a:r>
            <a:r>
              <a:rPr lang="en-AU" sz="1400" dirty="0">
                <a:solidFill>
                  <a:srgbClr val="FF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(assigns port to a </a:t>
            </a:r>
            <a:r>
              <a:rPr lang="en-AU" sz="1100" dirty="0" err="1">
                <a:solidFill>
                  <a:srgbClr val="FF0000"/>
                </a:solidFill>
              </a:rPr>
              <a:t>vlan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mode access </a:t>
            </a:r>
            <a:r>
              <a:rPr lang="en-AU" sz="1100" dirty="0">
                <a:solidFill>
                  <a:srgbClr val="FF0000"/>
                </a:solidFill>
              </a:rPr>
              <a:t>(sets port to access, for PCs)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>
                <a:solidFill>
                  <a:srgbClr val="9933FF"/>
                </a:solidFill>
              </a:rPr>
              <a:t>switchport</a:t>
            </a:r>
            <a:r>
              <a:rPr lang="en-AU" sz="1600" dirty="0">
                <a:solidFill>
                  <a:srgbClr val="9933FF"/>
                </a:solidFill>
              </a:rPr>
              <a:t> port-security </a:t>
            </a:r>
            <a:r>
              <a:rPr lang="en-AU" sz="1100" dirty="0">
                <a:solidFill>
                  <a:srgbClr val="FF0000"/>
                </a:solidFill>
              </a:rPr>
              <a:t>(enables port security, </a:t>
            </a:r>
            <a:r>
              <a:rPr lang="en-AU" sz="1100" dirty="0">
                <a:solidFill>
                  <a:srgbClr val="3333FF"/>
                </a:solidFill>
              </a:rPr>
              <a:t>do not forget this command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r>
              <a:rPr lang="en-AU" sz="1600" dirty="0"/>
              <a:t> </a:t>
            </a:r>
            <a:endParaRPr lang="en-AU" sz="11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maximum 1 </a:t>
            </a:r>
            <a:r>
              <a:rPr lang="en-AU" sz="1100" dirty="0">
                <a:solidFill>
                  <a:srgbClr val="FF0000"/>
                </a:solidFill>
              </a:rPr>
              <a:t>(maximum of 1 mac address(</a:t>
            </a:r>
            <a:r>
              <a:rPr lang="en-AU" sz="1100" dirty="0" err="1">
                <a:solidFill>
                  <a:srgbClr val="FF0000"/>
                </a:solidFill>
              </a:rPr>
              <a:t>es</a:t>
            </a:r>
            <a:r>
              <a:rPr lang="en-AU" sz="1100" dirty="0">
                <a:solidFill>
                  <a:srgbClr val="FF0000"/>
                </a:solidFill>
              </a:rPr>
              <a:t>) can stick)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mac-address sticky                  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shutdown </a:t>
            </a:r>
            <a:r>
              <a:rPr lang="en-AU" sz="1100" dirty="0">
                <a:solidFill>
                  <a:srgbClr val="FF0000"/>
                </a:solidFill>
              </a:rPr>
              <a:t>(shuts down port, default when security turned on)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                             OR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protect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(protects, but does not shut down the port)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static MAC address entry  in Mac Address Table 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mac address-table static  AAAA.BBBB.CCC vlan </a:t>
            </a:r>
            <a:r>
              <a:rPr lang="en-AU" sz="1600" b="1" dirty="0">
                <a:solidFill>
                  <a:srgbClr val="9933FF"/>
                </a:solidFill>
              </a:rPr>
              <a:t>YYY </a:t>
            </a:r>
            <a:r>
              <a:rPr lang="en-AU" sz="1600" dirty="0"/>
              <a:t>interface fa 0/24 </a:t>
            </a:r>
          </a:p>
          <a:p>
            <a:pPr eaLnBrk="1" hangingPunct="1">
              <a:buFontTx/>
              <a:buNone/>
            </a:pPr>
            <a:r>
              <a:rPr lang="en-AU" sz="1100" dirty="0">
                <a:solidFill>
                  <a:srgbClr val="FF0000"/>
                </a:solidFill>
              </a:rPr>
              <a:t>                         (replace AAAA.BBBB.CCCC with the  mac address of the PC)</a:t>
            </a:r>
            <a:endParaRPr lang="en-AU" sz="11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EC449-66D5-42A7-B4CB-6903AE66DF57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329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Configuration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607425" cy="5929313"/>
          </a:xfrm>
        </p:spPr>
        <p:txBody>
          <a:bodyPr/>
          <a:lstStyle/>
          <a:p>
            <a:pPr lvl="0"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TRUNK</a:t>
            </a:r>
            <a:r>
              <a:rPr lang="en-AU" sz="1600" dirty="0"/>
              <a:t> port </a:t>
            </a:r>
            <a:endParaRPr lang="en-AU" sz="1400" b="1" dirty="0">
              <a:solidFill>
                <a:srgbClr val="9933FF"/>
              </a:solidFill>
            </a:endParaRPr>
          </a:p>
          <a:p>
            <a:pPr lvl="0" eaLnBrk="1" hangingPunct="1"/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2960 Series Switch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G0/1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</a:t>
            </a:r>
            <a:r>
              <a:rPr lang="en-AU" sz="1200" dirty="0">
                <a:solidFill>
                  <a:srgbClr val="3333FF"/>
                </a:solidFill>
              </a:rPr>
              <a:t>3650 Series Switch 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3333FF"/>
                </a:solidFill>
              </a:rPr>
              <a:t>           </a:t>
            </a:r>
            <a:r>
              <a:rPr lang="en-AU" sz="1200" dirty="0"/>
              <a:t>interface G0/1 </a:t>
            </a:r>
          </a:p>
          <a:p>
            <a:pPr eaLnBrk="1" hangingPunct="1">
              <a:buNone/>
            </a:pPr>
            <a:r>
              <a:rPr lang="en-AU" sz="1200" dirty="0"/>
              <a:t>             switchport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encapsulation)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3560 Series Switch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Fa0/1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switchport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switchport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</a:p>
          <a:p>
            <a:pPr eaLnBrk="1" hangingPunct="1"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A8A613-8C3E-4DFA-BB32-BD07A78F0FF1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846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0000FF"/>
                </a:solidFill>
              </a:rPr>
              <a:t>Managing</a:t>
            </a:r>
            <a:r>
              <a:rPr lang="en-AU" sz="1600" dirty="0"/>
              <a:t> the MAC Address Table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/>
              <a:t>show  mac address-table </a:t>
            </a:r>
            <a:r>
              <a:rPr lang="en-AU" sz="1100" dirty="0">
                <a:solidFill>
                  <a:srgbClr val="FF0000"/>
                </a:solidFill>
              </a:rPr>
              <a:t>(displays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show  mac address-table dynamic </a:t>
            </a:r>
            <a:r>
              <a:rPr lang="en-AU" sz="1100" dirty="0">
                <a:solidFill>
                  <a:srgbClr val="FF0000"/>
                </a:solidFill>
              </a:rPr>
              <a:t>(displays only dynamic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clear  mac address-table </a:t>
            </a:r>
            <a:r>
              <a:rPr lang="en-AU" sz="1100" dirty="0">
                <a:solidFill>
                  <a:srgbClr val="FF0000"/>
                </a:solidFill>
              </a:rPr>
              <a:t>(deletes all entries from table)</a:t>
            </a:r>
            <a:endParaRPr lang="en-AU" sz="1100" i="1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/>
            <a:r>
              <a:rPr lang="en-AU" sz="1600" dirty="0"/>
              <a:t> </a:t>
            </a:r>
            <a:r>
              <a:rPr lang="en-AU" sz="1600" dirty="0">
                <a:solidFill>
                  <a:srgbClr val="000000"/>
                </a:solidFill>
              </a:rPr>
              <a:t>clear  mac address-table dynamic </a:t>
            </a:r>
            <a:r>
              <a:rPr lang="en-AU" sz="1100" dirty="0">
                <a:solidFill>
                  <a:srgbClr val="FF0000"/>
                </a:solidFill>
              </a:rPr>
              <a:t>(deletes only dynamic entries from table)</a:t>
            </a:r>
            <a:endParaRPr lang="en-AU" sz="1100" i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</a:t>
            </a:r>
          </a:p>
          <a:p>
            <a:pPr eaLnBrk="1" hangingPunct="1">
              <a:buFontTx/>
              <a:buNone/>
            </a:pPr>
            <a:r>
              <a:rPr lang="en-AU" sz="1600" dirty="0">
                <a:solidFill>
                  <a:srgbClr val="3333FF"/>
                </a:solidFill>
              </a:rPr>
              <a:t>Re-activating</a:t>
            </a:r>
            <a:r>
              <a:rPr lang="en-AU" sz="1600" dirty="0"/>
              <a:t> a switch port that has been violated</a:t>
            </a:r>
          </a:p>
          <a:p>
            <a:pPr eaLnBrk="1" hangingPunct="1">
              <a:buFontTx/>
              <a:buNone/>
            </a:pPr>
            <a:r>
              <a:rPr lang="en-AU" sz="1600" dirty="0"/>
              <a:t> </a:t>
            </a:r>
          </a:p>
          <a:p>
            <a:pPr eaLnBrk="1" hangingPunct="1"/>
            <a:r>
              <a:rPr lang="en-AU" sz="1600" dirty="0"/>
              <a:t>When a violation causes a switch port to block traffic, it must be re-activated</a:t>
            </a:r>
          </a:p>
          <a:p>
            <a:pPr eaLnBrk="1" hangingPunct="1"/>
            <a:r>
              <a:rPr lang="en-AU" sz="1600" dirty="0"/>
              <a:t>This is achieved by doing  a </a:t>
            </a:r>
            <a:r>
              <a:rPr lang="en-AU" sz="1600" b="1" dirty="0"/>
              <a:t>shutdown</a:t>
            </a:r>
            <a:r>
              <a:rPr lang="en-AU" sz="1600" dirty="0"/>
              <a:t> then a </a:t>
            </a:r>
            <a:r>
              <a:rPr lang="en-AU" sz="1600" b="1" dirty="0"/>
              <a:t>no shutdown </a:t>
            </a:r>
            <a:r>
              <a:rPr lang="en-AU" sz="1600" dirty="0"/>
              <a:t>on the switch port, refer below:              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interface fa0/10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shutdown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</a:t>
            </a:r>
            <a:r>
              <a:rPr lang="en-AU" sz="1200" dirty="0">
                <a:solidFill>
                  <a:srgbClr val="FF0000"/>
                </a:solidFill>
              </a:rPr>
              <a:t>(wait until shutdown confirmed)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no shutdown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05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The Scenario – An Analytical and Systematic Approach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/>
              <a:t>The aim of this approach is to allow you to integrate the different topics (theory and practical) covered in the Unit, into the building of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Each scenario requires you to build a working network, then add new network services and functionality to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is designed to be </a:t>
            </a:r>
            <a:r>
              <a:rPr lang="en-AU" sz="1600" dirty="0">
                <a:solidFill>
                  <a:srgbClr val="FF0000"/>
                </a:solidFill>
              </a:rPr>
              <a:t>self re-enforcing</a:t>
            </a:r>
            <a:r>
              <a:rPr lang="en-AU" sz="1600" dirty="0"/>
              <a:t>, as what you have learnt in previous scenarios is required in future scenarios.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emphasizes an </a:t>
            </a:r>
            <a:r>
              <a:rPr lang="en-AU" sz="1600" dirty="0">
                <a:solidFill>
                  <a:srgbClr val="3333FF"/>
                </a:solidFill>
              </a:rPr>
              <a:t>Analytical and Systematic approach </a:t>
            </a:r>
            <a:r>
              <a:rPr lang="en-AU" sz="1600" dirty="0"/>
              <a:t>to building the network platform: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Produce a Network Topology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Prepare the VLSM Design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Follow a </a:t>
            </a:r>
            <a:r>
              <a:rPr lang="en-AU" sz="1600" dirty="0">
                <a:solidFill>
                  <a:srgbClr val="FF0000"/>
                </a:solidFill>
              </a:rPr>
              <a:t>step-by-step process </a:t>
            </a:r>
            <a:r>
              <a:rPr lang="en-AU" sz="1600" dirty="0"/>
              <a:t>to ensure that, </a:t>
            </a:r>
            <a:r>
              <a:rPr lang="en-AU" sz="1600" dirty="0">
                <a:solidFill>
                  <a:srgbClr val="3333FF"/>
                </a:solidFill>
              </a:rPr>
              <a:t>configuration, testing</a:t>
            </a:r>
            <a:r>
              <a:rPr lang="en-AU" sz="1600" dirty="0"/>
              <a:t>, and </a:t>
            </a:r>
            <a:r>
              <a:rPr lang="en-AU" sz="1600" dirty="0">
                <a:solidFill>
                  <a:srgbClr val="3333FF"/>
                </a:solidFill>
              </a:rPr>
              <a:t>troubleshooting</a:t>
            </a:r>
            <a:r>
              <a:rPr lang="en-AU" sz="1600" dirty="0"/>
              <a:t> is done in an order and sequence that will achieve a working network.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 the scenarios will prepare you for the Skills Tests </a:t>
            </a:r>
          </a:p>
          <a:p>
            <a:pPr eaLnBrk="1" hangingPunct="1"/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eaLnBrk="1" hangingPunct="1">
              <a:buFontTx/>
              <a:buChar char="•"/>
            </a:pPr>
            <a:r>
              <a:rPr lang="en-AU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tutor will provide  </a:t>
            </a:r>
            <a:r>
              <a:rPr lang="en-AU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advice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 </a:t>
            </a:r>
            <a:r>
              <a:rPr lang="en-AU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your  </a:t>
            </a:r>
            <a:r>
              <a:rPr lang="en-AU" sz="180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campus </a:t>
            </a:r>
            <a:r>
              <a:rPr lang="en-AU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Session</a:t>
            </a:r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50CC6A-8F6D-4C8D-82FA-F7F2B3F2B352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160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88640"/>
            <a:ext cx="8229600" cy="634082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 SSH – Secure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56881"/>
            <a:ext cx="8229600" cy="5812207"/>
          </a:xfrm>
        </p:spPr>
        <p:txBody>
          <a:bodyPr/>
          <a:lstStyle/>
          <a:p>
            <a:pPr marL="0" indent="0">
              <a:buNone/>
            </a:pPr>
            <a:r>
              <a:rPr lang="en-AU" sz="1800" dirty="0"/>
              <a:t>1. Configure switch or router with a hostname:</a:t>
            </a:r>
          </a:p>
          <a:p>
            <a:pPr marL="0" indent="0">
              <a:buNone/>
            </a:pPr>
            <a:r>
              <a:rPr lang="en-AU" sz="1800" dirty="0"/>
              <a:t>           hostname S1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2. Configure a local user account:</a:t>
            </a:r>
          </a:p>
          <a:p>
            <a:pPr marL="0" lvl="0" indent="0">
              <a:buNone/>
            </a:pPr>
            <a:r>
              <a:rPr lang="en-AU" sz="1800" dirty="0"/>
              <a:t>           username labuser privilege 15 secret </a:t>
            </a:r>
            <a:r>
              <a:rPr lang="en-AU" sz="1800" dirty="0">
                <a:solidFill>
                  <a:srgbClr val="FF0000"/>
                </a:solidFill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(always use 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password)</a:t>
            </a:r>
            <a:endParaRPr lang="en-AU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3. Configure domain name:</a:t>
            </a:r>
          </a:p>
          <a:p>
            <a:pPr marL="0" indent="0">
              <a:buNone/>
            </a:pPr>
            <a:r>
              <a:rPr lang="en-AU" sz="1800" dirty="0"/>
              <a:t>           ip domain-name scenario.lab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4. Configure SSH Certificate:</a:t>
            </a:r>
          </a:p>
          <a:p>
            <a:pPr marL="0" indent="0">
              <a:buNone/>
            </a:pPr>
            <a:r>
              <a:rPr lang="en-AU" sz="1800" dirty="0"/>
              <a:t>           crypto key generate rsa general-keys modulus 1024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5. Configure Line vty</a:t>
            </a:r>
          </a:p>
          <a:p>
            <a:pPr marL="0" indent="0">
              <a:buNone/>
            </a:pPr>
            <a:r>
              <a:rPr lang="en-AU" sz="1800" dirty="0"/>
              <a:t>            line vty 0 15 (4 for a router)</a:t>
            </a:r>
          </a:p>
          <a:p>
            <a:pPr marL="0" indent="0">
              <a:buNone/>
            </a:pPr>
            <a:r>
              <a:rPr lang="en-AU" sz="1800" dirty="0"/>
              <a:t>              transport input SSH</a:t>
            </a:r>
          </a:p>
          <a:p>
            <a:pPr marL="0" indent="0">
              <a:buNone/>
            </a:pPr>
            <a:r>
              <a:rPr lang="en-AU" sz="1800" dirty="0"/>
              <a:t>              login local</a:t>
            </a:r>
          </a:p>
          <a:p>
            <a:pPr marL="0" indent="0">
              <a:buNone/>
            </a:pPr>
            <a:r>
              <a:rPr lang="en-AU" sz="1800" dirty="0"/>
              <a:t>            end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69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Allows you check your PC’s addresses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/all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/?  for help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To request the DHCP server to release or renew the PC’s IP address use:</a:t>
            </a:r>
          </a:p>
          <a:p>
            <a:pPr lvl="2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/release, ipconfig /renew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TCP/IP network protocol statistics and information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help</a:t>
            </a: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protocol statistics and current  TCP/IP connections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42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Address Resolution table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-a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 help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route print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routing table of your PC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route /?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127.0.0.1  Checks your PC’s  IPv4 Protocol stack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192.168.1.10  ping a destination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Traces individual hops to the destination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192.168.1.10 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5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42875"/>
            <a:ext cx="8229600" cy="5000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Scenario 5 - 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714375"/>
            <a:ext cx="8712968" cy="592931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/>
              <a:t>This scenario can be completed independent of the lecture material as configuration details are provided on pages 18 to 30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/>
              <a:t>Your instructor will give you an overview of the scenario at the beginning of the lab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dirty="0"/>
              <a:t>As a How to Configure Guide, it is recommended you obtain a copy of “CCNA Portable Commands Guide (CCNA Self-Study)  2/3/4/5 Ed”, Scott Empson, Cisco Press </a:t>
            </a: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What is new?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You will configure </a:t>
            </a:r>
            <a:r>
              <a:rPr lang="en-AU" sz="1400" b="1" kern="0" dirty="0">
                <a:solidFill>
                  <a:srgbClr val="FF0000"/>
                </a:solidFill>
              </a:rPr>
              <a:t>DHCP</a:t>
            </a:r>
            <a:r>
              <a:rPr lang="en-AU" sz="1400" kern="0" dirty="0">
                <a:solidFill>
                  <a:srgbClr val="FF0000"/>
                </a:solidFill>
              </a:rPr>
              <a:t> </a:t>
            </a:r>
            <a:r>
              <a:rPr lang="en-AU" sz="1400" kern="0" dirty="0"/>
              <a:t>(</a:t>
            </a:r>
            <a:r>
              <a:rPr lang="en-AU" sz="1400" b="1" kern="0" dirty="0">
                <a:solidFill>
                  <a:srgbClr val="FF0000"/>
                </a:solidFill>
              </a:rPr>
              <a:t>D</a:t>
            </a:r>
            <a:r>
              <a:rPr lang="en-AU" sz="1400" kern="0" dirty="0"/>
              <a:t>ynamic </a:t>
            </a:r>
            <a:r>
              <a:rPr lang="en-AU" sz="1400" b="1" kern="0" dirty="0">
                <a:solidFill>
                  <a:srgbClr val="FF0000"/>
                </a:solidFill>
              </a:rPr>
              <a:t>H</a:t>
            </a:r>
            <a:r>
              <a:rPr lang="en-AU" sz="1400" kern="0" dirty="0"/>
              <a:t>ost </a:t>
            </a:r>
            <a:r>
              <a:rPr lang="en-AU" sz="1400" b="1" kern="0" dirty="0">
                <a:solidFill>
                  <a:srgbClr val="FF0000"/>
                </a:solidFill>
              </a:rPr>
              <a:t>C</a:t>
            </a:r>
            <a:r>
              <a:rPr lang="en-AU" sz="1400" kern="0" dirty="0"/>
              <a:t>onfiguration </a:t>
            </a:r>
            <a:r>
              <a:rPr lang="en-AU" sz="1400" b="1" kern="0" dirty="0">
                <a:solidFill>
                  <a:srgbClr val="FF0000"/>
                </a:solidFill>
              </a:rPr>
              <a:t>P</a:t>
            </a:r>
            <a:r>
              <a:rPr lang="en-AU" sz="1400" kern="0" dirty="0"/>
              <a:t>rotocol) on an internal router to provide ip address details to the internal LAN subnets</a:t>
            </a:r>
            <a:endParaRPr lang="en-AU" sz="1400" i="1" kern="0" dirty="0"/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You will configure </a:t>
            </a:r>
            <a:r>
              <a:rPr lang="en-AU" sz="1400" b="1" kern="0" dirty="0">
                <a:solidFill>
                  <a:srgbClr val="FF0000"/>
                </a:solidFill>
              </a:rPr>
              <a:t>NAT</a:t>
            </a:r>
            <a:r>
              <a:rPr lang="en-AU" sz="1400" kern="0" dirty="0"/>
              <a:t> (</a:t>
            </a:r>
            <a:r>
              <a:rPr lang="en-AU" sz="1400" b="1" kern="0" dirty="0">
                <a:solidFill>
                  <a:srgbClr val="FF0000"/>
                </a:solidFill>
              </a:rPr>
              <a:t>N</a:t>
            </a:r>
            <a:r>
              <a:rPr lang="en-AU" sz="1400" kern="0" dirty="0"/>
              <a:t>etwork </a:t>
            </a:r>
            <a:r>
              <a:rPr lang="en-AU" sz="1400" b="1" kern="0" dirty="0">
                <a:solidFill>
                  <a:srgbClr val="FF0000"/>
                </a:solidFill>
              </a:rPr>
              <a:t>A</a:t>
            </a:r>
            <a:r>
              <a:rPr lang="en-AU" sz="1400" kern="0" dirty="0"/>
              <a:t>ddress </a:t>
            </a:r>
            <a:r>
              <a:rPr lang="en-AU" sz="1400" b="1" kern="0" dirty="0">
                <a:solidFill>
                  <a:srgbClr val="FF0000"/>
                </a:solidFill>
              </a:rPr>
              <a:t>T</a:t>
            </a:r>
            <a:r>
              <a:rPr lang="en-AU" sz="1400" kern="0" dirty="0"/>
              <a:t>ranslation) on the gateway router to map internal private ip addresses to public ip addresses allowing access to the Internet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latin typeface="+mn-lt"/>
                <a:cs typeface="+mn-cs"/>
              </a:rPr>
              <a:t>ACLs to permit a subnet to </a:t>
            </a: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send ping replies </a:t>
            </a:r>
            <a:r>
              <a:rPr lang="en-AU" sz="1400" kern="0" dirty="0">
                <a:latin typeface="+mn-lt"/>
                <a:cs typeface="+mn-cs"/>
              </a:rPr>
              <a:t>to a specified </a:t>
            </a:r>
            <a:r>
              <a:rPr lang="en-AU" sz="1400" kern="0" dirty="0" smtClean="0">
                <a:latin typeface="+mn-lt"/>
                <a:cs typeface="+mn-cs"/>
              </a:rPr>
              <a:t>subnet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b="1" kern="0" dirty="0" smtClean="0">
                <a:solidFill>
                  <a:srgbClr val="FF0000"/>
                </a:solidFill>
                <a:latin typeface="+mn-lt"/>
                <a:cs typeface="+mn-cs"/>
              </a:rPr>
              <a:t>Book a kit in the lab to do this scenario, to prepare you for Skills Test B </a:t>
            </a:r>
            <a:endParaRPr lang="en-AU" sz="1400" b="1" kern="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kern="0" dirty="0">
              <a:solidFill>
                <a:srgbClr val="0000FF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solidFill>
                  <a:srgbClr val="0000FF"/>
                </a:solidFill>
                <a:latin typeface="+mn-lt"/>
                <a:cs typeface="+mn-cs"/>
              </a:rPr>
              <a:t>Network Topology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Internal</a:t>
            </a:r>
            <a:r>
              <a:rPr lang="en-AU" sz="1400" kern="0" dirty="0">
                <a:latin typeface="+mn-lt"/>
                <a:cs typeface="+mn-cs"/>
              </a:rPr>
              <a:t>, your internal network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</a:rPr>
              <a:t>External</a:t>
            </a:r>
            <a:r>
              <a:rPr lang="en-AU" sz="1400" kern="0" dirty="0"/>
              <a:t>, the link to the ISP and the Internet</a:t>
            </a:r>
            <a:endParaRPr lang="en-AU" sz="1400" kern="0" dirty="0"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</a:rPr>
              <a:t>Use </a:t>
            </a:r>
            <a:r>
              <a:rPr lang="en-AU" sz="1400" b="1" kern="0" dirty="0">
                <a:solidFill>
                  <a:srgbClr val="FF0000"/>
                </a:solidFill>
              </a:rPr>
              <a:t>following Network addresses </a:t>
            </a:r>
            <a:r>
              <a:rPr lang="en-AU" sz="1400" kern="0" dirty="0">
                <a:solidFill>
                  <a:srgbClr val="00B050"/>
                </a:solidFill>
              </a:rPr>
              <a:t>for Scenario 5, 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 </a:t>
            </a: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7 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determine </a:t>
            </a:r>
            <a:r>
              <a:rPr lang="en-AU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400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0000"/>
                </a:solidFill>
              </a:rPr>
              <a:t>The Corporate </a:t>
            </a:r>
            <a:r>
              <a:rPr lang="en-AU" sz="1400" kern="0" dirty="0">
                <a:solidFill>
                  <a:srgbClr val="FF0000"/>
                </a:solidFill>
              </a:rPr>
              <a:t>Private</a:t>
            </a:r>
            <a:r>
              <a:rPr lang="en-AU" sz="1400" kern="0" dirty="0">
                <a:solidFill>
                  <a:srgbClr val="000000"/>
                </a:solidFill>
              </a:rPr>
              <a:t> Network Address, </a:t>
            </a:r>
            <a:r>
              <a:rPr lang="en-US" sz="1400" b="1" dirty="0">
                <a:solidFill>
                  <a:srgbClr val="C00000"/>
                </a:solidFill>
              </a:rPr>
              <a:t>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9933FF"/>
                </a:solidFill>
              </a:rPr>
              <a:t>.</a:t>
            </a:r>
            <a:r>
              <a:rPr lang="en-US" sz="1400" b="1" dirty="0">
                <a:solidFill>
                  <a:srgbClr val="3333FF"/>
                </a:solidFill>
              </a:rPr>
              <a:t>0.0.0/8</a:t>
            </a:r>
            <a:r>
              <a:rPr lang="en-AU" sz="1400" b="1" kern="0" dirty="0">
                <a:solidFill>
                  <a:srgbClr val="3333FF"/>
                </a:solidFill>
                <a:latin typeface="Arial"/>
              </a:rPr>
              <a:t>.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0000"/>
                </a:solidFill>
              </a:rPr>
              <a:t>The corporate address has been </a:t>
            </a:r>
            <a:r>
              <a:rPr lang="en-AU" sz="1400" b="1" kern="0" dirty="0">
                <a:solidFill>
                  <a:srgbClr val="FF0000"/>
                </a:solidFill>
              </a:rPr>
              <a:t>divided up </a:t>
            </a:r>
            <a:r>
              <a:rPr lang="en-AU" sz="1400" kern="0" dirty="0">
                <a:solidFill>
                  <a:srgbClr val="000000"/>
                </a:solidFill>
              </a:rPr>
              <a:t>and you have been given the address space </a:t>
            </a:r>
            <a:r>
              <a:rPr lang="en-US" sz="1400" b="1" dirty="0">
                <a:solidFill>
                  <a:srgbClr val="C00000"/>
                </a:solidFill>
              </a:rPr>
              <a:t>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.64.0.0/10 </a:t>
            </a:r>
            <a:r>
              <a:rPr lang="en-US" sz="1400" dirty="0">
                <a:solidFill>
                  <a:srgbClr val="000000"/>
                </a:solidFill>
              </a:rPr>
              <a:t> to build your part of the Corporate Network.</a:t>
            </a:r>
            <a:endParaRPr lang="en-AU" sz="1400" kern="0" dirty="0">
              <a:solidFill>
                <a:srgbClr val="000000"/>
              </a:solidFill>
              <a:latin typeface="Arial"/>
            </a:endParaRP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dirty="0"/>
              <a:t>ISP Link Address, </a:t>
            </a:r>
            <a:r>
              <a:rPr lang="en-US" sz="1400" b="1" dirty="0">
                <a:solidFill>
                  <a:srgbClr val="3333FF"/>
                </a:solidFill>
              </a:rPr>
              <a:t>201.45.3</a:t>
            </a:r>
            <a:r>
              <a:rPr lang="en-US" sz="1400" b="1" dirty="0">
                <a:solidFill>
                  <a:srgbClr val="00B0F0"/>
                </a:solidFill>
              </a:rPr>
              <a:t>W</a:t>
            </a:r>
            <a:r>
              <a:rPr lang="en-US" sz="1400" b="1" dirty="0">
                <a:solidFill>
                  <a:srgbClr val="3333FF"/>
                </a:solidFill>
              </a:rPr>
              <a:t>.0/30</a:t>
            </a:r>
            <a:endParaRPr lang="en-AU" sz="1400" b="1" dirty="0">
              <a:solidFill>
                <a:srgbClr val="3333FF"/>
              </a:solidFill>
            </a:endParaRP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AU" sz="1400" kern="0" dirty="0">
                <a:solidFill>
                  <a:srgbClr val="0000FF"/>
                </a:solidFill>
                <a:latin typeface="Arial"/>
              </a:rPr>
              <a:t>NAT Public Address Pool</a:t>
            </a:r>
            <a:r>
              <a:rPr lang="en-AU" sz="1400" kern="0" dirty="0">
                <a:solidFill>
                  <a:srgbClr val="000000"/>
                </a:solidFill>
                <a:latin typeface="Arial"/>
              </a:rPr>
              <a:t>, provided by the ISP is </a:t>
            </a:r>
            <a:r>
              <a:rPr lang="en-US" sz="1400" b="1" kern="0" dirty="0">
                <a:solidFill>
                  <a:srgbClr val="3333FF"/>
                </a:solidFill>
                <a:latin typeface="Arial"/>
              </a:rPr>
              <a:t>141.12.2.0/24, refer page 2</a:t>
            </a:r>
            <a:r>
              <a:rPr lang="en-AU" sz="1400" b="1" kern="0" dirty="0">
                <a:solidFill>
                  <a:srgbClr val="3333FF"/>
                </a:solidFill>
                <a:latin typeface="Arial"/>
              </a:rPr>
              <a:t>2</a:t>
            </a:r>
            <a:endParaRPr lang="en-AU" sz="1400" kern="0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/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04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12545"/>
            <a:ext cx="8229600" cy="72416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FF"/>
                </a:solidFill>
              </a:rPr>
              <a:t>How to determine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Rule Set  C</a:t>
            </a:r>
          </a:p>
          <a:p>
            <a:pPr algn="ctr">
              <a:defRPr/>
            </a:pPr>
            <a:endParaRPr lang="en-AU" sz="20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508" y="980728"/>
            <a:ext cx="8856984" cy="504056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00FF"/>
                </a:solidFill>
              </a:rPr>
              <a:t>Network Addresses </a:t>
            </a:r>
            <a:r>
              <a:rPr lang="en-AU" sz="1600" dirty="0">
                <a:solidFill>
                  <a:srgbClr val="00B050"/>
                </a:solidFill>
              </a:rPr>
              <a:t>– </a:t>
            </a:r>
            <a:r>
              <a:rPr lang="en-AU" sz="1100" b="1" dirty="0">
                <a:solidFill>
                  <a:srgbClr val="FF0000"/>
                </a:solidFill>
              </a:rPr>
              <a:t>(Example Only, for Scenario 5 use network addresses on </a:t>
            </a:r>
            <a:r>
              <a:rPr lang="en-AU" sz="1100" b="1" dirty="0">
                <a:solidFill>
                  <a:srgbClr val="9933FF"/>
                </a:solidFill>
              </a:rPr>
              <a:t>page 6 </a:t>
            </a:r>
            <a:r>
              <a:rPr lang="en-AU" sz="1100" b="1" dirty="0">
                <a:solidFill>
                  <a:srgbClr val="FF0000"/>
                </a:solidFill>
              </a:rPr>
              <a:t>and use your student ID)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(Left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(Left to Right)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Rule 1: If the </a:t>
            </a:r>
            <a:r>
              <a:rPr lang="en-AU" sz="1200" b="1" kern="0" dirty="0">
                <a:solidFill>
                  <a:srgbClr val="9933FF"/>
                </a:solidFill>
                <a:latin typeface="Arial"/>
              </a:rPr>
              <a:t>Corporate Network Address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.0.0.0/8 </a:t>
            </a:r>
            <a:r>
              <a:rPr lang="en-US" sz="1200" dirty="0">
                <a:solidFill>
                  <a:srgbClr val="000000"/>
                </a:solidFill>
              </a:rPr>
              <a:t>where 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C00000"/>
                </a:solidFill>
              </a:rPr>
              <a:t>sixth </a:t>
            </a:r>
            <a:r>
              <a:rPr lang="en-US" sz="1200" dirty="0">
                <a:solidFill>
                  <a:srgbClr val="000000"/>
                </a:solidFill>
              </a:rPr>
              <a:t>number and  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FF0000"/>
                </a:solidFill>
              </a:rPr>
              <a:t>fifth</a:t>
            </a:r>
            <a:r>
              <a:rPr lang="en-US" sz="1200" dirty="0">
                <a:solidFill>
                  <a:srgbClr val="000000"/>
                </a:solidFill>
              </a:rPr>
              <a:t> number in your student 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200" b="1" dirty="0">
                <a:solidFill>
                  <a:srgbClr val="C00000"/>
                </a:solidFill>
              </a:rPr>
              <a:t>V=7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/>
              <a:t>and</a:t>
            </a:r>
            <a:r>
              <a:rPr lang="en-US" sz="1200" b="1" dirty="0">
                <a:solidFill>
                  <a:srgbClr val="FF0000"/>
                </a:solidFill>
              </a:rPr>
              <a:t> Z=5</a:t>
            </a:r>
            <a:r>
              <a:rPr lang="en-US" sz="1200" b="1" dirty="0">
                <a:solidFill>
                  <a:srgbClr val="000000"/>
                </a:solidFill>
              </a:rPr>
              <a:t>, hence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>
                <a:solidFill>
                  <a:srgbClr val="C00000"/>
                </a:solidFill>
              </a:rPr>
              <a:t>7</a:t>
            </a:r>
            <a:r>
              <a:rPr lang="en-US" sz="1200" b="1" dirty="0">
                <a:solidFill>
                  <a:srgbClr val="FF0000"/>
                </a:solidFill>
              </a:rPr>
              <a:t>5</a:t>
            </a:r>
            <a:r>
              <a:rPr lang="en-US" sz="1200" b="1" dirty="0">
                <a:solidFill>
                  <a:srgbClr val="3333FF"/>
                </a:solidFill>
              </a:rPr>
              <a:t>.0.0.0/8</a:t>
            </a:r>
            <a:r>
              <a:rPr lang="en-US" sz="1200" b="1" dirty="0">
                <a:solidFill>
                  <a:srgbClr val="FF0000"/>
                </a:solidFill>
              </a:rPr>
              <a:t>  </a:t>
            </a:r>
            <a:r>
              <a:rPr lang="en-US" sz="1200" b="1" dirty="0">
                <a:solidFill>
                  <a:srgbClr val="000000"/>
                </a:solidFill>
              </a:rPr>
              <a:t>is your  Corporate Network Address</a:t>
            </a:r>
            <a:endParaRPr lang="en-US" sz="1200" b="1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If the </a:t>
            </a:r>
            <a:r>
              <a:rPr lang="en-AU" sz="1200" b="1" dirty="0">
                <a:solidFill>
                  <a:srgbClr val="9933FF"/>
                </a:solidFill>
              </a:rPr>
              <a:t>ISP Link Address </a:t>
            </a:r>
            <a:r>
              <a:rPr lang="en-AU" sz="1200" dirty="0">
                <a:solidFill>
                  <a:srgbClr val="000000"/>
                </a:solidFill>
              </a:rPr>
              <a:t>is </a:t>
            </a:r>
            <a:r>
              <a:rPr lang="en-US" sz="1200" b="1" dirty="0">
                <a:solidFill>
                  <a:srgbClr val="3333FF"/>
                </a:solidFill>
              </a:rPr>
              <a:t>201.45.3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b="1" dirty="0">
                <a:solidFill>
                  <a:srgbClr val="3333FF"/>
                </a:solidFill>
              </a:rPr>
              <a:t>.0/30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B0F0"/>
                </a:solidFill>
              </a:rPr>
              <a:t>eighth </a:t>
            </a:r>
            <a:r>
              <a:rPr lang="en-US" sz="1200" dirty="0">
                <a:solidFill>
                  <a:srgbClr val="000000"/>
                </a:solidFill>
              </a:rPr>
              <a:t>number in your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b="1" dirty="0">
                <a:solidFill>
                  <a:srgbClr val="0099FF"/>
                </a:solidFill>
              </a:rPr>
              <a:t>W=1</a:t>
            </a:r>
            <a:r>
              <a:rPr lang="en-AU" sz="1200" b="1" dirty="0">
                <a:solidFill>
                  <a:srgbClr val="000000"/>
                </a:solidFill>
              </a:rPr>
              <a:t>, hence </a:t>
            </a:r>
            <a:r>
              <a:rPr lang="en-US" sz="1200" b="1" dirty="0">
                <a:solidFill>
                  <a:srgbClr val="3333FF"/>
                </a:solidFill>
              </a:rPr>
              <a:t>201.45.3</a:t>
            </a:r>
            <a:r>
              <a:rPr lang="en-US" sz="1200" b="1" dirty="0">
                <a:solidFill>
                  <a:srgbClr val="00B0F0"/>
                </a:solidFill>
              </a:rPr>
              <a:t>1</a:t>
            </a:r>
            <a:r>
              <a:rPr lang="en-US" sz="1200" b="1" dirty="0">
                <a:solidFill>
                  <a:srgbClr val="3333FF"/>
                </a:solidFill>
              </a:rPr>
              <a:t>.0/30</a:t>
            </a:r>
            <a:r>
              <a:rPr lang="en-AU" sz="1200" b="1" dirty="0">
                <a:solidFill>
                  <a:srgbClr val="3333FF"/>
                </a:solidFill>
              </a:rPr>
              <a:t> </a:t>
            </a:r>
            <a:r>
              <a:rPr lang="en-AU" sz="1200" b="1" dirty="0">
                <a:solidFill>
                  <a:srgbClr val="000000"/>
                </a:solidFill>
              </a:rPr>
              <a:t>is your ISP Link Address</a:t>
            </a:r>
            <a:endParaRPr lang="en-AU" sz="1200" b="1" dirty="0">
              <a:solidFill>
                <a:srgbClr val="3333FF"/>
              </a:solidFill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00FF"/>
                </a:solidFill>
                <a:latin typeface="Arial"/>
              </a:rPr>
              <a:t>VLAN Numbers </a:t>
            </a:r>
            <a:r>
              <a:rPr lang="en-AU" sz="1600" kern="0" dirty="0">
                <a:solidFill>
                  <a:srgbClr val="00B050"/>
                </a:solidFill>
                <a:latin typeface="Arial"/>
              </a:rPr>
              <a:t>– </a:t>
            </a:r>
            <a:r>
              <a:rPr lang="en-AU" sz="1100" b="1" kern="0" dirty="0">
                <a:solidFill>
                  <a:srgbClr val="FF0000"/>
                </a:solidFill>
                <a:latin typeface="Arial"/>
              </a:rPr>
              <a:t>(Example Only, use your Student ID)</a:t>
            </a:r>
            <a:endParaRPr lang="en-AU" sz="16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(Left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(Left to Right)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1:  VLAN</a:t>
            </a:r>
            <a:r>
              <a:rPr lang="en-AU" sz="1200" dirty="0">
                <a:solidFill>
                  <a:srgbClr val="00B050"/>
                </a:solidFill>
              </a:rPr>
              <a:t>  </a:t>
            </a:r>
            <a:r>
              <a:rPr lang="en-AU" sz="1200" b="1" dirty="0">
                <a:solidFill>
                  <a:srgbClr val="00B050"/>
                </a:solidFill>
              </a:rPr>
              <a:t>XXX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00B050"/>
                </a:solidFill>
              </a:rPr>
              <a:t>where  XXX are the fifth, sixth and seventh numbers in you student ID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2:  VLAN  </a:t>
            </a:r>
            <a:r>
              <a:rPr lang="en-AU" sz="1200" b="1" dirty="0">
                <a:solidFill>
                  <a:srgbClr val="9933FF"/>
                </a:solidFill>
              </a:rPr>
              <a:t>YYY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9933FF"/>
                </a:solidFill>
              </a:rPr>
              <a:t>where  YYY  are the sixth, seventh  and eighth numbers in you student ID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Rule 3: 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then </a:t>
            </a:r>
            <a:r>
              <a:rPr lang="en-AU" sz="1200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 + 1</a:t>
            </a:r>
            <a:r>
              <a:rPr lang="en-AU" sz="1200" b="1" dirty="0">
                <a:solidFill>
                  <a:srgbClr val="9933FF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 Rule 4: VLAN  195 ,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or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= 195 then 195 - 3 = 192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Appling Rules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1: VLAN 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 :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= 572  hence   VLAN572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VLAN    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: 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=721 hence     VLAN721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3:  No need to apply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4:  No need to apply</a:t>
            </a: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89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536" y="116632"/>
            <a:ext cx="8229600" cy="104669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00"/>
                </a:solidFill>
              </a:rPr>
              <a:t>Scenario 5 Addresses and VLAN Numbers</a:t>
            </a:r>
          </a:p>
          <a:p>
            <a:pPr algn="ctr">
              <a:defRPr/>
            </a:pPr>
            <a:r>
              <a:rPr lang="en-AU" sz="2000" dirty="0">
                <a:solidFill>
                  <a:srgbClr val="9933FF"/>
                </a:solidFill>
              </a:rPr>
              <a:t>Record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Refer Rule Set  C</a:t>
            </a: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685" y="1163326"/>
            <a:ext cx="8856984" cy="568863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Student </a:t>
            </a:r>
            <a:r>
              <a:rPr lang="en-AU" sz="1600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ID:103172423</a:t>
            </a: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AU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</a:t>
            </a: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Corporate Network Address space </a:t>
            </a:r>
            <a:r>
              <a:rPr lang="en-US" sz="1600" b="1" dirty="0">
                <a:solidFill>
                  <a:srgbClr val="C00000"/>
                </a:solidFill>
              </a:rPr>
              <a:t>V</a:t>
            </a:r>
            <a:r>
              <a:rPr lang="en-US" sz="1600" b="1" dirty="0">
                <a:solidFill>
                  <a:srgbClr val="FF0000"/>
                </a:solidFill>
              </a:rPr>
              <a:t>Z</a:t>
            </a:r>
            <a:r>
              <a:rPr lang="en-US" sz="1600" b="1" dirty="0">
                <a:solidFill>
                  <a:srgbClr val="3333FF"/>
                </a:solidFill>
              </a:rPr>
              <a:t>.64.0.0/10  </a:t>
            </a:r>
            <a:r>
              <a:rPr lang="en-US" sz="1600" b="1" dirty="0">
                <a:solidFill>
                  <a:srgbClr val="C00000"/>
                </a:solidFill>
              </a:rPr>
              <a:t>V=  </a:t>
            </a:r>
            <a:r>
              <a:rPr lang="en-US" sz="1600" b="1" dirty="0" smtClean="0">
                <a:solidFill>
                  <a:srgbClr val="C00000"/>
                </a:solidFill>
              </a:rPr>
              <a:t>4   </a:t>
            </a:r>
            <a:r>
              <a:rPr lang="en-US" sz="1600" b="1" dirty="0">
                <a:solidFill>
                  <a:srgbClr val="FF0000"/>
                </a:solidFill>
              </a:rPr>
              <a:t>Z </a:t>
            </a:r>
            <a:r>
              <a:rPr lang="en-US" sz="1600" b="1" dirty="0" smtClean="0">
                <a:solidFill>
                  <a:srgbClr val="FF0000"/>
                </a:solidFill>
              </a:rPr>
              <a:t>= 3</a:t>
            </a:r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ISP Link Address </a:t>
            </a:r>
            <a:r>
              <a:rPr lang="en-US" sz="1400" b="1" dirty="0">
                <a:solidFill>
                  <a:srgbClr val="3333FF"/>
                </a:solidFill>
              </a:rPr>
              <a:t>201.45.3</a:t>
            </a:r>
            <a:r>
              <a:rPr lang="en-US" sz="1400" b="1" dirty="0">
                <a:solidFill>
                  <a:srgbClr val="00B0F0"/>
                </a:solidFill>
              </a:rPr>
              <a:t>W</a:t>
            </a:r>
            <a:r>
              <a:rPr lang="en-US" sz="1400" b="1" dirty="0">
                <a:solidFill>
                  <a:srgbClr val="3333FF"/>
                </a:solidFill>
              </a:rPr>
              <a:t>.0/30     </a:t>
            </a:r>
            <a:r>
              <a:rPr lang="en-US" sz="1400" b="1" dirty="0">
                <a:solidFill>
                  <a:srgbClr val="00B0F0"/>
                </a:solidFill>
              </a:rPr>
              <a:t>W </a:t>
            </a:r>
            <a:r>
              <a:rPr lang="en-US" sz="1400" b="1" dirty="0" smtClean="0">
                <a:solidFill>
                  <a:srgbClr val="00B0F0"/>
                </a:solidFill>
              </a:rPr>
              <a:t>=2</a:t>
            </a:r>
            <a:endParaRPr lang="en-AU" sz="1400" b="1" dirty="0">
              <a:solidFill>
                <a:srgbClr val="00B0F0"/>
              </a:solidFill>
            </a:endParaRPr>
          </a:p>
          <a:p>
            <a:pPr marL="342900" lvl="2" indent="-342900">
              <a:spcBef>
                <a:spcPct val="20000"/>
              </a:spcBef>
              <a:buFontTx/>
              <a:buChar char="•"/>
              <a:defRPr/>
            </a:pPr>
            <a:endParaRPr lang="en-AU" sz="1400" b="1" dirty="0">
              <a:solidFill>
                <a:srgbClr val="3333FF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16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/>
              </a:rPr>
              <a:t>Your VLAN Numbers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XXX=172   YYY= 423</a:t>
            </a:r>
            <a:endParaRPr lang="en-AU" sz="12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200" kern="0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8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1035"/>
            <a:ext cx="8229600" cy="725678"/>
          </a:xfrm>
        </p:spPr>
        <p:txBody>
          <a:bodyPr/>
          <a:lstStyle/>
          <a:p>
            <a:r>
              <a:rPr lang="en-AU" sz="2400" dirty="0"/>
              <a:t/>
            </a:r>
            <a:br>
              <a:rPr lang="en-AU" sz="2400" dirty="0"/>
            </a:br>
            <a:r>
              <a:rPr lang="en-AU" sz="2200" dirty="0"/>
              <a:t>Task 2 VLSM Design – Use VLSM Calculator</a:t>
            </a:r>
            <a:br>
              <a:rPr lang="en-AU" sz="2200" dirty="0"/>
            </a:br>
            <a:r>
              <a:rPr lang="en-AU" sz="2200" dirty="0"/>
              <a:t>Paste Below</a:t>
            </a:r>
            <a:r>
              <a:rPr lang="en-AU" sz="2400" dirty="0"/>
              <a:t/>
            </a:r>
            <a:br>
              <a:rPr lang="en-AU" sz="2400" dirty="0"/>
            </a:br>
            <a:endParaRPr lang="en-AU" sz="2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AU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773604" cy="359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32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71500"/>
          </a:xfrm>
        </p:spPr>
        <p:txBody>
          <a:bodyPr/>
          <a:lstStyle/>
          <a:p>
            <a:r>
              <a:rPr lang="en-AU" sz="2000" dirty="0"/>
              <a:t>Scenario 5 -Tasks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856663" cy="295232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AU" sz="14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 Design </a:t>
            </a:r>
          </a:p>
          <a:p>
            <a:pPr eaLnBrk="1" hangingPunct="1">
              <a:buFontTx/>
              <a:buNone/>
              <a:defRPr/>
            </a:pPr>
            <a:r>
              <a:rPr lang="en-AU" sz="1300" dirty="0"/>
              <a:t>   </a:t>
            </a:r>
            <a:r>
              <a:rPr lang="en-AU" sz="1300" b="1" dirty="0"/>
              <a:t>a) Rules refer page 5</a:t>
            </a:r>
          </a:p>
          <a:p>
            <a:pPr eaLnBrk="1" hangingPunct="1">
              <a:buFontTx/>
              <a:buNone/>
              <a:defRPr/>
            </a:pPr>
            <a:r>
              <a:rPr lang="en-AU" sz="1300" b="1" dirty="0"/>
              <a:t>   b) </a:t>
            </a:r>
            <a:r>
              <a:rPr lang="en-AU" sz="1300" dirty="0"/>
              <a:t>As a first task it is important to get your addressing scheme</a:t>
            </a:r>
            <a:r>
              <a:rPr lang="en-AU" sz="1300" dirty="0">
                <a:solidFill>
                  <a:srgbClr val="FF0000"/>
                </a:solidFill>
              </a:rPr>
              <a:t> correct </a:t>
            </a:r>
            <a:r>
              <a:rPr lang="en-AU" sz="1300" dirty="0"/>
              <a:t>and </a:t>
            </a:r>
            <a:r>
              <a:rPr lang="en-AU" sz="1300" dirty="0">
                <a:solidFill>
                  <a:srgbClr val="FF0000"/>
                </a:solidFill>
              </a:rPr>
              <a:t>documented</a:t>
            </a:r>
            <a:r>
              <a:rPr lang="en-AU" sz="1300" dirty="0"/>
              <a:t>.                                        Design IP VLSM Addressing Scheme, using this part</a:t>
            </a:r>
            <a:r>
              <a:rPr lang="en-AU" sz="1300" b="1" dirty="0"/>
              <a:t> 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.64.0.0/10</a:t>
            </a:r>
            <a:r>
              <a:rPr lang="en-US" sz="1300" b="1" dirty="0">
                <a:solidFill>
                  <a:srgbClr val="3333FF"/>
                </a:solidFill>
              </a:rPr>
              <a:t> </a:t>
            </a:r>
            <a:r>
              <a:rPr lang="en-AU" sz="1300" b="1" dirty="0"/>
              <a:t> </a:t>
            </a:r>
            <a:r>
              <a:rPr lang="en-AU" sz="1300" dirty="0"/>
              <a:t>of </a:t>
            </a:r>
            <a:r>
              <a:rPr lang="en-AU" sz="1300" dirty="0">
                <a:solidFill>
                  <a:srgbClr val="000000"/>
                </a:solidFill>
              </a:rPr>
              <a:t>Corporate Network Address space </a:t>
            </a:r>
            <a:r>
              <a:rPr lang="en-AU" sz="1300" dirty="0"/>
              <a:t>with: </a:t>
            </a:r>
          </a:p>
          <a:p>
            <a:pPr lvl="1" eaLnBrk="1" hangingPunct="1">
              <a:defRPr/>
            </a:pPr>
            <a:r>
              <a:rPr lang="en-AU" sz="1300" b="1" dirty="0"/>
              <a:t>VLAN </a:t>
            </a:r>
            <a:r>
              <a:rPr lang="en-AU" sz="1300" b="1" dirty="0">
                <a:solidFill>
                  <a:srgbClr val="009900"/>
                </a:solidFill>
              </a:rPr>
              <a:t>XXX </a:t>
            </a:r>
            <a:r>
              <a:rPr lang="en-AU" sz="1300" b="1" dirty="0"/>
              <a:t> </a:t>
            </a:r>
            <a:r>
              <a:rPr lang="en-AU" sz="1300" dirty="0"/>
              <a:t>Green  1500 hosts</a:t>
            </a:r>
          </a:p>
          <a:p>
            <a:pPr lvl="1" eaLnBrk="1" hangingPunct="1">
              <a:defRPr/>
            </a:pPr>
            <a:r>
              <a:rPr lang="en-AU" sz="1300" b="1" dirty="0"/>
              <a:t>VLAN  </a:t>
            </a:r>
            <a:r>
              <a:rPr lang="en-AU" sz="1300" b="1" dirty="0">
                <a:solidFill>
                  <a:srgbClr val="9933FF"/>
                </a:solidFill>
              </a:rPr>
              <a:t>YYY</a:t>
            </a:r>
            <a:r>
              <a:rPr lang="en-AU" sz="1300" b="1" dirty="0"/>
              <a:t> </a:t>
            </a:r>
            <a:r>
              <a:rPr lang="en-AU" sz="1300" dirty="0"/>
              <a:t>Blue   20 hosts</a:t>
            </a:r>
          </a:p>
          <a:p>
            <a:pPr lvl="1" eaLnBrk="1" hangingPunct="1">
              <a:defRPr/>
            </a:pPr>
            <a:r>
              <a:rPr lang="en-AU" sz="1300" b="1" dirty="0"/>
              <a:t>VLAN  195  </a:t>
            </a:r>
            <a:r>
              <a:rPr lang="en-AU" sz="1300" dirty="0"/>
              <a:t>Grey    180 hosts </a:t>
            </a:r>
            <a:r>
              <a:rPr lang="en-AU" sz="1400" b="1" dirty="0">
                <a:solidFill>
                  <a:srgbClr val="FF0000"/>
                </a:solidFill>
              </a:rPr>
              <a:t>(195  may change, refer rules page 5)</a:t>
            </a:r>
            <a:endParaRPr lang="en-AU" sz="1300" dirty="0"/>
          </a:p>
          <a:p>
            <a:pPr lvl="1" eaLnBrk="1" hangingPunct="1">
              <a:defRPr/>
            </a:pPr>
            <a:r>
              <a:rPr lang="en-AU" sz="1300" b="1" dirty="0">
                <a:solidFill>
                  <a:srgbClr val="0000FF"/>
                </a:solidFill>
              </a:rPr>
              <a:t>Raipur</a:t>
            </a:r>
            <a:r>
              <a:rPr lang="en-AU" sz="1300" dirty="0"/>
              <a:t> </a:t>
            </a:r>
            <a:r>
              <a:rPr lang="en-AU" sz="1300" b="1" dirty="0"/>
              <a:t>Database Server LAN </a:t>
            </a:r>
            <a:r>
              <a:rPr lang="en-AU" sz="1300" dirty="0"/>
              <a:t>loopback 0 30 hosts,</a:t>
            </a:r>
          </a:p>
          <a:p>
            <a:pPr lvl="1" eaLnBrk="1" hangingPunct="1">
              <a:defRPr/>
            </a:pPr>
            <a:r>
              <a:rPr lang="en-AU" sz="1300" b="1" dirty="0"/>
              <a:t>VLAN 1 </a:t>
            </a:r>
            <a:r>
              <a:rPr lang="en-AU" sz="1300" dirty="0"/>
              <a:t>14 hosts, </a:t>
            </a:r>
          </a:p>
          <a:p>
            <a:pPr lvl="1" eaLnBrk="1" hangingPunct="1">
              <a:defRPr/>
            </a:pPr>
            <a:r>
              <a:rPr lang="en-AU" sz="1300" b="1" dirty="0"/>
              <a:t>Internal Serial  </a:t>
            </a:r>
            <a:r>
              <a:rPr lang="en-AU" sz="1300" dirty="0"/>
              <a:t>2 hosts</a:t>
            </a:r>
          </a:p>
          <a:p>
            <a:pPr>
              <a:buFontTx/>
              <a:buNone/>
              <a:defRPr/>
            </a:pPr>
            <a:r>
              <a:rPr lang="en-AU" sz="1300" b="1" dirty="0"/>
              <a:t>   c) </a:t>
            </a:r>
            <a:r>
              <a:rPr lang="en-AU" sz="1300" dirty="0"/>
              <a:t>You can use a VLSM calculator</a:t>
            </a:r>
          </a:p>
          <a:p>
            <a:pPr>
              <a:buFontTx/>
              <a:buNone/>
              <a:defRPr/>
            </a:pPr>
            <a:r>
              <a:rPr lang="en-AU" sz="1300" b="1" dirty="0"/>
              <a:t>   d) </a:t>
            </a:r>
            <a:r>
              <a:rPr lang="en-AU" sz="1300" b="1" dirty="0">
                <a:solidFill>
                  <a:srgbClr val="3333FF"/>
                </a:solidFill>
              </a:rPr>
              <a:t>Paste in page 7</a:t>
            </a:r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2B7C-F577-4D58-AFE2-2DD3DC317E62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6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71500"/>
          </a:xfrm>
        </p:spPr>
        <p:txBody>
          <a:bodyPr/>
          <a:lstStyle/>
          <a:p>
            <a:r>
              <a:rPr lang="en-AU" sz="2000" dirty="0"/>
              <a:t>Scenario 5 -Tasks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714375"/>
            <a:ext cx="8856663" cy="5857875"/>
          </a:xfrm>
        </p:spPr>
        <p:txBody>
          <a:bodyPr/>
          <a:lstStyle/>
          <a:p>
            <a:pPr>
              <a:buFontTx/>
              <a:buNone/>
              <a:defRPr/>
            </a:pPr>
            <a:endParaRPr lang="en-AU" sz="1000" b="1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AU" sz="1000" b="1" dirty="0">
                <a:cs typeface="Times New Roman" pitchFamily="18" charset="0"/>
              </a:rPr>
              <a:t>2.</a:t>
            </a:r>
            <a:r>
              <a:rPr lang="en-AU" sz="10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AU" sz="1000" dirty="0">
                <a:solidFill>
                  <a:srgbClr val="FF0000"/>
                </a:solidFill>
                <a:cs typeface="Times New Roman" pitchFamily="18" charset="0"/>
              </a:rPr>
              <a:t>Do not configure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enable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   OR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line console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on router and switches,  unless specified by the task</a:t>
            </a:r>
            <a:endParaRPr lang="en-AU" sz="1000" b="1" dirty="0"/>
          </a:p>
          <a:p>
            <a:pPr eaLnBrk="1" hangingPunct="1"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3. </a:t>
            </a:r>
            <a:r>
              <a:rPr lang="en-AU" sz="1000" b="1" dirty="0">
                <a:solidFill>
                  <a:srgbClr val="3333FF"/>
                </a:solidFill>
              </a:rPr>
              <a:t>Cable Connection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 a) </a:t>
            </a:r>
            <a:r>
              <a:rPr lang="en-US" sz="1000" dirty="0"/>
              <a:t>Connect </a:t>
            </a:r>
            <a:r>
              <a:rPr lang="en-US" sz="1000" dirty="0" err="1">
                <a:solidFill>
                  <a:srgbClr val="009900"/>
                </a:solidFill>
              </a:rPr>
              <a:t>Korba</a:t>
            </a:r>
            <a:r>
              <a:rPr lang="en-US" sz="1000" dirty="0"/>
              <a:t> router R1 </a:t>
            </a:r>
            <a:r>
              <a:rPr lang="en-US" sz="1000" b="1" dirty="0">
                <a:solidFill>
                  <a:srgbClr val="0000FF"/>
                </a:solidFill>
              </a:rPr>
              <a:t>G0/0/1 </a:t>
            </a:r>
            <a:r>
              <a:rPr lang="en-US" sz="1000" dirty="0"/>
              <a:t> to </a:t>
            </a:r>
            <a:r>
              <a:rPr lang="en-US" sz="1000" dirty="0" err="1">
                <a:solidFill>
                  <a:srgbClr val="009900"/>
                </a:solidFill>
              </a:rPr>
              <a:t>Korba</a:t>
            </a:r>
            <a:r>
              <a:rPr lang="en-US" sz="1000" dirty="0"/>
              <a:t>  switch 3  port </a:t>
            </a:r>
            <a:r>
              <a:rPr lang="en-US" sz="1000" b="1" dirty="0">
                <a:solidFill>
                  <a:srgbClr val="0000FF"/>
                </a:solidFill>
              </a:rPr>
              <a:t>G1/0/11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</a:t>
            </a:r>
            <a:r>
              <a:rPr lang="en-US" sz="1000" dirty="0"/>
              <a:t> </a:t>
            </a:r>
            <a:r>
              <a:rPr lang="en-US" sz="1000" b="1" dirty="0"/>
              <a:t>b) </a:t>
            </a:r>
            <a:r>
              <a:rPr lang="en-US" sz="1000" dirty="0"/>
              <a:t>Check routers are connected via serial links, refer to page </a:t>
            </a:r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 c) </a:t>
            </a:r>
            <a:r>
              <a:rPr lang="en-AU" sz="1000" dirty="0"/>
              <a:t>Connect  PC1 to  </a:t>
            </a:r>
            <a:r>
              <a:rPr lang="en-US" sz="1000" b="1" dirty="0">
                <a:solidFill>
                  <a:srgbClr val="0000FF"/>
                </a:solidFill>
              </a:rPr>
              <a:t>G1/0/13 S3 </a:t>
            </a:r>
            <a:r>
              <a:rPr lang="en-AU" sz="1000" dirty="0"/>
              <a:t>using the patch panel  in Lab or directly t</a:t>
            </a:r>
            <a:r>
              <a:rPr lang="en-US" sz="1000" dirty="0"/>
              <a:t>o</a:t>
            </a:r>
            <a:r>
              <a:rPr lang="en-US" sz="1000" b="1" dirty="0">
                <a:solidFill>
                  <a:srgbClr val="0000FF"/>
                </a:solidFill>
              </a:rPr>
              <a:t> G1/0/13 S3 </a:t>
            </a:r>
            <a:r>
              <a:rPr lang="en-AU" sz="1000" dirty="0"/>
              <a:t>in Packet Tracer, </a:t>
            </a:r>
            <a:endParaRPr lang="en-US" sz="1000" dirty="0">
              <a:solidFill>
                <a:srgbClr val="FF0000"/>
              </a:solidFill>
            </a:endParaRPr>
          </a:p>
          <a:p>
            <a:pPr>
              <a:buNone/>
              <a:defRPr/>
            </a:pPr>
            <a:r>
              <a:rPr lang="en-US" sz="1000" b="1" dirty="0"/>
              <a:t>    d) </a:t>
            </a:r>
            <a:r>
              <a:rPr lang="en-US" sz="1000" dirty="0"/>
              <a:t>connect</a:t>
            </a:r>
            <a:r>
              <a:rPr lang="en-US" sz="1000" b="1" dirty="0"/>
              <a:t> </a:t>
            </a:r>
            <a:r>
              <a:rPr lang="en-AU" sz="1000" dirty="0"/>
              <a:t>PC2 to </a:t>
            </a:r>
            <a:r>
              <a:rPr lang="en-US" sz="1000" b="1" dirty="0">
                <a:solidFill>
                  <a:srgbClr val="0000FF"/>
                </a:solidFill>
              </a:rPr>
              <a:t>G1/0/24</a:t>
            </a:r>
            <a:r>
              <a:rPr lang="en-AU" sz="1000" b="1" dirty="0">
                <a:solidFill>
                  <a:srgbClr val="0000FF"/>
                </a:solidFill>
              </a:rPr>
              <a:t> S3 </a:t>
            </a:r>
            <a:r>
              <a:rPr lang="en-AU" sz="1000" dirty="0"/>
              <a:t>using the VAN in Lab or directly t</a:t>
            </a:r>
            <a:r>
              <a:rPr lang="en-US" sz="1000" b="1" dirty="0">
                <a:solidFill>
                  <a:srgbClr val="0000FF"/>
                </a:solidFill>
              </a:rPr>
              <a:t>o G1/0/24</a:t>
            </a:r>
            <a:r>
              <a:rPr lang="en-AU" sz="1000" b="1" dirty="0">
                <a:solidFill>
                  <a:srgbClr val="0000FF"/>
                </a:solidFill>
              </a:rPr>
              <a:t> S3 </a:t>
            </a:r>
            <a:r>
              <a:rPr lang="en-AU" sz="1000" dirty="0"/>
              <a:t>in Packet Tracer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4. </a:t>
            </a:r>
            <a:r>
              <a:rPr lang="en-US" sz="1000" b="1" dirty="0">
                <a:solidFill>
                  <a:srgbClr val="3333FF"/>
                </a:solidFill>
              </a:rPr>
              <a:t>Helpful Configurations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US" sz="1000" dirty="0"/>
              <a:t>Configure the line console on each router and switch, as shown below: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line console 0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logging synchronous  </a:t>
            </a:r>
            <a:r>
              <a:rPr lang="en-US" sz="1000" i="1" dirty="0">
                <a:solidFill>
                  <a:srgbClr val="FF0000"/>
                </a:solidFill>
              </a:rPr>
              <a:t>(stops system messages overwriting your typing)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exec-timeout 0 0   </a:t>
            </a:r>
            <a:r>
              <a:rPr lang="en-US" sz="1000" i="1" dirty="0">
                <a:solidFill>
                  <a:srgbClr val="FF0000"/>
                </a:solidFill>
              </a:rPr>
              <a:t>(ensures you do not return to user executive mode)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b)</a:t>
            </a:r>
            <a:r>
              <a:rPr lang="en-US" sz="1000" dirty="0"/>
              <a:t> Turn off  DNS (Domain Name Service)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/>
              <a:t>               </a:t>
            </a:r>
            <a:r>
              <a:rPr lang="en-US" sz="1000" dirty="0"/>
              <a:t>no </a:t>
            </a:r>
            <a:r>
              <a:rPr lang="en-US" sz="1000" dirty="0" err="1"/>
              <a:t>ip</a:t>
            </a:r>
            <a:r>
              <a:rPr lang="en-US" sz="1000" dirty="0"/>
              <a:t> domain-lookup  </a:t>
            </a:r>
            <a:r>
              <a:rPr lang="en-US" sz="1000" i="1" dirty="0">
                <a:solidFill>
                  <a:srgbClr val="FF0000"/>
                </a:solidFill>
              </a:rPr>
              <a:t>(ensures if you miss-type a command, the router will not try to resolve the command as a URL web address)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endParaRPr lang="en-US" sz="1000" b="1" dirty="0"/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5. </a:t>
            </a:r>
            <a:r>
              <a:rPr lang="en-US" sz="1200" b="1" dirty="0">
                <a:solidFill>
                  <a:srgbClr val="00B0F0"/>
                </a:solidFill>
              </a:rPr>
              <a:t>Message of the Day (MOTD)  Banner Configuration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You must </a:t>
            </a:r>
            <a:r>
              <a:rPr lang="en-US" sz="1000" dirty="0">
                <a:solidFill>
                  <a:srgbClr val="000000"/>
                </a:solidFill>
              </a:rPr>
              <a:t>configure a MOTD Banner, recording your student id,  family name and session time, </a:t>
            </a:r>
            <a:r>
              <a:rPr lang="en-US" sz="1000" dirty="0">
                <a:solidFill>
                  <a:srgbClr val="FF0000"/>
                </a:solidFill>
              </a:rPr>
              <a:t>on all routers and switches</a:t>
            </a:r>
            <a:r>
              <a:rPr lang="en-US" sz="1000" dirty="0">
                <a:solidFill>
                  <a:srgbClr val="000000"/>
                </a:solidFill>
              </a:rPr>
              <a:t>, as shown below: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</a:t>
            </a:r>
            <a:r>
              <a:rPr lang="en-US" sz="1000" dirty="0">
                <a:solidFill>
                  <a:srgbClr val="000000"/>
                </a:solidFill>
              </a:rPr>
              <a:t>       banner </a:t>
            </a:r>
            <a:r>
              <a:rPr lang="en-US" sz="1000" dirty="0" err="1">
                <a:solidFill>
                  <a:srgbClr val="000000"/>
                </a:solidFill>
              </a:rPr>
              <a:t>motd</a:t>
            </a:r>
            <a:r>
              <a:rPr lang="en-US" sz="1000" dirty="0">
                <a:solidFill>
                  <a:srgbClr val="000000"/>
                </a:solidFill>
              </a:rPr>
              <a:t> &amp;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   Welcome to Hostname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          </a:t>
            </a:r>
            <a:r>
              <a:rPr lang="en-US" sz="1000" i="1" dirty="0">
                <a:solidFill>
                  <a:srgbClr val="000000"/>
                </a:solidFill>
              </a:rPr>
              <a:t>Your Student Id</a:t>
            </a:r>
            <a:r>
              <a:rPr lang="en-US" sz="1000" dirty="0">
                <a:solidFill>
                  <a:srgbClr val="000000"/>
                </a:solidFill>
              </a:rPr>
              <a:t>,  </a:t>
            </a:r>
            <a:r>
              <a:rPr lang="en-US" sz="1000" i="1" dirty="0">
                <a:solidFill>
                  <a:srgbClr val="000000"/>
                </a:solidFill>
              </a:rPr>
              <a:t>Your Family Name</a:t>
            </a:r>
            <a:r>
              <a:rPr lang="en-US" sz="1000" dirty="0">
                <a:solidFill>
                  <a:srgbClr val="000000"/>
                </a:solidFill>
              </a:rPr>
              <a:t>,  Your Session </a:t>
            </a:r>
            <a:r>
              <a:rPr lang="en-US" sz="1000" i="1" dirty="0">
                <a:solidFill>
                  <a:srgbClr val="000000"/>
                </a:solidFill>
              </a:rPr>
              <a:t>Time</a:t>
            </a:r>
            <a:r>
              <a:rPr lang="en-US" sz="1000" dirty="0">
                <a:solidFill>
                  <a:srgbClr val="000000"/>
                </a:solidFill>
              </a:rPr>
              <a:t>               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&amp; </a:t>
            </a:r>
            <a:endParaRPr lang="en-US" sz="1000" b="1" dirty="0">
              <a:solidFill>
                <a:srgbClr val="000000"/>
              </a:solidFill>
            </a:endParaRPr>
          </a:p>
          <a:p>
            <a:pPr>
              <a:buFontTx/>
              <a:buNone/>
              <a:defRPr/>
            </a:pPr>
            <a:endParaRPr lang="en-AU" sz="1000" dirty="0"/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6. </a:t>
            </a:r>
            <a:r>
              <a:rPr lang="en-US" sz="1000" b="1" dirty="0">
                <a:solidFill>
                  <a:srgbClr val="3333FF"/>
                </a:solidFill>
              </a:rPr>
              <a:t>Device Host Names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a) </a:t>
            </a:r>
            <a:r>
              <a:rPr lang="en-AU" sz="1000" dirty="0">
                <a:solidFill>
                  <a:srgbClr val="000000"/>
                </a:solidFill>
              </a:rPr>
              <a:t>All devices must be configured with a host name  eg KorbaR1, KorbaS1 </a:t>
            </a:r>
            <a:r>
              <a:rPr lang="en-AU" sz="1000" dirty="0" err="1">
                <a:solidFill>
                  <a:srgbClr val="000000"/>
                </a:solidFill>
              </a:rPr>
              <a:t>etc</a:t>
            </a:r>
            <a:r>
              <a:rPr lang="en-AU" sz="1000" dirty="0">
                <a:solidFill>
                  <a:srgbClr val="000000"/>
                </a:solidFill>
              </a:rPr>
              <a:t>   </a:t>
            </a:r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2B7C-F577-4D58-AFE2-2DD3DC317E62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451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11917</TotalTime>
  <Words>5096</Words>
  <Application>Microsoft Office PowerPoint</Application>
  <PresentationFormat>On-screen Show (4:3)</PresentationFormat>
  <Paragraphs>871</Paragraphs>
  <Slides>32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Design</vt:lpstr>
      <vt:lpstr>  In Lab Scenario 5 Semester 1 2022 V1.1    </vt:lpstr>
      <vt:lpstr>PowerPoint Presentation</vt:lpstr>
      <vt:lpstr>The Scenario – An Analytical and Systematic Approach</vt:lpstr>
      <vt:lpstr>PowerPoint Presentation</vt:lpstr>
      <vt:lpstr>PowerPoint Presentation</vt:lpstr>
      <vt:lpstr>PowerPoint Presentation</vt:lpstr>
      <vt:lpstr> Task 2 VLSM Design – Use VLSM Calculator Paste Below </vt:lpstr>
      <vt:lpstr>Scenario 5 -Tasks</vt:lpstr>
      <vt:lpstr>Scenario 5 -Tasks</vt:lpstr>
      <vt:lpstr>Scenario 5 -Tasks</vt:lpstr>
      <vt:lpstr>Scenario 5 -Tasks</vt:lpstr>
      <vt:lpstr>Scenario 5 -Tasks</vt:lpstr>
      <vt:lpstr>Scenario 5 -Tasks</vt:lpstr>
      <vt:lpstr>Scenario 5 - Tasks</vt:lpstr>
      <vt:lpstr>Scenario 5 - Tasks</vt:lpstr>
      <vt:lpstr>Scenario 5 - Tasks</vt:lpstr>
      <vt:lpstr>Scenario 5 - Tasks</vt:lpstr>
      <vt:lpstr>Scenario 5 - ACL Templates</vt:lpstr>
      <vt:lpstr>Scenario 5 - ACL Templates</vt:lpstr>
      <vt:lpstr>Scenario 5 - ACL Overview</vt:lpstr>
      <vt:lpstr>DHCP Configuration</vt:lpstr>
      <vt:lpstr>NAT Configuration</vt:lpstr>
      <vt:lpstr>Routing Configuration Rules</vt:lpstr>
      <vt:lpstr>OSPF Configuration</vt:lpstr>
      <vt:lpstr>Inter-VLAN Routing Configuration</vt:lpstr>
      <vt:lpstr>Switch Configuration</vt:lpstr>
      <vt:lpstr>Switch Configuration</vt:lpstr>
      <vt:lpstr>Switch Configuration</vt:lpstr>
      <vt:lpstr>Switch Commands</vt:lpstr>
      <vt:lpstr>How to configure SSH – Secure Shell</vt:lpstr>
      <vt:lpstr>PC Command Window Useful Trouble Shooting Commands</vt:lpstr>
      <vt:lpstr>PC Command Window Useful Trouble Shooting Commands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The Concept of an IP Network</dc:title>
  <dc:creator>pgranvil</dc:creator>
  <cp:lastModifiedBy>User</cp:lastModifiedBy>
  <cp:revision>674</cp:revision>
  <cp:lastPrinted>2018-02-28T04:39:40Z</cp:lastPrinted>
  <dcterms:created xsi:type="dcterms:W3CDTF">2006-07-20T01:21:50Z</dcterms:created>
  <dcterms:modified xsi:type="dcterms:W3CDTF">2022-05-03T05:40:17Z</dcterms:modified>
</cp:coreProperties>
</file>