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339" r:id="rId2"/>
    <p:sldId id="289" r:id="rId3"/>
    <p:sldId id="342" r:id="rId4"/>
    <p:sldId id="291" r:id="rId5"/>
    <p:sldId id="343" r:id="rId6"/>
    <p:sldId id="344" r:id="rId7"/>
    <p:sldId id="345" r:id="rId8"/>
    <p:sldId id="329" r:id="rId9"/>
    <p:sldId id="293" r:id="rId10"/>
    <p:sldId id="295" r:id="rId11"/>
    <p:sldId id="319" r:id="rId12"/>
    <p:sldId id="315" r:id="rId13"/>
    <p:sldId id="296" r:id="rId14"/>
    <p:sldId id="297" r:id="rId15"/>
    <p:sldId id="338" r:id="rId16"/>
    <p:sldId id="298" r:id="rId17"/>
    <p:sldId id="316" r:id="rId18"/>
    <p:sldId id="301" r:id="rId19"/>
    <p:sldId id="302" r:id="rId20"/>
    <p:sldId id="311" r:id="rId21"/>
    <p:sldId id="303" r:id="rId22"/>
    <p:sldId id="317" r:id="rId23"/>
    <p:sldId id="318" r:id="rId24"/>
    <p:sldId id="333" r:id="rId25"/>
    <p:sldId id="312" r:id="rId26"/>
    <p:sldId id="304" r:id="rId27"/>
    <p:sldId id="305" r:id="rId28"/>
    <p:sldId id="306" r:id="rId29"/>
    <p:sldId id="307" r:id="rId30"/>
    <p:sldId id="337" r:id="rId31"/>
    <p:sldId id="309" r:id="rId32"/>
    <p:sldId id="321" r:id="rId33"/>
    <p:sldId id="322" r:id="rId34"/>
    <p:sldId id="346" r:id="rId35"/>
    <p:sldId id="336" r:id="rId36"/>
    <p:sldId id="332" r:id="rId37"/>
  </p:sldIdLst>
  <p:sldSz cx="9144000" cy="6858000" type="screen4x3"/>
  <p:notesSz cx="10234613" cy="70993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9933FF"/>
    <a:srgbClr val="0000FF"/>
    <a:srgbClr val="663300"/>
    <a:srgbClr val="008000"/>
    <a:srgbClr val="FF0000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4488" autoAdjust="0"/>
    <p:restoredTop sz="93837" autoAdjust="0"/>
  </p:normalViewPr>
  <p:slideViewPr>
    <p:cSldViewPr>
      <p:cViewPr varScale="1">
        <p:scale>
          <a:sx n="88" d="100"/>
          <a:sy n="88" d="100"/>
        </p:scale>
        <p:origin x="-2002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8" d="100"/>
        <a:sy n="118" d="100"/>
      </p:scale>
      <p:origin x="0" y="657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5963" y="0"/>
            <a:ext cx="4437062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5963" y="6742113"/>
            <a:ext cx="4437062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48EEBB00-0668-4B67-A17A-52B611DF072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12559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5963" y="0"/>
            <a:ext cx="4437062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51237" cy="2663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2350" y="3371850"/>
            <a:ext cx="8189913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5963" y="6742113"/>
            <a:ext cx="4437062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6B3AAA13-04B1-4AF0-9778-1026BF3A8E5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6353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6689D5-048E-4FF8-80E7-71D9E829B609}" type="slidenum">
              <a:rPr lang="en-AU" smtClean="0"/>
              <a:pPr>
                <a:defRPr/>
              </a:pPr>
              <a:t>2</a:t>
            </a:fld>
            <a:endParaRPr lang="en-AU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ABF0D3-183A-4A06-AF15-3FDF934FC651}" type="slidenum">
              <a:rPr lang="en-AU" smtClean="0">
                <a:solidFill>
                  <a:prstClr val="black"/>
                </a:solidFill>
              </a:rPr>
              <a:pPr>
                <a:defRPr/>
              </a:pPr>
              <a:t>11</a:t>
            </a:fld>
            <a:endParaRPr lang="en-A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ABF0D3-183A-4A06-AF15-3FDF934FC651}" type="slidenum">
              <a:rPr lang="en-AU" smtClean="0">
                <a:solidFill>
                  <a:prstClr val="black"/>
                </a:solidFill>
              </a:rPr>
              <a:pPr>
                <a:defRPr/>
              </a:pPr>
              <a:t>12</a:t>
            </a:fld>
            <a:endParaRPr lang="en-A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069C73-E106-41D3-8A89-321F46F208F7}" type="slidenum">
              <a:rPr lang="en-AU" smtClean="0"/>
              <a:pPr>
                <a:defRPr/>
              </a:pPr>
              <a:t>13</a:t>
            </a:fld>
            <a:endParaRPr lang="en-A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12B316-17B7-482C-8A43-B633385DE54B}" type="slidenum">
              <a:rPr lang="en-AU" smtClean="0"/>
              <a:pPr>
                <a:defRPr/>
              </a:pPr>
              <a:t>14</a:t>
            </a:fld>
            <a:endParaRPr lang="en-A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46150">
              <a:defRPr/>
            </a:pPr>
            <a:fld id="{B509A930-40AE-45B4-B7FD-2C5ED7CFD14C}" type="slidenum">
              <a:rPr lang="en-AU" smtClean="0"/>
              <a:pPr defTabSz="946150">
                <a:defRPr/>
              </a:pPr>
              <a:t>16</a:t>
            </a:fld>
            <a:endParaRPr lang="en-A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46150">
              <a:defRPr/>
            </a:pPr>
            <a:fld id="{B509A930-40AE-45B4-B7FD-2C5ED7CFD14C}" type="slidenum">
              <a:rPr lang="en-AU" smtClean="0"/>
              <a:pPr defTabSz="946150">
                <a:defRPr/>
              </a:pPr>
              <a:t>17</a:t>
            </a:fld>
            <a:endParaRPr lang="en-A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46150">
              <a:defRPr/>
            </a:pPr>
            <a:fld id="{822A9CA4-2778-48F7-AFAD-A897669A5756}" type="slidenum">
              <a:rPr lang="en-AU" smtClean="0"/>
              <a:pPr defTabSz="946150">
                <a:defRPr/>
              </a:pPr>
              <a:t>18</a:t>
            </a:fld>
            <a:endParaRPr lang="en-A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281497-F9C2-471E-B019-46B5BFE926F7}" type="slidenum">
              <a:rPr lang="en-AU" smtClean="0"/>
              <a:pPr>
                <a:defRPr/>
              </a:pPr>
              <a:t>19</a:t>
            </a:fld>
            <a:endParaRPr lang="en-AU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281497-F9C2-471E-B019-46B5BFE926F7}" type="slidenum">
              <a:rPr lang="en-AU" smtClean="0"/>
              <a:pPr>
                <a:defRPr/>
              </a:pPr>
              <a:t>20</a:t>
            </a:fld>
            <a:endParaRPr lang="en-AU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828DD7-7CAD-4C47-AF23-B001F4D9B2C1}" type="slidenum">
              <a:rPr lang="en-AU" smtClean="0"/>
              <a:pPr>
                <a:defRPr/>
              </a:pPr>
              <a:t>21</a:t>
            </a:fld>
            <a:endParaRPr lang="en-AU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50808E-4659-4309-8146-DD9C0DF8D786}" type="slidenum">
              <a:rPr lang="en-AU" smtClean="0"/>
              <a:pPr>
                <a:defRPr/>
              </a:pPr>
              <a:t>3</a:t>
            </a:fld>
            <a:endParaRPr lang="en-A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45441">
              <a:defRPr/>
            </a:pPr>
            <a:fld id="{E61541E2-A7AD-488D-B4E6-BEE2C325202E}" type="slidenum">
              <a:rPr lang="en-AU" smtClean="0">
                <a:solidFill>
                  <a:prstClr val="black"/>
                </a:solidFill>
              </a:rPr>
              <a:pPr defTabSz="945441">
                <a:defRPr/>
              </a:pPr>
              <a:t>22</a:t>
            </a:fld>
            <a:endParaRPr lang="en-A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45441">
              <a:defRPr/>
            </a:pPr>
            <a:fld id="{2CE0F7E6-E68B-4E2A-9484-3592DB1794D0}" type="slidenum">
              <a:rPr lang="en-AU" smtClean="0">
                <a:solidFill>
                  <a:prstClr val="black"/>
                </a:solidFill>
              </a:rPr>
              <a:pPr defTabSz="945441">
                <a:defRPr/>
              </a:pPr>
              <a:t>23</a:t>
            </a:fld>
            <a:endParaRPr lang="en-A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2770798-6D57-4081-BA6F-B77B65F4BBDC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77535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770798-6D57-4081-BA6F-B77B65F4BBDC}" type="slidenum">
              <a:rPr lang="en-AU" smtClean="0"/>
              <a:pPr>
                <a:defRPr/>
              </a:pPr>
              <a:t>25</a:t>
            </a:fld>
            <a:endParaRPr lang="en-A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770798-6D57-4081-BA6F-B77B65F4BBDC}" type="slidenum">
              <a:rPr lang="en-AU" smtClean="0"/>
              <a:pPr>
                <a:defRPr/>
              </a:pPr>
              <a:t>26</a:t>
            </a:fld>
            <a:endParaRPr lang="en-A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770798-6D57-4081-BA6F-B77B65F4BBDC}" type="slidenum">
              <a:rPr lang="en-AU" smtClean="0"/>
              <a:pPr>
                <a:defRPr/>
              </a:pPr>
              <a:t>27</a:t>
            </a:fld>
            <a:endParaRPr lang="en-A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0621325-76F0-48CB-B194-671E2643043F}" type="slidenum">
              <a:rPr lang="en-AU" smtClean="0"/>
              <a:pPr>
                <a:defRPr/>
              </a:pPr>
              <a:t>28</a:t>
            </a:fld>
            <a:endParaRPr lang="en-A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94F99C-0C33-4E39-8650-F676B8E706AE}" type="slidenum">
              <a:rPr lang="en-AU" smtClean="0"/>
              <a:pPr>
                <a:defRPr/>
              </a:pPr>
              <a:t>29</a:t>
            </a:fld>
            <a:endParaRPr lang="en-A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90D3B0-0933-4037-B734-200EE2ED8A1D}" type="slidenum">
              <a:rPr lang="en-AU" smtClean="0"/>
              <a:pPr>
                <a:defRPr/>
              </a:pPr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13040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CAC6A7-B9D9-4200-B9D9-0D54E6745D88}" type="slidenum">
              <a:rPr lang="en-AU" smtClean="0"/>
              <a:pPr>
                <a:defRPr/>
              </a:pPr>
              <a:t>31</a:t>
            </a:fld>
            <a:endParaRPr lang="en-A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9DA6CF-504A-4497-B2A9-6B0A48D423F7}" type="slidenum">
              <a:rPr lang="en-AU" smtClean="0"/>
              <a:pPr>
                <a:defRPr/>
              </a:pPr>
              <a:t>4</a:t>
            </a:fld>
            <a:endParaRPr lang="en-A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46150">
              <a:defRPr/>
            </a:pPr>
            <a:fld id="{A17D8677-D964-4F2C-9C4A-34DD8D548D81}" type="slidenum">
              <a:rPr lang="en-AU" smtClean="0"/>
              <a:pPr defTabSz="946150">
                <a:defRPr/>
              </a:pPr>
              <a:t>32</a:t>
            </a:fld>
            <a:endParaRPr lang="en-A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46150">
              <a:defRPr/>
            </a:pPr>
            <a:fld id="{A17D8677-D964-4F2C-9C4A-34DD8D548D81}" type="slidenum">
              <a:rPr lang="en-AU" smtClean="0"/>
              <a:pPr defTabSz="946150">
                <a:defRPr/>
              </a:pPr>
              <a:t>33</a:t>
            </a:fld>
            <a:endParaRPr lang="en-A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9DA6CF-504A-4497-B2A9-6B0A48D423F7}" type="slidenum">
              <a:rPr lang="en-AU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A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9DA6CF-504A-4497-B2A9-6B0A48D423F7}" type="slidenum">
              <a:rPr lang="en-AU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A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770798-6D57-4081-BA6F-B77B65F4BBDC}" type="slidenum">
              <a:rPr lang="en-AU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en-A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767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980AD4-63AD-4068-B9AC-0B4853F19BC6}" type="slidenum">
              <a:rPr lang="en-AU" smtClean="0"/>
              <a:pPr>
                <a:defRPr/>
              </a:pPr>
              <a:t>8</a:t>
            </a:fld>
            <a:endParaRPr lang="en-A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980AD4-63AD-4068-B9AC-0B4853F19BC6}" type="slidenum">
              <a:rPr lang="en-AU" smtClean="0"/>
              <a:pPr>
                <a:defRPr/>
              </a:pPr>
              <a:t>9</a:t>
            </a:fld>
            <a:endParaRPr lang="en-A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ABF0D3-183A-4A06-AF15-3FDF934FC651}" type="slidenum">
              <a:rPr lang="en-AU" smtClean="0"/>
              <a:pPr>
                <a:defRPr/>
              </a:pPr>
              <a:t>10</a:t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C867DD-8FEF-45DF-8EB9-2E47FDA706E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9771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78C207-ECAE-4EAE-BF83-8F738D046AB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915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BA786F-2043-46AE-ABEB-56E0AD94883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0091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928BF-8640-435C-9BFC-AF889117948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770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642DD-9EA7-47DB-8BE0-5E1FADAAB29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1498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9D3104-7181-4B6F-A6C9-71308E03FAB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0355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8D021A-FC53-4281-9B0D-5C3ADC20F85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9078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465540-E203-4B8F-B70E-B82DDE44DBD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2979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EB86D-891A-45B3-B188-28F37F8CE55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0841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239C41-BA9B-413A-B34D-F258EB0698B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6607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35101-CC93-4020-93F1-43A5137A8CB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0179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75688" y="6381750"/>
            <a:ext cx="33337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cs typeface="+mn-cs"/>
              </a:defRPr>
            </a:lvl1pPr>
          </a:lstStyle>
          <a:p>
            <a:pPr>
              <a:defRPr/>
            </a:pPr>
            <a:fld id="{D357BAC8-4C73-444D-A0E0-09694DA55D0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496944" cy="1440160"/>
          </a:xfrm>
        </p:spPr>
        <p:txBody>
          <a:bodyPr/>
          <a:lstStyle/>
          <a:p>
            <a:r>
              <a:rPr lang="en-AU" sz="2000" dirty="0"/>
              <a:t/>
            </a:r>
            <a:br>
              <a:rPr lang="en-AU" sz="2000" dirty="0"/>
            </a:br>
            <a:r>
              <a:rPr lang="en-AU" sz="2000" dirty="0"/>
              <a:t/>
            </a:r>
            <a:br>
              <a:rPr lang="en-AU" sz="2000" dirty="0"/>
            </a:br>
            <a:r>
              <a:rPr lang="en-AU" sz="2000" dirty="0">
                <a:solidFill>
                  <a:srgbClr val="009900"/>
                </a:solidFill>
              </a:rPr>
              <a:t>In Lab Scenario 6 </a:t>
            </a:r>
            <a:r>
              <a:rPr lang="en-AU" sz="2000" dirty="0"/>
              <a:t>Semester 1 2022 V1.1</a:t>
            </a:r>
            <a:br>
              <a:rPr lang="en-AU" sz="2000" dirty="0"/>
            </a:br>
            <a:r>
              <a:rPr lang="en-AU" sz="2000" dirty="0">
                <a:solidFill>
                  <a:srgbClr val="0000FF"/>
                </a:solidFill>
              </a:rPr>
              <a:t/>
            </a:r>
            <a:br>
              <a:rPr lang="en-AU" sz="2000" dirty="0">
                <a:solidFill>
                  <a:srgbClr val="0000FF"/>
                </a:solidFill>
              </a:rPr>
            </a:br>
            <a:r>
              <a:rPr lang="en-AU" sz="2000" dirty="0">
                <a:solidFill>
                  <a:srgbClr val="0000FF"/>
                </a:solidFill>
              </a:rPr>
              <a:t/>
            </a:r>
            <a:br>
              <a:rPr lang="en-AU" sz="2000" dirty="0">
                <a:solidFill>
                  <a:srgbClr val="0000FF"/>
                </a:solidFill>
              </a:rPr>
            </a:br>
            <a:r>
              <a:rPr lang="en-AU" sz="2000" dirty="0">
                <a:solidFill>
                  <a:srgbClr val="0000FF"/>
                </a:solidFill>
              </a:rPr>
              <a:t/>
            </a:r>
            <a:br>
              <a:rPr lang="en-AU" sz="2000" dirty="0">
                <a:solidFill>
                  <a:srgbClr val="0000FF"/>
                </a:solidFill>
              </a:rPr>
            </a:br>
            <a:endParaRPr lang="en-AU" sz="20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628800"/>
            <a:ext cx="8229600" cy="2736305"/>
          </a:xfrm>
        </p:spPr>
        <p:txBody>
          <a:bodyPr/>
          <a:lstStyle/>
          <a:p>
            <a:pPr marL="0" indent="0">
              <a:buNone/>
            </a:pPr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Student ID:</a:t>
            </a:r>
          </a:p>
          <a:p>
            <a:pPr marL="0" indent="0">
              <a:buNone/>
            </a:pP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Student Name:</a:t>
            </a:r>
          </a:p>
          <a:p>
            <a:pPr marL="0" indent="0">
              <a:buNone/>
            </a:pP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Session Time:</a:t>
            </a:r>
          </a:p>
          <a:p>
            <a:pPr marL="0" indent="0">
              <a:buNone/>
            </a:pP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Tutor’s Name:</a:t>
            </a:r>
          </a:p>
          <a:p>
            <a:pPr marL="0" indent="0">
              <a:buNone/>
            </a:pP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F928BF-8640-435C-9BFC-AF889117948F}" type="slidenum">
              <a:rPr lang="en-AU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A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711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79388" y="115888"/>
            <a:ext cx="8713787" cy="433387"/>
          </a:xfrm>
        </p:spPr>
        <p:txBody>
          <a:bodyPr/>
          <a:lstStyle/>
          <a:p>
            <a:r>
              <a:rPr lang="en-AU" sz="2000" dirty="0"/>
              <a:t>Scenario 6 -Tasks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620713"/>
            <a:ext cx="8785225" cy="5976937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AU" sz="1100" b="1" dirty="0"/>
              <a:t>7. </a:t>
            </a:r>
            <a:r>
              <a:rPr lang="en-AU" sz="1100" b="1" dirty="0">
                <a:solidFill>
                  <a:srgbClr val="3333FF"/>
                </a:solidFill>
              </a:rPr>
              <a:t>Switch Configuration</a:t>
            </a:r>
            <a:endParaRPr lang="en-AU" sz="1100" dirty="0"/>
          </a:p>
          <a:p>
            <a:pPr>
              <a:buFontTx/>
              <a:buNone/>
              <a:defRPr/>
            </a:pPr>
            <a:r>
              <a:rPr lang="en-AU" sz="1100" dirty="0"/>
              <a:t>      </a:t>
            </a:r>
            <a:r>
              <a:rPr lang="en-AU" sz="1100" b="1" dirty="0"/>
              <a:t>a) </a:t>
            </a:r>
            <a:r>
              <a:rPr lang="en-AU" sz="1100" dirty="0"/>
              <a:t>Refer to pages </a:t>
            </a:r>
            <a:r>
              <a:rPr lang="en-AU" sz="1100" b="1" dirty="0">
                <a:solidFill>
                  <a:srgbClr val="FF0000"/>
                </a:solidFill>
              </a:rPr>
              <a:t>28 to  31 </a:t>
            </a:r>
            <a:r>
              <a:rPr lang="en-AU" sz="1100" dirty="0"/>
              <a:t>and  to </a:t>
            </a:r>
            <a:r>
              <a:rPr lang="en-AU" sz="1100" b="1" dirty="0">
                <a:solidFill>
                  <a:srgbClr val="FF0000"/>
                </a:solidFill>
              </a:rPr>
              <a:t>your journal </a:t>
            </a:r>
            <a:r>
              <a:rPr lang="en-AU" sz="1100" dirty="0"/>
              <a:t>and lab exercises from prior unit on </a:t>
            </a:r>
            <a:r>
              <a:rPr lang="en-AU" sz="1100" b="1" dirty="0"/>
              <a:t>Basic Switch and VLAN Configuration</a:t>
            </a:r>
          </a:p>
          <a:p>
            <a:pPr>
              <a:buFontTx/>
              <a:buNone/>
              <a:defRPr/>
            </a:pPr>
            <a:r>
              <a:rPr lang="en-AU" sz="1100" b="1" dirty="0"/>
              <a:t>      b) </a:t>
            </a:r>
            <a:r>
              <a:rPr lang="en-AU" sz="1100" b="1" dirty="0">
                <a:solidFill>
                  <a:srgbClr val="FF0000"/>
                </a:solidFill>
              </a:rPr>
              <a:t>Check the switch is clean, if NOT then:</a:t>
            </a:r>
            <a:endParaRPr lang="en-AU" sz="1100" dirty="0"/>
          </a:p>
          <a:p>
            <a:pPr>
              <a:buNone/>
              <a:defRPr/>
            </a:pPr>
            <a:r>
              <a:rPr lang="en-AU" sz="1100" b="1" dirty="0"/>
              <a:t>          </a:t>
            </a:r>
            <a:r>
              <a:rPr lang="en-AU" sz="1100" dirty="0"/>
              <a:t> </a:t>
            </a:r>
            <a:r>
              <a:rPr lang="en-AU" sz="1100" dirty="0" err="1"/>
              <a:t>i</a:t>
            </a:r>
            <a:r>
              <a:rPr lang="en-AU" sz="1100" dirty="0"/>
              <a:t>) Delete the vlan.dat file to remove old VLANs from the Switch, use -  </a:t>
            </a:r>
            <a:r>
              <a:rPr lang="en-AU" sz="1100" b="1" dirty="0"/>
              <a:t>delete vlan.dat</a:t>
            </a:r>
          </a:p>
          <a:p>
            <a:pPr>
              <a:buFontTx/>
              <a:buNone/>
              <a:defRPr/>
            </a:pPr>
            <a:r>
              <a:rPr lang="en-AU" sz="1100" dirty="0"/>
              <a:t>          ii)  Use - </a:t>
            </a:r>
            <a:r>
              <a:rPr lang="en-AU" sz="1100" b="1" dirty="0"/>
              <a:t>erase </a:t>
            </a:r>
            <a:r>
              <a:rPr lang="en-AU" sz="1100" b="1" dirty="0" err="1"/>
              <a:t>startup-config</a:t>
            </a:r>
            <a:r>
              <a:rPr lang="en-AU" sz="1100" b="1" dirty="0"/>
              <a:t> </a:t>
            </a:r>
            <a:r>
              <a:rPr lang="en-AU" sz="1100" dirty="0"/>
              <a:t>then</a:t>
            </a:r>
            <a:r>
              <a:rPr lang="en-AU" sz="1100" b="1" dirty="0"/>
              <a:t> reload</a:t>
            </a:r>
            <a:endParaRPr lang="en-AU" sz="1100" dirty="0"/>
          </a:p>
          <a:p>
            <a:pPr marL="342900" lvl="1" indent="-342900">
              <a:buNone/>
              <a:defRPr/>
            </a:pPr>
            <a:r>
              <a:rPr lang="en-AU" sz="1100" b="1" dirty="0"/>
              <a:t>      c) </a:t>
            </a:r>
            <a:r>
              <a:rPr lang="en-AU" sz="1100" dirty="0"/>
              <a:t>Create VLAN </a:t>
            </a:r>
            <a:r>
              <a:rPr lang="en-AU" sz="1100" b="1" dirty="0">
                <a:solidFill>
                  <a:srgbClr val="008000"/>
                </a:solidFill>
              </a:rPr>
              <a:t>XXX</a:t>
            </a:r>
            <a:r>
              <a:rPr lang="en-AU" sz="1100" dirty="0"/>
              <a:t> Dogs, VLAN </a:t>
            </a:r>
            <a:r>
              <a:rPr lang="en-AU" sz="1100" dirty="0">
                <a:solidFill>
                  <a:srgbClr val="9933FF"/>
                </a:solidFill>
              </a:rPr>
              <a:t>YYY </a:t>
            </a:r>
            <a:r>
              <a:rPr lang="en-AU" sz="1100" dirty="0"/>
              <a:t> Cats,  VLAN 516  Birds </a:t>
            </a:r>
            <a:r>
              <a:rPr lang="en-AU" sz="1000" b="1" dirty="0">
                <a:solidFill>
                  <a:srgbClr val="FF0000"/>
                </a:solidFill>
              </a:rPr>
              <a:t>(516 may change, refer rules  page 5)</a:t>
            </a:r>
            <a:r>
              <a:rPr lang="en-AU" sz="1100" dirty="0"/>
              <a:t> </a:t>
            </a:r>
          </a:p>
          <a:p>
            <a:pPr>
              <a:buFontTx/>
              <a:buNone/>
              <a:defRPr/>
            </a:pPr>
            <a:r>
              <a:rPr lang="en-AU" sz="1100" dirty="0"/>
              <a:t>      </a:t>
            </a:r>
            <a:r>
              <a:rPr lang="en-AU" sz="1100" b="1" dirty="0"/>
              <a:t>d) </a:t>
            </a:r>
            <a:r>
              <a:rPr lang="en-AU" sz="1100" dirty="0"/>
              <a:t>Configure G0/1 as a </a:t>
            </a:r>
            <a:r>
              <a:rPr lang="en-AU" sz="1100" b="1" dirty="0"/>
              <a:t>trunk </a:t>
            </a:r>
            <a:r>
              <a:rPr lang="en-AU" sz="1100" dirty="0"/>
              <a:t>port</a:t>
            </a:r>
          </a:p>
          <a:p>
            <a:pPr>
              <a:buFontTx/>
              <a:buNone/>
              <a:defRPr/>
            </a:pPr>
            <a:r>
              <a:rPr lang="en-AU" sz="1100" dirty="0"/>
              <a:t>      </a:t>
            </a:r>
            <a:r>
              <a:rPr lang="en-AU" sz="1100" b="1" dirty="0"/>
              <a:t>e) </a:t>
            </a:r>
            <a:r>
              <a:rPr lang="en-AU" sz="1100" dirty="0"/>
              <a:t>Configure as </a:t>
            </a:r>
            <a:r>
              <a:rPr lang="en-AU" sz="1100" b="1" dirty="0"/>
              <a:t>access ports</a:t>
            </a:r>
            <a:r>
              <a:rPr lang="en-AU" sz="1100" dirty="0"/>
              <a:t>, only VLAN </a:t>
            </a:r>
            <a:r>
              <a:rPr lang="en-AU" sz="1100" b="1" dirty="0">
                <a:solidFill>
                  <a:srgbClr val="008000"/>
                </a:solidFill>
              </a:rPr>
              <a:t>XXX</a:t>
            </a:r>
            <a:r>
              <a:rPr lang="en-AU" sz="1100" dirty="0"/>
              <a:t>  ports </a:t>
            </a:r>
            <a:r>
              <a:rPr lang="en-US" sz="11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G1/0/13, G1/0/1</a:t>
            </a:r>
            <a:r>
              <a:rPr lang="en-AU" sz="11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AU" sz="1100" dirty="0"/>
              <a:t> and VLAN </a:t>
            </a:r>
            <a:r>
              <a:rPr lang="en-AU" sz="1100" dirty="0">
                <a:solidFill>
                  <a:srgbClr val="9933FF"/>
                </a:solidFill>
              </a:rPr>
              <a:t>YYY</a:t>
            </a:r>
            <a:r>
              <a:rPr lang="en-AU" sz="1100" dirty="0"/>
              <a:t>  port </a:t>
            </a:r>
            <a:r>
              <a:rPr lang="en-US" sz="11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G1/0/24</a:t>
            </a:r>
          </a:p>
          <a:p>
            <a:pPr>
              <a:buFontTx/>
              <a:buNone/>
              <a:defRPr/>
            </a:pPr>
            <a:r>
              <a:rPr lang="en-AU" sz="1100" b="1" dirty="0"/>
              <a:t>      f) Switch Management – </a:t>
            </a:r>
            <a:r>
              <a:rPr lang="en-AU" sz="1100" dirty="0"/>
              <a:t>configure an  ip address on interface VLAN 1  and configure a default gateway</a:t>
            </a:r>
          </a:p>
          <a:p>
            <a:pPr>
              <a:buFontTx/>
              <a:buNone/>
              <a:defRPr/>
            </a:pPr>
            <a:r>
              <a:rPr lang="en-AU" sz="1100" dirty="0"/>
              <a:t>      </a:t>
            </a:r>
            <a:r>
              <a:rPr lang="en-AU" sz="1100" b="1" dirty="0"/>
              <a:t>g) </a:t>
            </a:r>
            <a:r>
              <a:rPr lang="en-AU" sz="1100" dirty="0"/>
              <a:t>Configure </a:t>
            </a:r>
            <a:r>
              <a:rPr lang="en-AU" sz="1100" b="1" dirty="0"/>
              <a:t>enable password</a:t>
            </a:r>
            <a:r>
              <a:rPr lang="en-AU" sz="1100" dirty="0"/>
              <a:t> </a:t>
            </a:r>
            <a:r>
              <a:rPr lang="en-AU" sz="1100" b="1" dirty="0">
                <a:solidFill>
                  <a:srgbClr val="7030A0"/>
                </a:solidFill>
              </a:rPr>
              <a:t>cisco </a:t>
            </a:r>
            <a:r>
              <a:rPr lang="en-AU" sz="1100" dirty="0"/>
              <a:t>and  </a:t>
            </a:r>
            <a:r>
              <a:rPr lang="en-AU" sz="1100" b="1" dirty="0"/>
              <a:t>Line </a:t>
            </a:r>
            <a:r>
              <a:rPr lang="en-AU" sz="1100" b="1" dirty="0" err="1"/>
              <a:t>vty</a:t>
            </a:r>
            <a:r>
              <a:rPr lang="en-AU" sz="1100" b="1" dirty="0"/>
              <a:t> </a:t>
            </a:r>
            <a:r>
              <a:rPr lang="en-AU" sz="1100" dirty="0"/>
              <a:t>with password </a:t>
            </a:r>
            <a:r>
              <a:rPr lang="en-AU" sz="1100" b="1" dirty="0">
                <a:solidFill>
                  <a:srgbClr val="7030A0"/>
                </a:solidFill>
              </a:rPr>
              <a:t>cisco</a:t>
            </a:r>
            <a:r>
              <a:rPr lang="en-AU" sz="1100" dirty="0"/>
              <a:t> and </a:t>
            </a:r>
            <a:r>
              <a:rPr lang="en-AU" sz="1100" b="1" dirty="0"/>
              <a:t>login</a:t>
            </a:r>
            <a:r>
              <a:rPr lang="en-AU" sz="1100" dirty="0"/>
              <a:t>, so each switch can be configured via Telnet</a:t>
            </a:r>
          </a:p>
          <a:p>
            <a:pPr>
              <a:buFontTx/>
              <a:buNone/>
              <a:defRPr/>
            </a:pPr>
            <a:r>
              <a:rPr lang="en-AU" sz="1100" dirty="0"/>
              <a:t>      </a:t>
            </a:r>
            <a:r>
              <a:rPr lang="en-AU" sz="1100" b="1" dirty="0"/>
              <a:t>h) </a:t>
            </a:r>
            <a:r>
              <a:rPr lang="en-AU" sz="1100" dirty="0"/>
              <a:t>Configure Port Security, VLAN </a:t>
            </a:r>
            <a:r>
              <a:rPr lang="en-AU" sz="1100" b="1" dirty="0">
                <a:solidFill>
                  <a:srgbClr val="008000"/>
                </a:solidFill>
              </a:rPr>
              <a:t>XXX</a:t>
            </a:r>
            <a:r>
              <a:rPr lang="en-AU" sz="1100" dirty="0"/>
              <a:t> , mac address sticky on ports </a:t>
            </a:r>
            <a:r>
              <a:rPr lang="en-US" sz="11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G1/0/13, G1/0/1</a:t>
            </a:r>
            <a:r>
              <a:rPr lang="en-AU" sz="11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AU" sz="1100" dirty="0"/>
              <a:t> max 2,  with </a:t>
            </a:r>
            <a:r>
              <a:rPr lang="en-AU" sz="1100" b="1" dirty="0"/>
              <a:t>violation protect</a:t>
            </a:r>
          </a:p>
          <a:p>
            <a:pPr marL="0" indent="0">
              <a:buNone/>
              <a:defRPr/>
            </a:pPr>
            <a:r>
              <a:rPr lang="en-AU" sz="1100" dirty="0"/>
              <a:t>     </a:t>
            </a:r>
            <a:r>
              <a:rPr lang="en-AU" sz="1100" b="1" dirty="0"/>
              <a:t>   </a:t>
            </a:r>
            <a:r>
              <a:rPr lang="en-AU" sz="1100" b="1" dirty="0" err="1"/>
              <a:t>i</a:t>
            </a:r>
            <a:r>
              <a:rPr lang="en-AU" sz="1100" b="1" dirty="0"/>
              <a:t>) i</a:t>
            </a:r>
            <a:r>
              <a:rPr lang="en-AU" sz="1000" b="1" dirty="0">
                <a:solidFill>
                  <a:srgbClr val="9933FF"/>
                </a:solidFill>
              </a:rPr>
              <a:t>f Lab Kit </a:t>
            </a:r>
            <a:r>
              <a:rPr lang="en-AU" sz="1000" dirty="0">
                <a:solidFill>
                  <a:srgbClr val="000000"/>
                </a:solidFill>
              </a:rPr>
              <a:t>- Configure a static mac address on </a:t>
            </a:r>
            <a:r>
              <a:rPr lang="en-US" sz="1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G1/0/24 </a:t>
            </a:r>
            <a:r>
              <a:rPr lang="en-AU" sz="1000" dirty="0">
                <a:solidFill>
                  <a:srgbClr val="000000"/>
                </a:solidFill>
              </a:rPr>
              <a:t>use the MAC address of PC2</a:t>
            </a:r>
          </a:p>
          <a:p>
            <a:pPr>
              <a:buFontTx/>
              <a:buNone/>
              <a:defRPr/>
            </a:pPr>
            <a:r>
              <a:rPr lang="en-AU" sz="1000" b="1" dirty="0">
                <a:solidFill>
                  <a:srgbClr val="FF00FF"/>
                </a:solidFill>
              </a:rPr>
              <a:t>        j) If Packet Tracer </a:t>
            </a:r>
            <a:r>
              <a:rPr lang="en-AU" sz="1000" dirty="0">
                <a:solidFill>
                  <a:srgbClr val="000000"/>
                </a:solidFill>
              </a:rPr>
              <a:t>- configure Port Security, mac address sticky on </a:t>
            </a:r>
            <a:r>
              <a:rPr lang="en-US" sz="1100" b="1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G1/0/24 </a:t>
            </a:r>
            <a:r>
              <a:rPr lang="en-AU" sz="1000" dirty="0">
                <a:solidFill>
                  <a:srgbClr val="000000"/>
                </a:solidFill>
              </a:rPr>
              <a:t>max 1, with </a:t>
            </a:r>
            <a:r>
              <a:rPr lang="en-AU" sz="1000" b="1" dirty="0">
                <a:solidFill>
                  <a:srgbClr val="000000"/>
                </a:solidFill>
              </a:rPr>
              <a:t>violation </a:t>
            </a:r>
            <a:r>
              <a:rPr lang="en-AU" sz="1000" b="1" dirty="0"/>
              <a:t>protect</a:t>
            </a:r>
          </a:p>
          <a:p>
            <a:pPr marL="457200" lvl="1" indent="0">
              <a:buNone/>
              <a:defRPr/>
            </a:pPr>
            <a:endParaRPr lang="en-AU" sz="1100" b="1" dirty="0"/>
          </a:p>
          <a:p>
            <a:pPr marL="57150" indent="0">
              <a:buNone/>
              <a:defRPr/>
            </a:pPr>
            <a:r>
              <a:rPr lang="en-AU" sz="1100" b="1" dirty="0"/>
              <a:t>8. </a:t>
            </a:r>
            <a:r>
              <a:rPr lang="en-AU" sz="1100" b="1" dirty="0">
                <a:solidFill>
                  <a:srgbClr val="FF0000"/>
                </a:solidFill>
              </a:rPr>
              <a:t>Trouble Shooting</a:t>
            </a:r>
            <a:r>
              <a:rPr lang="en-AU" sz="1100" b="1" dirty="0">
                <a:solidFill>
                  <a:srgbClr val="3333FF"/>
                </a:solidFill>
              </a:rPr>
              <a:t> VLANs </a:t>
            </a:r>
          </a:p>
          <a:p>
            <a:pPr>
              <a:buFontTx/>
              <a:buNone/>
              <a:defRPr/>
            </a:pPr>
            <a:r>
              <a:rPr lang="en-AU" sz="1100" b="1" dirty="0">
                <a:solidFill>
                  <a:srgbClr val="3333FF"/>
                </a:solidFill>
                <a:cs typeface="Times New Roman" pitchFamily="18" charset="0"/>
              </a:rPr>
              <a:t>     </a:t>
            </a:r>
            <a:r>
              <a:rPr lang="en-AU" sz="1100" b="1" dirty="0">
                <a:cs typeface="Times New Roman" pitchFamily="18" charset="0"/>
              </a:rPr>
              <a:t>a)</a:t>
            </a:r>
            <a:r>
              <a:rPr lang="en-AU" sz="1100" dirty="0"/>
              <a:t> To check VLANs created, use – </a:t>
            </a:r>
            <a:r>
              <a:rPr lang="en-AU" sz="1100" b="1" dirty="0"/>
              <a:t>show vlan brief</a:t>
            </a:r>
          </a:p>
          <a:p>
            <a:pPr>
              <a:buFontTx/>
              <a:buNone/>
              <a:defRPr/>
            </a:pPr>
            <a:endParaRPr lang="en-AU" sz="11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100" b="1" dirty="0"/>
              <a:t>9. </a:t>
            </a:r>
            <a:r>
              <a:rPr lang="en-AU" sz="1100" b="1" dirty="0">
                <a:solidFill>
                  <a:srgbClr val="FF0000"/>
                </a:solidFill>
              </a:rPr>
              <a:t>Trouble Shooting </a:t>
            </a:r>
            <a:r>
              <a:rPr lang="en-AU" sz="1100" b="1" dirty="0">
                <a:solidFill>
                  <a:srgbClr val="0000FF"/>
                </a:solidFill>
              </a:rPr>
              <a:t>Port Security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100" dirty="0">
                <a:solidFill>
                  <a:srgbClr val="0000FF"/>
                </a:solidFill>
              </a:rPr>
              <a:t>     </a:t>
            </a:r>
            <a:r>
              <a:rPr lang="en-AU" sz="1100" b="1" dirty="0"/>
              <a:t>a)</a:t>
            </a:r>
            <a:r>
              <a:rPr lang="en-AU" sz="1100" dirty="0">
                <a:solidFill>
                  <a:srgbClr val="0000FF"/>
                </a:solidFill>
              </a:rPr>
              <a:t> </a:t>
            </a:r>
            <a:r>
              <a:rPr lang="en-AU" sz="1100" dirty="0"/>
              <a:t>To check port security is enabled,  use - </a:t>
            </a:r>
            <a:r>
              <a:rPr lang="en-AU" sz="1100" b="1" dirty="0"/>
              <a:t>show port-security</a:t>
            </a:r>
            <a:endParaRPr lang="en-US" sz="1100" b="1" dirty="0"/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AU" sz="1100" b="1" dirty="0"/>
              <a:t>     b)</a:t>
            </a:r>
            <a:r>
              <a:rPr lang="en-AU" sz="1100" dirty="0"/>
              <a:t> A table will be displayed showing the security status of the switch ports</a:t>
            </a: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endParaRPr lang="en-AU" sz="1100" b="1" dirty="0"/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endParaRPr lang="en-AU" sz="1100" b="1" dirty="0"/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endParaRPr lang="en-AU" sz="1000" b="1" dirty="0"/>
          </a:p>
          <a:p>
            <a:pPr eaLnBrk="1" hangingPunct="1">
              <a:buFontTx/>
              <a:buNone/>
              <a:defRPr/>
            </a:pPr>
            <a:endParaRPr lang="en-AU" sz="1000" b="1" dirty="0"/>
          </a:p>
          <a:p>
            <a:pPr>
              <a:buFontTx/>
              <a:buNone/>
              <a:defRPr/>
            </a:pPr>
            <a:endParaRPr lang="en-AU" sz="1000" b="1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D9D3E37-3D65-4EE4-9953-961B05D6C1E8}" type="slidenum">
              <a:rPr lang="en-AU" smtClean="0"/>
              <a:pPr>
                <a:defRPr/>
              </a:pPr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6158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79388" y="115888"/>
            <a:ext cx="8713787" cy="433387"/>
          </a:xfrm>
        </p:spPr>
        <p:txBody>
          <a:bodyPr/>
          <a:lstStyle/>
          <a:p>
            <a:r>
              <a:rPr lang="en-AU" sz="2000" dirty="0"/>
              <a:t>Scenario 6 -Tasks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620713"/>
            <a:ext cx="8785225" cy="5976937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None/>
            </a:pPr>
            <a:r>
              <a:rPr lang="en-AU" sz="1100" b="1" dirty="0"/>
              <a:t>10. </a:t>
            </a:r>
            <a:r>
              <a:rPr lang="en-AU" sz="1100" b="1" dirty="0">
                <a:solidFill>
                  <a:srgbClr val="3333FF"/>
                </a:solidFill>
              </a:rPr>
              <a:t>Network IP Address Configuration</a:t>
            </a:r>
          </a:p>
          <a:p>
            <a:pPr marL="457200" indent="-457200">
              <a:lnSpc>
                <a:spcPct val="90000"/>
              </a:lnSpc>
              <a:buNone/>
            </a:pPr>
            <a:r>
              <a:rPr lang="en-AU" sz="1100" dirty="0">
                <a:cs typeface="Times New Roman" pitchFamily="18" charset="0"/>
              </a:rPr>
              <a:t>     </a:t>
            </a:r>
            <a:r>
              <a:rPr lang="en-AU" sz="1100" b="1" dirty="0">
                <a:cs typeface="Times New Roman" pitchFamily="18" charset="0"/>
              </a:rPr>
              <a:t>a) </a:t>
            </a:r>
            <a:r>
              <a:rPr lang="en-AU" sz="1100" dirty="0">
                <a:cs typeface="Times New Roman" pitchFamily="18" charset="0"/>
              </a:rPr>
              <a:t>Configure </a:t>
            </a:r>
            <a:r>
              <a:rPr lang="en-AU" sz="1100" b="1" dirty="0">
                <a:solidFill>
                  <a:srgbClr val="FF0000"/>
                </a:solidFill>
                <a:cs typeface="Times New Roman" pitchFamily="18" charset="0"/>
              </a:rPr>
              <a:t>ALL</a:t>
            </a:r>
            <a:r>
              <a:rPr lang="en-AU" sz="1100" dirty="0">
                <a:cs typeface="Times New Roman" pitchFamily="18" charset="0"/>
              </a:rPr>
              <a:t> the router </a:t>
            </a:r>
            <a:r>
              <a:rPr lang="en-AU" sz="1100" dirty="0">
                <a:solidFill>
                  <a:srgbClr val="FF0000"/>
                </a:solidFill>
                <a:cs typeface="Times New Roman" pitchFamily="18" charset="0"/>
              </a:rPr>
              <a:t>serial </a:t>
            </a:r>
            <a:r>
              <a:rPr lang="en-AU" sz="1100" dirty="0">
                <a:cs typeface="Times New Roman" pitchFamily="18" charset="0"/>
              </a:rPr>
              <a:t>and </a:t>
            </a:r>
            <a:r>
              <a:rPr lang="en-AU" sz="1100" dirty="0">
                <a:solidFill>
                  <a:srgbClr val="FF0000"/>
                </a:solidFill>
                <a:cs typeface="Times New Roman" pitchFamily="18" charset="0"/>
              </a:rPr>
              <a:t>loopback</a:t>
            </a:r>
            <a:r>
              <a:rPr lang="en-AU" sz="1100" dirty="0">
                <a:cs typeface="Times New Roman" pitchFamily="18" charset="0"/>
              </a:rPr>
              <a:t> interfaces with ip addresses, refer Task 1 and Task 2</a:t>
            </a:r>
          </a:p>
          <a:p>
            <a:pPr marL="457200" indent="-457200">
              <a:lnSpc>
                <a:spcPct val="90000"/>
              </a:lnSpc>
              <a:buNone/>
            </a:pPr>
            <a:r>
              <a:rPr lang="en-AU" sz="1100" dirty="0">
                <a:cs typeface="Times New Roman" pitchFamily="18" charset="0"/>
              </a:rPr>
              <a:t>     </a:t>
            </a:r>
            <a:r>
              <a:rPr lang="en-AU" sz="1100" b="1" dirty="0">
                <a:cs typeface="Times New Roman" pitchFamily="18" charset="0"/>
              </a:rPr>
              <a:t>b) </a:t>
            </a:r>
            <a:r>
              <a:rPr lang="en-AU" sz="1200" b="1" dirty="0" err="1">
                <a:solidFill>
                  <a:srgbClr val="009900"/>
                </a:solidFill>
                <a:cs typeface="Times New Roman" pitchFamily="18" charset="0"/>
              </a:rPr>
              <a:t>Nagri</a:t>
            </a:r>
            <a:r>
              <a:rPr lang="en-AU" sz="1200" dirty="0">
                <a:solidFill>
                  <a:srgbClr val="009900"/>
                </a:solidFill>
                <a:cs typeface="Times New Roman" pitchFamily="18" charset="0"/>
              </a:rPr>
              <a:t> Router</a:t>
            </a:r>
          </a:p>
          <a:p>
            <a:pPr marL="457200" indent="-457200">
              <a:lnSpc>
                <a:spcPct val="90000"/>
              </a:lnSpc>
              <a:buNone/>
            </a:pPr>
            <a:r>
              <a:rPr lang="en-AU" sz="1100" dirty="0">
                <a:cs typeface="Times New Roman" pitchFamily="18" charset="0"/>
              </a:rPr>
              <a:t>          </a:t>
            </a:r>
            <a:r>
              <a:rPr lang="en-AU" sz="1100" dirty="0" err="1">
                <a:cs typeface="Times New Roman" pitchFamily="18" charset="0"/>
              </a:rPr>
              <a:t>i</a:t>
            </a:r>
            <a:r>
              <a:rPr lang="en-AU" sz="1100" dirty="0">
                <a:cs typeface="Times New Roman" pitchFamily="18" charset="0"/>
              </a:rPr>
              <a:t>) </a:t>
            </a:r>
            <a:r>
              <a:rPr lang="en-AU" sz="1100" b="1" dirty="0">
                <a:solidFill>
                  <a:srgbClr val="0000FF"/>
                </a:solidFill>
              </a:rPr>
              <a:t>Inter-VLAN Routing Configuration </a:t>
            </a:r>
            <a:endParaRPr lang="en-AU" sz="1100" dirty="0">
              <a:solidFill>
                <a:srgbClr val="000000"/>
              </a:solidFill>
            </a:endParaRPr>
          </a:p>
          <a:p>
            <a:pPr marL="857250" lvl="1" indent="-457200">
              <a:lnSpc>
                <a:spcPct val="90000"/>
              </a:lnSpc>
            </a:pPr>
            <a:r>
              <a:rPr lang="en-AU" sz="1100" dirty="0">
                <a:cs typeface="Times New Roman" pitchFamily="18" charset="0"/>
              </a:rPr>
              <a:t>Refer</a:t>
            </a:r>
            <a:r>
              <a:rPr lang="en-AU" sz="1100" dirty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AU" sz="1100" dirty="0">
                <a:cs typeface="Times New Roman" pitchFamily="18" charset="0"/>
              </a:rPr>
              <a:t>page</a:t>
            </a:r>
            <a:r>
              <a:rPr lang="en-AU" sz="1100" dirty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AU" sz="1100" b="1" dirty="0">
                <a:solidFill>
                  <a:srgbClr val="FF0000"/>
                </a:solidFill>
                <a:cs typeface="Times New Roman" pitchFamily="18" charset="0"/>
              </a:rPr>
              <a:t>27 </a:t>
            </a:r>
            <a:r>
              <a:rPr lang="en-AU" sz="1100" dirty="0">
                <a:solidFill>
                  <a:srgbClr val="000000"/>
                </a:solidFill>
                <a:cs typeface="Times New Roman" pitchFamily="18" charset="0"/>
              </a:rPr>
              <a:t>and to </a:t>
            </a:r>
            <a:r>
              <a:rPr lang="en-AU" sz="1100" b="1" dirty="0">
                <a:solidFill>
                  <a:srgbClr val="FF0000"/>
                </a:solidFill>
              </a:rPr>
              <a:t>your journal </a:t>
            </a:r>
            <a:r>
              <a:rPr lang="en-AU" sz="1100" dirty="0">
                <a:solidFill>
                  <a:srgbClr val="000000"/>
                </a:solidFill>
              </a:rPr>
              <a:t>and lab exercises from prior unit on </a:t>
            </a:r>
            <a:r>
              <a:rPr lang="en-AU" sz="1100" b="1" dirty="0">
                <a:solidFill>
                  <a:srgbClr val="000000"/>
                </a:solidFill>
              </a:rPr>
              <a:t>Basic Inter-VLAN Routing</a:t>
            </a:r>
          </a:p>
          <a:p>
            <a:pPr marL="857250" lvl="1" indent="-457200">
              <a:lnSpc>
                <a:spcPct val="90000"/>
              </a:lnSpc>
            </a:pPr>
            <a:r>
              <a:rPr lang="en-AU" sz="1100" dirty="0"/>
              <a:t>Configure </a:t>
            </a:r>
            <a:r>
              <a:rPr lang="en-AU" sz="1100" b="1" dirty="0">
                <a:solidFill>
                  <a:srgbClr val="FF0000"/>
                </a:solidFill>
              </a:rPr>
              <a:t>Inter-VLAN Routing </a:t>
            </a:r>
            <a:r>
              <a:rPr lang="en-AU" sz="1100" dirty="0"/>
              <a:t>on G0/0/1</a:t>
            </a:r>
          </a:p>
          <a:p>
            <a:pPr marL="857250" lvl="1" indent="-457200">
              <a:lnSpc>
                <a:spcPct val="90000"/>
              </a:lnSpc>
            </a:pPr>
            <a:r>
              <a:rPr lang="en-AU" sz="1100" dirty="0"/>
              <a:t>Only create separate sub-interfaces for VLANs 1, </a:t>
            </a:r>
            <a:r>
              <a:rPr lang="en-AU" sz="1100" b="1" dirty="0">
                <a:solidFill>
                  <a:srgbClr val="008000"/>
                </a:solidFill>
              </a:rPr>
              <a:t>XXX</a:t>
            </a:r>
            <a:r>
              <a:rPr lang="en-AU" sz="1100" dirty="0"/>
              <a:t> and </a:t>
            </a:r>
            <a:r>
              <a:rPr lang="en-AU" sz="1100" b="1" dirty="0">
                <a:solidFill>
                  <a:srgbClr val="9933FF"/>
                </a:solidFill>
              </a:rPr>
              <a:t>YYY </a:t>
            </a:r>
          </a:p>
          <a:p>
            <a:pPr marL="857250" lvl="1" indent="-457200">
              <a:lnSpc>
                <a:spcPct val="90000"/>
              </a:lnSpc>
            </a:pPr>
            <a:r>
              <a:rPr lang="en-AU" sz="1100" dirty="0"/>
              <a:t>Assign each sub-interface with an ip address</a:t>
            </a:r>
          </a:p>
          <a:p>
            <a:pPr marL="400050" lvl="1" indent="0">
              <a:lnSpc>
                <a:spcPct val="90000"/>
              </a:lnSpc>
              <a:buNone/>
            </a:pPr>
            <a:endParaRPr lang="en-AU" sz="1100" dirty="0">
              <a:cs typeface="Times New Roman" pitchFamily="18" charset="0"/>
            </a:endParaRPr>
          </a:p>
          <a:p>
            <a:pPr marL="457200" indent="-457200">
              <a:lnSpc>
                <a:spcPct val="90000"/>
              </a:lnSpc>
              <a:buNone/>
            </a:pPr>
            <a:r>
              <a:rPr lang="en-AU" sz="1100" b="1" dirty="0">
                <a:cs typeface="Times New Roman" pitchFamily="18" charset="0"/>
              </a:rPr>
              <a:t>      c)</a:t>
            </a:r>
            <a:r>
              <a:rPr lang="en-AU" sz="1100" b="1" dirty="0"/>
              <a:t> </a:t>
            </a:r>
            <a:r>
              <a:rPr lang="en-AU" sz="1200" b="1" dirty="0">
                <a:solidFill>
                  <a:srgbClr val="009900"/>
                </a:solidFill>
              </a:rPr>
              <a:t>PC Configuration </a:t>
            </a:r>
          </a:p>
          <a:p>
            <a:pPr>
              <a:buNone/>
            </a:pPr>
            <a:r>
              <a:rPr lang="en-AU" sz="1100" dirty="0"/>
              <a:t>          </a:t>
            </a:r>
            <a:r>
              <a:rPr lang="en-AU" sz="1100" dirty="0" err="1"/>
              <a:t>i</a:t>
            </a:r>
            <a:r>
              <a:rPr lang="en-AU" sz="1100" dirty="0"/>
              <a:t>) Configure PC1 and PC2 IP addresses</a:t>
            </a:r>
          </a:p>
          <a:p>
            <a:pPr>
              <a:buNone/>
            </a:pPr>
            <a:r>
              <a:rPr lang="en-AU" sz="1100" b="1" dirty="0"/>
              <a:t>       d) </a:t>
            </a:r>
            <a:r>
              <a:rPr lang="en-AU" sz="1100" b="1" dirty="0" err="1">
                <a:solidFill>
                  <a:srgbClr val="009900"/>
                </a:solidFill>
              </a:rPr>
              <a:t>Nagri</a:t>
            </a:r>
            <a:r>
              <a:rPr lang="en-AU" sz="1100" b="1" dirty="0">
                <a:solidFill>
                  <a:srgbClr val="009900"/>
                </a:solidFill>
              </a:rPr>
              <a:t> Switch</a:t>
            </a:r>
          </a:p>
          <a:p>
            <a:pPr marL="857250" lvl="2" indent="-457200">
              <a:lnSpc>
                <a:spcPct val="90000"/>
              </a:lnSpc>
              <a:buFont typeface="Arial" pitchFamily="34" charset="0"/>
              <a:buChar char="–"/>
            </a:pPr>
            <a:r>
              <a:rPr lang="en-AU" sz="1100" dirty="0"/>
              <a:t>Check default gateway configured on  switch, use VLAN1 G0/0/1 .1 sub-interface ip address</a:t>
            </a:r>
          </a:p>
          <a:p>
            <a:pPr>
              <a:buNone/>
            </a:pPr>
            <a:endParaRPr lang="en-AU" sz="1100" b="1" dirty="0"/>
          </a:p>
          <a:p>
            <a:pPr>
              <a:buFontTx/>
              <a:buNone/>
              <a:defRPr/>
            </a:pPr>
            <a:r>
              <a:rPr lang="en-AU" sz="1100" b="1" dirty="0"/>
              <a:t>11. </a:t>
            </a:r>
            <a:r>
              <a:rPr lang="en-AU" sz="1100" b="1" dirty="0">
                <a:solidFill>
                  <a:srgbClr val="FF0000"/>
                </a:solidFill>
              </a:rPr>
              <a:t>Trouble Shooting</a:t>
            </a:r>
            <a:r>
              <a:rPr lang="en-AU" sz="1100" b="1" dirty="0">
                <a:solidFill>
                  <a:srgbClr val="3333FF"/>
                </a:solidFill>
              </a:rPr>
              <a:t> Trunking – between Switch and Router</a:t>
            </a:r>
            <a:endParaRPr lang="en-AU" sz="11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100" b="1" dirty="0"/>
              <a:t>    a)</a:t>
            </a:r>
            <a:r>
              <a:rPr lang="en-AU" sz="1100" dirty="0"/>
              <a:t> To check Trunking is activated, on switch(</a:t>
            </a:r>
            <a:r>
              <a:rPr lang="en-AU" sz="1100" dirty="0" err="1"/>
              <a:t>es</a:t>
            </a:r>
            <a:r>
              <a:rPr lang="en-AU" sz="1100" dirty="0"/>
              <a:t>), use – </a:t>
            </a:r>
            <a:r>
              <a:rPr lang="en-AU" sz="1100" b="1" dirty="0"/>
              <a:t>show interface trunk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100" b="1" dirty="0"/>
              <a:t>    b) </a:t>
            </a:r>
            <a:r>
              <a:rPr lang="en-AU" sz="1100" dirty="0"/>
              <a:t>Check correct interface has been configured for trunking !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AU" sz="11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AU" sz="1100" b="1" dirty="0">
              <a:solidFill>
                <a:srgbClr val="0000FF"/>
              </a:solidFill>
            </a:endParaRPr>
          </a:p>
          <a:p>
            <a:pPr>
              <a:buFontTx/>
              <a:buNone/>
              <a:defRPr/>
            </a:pPr>
            <a:endParaRPr lang="en-AU" sz="1000" b="1" dirty="0"/>
          </a:p>
          <a:p>
            <a:pPr eaLnBrk="1" hangingPunct="1">
              <a:buFontTx/>
              <a:buNone/>
              <a:defRPr/>
            </a:pPr>
            <a:endParaRPr lang="en-AU" sz="1000" b="1" dirty="0"/>
          </a:p>
          <a:p>
            <a:pPr>
              <a:buFontTx/>
              <a:buNone/>
              <a:defRPr/>
            </a:pPr>
            <a:endParaRPr lang="en-AU" sz="1000" b="1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D9D3E37-3D65-4EE4-9953-961B05D6C1E8}" type="slidenum">
              <a:rPr lang="en-AU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A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97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79388" y="115888"/>
            <a:ext cx="8713787" cy="433387"/>
          </a:xfrm>
        </p:spPr>
        <p:txBody>
          <a:bodyPr/>
          <a:lstStyle/>
          <a:p>
            <a:r>
              <a:rPr lang="en-AU" sz="2000" dirty="0"/>
              <a:t>Scenario 6 -Tasks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620713"/>
            <a:ext cx="8785225" cy="5976937"/>
          </a:xfrm>
        </p:spPr>
        <p:txBody>
          <a:bodyPr/>
          <a:lstStyle/>
          <a:p>
            <a:pPr>
              <a:buFontTx/>
              <a:buNone/>
              <a:defRPr/>
            </a:pPr>
            <a:endParaRPr lang="en-AU" sz="1000" b="1" dirty="0"/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US" sz="1100" b="1" dirty="0"/>
              <a:t>12. </a:t>
            </a:r>
            <a:r>
              <a:rPr lang="en-US" sz="1100" b="1" dirty="0">
                <a:solidFill>
                  <a:srgbClr val="FF0000"/>
                </a:solidFill>
              </a:rPr>
              <a:t>Trouble Shooting</a:t>
            </a:r>
            <a:r>
              <a:rPr lang="en-US" sz="1100" b="1" dirty="0"/>
              <a:t>  </a:t>
            </a:r>
            <a:r>
              <a:rPr lang="en-US" sz="1100" b="1" dirty="0">
                <a:solidFill>
                  <a:srgbClr val="3333FF"/>
                </a:solidFill>
              </a:rPr>
              <a:t>Point-to-Point Single Link Testing</a:t>
            </a:r>
          </a:p>
          <a:p>
            <a:pPr>
              <a:buFontTx/>
              <a:buNone/>
              <a:defRPr/>
            </a:pPr>
            <a:r>
              <a:rPr lang="en-AU" sz="1100" dirty="0"/>
              <a:t>     </a:t>
            </a:r>
            <a:r>
              <a:rPr lang="en-AU" sz="1100" b="1" dirty="0"/>
              <a:t>a) </a:t>
            </a:r>
            <a:r>
              <a:rPr lang="en-AU" sz="1100" dirty="0"/>
              <a:t>This test is to check that each individual link in the network is working.</a:t>
            </a:r>
          </a:p>
          <a:p>
            <a:pPr>
              <a:buFontTx/>
              <a:buNone/>
              <a:defRPr/>
            </a:pPr>
            <a:r>
              <a:rPr lang="en-AU" sz="1100" dirty="0"/>
              <a:t>    </a:t>
            </a:r>
            <a:r>
              <a:rPr lang="en-AU" sz="1100" b="1" dirty="0"/>
              <a:t> b) Ping </a:t>
            </a:r>
            <a:r>
              <a:rPr lang="en-AU" sz="1100" dirty="0"/>
              <a:t>(command) – ensure you can ping from one end of each link to the other: </a:t>
            </a:r>
          </a:p>
          <a:p>
            <a:pPr lvl="1">
              <a:defRPr/>
            </a:pPr>
            <a:r>
              <a:rPr lang="en-AU" sz="1100" dirty="0"/>
              <a:t>PC to Router in same subnet/VLAN/network.</a:t>
            </a:r>
          </a:p>
          <a:p>
            <a:pPr lvl="1">
              <a:defRPr/>
            </a:pPr>
            <a:r>
              <a:rPr lang="en-AU" sz="1100" dirty="0"/>
              <a:t>PC to PC in same subnet/VLAN/network</a:t>
            </a:r>
          </a:p>
          <a:p>
            <a:pPr lvl="1">
              <a:defRPr/>
            </a:pPr>
            <a:r>
              <a:rPr lang="en-AU" sz="1100" dirty="0"/>
              <a:t>Switch to Router</a:t>
            </a:r>
          </a:p>
          <a:p>
            <a:pPr lvl="1">
              <a:defRPr/>
            </a:pPr>
            <a:r>
              <a:rPr lang="en-AU" sz="1100" dirty="0"/>
              <a:t>Router to each direct neighbour Router over a serial link.  </a:t>
            </a:r>
          </a:p>
          <a:p>
            <a:pPr>
              <a:buFontTx/>
              <a:buNone/>
              <a:defRPr/>
            </a:pPr>
            <a:r>
              <a:rPr lang="en-AU" sz="1100" dirty="0"/>
              <a:t>     </a:t>
            </a:r>
            <a:r>
              <a:rPr lang="en-AU" sz="1100" b="1" dirty="0"/>
              <a:t>c) Link NOT working ? - </a:t>
            </a:r>
            <a:r>
              <a:rPr lang="en-AU" sz="1100" dirty="0"/>
              <a:t>Common problems:</a:t>
            </a:r>
          </a:p>
          <a:p>
            <a:pPr lvl="1">
              <a:defRPr/>
            </a:pPr>
            <a:r>
              <a:rPr lang="en-AU" sz="1100" dirty="0"/>
              <a:t>Physical connection not made.</a:t>
            </a:r>
          </a:p>
          <a:p>
            <a:pPr lvl="1">
              <a:defRPr/>
            </a:pPr>
            <a:r>
              <a:rPr lang="en-AU" sz="1100" dirty="0"/>
              <a:t>An incorrect IP address or subnet mask is configured on one interface of a link</a:t>
            </a:r>
          </a:p>
          <a:p>
            <a:pPr lvl="1">
              <a:defRPr/>
            </a:pPr>
            <a:r>
              <a:rPr lang="en-AU" sz="1100" dirty="0"/>
              <a:t> The interface is shutdown.</a:t>
            </a:r>
          </a:p>
          <a:p>
            <a:pPr>
              <a:buFontTx/>
              <a:buNone/>
              <a:defRPr/>
            </a:pPr>
            <a:endParaRPr lang="en-AU" sz="1100" b="1" dirty="0"/>
          </a:p>
          <a:p>
            <a:pPr>
              <a:buFontTx/>
              <a:buNone/>
              <a:defRPr/>
            </a:pPr>
            <a:r>
              <a:rPr lang="en-US" sz="1100" b="1" dirty="0"/>
              <a:t>13. </a:t>
            </a:r>
            <a:r>
              <a:rPr lang="en-US" sz="1100" b="1" dirty="0">
                <a:solidFill>
                  <a:srgbClr val="FF0000"/>
                </a:solidFill>
              </a:rPr>
              <a:t>Trouble Shooting</a:t>
            </a:r>
            <a:r>
              <a:rPr lang="en-US" sz="1100" b="1" dirty="0"/>
              <a:t>  </a:t>
            </a:r>
            <a:r>
              <a:rPr lang="en-US" sz="1100" b="1" dirty="0">
                <a:solidFill>
                  <a:srgbClr val="3333FF"/>
                </a:solidFill>
              </a:rPr>
              <a:t>Inter-VLAN Routing Testing</a:t>
            </a:r>
          </a:p>
          <a:p>
            <a:pPr>
              <a:buFontTx/>
              <a:buNone/>
              <a:defRPr/>
            </a:pPr>
            <a:r>
              <a:rPr lang="en-AU" sz="1100" b="1" dirty="0"/>
              <a:t>      a)</a:t>
            </a:r>
            <a:r>
              <a:rPr lang="en-AU" sz="1100" dirty="0"/>
              <a:t> This test is to check Inter-VLAN routing is working</a:t>
            </a:r>
          </a:p>
          <a:p>
            <a:pPr>
              <a:buFontTx/>
              <a:buNone/>
              <a:defRPr/>
            </a:pPr>
            <a:r>
              <a:rPr lang="en-AU" sz="1100" b="1" dirty="0"/>
              <a:t>      b) Ping </a:t>
            </a:r>
            <a:r>
              <a:rPr lang="en-AU" sz="1100" dirty="0"/>
              <a:t>PC1 – VLAN</a:t>
            </a:r>
            <a:r>
              <a:rPr lang="en-AU" sz="1100" b="1" dirty="0">
                <a:solidFill>
                  <a:srgbClr val="008000"/>
                </a:solidFill>
              </a:rPr>
              <a:t> XXX    </a:t>
            </a:r>
            <a:r>
              <a:rPr lang="en-AU" sz="1100" dirty="0"/>
              <a:t>to    PC2 – VLAN </a:t>
            </a:r>
            <a:r>
              <a:rPr lang="en-AU" sz="1100" b="1" dirty="0">
                <a:solidFill>
                  <a:srgbClr val="9933FF"/>
                </a:solidFill>
              </a:rPr>
              <a:t>YYY</a:t>
            </a:r>
          </a:p>
          <a:p>
            <a:pPr lvl="0">
              <a:buNone/>
              <a:defRPr/>
            </a:pPr>
            <a:r>
              <a:rPr lang="en-AU" sz="1000" b="1" dirty="0">
                <a:solidFill>
                  <a:srgbClr val="000000"/>
                </a:solidFill>
              </a:rPr>
              <a:t>       c) Ping </a:t>
            </a:r>
            <a:r>
              <a:rPr lang="en-AU" sz="1000" dirty="0">
                <a:solidFill>
                  <a:srgbClr val="000000"/>
                </a:solidFill>
              </a:rPr>
              <a:t>PC1 – Switch 1</a:t>
            </a:r>
          </a:p>
          <a:p>
            <a:pPr lvl="0">
              <a:buNone/>
              <a:defRPr/>
            </a:pPr>
            <a:r>
              <a:rPr lang="en-AU" sz="1000" b="1" dirty="0">
                <a:solidFill>
                  <a:srgbClr val="000000"/>
                </a:solidFill>
              </a:rPr>
              <a:t>      d)  On </a:t>
            </a:r>
            <a:r>
              <a:rPr lang="en-AU" sz="1000" b="1" dirty="0" err="1">
                <a:solidFill>
                  <a:srgbClr val="000000"/>
                </a:solidFill>
              </a:rPr>
              <a:t>Nagri</a:t>
            </a:r>
            <a:r>
              <a:rPr lang="en-AU" sz="1000" b="1" dirty="0">
                <a:solidFill>
                  <a:srgbClr val="000000"/>
                </a:solidFill>
              </a:rPr>
              <a:t> Router – </a:t>
            </a:r>
            <a:r>
              <a:rPr lang="en-AU" sz="1000" b="1" dirty="0">
                <a:solidFill>
                  <a:srgbClr val="663300"/>
                </a:solidFill>
              </a:rPr>
              <a:t>show </a:t>
            </a:r>
            <a:r>
              <a:rPr lang="en-AU" sz="1000" b="1" dirty="0" err="1">
                <a:solidFill>
                  <a:srgbClr val="663300"/>
                </a:solidFill>
              </a:rPr>
              <a:t>arp</a:t>
            </a:r>
            <a:r>
              <a:rPr lang="en-AU" sz="1000" dirty="0">
                <a:solidFill>
                  <a:srgbClr val="663300"/>
                </a:solidFill>
              </a:rPr>
              <a:t>, </a:t>
            </a:r>
            <a:r>
              <a:rPr lang="en-AU" sz="1000" dirty="0">
                <a:solidFill>
                  <a:srgbClr val="000000"/>
                </a:solidFill>
              </a:rPr>
              <a:t>to check the IP address to MAC address mapping</a:t>
            </a:r>
            <a:endParaRPr lang="en-AU" sz="1100" dirty="0"/>
          </a:p>
          <a:p>
            <a:pPr>
              <a:buFontTx/>
              <a:buNone/>
              <a:defRPr/>
            </a:pPr>
            <a:endParaRPr lang="en-AU" sz="11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100" b="1" dirty="0"/>
              <a:t>14. </a:t>
            </a:r>
            <a:r>
              <a:rPr lang="en-AU" sz="1100" b="1" dirty="0">
                <a:solidFill>
                  <a:srgbClr val="FF0000"/>
                </a:solidFill>
              </a:rPr>
              <a:t>Trouble Shooting </a:t>
            </a:r>
            <a:r>
              <a:rPr lang="en-AU" sz="1100" b="1" dirty="0">
                <a:solidFill>
                  <a:srgbClr val="0000FF"/>
                </a:solidFill>
              </a:rPr>
              <a:t>Telnet to Switch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1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n-AU" sz="1100" b="1" dirty="0">
                <a:latin typeface="Arial" pitchFamily="34" charset="0"/>
                <a:cs typeface="Arial" pitchFamily="34" charset="0"/>
              </a:rPr>
              <a:t>a)</a:t>
            </a:r>
            <a:r>
              <a:rPr lang="en-AU" sz="11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AU" sz="1100" dirty="0">
                <a:latin typeface="Arial" pitchFamily="34" charset="0"/>
                <a:cs typeface="Arial" pitchFamily="34" charset="0"/>
              </a:rPr>
              <a:t>To check you  can telnet to the switch</a:t>
            </a:r>
            <a:endParaRPr lang="en-US" sz="1100" b="1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AU" sz="1100" b="1" dirty="0">
                <a:latin typeface="Arial" pitchFamily="34" charset="0"/>
                <a:cs typeface="Arial" pitchFamily="34" charset="0"/>
              </a:rPr>
              <a:t>     b)</a:t>
            </a:r>
            <a:r>
              <a:rPr lang="en-AU" sz="1100" dirty="0">
                <a:latin typeface="Arial" pitchFamily="34" charset="0"/>
                <a:cs typeface="Arial" pitchFamily="34" charset="0"/>
              </a:rPr>
              <a:t> From PC1   DOS  command window – telnet to the switch</a:t>
            </a:r>
            <a:endParaRPr lang="en-AU" sz="11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buNone/>
            </a:pPr>
            <a:r>
              <a:rPr lang="en-AU" sz="1100" b="1" dirty="0">
                <a:latin typeface="Arial" pitchFamily="34" charset="0"/>
                <a:cs typeface="Arial" pitchFamily="34" charset="0"/>
              </a:rPr>
              <a:t>     c) </a:t>
            </a:r>
            <a:r>
              <a:rPr lang="en-AU" sz="1100" dirty="0">
                <a:latin typeface="Arial" pitchFamily="34" charset="0"/>
                <a:cs typeface="Arial" pitchFamily="34" charset="0"/>
              </a:rPr>
              <a:t>Common problems:</a:t>
            </a:r>
          </a:p>
          <a:p>
            <a:pPr lvl="1" eaLnBrk="1" hangingPunct="1"/>
            <a:r>
              <a:rPr lang="en-AU" sz="1100" dirty="0">
                <a:latin typeface="Arial" pitchFamily="34" charset="0"/>
                <a:cs typeface="Arial" pitchFamily="34" charset="0"/>
              </a:rPr>
              <a:t>Switch Vlan1 interface shutdown</a:t>
            </a:r>
          </a:p>
          <a:p>
            <a:pPr lvl="1" eaLnBrk="1" hangingPunct="1"/>
            <a:r>
              <a:rPr lang="en-AU" sz="1100" dirty="0">
                <a:latin typeface="Arial" pitchFamily="34" charset="0"/>
                <a:cs typeface="Arial" pitchFamily="34" charset="0"/>
              </a:rPr>
              <a:t>Switch has no default gateway IP address</a:t>
            </a:r>
          </a:p>
          <a:p>
            <a:pPr lvl="1" eaLnBrk="1" hangingPunct="1"/>
            <a:r>
              <a:rPr lang="en-AU" sz="1100" dirty="0">
                <a:latin typeface="Arial" pitchFamily="34" charset="0"/>
                <a:cs typeface="Arial" pitchFamily="34" charset="0"/>
              </a:rPr>
              <a:t>Switch Line </a:t>
            </a:r>
            <a:r>
              <a:rPr lang="en-AU" sz="1100" dirty="0" err="1">
                <a:latin typeface="Arial" pitchFamily="34" charset="0"/>
                <a:cs typeface="Arial" pitchFamily="34" charset="0"/>
              </a:rPr>
              <a:t>vty</a:t>
            </a:r>
            <a:r>
              <a:rPr lang="en-AU" sz="1100" dirty="0">
                <a:latin typeface="Arial" pitchFamily="34" charset="0"/>
                <a:cs typeface="Arial" pitchFamily="34" charset="0"/>
              </a:rPr>
              <a:t> not configured with login and password</a:t>
            </a:r>
          </a:p>
          <a:p>
            <a:pPr lvl="1" eaLnBrk="1" hangingPunct="1"/>
            <a:r>
              <a:rPr lang="en-AU" sz="1100" dirty="0">
                <a:latin typeface="Arial" pitchFamily="34" charset="0"/>
                <a:cs typeface="Arial" pitchFamily="34" charset="0"/>
              </a:rPr>
              <a:t>Inter-VLAN routing failure</a:t>
            </a:r>
            <a:endParaRPr lang="en-AU" sz="1000" b="1" dirty="0"/>
          </a:p>
          <a:p>
            <a:pPr>
              <a:buFontTx/>
              <a:buNone/>
              <a:defRPr/>
            </a:pPr>
            <a:endParaRPr lang="en-AU" sz="1100" b="1" dirty="0"/>
          </a:p>
          <a:p>
            <a:pPr marL="457200" indent="-457200">
              <a:lnSpc>
                <a:spcPct val="90000"/>
              </a:lnSpc>
              <a:buNone/>
            </a:pPr>
            <a:endParaRPr lang="en-AU" sz="1100" b="1" dirty="0"/>
          </a:p>
          <a:p>
            <a:pPr marL="457200" indent="-457200">
              <a:lnSpc>
                <a:spcPct val="90000"/>
              </a:lnSpc>
              <a:buNone/>
            </a:pPr>
            <a:endParaRPr lang="en-AU" sz="1100" b="1" dirty="0"/>
          </a:p>
          <a:p>
            <a:pPr marL="457200" indent="-457200">
              <a:lnSpc>
                <a:spcPct val="90000"/>
              </a:lnSpc>
              <a:buNone/>
            </a:pPr>
            <a:endParaRPr lang="en-AU" sz="1100" b="1" dirty="0"/>
          </a:p>
          <a:p>
            <a:pPr marL="457200" indent="-457200">
              <a:lnSpc>
                <a:spcPct val="90000"/>
              </a:lnSpc>
              <a:buNone/>
            </a:pPr>
            <a:endParaRPr lang="en-AU" sz="1100" b="1" dirty="0"/>
          </a:p>
          <a:p>
            <a:pPr marL="457200" indent="-457200">
              <a:lnSpc>
                <a:spcPct val="90000"/>
              </a:lnSpc>
              <a:buNone/>
            </a:pPr>
            <a:endParaRPr lang="en-AU" sz="1100" b="1" dirty="0"/>
          </a:p>
          <a:p>
            <a:pPr marL="457200" indent="-457200">
              <a:lnSpc>
                <a:spcPct val="90000"/>
              </a:lnSpc>
              <a:buNone/>
            </a:pPr>
            <a:endParaRPr lang="en-AU" sz="1100" b="1" dirty="0"/>
          </a:p>
          <a:p>
            <a:pPr marL="457200" indent="-457200">
              <a:lnSpc>
                <a:spcPct val="90000"/>
              </a:lnSpc>
              <a:buNone/>
            </a:pPr>
            <a:r>
              <a:rPr lang="en-AU" sz="1100" b="1" dirty="0"/>
              <a:t> </a:t>
            </a:r>
            <a:endParaRPr lang="en-AU" sz="1100" dirty="0">
              <a:cs typeface="Times New Roman" pitchFamily="18" charset="0"/>
            </a:endParaRPr>
          </a:p>
          <a:p>
            <a:pPr marL="457200" indent="-457200">
              <a:lnSpc>
                <a:spcPct val="90000"/>
              </a:lnSpc>
              <a:buNone/>
            </a:pPr>
            <a:r>
              <a:rPr lang="en-AU" sz="1100" dirty="0">
                <a:cs typeface="Times New Roman" pitchFamily="18" charset="0"/>
              </a:rPr>
              <a:t>   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AU" sz="1100" b="1" dirty="0"/>
          </a:p>
          <a:p>
            <a:pPr>
              <a:buNone/>
            </a:pPr>
            <a:endParaRPr lang="en-US" sz="1100" b="1" dirty="0"/>
          </a:p>
          <a:p>
            <a:pPr>
              <a:buFontTx/>
              <a:buNone/>
              <a:defRPr/>
            </a:pPr>
            <a:endParaRPr lang="en-AU" sz="1000" b="1" dirty="0"/>
          </a:p>
          <a:p>
            <a:pPr eaLnBrk="1" hangingPunct="1">
              <a:buFontTx/>
              <a:buNone/>
              <a:defRPr/>
            </a:pPr>
            <a:endParaRPr lang="en-AU" sz="1000" b="1" dirty="0"/>
          </a:p>
          <a:p>
            <a:pPr>
              <a:buFontTx/>
              <a:buNone/>
              <a:defRPr/>
            </a:pPr>
            <a:endParaRPr lang="en-AU" sz="1000" b="1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D9D3E37-3D65-4EE4-9953-961B05D6C1E8}" type="slidenum">
              <a:rPr lang="en-AU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A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563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405805"/>
          </a:xfrm>
        </p:spPr>
        <p:txBody>
          <a:bodyPr/>
          <a:lstStyle/>
          <a:p>
            <a:r>
              <a:rPr lang="en-AU" sz="2000" dirty="0"/>
              <a:t>Scenario 6 -Tasks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18" y="548680"/>
            <a:ext cx="8856663" cy="6048672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AU" sz="1000" b="1" dirty="0"/>
              <a:t>15. </a:t>
            </a:r>
            <a:r>
              <a:rPr lang="en-AU" sz="1000" b="1" dirty="0">
                <a:solidFill>
                  <a:srgbClr val="3333FF"/>
                </a:solidFill>
              </a:rPr>
              <a:t>Routing Protocol Configuration </a:t>
            </a:r>
            <a:r>
              <a:rPr lang="en-AU" sz="1000" dirty="0"/>
              <a:t>(refer pages </a:t>
            </a:r>
            <a:r>
              <a:rPr lang="en-AU" sz="1000" b="1" dirty="0">
                <a:solidFill>
                  <a:srgbClr val="FF0000"/>
                </a:solidFill>
              </a:rPr>
              <a:t>24 to 26</a:t>
            </a:r>
            <a:r>
              <a:rPr lang="en-AU" sz="1000" dirty="0"/>
              <a:t>) </a:t>
            </a:r>
          </a:p>
          <a:p>
            <a:pPr>
              <a:buFontTx/>
              <a:buNone/>
              <a:defRPr/>
            </a:pPr>
            <a:r>
              <a:rPr lang="en-AU" sz="1000" b="1" dirty="0"/>
              <a:t>     a)  </a:t>
            </a:r>
            <a:r>
              <a:rPr lang="en-AU" sz="1000" dirty="0" err="1">
                <a:solidFill>
                  <a:srgbClr val="009900"/>
                </a:solidFill>
              </a:rPr>
              <a:t>Nagri</a:t>
            </a:r>
            <a:endParaRPr lang="en-AU" sz="1000" dirty="0">
              <a:solidFill>
                <a:srgbClr val="009900"/>
              </a:solidFill>
            </a:endParaRPr>
          </a:p>
          <a:p>
            <a:pPr lvl="1">
              <a:defRPr/>
            </a:pPr>
            <a:r>
              <a:rPr lang="en-AU" sz="1000" b="1" dirty="0"/>
              <a:t>OSPF</a:t>
            </a:r>
            <a:r>
              <a:rPr lang="en-AU" sz="1000" dirty="0"/>
              <a:t> using wildcards for each subnet </a:t>
            </a:r>
          </a:p>
          <a:p>
            <a:pPr lvl="1">
              <a:defRPr/>
            </a:pPr>
            <a:r>
              <a:rPr lang="en-AU" sz="1000" dirty="0"/>
              <a:t>Configure passive-interface as appropriate to avoid sending unnecessary routing information</a:t>
            </a:r>
          </a:p>
          <a:p>
            <a:pPr>
              <a:buFontTx/>
              <a:buNone/>
              <a:defRPr/>
            </a:pPr>
            <a:r>
              <a:rPr lang="en-AU" sz="1000" dirty="0"/>
              <a:t>     </a:t>
            </a:r>
            <a:r>
              <a:rPr lang="en-AU" sz="1000" b="1" dirty="0"/>
              <a:t>b) </a:t>
            </a:r>
            <a:r>
              <a:rPr lang="en-AU" sz="1000" dirty="0" err="1">
                <a:solidFill>
                  <a:srgbClr val="009900"/>
                </a:solidFill>
              </a:rPr>
              <a:t>Daspur</a:t>
            </a:r>
            <a:endParaRPr lang="en-AU" sz="1000" dirty="0">
              <a:solidFill>
                <a:srgbClr val="009900"/>
              </a:solidFill>
            </a:endParaRPr>
          </a:p>
          <a:p>
            <a:pPr lvl="1">
              <a:defRPr/>
            </a:pPr>
            <a:r>
              <a:rPr lang="en-AU" sz="1000" b="1" dirty="0"/>
              <a:t>OSPF</a:t>
            </a:r>
            <a:r>
              <a:rPr lang="en-AU" sz="1000" dirty="0"/>
              <a:t> using wildcards for each subnet</a:t>
            </a:r>
          </a:p>
          <a:p>
            <a:pPr lvl="1">
              <a:defRPr/>
            </a:pPr>
            <a:r>
              <a:rPr lang="en-AU" sz="1000" dirty="0"/>
              <a:t>Do not advertise  the  external network address</a:t>
            </a:r>
          </a:p>
          <a:p>
            <a:pPr lvl="1">
              <a:defRPr/>
            </a:pPr>
            <a:r>
              <a:rPr lang="en-AU" sz="1000" dirty="0"/>
              <a:t>Configure passive-interface as appropriate to avoid sending unnecessary routing information</a:t>
            </a:r>
          </a:p>
          <a:p>
            <a:pPr lvl="1">
              <a:defRPr/>
            </a:pPr>
            <a:r>
              <a:rPr lang="en-AU" sz="1000" dirty="0"/>
              <a:t>Configure default route to ISP Router</a:t>
            </a:r>
          </a:p>
          <a:p>
            <a:pPr lvl="1">
              <a:defRPr/>
            </a:pPr>
            <a:r>
              <a:rPr lang="en-AU" sz="1000" dirty="0"/>
              <a:t>Advertise default route to </a:t>
            </a:r>
            <a:r>
              <a:rPr lang="en-AU" sz="1000" dirty="0" err="1">
                <a:solidFill>
                  <a:srgbClr val="009900"/>
                </a:solidFill>
              </a:rPr>
              <a:t>Nagri</a:t>
            </a:r>
            <a:r>
              <a:rPr lang="en-AU" sz="1000" dirty="0"/>
              <a:t>  Router</a:t>
            </a:r>
          </a:p>
          <a:p>
            <a:pPr>
              <a:buFontTx/>
              <a:buNone/>
              <a:defRPr/>
            </a:pPr>
            <a:r>
              <a:rPr lang="en-AU" sz="1000" dirty="0"/>
              <a:t>     </a:t>
            </a:r>
            <a:r>
              <a:rPr lang="en-AU" sz="1000" b="1" dirty="0"/>
              <a:t>c) </a:t>
            </a:r>
            <a:r>
              <a:rPr lang="en-AU" sz="1000" dirty="0">
                <a:solidFill>
                  <a:srgbClr val="009900"/>
                </a:solidFill>
              </a:rPr>
              <a:t>ISP Router</a:t>
            </a:r>
          </a:p>
          <a:p>
            <a:pPr lvl="1">
              <a:defRPr/>
            </a:pPr>
            <a:r>
              <a:rPr lang="en-AU" sz="1000" b="1" dirty="0"/>
              <a:t>Do not configure OSPF</a:t>
            </a:r>
            <a:endParaRPr lang="en-AU" sz="1000" b="1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en-AU" sz="1000" dirty="0">
                <a:cs typeface="Times New Roman" pitchFamily="18" charset="0"/>
              </a:rPr>
              <a:t>C</a:t>
            </a:r>
            <a:r>
              <a:rPr lang="en-AU" sz="1000" dirty="0"/>
              <a:t>onfigure loopbacks for Web Servers (If you are using Packet Tracer may need to use Server Devices)</a:t>
            </a:r>
          </a:p>
          <a:p>
            <a:pPr lvl="1">
              <a:defRPr/>
            </a:pPr>
            <a:endParaRPr lang="en-AU" sz="1000" dirty="0"/>
          </a:p>
          <a:p>
            <a:pPr eaLnBrk="1" hangingPunct="1">
              <a:buFontTx/>
              <a:buNone/>
            </a:pPr>
            <a:r>
              <a:rPr lang="en-AU" sz="1000" b="1" dirty="0"/>
              <a:t>16. </a:t>
            </a:r>
            <a:r>
              <a:rPr lang="en-AU" sz="1000" b="1" dirty="0">
                <a:solidFill>
                  <a:srgbClr val="FF0000"/>
                </a:solidFill>
              </a:rPr>
              <a:t>Trouble Shooting </a:t>
            </a:r>
            <a:r>
              <a:rPr lang="en-AU" sz="1000" b="1" dirty="0">
                <a:solidFill>
                  <a:srgbClr val="3333FF"/>
                </a:solidFill>
              </a:rPr>
              <a:t>OSPF Neighbor Adjacency</a:t>
            </a:r>
          </a:p>
          <a:p>
            <a:pPr eaLnBrk="1" hangingPunct="1">
              <a:buFontTx/>
              <a:buNone/>
            </a:pPr>
            <a:r>
              <a:rPr lang="en-AU" sz="1000" dirty="0"/>
              <a:t>     </a:t>
            </a:r>
            <a:r>
              <a:rPr lang="en-AU" sz="1000" b="1" dirty="0"/>
              <a:t>a) </a:t>
            </a:r>
            <a:r>
              <a:rPr lang="en-AU" sz="1000" dirty="0"/>
              <a:t>Verify that the routers have formed an adjacency with each other, use - </a:t>
            </a:r>
            <a:r>
              <a:rPr lang="en-AU" sz="1000" b="1" dirty="0"/>
              <a:t>show ip ospf neighbor</a:t>
            </a:r>
            <a:endParaRPr lang="en-AU" sz="1000" dirty="0"/>
          </a:p>
          <a:p>
            <a:pPr eaLnBrk="1" hangingPunct="1">
              <a:buFontTx/>
              <a:buNone/>
            </a:pPr>
            <a:r>
              <a:rPr lang="en-AU" sz="1000" b="1" dirty="0"/>
              <a:t>     b) Adjacency NOT Formed ? - </a:t>
            </a:r>
            <a:r>
              <a:rPr lang="en-AU" sz="1000" dirty="0"/>
              <a:t>If an adjacency has not formed it could be due to: </a:t>
            </a:r>
          </a:p>
          <a:p>
            <a:pPr eaLnBrk="1" hangingPunct="1">
              <a:buFontTx/>
              <a:buNone/>
            </a:pPr>
            <a:r>
              <a:rPr lang="en-AU" sz="1000" dirty="0"/>
              <a:t>          </a:t>
            </a:r>
            <a:r>
              <a:rPr lang="en-AU" sz="1000" dirty="0" err="1"/>
              <a:t>i</a:t>
            </a:r>
            <a:r>
              <a:rPr lang="en-AU" sz="1000" dirty="0"/>
              <a:t>) subnet masks on each end of link do not match  </a:t>
            </a:r>
          </a:p>
          <a:p>
            <a:pPr eaLnBrk="1" hangingPunct="1">
              <a:buFontTx/>
              <a:buNone/>
            </a:pPr>
            <a:r>
              <a:rPr lang="en-AU" sz="1000" dirty="0"/>
              <a:t>         ii) the directly connected subnet is not included in the </a:t>
            </a:r>
            <a:r>
              <a:rPr lang="en-AU" sz="1000" b="1" dirty="0"/>
              <a:t>network</a:t>
            </a:r>
            <a:r>
              <a:rPr lang="en-AU" sz="1000" dirty="0"/>
              <a:t> statements</a:t>
            </a:r>
          </a:p>
          <a:p>
            <a:pPr eaLnBrk="1" hangingPunct="1">
              <a:buFontTx/>
              <a:buNone/>
            </a:pPr>
            <a:r>
              <a:rPr lang="en-AU" sz="1000" dirty="0"/>
              <a:t>     </a:t>
            </a:r>
            <a:r>
              <a:rPr lang="en-AU" sz="1000" b="1" dirty="0"/>
              <a:t>c) </a:t>
            </a:r>
            <a:r>
              <a:rPr lang="en-AU" sz="1000" dirty="0"/>
              <a:t>Other trouble shooting commands: </a:t>
            </a:r>
            <a:r>
              <a:rPr lang="en-AU" sz="1000" b="1" dirty="0"/>
              <a:t>show ip protocols, debug ip ospf events</a:t>
            </a:r>
            <a:endParaRPr lang="en-US" sz="1000" b="1" dirty="0"/>
          </a:p>
          <a:p>
            <a:pPr eaLnBrk="1" hangingPunct="1">
              <a:buFontTx/>
              <a:buNone/>
            </a:pPr>
            <a:endParaRPr lang="en-US" sz="1000" b="1" dirty="0"/>
          </a:p>
          <a:p>
            <a:pPr eaLnBrk="1" hangingPunct="1">
              <a:buFontTx/>
              <a:buNone/>
            </a:pPr>
            <a:r>
              <a:rPr lang="en-US" sz="1000" b="1" dirty="0"/>
              <a:t>17. </a:t>
            </a:r>
            <a:r>
              <a:rPr lang="en-US" sz="1000" b="1" dirty="0">
                <a:solidFill>
                  <a:srgbClr val="FF0000"/>
                </a:solidFill>
              </a:rPr>
              <a:t>Trouble Shooting</a:t>
            </a:r>
            <a:r>
              <a:rPr lang="en-US" sz="1000" b="1" dirty="0"/>
              <a:t>  </a:t>
            </a:r>
            <a:r>
              <a:rPr lang="en-US" sz="1000" b="1" dirty="0">
                <a:solidFill>
                  <a:srgbClr val="3333FF"/>
                </a:solidFill>
              </a:rPr>
              <a:t>Routing - Presence of Subnets</a:t>
            </a:r>
          </a:p>
          <a:p>
            <a:pPr eaLnBrk="1" hangingPunct="1">
              <a:buFontTx/>
              <a:buNone/>
            </a:pPr>
            <a:r>
              <a:rPr lang="en-AU" sz="1000" b="1" dirty="0"/>
              <a:t>      a) Internal Routers</a:t>
            </a:r>
          </a:p>
          <a:p>
            <a:pPr eaLnBrk="1" hangingPunct="1">
              <a:buFontTx/>
              <a:buNone/>
            </a:pPr>
            <a:r>
              <a:rPr lang="en-AU" sz="1000" b="1" dirty="0"/>
              <a:t>           - </a:t>
            </a:r>
            <a:r>
              <a:rPr lang="en-AU" sz="1000" dirty="0"/>
              <a:t>Use </a:t>
            </a:r>
            <a:r>
              <a:rPr lang="en-AU" sz="1000" b="1" dirty="0"/>
              <a:t>show ip route </a:t>
            </a:r>
            <a:r>
              <a:rPr lang="en-AU" sz="1000" dirty="0"/>
              <a:t>to display the </a:t>
            </a:r>
            <a:r>
              <a:rPr lang="en-AU" sz="1000" b="1" dirty="0"/>
              <a:t>routing table </a:t>
            </a:r>
            <a:r>
              <a:rPr lang="en-AU" sz="1000" dirty="0"/>
              <a:t>on each router:</a:t>
            </a:r>
          </a:p>
          <a:p>
            <a:pPr eaLnBrk="1" hangingPunct="1">
              <a:buFontTx/>
              <a:buNone/>
            </a:pPr>
            <a:r>
              <a:rPr lang="en-AU" sz="1000" dirty="0"/>
              <a:t>                   -  Check all the subnets are present </a:t>
            </a:r>
          </a:p>
          <a:p>
            <a:pPr eaLnBrk="1" hangingPunct="1">
              <a:buFontTx/>
              <a:buNone/>
            </a:pPr>
            <a:r>
              <a:rPr lang="en-AU" sz="1000" dirty="0"/>
              <a:t>                   -   Check there is a default route </a:t>
            </a:r>
            <a:endParaRPr lang="en-US" sz="1000" dirty="0"/>
          </a:p>
          <a:p>
            <a:pPr eaLnBrk="1" hangingPunct="1">
              <a:buFontTx/>
              <a:buNone/>
            </a:pPr>
            <a:r>
              <a:rPr lang="en-AU" sz="1000" b="1" dirty="0"/>
              <a:t>     b) </a:t>
            </a:r>
            <a:r>
              <a:rPr lang="en-AU" sz="1000" dirty="0"/>
              <a:t>Common problems:</a:t>
            </a:r>
          </a:p>
          <a:p>
            <a:pPr lvl="1" eaLnBrk="1" hangingPunct="1"/>
            <a:r>
              <a:rPr lang="en-AU" sz="1000" dirty="0"/>
              <a:t>Routing protocol is not advertising a subnet</a:t>
            </a:r>
          </a:p>
          <a:p>
            <a:pPr lvl="1" eaLnBrk="1" hangingPunct="1"/>
            <a:r>
              <a:rPr lang="en-AU" sz="1000" dirty="0"/>
              <a:t>An interface is down</a:t>
            </a:r>
          </a:p>
          <a:p>
            <a:pPr lvl="1" eaLnBrk="1" hangingPunct="1"/>
            <a:r>
              <a:rPr lang="en-AU" sz="1000" dirty="0"/>
              <a:t>Static or Default route not configured</a:t>
            </a:r>
            <a:endParaRPr lang="en-US" sz="1000" b="1" dirty="0"/>
          </a:p>
          <a:p>
            <a:pPr>
              <a:buFontTx/>
              <a:buNone/>
              <a:defRPr/>
            </a:pPr>
            <a:endParaRPr lang="en-US" sz="1000" b="1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200" dirty="0"/>
          </a:p>
          <a:p>
            <a:pPr>
              <a:buFontTx/>
              <a:buNone/>
              <a:defRPr/>
            </a:pPr>
            <a:endParaRPr lang="en-AU" dirty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B96771-32EA-4E68-808C-09A66222FD44}" type="slidenum">
              <a:rPr lang="en-AU" smtClean="0"/>
              <a:pPr>
                <a:defRPr/>
              </a:pPr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5571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179512" y="1"/>
            <a:ext cx="8713787" cy="404664"/>
          </a:xfrm>
        </p:spPr>
        <p:txBody>
          <a:bodyPr/>
          <a:lstStyle/>
          <a:p>
            <a:r>
              <a:rPr lang="en-AU" sz="2000" dirty="0"/>
              <a:t>Scenario 6 -Tasks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107504" y="404664"/>
            <a:ext cx="8785225" cy="6264696"/>
          </a:xfrm>
        </p:spPr>
        <p:txBody>
          <a:bodyPr/>
          <a:lstStyle/>
          <a:p>
            <a:pPr>
              <a:buFontTx/>
              <a:buNone/>
            </a:pP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18. </a:t>
            </a:r>
            <a:r>
              <a:rPr lang="en-US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Trouble Shooting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100" b="1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 Private  </a:t>
            </a:r>
            <a:r>
              <a:rPr lang="en-US" sz="1100" b="1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End-to-End Path Testing</a:t>
            </a:r>
          </a:p>
          <a:p>
            <a:pPr>
              <a:buFontTx/>
              <a:buNone/>
            </a:pPr>
            <a:r>
              <a:rPr lang="en-AU" sz="1000" b="1" dirty="0"/>
              <a:t>      a) </a:t>
            </a:r>
            <a:r>
              <a:rPr lang="en-AU" sz="1000" dirty="0"/>
              <a:t>This test is to check that the </a:t>
            </a:r>
            <a:r>
              <a:rPr lang="en-AU" sz="1000" b="1" dirty="0">
                <a:solidFill>
                  <a:srgbClr val="009900"/>
                </a:solidFill>
              </a:rPr>
              <a:t>internal</a:t>
            </a:r>
            <a:r>
              <a:rPr lang="en-AU" sz="1000" dirty="0"/>
              <a:t> </a:t>
            </a:r>
            <a:r>
              <a:rPr lang="en-AU" sz="1000" b="1" dirty="0"/>
              <a:t>routing - static and dynamic</a:t>
            </a:r>
            <a:r>
              <a:rPr lang="en-AU" sz="1000" dirty="0"/>
              <a:t>, is working.</a:t>
            </a:r>
          </a:p>
          <a:p>
            <a:pPr>
              <a:buFontTx/>
              <a:buNone/>
            </a:pPr>
            <a:r>
              <a:rPr lang="en-AU" sz="1000" dirty="0"/>
              <a:t>      </a:t>
            </a:r>
            <a:r>
              <a:rPr lang="en-AU" sz="1000" b="1" dirty="0"/>
              <a:t>b) </a:t>
            </a:r>
            <a:r>
              <a:rPr lang="en-AU" sz="1000" dirty="0"/>
              <a:t>Use </a:t>
            </a:r>
            <a:r>
              <a:rPr lang="en-AU" sz="1000" b="1" dirty="0"/>
              <a:t>debug ip icmp </a:t>
            </a:r>
            <a:r>
              <a:rPr lang="en-AU" sz="1000" dirty="0"/>
              <a:t>on </a:t>
            </a:r>
            <a:r>
              <a:rPr lang="en-AU" sz="1000" dirty="0" err="1">
                <a:solidFill>
                  <a:srgbClr val="009900"/>
                </a:solidFill>
              </a:rPr>
              <a:t>Daspur</a:t>
            </a:r>
            <a:r>
              <a:rPr lang="en-AU" sz="1000" dirty="0"/>
              <a:t>  router to check  ping request  arrives</a:t>
            </a:r>
          </a:p>
          <a:p>
            <a:pPr>
              <a:buFontTx/>
              <a:buNone/>
            </a:pPr>
            <a:r>
              <a:rPr lang="en-AU" sz="1000" dirty="0"/>
              <a:t>      </a:t>
            </a:r>
            <a:r>
              <a:rPr lang="en-AU" sz="1000" b="1" dirty="0"/>
              <a:t>c) Ping </a:t>
            </a:r>
            <a:r>
              <a:rPr lang="en-AU" sz="1000" dirty="0"/>
              <a:t>from PC Hosts in VLAN</a:t>
            </a:r>
            <a:r>
              <a:rPr lang="en-AU" sz="1000" b="1" dirty="0">
                <a:solidFill>
                  <a:srgbClr val="009900"/>
                </a:solidFill>
              </a:rPr>
              <a:t> XXX </a:t>
            </a:r>
            <a:r>
              <a:rPr lang="en-AU" sz="1000" dirty="0"/>
              <a:t>and VLAN </a:t>
            </a:r>
            <a:r>
              <a:rPr lang="en-AU" sz="1000" b="1" dirty="0">
                <a:solidFill>
                  <a:srgbClr val="9933FF"/>
                </a:solidFill>
              </a:rPr>
              <a:t>YYY</a:t>
            </a:r>
            <a:r>
              <a:rPr lang="en-AU" sz="1000" dirty="0"/>
              <a:t> to  Database Server on </a:t>
            </a:r>
            <a:r>
              <a:rPr lang="en-AU" sz="1000" dirty="0" err="1">
                <a:solidFill>
                  <a:srgbClr val="009900"/>
                </a:solidFill>
              </a:rPr>
              <a:t>Daspur</a:t>
            </a:r>
            <a:r>
              <a:rPr lang="en-AU" sz="1000" dirty="0"/>
              <a:t> </a:t>
            </a:r>
          </a:p>
          <a:p>
            <a:pPr>
              <a:buFontTx/>
              <a:buNone/>
            </a:pPr>
            <a:r>
              <a:rPr lang="en-AU" sz="1000" dirty="0"/>
              <a:t>      </a:t>
            </a:r>
            <a:r>
              <a:rPr lang="en-AU" sz="1000" b="1" dirty="0"/>
              <a:t>d) </a:t>
            </a:r>
            <a:r>
              <a:rPr lang="en-AU" sz="1000" dirty="0"/>
              <a:t>Use </a:t>
            </a:r>
            <a:r>
              <a:rPr lang="en-AU" sz="1000" b="1" dirty="0"/>
              <a:t>traceroute </a:t>
            </a:r>
            <a:r>
              <a:rPr lang="en-AU" sz="1000" dirty="0"/>
              <a:t>to pin point problems.</a:t>
            </a:r>
          </a:p>
          <a:p>
            <a:pPr>
              <a:buFontTx/>
              <a:buNone/>
            </a:pPr>
            <a:r>
              <a:rPr lang="en-AU" sz="1000" dirty="0"/>
              <a:t>     </a:t>
            </a:r>
            <a:r>
              <a:rPr lang="en-AU" sz="1000" b="1" dirty="0"/>
              <a:t> e) Internal Private End-to-End Path Test Failed ? - </a:t>
            </a:r>
            <a:r>
              <a:rPr lang="en-AU" sz="1000" dirty="0"/>
              <a:t>Common problems:</a:t>
            </a:r>
          </a:p>
          <a:p>
            <a:pPr lvl="1"/>
            <a:r>
              <a:rPr lang="en-AU" sz="1000" dirty="0"/>
              <a:t>Default gateway IP address not configured on a PC.</a:t>
            </a:r>
          </a:p>
          <a:p>
            <a:pPr lvl="1"/>
            <a:r>
              <a:rPr lang="en-AU" sz="1000" dirty="0"/>
              <a:t>PC connected to incorrect interface.</a:t>
            </a:r>
          </a:p>
          <a:p>
            <a:pPr lvl="1"/>
            <a:r>
              <a:rPr lang="en-AU" sz="1000" dirty="0"/>
              <a:t>Subnet not advertised</a:t>
            </a:r>
          </a:p>
          <a:p>
            <a:pPr lvl="1"/>
            <a:r>
              <a:rPr lang="en-AU" sz="1000" dirty="0"/>
              <a:t>Subnet missing from routing table</a:t>
            </a:r>
          </a:p>
          <a:p>
            <a:pPr lvl="1"/>
            <a:r>
              <a:rPr lang="en-AU" sz="1000" dirty="0"/>
              <a:t>Default route not advertise</a:t>
            </a:r>
            <a:endParaRPr lang="en-AU" sz="1000" b="1" dirty="0"/>
          </a:p>
          <a:p>
            <a:pPr marL="457200" indent="-457200">
              <a:lnSpc>
                <a:spcPct val="90000"/>
              </a:lnSpc>
              <a:buNone/>
            </a:pPr>
            <a:r>
              <a:rPr lang="en-AU" sz="1100" dirty="0">
                <a:cs typeface="Times New Roman" pitchFamily="18" charset="0"/>
              </a:rPr>
              <a:t> </a:t>
            </a:r>
            <a:endParaRPr lang="en-AU" sz="1200" dirty="0">
              <a:solidFill>
                <a:srgbClr val="009900"/>
              </a:solidFill>
              <a:cs typeface="Times New Roman" pitchFamily="18" charset="0"/>
            </a:endParaRPr>
          </a:p>
          <a:p>
            <a:pPr marL="457200" indent="-457200">
              <a:lnSpc>
                <a:spcPct val="90000"/>
              </a:lnSpc>
              <a:buNone/>
            </a:pPr>
            <a:r>
              <a:rPr lang="en-AU" sz="1100" dirty="0">
                <a:cs typeface="Times New Roman" pitchFamily="18" charset="0"/>
              </a:rPr>
              <a:t>19</a:t>
            </a:r>
            <a:r>
              <a:rPr lang="en-AU" sz="1100" b="1" dirty="0">
                <a:cs typeface="Times New Roman" pitchFamily="18" charset="0"/>
              </a:rPr>
              <a:t>. </a:t>
            </a:r>
            <a:r>
              <a:rPr lang="en-AU" sz="1100" dirty="0">
                <a:cs typeface="Times New Roman" pitchFamily="18" charset="0"/>
              </a:rPr>
              <a:t> </a:t>
            </a:r>
            <a:r>
              <a:rPr lang="en-AU" sz="1100" b="1" dirty="0">
                <a:solidFill>
                  <a:srgbClr val="0000FF"/>
                </a:solidFill>
                <a:cs typeface="Times New Roman" pitchFamily="18" charset="0"/>
              </a:rPr>
              <a:t>NAT Configuration</a:t>
            </a:r>
          </a:p>
          <a:p>
            <a:pPr marL="400050" lvl="2" indent="0">
              <a:lnSpc>
                <a:spcPct val="90000"/>
              </a:lnSpc>
              <a:buNone/>
            </a:pPr>
            <a:r>
              <a:rPr lang="en-AU" sz="1100" dirty="0"/>
              <a:t>a) Configure NAT Pools on the </a:t>
            </a:r>
            <a:r>
              <a:rPr lang="en-AU" sz="1100" b="1" dirty="0" err="1">
                <a:solidFill>
                  <a:srgbClr val="009900"/>
                </a:solidFill>
              </a:rPr>
              <a:t>Daspur</a:t>
            </a:r>
            <a:r>
              <a:rPr lang="en-AU" sz="1100" b="1" dirty="0">
                <a:solidFill>
                  <a:srgbClr val="009900"/>
                </a:solidFill>
              </a:rPr>
              <a:t> Router</a:t>
            </a:r>
          </a:p>
          <a:p>
            <a:pPr marL="400050" lvl="2" indent="0">
              <a:lnSpc>
                <a:spcPct val="90000"/>
              </a:lnSpc>
              <a:buNone/>
            </a:pPr>
            <a:r>
              <a:rPr lang="en-AU" sz="1100" dirty="0"/>
              <a:t>     - Refer to page </a:t>
            </a:r>
            <a:r>
              <a:rPr lang="en-AU" sz="1100" b="1" dirty="0">
                <a:solidFill>
                  <a:srgbClr val="FF0000"/>
                </a:solidFill>
              </a:rPr>
              <a:t>23 </a:t>
            </a:r>
            <a:r>
              <a:rPr lang="en-AU" sz="1100" dirty="0">
                <a:solidFill>
                  <a:srgbClr val="FF0000"/>
                </a:solidFill>
              </a:rPr>
              <a:t> </a:t>
            </a:r>
            <a:r>
              <a:rPr lang="en-AU" sz="1100" dirty="0"/>
              <a:t>and </a:t>
            </a:r>
            <a:r>
              <a:rPr lang="en-AU" sz="1100" b="1" dirty="0"/>
              <a:t>Lab on NAT Configuration</a:t>
            </a:r>
            <a:endParaRPr lang="en-AU" sz="1100" dirty="0"/>
          </a:p>
          <a:p>
            <a:pPr marL="400050" lvl="2" indent="0">
              <a:lnSpc>
                <a:spcPct val="90000"/>
              </a:lnSpc>
              <a:buNone/>
            </a:pPr>
            <a:r>
              <a:rPr lang="en-AU" sz="1100" dirty="0"/>
              <a:t>     - Create separate NAT Pools and ACLs for VLANs 1,</a:t>
            </a:r>
            <a:r>
              <a:rPr lang="en-AU" sz="1100" b="1" dirty="0">
                <a:solidFill>
                  <a:srgbClr val="009900"/>
                </a:solidFill>
              </a:rPr>
              <a:t> XXX</a:t>
            </a:r>
            <a:r>
              <a:rPr lang="en-AU" sz="1100" dirty="0"/>
              <a:t>, </a:t>
            </a:r>
            <a:r>
              <a:rPr lang="en-AU" sz="1100" b="1" dirty="0">
                <a:solidFill>
                  <a:srgbClr val="9933FF"/>
                </a:solidFill>
              </a:rPr>
              <a:t>YYY</a:t>
            </a:r>
          </a:p>
          <a:p>
            <a:pPr marL="400050" lvl="2" indent="0">
              <a:lnSpc>
                <a:spcPct val="90000"/>
              </a:lnSpc>
              <a:buNone/>
            </a:pPr>
            <a:r>
              <a:rPr lang="en-AU" sz="1100" dirty="0">
                <a:cs typeface="Times New Roman" pitchFamily="18" charset="0"/>
              </a:rPr>
              <a:t>     - Overload each NAT pool</a:t>
            </a:r>
          </a:p>
          <a:p>
            <a:pPr marL="400050" lvl="2" indent="0">
              <a:lnSpc>
                <a:spcPct val="90000"/>
              </a:lnSpc>
              <a:buNone/>
            </a:pPr>
            <a:r>
              <a:rPr lang="en-AU" sz="1100" b="1" dirty="0">
                <a:cs typeface="Times New Roman" pitchFamily="18" charset="0"/>
              </a:rPr>
              <a:t> b) </a:t>
            </a:r>
            <a:r>
              <a:rPr lang="en-AU" sz="1100" b="1" dirty="0">
                <a:solidFill>
                  <a:srgbClr val="009900"/>
                </a:solidFill>
                <a:cs typeface="Times New Roman" pitchFamily="18" charset="0"/>
              </a:rPr>
              <a:t>ISP router</a:t>
            </a:r>
            <a:endParaRPr lang="en-US" sz="1000" b="1" dirty="0">
              <a:solidFill>
                <a:srgbClr val="009900"/>
              </a:solidFill>
            </a:endParaRPr>
          </a:p>
          <a:p>
            <a:pPr>
              <a:buFontTx/>
              <a:buNone/>
            </a:pPr>
            <a:r>
              <a:rPr lang="en-US" sz="1000" b="1" dirty="0"/>
              <a:t>                 </a:t>
            </a:r>
            <a:r>
              <a:rPr lang="en-AU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 </a:t>
            </a:r>
            <a:r>
              <a:rPr lang="en-AU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 a static route to the </a:t>
            </a:r>
            <a:r>
              <a:rPr lang="en-AU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 NAT Pool address</a:t>
            </a:r>
            <a:r>
              <a:rPr lang="en-AU" sz="1000" dirty="0">
                <a:latin typeface="Arial" panose="020B0604020202020204" pitchFamily="34" charset="0"/>
                <a:cs typeface="Arial" panose="020B0604020202020204" pitchFamily="34" charset="0"/>
              </a:rPr>
              <a:t> on</a:t>
            </a:r>
            <a:r>
              <a:rPr lang="en-US" sz="1000" b="1" dirty="0"/>
              <a:t> </a:t>
            </a:r>
            <a:r>
              <a:rPr lang="en-US" sz="1000" b="1" dirty="0" err="1">
                <a:solidFill>
                  <a:srgbClr val="009900"/>
                </a:solidFill>
              </a:rPr>
              <a:t>Daspur</a:t>
            </a:r>
            <a:endParaRPr lang="en-US" sz="1000" b="1" dirty="0">
              <a:solidFill>
                <a:srgbClr val="009900"/>
              </a:solidFill>
            </a:endParaRPr>
          </a:p>
          <a:p>
            <a:pPr>
              <a:buFontTx/>
              <a:buNone/>
            </a:pPr>
            <a:endParaRPr lang="en-US" sz="1000" b="1" dirty="0">
              <a:solidFill>
                <a:srgbClr val="009900"/>
              </a:solidFill>
            </a:endParaRPr>
          </a:p>
          <a:p>
            <a:pPr>
              <a:buFontTx/>
              <a:buNone/>
            </a:pPr>
            <a:r>
              <a:rPr lang="en-US" sz="1050" b="1" dirty="0"/>
              <a:t>20.</a:t>
            </a:r>
            <a:r>
              <a:rPr lang="en-US" sz="1200" b="1" dirty="0"/>
              <a:t> </a:t>
            </a:r>
            <a:r>
              <a:rPr lang="en-US" sz="1200" b="1" dirty="0">
                <a:solidFill>
                  <a:srgbClr val="FF0000"/>
                </a:solidFill>
              </a:rPr>
              <a:t>Trouble Shooting</a:t>
            </a:r>
            <a:r>
              <a:rPr lang="en-US" sz="1200" b="1" dirty="0"/>
              <a:t>  NAT -  </a:t>
            </a:r>
            <a:r>
              <a:rPr lang="en-US" sz="1200" b="1" dirty="0">
                <a:solidFill>
                  <a:srgbClr val="009900"/>
                </a:solidFill>
              </a:rPr>
              <a:t>Internal Private to External Public </a:t>
            </a:r>
            <a:r>
              <a:rPr lang="en-US" sz="1200" b="1" dirty="0">
                <a:solidFill>
                  <a:srgbClr val="3333FF"/>
                </a:solidFill>
              </a:rPr>
              <a:t>End-to-End Path Testing</a:t>
            </a:r>
          </a:p>
          <a:p>
            <a:pPr>
              <a:buFontTx/>
              <a:buNone/>
            </a:pPr>
            <a:r>
              <a:rPr lang="en-AU" sz="1000" b="1" dirty="0"/>
              <a:t>      a) </a:t>
            </a:r>
            <a:r>
              <a:rPr lang="en-AU" sz="1000" dirty="0"/>
              <a:t>This test is to check that NAT is working -  that the private IP address is being translated to a public IP address </a:t>
            </a:r>
          </a:p>
          <a:p>
            <a:pPr lvl="0">
              <a:buNone/>
            </a:pPr>
            <a:r>
              <a:rPr lang="en-AU" sz="1000" dirty="0"/>
              <a:t>      </a:t>
            </a:r>
            <a:r>
              <a:rPr lang="en-AU" sz="1000" b="1" dirty="0"/>
              <a:t>b) </a:t>
            </a:r>
            <a:r>
              <a:rPr lang="en-AU" sz="1000" dirty="0"/>
              <a:t>Use </a:t>
            </a:r>
            <a:r>
              <a:rPr lang="en-AU" sz="1000" b="1" dirty="0">
                <a:solidFill>
                  <a:srgbClr val="000000"/>
                </a:solidFill>
              </a:rPr>
              <a:t>debug ip </a:t>
            </a:r>
            <a:r>
              <a:rPr lang="en-AU" sz="1000" b="1" dirty="0" err="1">
                <a:solidFill>
                  <a:srgbClr val="000000"/>
                </a:solidFill>
              </a:rPr>
              <a:t>nat</a:t>
            </a:r>
            <a:r>
              <a:rPr lang="en-AU" sz="1000" dirty="0"/>
              <a:t> on </a:t>
            </a:r>
            <a:r>
              <a:rPr lang="en-AU" sz="1000" dirty="0" err="1">
                <a:solidFill>
                  <a:srgbClr val="009900"/>
                </a:solidFill>
              </a:rPr>
              <a:t>Daspur</a:t>
            </a:r>
            <a:r>
              <a:rPr lang="en-AU" sz="1000" dirty="0"/>
              <a:t> to view the NAT translations</a:t>
            </a:r>
          </a:p>
          <a:p>
            <a:pPr>
              <a:buNone/>
            </a:pPr>
            <a:r>
              <a:rPr lang="en-AU" sz="1000" b="1" dirty="0"/>
              <a:t>      c) </a:t>
            </a:r>
            <a:r>
              <a:rPr lang="en-AU" sz="1000" dirty="0"/>
              <a:t>Use </a:t>
            </a:r>
            <a:r>
              <a:rPr lang="en-AU" sz="1000" b="1" dirty="0"/>
              <a:t>debug ip icmp </a:t>
            </a:r>
            <a:r>
              <a:rPr lang="en-AU" sz="1000" dirty="0"/>
              <a:t>on ISP router to check  ping request  arrives</a:t>
            </a:r>
            <a:endParaRPr lang="en-AU" sz="1000" b="1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r>
              <a:rPr lang="en-AU" sz="1000" dirty="0"/>
              <a:t>      </a:t>
            </a:r>
            <a:r>
              <a:rPr lang="en-AU" sz="1000" b="1" dirty="0"/>
              <a:t>d) Ping </a:t>
            </a:r>
            <a:r>
              <a:rPr lang="en-AU" sz="1000" dirty="0"/>
              <a:t>from PC Hosts in VLAN </a:t>
            </a:r>
            <a:r>
              <a:rPr lang="en-AU" sz="1000" b="1" dirty="0">
                <a:solidFill>
                  <a:srgbClr val="009900"/>
                </a:solidFill>
              </a:rPr>
              <a:t>XXX</a:t>
            </a:r>
            <a:r>
              <a:rPr lang="en-AU" sz="1000" dirty="0"/>
              <a:t> and VLAN </a:t>
            </a:r>
            <a:r>
              <a:rPr lang="en-AU" sz="1000" b="1" dirty="0">
                <a:solidFill>
                  <a:srgbClr val="9933FF"/>
                </a:solidFill>
              </a:rPr>
              <a:t>YYY</a:t>
            </a:r>
            <a:r>
              <a:rPr lang="en-AU" sz="1000" dirty="0"/>
              <a:t>  to the Internet – pick an External Web Server</a:t>
            </a:r>
          </a:p>
          <a:p>
            <a:pPr>
              <a:buFontTx/>
              <a:buNone/>
            </a:pPr>
            <a:r>
              <a:rPr lang="en-AU" sz="1000" b="1" dirty="0">
                <a:solidFill>
                  <a:srgbClr val="000000"/>
                </a:solidFill>
              </a:rPr>
              <a:t>      e)</a:t>
            </a:r>
            <a:r>
              <a:rPr lang="en-AU" sz="1000" dirty="0">
                <a:solidFill>
                  <a:srgbClr val="000000"/>
                </a:solidFill>
              </a:rPr>
              <a:t> </a:t>
            </a:r>
            <a:r>
              <a:rPr lang="en-AU" sz="1000" b="1" dirty="0">
                <a:solidFill>
                  <a:srgbClr val="000000"/>
                </a:solidFill>
              </a:rPr>
              <a:t>NAT Failed ? </a:t>
            </a:r>
            <a:r>
              <a:rPr lang="en-AU" sz="1000" dirty="0">
                <a:solidFill>
                  <a:srgbClr val="000000"/>
                </a:solidFill>
              </a:rPr>
              <a:t>– Common Problems:</a:t>
            </a:r>
          </a:p>
          <a:p>
            <a:pPr lvl="1"/>
            <a:r>
              <a:rPr lang="en-AU" sz="1000" dirty="0">
                <a:solidFill>
                  <a:srgbClr val="000000"/>
                </a:solidFill>
              </a:rPr>
              <a:t>ACL and Pool names are case sensitive, check names are correct</a:t>
            </a:r>
          </a:p>
          <a:p>
            <a:pPr lvl="1"/>
            <a:r>
              <a:rPr lang="en-AU" sz="1000" dirty="0">
                <a:solidFill>
                  <a:srgbClr val="000000"/>
                </a:solidFill>
              </a:rPr>
              <a:t>ACL  incorrectly configured</a:t>
            </a:r>
          </a:p>
          <a:p>
            <a:pPr lvl="1"/>
            <a:r>
              <a:rPr lang="en-AU" sz="1000" dirty="0">
                <a:solidFill>
                  <a:srgbClr val="000000"/>
                </a:solidFill>
              </a:rPr>
              <a:t>NAT pool incorrectly configured</a:t>
            </a:r>
          </a:p>
          <a:p>
            <a:pPr lvl="1"/>
            <a:r>
              <a:rPr lang="en-AU" sz="1000" dirty="0">
                <a:solidFill>
                  <a:srgbClr val="000000"/>
                </a:solidFill>
              </a:rPr>
              <a:t>Binding of ACL to NAT Pool incorrectly configured</a:t>
            </a:r>
          </a:p>
          <a:p>
            <a:pPr lvl="1"/>
            <a:r>
              <a:rPr lang="en-AU" sz="1000" dirty="0">
                <a:solidFill>
                  <a:srgbClr val="000000"/>
                </a:solidFill>
              </a:rPr>
              <a:t>Inside and outside interfaces incorrectly or not configured</a:t>
            </a:r>
          </a:p>
          <a:p>
            <a:pPr lvl="1"/>
            <a:r>
              <a:rPr lang="en-AU" sz="1000" dirty="0"/>
              <a:t>On ISP static route is not pointing to NAT pool</a:t>
            </a:r>
            <a:endParaRPr lang="en-AU" sz="1000" dirty="0">
              <a:solidFill>
                <a:srgbClr val="000000"/>
              </a:solidFill>
            </a:endParaRPr>
          </a:p>
          <a:p>
            <a:pPr lvl="0">
              <a:buNone/>
            </a:pPr>
            <a:r>
              <a:rPr lang="en-AU" sz="1000" b="1" dirty="0">
                <a:solidFill>
                  <a:srgbClr val="000000"/>
                </a:solidFill>
              </a:rPr>
              <a:t>      f) </a:t>
            </a:r>
            <a:r>
              <a:rPr lang="en-AU" sz="1000" dirty="0">
                <a:solidFill>
                  <a:srgbClr val="000000"/>
                </a:solidFill>
              </a:rPr>
              <a:t>Useful commands, use  -  </a:t>
            </a:r>
            <a:r>
              <a:rPr lang="en-AU" sz="1000" b="1" dirty="0">
                <a:solidFill>
                  <a:srgbClr val="000000"/>
                </a:solidFill>
              </a:rPr>
              <a:t>show ip </a:t>
            </a:r>
            <a:r>
              <a:rPr lang="en-AU" sz="1000" b="1" dirty="0" err="1">
                <a:solidFill>
                  <a:srgbClr val="000000"/>
                </a:solidFill>
              </a:rPr>
              <a:t>nat</a:t>
            </a:r>
            <a:r>
              <a:rPr lang="en-AU" sz="1000" b="1" dirty="0">
                <a:solidFill>
                  <a:srgbClr val="000000"/>
                </a:solidFill>
              </a:rPr>
              <a:t> translation</a:t>
            </a:r>
            <a:r>
              <a:rPr lang="en-AU" sz="1000" dirty="0">
                <a:solidFill>
                  <a:srgbClr val="000000"/>
                </a:solidFill>
              </a:rPr>
              <a:t>s, </a:t>
            </a:r>
            <a:r>
              <a:rPr lang="en-AU" sz="1000" b="1" dirty="0">
                <a:solidFill>
                  <a:srgbClr val="000000"/>
                </a:solidFill>
              </a:rPr>
              <a:t>debug ip </a:t>
            </a:r>
            <a:r>
              <a:rPr lang="en-AU" sz="1000" b="1" dirty="0" err="1">
                <a:solidFill>
                  <a:srgbClr val="000000"/>
                </a:solidFill>
              </a:rPr>
              <a:t>nat</a:t>
            </a:r>
            <a:endParaRPr lang="en-AU" sz="1000" b="1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en-US" sz="1000" b="1" dirty="0"/>
          </a:p>
          <a:p>
            <a:pPr>
              <a:buFontTx/>
              <a:buNone/>
            </a:pPr>
            <a:endParaRPr lang="en-US" sz="1000" b="1" dirty="0"/>
          </a:p>
          <a:p>
            <a:pPr>
              <a:buFontTx/>
              <a:buNone/>
            </a:pPr>
            <a:endParaRPr lang="en-AU" sz="1000" b="1" dirty="0"/>
          </a:p>
          <a:p>
            <a:pPr>
              <a:buFontTx/>
              <a:buNone/>
            </a:pPr>
            <a:endParaRPr lang="en-AU" sz="1000" dirty="0"/>
          </a:p>
          <a:p>
            <a:pPr>
              <a:buFontTx/>
              <a:buNone/>
            </a:pPr>
            <a:endParaRPr lang="en-AU" sz="1000" dirty="0"/>
          </a:p>
          <a:p>
            <a:pPr>
              <a:buFontTx/>
              <a:buNone/>
            </a:pPr>
            <a:endParaRPr lang="en-AU" sz="1000" dirty="0"/>
          </a:p>
          <a:p>
            <a:pPr>
              <a:buFontTx/>
              <a:buNone/>
            </a:pPr>
            <a:endParaRPr lang="en-AU" sz="1000" dirty="0"/>
          </a:p>
          <a:p>
            <a:pPr>
              <a:buFontTx/>
              <a:buNone/>
            </a:pPr>
            <a:endParaRPr lang="en-AU" dirty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54FB8B-F8AA-4461-A5CA-B5C760FD227D}" type="slidenum">
              <a:rPr lang="en-AU" smtClean="0"/>
              <a:pPr>
                <a:defRPr/>
              </a:pPr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483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2997"/>
            <a:ext cx="8229600" cy="562074"/>
          </a:xfrm>
        </p:spPr>
        <p:txBody>
          <a:bodyPr/>
          <a:lstStyle/>
          <a:p>
            <a:r>
              <a:rPr lang="en-AU" sz="2000" dirty="0">
                <a:solidFill>
                  <a:srgbClr val="000000"/>
                </a:solidFill>
              </a:rPr>
              <a:t>Scenario 6 -Tasks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8892480" cy="5760640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None/>
            </a:pPr>
            <a:r>
              <a:rPr lang="en-AU" sz="1100" b="1" dirty="0">
                <a:cs typeface="Times New Roman" pitchFamily="18" charset="0"/>
              </a:rPr>
              <a:t>21</a:t>
            </a:r>
            <a:r>
              <a:rPr lang="en-AU" sz="1100" dirty="0">
                <a:cs typeface="Times New Roman" pitchFamily="18" charset="0"/>
              </a:rPr>
              <a:t>.  </a:t>
            </a:r>
            <a:r>
              <a:rPr lang="en-AU" sz="1100" b="1" dirty="0">
                <a:solidFill>
                  <a:srgbClr val="0000FF"/>
                </a:solidFill>
                <a:cs typeface="Times New Roman" pitchFamily="18" charset="0"/>
              </a:rPr>
              <a:t>DHCP Configuration – Dynamic IP address allocation</a:t>
            </a:r>
          </a:p>
          <a:p>
            <a:pPr marL="857250" lvl="2" indent="-457200">
              <a:lnSpc>
                <a:spcPct val="90000"/>
              </a:lnSpc>
              <a:buFont typeface="Arial" pitchFamily="34" charset="0"/>
              <a:buChar char="–"/>
            </a:pPr>
            <a:r>
              <a:rPr lang="en-AU" sz="1100" dirty="0"/>
              <a:t>Configure DHCP on  </a:t>
            </a:r>
            <a:r>
              <a:rPr lang="en-US" sz="1100" b="1" dirty="0" err="1">
                <a:solidFill>
                  <a:srgbClr val="009900"/>
                </a:solidFill>
              </a:rPr>
              <a:t>Daspur</a:t>
            </a:r>
            <a:r>
              <a:rPr lang="en-US" sz="1100" b="1" dirty="0">
                <a:solidFill>
                  <a:srgbClr val="009900"/>
                </a:solidFill>
              </a:rPr>
              <a:t> Router</a:t>
            </a:r>
          </a:p>
          <a:p>
            <a:pPr marL="857250" lvl="2" indent="-457200">
              <a:lnSpc>
                <a:spcPct val="90000"/>
              </a:lnSpc>
              <a:buFont typeface="Arial" pitchFamily="34" charset="0"/>
              <a:buChar char="–"/>
            </a:pPr>
            <a:r>
              <a:rPr lang="en-AU" sz="1100" dirty="0"/>
              <a:t>Configure </a:t>
            </a:r>
            <a:r>
              <a:rPr lang="en-AU" sz="1100" dirty="0">
                <a:solidFill>
                  <a:srgbClr val="FF0000"/>
                </a:solidFill>
              </a:rPr>
              <a:t>helper ip address </a:t>
            </a:r>
            <a:r>
              <a:rPr lang="en-AU" sz="1100" dirty="0"/>
              <a:t>for DHCP </a:t>
            </a:r>
            <a:r>
              <a:rPr lang="en-AU" sz="1100" dirty="0">
                <a:cs typeface="Times New Roman" pitchFamily="18" charset="0"/>
              </a:rPr>
              <a:t> on </a:t>
            </a:r>
            <a:r>
              <a:rPr lang="en-AU" sz="1100" b="1" dirty="0" err="1">
                <a:solidFill>
                  <a:srgbClr val="009900"/>
                </a:solidFill>
                <a:cs typeface="Times New Roman" pitchFamily="18" charset="0"/>
              </a:rPr>
              <a:t>Nagri</a:t>
            </a:r>
            <a:r>
              <a:rPr lang="en-AU" sz="1100" b="1" dirty="0">
                <a:solidFill>
                  <a:srgbClr val="009900"/>
                </a:solidFill>
                <a:cs typeface="Times New Roman" pitchFamily="18" charset="0"/>
              </a:rPr>
              <a:t> Router</a:t>
            </a:r>
            <a:endParaRPr lang="en-AU" sz="1100" b="1" dirty="0">
              <a:solidFill>
                <a:srgbClr val="009900"/>
              </a:solidFill>
            </a:endParaRPr>
          </a:p>
          <a:p>
            <a:pPr marL="857250" lvl="2" indent="-457200">
              <a:lnSpc>
                <a:spcPct val="90000"/>
              </a:lnSpc>
              <a:buFont typeface="Arial" pitchFamily="34" charset="0"/>
              <a:buChar char="–"/>
            </a:pPr>
            <a:r>
              <a:rPr lang="en-AU" sz="1100" dirty="0"/>
              <a:t>Refer to page </a:t>
            </a:r>
            <a:r>
              <a:rPr lang="en-AU" sz="1100" b="1" dirty="0">
                <a:solidFill>
                  <a:srgbClr val="FF0000"/>
                </a:solidFill>
              </a:rPr>
              <a:t>23 </a:t>
            </a:r>
            <a:r>
              <a:rPr lang="en-AU" sz="1100" dirty="0">
                <a:solidFill>
                  <a:srgbClr val="FF0000"/>
                </a:solidFill>
              </a:rPr>
              <a:t> </a:t>
            </a:r>
            <a:r>
              <a:rPr lang="en-AU" sz="1100" dirty="0"/>
              <a:t>and  </a:t>
            </a:r>
            <a:r>
              <a:rPr lang="en-AU" sz="1100" b="1" dirty="0"/>
              <a:t>Lab on DHCP Configuration</a:t>
            </a:r>
            <a:endParaRPr lang="en-AU" sz="1100" dirty="0"/>
          </a:p>
          <a:p>
            <a:pPr marL="857250" lvl="2" indent="-457200">
              <a:lnSpc>
                <a:spcPct val="90000"/>
              </a:lnSpc>
              <a:buFont typeface="Arial" pitchFamily="34" charset="0"/>
              <a:buChar char="–"/>
            </a:pPr>
            <a:r>
              <a:rPr lang="en-AU" sz="1100" dirty="0"/>
              <a:t>Create separate DHCP Pools for VLANs </a:t>
            </a:r>
            <a:r>
              <a:rPr lang="en-AU" sz="1100" b="1" dirty="0">
                <a:solidFill>
                  <a:srgbClr val="009900"/>
                </a:solidFill>
              </a:rPr>
              <a:t>XXX</a:t>
            </a:r>
            <a:r>
              <a:rPr lang="en-AU" sz="1100" dirty="0"/>
              <a:t> and </a:t>
            </a:r>
            <a:r>
              <a:rPr lang="en-AU" sz="1100" b="1" dirty="0">
                <a:solidFill>
                  <a:srgbClr val="9933FF"/>
                </a:solidFill>
              </a:rPr>
              <a:t>YYY</a:t>
            </a:r>
          </a:p>
          <a:p>
            <a:pPr marL="857250" lvl="2" indent="-457200">
              <a:lnSpc>
                <a:spcPct val="90000"/>
              </a:lnSpc>
              <a:buFont typeface="Arial" pitchFamily="34" charset="0"/>
              <a:buChar char="–"/>
            </a:pPr>
            <a:r>
              <a:rPr lang="en-AU" sz="1100" dirty="0"/>
              <a:t> Exclude  the first four IP addresses</a:t>
            </a:r>
            <a:endParaRPr lang="en-AU" sz="1100" dirty="0">
              <a:cs typeface="Times New Roman" pitchFamily="18" charset="0"/>
            </a:endParaRPr>
          </a:p>
          <a:p>
            <a:pPr marL="857250" lvl="2" indent="-457200">
              <a:lnSpc>
                <a:spcPct val="90000"/>
              </a:lnSpc>
              <a:buFont typeface="Arial" pitchFamily="34" charset="0"/>
              <a:buChar char="–"/>
            </a:pPr>
            <a:r>
              <a:rPr lang="en-AU" sz="1100" dirty="0"/>
              <a:t>Configure PC1 and PC2 to obtain IP address automatically</a:t>
            </a:r>
            <a:endParaRPr lang="en-AU" dirty="0"/>
          </a:p>
          <a:p>
            <a:pPr marL="857250" lvl="2" indent="-457200">
              <a:lnSpc>
                <a:spcPct val="90000"/>
              </a:lnSpc>
              <a:buFont typeface="Arial" pitchFamily="34" charset="0"/>
              <a:buChar char="–"/>
            </a:pPr>
            <a:endParaRPr lang="en-AU" sz="1100" dirty="0"/>
          </a:p>
          <a:p>
            <a:pPr lvl="0" eaLnBrk="1" hangingPunct="1">
              <a:lnSpc>
                <a:spcPct val="80000"/>
              </a:lnSpc>
              <a:buNone/>
              <a:defRPr/>
            </a:pPr>
            <a:r>
              <a:rPr lang="en-AU" sz="1100" b="1" dirty="0">
                <a:solidFill>
                  <a:srgbClr val="000000"/>
                </a:solidFill>
              </a:rPr>
              <a:t>22. </a:t>
            </a:r>
            <a:r>
              <a:rPr lang="en-AU" sz="1100" b="1" dirty="0">
                <a:solidFill>
                  <a:srgbClr val="FF0000"/>
                </a:solidFill>
              </a:rPr>
              <a:t>Trouble Shooting </a:t>
            </a:r>
            <a:r>
              <a:rPr lang="en-AU" sz="1100" b="1" dirty="0">
                <a:solidFill>
                  <a:srgbClr val="0000FF"/>
                </a:solidFill>
              </a:rPr>
              <a:t>DHCP</a:t>
            </a:r>
          </a:p>
          <a:p>
            <a:pPr lvl="0" eaLnBrk="1" hangingPunct="1">
              <a:lnSpc>
                <a:spcPct val="80000"/>
              </a:lnSpc>
              <a:buNone/>
              <a:defRPr/>
            </a:pPr>
            <a:r>
              <a:rPr lang="en-AU" sz="1100" dirty="0">
                <a:solidFill>
                  <a:srgbClr val="0000FF"/>
                </a:solidFill>
              </a:rPr>
              <a:t>       </a:t>
            </a:r>
            <a:r>
              <a:rPr lang="en-AU" sz="1100" b="1" dirty="0">
                <a:solidFill>
                  <a:srgbClr val="000000"/>
                </a:solidFill>
              </a:rPr>
              <a:t>a) </a:t>
            </a:r>
            <a:r>
              <a:rPr lang="en-AU" sz="1100" dirty="0">
                <a:solidFill>
                  <a:srgbClr val="000000"/>
                </a:solidFill>
              </a:rPr>
              <a:t>Use </a:t>
            </a:r>
            <a:r>
              <a:rPr lang="en-US" sz="1100" b="1" dirty="0">
                <a:solidFill>
                  <a:srgbClr val="000000"/>
                </a:solidFill>
              </a:rPr>
              <a:t>debug ip </a:t>
            </a:r>
            <a:r>
              <a:rPr lang="en-US" sz="1100" b="1" dirty="0" err="1">
                <a:solidFill>
                  <a:srgbClr val="000000"/>
                </a:solidFill>
              </a:rPr>
              <a:t>dhcp</a:t>
            </a:r>
            <a:r>
              <a:rPr lang="en-US" sz="1100" b="1" dirty="0">
                <a:solidFill>
                  <a:srgbClr val="000000"/>
                </a:solidFill>
              </a:rPr>
              <a:t> server events</a:t>
            </a:r>
            <a:r>
              <a:rPr lang="en-US" sz="1100" dirty="0">
                <a:solidFill>
                  <a:srgbClr val="000000"/>
                </a:solidFill>
              </a:rPr>
              <a:t> on </a:t>
            </a:r>
            <a:r>
              <a:rPr lang="en-US" sz="1100" dirty="0" err="1">
                <a:solidFill>
                  <a:srgbClr val="009900"/>
                </a:solidFill>
              </a:rPr>
              <a:t>Daspur</a:t>
            </a:r>
            <a:r>
              <a:rPr lang="en-US" sz="1100" dirty="0">
                <a:solidFill>
                  <a:srgbClr val="000000"/>
                </a:solidFill>
              </a:rPr>
              <a:t> Router, to view the DHCP process</a:t>
            </a:r>
            <a:endParaRPr lang="en-US" sz="1100" b="1" dirty="0">
              <a:solidFill>
                <a:srgbClr val="000000"/>
              </a:solidFill>
            </a:endParaRPr>
          </a:p>
          <a:p>
            <a:pPr lvl="0" eaLnBrk="1" hangingPunct="1">
              <a:lnSpc>
                <a:spcPct val="80000"/>
              </a:lnSpc>
              <a:buNone/>
              <a:defRPr/>
            </a:pPr>
            <a:r>
              <a:rPr lang="en-AU" sz="1100" b="1" dirty="0">
                <a:solidFill>
                  <a:srgbClr val="000000"/>
                </a:solidFill>
              </a:rPr>
              <a:t>       b) </a:t>
            </a:r>
            <a:r>
              <a:rPr lang="en-AU" sz="1100" dirty="0">
                <a:solidFill>
                  <a:srgbClr val="000000"/>
                </a:solidFill>
              </a:rPr>
              <a:t>Open DOS CMD window on PC1 and PC2 – </a:t>
            </a:r>
            <a:r>
              <a:rPr lang="en-AU" sz="1100" b="1" dirty="0">
                <a:solidFill>
                  <a:srgbClr val="000000"/>
                </a:solidFill>
              </a:rPr>
              <a:t>ipconfig  /release </a:t>
            </a:r>
            <a:r>
              <a:rPr lang="en-AU" sz="1100" dirty="0">
                <a:solidFill>
                  <a:srgbClr val="000000"/>
                </a:solidFill>
              </a:rPr>
              <a:t>then </a:t>
            </a:r>
            <a:r>
              <a:rPr lang="en-AU" sz="1100" b="1" dirty="0">
                <a:solidFill>
                  <a:srgbClr val="000000"/>
                </a:solidFill>
              </a:rPr>
              <a:t>ipconfig  /renew</a:t>
            </a:r>
            <a:endParaRPr lang="en-US" sz="1100" b="1" dirty="0">
              <a:solidFill>
                <a:srgbClr val="000000"/>
              </a:solidFill>
            </a:endParaRPr>
          </a:p>
          <a:p>
            <a:pPr marL="457200" lvl="0" indent="-457200">
              <a:lnSpc>
                <a:spcPct val="90000"/>
              </a:lnSpc>
              <a:buNone/>
            </a:pPr>
            <a:r>
              <a:rPr lang="en-US" sz="1100" b="1" dirty="0">
                <a:solidFill>
                  <a:srgbClr val="000000"/>
                </a:solidFill>
              </a:rPr>
              <a:t>       c)</a:t>
            </a:r>
            <a:r>
              <a:rPr lang="en-US" sz="1100" dirty="0">
                <a:solidFill>
                  <a:srgbClr val="000000"/>
                </a:solidFill>
              </a:rPr>
              <a:t> Addresses obtained ?  NO – check router configuration, </a:t>
            </a:r>
          </a:p>
          <a:p>
            <a:pPr marL="457200" lvl="0" indent="-457200">
              <a:lnSpc>
                <a:spcPct val="90000"/>
              </a:lnSpc>
              <a:buNone/>
            </a:pPr>
            <a:r>
              <a:rPr lang="en-US" sz="1100" dirty="0">
                <a:solidFill>
                  <a:srgbClr val="000000"/>
                </a:solidFill>
              </a:rPr>
              <a:t>           use – </a:t>
            </a:r>
            <a:r>
              <a:rPr lang="en-US" sz="1100" b="1" dirty="0">
                <a:solidFill>
                  <a:srgbClr val="000000"/>
                </a:solidFill>
              </a:rPr>
              <a:t>show ip </a:t>
            </a:r>
            <a:r>
              <a:rPr lang="en-US" sz="1100" b="1" dirty="0" err="1">
                <a:solidFill>
                  <a:srgbClr val="000000"/>
                </a:solidFill>
              </a:rPr>
              <a:t>dhcp</a:t>
            </a:r>
            <a:r>
              <a:rPr lang="en-US" sz="1100" b="1" dirty="0">
                <a:solidFill>
                  <a:srgbClr val="000000"/>
                </a:solidFill>
              </a:rPr>
              <a:t> pool</a:t>
            </a:r>
            <a:r>
              <a:rPr lang="en-US" sz="1100" dirty="0">
                <a:solidFill>
                  <a:srgbClr val="000000"/>
                </a:solidFill>
              </a:rPr>
              <a:t>, </a:t>
            </a:r>
            <a:r>
              <a:rPr lang="en-US" sz="1100" b="1" dirty="0">
                <a:solidFill>
                  <a:srgbClr val="000000"/>
                </a:solidFill>
              </a:rPr>
              <a:t>show ip </a:t>
            </a:r>
            <a:r>
              <a:rPr lang="en-US" sz="1100" b="1" dirty="0" err="1">
                <a:solidFill>
                  <a:srgbClr val="000000"/>
                </a:solidFill>
              </a:rPr>
              <a:t>dhcp</a:t>
            </a:r>
            <a:r>
              <a:rPr lang="en-US" sz="1100" b="1" dirty="0">
                <a:solidFill>
                  <a:srgbClr val="000000"/>
                </a:solidFill>
              </a:rPr>
              <a:t> binding, show run</a:t>
            </a:r>
            <a:r>
              <a:rPr lang="en-AU" sz="1100" dirty="0">
                <a:solidFill>
                  <a:srgbClr val="0000FF"/>
                </a:solidFill>
              </a:rPr>
              <a:t>     </a:t>
            </a:r>
          </a:p>
          <a:p>
            <a:pPr marL="857250" lvl="2" indent="-457200">
              <a:lnSpc>
                <a:spcPct val="90000"/>
              </a:lnSpc>
              <a:buFont typeface="Arial" pitchFamily="34" charset="0"/>
              <a:buChar char="–"/>
            </a:pPr>
            <a:endParaRPr lang="en-AU" sz="1100" dirty="0"/>
          </a:p>
          <a:p>
            <a:pPr lvl="0">
              <a:lnSpc>
                <a:spcPct val="80000"/>
              </a:lnSpc>
              <a:buNone/>
            </a:pPr>
            <a:r>
              <a:rPr lang="en-AU" sz="1000" b="1" kern="1200" dirty="0">
                <a:solidFill>
                  <a:srgbClr val="000000"/>
                </a:solidFill>
                <a:latin typeface="Arial" charset="0"/>
                <a:cs typeface="Arial" charset="0"/>
              </a:rPr>
              <a:t>23. </a:t>
            </a:r>
            <a:r>
              <a:rPr lang="en-AU" sz="1000" b="1" kern="1200" dirty="0">
                <a:solidFill>
                  <a:srgbClr val="3333FF"/>
                </a:solidFill>
                <a:latin typeface="Arial" charset="0"/>
                <a:cs typeface="Arial" charset="0"/>
              </a:rPr>
              <a:t>HTTP Servers</a:t>
            </a:r>
          </a:p>
          <a:p>
            <a:pPr lvl="0">
              <a:lnSpc>
                <a:spcPct val="80000"/>
              </a:lnSpc>
              <a:buNone/>
            </a:pPr>
            <a:r>
              <a:rPr lang="en-AU" sz="1000" b="1" kern="1200" dirty="0">
                <a:solidFill>
                  <a:srgbClr val="3333FF"/>
                </a:solidFill>
                <a:latin typeface="Arial" charset="0"/>
                <a:cs typeface="Arial" charset="0"/>
              </a:rPr>
              <a:t>      a) On In Lab Routers</a:t>
            </a:r>
            <a:endParaRPr lang="en-AU" sz="1000" b="1" dirty="0">
              <a:solidFill>
                <a:srgbClr val="00B050"/>
              </a:solidFill>
              <a:cs typeface="Arial" charset="0"/>
            </a:endParaRPr>
          </a:p>
          <a:p>
            <a:pPr marL="628650" lvl="1" indent="-171450" eaLnBrk="1" hangingPunct="1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AU" sz="1000" b="1" kern="120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AU" sz="1000" kern="1200" dirty="0">
                <a:solidFill>
                  <a:srgbClr val="000000"/>
                </a:solidFill>
                <a:latin typeface="Arial" charset="0"/>
                <a:cs typeface="Arial" charset="0"/>
              </a:rPr>
              <a:t>Configure a HTTP server on ISP Router, use  – </a:t>
            </a:r>
            <a:r>
              <a:rPr lang="en-AU" sz="1000" b="1" kern="1200" dirty="0">
                <a:solidFill>
                  <a:srgbClr val="000000"/>
                </a:solidFill>
                <a:latin typeface="Arial" charset="0"/>
                <a:cs typeface="Arial" charset="0"/>
              </a:rPr>
              <a:t>ip http server</a:t>
            </a:r>
          </a:p>
          <a:p>
            <a:pPr marL="0" lvl="0" indent="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AU" sz="1000" b="1" kern="1200" dirty="0">
                <a:solidFill>
                  <a:srgbClr val="000000"/>
                </a:solidFill>
                <a:latin typeface="Arial" charset="0"/>
                <a:cs typeface="Arial" charset="0"/>
              </a:rPr>
              <a:t>      b) </a:t>
            </a:r>
            <a:r>
              <a:rPr lang="en-AU" sz="1000" b="1" kern="1200" dirty="0">
                <a:solidFill>
                  <a:srgbClr val="3333FF"/>
                </a:solidFill>
                <a:latin typeface="Arial" charset="0"/>
                <a:cs typeface="Arial" charset="0"/>
              </a:rPr>
              <a:t>Packet tracer</a:t>
            </a:r>
          </a:p>
          <a:p>
            <a:pPr marL="628650" lvl="1" indent="-171450" eaLnBrk="1" hangingPunct="1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AU" sz="1000" b="1" kern="120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AU" sz="1000" kern="1200" dirty="0">
                <a:solidFill>
                  <a:srgbClr val="000000"/>
                </a:solidFill>
                <a:latin typeface="Arial" charset="0"/>
                <a:cs typeface="Arial" charset="0"/>
              </a:rPr>
              <a:t>If you are using Packet Tracer you must configure  Web Servers and connect the servers to the ISP Router</a:t>
            </a:r>
          </a:p>
          <a:p>
            <a:pPr marL="0" lvl="0" indent="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AU" sz="1000" kern="1200" dirty="0">
                <a:solidFill>
                  <a:srgbClr val="000000"/>
                </a:solidFill>
                <a:latin typeface="Arial" charset="0"/>
                <a:cs typeface="Arial" charset="0"/>
              </a:rPr>
              <a:t>      </a:t>
            </a:r>
            <a:r>
              <a:rPr lang="en-AU" sz="1000" b="1" kern="1200" dirty="0">
                <a:solidFill>
                  <a:srgbClr val="000000"/>
                </a:solidFill>
                <a:latin typeface="Arial" charset="0"/>
                <a:cs typeface="Arial" charset="0"/>
              </a:rPr>
              <a:t>c) </a:t>
            </a:r>
            <a:r>
              <a:rPr lang="en-AU" sz="1000" kern="1200" dirty="0">
                <a:solidFill>
                  <a:srgbClr val="FF0000"/>
                </a:solidFill>
                <a:latin typeface="Arial" charset="0"/>
                <a:cs typeface="Arial" charset="0"/>
              </a:rPr>
              <a:t>Allows you to test your ACLs using a Browser</a:t>
            </a:r>
            <a:endParaRPr lang="en-AU" sz="1100" dirty="0"/>
          </a:p>
          <a:p>
            <a:pPr>
              <a:buFontTx/>
              <a:buNone/>
            </a:pPr>
            <a:endParaRPr lang="en-AU" sz="1000" b="1" dirty="0"/>
          </a:p>
          <a:p>
            <a:pPr>
              <a:buFontTx/>
              <a:buNone/>
            </a:pPr>
            <a:r>
              <a:rPr lang="en-AU" sz="1000" b="1" dirty="0"/>
              <a:t>24. </a:t>
            </a:r>
            <a:r>
              <a:rPr lang="en-AU" sz="1000" b="1" dirty="0">
                <a:solidFill>
                  <a:srgbClr val="3333FF"/>
                </a:solidFill>
              </a:rPr>
              <a:t>Telnet Access to Routers</a:t>
            </a:r>
          </a:p>
          <a:p>
            <a:pPr>
              <a:buFontTx/>
              <a:buNone/>
            </a:pPr>
            <a:r>
              <a:rPr lang="en-AU" sz="1000" dirty="0"/>
              <a:t>       </a:t>
            </a:r>
            <a:r>
              <a:rPr lang="en-AU" sz="1000" b="1" dirty="0"/>
              <a:t>a) </a:t>
            </a:r>
            <a:r>
              <a:rPr lang="en-AU" sz="1000" dirty="0"/>
              <a:t>Configure </a:t>
            </a:r>
            <a:r>
              <a:rPr lang="en-AU" sz="1000" b="1" dirty="0"/>
              <a:t>line </a:t>
            </a:r>
            <a:r>
              <a:rPr lang="en-AU" sz="1000" b="1" dirty="0" err="1"/>
              <a:t>vty</a:t>
            </a:r>
            <a:r>
              <a:rPr lang="en-AU" sz="1000" b="1" dirty="0"/>
              <a:t> </a:t>
            </a:r>
            <a:r>
              <a:rPr lang="en-AU" sz="1000" dirty="0"/>
              <a:t>with password </a:t>
            </a:r>
            <a:r>
              <a:rPr lang="en-AU" sz="1000" b="1" dirty="0">
                <a:solidFill>
                  <a:srgbClr val="9933FF"/>
                </a:solidFill>
              </a:rPr>
              <a:t>cisco</a:t>
            </a:r>
            <a:r>
              <a:rPr lang="en-AU" sz="1000" dirty="0"/>
              <a:t> and login, so you can connect to each router can via Telnet</a:t>
            </a:r>
          </a:p>
          <a:p>
            <a:pPr>
              <a:buFontTx/>
              <a:buNone/>
            </a:pPr>
            <a:r>
              <a:rPr lang="en-AU" sz="1000" dirty="0"/>
              <a:t>      </a:t>
            </a:r>
            <a:r>
              <a:rPr lang="en-AU" sz="1000" b="1" dirty="0"/>
              <a:t> b) NO enable password </a:t>
            </a:r>
            <a:r>
              <a:rPr lang="en-AU" sz="1000" dirty="0"/>
              <a:t>is required as you are </a:t>
            </a:r>
            <a:r>
              <a:rPr lang="en-AU" sz="1000" b="1" dirty="0"/>
              <a:t>NOT </a:t>
            </a:r>
            <a:r>
              <a:rPr lang="en-AU" sz="1000" dirty="0"/>
              <a:t>configuring the router</a:t>
            </a:r>
            <a:endParaRPr lang="en-AU" sz="1000" b="1" dirty="0"/>
          </a:p>
          <a:p>
            <a:pPr>
              <a:buFontTx/>
              <a:buNone/>
            </a:pPr>
            <a:r>
              <a:rPr lang="en-AU" sz="1000" b="1" dirty="0"/>
              <a:t>       c) </a:t>
            </a:r>
            <a:r>
              <a:rPr lang="en-AU" sz="1000" b="1" dirty="0">
                <a:solidFill>
                  <a:srgbClr val="FF0000"/>
                </a:solidFill>
              </a:rPr>
              <a:t>This allows you to test your ACLs using Telnet. </a:t>
            </a:r>
            <a:endParaRPr lang="en-AU" sz="1000" dirty="0"/>
          </a:p>
          <a:p>
            <a:pPr marL="857250" lvl="2" indent="-457200">
              <a:lnSpc>
                <a:spcPct val="90000"/>
              </a:lnSpc>
              <a:buFont typeface="Arial" pitchFamily="34" charset="0"/>
              <a:buChar char="–"/>
            </a:pPr>
            <a:endParaRPr lang="en-AU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F928BF-8640-435C-9BFC-AF889117948F}" type="slidenum">
              <a:rPr lang="en-AU" smtClean="0"/>
              <a:pPr>
                <a:defRPr/>
              </a:pPr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5622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142875" y="142875"/>
            <a:ext cx="8786813" cy="511175"/>
          </a:xfrm>
        </p:spPr>
        <p:txBody>
          <a:bodyPr/>
          <a:lstStyle/>
          <a:p>
            <a:pPr eaLnBrk="1" hangingPunct="1"/>
            <a:r>
              <a:rPr lang="en-AU" sz="1600" dirty="0">
                <a:solidFill>
                  <a:srgbClr val="000000"/>
                </a:solidFill>
              </a:rPr>
              <a:t>Scenario 6 - Tasks</a:t>
            </a:r>
            <a:endParaRPr lang="en-AU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214313" y="571500"/>
            <a:ext cx="8715375" cy="6025852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AU" sz="1000" dirty="0"/>
              <a:t> </a:t>
            </a:r>
          </a:p>
          <a:p>
            <a:pPr>
              <a:buFontTx/>
              <a:buNone/>
            </a:pPr>
            <a:endParaRPr lang="en-US" sz="1000" b="1" dirty="0"/>
          </a:p>
          <a:p>
            <a:pPr>
              <a:buFontTx/>
              <a:buNone/>
            </a:pPr>
            <a:r>
              <a:rPr lang="en-US" sz="1000" b="1" dirty="0"/>
              <a:t>25. </a:t>
            </a:r>
            <a:r>
              <a:rPr lang="en-US" sz="1000" b="1" dirty="0">
                <a:solidFill>
                  <a:srgbClr val="0000FF"/>
                </a:solidFill>
              </a:rPr>
              <a:t>Point-to-Point Protocol </a:t>
            </a:r>
            <a:r>
              <a:rPr lang="en-US" sz="1000" b="1" dirty="0">
                <a:solidFill>
                  <a:srgbClr val="3333FF"/>
                </a:solidFill>
              </a:rPr>
              <a:t>(PPP) Configuration</a:t>
            </a:r>
          </a:p>
          <a:p>
            <a:pPr>
              <a:buFontTx/>
              <a:buNone/>
            </a:pPr>
            <a:r>
              <a:rPr lang="en-AU" sz="1000" b="1" dirty="0"/>
              <a:t>      a)  </a:t>
            </a:r>
            <a:r>
              <a:rPr lang="en-AU" sz="1000" dirty="0"/>
              <a:t>Configure  the link between </a:t>
            </a:r>
            <a:r>
              <a:rPr lang="en-AU" sz="1000" dirty="0" err="1">
                <a:solidFill>
                  <a:srgbClr val="009900"/>
                </a:solidFill>
              </a:rPr>
              <a:t>Daspur</a:t>
            </a:r>
            <a:r>
              <a:rPr lang="en-AU" sz="1000" dirty="0"/>
              <a:t> and ISP routers as PPP link, refer to page </a:t>
            </a:r>
            <a:r>
              <a:rPr lang="en-AU" sz="1000" b="1" dirty="0">
                <a:solidFill>
                  <a:srgbClr val="FF0000"/>
                </a:solidFill>
              </a:rPr>
              <a:t>32</a:t>
            </a:r>
            <a:endParaRPr lang="en-AU" sz="1000" b="1" dirty="0"/>
          </a:p>
          <a:p>
            <a:pPr>
              <a:buNone/>
            </a:pPr>
            <a:r>
              <a:rPr lang="en-AU" sz="1000" b="1" dirty="0"/>
              <a:t>      b) </a:t>
            </a:r>
            <a:r>
              <a:rPr lang="en-AU" sz="1000" dirty="0"/>
              <a:t>Ping across the link between </a:t>
            </a:r>
            <a:r>
              <a:rPr lang="en-AU" sz="1000" dirty="0" err="1">
                <a:solidFill>
                  <a:srgbClr val="009900"/>
                </a:solidFill>
              </a:rPr>
              <a:t>Daspur</a:t>
            </a:r>
            <a:r>
              <a:rPr lang="en-AU" sz="1000" dirty="0"/>
              <a:t> and ISP to check it is working</a:t>
            </a:r>
            <a:endParaRPr lang="en-US" sz="1000" b="1" dirty="0"/>
          </a:p>
          <a:p>
            <a:pPr>
              <a:buFontTx/>
              <a:buNone/>
            </a:pPr>
            <a:endParaRPr lang="en-US" sz="1000" b="1" dirty="0"/>
          </a:p>
          <a:p>
            <a:pPr>
              <a:buFontTx/>
              <a:buNone/>
            </a:pPr>
            <a:r>
              <a:rPr lang="en-US" sz="1000" b="1" dirty="0"/>
              <a:t>26. </a:t>
            </a:r>
            <a:r>
              <a:rPr lang="en-US" sz="1000" b="1" dirty="0">
                <a:solidFill>
                  <a:srgbClr val="3333FF"/>
                </a:solidFill>
              </a:rPr>
              <a:t>CHAP Configuration</a:t>
            </a:r>
          </a:p>
          <a:p>
            <a:pPr>
              <a:buFontTx/>
              <a:buNone/>
            </a:pPr>
            <a:r>
              <a:rPr lang="en-AU" sz="1000" b="1" dirty="0"/>
              <a:t>      a)  </a:t>
            </a:r>
            <a:r>
              <a:rPr lang="en-AU" sz="1000" dirty="0"/>
              <a:t>Configure, refer to page </a:t>
            </a:r>
            <a:r>
              <a:rPr lang="en-AU" sz="1000" b="1" dirty="0">
                <a:solidFill>
                  <a:srgbClr val="FF0000"/>
                </a:solidFill>
              </a:rPr>
              <a:t>33, </a:t>
            </a:r>
            <a:r>
              <a:rPr lang="en-AU" sz="1000" dirty="0"/>
              <a:t>CHAP authentication on the link between </a:t>
            </a:r>
            <a:r>
              <a:rPr lang="en-AU" sz="1000" dirty="0" err="1">
                <a:solidFill>
                  <a:srgbClr val="009900"/>
                </a:solidFill>
              </a:rPr>
              <a:t>Daspur</a:t>
            </a:r>
            <a:r>
              <a:rPr lang="en-AU" sz="1000" dirty="0"/>
              <a:t> and ISP</a:t>
            </a:r>
            <a:endParaRPr lang="en-US" sz="1000" b="1" dirty="0"/>
          </a:p>
          <a:p>
            <a:pPr>
              <a:buFontTx/>
              <a:buNone/>
            </a:pPr>
            <a:endParaRPr lang="en-US" sz="1000" b="1" dirty="0"/>
          </a:p>
          <a:p>
            <a:pPr>
              <a:buFontTx/>
              <a:buNone/>
            </a:pPr>
            <a:r>
              <a:rPr lang="en-US" sz="1000" b="1" dirty="0"/>
              <a:t>27. </a:t>
            </a:r>
            <a:r>
              <a:rPr lang="en-US" sz="1000" b="1" dirty="0">
                <a:solidFill>
                  <a:srgbClr val="FF0000"/>
                </a:solidFill>
              </a:rPr>
              <a:t>Trouble Shooting</a:t>
            </a:r>
            <a:r>
              <a:rPr lang="en-US" sz="1000" b="1" dirty="0"/>
              <a:t>  </a:t>
            </a:r>
            <a:r>
              <a:rPr lang="en-US" sz="1000" b="1" dirty="0">
                <a:solidFill>
                  <a:srgbClr val="3333FF"/>
                </a:solidFill>
              </a:rPr>
              <a:t>CHAP</a:t>
            </a:r>
          </a:p>
          <a:p>
            <a:pPr>
              <a:buFontTx/>
              <a:buNone/>
            </a:pPr>
            <a:r>
              <a:rPr lang="en-AU" sz="1000" b="1" dirty="0"/>
              <a:t>      a) </a:t>
            </a:r>
            <a:r>
              <a:rPr lang="en-AU" sz="1000" dirty="0"/>
              <a:t>Ping across the link between </a:t>
            </a:r>
            <a:r>
              <a:rPr lang="en-AU" sz="1000" dirty="0" err="1">
                <a:solidFill>
                  <a:srgbClr val="009900"/>
                </a:solidFill>
              </a:rPr>
              <a:t>Daspur</a:t>
            </a:r>
            <a:r>
              <a:rPr lang="en-AU" sz="1000" dirty="0"/>
              <a:t> and ISP</a:t>
            </a:r>
            <a:endParaRPr lang="en-US" sz="10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AU" sz="1000" dirty="0"/>
              <a:t>      </a:t>
            </a:r>
            <a:r>
              <a:rPr lang="en-AU" sz="1000" b="1" dirty="0"/>
              <a:t>b) Ping failed ? </a:t>
            </a:r>
            <a:r>
              <a:rPr lang="en-AU" sz="1000" dirty="0"/>
              <a:t>– Common problems:</a:t>
            </a:r>
          </a:p>
          <a:p>
            <a:pPr lvl="1"/>
            <a:r>
              <a:rPr lang="en-AU" sz="1000" dirty="0"/>
              <a:t>Host name incorrectly configured</a:t>
            </a:r>
          </a:p>
          <a:p>
            <a:pPr lvl="1"/>
            <a:r>
              <a:rPr lang="en-AU" sz="1000" dirty="0"/>
              <a:t>Password incorrectly configured with space at front </a:t>
            </a:r>
          </a:p>
          <a:p>
            <a:pPr lvl="1"/>
            <a:r>
              <a:rPr lang="en-AU" sz="1000" dirty="0"/>
              <a:t>Encapsulation incorrectly configured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AU" sz="1000" dirty="0"/>
              <a:t>      </a:t>
            </a:r>
            <a:r>
              <a:rPr lang="en-AU" sz="1000" b="1" dirty="0"/>
              <a:t>c) </a:t>
            </a:r>
            <a:r>
              <a:rPr lang="en-AU" sz="1000" dirty="0"/>
              <a:t>To check authentication, use - </a:t>
            </a:r>
            <a:r>
              <a:rPr lang="en-AU" sz="1000" b="1" dirty="0"/>
              <a:t>debug </a:t>
            </a:r>
            <a:r>
              <a:rPr lang="en-AU" sz="1000" b="1" dirty="0" err="1"/>
              <a:t>ppp</a:t>
            </a:r>
            <a:r>
              <a:rPr lang="en-AU" sz="1000" b="1" dirty="0"/>
              <a:t> authentication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AU" sz="10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AU" sz="10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AU" sz="10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AU" sz="1000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</a:t>
            </a:r>
          </a:p>
          <a:p>
            <a:pPr eaLnBrk="1" hangingPunct="1">
              <a:buFontTx/>
              <a:buNone/>
              <a:defRPr/>
            </a:pPr>
            <a:endParaRPr lang="en-AU" sz="1000" dirty="0"/>
          </a:p>
          <a:p>
            <a:pPr eaLnBrk="1" hangingPunct="1">
              <a:buFontTx/>
              <a:buNone/>
              <a:defRPr/>
            </a:pPr>
            <a:endParaRPr lang="en-AU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C450E2A-8C5D-4167-BA82-A67D87A5B0DF}" type="slidenum">
              <a:rPr lang="en-AU" smtClean="0"/>
              <a:pPr>
                <a:defRPr/>
              </a:pPr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3585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142875" y="142875"/>
            <a:ext cx="8786813" cy="511175"/>
          </a:xfrm>
        </p:spPr>
        <p:txBody>
          <a:bodyPr/>
          <a:lstStyle/>
          <a:p>
            <a:pPr eaLnBrk="1" hangingPunct="1"/>
            <a:r>
              <a:rPr lang="en-AU" sz="1600" dirty="0">
                <a:solidFill>
                  <a:srgbClr val="000000"/>
                </a:solidFill>
              </a:rPr>
              <a:t>Scenario 6 - Tasks</a:t>
            </a:r>
            <a:endParaRPr lang="en-AU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214313" y="571500"/>
            <a:ext cx="8715375" cy="6025852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  <a:defRPr/>
            </a:pPr>
            <a:r>
              <a:rPr lang="en-AU" sz="1000" b="1" dirty="0"/>
              <a:t>28. </a:t>
            </a:r>
            <a:r>
              <a:rPr lang="en-AU" sz="1000" b="1" dirty="0">
                <a:solidFill>
                  <a:srgbClr val="3333FF"/>
                </a:solidFill>
              </a:rPr>
              <a:t>Access List Requirements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</a:t>
            </a:r>
            <a:r>
              <a:rPr lang="en-AU" sz="1000" b="1" dirty="0"/>
              <a:t>a) </a:t>
            </a:r>
            <a:r>
              <a:rPr lang="en-AU" sz="1000" dirty="0"/>
              <a:t>Refer to pages </a:t>
            </a:r>
            <a:r>
              <a:rPr lang="en-AU" sz="1000" b="1" dirty="0">
                <a:solidFill>
                  <a:srgbClr val="FF0000"/>
                </a:solidFill>
              </a:rPr>
              <a:t>19 to 21 </a:t>
            </a:r>
            <a:r>
              <a:rPr lang="en-AU" sz="1000" dirty="0"/>
              <a:t>and </a:t>
            </a:r>
            <a:r>
              <a:rPr lang="en-AU" sz="1000" b="1" dirty="0"/>
              <a:t>Lab Exercises on</a:t>
            </a:r>
            <a:r>
              <a:rPr lang="en-AU" sz="1000" dirty="0"/>
              <a:t> </a:t>
            </a:r>
            <a:r>
              <a:rPr lang="en-AU" sz="1000" b="1" dirty="0"/>
              <a:t>Access Control Lists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</a:t>
            </a:r>
            <a:r>
              <a:rPr lang="en-AU" sz="1000" b="1" dirty="0"/>
              <a:t>b) </a:t>
            </a:r>
            <a:r>
              <a:rPr lang="en-AU" sz="1000" dirty="0"/>
              <a:t>You must create a</a:t>
            </a:r>
            <a:r>
              <a:rPr lang="en-AU" sz="1000" b="1" dirty="0"/>
              <a:t> </a:t>
            </a:r>
            <a:r>
              <a:rPr lang="en-AU" sz="1000" b="1" dirty="0">
                <a:solidFill>
                  <a:srgbClr val="FF0000"/>
                </a:solidFill>
              </a:rPr>
              <a:t>NAMED</a:t>
            </a:r>
            <a:r>
              <a:rPr lang="en-AU" sz="1000" dirty="0"/>
              <a:t> </a:t>
            </a:r>
            <a:r>
              <a:rPr lang="en-AU" sz="1000" b="1" dirty="0">
                <a:solidFill>
                  <a:srgbClr val="3333FF"/>
                </a:solidFill>
              </a:rPr>
              <a:t>Extended</a:t>
            </a:r>
            <a:r>
              <a:rPr lang="en-AU" sz="1000" dirty="0"/>
              <a:t> ACL for VLAN </a:t>
            </a:r>
            <a:r>
              <a:rPr lang="en-AU" sz="1000" b="1" dirty="0">
                <a:solidFill>
                  <a:srgbClr val="009900"/>
                </a:solidFill>
              </a:rPr>
              <a:t>XXX</a:t>
            </a:r>
            <a:r>
              <a:rPr lang="en-AU" sz="1000" dirty="0"/>
              <a:t> based on following requirements:</a:t>
            </a:r>
          </a:p>
          <a:p>
            <a:pPr lvl="1">
              <a:lnSpc>
                <a:spcPct val="80000"/>
              </a:lnSpc>
              <a:defRPr/>
            </a:pPr>
            <a:r>
              <a:rPr lang="en-AU" sz="1000" dirty="0"/>
              <a:t>PCs in VLAN</a:t>
            </a:r>
            <a:r>
              <a:rPr lang="en-AU" sz="1000" b="1" dirty="0">
                <a:solidFill>
                  <a:srgbClr val="009900"/>
                </a:solidFill>
              </a:rPr>
              <a:t> XXX </a:t>
            </a:r>
            <a:r>
              <a:rPr lang="en-AU" sz="1000" dirty="0"/>
              <a:t>permitted </a:t>
            </a:r>
            <a:r>
              <a:rPr lang="en-AU" sz="1000" b="1" dirty="0"/>
              <a:t>HTTP</a:t>
            </a:r>
            <a:r>
              <a:rPr lang="en-AU" sz="1000" dirty="0"/>
              <a:t> access to </a:t>
            </a:r>
            <a:r>
              <a:rPr lang="en-AU" sz="1000" b="1" dirty="0">
                <a:solidFill>
                  <a:srgbClr val="0099FF"/>
                </a:solidFill>
                <a:ea typeface="+mn-ea"/>
                <a:cs typeface="+mn-cs"/>
              </a:rPr>
              <a:t>ISP</a:t>
            </a:r>
            <a:r>
              <a:rPr lang="en-AU" sz="1000" b="1" dirty="0">
                <a:solidFill>
                  <a:srgbClr val="FF9900"/>
                </a:solidFill>
                <a:ea typeface="+mn-ea"/>
                <a:cs typeface="+mn-cs"/>
              </a:rPr>
              <a:t> </a:t>
            </a:r>
            <a:r>
              <a:rPr lang="en-AU" sz="1000" b="1" dirty="0">
                <a:solidFill>
                  <a:srgbClr val="0099FF"/>
                </a:solidFill>
                <a:ea typeface="+mn-ea"/>
                <a:cs typeface="+mn-cs"/>
              </a:rPr>
              <a:t>Packet Tracer </a:t>
            </a:r>
            <a:r>
              <a:rPr lang="en-US" sz="1000" b="1" dirty="0">
                <a:solidFill>
                  <a:srgbClr val="0099FF"/>
                </a:solidFill>
                <a:ea typeface="+mn-ea"/>
                <a:cs typeface="+mn-cs"/>
              </a:rPr>
              <a:t>Server0</a:t>
            </a:r>
            <a:r>
              <a:rPr lang="en-AU" sz="1000" b="1" dirty="0">
                <a:solidFill>
                  <a:srgbClr val="000000"/>
                </a:solidFill>
                <a:ea typeface="+mn-ea"/>
                <a:cs typeface="+mn-cs"/>
              </a:rPr>
              <a:t> </a:t>
            </a:r>
            <a:r>
              <a:rPr lang="en-US" sz="1000" b="1" dirty="0">
                <a:solidFill>
                  <a:srgbClr val="FF0000"/>
                </a:solidFill>
              </a:rPr>
              <a:t>or </a:t>
            </a:r>
            <a:r>
              <a:rPr lang="en-US" sz="1000" dirty="0">
                <a:solidFill>
                  <a:srgbClr val="0099FF"/>
                </a:solidFill>
              </a:rPr>
              <a:t> ISP Loopback 0 if in Lab Router</a:t>
            </a:r>
            <a:r>
              <a:rPr lang="en-AU" sz="1000" b="1" dirty="0">
                <a:solidFill>
                  <a:srgbClr val="000000"/>
                </a:solidFill>
                <a:ea typeface="+mn-ea"/>
                <a:cs typeface="+mn-cs"/>
              </a:rPr>
              <a:t>    </a:t>
            </a:r>
            <a:r>
              <a:rPr lang="en-AU" sz="1000" dirty="0">
                <a:solidFill>
                  <a:srgbClr val="000000"/>
                </a:solidFill>
                <a:ea typeface="+mn-ea"/>
                <a:cs typeface="+mn-cs"/>
              </a:rPr>
              <a:t>and denied</a:t>
            </a:r>
            <a:r>
              <a:rPr lang="en-AU" sz="1000" b="1" dirty="0">
                <a:solidFill>
                  <a:srgbClr val="000000"/>
                </a:solidFill>
                <a:ea typeface="+mn-ea"/>
                <a:cs typeface="+mn-cs"/>
              </a:rPr>
              <a:t> ALL </a:t>
            </a:r>
            <a:r>
              <a:rPr lang="en-AU" sz="1000" dirty="0">
                <a:solidFill>
                  <a:srgbClr val="000000"/>
                </a:solidFill>
                <a:ea typeface="+mn-ea"/>
                <a:cs typeface="+mn-cs"/>
              </a:rPr>
              <a:t>other access to this Server</a:t>
            </a:r>
            <a:r>
              <a:rPr lang="en-AU" sz="1000" dirty="0"/>
              <a:t>. </a:t>
            </a:r>
            <a:endParaRPr lang="en-AU" sz="1000" b="1" dirty="0"/>
          </a:p>
          <a:p>
            <a:pPr lvl="1">
              <a:lnSpc>
                <a:spcPct val="80000"/>
              </a:lnSpc>
              <a:defRPr/>
            </a:pPr>
            <a:r>
              <a:rPr lang="en-AU" sz="1000" dirty="0"/>
              <a:t>PCs in VLAN</a:t>
            </a:r>
            <a:r>
              <a:rPr lang="en-AU" sz="1000" b="1" dirty="0">
                <a:solidFill>
                  <a:srgbClr val="009900"/>
                </a:solidFill>
              </a:rPr>
              <a:t> XXX </a:t>
            </a:r>
            <a:r>
              <a:rPr lang="en-AU" sz="1000" dirty="0"/>
              <a:t>denied      </a:t>
            </a:r>
            <a:r>
              <a:rPr lang="en-AU" sz="1000" b="1" dirty="0"/>
              <a:t>PING</a:t>
            </a:r>
            <a:r>
              <a:rPr lang="en-AU" sz="1000" dirty="0"/>
              <a:t> request to PCs in VLAN </a:t>
            </a:r>
            <a:r>
              <a:rPr lang="en-AU" sz="1000" b="1" dirty="0">
                <a:solidFill>
                  <a:srgbClr val="9933FF"/>
                </a:solidFill>
              </a:rPr>
              <a:t>YYY</a:t>
            </a:r>
          </a:p>
          <a:p>
            <a:pPr lvl="1">
              <a:lnSpc>
                <a:spcPct val="80000"/>
              </a:lnSpc>
              <a:defRPr/>
            </a:pPr>
            <a:r>
              <a:rPr lang="en-AU" sz="1000" dirty="0"/>
              <a:t>PCs in VLAN </a:t>
            </a:r>
            <a:r>
              <a:rPr lang="en-AU" sz="1000" b="1" dirty="0">
                <a:solidFill>
                  <a:srgbClr val="009900"/>
                </a:solidFill>
              </a:rPr>
              <a:t>XXX</a:t>
            </a:r>
            <a:r>
              <a:rPr lang="en-AU" sz="1000" dirty="0"/>
              <a:t> permitted  </a:t>
            </a:r>
            <a:r>
              <a:rPr lang="en-AU" sz="1000" b="1" dirty="0"/>
              <a:t>PING</a:t>
            </a:r>
            <a:r>
              <a:rPr lang="en-AU" sz="1000" dirty="0"/>
              <a:t> reply     to PCs in VLAN </a:t>
            </a:r>
            <a:r>
              <a:rPr lang="en-AU" sz="1000" b="1" dirty="0">
                <a:solidFill>
                  <a:srgbClr val="9933FF"/>
                </a:solidFill>
              </a:rPr>
              <a:t>YYY</a:t>
            </a:r>
          </a:p>
          <a:p>
            <a:pPr lvl="1">
              <a:lnSpc>
                <a:spcPct val="80000"/>
              </a:lnSpc>
              <a:defRPr/>
            </a:pPr>
            <a:r>
              <a:rPr lang="en-AU" sz="1000" dirty="0"/>
              <a:t>PCs in VLAN </a:t>
            </a:r>
            <a:r>
              <a:rPr lang="en-AU" sz="1000" b="1" dirty="0">
                <a:solidFill>
                  <a:srgbClr val="009900"/>
                </a:solidFill>
              </a:rPr>
              <a:t>XXX</a:t>
            </a:r>
            <a:r>
              <a:rPr lang="en-AU" sz="1000" dirty="0"/>
              <a:t> permitted </a:t>
            </a:r>
            <a:r>
              <a:rPr lang="en-AU" sz="1000" b="1" dirty="0"/>
              <a:t>ALL</a:t>
            </a:r>
            <a:r>
              <a:rPr lang="en-AU" sz="1000" dirty="0"/>
              <a:t> access to  the Internet – all the external  Servers</a:t>
            </a:r>
          </a:p>
          <a:p>
            <a:pPr marL="457200" lvl="1" indent="0">
              <a:lnSpc>
                <a:spcPct val="80000"/>
              </a:lnSpc>
              <a:buNone/>
              <a:defRPr/>
            </a:pPr>
            <a:endParaRPr lang="en-AU" sz="1000" dirty="0"/>
          </a:p>
          <a:p>
            <a:pPr marL="57150" indent="0">
              <a:lnSpc>
                <a:spcPct val="80000"/>
              </a:lnSpc>
              <a:buNone/>
              <a:defRPr/>
            </a:pPr>
            <a:r>
              <a:rPr lang="en-AU" sz="1000" b="1" dirty="0"/>
              <a:t>      c) </a:t>
            </a:r>
            <a:r>
              <a:rPr lang="en-AU" sz="1000" dirty="0"/>
              <a:t>You must create a</a:t>
            </a:r>
            <a:r>
              <a:rPr lang="en-AU" sz="1000" b="1" dirty="0"/>
              <a:t> </a:t>
            </a:r>
            <a:r>
              <a:rPr lang="en-AU" sz="1000" b="1" dirty="0">
                <a:solidFill>
                  <a:srgbClr val="FF0000"/>
                </a:solidFill>
              </a:rPr>
              <a:t>NAMED</a:t>
            </a:r>
            <a:r>
              <a:rPr lang="en-AU" sz="1000" dirty="0"/>
              <a:t> </a:t>
            </a:r>
            <a:r>
              <a:rPr lang="en-AU" sz="1000" b="1" dirty="0">
                <a:solidFill>
                  <a:srgbClr val="3333FF"/>
                </a:solidFill>
              </a:rPr>
              <a:t>Extended</a:t>
            </a:r>
            <a:r>
              <a:rPr lang="en-AU" sz="1000" dirty="0"/>
              <a:t> ACL for VLAN</a:t>
            </a:r>
            <a:r>
              <a:rPr lang="en-AU" sz="1000" b="1" dirty="0">
                <a:solidFill>
                  <a:srgbClr val="9933FF"/>
                </a:solidFill>
              </a:rPr>
              <a:t> YYY  </a:t>
            </a:r>
            <a:r>
              <a:rPr lang="en-AU" sz="1000" dirty="0"/>
              <a:t>based on following requirements:</a:t>
            </a:r>
          </a:p>
          <a:p>
            <a:pPr lvl="1">
              <a:lnSpc>
                <a:spcPct val="80000"/>
              </a:lnSpc>
              <a:defRPr/>
            </a:pPr>
            <a:r>
              <a:rPr lang="en-AU" sz="1000" dirty="0"/>
              <a:t>PCs in VLAN </a:t>
            </a:r>
            <a:r>
              <a:rPr lang="en-AU" sz="1000" b="1" dirty="0">
                <a:solidFill>
                  <a:srgbClr val="9933FF"/>
                </a:solidFill>
              </a:rPr>
              <a:t>YYY</a:t>
            </a:r>
            <a:r>
              <a:rPr lang="en-AU" sz="1000" dirty="0"/>
              <a:t> denied  ALL access to Database Server LAN</a:t>
            </a:r>
          </a:p>
          <a:p>
            <a:pPr lvl="1">
              <a:lnSpc>
                <a:spcPct val="80000"/>
              </a:lnSpc>
              <a:defRPr/>
            </a:pPr>
            <a:r>
              <a:rPr lang="en-AU" sz="1000" dirty="0"/>
              <a:t>PCs in VLAN </a:t>
            </a:r>
            <a:r>
              <a:rPr lang="en-AU" sz="1000" dirty="0">
                <a:solidFill>
                  <a:srgbClr val="9933FF"/>
                </a:solidFill>
              </a:rPr>
              <a:t>YYY</a:t>
            </a:r>
            <a:r>
              <a:rPr lang="en-AU" sz="1000" dirty="0"/>
              <a:t> permitted  </a:t>
            </a:r>
            <a:r>
              <a:rPr lang="en-AU" sz="1000" b="1" dirty="0"/>
              <a:t>ALL</a:t>
            </a:r>
            <a:r>
              <a:rPr lang="en-AU" sz="1000" dirty="0"/>
              <a:t> access to  the Internet – all the external Servers </a:t>
            </a:r>
          </a:p>
          <a:p>
            <a:pPr lvl="1">
              <a:lnSpc>
                <a:spcPct val="80000"/>
              </a:lnSpc>
              <a:defRPr/>
            </a:pPr>
            <a:r>
              <a:rPr lang="en-AU" sz="1000" b="1" dirty="0"/>
              <a:t>ALL</a:t>
            </a:r>
            <a:r>
              <a:rPr lang="en-AU" sz="1000" dirty="0"/>
              <a:t> means </a:t>
            </a:r>
            <a:r>
              <a:rPr lang="en-AU" sz="1000" b="1" dirty="0"/>
              <a:t>IP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</a:t>
            </a:r>
            <a:r>
              <a:rPr lang="en-AU" sz="1000" b="1" dirty="0"/>
              <a:t>d) </a:t>
            </a:r>
            <a:r>
              <a:rPr lang="en-AU" sz="1000" dirty="0"/>
              <a:t>You must create</a:t>
            </a:r>
            <a:r>
              <a:rPr lang="en-AU" sz="1000" b="1" dirty="0"/>
              <a:t> </a:t>
            </a:r>
            <a:r>
              <a:rPr lang="en-AU" sz="1000" b="1" dirty="0">
                <a:solidFill>
                  <a:srgbClr val="FF0000"/>
                </a:solidFill>
              </a:rPr>
              <a:t>NAMED</a:t>
            </a:r>
            <a:r>
              <a:rPr lang="en-AU" sz="1000" dirty="0"/>
              <a:t> </a:t>
            </a:r>
            <a:r>
              <a:rPr lang="en-AU" sz="1000" b="1" dirty="0">
                <a:solidFill>
                  <a:srgbClr val="3333FF"/>
                </a:solidFill>
              </a:rPr>
              <a:t>Standard</a:t>
            </a:r>
            <a:r>
              <a:rPr lang="en-AU" sz="1000" dirty="0"/>
              <a:t> ACLs to control Telnet access to the routers based on following requirements:</a:t>
            </a:r>
          </a:p>
          <a:p>
            <a:pPr lvl="1">
              <a:lnSpc>
                <a:spcPct val="80000"/>
              </a:lnSpc>
              <a:defRPr/>
            </a:pPr>
            <a:r>
              <a:rPr lang="en-AU" sz="1000" dirty="0"/>
              <a:t>ONLY PCs in VLAN</a:t>
            </a:r>
            <a:r>
              <a:rPr lang="en-AU" sz="1000" b="1" dirty="0">
                <a:solidFill>
                  <a:srgbClr val="009900"/>
                </a:solidFill>
              </a:rPr>
              <a:t> XXX </a:t>
            </a:r>
            <a:r>
              <a:rPr lang="en-AU" sz="1000" dirty="0"/>
              <a:t>permitted </a:t>
            </a:r>
            <a:r>
              <a:rPr lang="en-AU" sz="1000" b="1" dirty="0"/>
              <a:t>TELNET</a:t>
            </a:r>
            <a:r>
              <a:rPr lang="en-AU" sz="1000" dirty="0"/>
              <a:t> access to  </a:t>
            </a:r>
            <a:r>
              <a:rPr lang="en-AU" sz="1000" dirty="0" err="1">
                <a:solidFill>
                  <a:srgbClr val="009900"/>
                </a:solidFill>
              </a:rPr>
              <a:t>Nagri</a:t>
            </a:r>
            <a:r>
              <a:rPr lang="en-AU" sz="1000" dirty="0"/>
              <a:t> Router</a:t>
            </a:r>
          </a:p>
          <a:p>
            <a:pPr lvl="1">
              <a:lnSpc>
                <a:spcPct val="80000"/>
              </a:lnSpc>
              <a:defRPr/>
            </a:pPr>
            <a:r>
              <a:rPr lang="en-AU" sz="1000" dirty="0"/>
              <a:t>ONLY PCs in VLAN </a:t>
            </a:r>
            <a:r>
              <a:rPr lang="en-AU" sz="1000" b="1" dirty="0">
                <a:solidFill>
                  <a:srgbClr val="009900"/>
                </a:solidFill>
              </a:rPr>
              <a:t>XXX </a:t>
            </a:r>
            <a:r>
              <a:rPr lang="en-AU" sz="1000" dirty="0"/>
              <a:t>denied     </a:t>
            </a:r>
            <a:r>
              <a:rPr lang="en-AU" sz="1000" b="1" dirty="0"/>
              <a:t>TELNET</a:t>
            </a:r>
            <a:r>
              <a:rPr lang="en-AU" sz="1000" dirty="0"/>
              <a:t> access to  </a:t>
            </a:r>
            <a:r>
              <a:rPr lang="en-AU" sz="1000" dirty="0" err="1">
                <a:solidFill>
                  <a:srgbClr val="009900"/>
                </a:solidFill>
              </a:rPr>
              <a:t>Daspur</a:t>
            </a:r>
            <a:r>
              <a:rPr lang="en-AU" sz="1000" dirty="0"/>
              <a:t>  Router</a:t>
            </a:r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endParaRPr lang="en-AU" sz="1000" dirty="0"/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</a:t>
            </a:r>
            <a:r>
              <a:rPr lang="en-AU" sz="1000" b="1" dirty="0"/>
              <a:t>e) </a:t>
            </a:r>
            <a:r>
              <a:rPr lang="en-AU" sz="1000" dirty="0"/>
              <a:t>You need to be </a:t>
            </a:r>
            <a:r>
              <a:rPr lang="en-AU" sz="1000" b="1" dirty="0">
                <a:solidFill>
                  <a:srgbClr val="FF0000"/>
                </a:solidFill>
              </a:rPr>
              <a:t>analytical and systematic  </a:t>
            </a:r>
            <a:r>
              <a:rPr lang="en-AU" sz="1000" dirty="0"/>
              <a:t>in our approach to translating the above requirements into a set of rules – the ACL statements, which       </a:t>
            </a:r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then must be tested to ensure the above requirements have been satisfied:</a:t>
            </a:r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    </a:t>
            </a:r>
            <a:r>
              <a:rPr lang="en-AU" sz="1000" dirty="0" err="1"/>
              <a:t>i</a:t>
            </a:r>
            <a:r>
              <a:rPr lang="en-AU" sz="1000" dirty="0"/>
              <a:t>)  </a:t>
            </a:r>
            <a:r>
              <a:rPr lang="en-AU" sz="1000" b="1" dirty="0"/>
              <a:t>Create</a:t>
            </a:r>
            <a:r>
              <a:rPr lang="en-AU" sz="1000" dirty="0"/>
              <a:t>   a     </a:t>
            </a:r>
            <a:r>
              <a:rPr lang="en-AU" sz="1000" b="1" dirty="0">
                <a:solidFill>
                  <a:srgbClr val="FF0000"/>
                </a:solidFill>
              </a:rPr>
              <a:t>NAMED</a:t>
            </a:r>
            <a:r>
              <a:rPr lang="en-AU" sz="1000" dirty="0"/>
              <a:t> </a:t>
            </a:r>
            <a:r>
              <a:rPr lang="en-AU" sz="1000" b="1" dirty="0">
                <a:solidFill>
                  <a:srgbClr val="3333FF"/>
                </a:solidFill>
              </a:rPr>
              <a:t>Extended</a:t>
            </a:r>
            <a:r>
              <a:rPr lang="en-AU" sz="1000" dirty="0"/>
              <a:t> ACL    for VLAN XXX using the template on page</a:t>
            </a:r>
            <a:r>
              <a:rPr lang="en-AU" sz="1000" b="1" dirty="0">
                <a:solidFill>
                  <a:srgbClr val="FF0000"/>
                </a:solidFill>
              </a:rPr>
              <a:t> 19, </a:t>
            </a:r>
            <a:r>
              <a:rPr lang="en-AU" sz="1000" dirty="0"/>
              <a:t>refer Task 29</a:t>
            </a:r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   ii)  </a:t>
            </a:r>
            <a:r>
              <a:rPr lang="en-AU" sz="1000" b="1" dirty="0"/>
              <a:t>Test      </a:t>
            </a:r>
            <a:r>
              <a:rPr lang="en-AU" sz="1000" dirty="0"/>
              <a:t> the  ACL    for VLAN</a:t>
            </a:r>
            <a:r>
              <a:rPr lang="en-AU" sz="1000" b="1" dirty="0">
                <a:solidFill>
                  <a:srgbClr val="009900"/>
                </a:solidFill>
              </a:rPr>
              <a:t> XXX </a:t>
            </a:r>
            <a:r>
              <a:rPr lang="en-AU" sz="1000" dirty="0"/>
              <a:t>refer Task 30</a:t>
            </a:r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   iii) </a:t>
            </a:r>
            <a:r>
              <a:rPr lang="en-AU" sz="1000" b="1" dirty="0"/>
              <a:t>Create</a:t>
            </a:r>
            <a:r>
              <a:rPr lang="en-AU" sz="1000" dirty="0"/>
              <a:t>   a     </a:t>
            </a:r>
            <a:r>
              <a:rPr lang="en-AU" sz="1000" b="1" dirty="0">
                <a:solidFill>
                  <a:srgbClr val="FF0000"/>
                </a:solidFill>
              </a:rPr>
              <a:t>NAMED</a:t>
            </a:r>
            <a:r>
              <a:rPr lang="en-AU" sz="1000" dirty="0"/>
              <a:t> </a:t>
            </a:r>
            <a:r>
              <a:rPr lang="en-AU" sz="1000" b="1" dirty="0">
                <a:solidFill>
                  <a:srgbClr val="3333FF"/>
                </a:solidFill>
              </a:rPr>
              <a:t>Standard </a:t>
            </a:r>
            <a:r>
              <a:rPr lang="en-AU" sz="1000" dirty="0"/>
              <a:t> ACLs   for Telnet access using the template on page </a:t>
            </a:r>
            <a:r>
              <a:rPr lang="en-AU" sz="1000" b="1" dirty="0">
                <a:solidFill>
                  <a:srgbClr val="FF0000"/>
                </a:solidFill>
              </a:rPr>
              <a:t>20 </a:t>
            </a:r>
            <a:r>
              <a:rPr lang="en-AU" sz="1000" dirty="0"/>
              <a:t>refer Task  29</a:t>
            </a:r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   iv) </a:t>
            </a:r>
            <a:r>
              <a:rPr lang="en-AU" sz="1000" b="1" dirty="0"/>
              <a:t>Test     </a:t>
            </a:r>
            <a:r>
              <a:rPr lang="en-AU" sz="1000" dirty="0"/>
              <a:t> the   ACLs   for Telnet access refer Task 30</a:t>
            </a:r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  </a:t>
            </a:r>
            <a:endParaRPr lang="en-AU" sz="1000" b="1" dirty="0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AU" sz="10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AU" sz="10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AU" sz="10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AU" sz="10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AU" sz="1000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</a:t>
            </a:r>
          </a:p>
          <a:p>
            <a:pPr eaLnBrk="1" hangingPunct="1">
              <a:buFontTx/>
              <a:buNone/>
              <a:defRPr/>
            </a:pPr>
            <a:endParaRPr lang="en-AU" sz="1000" dirty="0"/>
          </a:p>
          <a:p>
            <a:pPr eaLnBrk="1" hangingPunct="1">
              <a:buFontTx/>
              <a:buNone/>
              <a:defRPr/>
            </a:pPr>
            <a:endParaRPr lang="en-AU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C450E2A-8C5D-4167-BA82-A67D87A5B0DF}" type="slidenum">
              <a:rPr lang="en-AU" smtClean="0"/>
              <a:pPr>
                <a:defRPr/>
              </a:pPr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5067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786813" cy="511175"/>
          </a:xfrm>
        </p:spPr>
        <p:txBody>
          <a:bodyPr/>
          <a:lstStyle/>
          <a:p>
            <a:pPr eaLnBrk="1" hangingPunct="1"/>
            <a:r>
              <a:rPr lang="en-AU" sz="1600" dirty="0">
                <a:solidFill>
                  <a:srgbClr val="000000"/>
                </a:solidFill>
              </a:rPr>
              <a:t>Scenario 6 - Tasks</a:t>
            </a:r>
            <a:endParaRPr lang="en-AU" dirty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214313" y="571500"/>
            <a:ext cx="8715375" cy="602585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</a:t>
            </a:r>
            <a:r>
              <a:rPr lang="en-AU" sz="1000" b="1" dirty="0"/>
              <a:t>29. </a:t>
            </a:r>
            <a:r>
              <a:rPr lang="en-AU" sz="1000" b="1" dirty="0">
                <a:solidFill>
                  <a:srgbClr val="0000FF"/>
                </a:solidFill>
              </a:rPr>
              <a:t>Creating and Configuring </a:t>
            </a:r>
            <a:r>
              <a:rPr lang="en-AU" sz="1000" b="1" dirty="0">
                <a:solidFill>
                  <a:srgbClr val="FF0000"/>
                </a:solidFill>
              </a:rPr>
              <a:t>NAMED</a:t>
            </a:r>
            <a:r>
              <a:rPr lang="en-AU" sz="1000" b="1" dirty="0">
                <a:solidFill>
                  <a:srgbClr val="0000FF"/>
                </a:solidFill>
              </a:rPr>
              <a:t> Access Lists</a:t>
            </a:r>
          </a:p>
          <a:p>
            <a:pPr eaLnBrk="1" hangingPunct="1">
              <a:lnSpc>
                <a:spcPct val="80000"/>
              </a:lnSpc>
              <a:buNone/>
              <a:defRPr/>
            </a:pPr>
            <a:r>
              <a:rPr lang="en-AU" sz="1000" b="1" dirty="0">
                <a:solidFill>
                  <a:srgbClr val="0000FF"/>
                </a:solidFill>
              </a:rPr>
              <a:t>           </a:t>
            </a:r>
            <a:r>
              <a:rPr lang="en-AU" sz="1000" b="1" dirty="0"/>
              <a:t>a) </a:t>
            </a:r>
            <a:r>
              <a:rPr lang="en-AU" sz="1000" dirty="0"/>
              <a:t>Refer </a:t>
            </a:r>
            <a:r>
              <a:rPr lang="en-AU" sz="1000" b="1" dirty="0"/>
              <a:t>Lab Exercises on</a:t>
            </a:r>
            <a:r>
              <a:rPr lang="en-AU" sz="1000" dirty="0"/>
              <a:t> </a:t>
            </a:r>
            <a:r>
              <a:rPr lang="en-AU" sz="1000" b="1" dirty="0"/>
              <a:t>Access Control Lists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b="1" dirty="0"/>
              <a:t>           b) </a:t>
            </a:r>
            <a:r>
              <a:rPr lang="en-AU" sz="1000" dirty="0"/>
              <a:t>Use </a:t>
            </a:r>
            <a:r>
              <a:rPr lang="en-AU" sz="1000" b="1" dirty="0"/>
              <a:t>Notepad</a:t>
            </a:r>
            <a:r>
              <a:rPr lang="en-AU" sz="1000" dirty="0"/>
              <a:t> to create your ACLs, note ACL names are </a:t>
            </a:r>
            <a:r>
              <a:rPr lang="en-AU" sz="1000" b="1" dirty="0">
                <a:solidFill>
                  <a:srgbClr val="FF0000"/>
                </a:solidFill>
              </a:rPr>
              <a:t>case sensitive </a:t>
            </a:r>
            <a:r>
              <a:rPr lang="en-AU" sz="1000" dirty="0"/>
              <a:t>eg </a:t>
            </a:r>
            <a:r>
              <a:rPr lang="en-AU" sz="1000" dirty="0" err="1"/>
              <a:t>aclvanXXX</a:t>
            </a:r>
            <a:r>
              <a:rPr lang="en-AU" sz="1000" dirty="0"/>
              <a:t> and </a:t>
            </a:r>
            <a:r>
              <a:rPr lang="en-AU" sz="1000" dirty="0" err="1"/>
              <a:t>AclvlanXXX</a:t>
            </a:r>
            <a:r>
              <a:rPr lang="en-AU" sz="1000" dirty="0"/>
              <a:t> are different </a:t>
            </a:r>
            <a:r>
              <a:rPr lang="en-AU" sz="1000" dirty="0" err="1"/>
              <a:t>acls</a:t>
            </a:r>
            <a:endParaRPr lang="en-AU" sz="1000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 </a:t>
            </a:r>
            <a:r>
              <a:rPr lang="en-AU" sz="1000" b="1" dirty="0"/>
              <a:t>c) </a:t>
            </a:r>
            <a:r>
              <a:rPr lang="en-AU" sz="1000" dirty="0"/>
              <a:t>Identify each requirement then configure an ACL rule for each requirement.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 </a:t>
            </a:r>
            <a:r>
              <a:rPr lang="en-AU" sz="1000" b="1" dirty="0"/>
              <a:t>d) </a:t>
            </a:r>
            <a:r>
              <a:rPr lang="en-AU" sz="1000" dirty="0"/>
              <a:t>Create a </a:t>
            </a:r>
            <a:r>
              <a:rPr lang="en-AU" sz="1000" b="1" dirty="0"/>
              <a:t>NAMED</a:t>
            </a:r>
            <a:r>
              <a:rPr lang="en-AU" sz="1000" dirty="0"/>
              <a:t> access list in </a:t>
            </a:r>
            <a:r>
              <a:rPr lang="en-AU" sz="1000" b="1" dirty="0"/>
              <a:t>Notepad</a:t>
            </a:r>
            <a:r>
              <a:rPr lang="en-AU" sz="1000" dirty="0"/>
              <a:t>, consider the ordering of the rules, use the following </a:t>
            </a:r>
            <a:r>
              <a:rPr lang="en-AU" sz="1000" b="1" dirty="0">
                <a:solidFill>
                  <a:srgbClr val="0000FF"/>
                </a:solidFill>
              </a:rPr>
              <a:t>template</a:t>
            </a:r>
            <a:r>
              <a:rPr lang="en-AU" sz="1000" dirty="0"/>
              <a:t>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       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50" dirty="0"/>
              <a:t>                  ! ACL for VLAN  &lt;</a:t>
            </a:r>
            <a:r>
              <a:rPr lang="en-AU" sz="1050" i="1" dirty="0"/>
              <a:t>No</a:t>
            </a:r>
            <a:r>
              <a:rPr lang="en-AU" sz="1050" dirty="0"/>
              <a:t>&gt; on Router &lt;</a:t>
            </a:r>
            <a:r>
              <a:rPr lang="en-AU" sz="1050" i="1" dirty="0"/>
              <a:t>router name</a:t>
            </a:r>
            <a:r>
              <a:rPr lang="en-AU" sz="1050" dirty="0"/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50" dirty="0"/>
              <a:t>                  ! Deletes previous version of access list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50" dirty="0"/>
              <a:t>                     </a:t>
            </a:r>
            <a:r>
              <a:rPr lang="en-AU" sz="1050" b="1" dirty="0"/>
              <a:t>no  ip access-list extended ACLVLAN&lt;</a:t>
            </a:r>
            <a:r>
              <a:rPr lang="en-AU" sz="1050" b="1" i="1" dirty="0"/>
              <a:t>No</a:t>
            </a:r>
            <a:r>
              <a:rPr lang="en-AU" sz="1050" b="1" dirty="0"/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50" dirty="0"/>
              <a:t>                   ! Insert Latest version of access list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50" dirty="0"/>
              <a:t>                     </a:t>
            </a:r>
            <a:r>
              <a:rPr lang="en-AU" sz="1050" b="1" dirty="0"/>
              <a:t>ip access-list extended ACLVLAN&lt;</a:t>
            </a:r>
            <a:r>
              <a:rPr lang="en-AU" sz="1050" b="1" i="1" dirty="0"/>
              <a:t>No</a:t>
            </a:r>
            <a:r>
              <a:rPr lang="en-AU" sz="1050" b="1" dirty="0"/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50" b="1" dirty="0"/>
              <a:t>             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50" b="1" i="1" dirty="0">
                <a:solidFill>
                  <a:srgbClr val="0000FF"/>
                </a:solidFill>
              </a:rPr>
              <a:t>                                      &lt;Your  ACL rules follow&gt;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50" dirty="0"/>
              <a:t>                 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50" dirty="0"/>
              <a:t>                   ! For most situations this should be the last rule </a:t>
            </a:r>
            <a:r>
              <a:rPr lang="en-AU" sz="1050" dirty="0" err="1"/>
              <a:t>ie</a:t>
            </a:r>
            <a:r>
              <a:rPr lang="en-AU" sz="1050" dirty="0"/>
              <a:t> permit all other access to “The Internet”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50" dirty="0"/>
              <a:t>                     </a:t>
            </a:r>
            <a:r>
              <a:rPr lang="en-AU" sz="1050" b="1" dirty="0"/>
              <a:t>permit ip any </a:t>
            </a:r>
            <a:r>
              <a:rPr lang="en-AU" sz="1050" b="1" dirty="0" err="1"/>
              <a:t>any</a:t>
            </a:r>
            <a:r>
              <a:rPr lang="en-AU" sz="1050" b="1" dirty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AU" sz="1000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</a:t>
            </a:r>
            <a:r>
              <a:rPr lang="en-AU" sz="1000" b="1" dirty="0"/>
              <a:t>e) </a:t>
            </a:r>
            <a:r>
              <a:rPr lang="en-AU" sz="1000" dirty="0"/>
              <a:t>Combine ACL rules as required to form your access list, carefully consider the order in which the rules should be arranged.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</a:t>
            </a:r>
            <a:r>
              <a:rPr lang="en-AU" sz="1000" b="1" dirty="0"/>
              <a:t>f) </a:t>
            </a:r>
            <a:r>
              <a:rPr lang="en-AU" sz="1000" dirty="0"/>
              <a:t>Paste ACL from Notepad into router (router must be in global configuration mode)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</a:t>
            </a:r>
            <a:r>
              <a:rPr lang="en-AU" sz="1000" b="1" dirty="0"/>
              <a:t>g) </a:t>
            </a:r>
            <a:r>
              <a:rPr lang="en-AU" sz="1000" dirty="0"/>
              <a:t>Configure ACL on correct interface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AU" sz="10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AU" sz="1000" b="1" dirty="0"/>
              <a:t>30. </a:t>
            </a:r>
            <a:r>
              <a:rPr lang="en-AU" sz="1000" b="1" dirty="0">
                <a:solidFill>
                  <a:srgbClr val="FF0000"/>
                </a:solidFill>
              </a:rPr>
              <a:t>Trouble Shooting </a:t>
            </a:r>
            <a:r>
              <a:rPr lang="en-AU" sz="1000" b="1" dirty="0">
                <a:solidFill>
                  <a:srgbClr val="0000FF"/>
                </a:solidFill>
              </a:rPr>
              <a:t>Access Lists</a:t>
            </a:r>
            <a:endParaRPr lang="en-AU" sz="10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AU" sz="1000" b="1" dirty="0"/>
              <a:t>        </a:t>
            </a:r>
            <a:r>
              <a:rPr lang="en-AU" sz="1000" dirty="0"/>
              <a:t>It is important to verify that the </a:t>
            </a:r>
            <a:r>
              <a:rPr lang="en-AU" sz="1000" b="1" dirty="0">
                <a:solidFill>
                  <a:srgbClr val="0000FF"/>
                </a:solidFill>
              </a:rPr>
              <a:t>ACL rules </a:t>
            </a:r>
            <a:r>
              <a:rPr lang="en-AU" sz="1000" dirty="0"/>
              <a:t>actually work as intended, refer to the </a:t>
            </a:r>
            <a:r>
              <a:rPr lang="en-AU" sz="1000" b="1" dirty="0"/>
              <a:t>steps </a:t>
            </a:r>
            <a:r>
              <a:rPr lang="en-AU" sz="1000" dirty="0"/>
              <a:t>below: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AU" sz="1000" dirty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AU" sz="1000" b="1" dirty="0">
                <a:solidFill>
                  <a:srgbClr val="FF0000"/>
                </a:solidFill>
              </a:rPr>
              <a:t>1. </a:t>
            </a:r>
            <a:r>
              <a:rPr lang="en-AU" sz="1000" b="1" dirty="0">
                <a:solidFill>
                  <a:srgbClr val="0000FF"/>
                </a:solidFill>
              </a:rPr>
              <a:t>Use  </a:t>
            </a:r>
            <a:r>
              <a:rPr lang="en-AU" sz="1000" dirty="0"/>
              <a:t> </a:t>
            </a:r>
            <a:r>
              <a:rPr lang="en-AU" sz="1000" b="1" dirty="0"/>
              <a:t>show access-lists</a:t>
            </a:r>
          </a:p>
          <a:p>
            <a:pPr lvl="2" eaLnBrk="1" hangingPunct="1">
              <a:lnSpc>
                <a:spcPct val="80000"/>
              </a:lnSpc>
            </a:pPr>
            <a:r>
              <a:rPr lang="en-AU" sz="1000" dirty="0"/>
              <a:t> If all rules tested </a:t>
            </a:r>
            <a:r>
              <a:rPr lang="en-AU" sz="1000" b="1" dirty="0">
                <a:solidFill>
                  <a:srgbClr val="00B050"/>
                </a:solidFill>
              </a:rPr>
              <a:t>go to 5</a:t>
            </a:r>
          </a:p>
          <a:p>
            <a:pPr lvl="2" eaLnBrk="1" hangingPunct="1">
              <a:lnSpc>
                <a:spcPct val="80000"/>
              </a:lnSpc>
            </a:pPr>
            <a:r>
              <a:rPr lang="en-AU" sz="1000" dirty="0"/>
              <a:t> Else  Identify which rule you want to test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AU" sz="1000" b="1" dirty="0"/>
              <a:t>2. </a:t>
            </a:r>
            <a:r>
              <a:rPr lang="en-AU" sz="1000" b="1" dirty="0">
                <a:solidFill>
                  <a:srgbClr val="0000FF"/>
                </a:solidFill>
              </a:rPr>
              <a:t>Use   </a:t>
            </a:r>
            <a:r>
              <a:rPr lang="en-AU" sz="1000" b="1" dirty="0"/>
              <a:t>clear access-list counters</a:t>
            </a:r>
          </a:p>
          <a:p>
            <a:pPr lvl="2" eaLnBrk="1" hangingPunct="1">
              <a:lnSpc>
                <a:spcPct val="80000"/>
              </a:lnSpc>
            </a:pPr>
            <a:r>
              <a:rPr lang="en-AU" sz="1000" dirty="0"/>
              <a:t> Clear any counts against the rules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AU" sz="1000" b="1" dirty="0"/>
              <a:t>3. </a:t>
            </a:r>
            <a:r>
              <a:rPr lang="en-AU" sz="1000" dirty="0"/>
              <a:t>Go to PC in VLAN&lt;Id&gt;  perform test </a:t>
            </a:r>
            <a:r>
              <a:rPr lang="en-AU" sz="1000" dirty="0" err="1"/>
              <a:t>eg</a:t>
            </a:r>
            <a:r>
              <a:rPr lang="en-AU" sz="1000" dirty="0"/>
              <a:t> </a:t>
            </a:r>
            <a:r>
              <a:rPr lang="en-AU" sz="1000" b="1" dirty="0">
                <a:solidFill>
                  <a:srgbClr val="FF0000"/>
                </a:solidFill>
              </a:rPr>
              <a:t>Ping</a:t>
            </a:r>
            <a:r>
              <a:rPr lang="en-AU" sz="1000" dirty="0"/>
              <a:t>, </a:t>
            </a:r>
            <a:r>
              <a:rPr lang="en-AU" sz="1000" b="1" dirty="0">
                <a:solidFill>
                  <a:srgbClr val="FF0000"/>
                </a:solidFill>
              </a:rPr>
              <a:t>Telnet</a:t>
            </a:r>
            <a:r>
              <a:rPr lang="en-AU" sz="1000" dirty="0"/>
              <a:t>, </a:t>
            </a:r>
            <a:r>
              <a:rPr lang="en-AU" sz="1000" b="1" dirty="0">
                <a:solidFill>
                  <a:srgbClr val="FF0000"/>
                </a:solidFill>
              </a:rPr>
              <a:t>Browser </a:t>
            </a:r>
            <a:r>
              <a:rPr lang="en-AU" sz="1000" dirty="0" err="1"/>
              <a:t>etc</a:t>
            </a:r>
            <a:r>
              <a:rPr lang="en-AU" sz="1000" dirty="0"/>
              <a:t> to trigger a match with the identified rule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AU" sz="1000" b="1" dirty="0"/>
              <a:t>4. </a:t>
            </a:r>
            <a:r>
              <a:rPr lang="en-AU" sz="1000" b="1" dirty="0">
                <a:solidFill>
                  <a:srgbClr val="0000FF"/>
                </a:solidFill>
              </a:rPr>
              <a:t>Use   </a:t>
            </a:r>
            <a:r>
              <a:rPr lang="en-AU" sz="1000" b="1" dirty="0"/>
              <a:t>show access-lists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AU" sz="1000" dirty="0"/>
              <a:t>    Was the identified rule matched ?</a:t>
            </a:r>
          </a:p>
          <a:p>
            <a:pPr lvl="2" eaLnBrk="1" hangingPunct="1">
              <a:lnSpc>
                <a:spcPct val="80000"/>
              </a:lnSpc>
            </a:pPr>
            <a:r>
              <a:rPr lang="en-AU" sz="1000" b="1" dirty="0">
                <a:solidFill>
                  <a:srgbClr val="008000"/>
                </a:solidFill>
              </a:rPr>
              <a:t>Yes</a:t>
            </a:r>
            <a:r>
              <a:rPr lang="en-AU" sz="1000" dirty="0"/>
              <a:t> – rule action correct, Repeat process, </a:t>
            </a:r>
            <a:r>
              <a:rPr lang="en-AU" sz="1000" b="1" dirty="0">
                <a:solidFill>
                  <a:srgbClr val="008000"/>
                </a:solidFill>
              </a:rPr>
              <a:t>go to 1</a:t>
            </a:r>
          </a:p>
          <a:p>
            <a:pPr lvl="2" eaLnBrk="1" hangingPunct="1">
              <a:lnSpc>
                <a:spcPct val="80000"/>
              </a:lnSpc>
            </a:pPr>
            <a:r>
              <a:rPr lang="en-AU" sz="1000" b="1" dirty="0">
                <a:solidFill>
                  <a:srgbClr val="FF0000"/>
                </a:solidFill>
              </a:rPr>
              <a:t>No</a:t>
            </a:r>
            <a:r>
              <a:rPr lang="en-AU" sz="1000" dirty="0"/>
              <a:t> – Debug</a:t>
            </a:r>
          </a:p>
          <a:p>
            <a:pPr lvl="3" eaLnBrk="1" hangingPunct="1">
              <a:lnSpc>
                <a:spcPct val="80000"/>
              </a:lnSpc>
            </a:pPr>
            <a:r>
              <a:rPr lang="en-AU" sz="1000" dirty="0"/>
              <a:t>Was another rule matched ? </a:t>
            </a:r>
          </a:p>
          <a:p>
            <a:pPr lvl="3" eaLnBrk="1" hangingPunct="1">
              <a:lnSpc>
                <a:spcPct val="80000"/>
              </a:lnSpc>
            </a:pPr>
            <a:r>
              <a:rPr lang="en-AU" sz="1000" dirty="0"/>
              <a:t>Where no rules matched ?</a:t>
            </a:r>
          </a:p>
          <a:p>
            <a:pPr lvl="3" eaLnBrk="1" hangingPunct="1">
              <a:lnSpc>
                <a:spcPct val="80000"/>
              </a:lnSpc>
            </a:pPr>
            <a:r>
              <a:rPr lang="en-AU" sz="1000" dirty="0"/>
              <a:t>Check syntax and order of rules – make changes – Repeat process </a:t>
            </a:r>
            <a:r>
              <a:rPr lang="en-AU" sz="1000" b="1" dirty="0">
                <a:solidFill>
                  <a:srgbClr val="FF0000"/>
                </a:solidFill>
              </a:rPr>
              <a:t>go to 1</a:t>
            </a:r>
          </a:p>
          <a:p>
            <a:pPr eaLnBrk="1" hangingPunct="1">
              <a:buFontTx/>
              <a:buNone/>
            </a:pPr>
            <a:r>
              <a:rPr lang="en-AU" sz="1000" dirty="0"/>
              <a:t>              </a:t>
            </a:r>
            <a:r>
              <a:rPr lang="en-AU" sz="1000" b="1" dirty="0">
                <a:solidFill>
                  <a:srgbClr val="00B050"/>
                </a:solidFill>
              </a:rPr>
              <a:t> 5. </a:t>
            </a:r>
            <a:r>
              <a:rPr lang="en-AU" sz="1000" b="1" dirty="0"/>
              <a:t>Trouble Shooting completed</a:t>
            </a:r>
          </a:p>
          <a:p>
            <a:pPr eaLnBrk="1" hangingPunct="1">
              <a:buFontTx/>
              <a:buNone/>
            </a:pPr>
            <a:endParaRPr lang="en-AU" sz="1000" dirty="0"/>
          </a:p>
          <a:p>
            <a:pPr eaLnBrk="1" hangingPunct="1">
              <a:buFontTx/>
              <a:buNone/>
            </a:pPr>
            <a:endParaRPr lang="en-AU" sz="1000" dirty="0"/>
          </a:p>
          <a:p>
            <a:pPr eaLnBrk="1" hangingPunct="1">
              <a:buFontTx/>
              <a:buNone/>
            </a:pPr>
            <a:endParaRPr lang="en-AU" dirty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DDB956-06B0-4F6F-8133-022C057265E0}" type="slidenum">
              <a:rPr lang="en-AU" smtClean="0"/>
              <a:pPr>
                <a:defRPr/>
              </a:pPr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4880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F6FF97A-4FD8-47C5-8E93-4698A723C39F}" type="slidenum">
              <a:rPr lang="en-AU" smtClean="0"/>
              <a:pPr>
                <a:defRPr/>
              </a:pPr>
              <a:t>19</a:t>
            </a:fld>
            <a:endParaRPr lang="en-AU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115888"/>
            <a:ext cx="8928100" cy="417512"/>
          </a:xfrm>
        </p:spPr>
        <p:txBody>
          <a:bodyPr/>
          <a:lstStyle/>
          <a:p>
            <a:pPr eaLnBrk="1" hangingPunct="1"/>
            <a:r>
              <a:rPr lang="en-AU" sz="2400" dirty="0"/>
              <a:t>Scenario 6 - ACL Templates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571500"/>
            <a:ext cx="8641084" cy="602585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AU" sz="1600" dirty="0">
                <a:solidFill>
                  <a:srgbClr val="FF0000"/>
                </a:solidFill>
              </a:rPr>
              <a:t>ACL for VLAN XXX on </a:t>
            </a:r>
            <a:r>
              <a:rPr lang="en-AU" sz="1600" dirty="0" err="1">
                <a:solidFill>
                  <a:srgbClr val="009900"/>
                </a:solidFill>
              </a:rPr>
              <a:t>Nagri</a:t>
            </a:r>
            <a:r>
              <a:rPr lang="en-AU" sz="1600" dirty="0">
                <a:solidFill>
                  <a:srgbClr val="FF0000"/>
                </a:solidFill>
              </a:rPr>
              <a:t> Router</a:t>
            </a:r>
          </a:p>
          <a:p>
            <a:pPr eaLnBrk="1" hangingPunct="1">
              <a:buFontTx/>
              <a:buNone/>
            </a:pPr>
            <a:endParaRPr lang="en-AU" sz="1000" dirty="0"/>
          </a:p>
          <a:p>
            <a:pPr lvl="0" eaLnBrk="1" hangingPunct="1">
              <a:buNone/>
            </a:pPr>
            <a:r>
              <a:rPr lang="en-AU" sz="1200" b="1" dirty="0">
                <a:solidFill>
                  <a:srgbClr val="3333FF"/>
                </a:solidFill>
              </a:rPr>
              <a:t>The Access List – Extended </a:t>
            </a:r>
            <a:r>
              <a:rPr lang="en-AU" sz="1200" b="1" dirty="0">
                <a:solidFill>
                  <a:srgbClr val="FF0000"/>
                </a:solidFill>
              </a:rPr>
              <a:t>Named  </a:t>
            </a:r>
            <a:r>
              <a:rPr lang="en-AU" sz="1100" dirty="0">
                <a:solidFill>
                  <a:srgbClr val="FF0000"/>
                </a:solidFill>
              </a:rPr>
              <a:t>(</a:t>
            </a:r>
            <a:r>
              <a:rPr lang="en-AU" sz="1100" b="1" dirty="0">
                <a:solidFill>
                  <a:srgbClr val="0000FF"/>
                </a:solidFill>
              </a:rPr>
              <a:t>create in Notepad</a:t>
            </a:r>
            <a:r>
              <a:rPr lang="en-AU" sz="1100" dirty="0">
                <a:solidFill>
                  <a:srgbClr val="FF0000"/>
                </a:solidFill>
              </a:rPr>
              <a:t>, then paste into router config mode)</a:t>
            </a:r>
            <a:endParaRPr lang="en-AU" sz="1200" b="1" dirty="0">
              <a:solidFill>
                <a:srgbClr val="3333FF"/>
              </a:solidFill>
            </a:endParaRPr>
          </a:p>
          <a:p>
            <a:pPr eaLnBrk="1" hangingPunct="1">
              <a:buFontTx/>
              <a:buNone/>
            </a:pPr>
            <a:endParaRPr lang="en-AU" sz="1400" dirty="0"/>
          </a:p>
          <a:p>
            <a:pPr lvl="0" eaLnBrk="1" hangingPunct="1">
              <a:buNone/>
            </a:pPr>
            <a:r>
              <a:rPr lang="en-AU" sz="1400" dirty="0"/>
              <a:t>no ip access-list extended   </a:t>
            </a:r>
            <a:r>
              <a:rPr lang="en-AU" sz="1400" dirty="0">
                <a:solidFill>
                  <a:srgbClr val="0000FF"/>
                </a:solidFill>
              </a:rPr>
              <a:t>ACLVLAN</a:t>
            </a:r>
            <a:r>
              <a:rPr lang="en-AU" sz="1400" dirty="0">
                <a:solidFill>
                  <a:srgbClr val="009900"/>
                </a:solidFill>
              </a:rPr>
              <a:t>XXX </a:t>
            </a:r>
            <a:r>
              <a:rPr lang="en-AU" sz="1400" dirty="0">
                <a:solidFill>
                  <a:srgbClr val="0000FF"/>
                </a:solidFill>
              </a:rPr>
              <a:t> </a:t>
            </a:r>
            <a:r>
              <a:rPr lang="en-AU" sz="1100" dirty="0">
                <a:solidFill>
                  <a:srgbClr val="FF0000"/>
                </a:solidFill>
              </a:rPr>
              <a:t>(Delete previous version of the ACL for VLAN </a:t>
            </a:r>
            <a:r>
              <a:rPr lang="en-AU" sz="1100" dirty="0">
                <a:solidFill>
                  <a:srgbClr val="009900"/>
                </a:solidFill>
              </a:rPr>
              <a:t>XXX</a:t>
            </a:r>
            <a:r>
              <a:rPr lang="en-AU" sz="1100" dirty="0">
                <a:solidFill>
                  <a:srgbClr val="FF0000"/>
                </a:solidFill>
              </a:rPr>
              <a:t> )</a:t>
            </a:r>
            <a:endParaRPr lang="en-AU" sz="1400" dirty="0"/>
          </a:p>
          <a:p>
            <a:pPr eaLnBrk="1" hangingPunct="1">
              <a:buNone/>
            </a:pPr>
            <a:r>
              <a:rPr lang="en-AU" sz="1400" dirty="0"/>
              <a:t>ip      access-list extended   </a:t>
            </a:r>
            <a:r>
              <a:rPr lang="en-AU" sz="1400" dirty="0">
                <a:solidFill>
                  <a:srgbClr val="0000FF"/>
                </a:solidFill>
              </a:rPr>
              <a:t>ACLVLAN</a:t>
            </a:r>
            <a:r>
              <a:rPr lang="en-AU" sz="1400" dirty="0">
                <a:solidFill>
                  <a:srgbClr val="009900"/>
                </a:solidFill>
              </a:rPr>
              <a:t>XXX  </a:t>
            </a:r>
            <a:r>
              <a:rPr lang="en-AU" sz="1100" dirty="0">
                <a:solidFill>
                  <a:srgbClr val="FF0000"/>
                </a:solidFill>
              </a:rPr>
              <a:t>(Self-documenting,  the ACL for VLAN </a:t>
            </a:r>
            <a:r>
              <a:rPr lang="en-AU" sz="1100" dirty="0">
                <a:solidFill>
                  <a:srgbClr val="009900"/>
                </a:solidFill>
              </a:rPr>
              <a:t>XXX</a:t>
            </a:r>
            <a:r>
              <a:rPr lang="en-AU" sz="1100" dirty="0">
                <a:solidFill>
                  <a:srgbClr val="FF0000"/>
                </a:solidFill>
              </a:rPr>
              <a:t>, ! means comment)</a:t>
            </a:r>
            <a:endParaRPr lang="en-AU" sz="1400" dirty="0"/>
          </a:p>
          <a:p>
            <a:pPr eaLnBrk="1" hangingPunct="1">
              <a:buFontTx/>
              <a:buNone/>
            </a:pPr>
            <a:r>
              <a:rPr lang="en-AU" sz="1200" dirty="0">
                <a:solidFill>
                  <a:srgbClr val="FF9900"/>
                </a:solidFill>
              </a:rPr>
              <a:t> </a:t>
            </a:r>
          </a:p>
          <a:p>
            <a:pPr eaLnBrk="1" hangingPunct="1">
              <a:buNone/>
            </a:pPr>
            <a:r>
              <a:rPr lang="en-AU" sz="1200" dirty="0">
                <a:solidFill>
                  <a:srgbClr val="FF9900"/>
                </a:solidFill>
              </a:rPr>
              <a:t>! Only permit HTTP access to </a:t>
            </a:r>
            <a:r>
              <a:rPr lang="en-AU" sz="1200" b="1" dirty="0">
                <a:solidFill>
                  <a:srgbClr val="0099FF"/>
                </a:solidFill>
              </a:rPr>
              <a:t>ISP</a:t>
            </a:r>
            <a:r>
              <a:rPr lang="en-AU" sz="1200" b="1" dirty="0">
                <a:solidFill>
                  <a:srgbClr val="FF9900"/>
                </a:solidFill>
              </a:rPr>
              <a:t> </a:t>
            </a:r>
            <a:r>
              <a:rPr lang="en-AU" sz="1200" b="1" dirty="0">
                <a:solidFill>
                  <a:srgbClr val="0099FF"/>
                </a:solidFill>
              </a:rPr>
              <a:t>Packet Tracer </a:t>
            </a:r>
            <a:r>
              <a:rPr lang="en-US" sz="1200" b="1" dirty="0">
                <a:solidFill>
                  <a:srgbClr val="0099FF"/>
                </a:solidFill>
              </a:rPr>
              <a:t>Server0</a:t>
            </a:r>
            <a:r>
              <a:rPr lang="en-AU" sz="1200" b="1" dirty="0"/>
              <a:t> </a:t>
            </a:r>
            <a:r>
              <a:rPr lang="en-US" sz="1200" b="1" dirty="0">
                <a:solidFill>
                  <a:srgbClr val="FF0000"/>
                </a:solidFill>
              </a:rPr>
              <a:t>or</a:t>
            </a:r>
            <a:r>
              <a:rPr lang="en-US" sz="1200" dirty="0">
                <a:solidFill>
                  <a:srgbClr val="0099FF"/>
                </a:solidFill>
              </a:rPr>
              <a:t>  </a:t>
            </a:r>
            <a:r>
              <a:rPr lang="en-US" sz="1200" b="1" dirty="0">
                <a:solidFill>
                  <a:srgbClr val="0099FF"/>
                </a:solidFill>
              </a:rPr>
              <a:t>ISP Loopback 0 if in Lab Router</a:t>
            </a:r>
            <a:endParaRPr lang="en-AU" sz="1200" b="1" dirty="0"/>
          </a:p>
          <a:p>
            <a:pPr eaLnBrk="1" hangingPunct="1">
              <a:buFontTx/>
              <a:buNone/>
            </a:pPr>
            <a:endParaRPr lang="en-AU" sz="1200" b="1" dirty="0"/>
          </a:p>
          <a:p>
            <a:pPr eaLnBrk="1" hangingPunct="1">
              <a:buFontTx/>
              <a:buNone/>
            </a:pPr>
            <a:r>
              <a:rPr lang="en-AU" sz="1200" dirty="0"/>
              <a:t>permit  tcp   source subnet   wildcard   host  ip address  </a:t>
            </a:r>
            <a:r>
              <a:rPr lang="en-AU" sz="1200" dirty="0" err="1"/>
              <a:t>eq</a:t>
            </a:r>
            <a:r>
              <a:rPr lang="en-AU" sz="1200" dirty="0"/>
              <a:t>  www</a:t>
            </a:r>
          </a:p>
          <a:p>
            <a:pPr eaLnBrk="1" hangingPunct="1">
              <a:buFontTx/>
              <a:buNone/>
            </a:pPr>
            <a:endParaRPr lang="en-AU" sz="1200" dirty="0">
              <a:solidFill>
                <a:srgbClr val="0000FF"/>
              </a:solidFill>
            </a:endParaRPr>
          </a:p>
          <a:p>
            <a:pPr eaLnBrk="1" hangingPunct="1">
              <a:buNone/>
            </a:pPr>
            <a:r>
              <a:rPr lang="en-AU" sz="1200" dirty="0">
                <a:solidFill>
                  <a:srgbClr val="0000FF"/>
                </a:solidFill>
              </a:rPr>
              <a:t>! Deny ALL other access to </a:t>
            </a:r>
            <a:r>
              <a:rPr lang="en-AU" sz="1200" b="1" dirty="0">
                <a:solidFill>
                  <a:srgbClr val="0099FF"/>
                </a:solidFill>
              </a:rPr>
              <a:t>ISP</a:t>
            </a:r>
            <a:r>
              <a:rPr lang="en-AU" sz="1200" b="1" dirty="0">
                <a:solidFill>
                  <a:srgbClr val="FF9900"/>
                </a:solidFill>
              </a:rPr>
              <a:t> </a:t>
            </a:r>
            <a:r>
              <a:rPr lang="en-AU" sz="1200" b="1" dirty="0">
                <a:solidFill>
                  <a:srgbClr val="0099FF"/>
                </a:solidFill>
              </a:rPr>
              <a:t>Packet Tracer </a:t>
            </a:r>
            <a:r>
              <a:rPr lang="en-US" sz="1200" b="1" dirty="0">
                <a:solidFill>
                  <a:srgbClr val="0099FF"/>
                </a:solidFill>
              </a:rPr>
              <a:t>Server0</a:t>
            </a:r>
            <a:r>
              <a:rPr lang="en-AU" sz="1200" b="1" dirty="0"/>
              <a:t> </a:t>
            </a:r>
            <a:r>
              <a:rPr lang="en-US" sz="1200" b="1" dirty="0">
                <a:solidFill>
                  <a:srgbClr val="FF0000"/>
                </a:solidFill>
              </a:rPr>
              <a:t>or</a:t>
            </a:r>
            <a:r>
              <a:rPr lang="en-US" sz="1200" dirty="0">
                <a:solidFill>
                  <a:srgbClr val="0099FF"/>
                </a:solidFill>
              </a:rPr>
              <a:t>  </a:t>
            </a:r>
            <a:r>
              <a:rPr lang="en-US" sz="1200" b="1" dirty="0">
                <a:solidFill>
                  <a:srgbClr val="0099FF"/>
                </a:solidFill>
              </a:rPr>
              <a:t>ISP Loopback 0 if in Lab Router</a:t>
            </a:r>
            <a:endParaRPr lang="en-AU" sz="1200" b="1" dirty="0"/>
          </a:p>
          <a:p>
            <a:pPr eaLnBrk="1" hangingPunct="1">
              <a:buFontTx/>
              <a:buNone/>
            </a:pPr>
            <a:r>
              <a:rPr lang="en-AU" sz="1200" dirty="0"/>
              <a:t>deny     ip     </a:t>
            </a:r>
            <a:r>
              <a:rPr lang="en-AU" sz="1200" i="1" dirty="0"/>
              <a:t>source subnet   wildcard</a:t>
            </a:r>
            <a:r>
              <a:rPr lang="en-AU" sz="1200" dirty="0"/>
              <a:t>   host   </a:t>
            </a:r>
            <a:r>
              <a:rPr lang="en-AU" sz="1200" i="1" dirty="0"/>
              <a:t>ip address</a:t>
            </a:r>
          </a:p>
          <a:p>
            <a:pPr eaLnBrk="1" hangingPunct="1">
              <a:buFontTx/>
              <a:buNone/>
            </a:pPr>
            <a:endParaRPr lang="en-AU" sz="1200" dirty="0">
              <a:solidFill>
                <a:srgbClr val="00B0F0"/>
              </a:solidFill>
            </a:endParaRPr>
          </a:p>
          <a:p>
            <a:pPr eaLnBrk="1" hangingPunct="1">
              <a:buFontTx/>
              <a:buNone/>
            </a:pPr>
            <a:r>
              <a:rPr lang="en-AU" sz="1200" dirty="0">
                <a:solidFill>
                  <a:srgbClr val="00B0F0"/>
                </a:solidFill>
              </a:rPr>
              <a:t>! Permit ping reply (echo-reply) to a destination – PCs in VLAN </a:t>
            </a:r>
            <a:r>
              <a:rPr lang="en-AU" sz="1200" dirty="0">
                <a:solidFill>
                  <a:srgbClr val="9933FF"/>
                </a:solidFill>
              </a:rPr>
              <a:t>YYY</a:t>
            </a:r>
            <a:r>
              <a:rPr lang="en-AU" sz="1200" dirty="0">
                <a:solidFill>
                  <a:srgbClr val="00B0F0"/>
                </a:solidFill>
              </a:rPr>
              <a:t> subnet</a:t>
            </a:r>
          </a:p>
          <a:p>
            <a:pPr eaLnBrk="1" hangingPunct="1">
              <a:buFontTx/>
              <a:buNone/>
            </a:pPr>
            <a:r>
              <a:rPr lang="en-AU" sz="1200" dirty="0"/>
              <a:t>permit  icmp   source subnet   wildcard   destination subnet   wildcard echo-reply</a:t>
            </a:r>
          </a:p>
          <a:p>
            <a:pPr eaLnBrk="1" hangingPunct="1">
              <a:buFontTx/>
              <a:buNone/>
            </a:pPr>
            <a:endParaRPr lang="en-AU" sz="1200" dirty="0"/>
          </a:p>
          <a:p>
            <a:pPr eaLnBrk="1" hangingPunct="1">
              <a:buFontTx/>
              <a:buNone/>
            </a:pPr>
            <a:r>
              <a:rPr lang="en-AU" sz="1200" dirty="0">
                <a:solidFill>
                  <a:srgbClr val="00B050"/>
                </a:solidFill>
              </a:rPr>
              <a:t>! Deny PING request to a destination - PCs in VLAN</a:t>
            </a:r>
            <a:r>
              <a:rPr lang="en-AU" sz="1200" dirty="0">
                <a:solidFill>
                  <a:srgbClr val="9933FF"/>
                </a:solidFill>
              </a:rPr>
              <a:t> YYY  </a:t>
            </a:r>
            <a:r>
              <a:rPr lang="en-AU" sz="1200" dirty="0">
                <a:solidFill>
                  <a:srgbClr val="00B050"/>
                </a:solidFill>
              </a:rPr>
              <a:t>subnet</a:t>
            </a:r>
          </a:p>
          <a:p>
            <a:pPr eaLnBrk="1" hangingPunct="1">
              <a:buNone/>
            </a:pPr>
            <a:r>
              <a:rPr lang="en-AU" sz="1200" dirty="0"/>
              <a:t> deny icmp    source subnet   wildcard   destination subnet   wildcard </a:t>
            </a:r>
          </a:p>
          <a:p>
            <a:pPr eaLnBrk="1" hangingPunct="1">
              <a:buFontTx/>
              <a:buNone/>
            </a:pPr>
            <a:endParaRPr lang="en-AU" sz="1200" dirty="0">
              <a:solidFill>
                <a:srgbClr val="6600FF"/>
              </a:solidFill>
            </a:endParaRPr>
          </a:p>
          <a:p>
            <a:pPr eaLnBrk="1" hangingPunct="1">
              <a:buFontTx/>
              <a:buNone/>
            </a:pPr>
            <a:r>
              <a:rPr lang="en-AU" sz="1200" dirty="0">
                <a:solidFill>
                  <a:srgbClr val="6600FF"/>
                </a:solidFill>
              </a:rPr>
              <a:t>! Permit access to The Internet</a:t>
            </a:r>
          </a:p>
          <a:p>
            <a:pPr eaLnBrk="1" hangingPunct="1">
              <a:buFontTx/>
              <a:buNone/>
            </a:pPr>
            <a:r>
              <a:rPr lang="en-AU" sz="1200" dirty="0"/>
              <a:t>permit  ip      any   </a:t>
            </a:r>
            <a:r>
              <a:rPr lang="en-AU" sz="1200" dirty="0" err="1"/>
              <a:t>any</a:t>
            </a:r>
            <a:r>
              <a:rPr lang="en-AU" sz="1200" dirty="0"/>
              <a:t>  </a:t>
            </a:r>
            <a:endParaRPr lang="en-AU" sz="1400" dirty="0"/>
          </a:p>
          <a:p>
            <a:pPr eaLnBrk="1" hangingPunct="1">
              <a:buFontTx/>
              <a:buNone/>
            </a:pPr>
            <a:endParaRPr lang="en-AU" sz="1600" dirty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r>
              <a:rPr lang="en-AU" sz="1400" b="1" dirty="0">
                <a:solidFill>
                  <a:srgbClr val="3333FF"/>
                </a:solidFill>
              </a:rPr>
              <a:t>ACL Placement  -  On   Sub Interface  </a:t>
            </a:r>
            <a:r>
              <a:rPr lang="en-AU" sz="1400" b="1" dirty="0">
                <a:solidFill>
                  <a:srgbClr val="FF0000"/>
                </a:solidFill>
              </a:rPr>
              <a:t>G0/0/1</a:t>
            </a:r>
            <a:r>
              <a:rPr lang="en-AU" sz="1400" b="1" dirty="0">
                <a:solidFill>
                  <a:srgbClr val="009900"/>
                </a:solidFill>
              </a:rPr>
              <a:t>.XXX</a:t>
            </a:r>
            <a:r>
              <a:rPr lang="en-AU" sz="1400" b="1" dirty="0">
                <a:solidFill>
                  <a:srgbClr val="3333FF"/>
                </a:solidFill>
              </a:rPr>
              <a:t>  on </a:t>
            </a:r>
            <a:r>
              <a:rPr lang="en-AU" sz="1400" b="1" dirty="0" err="1">
                <a:solidFill>
                  <a:srgbClr val="009900"/>
                </a:solidFill>
              </a:rPr>
              <a:t>Nagri</a:t>
            </a:r>
            <a:r>
              <a:rPr lang="en-AU" sz="1400" b="1" dirty="0">
                <a:solidFill>
                  <a:srgbClr val="3333FF"/>
                </a:solidFill>
              </a:rPr>
              <a:t> Router</a:t>
            </a:r>
            <a:endParaRPr lang="en-AU" sz="1200" dirty="0"/>
          </a:p>
          <a:p>
            <a:pPr eaLnBrk="1" hangingPunct="1">
              <a:buFontTx/>
              <a:buNone/>
            </a:pPr>
            <a:r>
              <a:rPr lang="en-AU" sz="1200" dirty="0"/>
              <a:t>interface G0/0/1.</a:t>
            </a:r>
            <a:r>
              <a:rPr lang="en-AU" sz="1200" b="1" dirty="0">
                <a:solidFill>
                  <a:srgbClr val="009900"/>
                </a:solidFill>
              </a:rPr>
              <a:t>XXX</a:t>
            </a:r>
          </a:p>
          <a:p>
            <a:pPr eaLnBrk="1" hangingPunct="1">
              <a:buFontTx/>
              <a:buNone/>
            </a:pPr>
            <a:r>
              <a:rPr lang="en-AU" sz="1200" dirty="0"/>
              <a:t>ip access-group  ACLVLAN</a:t>
            </a:r>
            <a:r>
              <a:rPr lang="en-AU" sz="1200" b="1" dirty="0">
                <a:solidFill>
                  <a:srgbClr val="009900"/>
                </a:solidFill>
              </a:rPr>
              <a:t>XXX</a:t>
            </a:r>
            <a:r>
              <a:rPr lang="en-AU" sz="1200" dirty="0"/>
              <a:t>  in </a:t>
            </a:r>
          </a:p>
          <a:p>
            <a:pPr eaLnBrk="1" hangingPunct="1">
              <a:buFontTx/>
              <a:buNone/>
            </a:pPr>
            <a:endParaRPr lang="en-AU" sz="1200" dirty="0"/>
          </a:p>
          <a:p>
            <a:pPr eaLnBrk="1" hangingPunct="1">
              <a:buFontTx/>
              <a:buNone/>
            </a:pPr>
            <a:r>
              <a:rPr lang="en-AU" sz="1200" dirty="0"/>
              <a:t> </a:t>
            </a:r>
          </a:p>
          <a:p>
            <a:pPr eaLnBrk="1" hangingPunct="1">
              <a:buFontTx/>
              <a:buNone/>
            </a:pP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448043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6F13EC1-4A64-4E5B-893A-124A5BFA6B0E}" type="slidenum">
              <a:rPr lang="en-AU" smtClean="0"/>
              <a:pPr>
                <a:defRPr/>
              </a:pPr>
              <a:t>2</a:t>
            </a:fld>
            <a:endParaRPr lang="en-AU"/>
          </a:p>
        </p:txBody>
      </p:sp>
      <p:sp>
        <p:nvSpPr>
          <p:cNvPr id="2051" name="Oval 4"/>
          <p:cNvSpPr>
            <a:spLocks noChangeArrowheads="1"/>
          </p:cNvSpPr>
          <p:nvPr/>
        </p:nvSpPr>
        <p:spPr bwMode="auto">
          <a:xfrm>
            <a:off x="611188" y="1557338"/>
            <a:ext cx="863600" cy="7921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dirty="0" err="1">
                <a:solidFill>
                  <a:srgbClr val="009900"/>
                </a:solidFill>
              </a:rPr>
              <a:t>Nagri</a:t>
            </a:r>
            <a:endParaRPr lang="en-US" sz="1000" dirty="0">
              <a:solidFill>
                <a:srgbClr val="009900"/>
              </a:solidFill>
            </a:endParaRPr>
          </a:p>
          <a:p>
            <a:pPr algn="ctr"/>
            <a:r>
              <a:rPr lang="en-US" sz="1000" dirty="0">
                <a:solidFill>
                  <a:srgbClr val="FF0000"/>
                </a:solidFill>
              </a:rPr>
              <a:t>(Internal)</a:t>
            </a:r>
            <a:r>
              <a:rPr lang="en-US" sz="1000" dirty="0"/>
              <a:t> </a:t>
            </a:r>
          </a:p>
          <a:p>
            <a:pPr algn="ctr"/>
            <a:r>
              <a:rPr lang="en-US" sz="1000" dirty="0"/>
              <a:t>Router</a:t>
            </a:r>
          </a:p>
          <a:p>
            <a:pPr algn="ctr"/>
            <a:r>
              <a:rPr lang="en-US" sz="1000" dirty="0">
                <a:solidFill>
                  <a:srgbClr val="3333FF"/>
                </a:solidFill>
              </a:rPr>
              <a:t>R1</a:t>
            </a:r>
            <a:endParaRPr lang="en-AU" sz="1000" dirty="0">
              <a:solidFill>
                <a:srgbClr val="3333FF"/>
              </a:solidFill>
            </a:endParaRPr>
          </a:p>
        </p:txBody>
      </p:sp>
      <p:sp>
        <p:nvSpPr>
          <p:cNvPr id="2052" name="Rectangle 7"/>
          <p:cNvSpPr>
            <a:spLocks noChangeArrowheads="1"/>
          </p:cNvSpPr>
          <p:nvPr/>
        </p:nvSpPr>
        <p:spPr bwMode="auto">
          <a:xfrm>
            <a:off x="611188" y="4076700"/>
            <a:ext cx="938212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dirty="0" err="1">
                <a:solidFill>
                  <a:srgbClr val="009900"/>
                </a:solidFill>
              </a:rPr>
              <a:t>Nagri</a:t>
            </a:r>
            <a:endParaRPr lang="en-US" sz="1000" dirty="0">
              <a:solidFill>
                <a:srgbClr val="009900"/>
              </a:solidFill>
            </a:endParaRPr>
          </a:p>
          <a:p>
            <a:pPr algn="ctr"/>
            <a:r>
              <a:rPr lang="en-US" sz="1000" dirty="0"/>
              <a:t>Switch </a:t>
            </a:r>
            <a:r>
              <a:rPr lang="en-US" sz="1000" dirty="0">
                <a:solidFill>
                  <a:srgbClr val="3333FF"/>
                </a:solidFill>
              </a:rPr>
              <a:t>S3</a:t>
            </a:r>
          </a:p>
          <a:p>
            <a:pPr algn="ctr"/>
            <a:r>
              <a:rPr lang="en-US" sz="1000" dirty="0">
                <a:solidFill>
                  <a:srgbClr val="3333FF"/>
                </a:solidFill>
              </a:rPr>
              <a:t>3650</a:t>
            </a:r>
            <a:endParaRPr lang="en-AU" sz="1000" dirty="0">
              <a:solidFill>
                <a:srgbClr val="3333FF"/>
              </a:solidFill>
            </a:endParaRPr>
          </a:p>
        </p:txBody>
      </p:sp>
      <p:cxnSp>
        <p:nvCxnSpPr>
          <p:cNvPr id="2053" name="AutoShape 11"/>
          <p:cNvCxnSpPr>
            <a:cxnSpLocks noChangeShapeType="1"/>
            <a:stCxn id="2051" idx="6"/>
          </p:cNvCxnSpPr>
          <p:nvPr/>
        </p:nvCxnSpPr>
        <p:spPr bwMode="auto">
          <a:xfrm flipV="1">
            <a:off x="1474788" y="1844675"/>
            <a:ext cx="1871662" cy="109538"/>
          </a:xfrm>
          <a:prstGeom prst="bentConnector3">
            <a:avLst>
              <a:gd name="adj1" fmla="val 49958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4" name="Line 12"/>
          <p:cNvSpPr>
            <a:spLocks noChangeShapeType="1"/>
          </p:cNvSpPr>
          <p:nvPr/>
        </p:nvSpPr>
        <p:spPr bwMode="auto">
          <a:xfrm flipV="1">
            <a:off x="1042988" y="2349500"/>
            <a:ext cx="0" cy="1728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055" name="Text Box 16"/>
          <p:cNvSpPr txBox="1">
            <a:spLocks noChangeArrowheads="1"/>
          </p:cNvSpPr>
          <p:nvPr/>
        </p:nvSpPr>
        <p:spPr bwMode="auto">
          <a:xfrm>
            <a:off x="1431925" y="3646269"/>
            <a:ext cx="20589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200" b="1" dirty="0"/>
              <a:t>Your part of the Private Network Address Space</a:t>
            </a:r>
          </a:p>
          <a:p>
            <a:pPr algn="ctr" eaLnBrk="1" hangingPunct="1"/>
            <a:r>
              <a:rPr lang="en-US" sz="1200" b="1" dirty="0">
                <a:solidFill>
                  <a:srgbClr val="C00000"/>
                </a:solidFill>
              </a:rPr>
              <a:t>V</a:t>
            </a:r>
            <a:r>
              <a:rPr lang="en-US" sz="1200" b="1" dirty="0">
                <a:solidFill>
                  <a:srgbClr val="FF0000"/>
                </a:solidFill>
              </a:rPr>
              <a:t>Z</a:t>
            </a:r>
            <a:r>
              <a:rPr lang="en-US" sz="1200" b="1" dirty="0">
                <a:solidFill>
                  <a:srgbClr val="3333FF"/>
                </a:solidFill>
              </a:rPr>
              <a:t>.40.0.0/13 </a:t>
            </a:r>
            <a:endParaRPr lang="en-AU" sz="1200" b="1" dirty="0">
              <a:solidFill>
                <a:srgbClr val="3333FF"/>
              </a:solidFill>
            </a:endParaRPr>
          </a:p>
        </p:txBody>
      </p:sp>
      <p:sp>
        <p:nvSpPr>
          <p:cNvPr id="2056" name="Text Box 24"/>
          <p:cNvSpPr txBox="1">
            <a:spLocks noChangeArrowheads="1"/>
          </p:cNvSpPr>
          <p:nvPr/>
        </p:nvSpPr>
        <p:spPr bwMode="auto">
          <a:xfrm>
            <a:off x="121422" y="205016"/>
            <a:ext cx="8915074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b="1" dirty="0">
                <a:solidFill>
                  <a:srgbClr val="3333FF"/>
                </a:solidFill>
              </a:rPr>
              <a:t>In Lab Scenario 6 </a:t>
            </a:r>
            <a:r>
              <a:rPr lang="en-US" sz="1400" b="1" dirty="0"/>
              <a:t>-  PPP, CHAP 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3333FF"/>
                </a:solidFill>
              </a:rPr>
              <a:t>V1.1</a:t>
            </a:r>
          </a:p>
        </p:txBody>
      </p:sp>
      <p:sp>
        <p:nvSpPr>
          <p:cNvPr id="2057" name="Text Box 25"/>
          <p:cNvSpPr txBox="1">
            <a:spLocks noChangeArrowheads="1"/>
          </p:cNvSpPr>
          <p:nvPr/>
        </p:nvSpPr>
        <p:spPr bwMode="auto">
          <a:xfrm>
            <a:off x="539750" y="2349500"/>
            <a:ext cx="6477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G0/0/1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2058" name="Text Box 27"/>
          <p:cNvSpPr txBox="1">
            <a:spLocks noChangeArrowheads="1"/>
          </p:cNvSpPr>
          <p:nvPr/>
        </p:nvSpPr>
        <p:spPr bwMode="auto">
          <a:xfrm>
            <a:off x="1403350" y="1700213"/>
            <a:ext cx="720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S0/1/0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2059" name="Text Box 28"/>
          <p:cNvSpPr txBox="1">
            <a:spLocks noChangeArrowheads="1"/>
          </p:cNvSpPr>
          <p:nvPr/>
        </p:nvSpPr>
        <p:spPr bwMode="auto">
          <a:xfrm>
            <a:off x="2571750" y="1825943"/>
            <a:ext cx="71913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S0/1/0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2060" name="Text Box 30"/>
          <p:cNvSpPr txBox="1">
            <a:spLocks noChangeArrowheads="1"/>
          </p:cNvSpPr>
          <p:nvPr/>
        </p:nvSpPr>
        <p:spPr bwMode="auto">
          <a:xfrm>
            <a:off x="1158636" y="3000962"/>
            <a:ext cx="179888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b="1" dirty="0">
                <a:solidFill>
                  <a:srgbClr val="3333FF"/>
                </a:solidFill>
              </a:rPr>
              <a:t>Use </a:t>
            </a:r>
            <a:r>
              <a:rPr lang="en-US" sz="1400" b="1" dirty="0">
                <a:solidFill>
                  <a:srgbClr val="FF0000"/>
                </a:solidFill>
              </a:rPr>
              <a:t>ONLY </a:t>
            </a:r>
          </a:p>
          <a:p>
            <a:pPr algn="ctr" eaLnBrk="1" hangingPunct="1"/>
            <a:r>
              <a:rPr lang="en-US" sz="1400" b="1" dirty="0">
                <a:solidFill>
                  <a:srgbClr val="3333FF"/>
                </a:solidFill>
              </a:rPr>
              <a:t>OSPF</a:t>
            </a:r>
            <a:r>
              <a:rPr lang="en-US" sz="1050" b="1" dirty="0">
                <a:solidFill>
                  <a:srgbClr val="3333FF"/>
                </a:solidFill>
              </a:rPr>
              <a:t> Routing Protocol</a:t>
            </a:r>
          </a:p>
        </p:txBody>
      </p:sp>
      <p:sp>
        <p:nvSpPr>
          <p:cNvPr id="2061" name="Oval 33"/>
          <p:cNvSpPr>
            <a:spLocks noChangeArrowheads="1"/>
          </p:cNvSpPr>
          <p:nvPr/>
        </p:nvSpPr>
        <p:spPr bwMode="auto">
          <a:xfrm>
            <a:off x="3059113" y="1484313"/>
            <a:ext cx="863600" cy="7921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dirty="0" err="1">
                <a:solidFill>
                  <a:srgbClr val="009900"/>
                </a:solidFill>
              </a:rPr>
              <a:t>Daspur</a:t>
            </a:r>
            <a:endParaRPr lang="en-US" sz="1000" dirty="0">
              <a:solidFill>
                <a:srgbClr val="009900"/>
              </a:solidFill>
            </a:endParaRPr>
          </a:p>
          <a:p>
            <a:pPr algn="ctr"/>
            <a:r>
              <a:rPr lang="en-US" sz="1000" dirty="0">
                <a:solidFill>
                  <a:srgbClr val="FF0000"/>
                </a:solidFill>
              </a:rPr>
              <a:t>(Gateway)</a:t>
            </a:r>
            <a:r>
              <a:rPr lang="en-US" sz="1000" dirty="0"/>
              <a:t> </a:t>
            </a:r>
          </a:p>
          <a:p>
            <a:pPr algn="ctr"/>
            <a:r>
              <a:rPr lang="en-US" sz="1000" dirty="0"/>
              <a:t>Router</a:t>
            </a:r>
          </a:p>
          <a:p>
            <a:pPr algn="ctr"/>
            <a:r>
              <a:rPr lang="en-US" sz="1000" dirty="0">
                <a:solidFill>
                  <a:srgbClr val="3333FF"/>
                </a:solidFill>
              </a:rPr>
              <a:t>R2</a:t>
            </a:r>
            <a:endParaRPr lang="en-AU" sz="1000" dirty="0">
              <a:solidFill>
                <a:srgbClr val="3333FF"/>
              </a:solidFill>
            </a:endParaRPr>
          </a:p>
        </p:txBody>
      </p:sp>
      <p:sp>
        <p:nvSpPr>
          <p:cNvPr id="2062" name="Text Box 35"/>
          <p:cNvSpPr txBox="1">
            <a:spLocks noChangeArrowheads="1"/>
          </p:cNvSpPr>
          <p:nvPr/>
        </p:nvSpPr>
        <p:spPr bwMode="auto">
          <a:xfrm>
            <a:off x="655260" y="3832225"/>
            <a:ext cx="6492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G1/0/11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2065" name="Oval 47"/>
          <p:cNvSpPr>
            <a:spLocks noChangeArrowheads="1"/>
          </p:cNvSpPr>
          <p:nvPr/>
        </p:nvSpPr>
        <p:spPr bwMode="auto">
          <a:xfrm>
            <a:off x="5219700" y="1484313"/>
            <a:ext cx="863600" cy="7921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dirty="0"/>
              <a:t>ISP </a:t>
            </a:r>
          </a:p>
          <a:p>
            <a:pPr algn="ctr"/>
            <a:r>
              <a:rPr lang="en-US" sz="1000" dirty="0"/>
              <a:t>Router</a:t>
            </a:r>
          </a:p>
          <a:p>
            <a:pPr algn="ctr"/>
            <a:r>
              <a:rPr lang="en-US" sz="1000" dirty="0">
                <a:solidFill>
                  <a:srgbClr val="3333FF"/>
                </a:solidFill>
              </a:rPr>
              <a:t>R3</a:t>
            </a:r>
            <a:endParaRPr lang="en-AU" sz="1000" dirty="0">
              <a:solidFill>
                <a:srgbClr val="3333FF"/>
              </a:solidFill>
            </a:endParaRPr>
          </a:p>
        </p:txBody>
      </p:sp>
      <p:cxnSp>
        <p:nvCxnSpPr>
          <p:cNvPr id="2066" name="AutoShape 48"/>
          <p:cNvCxnSpPr>
            <a:cxnSpLocks noChangeShapeType="1"/>
            <a:endCxn id="2065" idx="2"/>
          </p:cNvCxnSpPr>
          <p:nvPr/>
        </p:nvCxnSpPr>
        <p:spPr bwMode="auto">
          <a:xfrm>
            <a:off x="3924300" y="1844675"/>
            <a:ext cx="1295400" cy="3651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8" name="Text Box 50"/>
          <p:cNvSpPr txBox="1">
            <a:spLocks noChangeArrowheads="1"/>
          </p:cNvSpPr>
          <p:nvPr/>
        </p:nvSpPr>
        <p:spPr bwMode="auto">
          <a:xfrm>
            <a:off x="619752" y="2593975"/>
            <a:ext cx="14879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b="1" dirty="0"/>
              <a:t>Trunk for Inter-VLAN </a:t>
            </a:r>
          </a:p>
          <a:p>
            <a:pPr algn="ctr" eaLnBrk="1" hangingPunct="1"/>
            <a:r>
              <a:rPr lang="en-US" sz="1000" b="1" dirty="0"/>
              <a:t>Routin</a:t>
            </a:r>
            <a:r>
              <a:rPr lang="en-US" sz="1000" dirty="0"/>
              <a:t>g</a:t>
            </a:r>
            <a:endParaRPr lang="en-AU" sz="1000" dirty="0"/>
          </a:p>
        </p:txBody>
      </p:sp>
      <p:sp>
        <p:nvSpPr>
          <p:cNvPr id="2069" name="Text Box 51"/>
          <p:cNvSpPr txBox="1">
            <a:spLocks noChangeArrowheads="1"/>
          </p:cNvSpPr>
          <p:nvPr/>
        </p:nvSpPr>
        <p:spPr bwMode="auto">
          <a:xfrm>
            <a:off x="3965206" y="1963807"/>
            <a:ext cx="135646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b="1" dirty="0">
                <a:solidFill>
                  <a:srgbClr val="0000FF"/>
                </a:solidFill>
              </a:rPr>
              <a:t>ISP PPP WAN Link </a:t>
            </a:r>
          </a:p>
          <a:p>
            <a:pPr algn="ctr" eaLnBrk="1" hangingPunct="1"/>
            <a:r>
              <a:rPr lang="en-US" sz="1000" b="1" dirty="0"/>
              <a:t>Network Address</a:t>
            </a:r>
          </a:p>
          <a:p>
            <a:pPr algn="ctr" eaLnBrk="1" hangingPunct="1"/>
            <a:r>
              <a:rPr lang="en-US" sz="1000" b="1" dirty="0">
                <a:solidFill>
                  <a:srgbClr val="3333FF"/>
                </a:solidFill>
              </a:rPr>
              <a:t>210.11.</a:t>
            </a:r>
            <a:r>
              <a:rPr lang="en-US" sz="1000" b="1" dirty="0">
                <a:solidFill>
                  <a:srgbClr val="00B0F0"/>
                </a:solidFill>
              </a:rPr>
              <a:t>W</a:t>
            </a:r>
            <a:r>
              <a:rPr lang="en-US" sz="1000" b="1" dirty="0">
                <a:solidFill>
                  <a:srgbClr val="3333FF"/>
                </a:solidFill>
              </a:rPr>
              <a:t>.0/30</a:t>
            </a:r>
            <a:endParaRPr lang="en-AU" sz="1000" b="1" dirty="0">
              <a:solidFill>
                <a:srgbClr val="3333FF"/>
              </a:solidFill>
            </a:endParaRPr>
          </a:p>
        </p:txBody>
      </p:sp>
      <p:sp>
        <p:nvSpPr>
          <p:cNvPr id="2070" name="Line 52"/>
          <p:cNvSpPr>
            <a:spLocks noChangeShapeType="1"/>
          </p:cNvSpPr>
          <p:nvPr/>
        </p:nvSpPr>
        <p:spPr bwMode="auto">
          <a:xfrm flipH="1">
            <a:off x="3714750" y="1052513"/>
            <a:ext cx="352425" cy="25193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071" name="Oval 53"/>
          <p:cNvSpPr>
            <a:spLocks noChangeArrowheads="1"/>
          </p:cNvSpPr>
          <p:nvPr/>
        </p:nvSpPr>
        <p:spPr bwMode="auto">
          <a:xfrm>
            <a:off x="323850" y="5157788"/>
            <a:ext cx="576263" cy="5048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dirty="0">
                <a:solidFill>
                  <a:srgbClr val="3333FF"/>
                </a:solidFill>
              </a:rPr>
              <a:t>PC1</a:t>
            </a:r>
          </a:p>
          <a:p>
            <a:pPr algn="ctr"/>
            <a:r>
              <a:rPr lang="en-US" sz="1000" dirty="0"/>
              <a:t>VLAN</a:t>
            </a:r>
            <a:r>
              <a:rPr lang="en-US" sz="1000" dirty="0">
                <a:solidFill>
                  <a:srgbClr val="009900"/>
                </a:solidFill>
              </a:rPr>
              <a:t>XXX</a:t>
            </a:r>
            <a:endParaRPr lang="en-AU" sz="1000" dirty="0">
              <a:solidFill>
                <a:srgbClr val="009900"/>
              </a:solidFill>
            </a:endParaRPr>
          </a:p>
        </p:txBody>
      </p:sp>
      <p:sp>
        <p:nvSpPr>
          <p:cNvPr id="2072" name="Oval 54"/>
          <p:cNvSpPr>
            <a:spLocks noChangeArrowheads="1"/>
          </p:cNvSpPr>
          <p:nvPr/>
        </p:nvSpPr>
        <p:spPr bwMode="auto">
          <a:xfrm>
            <a:off x="1187450" y="5176035"/>
            <a:ext cx="576263" cy="5048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dirty="0">
                <a:solidFill>
                  <a:srgbClr val="3333FF"/>
                </a:solidFill>
              </a:rPr>
              <a:t>PC2</a:t>
            </a:r>
          </a:p>
          <a:p>
            <a:pPr algn="ctr"/>
            <a:r>
              <a:rPr lang="en-US" sz="1000" dirty="0"/>
              <a:t>VLAN</a:t>
            </a:r>
            <a:r>
              <a:rPr lang="en-US" sz="1000" dirty="0">
                <a:solidFill>
                  <a:srgbClr val="9933FF"/>
                </a:solidFill>
              </a:rPr>
              <a:t>YYY</a:t>
            </a:r>
            <a:endParaRPr lang="en-AU" sz="1000" dirty="0">
              <a:solidFill>
                <a:srgbClr val="9933FF"/>
              </a:solidFill>
            </a:endParaRPr>
          </a:p>
        </p:txBody>
      </p:sp>
      <p:sp>
        <p:nvSpPr>
          <p:cNvPr id="2073" name="Line 56"/>
          <p:cNvSpPr>
            <a:spLocks noChangeShapeType="1"/>
          </p:cNvSpPr>
          <p:nvPr/>
        </p:nvSpPr>
        <p:spPr bwMode="auto">
          <a:xfrm flipV="1">
            <a:off x="684213" y="4508500"/>
            <a:ext cx="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074" name="Text Box 57"/>
          <p:cNvSpPr txBox="1">
            <a:spLocks noChangeArrowheads="1"/>
          </p:cNvSpPr>
          <p:nvPr/>
        </p:nvSpPr>
        <p:spPr bwMode="auto">
          <a:xfrm>
            <a:off x="121422" y="4519141"/>
            <a:ext cx="6492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dirty="0"/>
              <a:t>G1/0/13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2075" name="Line 58"/>
          <p:cNvSpPr>
            <a:spLocks noChangeShapeType="1"/>
          </p:cNvSpPr>
          <p:nvPr/>
        </p:nvSpPr>
        <p:spPr bwMode="auto">
          <a:xfrm flipV="1">
            <a:off x="1494430" y="4508499"/>
            <a:ext cx="0" cy="6273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076" name="Text Box 59"/>
          <p:cNvSpPr txBox="1">
            <a:spLocks noChangeArrowheads="1"/>
          </p:cNvSpPr>
          <p:nvPr/>
        </p:nvSpPr>
        <p:spPr bwMode="auto">
          <a:xfrm>
            <a:off x="1458372" y="4531048"/>
            <a:ext cx="6492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dirty="0"/>
              <a:t>G1/0/24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2078" name="Text Box 39"/>
          <p:cNvSpPr txBox="1">
            <a:spLocks noChangeArrowheads="1"/>
          </p:cNvSpPr>
          <p:nvPr/>
        </p:nvSpPr>
        <p:spPr bwMode="auto">
          <a:xfrm>
            <a:off x="1839913" y="958850"/>
            <a:ext cx="11414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800" dirty="0"/>
              <a:t>Loopback 0</a:t>
            </a:r>
          </a:p>
          <a:p>
            <a:pPr algn="ctr" eaLnBrk="1" hangingPunct="1"/>
            <a:r>
              <a:rPr lang="en-US" sz="800" dirty="0"/>
              <a:t>Server LAN</a:t>
            </a:r>
          </a:p>
          <a:p>
            <a:pPr algn="ctr" eaLnBrk="1" hangingPunct="1"/>
            <a:r>
              <a:rPr lang="en-US" sz="800" dirty="0"/>
              <a:t>Database Server</a:t>
            </a:r>
          </a:p>
        </p:txBody>
      </p:sp>
      <p:sp>
        <p:nvSpPr>
          <p:cNvPr id="2079" name="TextBox 34"/>
          <p:cNvSpPr txBox="1">
            <a:spLocks noChangeArrowheads="1"/>
          </p:cNvSpPr>
          <p:nvPr/>
        </p:nvSpPr>
        <p:spPr bwMode="auto">
          <a:xfrm>
            <a:off x="3132138" y="620713"/>
            <a:ext cx="18097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AU" sz="1600">
                <a:solidFill>
                  <a:srgbClr val="663300"/>
                </a:solidFill>
              </a:rPr>
              <a:t>Network Topology</a:t>
            </a:r>
          </a:p>
        </p:txBody>
      </p:sp>
      <p:sp>
        <p:nvSpPr>
          <p:cNvPr id="2080" name="Line 49"/>
          <p:cNvSpPr>
            <a:spLocks noChangeShapeType="1"/>
          </p:cNvSpPr>
          <p:nvPr/>
        </p:nvSpPr>
        <p:spPr bwMode="auto">
          <a:xfrm>
            <a:off x="2771800" y="1412876"/>
            <a:ext cx="371450" cy="388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081" name="Text Box 28"/>
          <p:cNvSpPr txBox="1">
            <a:spLocks noChangeArrowheads="1"/>
          </p:cNvSpPr>
          <p:nvPr/>
        </p:nvSpPr>
        <p:spPr bwMode="auto">
          <a:xfrm>
            <a:off x="3929063" y="1571625"/>
            <a:ext cx="7143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S0/1/1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2082" name="Text Box 28"/>
          <p:cNvSpPr txBox="1">
            <a:spLocks noChangeArrowheads="1"/>
          </p:cNvSpPr>
          <p:nvPr/>
        </p:nvSpPr>
        <p:spPr bwMode="auto">
          <a:xfrm>
            <a:off x="4787900" y="1557338"/>
            <a:ext cx="5762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S0/1/1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2083" name="Line 52"/>
          <p:cNvSpPr>
            <a:spLocks noChangeShapeType="1"/>
          </p:cNvSpPr>
          <p:nvPr/>
        </p:nvSpPr>
        <p:spPr bwMode="auto">
          <a:xfrm flipH="1">
            <a:off x="2571750" y="3571875"/>
            <a:ext cx="1143000" cy="20716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085" name="Line 49"/>
          <p:cNvSpPr>
            <a:spLocks noChangeShapeType="1"/>
          </p:cNvSpPr>
          <p:nvPr/>
        </p:nvSpPr>
        <p:spPr bwMode="auto">
          <a:xfrm flipH="1" flipV="1">
            <a:off x="6083299" y="1869280"/>
            <a:ext cx="924035" cy="30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087" name="Text Box 30"/>
          <p:cNvSpPr txBox="1">
            <a:spLocks noChangeArrowheads="1"/>
          </p:cNvSpPr>
          <p:nvPr/>
        </p:nvSpPr>
        <p:spPr bwMode="auto">
          <a:xfrm>
            <a:off x="1203025" y="5762262"/>
            <a:ext cx="75353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b="1" dirty="0">
                <a:solidFill>
                  <a:srgbClr val="9933FF"/>
                </a:solidFill>
              </a:rPr>
              <a:t>PC VAN VM</a:t>
            </a:r>
          </a:p>
          <a:p>
            <a:pPr algn="ctr" eaLnBrk="1" hangingPunct="1"/>
            <a:r>
              <a:rPr lang="en-US" sz="1000" b="1" dirty="0">
                <a:solidFill>
                  <a:srgbClr val="9933FF"/>
                </a:solidFill>
              </a:rPr>
              <a:t>If  in lab</a:t>
            </a:r>
            <a:endParaRPr lang="en-AU" sz="1000" b="1" dirty="0">
              <a:solidFill>
                <a:srgbClr val="9933FF"/>
              </a:solidFill>
            </a:endParaRPr>
          </a:p>
        </p:txBody>
      </p:sp>
      <p:sp>
        <p:nvSpPr>
          <p:cNvPr id="2088" name="Text Box 30"/>
          <p:cNvSpPr txBox="1">
            <a:spLocks noChangeArrowheads="1"/>
          </p:cNvSpPr>
          <p:nvPr/>
        </p:nvSpPr>
        <p:spPr bwMode="auto">
          <a:xfrm>
            <a:off x="61843" y="5742302"/>
            <a:ext cx="95581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b="1" dirty="0">
                <a:solidFill>
                  <a:srgbClr val="9933FF"/>
                </a:solidFill>
              </a:rPr>
              <a:t>PC Ethernet VM</a:t>
            </a:r>
          </a:p>
          <a:p>
            <a:pPr algn="ctr" eaLnBrk="1" hangingPunct="1"/>
            <a:r>
              <a:rPr lang="en-US" sz="1000" b="1" dirty="0">
                <a:solidFill>
                  <a:srgbClr val="9933FF"/>
                </a:solidFill>
              </a:rPr>
              <a:t>If in lab</a:t>
            </a:r>
            <a:endParaRPr lang="en-AU" sz="1000" b="1" dirty="0">
              <a:solidFill>
                <a:srgbClr val="9933FF"/>
              </a:solidFill>
            </a:endParaRPr>
          </a:p>
        </p:txBody>
      </p:sp>
      <p:sp>
        <p:nvSpPr>
          <p:cNvPr id="2089" name="TextBox 36"/>
          <p:cNvSpPr txBox="1">
            <a:spLocks noChangeArrowheads="1"/>
          </p:cNvSpPr>
          <p:nvPr/>
        </p:nvSpPr>
        <p:spPr bwMode="auto">
          <a:xfrm>
            <a:off x="121422" y="404813"/>
            <a:ext cx="891507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AU" sz="1400" dirty="0">
                <a:solidFill>
                  <a:srgbClr val="3333FF"/>
                </a:solidFill>
              </a:rPr>
              <a:t>A Network Configuration and Trouble Shooting Scenario</a:t>
            </a:r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2694461" y="2708275"/>
            <a:ext cx="10182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1" dirty="0">
                <a:solidFill>
                  <a:srgbClr val="00B050"/>
                </a:solidFill>
              </a:rPr>
              <a:t>Internal</a:t>
            </a:r>
            <a:endParaRPr lang="en-AU" b="1" dirty="0">
              <a:solidFill>
                <a:srgbClr val="00B050"/>
              </a:solidFill>
            </a:endParaRPr>
          </a:p>
        </p:txBody>
      </p:sp>
      <p:sp>
        <p:nvSpPr>
          <p:cNvPr id="43" name="Text Box 16"/>
          <p:cNvSpPr txBox="1">
            <a:spLocks noChangeArrowheads="1"/>
          </p:cNvSpPr>
          <p:nvPr/>
        </p:nvSpPr>
        <p:spPr bwMode="auto">
          <a:xfrm>
            <a:off x="4067175" y="2701449"/>
            <a:ext cx="10951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1" dirty="0">
                <a:solidFill>
                  <a:srgbClr val="00B050"/>
                </a:solidFill>
              </a:rPr>
              <a:t>External</a:t>
            </a:r>
            <a:endParaRPr lang="en-AU" b="1" dirty="0">
              <a:solidFill>
                <a:srgbClr val="00B050"/>
              </a:solidFill>
            </a:endParaRPr>
          </a:p>
        </p:txBody>
      </p:sp>
      <p:sp>
        <p:nvSpPr>
          <p:cNvPr id="44" name="Text Box 45"/>
          <p:cNvSpPr txBox="1">
            <a:spLocks noChangeArrowheads="1"/>
          </p:cNvSpPr>
          <p:nvPr/>
        </p:nvSpPr>
        <p:spPr bwMode="auto">
          <a:xfrm>
            <a:off x="2617788" y="928688"/>
            <a:ext cx="179848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AU" sz="900" b="1" dirty="0">
                <a:solidFill>
                  <a:srgbClr val="0000FF"/>
                </a:solidFill>
              </a:rPr>
              <a:t>NAT </a:t>
            </a:r>
            <a:r>
              <a:rPr lang="en-AU" sz="900" b="1" dirty="0">
                <a:solidFill>
                  <a:srgbClr val="FF0000"/>
                </a:solidFill>
              </a:rPr>
              <a:t>Public </a:t>
            </a:r>
          </a:p>
          <a:p>
            <a:pPr algn="ctr"/>
            <a:r>
              <a:rPr lang="en-AU" sz="900" dirty="0"/>
              <a:t>Address </a:t>
            </a:r>
            <a:r>
              <a:rPr lang="en-AU" sz="900" b="1" dirty="0">
                <a:solidFill>
                  <a:srgbClr val="0000FF"/>
                </a:solidFill>
              </a:rPr>
              <a:t>POOLS</a:t>
            </a:r>
            <a:r>
              <a:rPr lang="en-AU" sz="900" dirty="0"/>
              <a:t>  </a:t>
            </a:r>
          </a:p>
        </p:txBody>
      </p:sp>
      <p:sp>
        <p:nvSpPr>
          <p:cNvPr id="45" name="Line 49"/>
          <p:cNvSpPr>
            <a:spLocks noChangeShapeType="1"/>
          </p:cNvSpPr>
          <p:nvPr/>
        </p:nvSpPr>
        <p:spPr bwMode="auto">
          <a:xfrm>
            <a:off x="3490912" y="1298020"/>
            <a:ext cx="26119" cy="2772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6" name="Text Box 30"/>
          <p:cNvSpPr txBox="1">
            <a:spLocks noChangeArrowheads="1"/>
          </p:cNvSpPr>
          <p:nvPr/>
        </p:nvSpPr>
        <p:spPr bwMode="auto">
          <a:xfrm>
            <a:off x="418416" y="1088241"/>
            <a:ext cx="13773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900" b="1" dirty="0">
                <a:solidFill>
                  <a:srgbClr val="3333FF"/>
                </a:solidFill>
              </a:rPr>
              <a:t>Connection to rest of </a:t>
            </a:r>
          </a:p>
          <a:p>
            <a:pPr algn="ctr" eaLnBrk="1" hangingPunct="1"/>
            <a:r>
              <a:rPr lang="en-US" sz="900" b="1" dirty="0">
                <a:solidFill>
                  <a:srgbClr val="3333FF"/>
                </a:solidFill>
              </a:rPr>
              <a:t>Internal network</a:t>
            </a:r>
            <a:endParaRPr lang="en-AU" sz="900" b="1" dirty="0">
              <a:solidFill>
                <a:srgbClr val="3333FF"/>
              </a:solidFill>
            </a:endParaRPr>
          </a:p>
        </p:txBody>
      </p:sp>
      <p:cxnSp>
        <p:nvCxnSpPr>
          <p:cNvPr id="47" name="AutoShape 48"/>
          <p:cNvCxnSpPr>
            <a:cxnSpLocks noChangeShapeType="1"/>
          </p:cNvCxnSpPr>
          <p:nvPr/>
        </p:nvCxnSpPr>
        <p:spPr bwMode="auto">
          <a:xfrm rot="16200000" flipV="1">
            <a:off x="440531" y="954880"/>
            <a:ext cx="846138" cy="358777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rgbClr val="FF00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" name="Rectangle 47"/>
          <p:cNvSpPr/>
          <p:nvPr/>
        </p:nvSpPr>
        <p:spPr>
          <a:xfrm>
            <a:off x="7007335" y="540795"/>
            <a:ext cx="1237073" cy="37518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Text Box 39"/>
          <p:cNvSpPr txBox="1">
            <a:spLocks noChangeArrowheads="1"/>
          </p:cNvSpPr>
          <p:nvPr/>
        </p:nvSpPr>
        <p:spPr bwMode="auto">
          <a:xfrm>
            <a:off x="7210334" y="512991"/>
            <a:ext cx="83548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800" dirty="0">
                <a:solidFill>
                  <a:srgbClr val="009900"/>
                </a:solidFill>
              </a:rPr>
              <a:t>“</a:t>
            </a:r>
            <a:r>
              <a:rPr lang="en-US" sz="800" b="1" dirty="0">
                <a:solidFill>
                  <a:srgbClr val="009900"/>
                </a:solidFill>
              </a:rPr>
              <a:t>The Internet</a:t>
            </a:r>
            <a:r>
              <a:rPr lang="en-US" sz="800" dirty="0">
                <a:solidFill>
                  <a:srgbClr val="009900"/>
                </a:solidFill>
              </a:rPr>
              <a:t>”</a:t>
            </a:r>
          </a:p>
        </p:txBody>
      </p:sp>
      <p:sp>
        <p:nvSpPr>
          <p:cNvPr id="54" name="Text Box 39"/>
          <p:cNvSpPr txBox="1">
            <a:spLocks noChangeArrowheads="1"/>
          </p:cNvSpPr>
          <p:nvPr/>
        </p:nvSpPr>
        <p:spPr bwMode="auto">
          <a:xfrm>
            <a:off x="7098122" y="721205"/>
            <a:ext cx="1059906" cy="120032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800" b="1" dirty="0">
                <a:solidFill>
                  <a:srgbClr val="3333FF"/>
                </a:solidFill>
              </a:rPr>
              <a:t>154.3.0.0/16</a:t>
            </a:r>
            <a:endParaRPr lang="en-US" sz="800" b="1" dirty="0">
              <a:solidFill>
                <a:srgbClr val="FF0000"/>
              </a:solidFill>
            </a:endParaRPr>
          </a:p>
          <a:p>
            <a:pPr algn="ctr" eaLnBrk="1" hangingPunct="1"/>
            <a:r>
              <a:rPr lang="en-US" sz="800" b="1" dirty="0">
                <a:solidFill>
                  <a:srgbClr val="FF0000"/>
                </a:solidFill>
              </a:rPr>
              <a:t>Packet Tracer</a:t>
            </a:r>
          </a:p>
          <a:p>
            <a:pPr algn="ctr" eaLnBrk="1" hangingPunct="1"/>
            <a:r>
              <a:rPr lang="en-US" sz="800" dirty="0"/>
              <a:t>External</a:t>
            </a:r>
          </a:p>
          <a:p>
            <a:pPr algn="ctr" eaLnBrk="1" hangingPunct="1"/>
            <a:r>
              <a:rPr lang="en-US" sz="800" b="1" dirty="0">
                <a:solidFill>
                  <a:srgbClr val="FF0000"/>
                </a:solidFill>
              </a:rPr>
              <a:t>Server-PT</a:t>
            </a:r>
          </a:p>
          <a:p>
            <a:pPr algn="ctr" eaLnBrk="1" hangingPunct="1"/>
            <a:r>
              <a:rPr lang="en-US" sz="800" b="1" dirty="0">
                <a:solidFill>
                  <a:srgbClr val="00B0F0"/>
                </a:solidFill>
              </a:rPr>
              <a:t>Server0</a:t>
            </a:r>
          </a:p>
          <a:p>
            <a:pPr algn="ctr" eaLnBrk="1" hangingPunct="1"/>
            <a:r>
              <a:rPr lang="en-US" sz="800" b="1" dirty="0">
                <a:solidFill>
                  <a:srgbClr val="FF0000"/>
                </a:solidFill>
              </a:rPr>
              <a:t>Ethernet Interface</a:t>
            </a:r>
          </a:p>
          <a:p>
            <a:pPr algn="ctr" eaLnBrk="1" hangingPunct="1"/>
            <a:r>
              <a:rPr lang="en-US" sz="800" b="1" dirty="0">
                <a:solidFill>
                  <a:srgbClr val="009900"/>
                </a:solidFill>
              </a:rPr>
              <a:t>OR</a:t>
            </a:r>
          </a:p>
          <a:p>
            <a:pPr algn="ctr" eaLnBrk="1" hangingPunct="1"/>
            <a:r>
              <a:rPr lang="en-US" sz="800" b="1" dirty="0">
                <a:solidFill>
                  <a:srgbClr val="FF0000"/>
                </a:solidFill>
              </a:rPr>
              <a:t>Loopback 0</a:t>
            </a:r>
          </a:p>
          <a:p>
            <a:pPr algn="ctr" eaLnBrk="1" hangingPunct="1"/>
            <a:r>
              <a:rPr lang="en-US" sz="800" b="1" dirty="0">
                <a:solidFill>
                  <a:srgbClr val="FF0000"/>
                </a:solidFill>
              </a:rPr>
              <a:t>if in Lab Router</a:t>
            </a:r>
            <a:endParaRPr lang="en-AU" sz="800" b="1" dirty="0">
              <a:solidFill>
                <a:srgbClr val="FF0000"/>
              </a:solidFill>
            </a:endParaRPr>
          </a:p>
        </p:txBody>
      </p:sp>
      <p:sp>
        <p:nvSpPr>
          <p:cNvPr id="55" name="Text Box 77"/>
          <p:cNvSpPr txBox="1">
            <a:spLocks noChangeArrowheads="1"/>
          </p:cNvSpPr>
          <p:nvPr/>
        </p:nvSpPr>
        <p:spPr bwMode="auto">
          <a:xfrm>
            <a:off x="7068210" y="1963807"/>
            <a:ext cx="1059906" cy="120032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800" b="1" dirty="0">
                <a:solidFill>
                  <a:srgbClr val="3333FF"/>
                </a:solidFill>
              </a:rPr>
              <a:t>18.0.0.0/8</a:t>
            </a:r>
            <a:endParaRPr lang="en-US" sz="800" b="1" dirty="0">
              <a:solidFill>
                <a:srgbClr val="FF0000"/>
              </a:solidFill>
            </a:endParaRPr>
          </a:p>
          <a:p>
            <a:pPr algn="ctr" eaLnBrk="1" hangingPunct="1"/>
            <a:r>
              <a:rPr lang="en-US" sz="800" b="1" dirty="0">
                <a:solidFill>
                  <a:srgbClr val="FF0000"/>
                </a:solidFill>
              </a:rPr>
              <a:t>Packet Tracer</a:t>
            </a:r>
          </a:p>
          <a:p>
            <a:pPr algn="ctr" eaLnBrk="1" hangingPunct="1"/>
            <a:r>
              <a:rPr lang="en-US" sz="800" dirty="0"/>
              <a:t>External</a:t>
            </a:r>
          </a:p>
          <a:p>
            <a:pPr algn="ctr" eaLnBrk="1" hangingPunct="1"/>
            <a:r>
              <a:rPr lang="en-US" sz="800" b="1" dirty="0">
                <a:solidFill>
                  <a:srgbClr val="FF0000"/>
                </a:solidFill>
              </a:rPr>
              <a:t>Server-PT</a:t>
            </a:r>
          </a:p>
          <a:p>
            <a:pPr algn="ctr" eaLnBrk="1" hangingPunct="1"/>
            <a:r>
              <a:rPr lang="en-US" sz="800" b="1" dirty="0">
                <a:solidFill>
                  <a:srgbClr val="00B0F0"/>
                </a:solidFill>
              </a:rPr>
              <a:t>Server1</a:t>
            </a:r>
          </a:p>
          <a:p>
            <a:pPr algn="ctr" eaLnBrk="1" hangingPunct="1"/>
            <a:r>
              <a:rPr lang="en-US" sz="800" b="1" dirty="0">
                <a:solidFill>
                  <a:srgbClr val="FF0000"/>
                </a:solidFill>
              </a:rPr>
              <a:t>Ethernet Interface</a:t>
            </a:r>
          </a:p>
          <a:p>
            <a:pPr algn="ctr" eaLnBrk="1" hangingPunct="1"/>
            <a:r>
              <a:rPr lang="en-US" sz="800" b="1" dirty="0">
                <a:solidFill>
                  <a:srgbClr val="009900"/>
                </a:solidFill>
              </a:rPr>
              <a:t>OR</a:t>
            </a:r>
          </a:p>
          <a:p>
            <a:pPr algn="ctr" eaLnBrk="1" hangingPunct="1"/>
            <a:r>
              <a:rPr lang="en-US" sz="800" b="1" dirty="0">
                <a:solidFill>
                  <a:srgbClr val="FF0000"/>
                </a:solidFill>
              </a:rPr>
              <a:t>Loopback 1</a:t>
            </a:r>
          </a:p>
          <a:p>
            <a:pPr algn="ctr" eaLnBrk="1" hangingPunct="1"/>
            <a:r>
              <a:rPr lang="en-US" sz="800" b="1" dirty="0">
                <a:solidFill>
                  <a:srgbClr val="FF0000"/>
                </a:solidFill>
              </a:rPr>
              <a:t>if in Lab Router</a:t>
            </a:r>
          </a:p>
        </p:txBody>
      </p:sp>
      <p:sp>
        <p:nvSpPr>
          <p:cNvPr id="56" name="Text Box 77"/>
          <p:cNvSpPr txBox="1">
            <a:spLocks noChangeArrowheads="1"/>
          </p:cNvSpPr>
          <p:nvPr/>
        </p:nvSpPr>
        <p:spPr bwMode="auto">
          <a:xfrm>
            <a:off x="7076976" y="3220598"/>
            <a:ext cx="1055096" cy="461665"/>
          </a:xfrm>
          <a:prstGeom prst="rect">
            <a:avLst/>
          </a:prstGeom>
          <a:noFill/>
          <a:ln w="9525">
            <a:solidFill>
              <a:srgbClr val="9933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800" dirty="0"/>
              <a:t>Loopback 2</a:t>
            </a:r>
          </a:p>
          <a:p>
            <a:pPr algn="ctr" eaLnBrk="1" hangingPunct="1"/>
            <a:r>
              <a:rPr lang="en-US" sz="800" b="1" dirty="0">
                <a:solidFill>
                  <a:srgbClr val="3333FF"/>
                </a:solidFill>
              </a:rPr>
              <a:t>162.55.0.0/16</a:t>
            </a:r>
          </a:p>
          <a:p>
            <a:pPr algn="ctr" eaLnBrk="1" hangingPunct="1"/>
            <a:r>
              <a:rPr lang="en-US" sz="800" dirty="0"/>
              <a:t>External Network   </a:t>
            </a:r>
            <a:endParaRPr lang="en-AU" sz="800" b="1" dirty="0"/>
          </a:p>
        </p:txBody>
      </p:sp>
      <p:sp>
        <p:nvSpPr>
          <p:cNvPr id="57" name="Text Box 77"/>
          <p:cNvSpPr txBox="1">
            <a:spLocks noChangeArrowheads="1"/>
          </p:cNvSpPr>
          <p:nvPr/>
        </p:nvSpPr>
        <p:spPr bwMode="auto">
          <a:xfrm>
            <a:off x="7098122" y="3738601"/>
            <a:ext cx="1055096" cy="461665"/>
          </a:xfrm>
          <a:prstGeom prst="rect">
            <a:avLst/>
          </a:prstGeom>
          <a:noFill/>
          <a:ln w="9525">
            <a:solidFill>
              <a:srgbClr val="9933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800" dirty="0"/>
              <a:t>Loopback 3</a:t>
            </a:r>
          </a:p>
          <a:p>
            <a:pPr algn="ctr" eaLnBrk="1" hangingPunct="1"/>
            <a:r>
              <a:rPr lang="en-US" sz="800" b="1" dirty="0">
                <a:solidFill>
                  <a:srgbClr val="3333FF"/>
                </a:solidFill>
              </a:rPr>
              <a:t>201.12.80.0/24</a:t>
            </a:r>
          </a:p>
          <a:p>
            <a:pPr algn="ctr" eaLnBrk="1" hangingPunct="1"/>
            <a:r>
              <a:rPr lang="en-US" sz="800" dirty="0"/>
              <a:t>External Network</a:t>
            </a:r>
          </a:p>
        </p:txBody>
      </p:sp>
    </p:spTree>
    <p:extLst>
      <p:ext uri="{BB962C8B-B14F-4D97-AF65-F5344CB8AC3E}">
        <p14:creationId xmlns:p14="http://schemas.microsoft.com/office/powerpoint/2010/main" val="21981184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F6FF97A-4FD8-47C5-8E93-4698A723C39F}" type="slidenum">
              <a:rPr lang="en-AU" smtClean="0"/>
              <a:pPr>
                <a:defRPr/>
              </a:pPr>
              <a:t>20</a:t>
            </a:fld>
            <a:endParaRPr lang="en-AU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115888"/>
            <a:ext cx="8928100" cy="417512"/>
          </a:xfrm>
        </p:spPr>
        <p:txBody>
          <a:bodyPr/>
          <a:lstStyle/>
          <a:p>
            <a:pPr eaLnBrk="1" hangingPunct="1"/>
            <a:r>
              <a:rPr lang="en-AU" sz="2400" dirty="0"/>
              <a:t>ACL Templates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571500"/>
            <a:ext cx="8641084" cy="59293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AU" sz="1400" dirty="0">
                <a:solidFill>
                  <a:srgbClr val="FF0000"/>
                </a:solidFill>
              </a:rPr>
              <a:t>ACL to control Telnet Access  to  </a:t>
            </a:r>
            <a:r>
              <a:rPr lang="en-AU" sz="1400" dirty="0" err="1">
                <a:solidFill>
                  <a:srgbClr val="009900"/>
                </a:solidFill>
              </a:rPr>
              <a:t>Nagri</a:t>
            </a:r>
            <a:r>
              <a:rPr lang="en-AU" sz="1400" dirty="0">
                <a:solidFill>
                  <a:srgbClr val="FF0000"/>
                </a:solidFill>
              </a:rPr>
              <a:t> and </a:t>
            </a:r>
            <a:r>
              <a:rPr lang="en-AU" sz="1400" dirty="0" err="1">
                <a:solidFill>
                  <a:srgbClr val="009900"/>
                </a:solidFill>
              </a:rPr>
              <a:t>Daspur</a:t>
            </a:r>
            <a:r>
              <a:rPr lang="en-AU" sz="1400" dirty="0">
                <a:solidFill>
                  <a:srgbClr val="FF0000"/>
                </a:solidFill>
              </a:rPr>
              <a:t> Routers</a:t>
            </a:r>
          </a:p>
          <a:p>
            <a:pPr eaLnBrk="1" hangingPunct="1">
              <a:buFontTx/>
              <a:buNone/>
            </a:pPr>
            <a:endParaRPr lang="en-AU" sz="1000" dirty="0"/>
          </a:p>
          <a:p>
            <a:pPr lvl="0" eaLnBrk="1" hangingPunct="1">
              <a:buNone/>
            </a:pPr>
            <a:r>
              <a:rPr lang="en-AU" sz="1200" b="1" dirty="0">
                <a:solidFill>
                  <a:srgbClr val="3333FF"/>
                </a:solidFill>
              </a:rPr>
              <a:t>The Access List – Standard Named </a:t>
            </a:r>
            <a:r>
              <a:rPr lang="en-AU" sz="1100" dirty="0">
                <a:solidFill>
                  <a:srgbClr val="FF0000"/>
                </a:solidFill>
              </a:rPr>
              <a:t>(</a:t>
            </a:r>
            <a:r>
              <a:rPr lang="en-AU" sz="1100" b="1" dirty="0">
                <a:solidFill>
                  <a:srgbClr val="0000FF"/>
                </a:solidFill>
              </a:rPr>
              <a:t>create in Notepad</a:t>
            </a:r>
            <a:r>
              <a:rPr lang="en-AU" sz="1100" dirty="0">
                <a:solidFill>
                  <a:srgbClr val="FF0000"/>
                </a:solidFill>
              </a:rPr>
              <a:t>, then paste into router config mode)</a:t>
            </a:r>
            <a:endParaRPr lang="en-AU" sz="1200" b="1" dirty="0">
              <a:solidFill>
                <a:srgbClr val="3333FF"/>
              </a:solidFill>
            </a:endParaRPr>
          </a:p>
          <a:p>
            <a:pPr lvl="0" eaLnBrk="1" hangingPunct="1">
              <a:buNone/>
            </a:pPr>
            <a:endParaRPr lang="en-AU" sz="1200" dirty="0"/>
          </a:p>
          <a:p>
            <a:pPr eaLnBrk="1" hangingPunct="1">
              <a:buFontTx/>
              <a:buNone/>
            </a:pPr>
            <a:r>
              <a:rPr lang="en-AU" sz="1200" dirty="0">
                <a:solidFill>
                  <a:srgbClr val="9933FF"/>
                </a:solidFill>
              </a:rPr>
              <a:t>! On </a:t>
            </a:r>
            <a:r>
              <a:rPr lang="en-AU" sz="1200" dirty="0" err="1">
                <a:solidFill>
                  <a:srgbClr val="009900"/>
                </a:solidFill>
              </a:rPr>
              <a:t>Nagri</a:t>
            </a:r>
            <a:endParaRPr lang="en-AU" sz="1200" dirty="0">
              <a:solidFill>
                <a:srgbClr val="009900"/>
              </a:solidFill>
            </a:endParaRPr>
          </a:p>
          <a:p>
            <a:pPr eaLnBrk="1" hangingPunct="1">
              <a:buNone/>
            </a:pPr>
            <a:r>
              <a:rPr lang="en-AU" sz="1200" dirty="0"/>
              <a:t>no ip  access-list  standard  ACLTELNET</a:t>
            </a:r>
          </a:p>
          <a:p>
            <a:pPr eaLnBrk="1" hangingPunct="1">
              <a:buFontTx/>
              <a:buNone/>
            </a:pPr>
            <a:r>
              <a:rPr lang="en-AU" sz="1200" dirty="0"/>
              <a:t>ip  access-list  standard  ACLTELNET</a:t>
            </a:r>
          </a:p>
          <a:p>
            <a:pPr eaLnBrk="1" hangingPunct="1">
              <a:buFontTx/>
              <a:buNone/>
            </a:pPr>
            <a:r>
              <a:rPr lang="en-AU" sz="1200" dirty="0">
                <a:solidFill>
                  <a:srgbClr val="9933FF"/>
                </a:solidFill>
              </a:rPr>
              <a:t>! </a:t>
            </a:r>
            <a:r>
              <a:rPr lang="en-AU" sz="1200" b="1" dirty="0">
                <a:solidFill>
                  <a:srgbClr val="9933FF"/>
                </a:solidFill>
              </a:rPr>
              <a:t>Permit</a:t>
            </a:r>
            <a:r>
              <a:rPr lang="en-AU" sz="1200" dirty="0">
                <a:solidFill>
                  <a:srgbClr val="9933FF"/>
                </a:solidFill>
              </a:rPr>
              <a:t> VLAN</a:t>
            </a:r>
            <a:r>
              <a:rPr lang="en-AU" sz="1200" dirty="0">
                <a:solidFill>
                  <a:srgbClr val="009900"/>
                </a:solidFill>
              </a:rPr>
              <a:t>XXX </a:t>
            </a:r>
            <a:r>
              <a:rPr lang="en-AU" sz="1200" dirty="0">
                <a:solidFill>
                  <a:srgbClr val="9933FF"/>
                </a:solidFill>
              </a:rPr>
              <a:t>Telnet Access to </a:t>
            </a:r>
            <a:r>
              <a:rPr lang="en-AU" sz="1200" dirty="0" err="1">
                <a:solidFill>
                  <a:srgbClr val="009900"/>
                </a:solidFill>
              </a:rPr>
              <a:t>Nagri</a:t>
            </a:r>
            <a:endParaRPr lang="en-AU" sz="1200" dirty="0">
              <a:solidFill>
                <a:srgbClr val="009900"/>
              </a:solidFill>
            </a:endParaRPr>
          </a:p>
          <a:p>
            <a:pPr eaLnBrk="1" hangingPunct="1">
              <a:buFontTx/>
              <a:buNone/>
            </a:pPr>
            <a:r>
              <a:rPr lang="en-AU" sz="1200" dirty="0"/>
              <a:t>    permit   source subnet   wildcard</a:t>
            </a:r>
          </a:p>
          <a:p>
            <a:pPr eaLnBrk="1" hangingPunct="1">
              <a:buFontTx/>
              <a:buNone/>
            </a:pPr>
            <a:r>
              <a:rPr lang="en-AU" sz="1200" dirty="0"/>
              <a:t>    deny any </a:t>
            </a:r>
          </a:p>
          <a:p>
            <a:pPr eaLnBrk="1" hangingPunct="1">
              <a:buFontTx/>
              <a:buNone/>
            </a:pPr>
            <a:endParaRPr lang="en-AU" sz="1200" dirty="0"/>
          </a:p>
          <a:p>
            <a:pPr eaLnBrk="1" hangingPunct="1">
              <a:buFontTx/>
              <a:buNone/>
            </a:pPr>
            <a:r>
              <a:rPr lang="en-AU" sz="1200" dirty="0">
                <a:solidFill>
                  <a:srgbClr val="9933FF"/>
                </a:solidFill>
              </a:rPr>
              <a:t>! On </a:t>
            </a:r>
            <a:r>
              <a:rPr lang="en-AU" sz="1200" dirty="0" err="1">
                <a:solidFill>
                  <a:srgbClr val="009900"/>
                </a:solidFill>
              </a:rPr>
              <a:t>Daspur</a:t>
            </a:r>
            <a:endParaRPr lang="en-AU" sz="1200" dirty="0">
              <a:solidFill>
                <a:srgbClr val="009900"/>
              </a:solidFill>
            </a:endParaRPr>
          </a:p>
          <a:p>
            <a:pPr eaLnBrk="1" hangingPunct="1">
              <a:buNone/>
            </a:pPr>
            <a:r>
              <a:rPr lang="en-AU" sz="1200" dirty="0"/>
              <a:t>no ip  access-list  standard  ACLTELNET</a:t>
            </a:r>
          </a:p>
          <a:p>
            <a:pPr eaLnBrk="1" hangingPunct="1">
              <a:buFontTx/>
              <a:buNone/>
            </a:pPr>
            <a:r>
              <a:rPr lang="en-AU" sz="1200" dirty="0"/>
              <a:t>ip  access-list  standard  ACLTELNET</a:t>
            </a:r>
          </a:p>
          <a:p>
            <a:pPr eaLnBrk="1" hangingPunct="1">
              <a:buFontTx/>
              <a:buNone/>
            </a:pPr>
            <a:r>
              <a:rPr lang="en-AU" sz="1200" dirty="0">
                <a:solidFill>
                  <a:srgbClr val="9933FF"/>
                </a:solidFill>
              </a:rPr>
              <a:t>! </a:t>
            </a:r>
            <a:r>
              <a:rPr lang="en-AU" sz="1200" b="1" dirty="0">
                <a:solidFill>
                  <a:srgbClr val="9933FF"/>
                </a:solidFill>
              </a:rPr>
              <a:t>Deny</a:t>
            </a:r>
            <a:r>
              <a:rPr lang="en-AU" sz="1200" dirty="0">
                <a:solidFill>
                  <a:srgbClr val="9933FF"/>
                </a:solidFill>
              </a:rPr>
              <a:t> VLAN</a:t>
            </a:r>
            <a:r>
              <a:rPr lang="en-AU" sz="1200" dirty="0">
                <a:solidFill>
                  <a:srgbClr val="009900"/>
                </a:solidFill>
              </a:rPr>
              <a:t>XXX</a:t>
            </a:r>
            <a:r>
              <a:rPr lang="en-AU" sz="1200" dirty="0">
                <a:solidFill>
                  <a:srgbClr val="9933FF"/>
                </a:solidFill>
              </a:rPr>
              <a:t> Telnet Access to </a:t>
            </a:r>
            <a:r>
              <a:rPr lang="en-AU" sz="1200" dirty="0" err="1">
                <a:solidFill>
                  <a:srgbClr val="009900"/>
                </a:solidFill>
              </a:rPr>
              <a:t>Daspur</a:t>
            </a:r>
            <a:endParaRPr lang="en-AU" sz="1200" dirty="0">
              <a:solidFill>
                <a:srgbClr val="009900"/>
              </a:solidFill>
            </a:endParaRPr>
          </a:p>
          <a:p>
            <a:pPr eaLnBrk="1" hangingPunct="1">
              <a:buFontTx/>
              <a:buNone/>
            </a:pPr>
            <a:r>
              <a:rPr lang="en-AU" sz="1200" dirty="0"/>
              <a:t>    deny    source subnet   wildcard </a:t>
            </a:r>
          </a:p>
          <a:p>
            <a:pPr eaLnBrk="1" hangingPunct="1">
              <a:buFontTx/>
              <a:buNone/>
            </a:pPr>
            <a:r>
              <a:rPr lang="en-AU" sz="1200" dirty="0"/>
              <a:t>    permit any </a:t>
            </a:r>
          </a:p>
          <a:p>
            <a:pPr eaLnBrk="1" hangingPunct="1">
              <a:buFontTx/>
              <a:buNone/>
            </a:pPr>
            <a:endParaRPr lang="en-AU" sz="1200" dirty="0"/>
          </a:p>
          <a:p>
            <a:pPr eaLnBrk="1" hangingPunct="1">
              <a:buFontTx/>
              <a:buNone/>
            </a:pPr>
            <a:endParaRPr lang="en-AU" sz="1200" dirty="0"/>
          </a:p>
          <a:p>
            <a:pPr eaLnBrk="1" hangingPunct="1">
              <a:buFontTx/>
              <a:buNone/>
            </a:pPr>
            <a:endParaRPr lang="en-AU" sz="1200" dirty="0"/>
          </a:p>
          <a:p>
            <a:pPr eaLnBrk="1" hangingPunct="1">
              <a:buFontTx/>
              <a:buNone/>
            </a:pPr>
            <a:r>
              <a:rPr lang="en-AU" sz="1200" b="1" dirty="0">
                <a:solidFill>
                  <a:srgbClr val="3333FF"/>
                </a:solidFill>
              </a:rPr>
              <a:t>Interface Placement - line </a:t>
            </a:r>
            <a:r>
              <a:rPr lang="en-AU" sz="1200" b="1" dirty="0" err="1">
                <a:solidFill>
                  <a:srgbClr val="3333FF"/>
                </a:solidFill>
              </a:rPr>
              <a:t>vty</a:t>
            </a:r>
            <a:r>
              <a:rPr lang="en-AU" sz="1200" b="1" dirty="0">
                <a:solidFill>
                  <a:srgbClr val="3333FF"/>
                </a:solidFill>
              </a:rPr>
              <a:t> 0 4, on </a:t>
            </a:r>
            <a:r>
              <a:rPr lang="en-AU" sz="1200" b="1" dirty="0" err="1">
                <a:solidFill>
                  <a:srgbClr val="009900"/>
                </a:solidFill>
              </a:rPr>
              <a:t>Nagri</a:t>
            </a:r>
            <a:r>
              <a:rPr lang="en-AU" sz="1200" b="1" dirty="0">
                <a:solidFill>
                  <a:srgbClr val="3333FF"/>
                </a:solidFill>
              </a:rPr>
              <a:t> and </a:t>
            </a:r>
            <a:r>
              <a:rPr lang="en-AU" sz="1200" b="1" dirty="0" err="1">
                <a:solidFill>
                  <a:srgbClr val="009900"/>
                </a:solidFill>
              </a:rPr>
              <a:t>Daspur</a:t>
            </a:r>
            <a:r>
              <a:rPr lang="en-AU" sz="1200" b="1" dirty="0">
                <a:solidFill>
                  <a:srgbClr val="3333FF"/>
                </a:solidFill>
              </a:rPr>
              <a:t> Routers</a:t>
            </a:r>
          </a:p>
          <a:p>
            <a:pPr eaLnBrk="1" hangingPunct="1">
              <a:buFontTx/>
              <a:buNone/>
            </a:pPr>
            <a:endParaRPr lang="en-AU" sz="1400" dirty="0"/>
          </a:p>
          <a:p>
            <a:pPr eaLnBrk="1" hangingPunct="1">
              <a:buFontTx/>
              <a:buNone/>
            </a:pPr>
            <a:r>
              <a:rPr lang="en-AU" sz="1200" dirty="0"/>
              <a:t>line </a:t>
            </a:r>
            <a:r>
              <a:rPr lang="en-AU" sz="1200" dirty="0" err="1"/>
              <a:t>vty</a:t>
            </a:r>
            <a:r>
              <a:rPr lang="en-AU" sz="1200" dirty="0"/>
              <a:t> 0 4</a:t>
            </a:r>
          </a:p>
          <a:p>
            <a:pPr eaLnBrk="1" hangingPunct="1">
              <a:buFontTx/>
              <a:buNone/>
            </a:pPr>
            <a:r>
              <a:rPr lang="en-AU" sz="1200" dirty="0"/>
              <a:t>  password </a:t>
            </a:r>
            <a:r>
              <a:rPr lang="en-AU" sz="1200" b="1" dirty="0">
                <a:solidFill>
                  <a:srgbClr val="9933FF"/>
                </a:solidFill>
              </a:rPr>
              <a:t>cisco</a:t>
            </a:r>
          </a:p>
          <a:p>
            <a:pPr eaLnBrk="1" hangingPunct="1">
              <a:buFontTx/>
              <a:buNone/>
            </a:pPr>
            <a:r>
              <a:rPr lang="en-AU" sz="1200" dirty="0"/>
              <a:t>  login</a:t>
            </a:r>
          </a:p>
          <a:p>
            <a:pPr eaLnBrk="1" hangingPunct="1">
              <a:buFontTx/>
              <a:buNone/>
            </a:pPr>
            <a:r>
              <a:rPr lang="en-AU" sz="1200" dirty="0"/>
              <a:t>  access-class ACLTELNET in </a:t>
            </a:r>
          </a:p>
          <a:p>
            <a:pPr eaLnBrk="1" hangingPunct="1">
              <a:buFontTx/>
              <a:buNone/>
            </a:pP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3487969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6ED50CA-23D3-40B1-B63B-B829EAC2F0C7}" type="slidenum">
              <a:rPr lang="en-AU" smtClean="0"/>
              <a:pPr>
                <a:defRPr/>
              </a:pPr>
              <a:t>21</a:t>
            </a:fld>
            <a:endParaRPr lang="en-AU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115888"/>
            <a:ext cx="8928100" cy="417512"/>
          </a:xfrm>
        </p:spPr>
        <p:txBody>
          <a:bodyPr/>
          <a:lstStyle/>
          <a:p>
            <a:pPr eaLnBrk="1" hangingPunct="1"/>
            <a:r>
              <a:rPr lang="en-AU" sz="2400" dirty="0"/>
              <a:t>Scenario 6 - ACL Overview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571500"/>
            <a:ext cx="8785100" cy="5929313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AU" sz="1200" dirty="0"/>
          </a:p>
          <a:p>
            <a:pPr eaLnBrk="1" hangingPunct="1">
              <a:buFontTx/>
              <a:buNone/>
            </a:pPr>
            <a:r>
              <a:rPr lang="en-AU" sz="1400" dirty="0">
                <a:solidFill>
                  <a:srgbClr val="FF0000"/>
                </a:solidFill>
              </a:rPr>
              <a:t>ACL Case Sensitivity</a:t>
            </a:r>
          </a:p>
          <a:p>
            <a:pPr eaLnBrk="1" hangingPunct="1"/>
            <a:r>
              <a:rPr lang="en-AU" sz="1200" dirty="0"/>
              <a:t>ACL names  are case sensitive  eg   </a:t>
            </a:r>
            <a:r>
              <a:rPr lang="en-AU" sz="1200" dirty="0" err="1">
                <a:solidFill>
                  <a:srgbClr val="9933FF"/>
                </a:solidFill>
              </a:rPr>
              <a:t>aclvlanXXX</a:t>
            </a:r>
            <a:r>
              <a:rPr lang="en-AU" sz="1200" dirty="0"/>
              <a:t>   and   </a:t>
            </a:r>
            <a:r>
              <a:rPr lang="en-AU" sz="1200" dirty="0" err="1">
                <a:solidFill>
                  <a:srgbClr val="0000FF"/>
                </a:solidFill>
              </a:rPr>
              <a:t>AclVlanXXX</a:t>
            </a:r>
            <a:r>
              <a:rPr lang="en-AU" sz="1200" dirty="0"/>
              <a:t>   are   </a:t>
            </a:r>
            <a:r>
              <a:rPr lang="en-AU" sz="1200" b="1" dirty="0">
                <a:solidFill>
                  <a:srgbClr val="FF0000"/>
                </a:solidFill>
              </a:rPr>
              <a:t>different   </a:t>
            </a:r>
            <a:r>
              <a:rPr lang="en-AU" sz="1200" dirty="0"/>
              <a:t>ACLs</a:t>
            </a:r>
          </a:p>
          <a:p>
            <a:pPr eaLnBrk="1" hangingPunct="1"/>
            <a:r>
              <a:rPr lang="en-AU" sz="1200" dirty="0"/>
              <a:t>Should decide to use either   all uppercase - </a:t>
            </a:r>
            <a:r>
              <a:rPr lang="en-AU" sz="1200" dirty="0">
                <a:solidFill>
                  <a:srgbClr val="9933FF"/>
                </a:solidFill>
              </a:rPr>
              <a:t>ACLVLANXXX </a:t>
            </a:r>
            <a:r>
              <a:rPr lang="en-AU" sz="1200" dirty="0"/>
              <a:t>or all lowercase – </a:t>
            </a:r>
            <a:r>
              <a:rPr lang="en-AU" sz="1200" dirty="0" err="1">
                <a:solidFill>
                  <a:srgbClr val="0000FF"/>
                </a:solidFill>
              </a:rPr>
              <a:t>aclvlanXXX</a:t>
            </a:r>
            <a:r>
              <a:rPr lang="en-AU" sz="1200" dirty="0"/>
              <a:t>     names    to reduce errors</a:t>
            </a:r>
          </a:p>
          <a:p>
            <a:pPr eaLnBrk="1" hangingPunct="1"/>
            <a:endParaRPr lang="en-AU" sz="1200" dirty="0">
              <a:solidFill>
                <a:srgbClr val="FF0000"/>
              </a:solidFill>
            </a:endParaRPr>
          </a:p>
          <a:p>
            <a:pPr lvl="0" eaLnBrk="1" hangingPunct="1">
              <a:buNone/>
            </a:pPr>
            <a:r>
              <a:rPr lang="en-AU" sz="1400" dirty="0">
                <a:solidFill>
                  <a:srgbClr val="FF0000"/>
                </a:solidFill>
              </a:rPr>
              <a:t>ACL Rule Order</a:t>
            </a:r>
            <a:endParaRPr lang="en-AU" sz="1200" dirty="0">
              <a:solidFill>
                <a:srgbClr val="000000"/>
              </a:solidFill>
            </a:endParaRPr>
          </a:p>
          <a:p>
            <a:pPr lvl="0" eaLnBrk="1" hangingPunct="1"/>
            <a:r>
              <a:rPr lang="en-AU" sz="1200" dirty="0">
                <a:solidFill>
                  <a:srgbClr val="000000"/>
                </a:solidFill>
              </a:rPr>
              <a:t>ACL rules in the access list should be in order of most specific to least specific</a:t>
            </a:r>
          </a:p>
          <a:p>
            <a:pPr lvl="0" eaLnBrk="1" hangingPunct="1"/>
            <a:r>
              <a:rPr lang="en-AU" sz="1200" dirty="0">
                <a:solidFill>
                  <a:srgbClr val="000000"/>
                </a:solidFill>
              </a:rPr>
              <a:t>The last rule should be permit All other access</a:t>
            </a:r>
            <a:endParaRPr lang="en-AU" sz="1200" dirty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endParaRPr lang="en-AU" sz="1200" dirty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r>
              <a:rPr lang="en-AU" sz="1400" dirty="0">
                <a:solidFill>
                  <a:srgbClr val="FF0000"/>
                </a:solidFill>
              </a:rPr>
              <a:t>ACL Placement Rules</a:t>
            </a:r>
            <a:endParaRPr lang="en-AU" sz="1200" dirty="0"/>
          </a:p>
          <a:p>
            <a:pPr eaLnBrk="1" hangingPunct="1"/>
            <a:r>
              <a:rPr lang="en-AU" sz="1200" dirty="0"/>
              <a:t>Standard ACL – place as close as possible to </a:t>
            </a:r>
            <a:r>
              <a:rPr lang="en-AU" sz="1200" dirty="0">
                <a:solidFill>
                  <a:srgbClr val="FF0000"/>
                </a:solidFill>
              </a:rPr>
              <a:t>destination </a:t>
            </a:r>
            <a:r>
              <a:rPr lang="en-AU" sz="1200" dirty="0"/>
              <a:t>network or device, to avoid unnecessarily blocking traffic</a:t>
            </a:r>
          </a:p>
          <a:p>
            <a:pPr eaLnBrk="1" hangingPunct="1"/>
            <a:r>
              <a:rPr lang="en-AU" sz="1200" dirty="0"/>
              <a:t>Extended ACL – place as close as possible to </a:t>
            </a:r>
            <a:r>
              <a:rPr lang="en-AU" sz="1200" dirty="0">
                <a:solidFill>
                  <a:srgbClr val="FF0000"/>
                </a:solidFill>
              </a:rPr>
              <a:t>source </a:t>
            </a:r>
            <a:r>
              <a:rPr lang="en-AU" sz="1200" dirty="0"/>
              <a:t>network or device, to block traffic earlier to reduce congestion</a:t>
            </a:r>
          </a:p>
          <a:p>
            <a:pPr eaLnBrk="1" hangingPunct="1"/>
            <a:endParaRPr lang="en-AU" sz="1200" dirty="0"/>
          </a:p>
          <a:p>
            <a:pPr eaLnBrk="1" hangingPunct="1">
              <a:buFontTx/>
              <a:buNone/>
            </a:pPr>
            <a:r>
              <a:rPr lang="en-AU" sz="1400" dirty="0">
                <a:solidFill>
                  <a:srgbClr val="FF0000"/>
                </a:solidFill>
              </a:rPr>
              <a:t>ACL Trouble Shooting</a:t>
            </a:r>
            <a:endParaRPr lang="en-AU" sz="1200" dirty="0"/>
          </a:p>
          <a:p>
            <a:pPr eaLnBrk="1" hangingPunct="1"/>
            <a:r>
              <a:rPr lang="en-AU" sz="1200" dirty="0"/>
              <a:t>show access-lists</a:t>
            </a:r>
          </a:p>
          <a:p>
            <a:pPr eaLnBrk="1" hangingPunct="1"/>
            <a:r>
              <a:rPr lang="en-AU" sz="1200" dirty="0"/>
              <a:t>clear access-list counters</a:t>
            </a:r>
          </a:p>
          <a:p>
            <a:pPr eaLnBrk="1" hangingPunct="1"/>
            <a:r>
              <a:rPr lang="en-AU" sz="1200" dirty="0"/>
              <a:t>Use the following for testing the rules: ping, telnet, a browser</a:t>
            </a:r>
          </a:p>
          <a:p>
            <a:pPr eaLnBrk="1" hangingPunct="1">
              <a:buFontTx/>
              <a:buNone/>
            </a:pP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8655449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28625" y="142875"/>
            <a:ext cx="8229600" cy="511175"/>
          </a:xfrm>
        </p:spPr>
        <p:txBody>
          <a:bodyPr/>
          <a:lstStyle/>
          <a:p>
            <a:pPr eaLnBrk="1" hangingPunct="1"/>
            <a:r>
              <a:rPr lang="en-AU" sz="2400"/>
              <a:t>DHCP Configuration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179512" y="765175"/>
            <a:ext cx="8712968" cy="5759450"/>
          </a:xfrm>
        </p:spPr>
        <p:txBody>
          <a:bodyPr/>
          <a:lstStyle/>
          <a:p>
            <a:pPr eaLnBrk="1" hangingPunct="1">
              <a:defRPr/>
            </a:pPr>
            <a:r>
              <a:rPr lang="en-AU" sz="1200" b="1" dirty="0"/>
              <a:t>Configure DHCP pools on Router </a:t>
            </a:r>
            <a:r>
              <a:rPr lang="en-AU" sz="1200" b="1" dirty="0" err="1">
                <a:solidFill>
                  <a:srgbClr val="009900"/>
                </a:solidFill>
              </a:rPr>
              <a:t>Daspur</a:t>
            </a:r>
            <a:endParaRPr lang="en-AU" sz="1200" b="1" dirty="0">
              <a:solidFill>
                <a:srgbClr val="009900"/>
              </a:solidFill>
            </a:endParaRPr>
          </a:p>
          <a:p>
            <a:pPr eaLnBrk="1" hangingPunct="1">
              <a:buFontTx/>
              <a:buNone/>
              <a:defRPr/>
            </a:pPr>
            <a:r>
              <a:rPr lang="en-AU" sz="1200" dirty="0"/>
              <a:t>                </a:t>
            </a:r>
          </a:p>
          <a:p>
            <a:pPr eaLnBrk="1" hangingPunct="1">
              <a:buFontTx/>
              <a:buNone/>
              <a:defRPr/>
            </a:pPr>
            <a:r>
              <a:rPr lang="en-AU" sz="1200" dirty="0"/>
              <a:t>                  service </a:t>
            </a:r>
            <a:r>
              <a:rPr lang="en-AU" sz="1200" dirty="0" err="1"/>
              <a:t>dhcp</a:t>
            </a:r>
            <a:r>
              <a:rPr lang="en-AU" sz="1200" dirty="0"/>
              <a:t>  </a:t>
            </a:r>
            <a:r>
              <a:rPr lang="en-AU" sz="1100" dirty="0">
                <a:solidFill>
                  <a:srgbClr val="FF0000"/>
                </a:solidFill>
              </a:rPr>
              <a:t>(turns on DHCP service)</a:t>
            </a:r>
          </a:p>
          <a:p>
            <a:pPr eaLnBrk="1" hangingPunct="1">
              <a:buFontTx/>
              <a:buNone/>
              <a:defRPr/>
            </a:pPr>
            <a:endParaRPr lang="en-AU" sz="1200" dirty="0"/>
          </a:p>
          <a:p>
            <a:pPr eaLnBrk="1" hangingPunct="1">
              <a:buFontTx/>
              <a:buNone/>
              <a:defRPr/>
            </a:pPr>
            <a:r>
              <a:rPr lang="en-AU" sz="1200" dirty="0"/>
              <a:t>                  ip </a:t>
            </a:r>
            <a:r>
              <a:rPr lang="en-AU" sz="1200" dirty="0" err="1"/>
              <a:t>dhcp</a:t>
            </a:r>
            <a:r>
              <a:rPr lang="en-AU" sz="1200" dirty="0"/>
              <a:t> pool </a:t>
            </a:r>
            <a:r>
              <a:rPr lang="en-AU" sz="1200" dirty="0" err="1"/>
              <a:t>poolVLAN</a:t>
            </a:r>
            <a:r>
              <a:rPr lang="en-AU" sz="1200" b="1" dirty="0" err="1">
                <a:solidFill>
                  <a:srgbClr val="009900"/>
                </a:solidFill>
              </a:rPr>
              <a:t>XXX</a:t>
            </a:r>
            <a:endParaRPr lang="en-AU" sz="1200" b="1" dirty="0">
              <a:solidFill>
                <a:srgbClr val="009900"/>
              </a:solidFill>
            </a:endParaRPr>
          </a:p>
          <a:p>
            <a:pPr eaLnBrk="1" hangingPunct="1">
              <a:buFontTx/>
              <a:buNone/>
              <a:defRPr/>
            </a:pPr>
            <a:r>
              <a:rPr lang="en-AU" sz="1200" dirty="0"/>
              <a:t>                      network </a:t>
            </a:r>
            <a:r>
              <a:rPr lang="en-AU" sz="1100" i="1" dirty="0"/>
              <a:t>subnetwork</a:t>
            </a:r>
            <a:r>
              <a:rPr lang="en-AU" sz="1200" dirty="0"/>
              <a:t>  </a:t>
            </a:r>
            <a:r>
              <a:rPr lang="en-AU" sz="1100" i="1" dirty="0" err="1"/>
              <a:t>subnetwork</a:t>
            </a:r>
            <a:r>
              <a:rPr lang="en-AU" sz="1100" i="1" dirty="0"/>
              <a:t> mask </a:t>
            </a:r>
            <a:endParaRPr lang="en-AU" sz="1200" dirty="0"/>
          </a:p>
          <a:p>
            <a:pPr eaLnBrk="1" hangingPunct="1">
              <a:buFontTx/>
              <a:buNone/>
              <a:defRPr/>
            </a:pPr>
            <a:r>
              <a:rPr lang="en-AU" sz="1200" dirty="0"/>
              <a:t>                      default-router  </a:t>
            </a:r>
            <a:r>
              <a:rPr lang="en-AU" sz="1100" i="1" dirty="0"/>
              <a:t>ip address of G0/0/1.</a:t>
            </a:r>
            <a:r>
              <a:rPr lang="en-AU" sz="1100" b="1" i="1" dirty="0">
                <a:solidFill>
                  <a:srgbClr val="009900"/>
                </a:solidFill>
              </a:rPr>
              <a:t>XXX </a:t>
            </a:r>
            <a:endParaRPr lang="en-AU" sz="1200" b="1" dirty="0">
              <a:solidFill>
                <a:srgbClr val="009900"/>
              </a:solidFill>
            </a:endParaRPr>
          </a:p>
          <a:p>
            <a:pPr eaLnBrk="1" hangingPunct="1">
              <a:buFontTx/>
              <a:buNone/>
              <a:defRPr/>
            </a:pPr>
            <a:endParaRPr lang="en-AU" sz="1200" b="1" dirty="0"/>
          </a:p>
          <a:p>
            <a:pPr eaLnBrk="1" hangingPunct="1">
              <a:buFontTx/>
              <a:buNone/>
              <a:defRPr/>
            </a:pPr>
            <a:r>
              <a:rPr lang="en-AU" sz="1200" dirty="0"/>
              <a:t>                 ip </a:t>
            </a:r>
            <a:r>
              <a:rPr lang="en-AU" sz="1200" dirty="0" err="1"/>
              <a:t>dhcp</a:t>
            </a:r>
            <a:r>
              <a:rPr lang="en-AU" sz="1200" dirty="0"/>
              <a:t> pool </a:t>
            </a:r>
            <a:r>
              <a:rPr lang="en-AU" sz="1200" dirty="0" err="1"/>
              <a:t>poolVLAN</a:t>
            </a:r>
            <a:r>
              <a:rPr lang="en-AU" sz="1200" b="1" dirty="0" err="1">
                <a:solidFill>
                  <a:srgbClr val="9933FF"/>
                </a:solidFill>
              </a:rPr>
              <a:t>YYY</a:t>
            </a:r>
            <a:endParaRPr lang="en-AU" sz="1200" b="1" dirty="0">
              <a:solidFill>
                <a:srgbClr val="9933FF"/>
              </a:solidFill>
            </a:endParaRPr>
          </a:p>
          <a:p>
            <a:pPr eaLnBrk="1" hangingPunct="1">
              <a:buFontTx/>
              <a:buNone/>
              <a:defRPr/>
            </a:pPr>
            <a:r>
              <a:rPr lang="en-AU" sz="1200" dirty="0"/>
              <a:t>                    network  </a:t>
            </a:r>
            <a:r>
              <a:rPr lang="en-AU" sz="1100" i="1" dirty="0"/>
              <a:t>subnetwork </a:t>
            </a:r>
            <a:r>
              <a:rPr lang="en-AU" sz="1200" dirty="0"/>
              <a:t>  </a:t>
            </a:r>
            <a:r>
              <a:rPr lang="en-AU" sz="1100" i="1" dirty="0" err="1"/>
              <a:t>subnetwork</a:t>
            </a:r>
            <a:r>
              <a:rPr lang="en-AU" sz="1100" i="1" dirty="0"/>
              <a:t> mask </a:t>
            </a:r>
            <a:endParaRPr lang="en-AU" sz="1200" dirty="0"/>
          </a:p>
          <a:p>
            <a:pPr eaLnBrk="1" hangingPunct="1">
              <a:buFontTx/>
              <a:buNone/>
              <a:defRPr/>
            </a:pPr>
            <a:r>
              <a:rPr lang="en-AU" sz="1200" dirty="0"/>
              <a:t>                    default-router  </a:t>
            </a:r>
            <a:r>
              <a:rPr lang="en-AU" sz="1100" i="1" dirty="0"/>
              <a:t>ip address of G0/0/1.</a:t>
            </a:r>
            <a:r>
              <a:rPr lang="en-AU" sz="1100" b="1" i="1" dirty="0">
                <a:solidFill>
                  <a:srgbClr val="9933FF"/>
                </a:solidFill>
              </a:rPr>
              <a:t>YYY </a:t>
            </a:r>
            <a:endParaRPr lang="en-AU" sz="1200" b="1" dirty="0">
              <a:solidFill>
                <a:srgbClr val="9933FF"/>
              </a:solidFill>
            </a:endParaRPr>
          </a:p>
          <a:p>
            <a:pPr eaLnBrk="1" hangingPunct="1">
              <a:defRPr/>
            </a:pPr>
            <a:endParaRPr lang="en-AU" sz="1200" b="1" dirty="0"/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AU" sz="1200" b="1" dirty="0"/>
              <a:t>      Configure  on Router </a:t>
            </a:r>
            <a:r>
              <a:rPr lang="en-AU" sz="1200" b="1" dirty="0" err="1">
                <a:solidFill>
                  <a:srgbClr val="009900"/>
                </a:solidFill>
              </a:rPr>
              <a:t>Nagri</a:t>
            </a:r>
            <a:endParaRPr lang="en-AU" sz="1200" b="1" dirty="0">
              <a:solidFill>
                <a:srgbClr val="009900"/>
              </a:solidFill>
            </a:endParaRPr>
          </a:p>
          <a:p>
            <a:pPr marL="400050" lvl="1" indent="0" eaLnBrk="1" hangingPunct="1">
              <a:spcBef>
                <a:spcPct val="0"/>
              </a:spcBef>
              <a:defRPr/>
            </a:pPr>
            <a:endParaRPr lang="en-AU" sz="1200" dirty="0"/>
          </a:p>
          <a:p>
            <a:pPr marL="400050" lvl="1" indent="0" eaLnBrk="1" hangingPunct="1">
              <a:spcBef>
                <a:spcPct val="0"/>
              </a:spcBef>
              <a:defRPr/>
            </a:pPr>
            <a:r>
              <a:rPr lang="en-AU" sz="1200" dirty="0"/>
              <a:t> Configure an ip helper address, refer </a:t>
            </a:r>
            <a:r>
              <a:rPr lang="en-AU" sz="1200" b="1" dirty="0"/>
              <a:t>Lab on DHCP Configuration</a:t>
            </a:r>
          </a:p>
          <a:p>
            <a:pPr eaLnBrk="1" hangingPunct="1">
              <a:buFontTx/>
              <a:buNone/>
              <a:defRPr/>
            </a:pPr>
            <a:endParaRPr lang="en-AU" sz="1200" dirty="0"/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AU" sz="1200" kern="1200" dirty="0">
                <a:solidFill>
                  <a:srgbClr val="000000"/>
                </a:solidFill>
              </a:rPr>
              <a:t>       </a:t>
            </a:r>
            <a:r>
              <a:rPr lang="en-AU" sz="1200" b="1" kern="1200" dirty="0">
                <a:solidFill>
                  <a:srgbClr val="FF0000"/>
                </a:solidFill>
              </a:rPr>
              <a:t>Trouble Shooting Commands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endParaRPr lang="en-AU" sz="1400" kern="1200" dirty="0">
              <a:solidFill>
                <a:srgbClr val="000000"/>
              </a:solidFill>
            </a:endParaRPr>
          </a:p>
          <a:p>
            <a:pPr marL="400050" lvl="1" indent="0" eaLnBrk="1" hangingPunct="1">
              <a:spcBef>
                <a:spcPct val="0"/>
              </a:spcBef>
              <a:defRPr/>
            </a:pPr>
            <a:r>
              <a:rPr lang="en-AU" sz="1200" kern="1200" dirty="0">
                <a:solidFill>
                  <a:srgbClr val="000000"/>
                </a:solidFill>
              </a:rPr>
              <a:t> </a:t>
            </a:r>
            <a:r>
              <a:rPr lang="en-US" sz="1200" dirty="0"/>
              <a:t>show ip </a:t>
            </a:r>
            <a:r>
              <a:rPr lang="en-US" sz="1200" dirty="0" err="1"/>
              <a:t>dhcp</a:t>
            </a:r>
            <a:r>
              <a:rPr lang="en-US" sz="1200" dirty="0"/>
              <a:t> pool</a:t>
            </a:r>
            <a:endParaRPr lang="en-AU" sz="1200" kern="1200" dirty="0">
              <a:solidFill>
                <a:srgbClr val="000000"/>
              </a:solidFill>
            </a:endParaRPr>
          </a:p>
          <a:p>
            <a:pPr marL="400050" lvl="1" indent="0" eaLnBrk="1" hangingPunct="1">
              <a:spcBef>
                <a:spcPct val="0"/>
              </a:spcBef>
              <a:defRPr/>
            </a:pPr>
            <a:r>
              <a:rPr lang="en-AU" sz="1200" kern="1200" dirty="0">
                <a:solidFill>
                  <a:srgbClr val="000000"/>
                </a:solidFill>
              </a:rPr>
              <a:t> </a:t>
            </a:r>
            <a:r>
              <a:rPr lang="en-US" sz="1200" dirty="0"/>
              <a:t>show ip </a:t>
            </a:r>
            <a:r>
              <a:rPr lang="en-US" sz="1200" dirty="0" err="1"/>
              <a:t>dhcp</a:t>
            </a:r>
            <a:r>
              <a:rPr lang="en-US" sz="1200" dirty="0"/>
              <a:t> binding </a:t>
            </a:r>
          </a:p>
          <a:p>
            <a:pPr marL="400050" lvl="1" indent="0" eaLnBrk="1" hangingPunct="1">
              <a:spcBef>
                <a:spcPct val="0"/>
              </a:spcBef>
              <a:defRPr/>
            </a:pPr>
            <a:r>
              <a:rPr lang="en-US" sz="1200" kern="1200" dirty="0">
                <a:solidFill>
                  <a:srgbClr val="000000"/>
                </a:solidFill>
              </a:rPr>
              <a:t> clear ip </a:t>
            </a:r>
            <a:r>
              <a:rPr lang="en-US" sz="1200" kern="1200" dirty="0" err="1">
                <a:solidFill>
                  <a:srgbClr val="000000"/>
                </a:solidFill>
              </a:rPr>
              <a:t>dhcp</a:t>
            </a:r>
            <a:r>
              <a:rPr lang="en-US" sz="1200" kern="1200" dirty="0">
                <a:solidFill>
                  <a:srgbClr val="000000"/>
                </a:solidFill>
              </a:rPr>
              <a:t> binding *</a:t>
            </a:r>
            <a:endParaRPr lang="en-AU" sz="1200" kern="1200" dirty="0">
              <a:solidFill>
                <a:srgbClr val="000000"/>
              </a:solidFill>
            </a:endParaRPr>
          </a:p>
          <a:p>
            <a:pPr marL="400050" lvl="1" indent="0" eaLnBrk="1" hangingPunct="1">
              <a:spcBef>
                <a:spcPct val="0"/>
              </a:spcBef>
              <a:defRPr/>
            </a:pPr>
            <a:r>
              <a:rPr lang="en-AU" sz="1200" kern="1200" dirty="0">
                <a:solidFill>
                  <a:srgbClr val="000000"/>
                </a:solidFill>
              </a:rPr>
              <a:t> </a:t>
            </a:r>
            <a:r>
              <a:rPr lang="en-US" sz="1200" dirty="0"/>
              <a:t>debug ip </a:t>
            </a:r>
            <a:r>
              <a:rPr lang="en-US" sz="1200" dirty="0" err="1"/>
              <a:t>dhcp</a:t>
            </a:r>
            <a:r>
              <a:rPr lang="en-US" sz="1200" dirty="0"/>
              <a:t> server events</a:t>
            </a:r>
          </a:p>
          <a:p>
            <a:pPr marL="400050" lvl="1" indent="0" eaLnBrk="1" hangingPunct="1">
              <a:spcBef>
                <a:spcPct val="0"/>
              </a:spcBef>
              <a:defRPr/>
            </a:pPr>
            <a:r>
              <a:rPr lang="en-AU" sz="1200" dirty="0"/>
              <a:t> open DOS CMD window on PC1 and PC2 – </a:t>
            </a:r>
            <a:r>
              <a:rPr lang="en-AU" sz="1200" b="1" dirty="0" err="1"/>
              <a:t>ipconfig</a:t>
            </a:r>
            <a:r>
              <a:rPr lang="en-AU" sz="1200" b="1" dirty="0"/>
              <a:t>  /release </a:t>
            </a:r>
            <a:r>
              <a:rPr lang="en-AU" sz="1200" dirty="0"/>
              <a:t>then </a:t>
            </a:r>
            <a:r>
              <a:rPr lang="en-AU" sz="1200" b="1" dirty="0" err="1"/>
              <a:t>ipconfig</a:t>
            </a:r>
            <a:r>
              <a:rPr lang="en-AU" sz="1200" b="1" dirty="0"/>
              <a:t>  /renew</a:t>
            </a:r>
            <a:endParaRPr lang="en-AU" sz="1200" dirty="0"/>
          </a:p>
          <a:p>
            <a:pPr marL="400050" lvl="1" indent="0" eaLnBrk="1" hangingPunct="1">
              <a:spcBef>
                <a:spcPct val="0"/>
              </a:spcBef>
              <a:defRPr/>
            </a:pPr>
            <a:endParaRPr lang="en-AU" sz="1200" dirty="0"/>
          </a:p>
          <a:p>
            <a:pPr marL="0" indent="0" eaLnBrk="1" hangingPunct="1">
              <a:spcBef>
                <a:spcPct val="0"/>
              </a:spcBef>
              <a:buNone/>
              <a:defRPr/>
            </a:pPr>
            <a:endParaRPr lang="en-AU" sz="1200" dirty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142804C-C2D8-421F-BEDC-728984DFB047}" type="slidenum">
              <a:rPr lang="en-AU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A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989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395536" y="44624"/>
            <a:ext cx="8229600" cy="406400"/>
          </a:xfrm>
        </p:spPr>
        <p:txBody>
          <a:bodyPr/>
          <a:lstStyle/>
          <a:p>
            <a:pPr eaLnBrk="1" hangingPunct="1"/>
            <a:r>
              <a:rPr lang="en-AU" sz="2400" dirty="0"/>
              <a:t>NAT Configuration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107504" y="476673"/>
            <a:ext cx="8928992" cy="6192416"/>
          </a:xfrm>
        </p:spPr>
        <p:txBody>
          <a:bodyPr/>
          <a:lstStyle/>
          <a:p>
            <a:pPr eaLnBrk="1" hangingPunct="1">
              <a:defRPr/>
            </a:pPr>
            <a:r>
              <a:rPr lang="en-AU" sz="1100" b="1" dirty="0"/>
              <a:t>Configure on Router </a:t>
            </a:r>
            <a:r>
              <a:rPr lang="en-AU" sz="1100" b="1" dirty="0" err="1">
                <a:solidFill>
                  <a:srgbClr val="009900"/>
                </a:solidFill>
              </a:rPr>
              <a:t>Daspur</a:t>
            </a:r>
            <a:endParaRPr lang="en-AU" sz="1100" b="1" dirty="0">
              <a:solidFill>
                <a:srgbClr val="009900"/>
              </a:solidFill>
            </a:endParaRPr>
          </a:p>
          <a:p>
            <a:pPr lvl="1" eaLnBrk="1" hangingPunct="1">
              <a:defRPr/>
            </a:pPr>
            <a:r>
              <a:rPr lang="en-AU" sz="1100" dirty="0"/>
              <a:t>The NAT Public Address Pool, provided by the ISP is </a:t>
            </a:r>
            <a:r>
              <a:rPr lang="en-US" sz="1100" b="1" dirty="0">
                <a:solidFill>
                  <a:srgbClr val="3333FF"/>
                </a:solidFill>
              </a:rPr>
              <a:t>135.12.64.0/25</a:t>
            </a:r>
            <a:r>
              <a:rPr lang="en-AU" sz="1100" b="1" dirty="0">
                <a:solidFill>
                  <a:srgbClr val="6600FF"/>
                </a:solidFill>
              </a:rPr>
              <a:t>, </a:t>
            </a:r>
            <a:r>
              <a:rPr lang="en-US" sz="1100" b="1" dirty="0">
                <a:solidFill>
                  <a:srgbClr val="FF0000"/>
                </a:solidFill>
              </a:rPr>
              <a:t>this is a range of ip addresses</a:t>
            </a:r>
            <a:r>
              <a:rPr lang="en-US" sz="1100" b="1" dirty="0">
                <a:solidFill>
                  <a:srgbClr val="3333FF"/>
                </a:solidFill>
              </a:rPr>
              <a:t>,</a:t>
            </a:r>
            <a:r>
              <a:rPr lang="en-AU" sz="1100" b="1" dirty="0">
                <a:solidFill>
                  <a:srgbClr val="3333FF"/>
                </a:solidFill>
              </a:rPr>
              <a:t> </a:t>
            </a:r>
            <a:r>
              <a:rPr lang="en-AU" sz="1100" dirty="0"/>
              <a:t>divide 3 ways, do not VLSM</a:t>
            </a:r>
            <a:endParaRPr lang="en-AU" sz="1100" b="1" dirty="0">
              <a:solidFill>
                <a:srgbClr val="6600FF"/>
              </a:solidFill>
            </a:endParaRPr>
          </a:p>
          <a:p>
            <a:pPr lvl="1" eaLnBrk="1" hangingPunct="1">
              <a:defRPr/>
            </a:pPr>
            <a:r>
              <a:rPr lang="en-AU" sz="1100" b="1" dirty="0">
                <a:solidFill>
                  <a:srgbClr val="6600FF"/>
                </a:solidFill>
              </a:rPr>
              <a:t>Address Pool Nat Pools                    </a:t>
            </a:r>
          </a:p>
          <a:p>
            <a:pPr eaLnBrk="1" hangingPunct="1">
              <a:buFontTx/>
              <a:buNone/>
              <a:defRPr/>
            </a:pPr>
            <a:r>
              <a:rPr lang="en-AU" sz="1100" dirty="0"/>
              <a:t>                  ip </a:t>
            </a:r>
            <a:r>
              <a:rPr lang="en-AU" sz="1100" dirty="0" err="1"/>
              <a:t>nat</a:t>
            </a:r>
            <a:r>
              <a:rPr lang="en-AU" sz="1100" dirty="0"/>
              <a:t> pool POOLVLAN</a:t>
            </a:r>
            <a:r>
              <a:rPr lang="en-AU" sz="1100" b="1" dirty="0">
                <a:solidFill>
                  <a:srgbClr val="009900"/>
                </a:solidFill>
              </a:rPr>
              <a:t>XXX</a:t>
            </a:r>
            <a:r>
              <a:rPr lang="en-AU" sz="1100" dirty="0"/>
              <a:t>      </a:t>
            </a:r>
            <a:r>
              <a:rPr lang="en-AU" sz="1100" dirty="0">
                <a:solidFill>
                  <a:srgbClr val="9933FF"/>
                </a:solidFill>
              </a:rPr>
              <a:t>starting IP address   ending of IP address&gt;      </a:t>
            </a:r>
            <a:r>
              <a:rPr lang="en-AU" sz="1100" dirty="0"/>
              <a:t>netmask </a:t>
            </a:r>
            <a:r>
              <a:rPr lang="en-AU" sz="1100" dirty="0">
                <a:solidFill>
                  <a:srgbClr val="9933FF"/>
                </a:solidFill>
              </a:rPr>
              <a:t>  ?.?.?.?</a:t>
            </a:r>
          </a:p>
          <a:p>
            <a:pPr eaLnBrk="1" hangingPunct="1">
              <a:buFontTx/>
              <a:buNone/>
              <a:defRPr/>
            </a:pPr>
            <a:r>
              <a:rPr lang="en-AU" sz="1100" dirty="0"/>
              <a:t>                  ip </a:t>
            </a:r>
            <a:r>
              <a:rPr lang="en-AU" sz="1100" dirty="0" err="1"/>
              <a:t>nat</a:t>
            </a:r>
            <a:r>
              <a:rPr lang="en-AU" sz="1100" dirty="0"/>
              <a:t> pool POOLVLAN</a:t>
            </a:r>
            <a:r>
              <a:rPr lang="en-AU" sz="1100" b="1" dirty="0">
                <a:solidFill>
                  <a:srgbClr val="9933FF"/>
                </a:solidFill>
              </a:rPr>
              <a:t>YYY   </a:t>
            </a:r>
            <a:r>
              <a:rPr lang="en-AU" sz="1100" dirty="0"/>
              <a:t>    </a:t>
            </a:r>
            <a:r>
              <a:rPr lang="en-AU" sz="1100" dirty="0">
                <a:solidFill>
                  <a:srgbClr val="9933FF"/>
                </a:solidFill>
              </a:rPr>
              <a:t>starting IP address   ending of IP address&gt;     </a:t>
            </a:r>
            <a:r>
              <a:rPr lang="en-AU" sz="1100" dirty="0"/>
              <a:t>netmask </a:t>
            </a:r>
            <a:r>
              <a:rPr lang="en-AU" sz="1100" dirty="0">
                <a:solidFill>
                  <a:srgbClr val="9933FF"/>
                </a:solidFill>
              </a:rPr>
              <a:t> ?.?.?.?</a:t>
            </a:r>
          </a:p>
          <a:p>
            <a:pPr lvl="1" eaLnBrk="1" hangingPunct="1">
              <a:buNone/>
              <a:defRPr/>
            </a:pPr>
            <a:r>
              <a:rPr lang="en-AU" sz="1100" dirty="0"/>
              <a:t>       ip </a:t>
            </a:r>
            <a:r>
              <a:rPr lang="en-AU" sz="1100" dirty="0" err="1"/>
              <a:t>nat</a:t>
            </a:r>
            <a:r>
              <a:rPr lang="en-AU" sz="1100" dirty="0"/>
              <a:t> pool POOLVLAN1           </a:t>
            </a:r>
            <a:r>
              <a:rPr lang="en-AU" sz="1100" dirty="0">
                <a:solidFill>
                  <a:srgbClr val="9933FF"/>
                </a:solidFill>
              </a:rPr>
              <a:t>starting IP address   ending of IP address&gt;     </a:t>
            </a:r>
            <a:r>
              <a:rPr lang="en-AU" sz="1100" dirty="0"/>
              <a:t>netmask </a:t>
            </a:r>
            <a:r>
              <a:rPr lang="en-AU" sz="1100" dirty="0">
                <a:solidFill>
                  <a:srgbClr val="9933FF"/>
                </a:solidFill>
              </a:rPr>
              <a:t> ?.?.?.?</a:t>
            </a:r>
            <a:r>
              <a:rPr lang="en-AU" sz="1100" dirty="0"/>
              <a:t>  </a:t>
            </a:r>
            <a:endParaRPr lang="en-AU" sz="1100" b="1" dirty="0">
              <a:solidFill>
                <a:srgbClr val="6600FF"/>
              </a:solidFill>
            </a:endParaRPr>
          </a:p>
          <a:p>
            <a:pPr lvl="1" eaLnBrk="1" hangingPunct="1">
              <a:defRPr/>
            </a:pPr>
            <a:r>
              <a:rPr lang="en-AU" sz="1100" b="1" dirty="0">
                <a:solidFill>
                  <a:srgbClr val="6600FF"/>
                </a:solidFill>
              </a:rPr>
              <a:t>NAT Access Control Lists</a:t>
            </a:r>
          </a:p>
          <a:p>
            <a:pPr lvl="1" eaLnBrk="1" hangingPunct="1">
              <a:buFontTx/>
              <a:buNone/>
              <a:defRPr/>
            </a:pPr>
            <a:r>
              <a:rPr lang="en-AU" sz="1100" dirty="0"/>
              <a:t>       ip access-list extended ACLVLAN</a:t>
            </a:r>
            <a:r>
              <a:rPr lang="en-AU" sz="1100" b="1" dirty="0">
                <a:solidFill>
                  <a:srgbClr val="009900"/>
                </a:solidFill>
              </a:rPr>
              <a:t>XXX</a:t>
            </a:r>
          </a:p>
          <a:p>
            <a:pPr lvl="1" eaLnBrk="1" hangingPunct="1">
              <a:buFontTx/>
              <a:buNone/>
              <a:defRPr/>
            </a:pPr>
            <a:r>
              <a:rPr lang="en-AU" sz="1100" dirty="0"/>
              <a:t>           permit  ip     </a:t>
            </a:r>
            <a:r>
              <a:rPr lang="en-AU" sz="1100" dirty="0">
                <a:solidFill>
                  <a:srgbClr val="9933FF"/>
                </a:solidFill>
              </a:rPr>
              <a:t>source subnet    wildcard   </a:t>
            </a:r>
            <a:r>
              <a:rPr lang="en-AU" sz="1100" dirty="0"/>
              <a:t>any </a:t>
            </a:r>
          </a:p>
          <a:p>
            <a:pPr lvl="1" eaLnBrk="1" hangingPunct="1">
              <a:buFontTx/>
              <a:buNone/>
              <a:defRPr/>
            </a:pPr>
            <a:r>
              <a:rPr lang="en-AU" sz="1100" dirty="0"/>
              <a:t>       ip access-list extended ACLVLAN</a:t>
            </a:r>
            <a:r>
              <a:rPr lang="en-AU" sz="1100" dirty="0">
                <a:solidFill>
                  <a:srgbClr val="9933FF"/>
                </a:solidFill>
              </a:rPr>
              <a:t>YYY</a:t>
            </a:r>
          </a:p>
          <a:p>
            <a:pPr lvl="1" eaLnBrk="1" hangingPunct="1">
              <a:buFontTx/>
              <a:buNone/>
              <a:defRPr/>
            </a:pPr>
            <a:r>
              <a:rPr lang="en-AU" sz="1100" dirty="0"/>
              <a:t>           permit  ip     </a:t>
            </a:r>
            <a:r>
              <a:rPr lang="en-AU" sz="1100" dirty="0">
                <a:solidFill>
                  <a:srgbClr val="9933FF"/>
                </a:solidFill>
              </a:rPr>
              <a:t>source subnet    wildcard   </a:t>
            </a:r>
            <a:r>
              <a:rPr lang="en-AU" sz="1100" dirty="0"/>
              <a:t>any</a:t>
            </a:r>
          </a:p>
          <a:p>
            <a:pPr lvl="1" eaLnBrk="1" hangingPunct="1">
              <a:buFontTx/>
              <a:buNone/>
              <a:defRPr/>
            </a:pPr>
            <a:r>
              <a:rPr lang="en-AU" sz="1100" dirty="0"/>
              <a:t>       ip access-list extended ACLVLAN1</a:t>
            </a:r>
          </a:p>
          <a:p>
            <a:pPr lvl="1" eaLnBrk="1" hangingPunct="1">
              <a:buFontTx/>
              <a:buNone/>
              <a:defRPr/>
            </a:pPr>
            <a:r>
              <a:rPr lang="en-AU" sz="1100" dirty="0"/>
              <a:t>           permit  ip     </a:t>
            </a:r>
            <a:r>
              <a:rPr lang="en-AU" sz="1100" dirty="0">
                <a:solidFill>
                  <a:srgbClr val="9933FF"/>
                </a:solidFill>
              </a:rPr>
              <a:t>source subnet    wildcard   </a:t>
            </a:r>
            <a:r>
              <a:rPr lang="en-AU" sz="1100" dirty="0"/>
              <a:t>any</a:t>
            </a:r>
            <a:endParaRPr lang="en-AU" sz="1100" b="1" dirty="0">
              <a:solidFill>
                <a:srgbClr val="6600FF"/>
              </a:solidFill>
            </a:endParaRPr>
          </a:p>
          <a:p>
            <a:pPr lvl="1" eaLnBrk="1" hangingPunct="1">
              <a:defRPr/>
            </a:pPr>
            <a:r>
              <a:rPr lang="en-AU" sz="1100" b="1" dirty="0">
                <a:solidFill>
                  <a:srgbClr val="6600FF"/>
                </a:solidFill>
              </a:rPr>
              <a:t>Establish dynamic source translation by </a:t>
            </a:r>
            <a:r>
              <a:rPr lang="en-AU" sz="1100" b="1" dirty="0">
                <a:solidFill>
                  <a:srgbClr val="FF0000"/>
                </a:solidFill>
              </a:rPr>
              <a:t>binding</a:t>
            </a:r>
            <a:r>
              <a:rPr lang="en-AU" sz="1100" b="1" dirty="0">
                <a:solidFill>
                  <a:srgbClr val="6600FF"/>
                </a:solidFill>
              </a:rPr>
              <a:t> the </a:t>
            </a:r>
            <a:r>
              <a:rPr lang="en-AU" sz="1100" b="1" dirty="0">
                <a:solidFill>
                  <a:srgbClr val="009900"/>
                </a:solidFill>
              </a:rPr>
              <a:t>pools</a:t>
            </a:r>
            <a:r>
              <a:rPr lang="en-AU" sz="1100" b="1" dirty="0">
                <a:solidFill>
                  <a:srgbClr val="FF0000"/>
                </a:solidFill>
              </a:rPr>
              <a:t> </a:t>
            </a:r>
            <a:r>
              <a:rPr lang="en-AU" sz="1100" b="1" dirty="0">
                <a:solidFill>
                  <a:srgbClr val="6600FF"/>
                </a:solidFill>
              </a:rPr>
              <a:t>with the </a:t>
            </a:r>
            <a:r>
              <a:rPr lang="en-AU" sz="1100" b="1" dirty="0">
                <a:solidFill>
                  <a:srgbClr val="FF9900"/>
                </a:solidFill>
              </a:rPr>
              <a:t>access control lists</a:t>
            </a:r>
          </a:p>
          <a:p>
            <a:pPr lvl="1" eaLnBrk="1" hangingPunct="1">
              <a:buFontTx/>
              <a:buNone/>
              <a:defRPr/>
            </a:pPr>
            <a:r>
              <a:rPr lang="en-AU" sz="1100" dirty="0"/>
              <a:t>       ip  </a:t>
            </a:r>
            <a:r>
              <a:rPr lang="en-AU" sz="1100" dirty="0" err="1"/>
              <a:t>nat</a:t>
            </a:r>
            <a:r>
              <a:rPr lang="en-AU" sz="1100" dirty="0"/>
              <a:t>   inside  source  </a:t>
            </a:r>
            <a:r>
              <a:rPr lang="en-AU" sz="1100" b="1" dirty="0">
                <a:solidFill>
                  <a:srgbClr val="FF9900"/>
                </a:solidFill>
              </a:rPr>
              <a:t>list </a:t>
            </a:r>
            <a:r>
              <a:rPr lang="en-AU" sz="1100" dirty="0"/>
              <a:t>  ACLVLAN</a:t>
            </a:r>
            <a:r>
              <a:rPr lang="en-AU" sz="1100" b="1" dirty="0">
                <a:solidFill>
                  <a:srgbClr val="009900"/>
                </a:solidFill>
              </a:rPr>
              <a:t>XXX </a:t>
            </a:r>
            <a:r>
              <a:rPr lang="en-AU" sz="1100" dirty="0"/>
              <a:t>       </a:t>
            </a:r>
            <a:r>
              <a:rPr lang="en-AU" sz="1100" b="1" dirty="0">
                <a:solidFill>
                  <a:srgbClr val="009900"/>
                </a:solidFill>
              </a:rPr>
              <a:t>pool </a:t>
            </a:r>
            <a:r>
              <a:rPr lang="en-AU" sz="1100" dirty="0"/>
              <a:t> POOLVLAN</a:t>
            </a:r>
            <a:r>
              <a:rPr lang="en-AU" sz="1100" b="1" dirty="0">
                <a:solidFill>
                  <a:srgbClr val="009900"/>
                </a:solidFill>
              </a:rPr>
              <a:t>XXX</a:t>
            </a:r>
          </a:p>
          <a:p>
            <a:pPr lvl="1" eaLnBrk="1" hangingPunct="1">
              <a:buFontTx/>
              <a:buNone/>
              <a:defRPr/>
            </a:pPr>
            <a:r>
              <a:rPr lang="en-AU" sz="1100" dirty="0"/>
              <a:t>       ip  </a:t>
            </a:r>
            <a:r>
              <a:rPr lang="en-AU" sz="1100" dirty="0" err="1"/>
              <a:t>nat</a:t>
            </a:r>
            <a:r>
              <a:rPr lang="en-AU" sz="1100" dirty="0"/>
              <a:t>   inside  source  </a:t>
            </a:r>
            <a:r>
              <a:rPr lang="en-AU" sz="1100" b="1" dirty="0">
                <a:solidFill>
                  <a:srgbClr val="FF9900"/>
                </a:solidFill>
              </a:rPr>
              <a:t>list</a:t>
            </a:r>
            <a:r>
              <a:rPr lang="en-AU" sz="1100" dirty="0"/>
              <a:t>   ACLVLAN</a:t>
            </a:r>
            <a:r>
              <a:rPr lang="en-AU" sz="1100" b="1" dirty="0">
                <a:solidFill>
                  <a:srgbClr val="9933FF"/>
                </a:solidFill>
              </a:rPr>
              <a:t>YYY </a:t>
            </a:r>
            <a:r>
              <a:rPr lang="en-AU" sz="1100" dirty="0"/>
              <a:t>      </a:t>
            </a:r>
            <a:r>
              <a:rPr lang="en-AU" sz="1100" b="1" dirty="0">
                <a:solidFill>
                  <a:srgbClr val="009900"/>
                </a:solidFill>
              </a:rPr>
              <a:t> pool  </a:t>
            </a:r>
            <a:r>
              <a:rPr lang="en-AU" sz="1100" dirty="0"/>
              <a:t>POOLVLAN</a:t>
            </a:r>
            <a:r>
              <a:rPr lang="en-AU" sz="1100" b="1" dirty="0">
                <a:solidFill>
                  <a:srgbClr val="9933FF"/>
                </a:solidFill>
              </a:rPr>
              <a:t>YYY</a:t>
            </a:r>
          </a:p>
          <a:p>
            <a:pPr lvl="1" eaLnBrk="1" hangingPunct="1">
              <a:buFontTx/>
              <a:buNone/>
              <a:defRPr/>
            </a:pPr>
            <a:r>
              <a:rPr lang="en-AU" sz="1100" dirty="0"/>
              <a:t>       ip  </a:t>
            </a:r>
            <a:r>
              <a:rPr lang="en-AU" sz="1100" dirty="0" err="1"/>
              <a:t>nat</a:t>
            </a:r>
            <a:r>
              <a:rPr lang="en-AU" sz="1100" dirty="0"/>
              <a:t>   inside  source  </a:t>
            </a:r>
            <a:r>
              <a:rPr lang="en-AU" sz="1100" b="1" dirty="0">
                <a:solidFill>
                  <a:srgbClr val="FF9900"/>
                </a:solidFill>
              </a:rPr>
              <a:t>list  </a:t>
            </a:r>
            <a:r>
              <a:rPr lang="en-AU" sz="1100" dirty="0"/>
              <a:t> ACLVLAN1             </a:t>
            </a:r>
            <a:r>
              <a:rPr lang="en-AU" sz="1100" b="1" dirty="0">
                <a:solidFill>
                  <a:srgbClr val="009900"/>
                </a:solidFill>
              </a:rPr>
              <a:t>pool</a:t>
            </a:r>
            <a:r>
              <a:rPr lang="en-AU" sz="1100" dirty="0"/>
              <a:t>  POOLVLAN1</a:t>
            </a:r>
            <a:endParaRPr lang="en-AU" sz="1100" b="1" dirty="0">
              <a:solidFill>
                <a:srgbClr val="6600FF"/>
              </a:solidFill>
            </a:endParaRPr>
          </a:p>
          <a:p>
            <a:pPr lvl="1" eaLnBrk="1" hangingPunct="1">
              <a:defRPr/>
            </a:pPr>
            <a:r>
              <a:rPr lang="en-AU" sz="1100" b="1" dirty="0">
                <a:solidFill>
                  <a:srgbClr val="6600FF"/>
                </a:solidFill>
              </a:rPr>
              <a:t>Specify inside and outside interfaces:</a:t>
            </a:r>
          </a:p>
          <a:p>
            <a:pPr lvl="1" eaLnBrk="1" hangingPunct="1">
              <a:buFontTx/>
              <a:buNone/>
              <a:defRPr/>
            </a:pPr>
            <a:r>
              <a:rPr lang="en-AU" sz="1100" dirty="0"/>
              <a:t>       interface  s0/1/0</a:t>
            </a:r>
          </a:p>
          <a:p>
            <a:pPr lvl="1" eaLnBrk="1" hangingPunct="1">
              <a:buFontTx/>
              <a:buNone/>
              <a:defRPr/>
            </a:pPr>
            <a:r>
              <a:rPr lang="en-AU" sz="1100" dirty="0"/>
              <a:t>       interface s0/1/1</a:t>
            </a:r>
          </a:p>
          <a:p>
            <a:pPr lvl="1" eaLnBrk="1" hangingPunct="1">
              <a:buFontTx/>
              <a:buNone/>
              <a:defRPr/>
            </a:pPr>
            <a:r>
              <a:rPr lang="en-AU" sz="1100" dirty="0"/>
              <a:t>       interface loopback 0</a:t>
            </a:r>
          </a:p>
          <a:p>
            <a:pPr lvl="1" eaLnBrk="1" hangingPunct="1">
              <a:buFontTx/>
              <a:buNone/>
              <a:defRPr/>
            </a:pPr>
            <a:r>
              <a:rPr lang="en-AU" sz="1100" dirty="0"/>
              <a:t>          </a:t>
            </a:r>
          </a:p>
          <a:p>
            <a:pPr lvl="1" eaLnBrk="1" hangingPunct="1">
              <a:defRPr/>
            </a:pPr>
            <a:r>
              <a:rPr lang="en-AU" sz="1100" b="1" dirty="0">
                <a:solidFill>
                  <a:srgbClr val="6600FF"/>
                </a:solidFill>
              </a:rPr>
              <a:t>Overload each NAT pool</a:t>
            </a:r>
            <a:r>
              <a:rPr lang="en-AU" sz="1100" dirty="0"/>
              <a:t> </a:t>
            </a:r>
            <a:r>
              <a:rPr lang="en-AU" sz="1100" b="1" dirty="0"/>
              <a:t>– refer Lab on NAT Configuration</a:t>
            </a:r>
            <a:endParaRPr lang="en-AU" sz="1100" kern="1200" dirty="0">
              <a:solidFill>
                <a:srgbClr val="000000"/>
              </a:solidFill>
            </a:endParaRPr>
          </a:p>
          <a:p>
            <a:pPr marL="0" indent="0" eaLnBrk="1" hangingPunct="1">
              <a:spcBef>
                <a:spcPct val="0"/>
              </a:spcBef>
              <a:buNone/>
              <a:defRPr/>
            </a:pPr>
            <a:endParaRPr lang="en-AU" sz="1100" kern="1200" dirty="0">
              <a:solidFill>
                <a:srgbClr val="000000"/>
              </a:solidFill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AU" sz="1100" b="1" kern="1200" dirty="0">
                <a:solidFill>
                  <a:srgbClr val="FF0000"/>
                </a:solidFill>
              </a:rPr>
              <a:t>Trouble Shooting Commands</a:t>
            </a:r>
            <a:endParaRPr lang="en-AU" sz="1100" kern="1200" dirty="0">
              <a:solidFill>
                <a:srgbClr val="FF0000"/>
              </a:solidFill>
            </a:endParaRPr>
          </a:p>
          <a:p>
            <a:pPr marL="400050" lvl="1" indent="0" eaLnBrk="1" hangingPunct="1">
              <a:spcBef>
                <a:spcPct val="0"/>
              </a:spcBef>
              <a:defRPr/>
            </a:pPr>
            <a:r>
              <a:rPr lang="en-AU" sz="1100" kern="1200" dirty="0">
                <a:solidFill>
                  <a:srgbClr val="000000"/>
                </a:solidFill>
              </a:rPr>
              <a:t> </a:t>
            </a:r>
            <a:r>
              <a:rPr lang="en-US" sz="1100" dirty="0"/>
              <a:t>show    ip </a:t>
            </a:r>
            <a:r>
              <a:rPr lang="en-US" sz="1100" dirty="0" err="1"/>
              <a:t>nat</a:t>
            </a:r>
            <a:r>
              <a:rPr lang="en-US" sz="1100" dirty="0"/>
              <a:t>   translations</a:t>
            </a:r>
          </a:p>
          <a:p>
            <a:pPr marL="400050" lvl="1" indent="0" eaLnBrk="1" hangingPunct="1">
              <a:spcBef>
                <a:spcPct val="0"/>
              </a:spcBef>
              <a:defRPr/>
            </a:pPr>
            <a:r>
              <a:rPr lang="en-AU" sz="1100" dirty="0"/>
              <a:t> clear     ip </a:t>
            </a:r>
            <a:r>
              <a:rPr lang="en-AU" sz="1100" dirty="0" err="1"/>
              <a:t>nat</a:t>
            </a:r>
            <a:r>
              <a:rPr lang="en-AU" sz="1100" dirty="0"/>
              <a:t>   translation *</a:t>
            </a:r>
            <a:endParaRPr lang="en-AU" sz="1100" kern="1200" dirty="0">
              <a:solidFill>
                <a:srgbClr val="000000"/>
              </a:solidFill>
            </a:endParaRPr>
          </a:p>
          <a:p>
            <a:pPr marL="400050" lvl="1" indent="0" eaLnBrk="1" hangingPunct="1">
              <a:spcBef>
                <a:spcPct val="0"/>
              </a:spcBef>
              <a:defRPr/>
            </a:pPr>
            <a:r>
              <a:rPr lang="en-AU" sz="1100" kern="1200" dirty="0">
                <a:solidFill>
                  <a:srgbClr val="000000"/>
                </a:solidFill>
              </a:rPr>
              <a:t> </a:t>
            </a:r>
            <a:r>
              <a:rPr lang="en-US" sz="1100" dirty="0"/>
              <a:t>show    ip </a:t>
            </a:r>
            <a:r>
              <a:rPr lang="en-US" sz="1100" dirty="0" err="1"/>
              <a:t>nat</a:t>
            </a:r>
            <a:r>
              <a:rPr lang="en-US" sz="1100" dirty="0"/>
              <a:t>   statistics</a:t>
            </a:r>
            <a:endParaRPr lang="en-AU" sz="1100" kern="1200" dirty="0">
              <a:solidFill>
                <a:srgbClr val="000000"/>
              </a:solidFill>
            </a:endParaRPr>
          </a:p>
          <a:p>
            <a:pPr marL="400050" lvl="1" indent="0" eaLnBrk="1" hangingPunct="1">
              <a:spcBef>
                <a:spcPct val="0"/>
              </a:spcBef>
              <a:defRPr/>
            </a:pPr>
            <a:r>
              <a:rPr lang="en-AU" sz="1100" kern="1200" dirty="0">
                <a:solidFill>
                  <a:srgbClr val="000000"/>
                </a:solidFill>
              </a:rPr>
              <a:t> </a:t>
            </a:r>
            <a:r>
              <a:rPr lang="en-US" sz="1100" dirty="0"/>
              <a:t>debug   ip </a:t>
            </a:r>
            <a:r>
              <a:rPr lang="en-US" sz="1100" dirty="0" err="1"/>
              <a:t>nat</a:t>
            </a:r>
            <a:endParaRPr lang="en-US" sz="1100" dirty="0"/>
          </a:p>
          <a:p>
            <a:pPr marL="400050" lvl="1" indent="0" eaLnBrk="1" hangingPunct="1">
              <a:spcBef>
                <a:spcPct val="0"/>
              </a:spcBef>
              <a:defRPr/>
            </a:pPr>
            <a:r>
              <a:rPr lang="en-US" sz="1100" dirty="0"/>
              <a:t> debug   ip </a:t>
            </a:r>
            <a:r>
              <a:rPr lang="en-US" sz="1100" dirty="0" err="1"/>
              <a:t>nat</a:t>
            </a:r>
            <a:r>
              <a:rPr lang="en-US" sz="1100" dirty="0"/>
              <a:t> detailed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0C16D5-F6C3-41F9-B9C6-AE79F4AFAEA1}" type="slidenum">
              <a:rPr lang="en-AU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A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928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28625" y="142875"/>
            <a:ext cx="8229600" cy="511175"/>
          </a:xfrm>
        </p:spPr>
        <p:txBody>
          <a:bodyPr/>
          <a:lstStyle/>
          <a:p>
            <a:r>
              <a:rPr lang="en-AU" sz="2400" dirty="0"/>
              <a:t>Routing Configuration Rules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79512" y="620688"/>
            <a:ext cx="8784976" cy="5760640"/>
          </a:xfrm>
        </p:spPr>
        <p:txBody>
          <a:bodyPr/>
          <a:lstStyle/>
          <a:p>
            <a:endParaRPr lang="en-AU" sz="1600" dirty="0">
              <a:solidFill>
                <a:srgbClr val="0000FF"/>
              </a:solidFill>
            </a:endParaRPr>
          </a:p>
          <a:p>
            <a:r>
              <a:rPr lang="en-AU" sz="1600" dirty="0"/>
              <a:t>Each router should only advertise its internal directly connected networks</a:t>
            </a:r>
          </a:p>
          <a:p>
            <a:endParaRPr lang="en-AU" sz="1600" dirty="0"/>
          </a:p>
          <a:p>
            <a:r>
              <a:rPr lang="en-AU" sz="1600" dirty="0"/>
              <a:t>Routing updates must not be sent to LANs/VLANs</a:t>
            </a:r>
          </a:p>
          <a:p>
            <a:endParaRPr lang="en-AU" sz="1600" dirty="0"/>
          </a:p>
          <a:p>
            <a:r>
              <a:rPr lang="en-AU" sz="1600" dirty="0"/>
              <a:t>A default route to the Internet should only be configured on the gateway router</a:t>
            </a:r>
            <a:br>
              <a:rPr lang="en-AU" sz="1600" dirty="0"/>
            </a:br>
            <a:endParaRPr lang="en-AU" sz="1600" dirty="0"/>
          </a:p>
          <a:p>
            <a:r>
              <a:rPr lang="en-AU" sz="1600" dirty="0"/>
              <a:t>Only the gateway router must advertise the default route to the internal routers</a:t>
            </a:r>
          </a:p>
          <a:p>
            <a:endParaRPr lang="en-AU" sz="1600" dirty="0"/>
          </a:p>
          <a:p>
            <a:r>
              <a:rPr lang="en-AU" sz="1600" dirty="0">
                <a:solidFill>
                  <a:srgbClr val="0000FF"/>
                </a:solidFill>
              </a:rPr>
              <a:t>The ISP router</a:t>
            </a:r>
          </a:p>
          <a:p>
            <a:pPr lvl="1"/>
            <a:r>
              <a:rPr lang="en-AU" sz="1600" dirty="0"/>
              <a:t>If the company is using:</a:t>
            </a:r>
          </a:p>
          <a:p>
            <a:pPr lvl="2"/>
            <a:r>
              <a:rPr lang="en-AU" sz="1600" dirty="0"/>
              <a:t> a </a:t>
            </a:r>
            <a:r>
              <a:rPr lang="en-AU" sz="1600" dirty="0">
                <a:solidFill>
                  <a:srgbClr val="FF0000"/>
                </a:solidFill>
              </a:rPr>
              <a:t>public network address</a:t>
            </a:r>
            <a:r>
              <a:rPr lang="en-AU" sz="1600" dirty="0"/>
              <a:t>, the ISP should have a static route pointing to the corporate’s public Network with the relevant class A, B, C mask</a:t>
            </a:r>
          </a:p>
          <a:p>
            <a:pPr lvl="2"/>
            <a:r>
              <a:rPr lang="en-AU" sz="1600" dirty="0"/>
              <a:t>a </a:t>
            </a:r>
            <a:r>
              <a:rPr lang="en-AU" sz="1600" dirty="0">
                <a:solidFill>
                  <a:srgbClr val="FF0000"/>
                </a:solidFill>
              </a:rPr>
              <a:t>private network address, </a:t>
            </a:r>
            <a:r>
              <a:rPr lang="en-AU" sz="1600" dirty="0"/>
              <a:t>the ISP should have a static route pointing to the corporate’s </a:t>
            </a:r>
            <a:r>
              <a:rPr lang="en-AU" sz="1600" dirty="0">
                <a:solidFill>
                  <a:srgbClr val="FF0000"/>
                </a:solidFill>
              </a:rPr>
              <a:t>public NAT Pool </a:t>
            </a:r>
            <a:r>
              <a:rPr lang="en-AU" sz="1600" dirty="0"/>
              <a:t>with relevant mask</a:t>
            </a:r>
          </a:p>
          <a:p>
            <a:pPr marL="0" indent="0">
              <a:buNone/>
            </a:pPr>
            <a:endParaRPr lang="en-AU" sz="1600" dirty="0"/>
          </a:p>
          <a:p>
            <a:r>
              <a:rPr lang="en-AU" sz="1600" dirty="0"/>
              <a:t>Do not configure the ISP router with a routing protocol advertising the corporate’s network</a:t>
            </a:r>
          </a:p>
          <a:p>
            <a:pPr>
              <a:buFontTx/>
              <a:buNone/>
            </a:pPr>
            <a:endParaRPr lang="en-AU" sz="1600" dirty="0"/>
          </a:p>
          <a:p>
            <a:pPr lvl="0">
              <a:buNone/>
            </a:pPr>
            <a:r>
              <a:rPr lang="en-AU" sz="1400" dirty="0"/>
              <a:t>      </a:t>
            </a:r>
            <a:endParaRPr lang="en-AU" sz="11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en-AU" sz="1400" dirty="0"/>
          </a:p>
          <a:p>
            <a:pPr>
              <a:buFontTx/>
              <a:buNone/>
            </a:pPr>
            <a:endParaRPr lang="en-AU" sz="1400" dirty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B59E69-41D3-46E6-94B7-C349B4542012}" type="slidenum">
              <a:rPr kumimoji="0" lang="en-AU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AU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80092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28625" y="142875"/>
            <a:ext cx="8229600" cy="511175"/>
          </a:xfrm>
        </p:spPr>
        <p:txBody>
          <a:bodyPr/>
          <a:lstStyle/>
          <a:p>
            <a:r>
              <a:rPr lang="en-AU" sz="2400" dirty="0"/>
              <a:t>OSPF Configuration </a:t>
            </a:r>
            <a:r>
              <a:rPr lang="en-AU" sz="2400" dirty="0">
                <a:solidFill>
                  <a:srgbClr val="FF0000"/>
                </a:solidFill>
              </a:rPr>
              <a:t>ONLY</a:t>
            </a:r>
            <a:r>
              <a:rPr lang="en-AU" sz="2400" dirty="0"/>
              <a:t> if Specified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79512" y="692696"/>
            <a:ext cx="8784976" cy="5904656"/>
          </a:xfrm>
        </p:spPr>
        <p:txBody>
          <a:bodyPr/>
          <a:lstStyle/>
          <a:p>
            <a:r>
              <a:rPr lang="en-AU" sz="1600" dirty="0">
                <a:solidFill>
                  <a:srgbClr val="0000FF"/>
                </a:solidFill>
              </a:rPr>
              <a:t>Configure</a:t>
            </a:r>
            <a:r>
              <a:rPr lang="en-AU" sz="1600" dirty="0"/>
              <a:t> on Internal </a:t>
            </a:r>
            <a:r>
              <a:rPr lang="en-AU" sz="1600" dirty="0" err="1">
                <a:solidFill>
                  <a:srgbClr val="009900"/>
                </a:solidFill>
              </a:rPr>
              <a:t>Nagri</a:t>
            </a:r>
            <a:r>
              <a:rPr lang="en-AU" sz="1600" dirty="0"/>
              <a:t> Router</a:t>
            </a:r>
          </a:p>
          <a:p>
            <a:pPr>
              <a:buFontTx/>
              <a:buNone/>
            </a:pPr>
            <a:endParaRPr lang="en-AU" sz="1600" dirty="0"/>
          </a:p>
          <a:p>
            <a:pPr lvl="0">
              <a:buNone/>
            </a:pPr>
            <a:r>
              <a:rPr lang="en-AU" sz="1400" dirty="0"/>
              <a:t>      router OSPF 9 </a:t>
            </a:r>
            <a:r>
              <a:rPr lang="en-AU" sz="1100" dirty="0">
                <a:solidFill>
                  <a:srgbClr val="FF0000"/>
                </a:solidFill>
              </a:rPr>
              <a:t>(9 is just a process id, routers may use different process ids)</a:t>
            </a:r>
            <a:endParaRPr lang="en-AU" sz="1400" dirty="0"/>
          </a:p>
          <a:p>
            <a:pPr>
              <a:buNone/>
            </a:pPr>
            <a:r>
              <a:rPr lang="en-AU" sz="1400" dirty="0"/>
              <a:t>        network </a:t>
            </a:r>
            <a:r>
              <a:rPr lang="en-US" sz="1400" b="1" dirty="0">
                <a:solidFill>
                  <a:srgbClr val="3333FF"/>
                </a:solidFill>
              </a:rPr>
              <a:t>?.?.?.?</a:t>
            </a:r>
            <a:r>
              <a:rPr lang="en-AU" sz="1400" dirty="0">
                <a:solidFill>
                  <a:srgbClr val="3333FF"/>
                </a:solidFill>
              </a:rPr>
              <a:t> </a:t>
            </a:r>
            <a:r>
              <a:rPr lang="en-AU" sz="1400" dirty="0">
                <a:solidFill>
                  <a:srgbClr val="9933FF"/>
                </a:solidFill>
              </a:rPr>
              <a:t>?.?.?.?</a:t>
            </a:r>
            <a:r>
              <a:rPr lang="en-AU" sz="1400" dirty="0"/>
              <a:t> area 0</a:t>
            </a:r>
            <a:r>
              <a:rPr lang="en-AU" sz="1100" dirty="0">
                <a:solidFill>
                  <a:srgbClr val="FF0000"/>
                </a:solidFill>
              </a:rPr>
              <a:t> (VLAN</a:t>
            </a:r>
            <a:r>
              <a:rPr lang="en-AU" sz="1100" dirty="0">
                <a:solidFill>
                  <a:srgbClr val="009900"/>
                </a:solidFill>
              </a:rPr>
              <a:t> XXX</a:t>
            </a:r>
            <a:r>
              <a:rPr lang="en-AU" sz="1100" dirty="0">
                <a:solidFill>
                  <a:srgbClr val="FF0000"/>
                </a:solidFill>
              </a:rPr>
              <a:t>, ospf routers exchange updates with routers in the same </a:t>
            </a:r>
            <a:r>
              <a:rPr lang="en-AU" sz="1100" dirty="0">
                <a:solidFill>
                  <a:srgbClr val="9933FF"/>
                </a:solidFill>
              </a:rPr>
              <a:t>area</a:t>
            </a:r>
            <a:r>
              <a:rPr lang="en-AU" sz="1100" dirty="0">
                <a:solidFill>
                  <a:srgbClr val="FF0000"/>
                </a:solidFill>
              </a:rPr>
              <a:t>)</a:t>
            </a:r>
          </a:p>
          <a:p>
            <a:pPr lvl="0">
              <a:buNone/>
            </a:pPr>
            <a:r>
              <a:rPr lang="en-AU" sz="1100" dirty="0">
                <a:solidFill>
                  <a:srgbClr val="FF0000"/>
                </a:solidFill>
              </a:rPr>
              <a:t>          </a:t>
            </a:r>
            <a:r>
              <a:rPr lang="en-AU" sz="1400" dirty="0">
                <a:solidFill>
                  <a:srgbClr val="000000"/>
                </a:solidFill>
              </a:rPr>
              <a:t>network </a:t>
            </a:r>
            <a:r>
              <a:rPr lang="en-US" sz="1400" b="1" dirty="0">
                <a:solidFill>
                  <a:srgbClr val="3333FF"/>
                </a:solidFill>
              </a:rPr>
              <a:t>?.?.?.?</a:t>
            </a:r>
            <a:r>
              <a:rPr lang="en-AU" sz="1400" dirty="0">
                <a:solidFill>
                  <a:srgbClr val="3333FF"/>
                </a:solidFill>
              </a:rPr>
              <a:t> </a:t>
            </a:r>
            <a:r>
              <a:rPr lang="en-AU" sz="1400" dirty="0">
                <a:solidFill>
                  <a:srgbClr val="9933FF"/>
                </a:solidFill>
              </a:rPr>
              <a:t>?.?.?.?</a:t>
            </a:r>
            <a:r>
              <a:rPr lang="en-AU" sz="1400" dirty="0"/>
              <a:t> area 0</a:t>
            </a:r>
            <a:r>
              <a:rPr lang="en-AU" sz="1400" dirty="0">
                <a:solidFill>
                  <a:srgbClr val="9933FF"/>
                </a:solidFill>
              </a:rPr>
              <a:t> </a:t>
            </a:r>
            <a:r>
              <a:rPr lang="en-AU" sz="1400" dirty="0"/>
              <a:t> </a:t>
            </a:r>
            <a:r>
              <a:rPr lang="en-AU" sz="1100" dirty="0">
                <a:solidFill>
                  <a:srgbClr val="FF0000"/>
                </a:solidFill>
              </a:rPr>
              <a:t>(VLAN </a:t>
            </a:r>
            <a:r>
              <a:rPr lang="en-AU" sz="1100" dirty="0">
                <a:solidFill>
                  <a:srgbClr val="9933FF"/>
                </a:solidFill>
              </a:rPr>
              <a:t>YYY, </a:t>
            </a:r>
            <a:r>
              <a:rPr lang="en-AU" sz="1100" b="1" dirty="0">
                <a:solidFill>
                  <a:srgbClr val="9933FF"/>
                </a:solidFill>
              </a:rPr>
              <a:t>?</a:t>
            </a:r>
            <a:r>
              <a:rPr lang="en-AU" sz="1100" dirty="0">
                <a:solidFill>
                  <a:srgbClr val="FF0000"/>
                </a:solidFill>
              </a:rPr>
              <a:t> wildcard is inverse of subnet mask)</a:t>
            </a:r>
            <a:endParaRPr lang="en-AU" sz="1400" dirty="0">
              <a:solidFill>
                <a:srgbClr val="000000"/>
              </a:solidFill>
            </a:endParaRPr>
          </a:p>
          <a:p>
            <a:pPr lvl="0">
              <a:buNone/>
            </a:pPr>
            <a:r>
              <a:rPr lang="en-AU" sz="1400" dirty="0">
                <a:solidFill>
                  <a:srgbClr val="000000"/>
                </a:solidFill>
              </a:rPr>
              <a:t>        network </a:t>
            </a:r>
            <a:r>
              <a:rPr lang="en-US" sz="1400" b="1" dirty="0">
                <a:solidFill>
                  <a:srgbClr val="3333FF"/>
                </a:solidFill>
              </a:rPr>
              <a:t>?.?.?.?</a:t>
            </a:r>
            <a:r>
              <a:rPr lang="en-AU" sz="1400" dirty="0">
                <a:solidFill>
                  <a:srgbClr val="3333FF"/>
                </a:solidFill>
              </a:rPr>
              <a:t> </a:t>
            </a:r>
            <a:r>
              <a:rPr lang="en-AU" sz="1400" dirty="0"/>
              <a:t> </a:t>
            </a:r>
            <a:r>
              <a:rPr lang="en-AU" sz="1400" dirty="0">
                <a:solidFill>
                  <a:srgbClr val="9933FF"/>
                </a:solidFill>
              </a:rPr>
              <a:t>?.?.?.?</a:t>
            </a:r>
            <a:r>
              <a:rPr lang="en-AU" sz="1400" dirty="0">
                <a:solidFill>
                  <a:srgbClr val="000000"/>
                </a:solidFill>
              </a:rPr>
              <a:t> area 0</a:t>
            </a:r>
            <a:r>
              <a:rPr lang="en-AU" sz="1400" dirty="0"/>
              <a:t> </a:t>
            </a:r>
            <a:r>
              <a:rPr lang="en-AU" sz="1100" dirty="0">
                <a:solidFill>
                  <a:srgbClr val="FF0000"/>
                </a:solidFill>
              </a:rPr>
              <a:t>(VLAN 1 wildcard is inverse of subnet mask)</a:t>
            </a:r>
            <a:endParaRPr lang="en-AU" sz="1400" dirty="0">
              <a:solidFill>
                <a:srgbClr val="000000"/>
              </a:solidFill>
            </a:endParaRPr>
          </a:p>
          <a:p>
            <a:pPr lvl="0">
              <a:buNone/>
            </a:pPr>
            <a:r>
              <a:rPr lang="en-AU" sz="1400" dirty="0">
                <a:solidFill>
                  <a:srgbClr val="000000"/>
                </a:solidFill>
              </a:rPr>
              <a:t>        network </a:t>
            </a:r>
            <a:r>
              <a:rPr lang="en-US" sz="1400" b="1" dirty="0">
                <a:solidFill>
                  <a:srgbClr val="3333FF"/>
                </a:solidFill>
              </a:rPr>
              <a:t>?.?.?.?</a:t>
            </a:r>
            <a:r>
              <a:rPr lang="en-AU" sz="1400" dirty="0">
                <a:solidFill>
                  <a:srgbClr val="3333FF"/>
                </a:solidFill>
              </a:rPr>
              <a:t> </a:t>
            </a:r>
            <a:r>
              <a:rPr lang="en-AU" sz="1400" dirty="0">
                <a:solidFill>
                  <a:srgbClr val="9933FF"/>
                </a:solidFill>
              </a:rPr>
              <a:t>?.?.?.?</a:t>
            </a:r>
            <a:r>
              <a:rPr lang="en-AU" sz="1400" dirty="0"/>
              <a:t> </a:t>
            </a:r>
            <a:r>
              <a:rPr lang="en-AU" sz="1400" dirty="0">
                <a:solidFill>
                  <a:srgbClr val="000000"/>
                </a:solidFill>
              </a:rPr>
              <a:t>area 0 </a:t>
            </a:r>
            <a:r>
              <a:rPr lang="en-AU" sz="1100" dirty="0">
                <a:solidFill>
                  <a:srgbClr val="FF0000"/>
                </a:solidFill>
              </a:rPr>
              <a:t>(Serial Link – </a:t>
            </a:r>
            <a:r>
              <a:rPr lang="en-AU" sz="1100" dirty="0" err="1">
                <a:solidFill>
                  <a:srgbClr val="009900"/>
                </a:solidFill>
              </a:rPr>
              <a:t>Nagri</a:t>
            </a:r>
            <a:r>
              <a:rPr lang="en-AU" sz="1100" dirty="0">
                <a:solidFill>
                  <a:srgbClr val="FF0000"/>
                </a:solidFill>
              </a:rPr>
              <a:t> to </a:t>
            </a:r>
            <a:r>
              <a:rPr lang="en-AU" sz="1100" dirty="0" err="1">
                <a:solidFill>
                  <a:srgbClr val="009900"/>
                </a:solidFill>
              </a:rPr>
              <a:t>Daspur</a:t>
            </a:r>
            <a:r>
              <a:rPr lang="en-AU" sz="1100" dirty="0">
                <a:solidFill>
                  <a:srgbClr val="FF0000"/>
                </a:solidFill>
              </a:rPr>
              <a:t>)</a:t>
            </a:r>
            <a:endParaRPr lang="en-AU" sz="1400" dirty="0"/>
          </a:p>
          <a:p>
            <a:pPr lvl="0">
              <a:buNone/>
            </a:pPr>
            <a:r>
              <a:rPr lang="en-AU" sz="1400" dirty="0"/>
              <a:t>        </a:t>
            </a:r>
            <a:r>
              <a:rPr lang="en-AU" sz="1400" dirty="0">
                <a:solidFill>
                  <a:srgbClr val="000000"/>
                </a:solidFill>
              </a:rPr>
              <a:t>passive-interface</a:t>
            </a:r>
            <a:r>
              <a:rPr lang="en-AU" sz="1400" dirty="0">
                <a:solidFill>
                  <a:srgbClr val="9933FF"/>
                </a:solidFill>
              </a:rPr>
              <a:t> </a:t>
            </a:r>
            <a:r>
              <a:rPr lang="en-AU" sz="1400" i="1" dirty="0">
                <a:solidFill>
                  <a:srgbClr val="9933FF"/>
                </a:solidFill>
              </a:rPr>
              <a:t>interface </a:t>
            </a:r>
            <a:r>
              <a:rPr lang="en-AU" sz="1100" dirty="0">
                <a:solidFill>
                  <a:srgbClr val="FF0000"/>
                </a:solidFill>
              </a:rPr>
              <a:t>(As  appropriate to avoid unnecessarily sending routing information)</a:t>
            </a:r>
            <a:endParaRPr lang="en-AU" sz="11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en-AU" sz="1400" dirty="0"/>
          </a:p>
          <a:p>
            <a:r>
              <a:rPr lang="en-AU" sz="1600" dirty="0">
                <a:solidFill>
                  <a:srgbClr val="0000FF"/>
                </a:solidFill>
              </a:rPr>
              <a:t>Configure</a:t>
            </a:r>
            <a:r>
              <a:rPr lang="en-AU" sz="1600" dirty="0"/>
              <a:t> on Internal Gateway </a:t>
            </a:r>
            <a:r>
              <a:rPr lang="en-AU" sz="1600" dirty="0" err="1">
                <a:solidFill>
                  <a:srgbClr val="009900"/>
                </a:solidFill>
              </a:rPr>
              <a:t>Daspur</a:t>
            </a:r>
            <a:r>
              <a:rPr lang="en-AU" sz="1600" dirty="0"/>
              <a:t> Router</a:t>
            </a:r>
          </a:p>
          <a:p>
            <a:pPr>
              <a:buFontTx/>
              <a:buNone/>
            </a:pPr>
            <a:endParaRPr lang="en-AU" sz="1600" dirty="0"/>
          </a:p>
          <a:p>
            <a:pPr>
              <a:buFontTx/>
              <a:buNone/>
            </a:pPr>
            <a:r>
              <a:rPr lang="en-AU" sz="1400" dirty="0"/>
              <a:t>      router OSPF 10</a:t>
            </a:r>
          </a:p>
          <a:p>
            <a:pPr lvl="0">
              <a:buNone/>
            </a:pPr>
            <a:r>
              <a:rPr lang="en-AU" sz="1400" dirty="0"/>
              <a:t>        </a:t>
            </a:r>
            <a:r>
              <a:rPr lang="en-AU" sz="1400" dirty="0">
                <a:solidFill>
                  <a:srgbClr val="000000"/>
                </a:solidFill>
              </a:rPr>
              <a:t>network </a:t>
            </a:r>
            <a:r>
              <a:rPr lang="en-US" sz="1400" b="1" dirty="0">
                <a:solidFill>
                  <a:srgbClr val="3333FF"/>
                </a:solidFill>
              </a:rPr>
              <a:t>?.?.?.?</a:t>
            </a:r>
            <a:r>
              <a:rPr lang="en-AU" sz="1400" dirty="0">
                <a:solidFill>
                  <a:srgbClr val="3333FF"/>
                </a:solidFill>
              </a:rPr>
              <a:t> </a:t>
            </a:r>
            <a:r>
              <a:rPr lang="en-AU" sz="1400" dirty="0">
                <a:solidFill>
                  <a:srgbClr val="9933FF"/>
                </a:solidFill>
              </a:rPr>
              <a:t>?.?.?.?</a:t>
            </a:r>
            <a:r>
              <a:rPr lang="en-AU" sz="1400" dirty="0"/>
              <a:t> </a:t>
            </a:r>
            <a:r>
              <a:rPr lang="en-AU" sz="1400" dirty="0">
                <a:solidFill>
                  <a:srgbClr val="000000"/>
                </a:solidFill>
              </a:rPr>
              <a:t>area 0 </a:t>
            </a:r>
            <a:r>
              <a:rPr lang="en-AU" sz="1100" dirty="0">
                <a:solidFill>
                  <a:srgbClr val="FF0000"/>
                </a:solidFill>
              </a:rPr>
              <a:t>(Loopback Database LAN)</a:t>
            </a:r>
            <a:endParaRPr lang="en-AU" sz="1400" dirty="0">
              <a:solidFill>
                <a:srgbClr val="000000"/>
              </a:solidFill>
            </a:endParaRPr>
          </a:p>
          <a:p>
            <a:pPr lvl="0">
              <a:buNone/>
            </a:pPr>
            <a:r>
              <a:rPr lang="en-AU" sz="1400" dirty="0">
                <a:solidFill>
                  <a:srgbClr val="000000"/>
                </a:solidFill>
              </a:rPr>
              <a:t>        network </a:t>
            </a:r>
            <a:r>
              <a:rPr lang="en-US" sz="1400" b="1" dirty="0">
                <a:solidFill>
                  <a:srgbClr val="3333FF"/>
                </a:solidFill>
              </a:rPr>
              <a:t>?.?.?.?</a:t>
            </a:r>
            <a:r>
              <a:rPr lang="en-AU" sz="1400" dirty="0">
                <a:solidFill>
                  <a:srgbClr val="3333FF"/>
                </a:solidFill>
              </a:rPr>
              <a:t> </a:t>
            </a:r>
            <a:r>
              <a:rPr lang="en-AU" sz="1400" dirty="0">
                <a:solidFill>
                  <a:srgbClr val="9933FF"/>
                </a:solidFill>
              </a:rPr>
              <a:t>?.?.?.?</a:t>
            </a:r>
            <a:r>
              <a:rPr lang="en-AU" sz="1400" dirty="0"/>
              <a:t> </a:t>
            </a:r>
            <a:r>
              <a:rPr lang="en-AU" sz="1400" dirty="0">
                <a:solidFill>
                  <a:srgbClr val="000000"/>
                </a:solidFill>
              </a:rPr>
              <a:t>area 0 </a:t>
            </a:r>
            <a:r>
              <a:rPr lang="en-AU" sz="1100" dirty="0">
                <a:solidFill>
                  <a:srgbClr val="FF0000"/>
                </a:solidFill>
              </a:rPr>
              <a:t>(Serial Link – </a:t>
            </a:r>
            <a:r>
              <a:rPr lang="en-AU" sz="1100" dirty="0" err="1">
                <a:solidFill>
                  <a:srgbClr val="009900"/>
                </a:solidFill>
              </a:rPr>
              <a:t>Nagri</a:t>
            </a:r>
            <a:r>
              <a:rPr lang="en-AU" sz="1100" dirty="0">
                <a:solidFill>
                  <a:srgbClr val="FF0000"/>
                </a:solidFill>
              </a:rPr>
              <a:t> to </a:t>
            </a:r>
            <a:r>
              <a:rPr lang="en-AU" sz="1100" dirty="0" err="1">
                <a:solidFill>
                  <a:srgbClr val="009900"/>
                </a:solidFill>
              </a:rPr>
              <a:t>Daspur</a:t>
            </a:r>
            <a:r>
              <a:rPr lang="en-AU" sz="1100" dirty="0">
                <a:solidFill>
                  <a:srgbClr val="FF0000"/>
                </a:solidFill>
              </a:rPr>
              <a:t>)</a:t>
            </a:r>
            <a:endParaRPr lang="en-AU" sz="1400" dirty="0"/>
          </a:p>
          <a:p>
            <a:pPr lvl="0">
              <a:buNone/>
            </a:pPr>
            <a:r>
              <a:rPr lang="en-AU" sz="1400" dirty="0"/>
              <a:t>        ip route </a:t>
            </a:r>
            <a:r>
              <a:rPr lang="en-US" sz="1400" b="1" dirty="0">
                <a:solidFill>
                  <a:srgbClr val="3333FF"/>
                </a:solidFill>
              </a:rPr>
              <a:t>?.?.?.?</a:t>
            </a:r>
            <a:r>
              <a:rPr lang="en-AU" sz="1400" dirty="0">
                <a:solidFill>
                  <a:srgbClr val="3333FF"/>
                </a:solidFill>
              </a:rPr>
              <a:t> </a:t>
            </a:r>
            <a:r>
              <a:rPr lang="en-AU" sz="1400" dirty="0">
                <a:solidFill>
                  <a:srgbClr val="9933FF"/>
                </a:solidFill>
              </a:rPr>
              <a:t>?.?.?.?</a:t>
            </a:r>
            <a:r>
              <a:rPr lang="en-AU" sz="1400" dirty="0"/>
              <a:t>  S0/1/1   </a:t>
            </a:r>
            <a:r>
              <a:rPr lang="en-AU" sz="1100" dirty="0">
                <a:solidFill>
                  <a:srgbClr val="FF0000"/>
                </a:solidFill>
              </a:rPr>
              <a:t>(The default route to the Internet)</a:t>
            </a:r>
            <a:endParaRPr lang="en-AU" sz="11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r>
              <a:rPr lang="en-AU" sz="1400" dirty="0">
                <a:solidFill>
                  <a:srgbClr val="000000"/>
                </a:solidFill>
              </a:rPr>
              <a:t>        default-information originate </a:t>
            </a:r>
            <a:r>
              <a:rPr lang="en-AU" sz="1100" dirty="0">
                <a:solidFill>
                  <a:srgbClr val="FF0000"/>
                </a:solidFill>
              </a:rPr>
              <a:t>(Advertise default route to other internal routers)</a:t>
            </a:r>
            <a:endParaRPr lang="en-AU" sz="1400" dirty="0"/>
          </a:p>
          <a:p>
            <a:pPr lvl="0">
              <a:buNone/>
            </a:pPr>
            <a:r>
              <a:rPr lang="en-AU" sz="1400" dirty="0"/>
              <a:t>        </a:t>
            </a:r>
            <a:r>
              <a:rPr lang="en-AU" sz="1400" dirty="0">
                <a:solidFill>
                  <a:srgbClr val="000000"/>
                </a:solidFill>
              </a:rPr>
              <a:t>passive-interface</a:t>
            </a:r>
            <a:r>
              <a:rPr lang="en-AU" sz="1400" dirty="0">
                <a:solidFill>
                  <a:srgbClr val="9933FF"/>
                </a:solidFill>
              </a:rPr>
              <a:t> </a:t>
            </a:r>
            <a:r>
              <a:rPr lang="en-AU" sz="1400" i="1" dirty="0">
                <a:solidFill>
                  <a:srgbClr val="9933FF"/>
                </a:solidFill>
              </a:rPr>
              <a:t>interface</a:t>
            </a:r>
            <a:r>
              <a:rPr lang="en-AU" sz="1400" dirty="0">
                <a:solidFill>
                  <a:srgbClr val="9933FF"/>
                </a:solidFill>
              </a:rPr>
              <a:t> </a:t>
            </a:r>
            <a:r>
              <a:rPr lang="en-AU" sz="1100" dirty="0">
                <a:solidFill>
                  <a:srgbClr val="FF0000"/>
                </a:solidFill>
              </a:rPr>
              <a:t>(As  appropriate to avoid unnecessarily sending routing information)</a:t>
            </a:r>
            <a:endParaRPr lang="en-AU" sz="11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AU" sz="1600" dirty="0"/>
          </a:p>
          <a:p>
            <a:r>
              <a:rPr lang="en-AU" sz="1600" dirty="0">
                <a:solidFill>
                  <a:srgbClr val="0000FF"/>
                </a:solidFill>
              </a:rPr>
              <a:t>Configure</a:t>
            </a:r>
            <a:r>
              <a:rPr lang="en-AU" sz="1600" dirty="0"/>
              <a:t> on External ISP Router  </a:t>
            </a:r>
            <a:r>
              <a:rPr lang="en-AU" sz="1100" dirty="0">
                <a:solidFill>
                  <a:srgbClr val="FF0000"/>
                </a:solidFill>
              </a:rPr>
              <a:t>(OSPF is not configured in ISP)</a:t>
            </a:r>
            <a:endParaRPr lang="en-AU" sz="1600" dirty="0"/>
          </a:p>
          <a:p>
            <a:pPr lvl="0">
              <a:buNone/>
            </a:pPr>
            <a:r>
              <a:rPr lang="en-AU" sz="1400" dirty="0"/>
              <a:t>  </a:t>
            </a:r>
          </a:p>
          <a:p>
            <a:pPr lvl="0">
              <a:buNone/>
            </a:pPr>
            <a:r>
              <a:rPr lang="en-AU" sz="1400" dirty="0"/>
              <a:t>       ip route </a:t>
            </a:r>
            <a:r>
              <a:rPr lang="en-US" sz="1400" b="1" dirty="0">
                <a:solidFill>
                  <a:srgbClr val="3333FF"/>
                </a:solidFill>
              </a:rPr>
              <a:t>?.?.?.?</a:t>
            </a:r>
            <a:r>
              <a:rPr lang="en-AU" sz="1400" dirty="0">
                <a:solidFill>
                  <a:srgbClr val="3333FF"/>
                </a:solidFill>
              </a:rPr>
              <a:t>  </a:t>
            </a:r>
            <a:r>
              <a:rPr lang="en-AU" sz="1400" dirty="0">
                <a:solidFill>
                  <a:srgbClr val="9933FF"/>
                </a:solidFill>
              </a:rPr>
              <a:t>?.?.?.?</a:t>
            </a:r>
            <a:r>
              <a:rPr lang="en-AU" sz="1400" dirty="0"/>
              <a:t>  S0/1/1  </a:t>
            </a:r>
            <a:r>
              <a:rPr lang="en-AU" sz="1100" dirty="0">
                <a:solidFill>
                  <a:srgbClr val="FF0000"/>
                </a:solidFill>
              </a:rPr>
              <a:t>(ISP configure a static route to Public NAT Pool)</a:t>
            </a:r>
            <a:endParaRPr lang="en-AU" sz="11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en-AU" sz="1400" dirty="0"/>
          </a:p>
          <a:p>
            <a:pPr>
              <a:buFontTx/>
              <a:buNone/>
            </a:pPr>
            <a:endParaRPr lang="en-AU" sz="1400" dirty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9B59E69-41D3-46E6-94B7-C349B4542012}" type="slidenum">
              <a:rPr lang="en-AU" smtClean="0"/>
              <a:pPr>
                <a:defRPr/>
              </a:pPr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78924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28625" y="142875"/>
            <a:ext cx="8229600" cy="511175"/>
          </a:xfrm>
        </p:spPr>
        <p:txBody>
          <a:bodyPr/>
          <a:lstStyle/>
          <a:p>
            <a:r>
              <a:rPr lang="en-AU" sz="2400" dirty="0"/>
              <a:t>EIGRP Configuration </a:t>
            </a:r>
            <a:r>
              <a:rPr lang="en-AU" sz="2400" dirty="0">
                <a:solidFill>
                  <a:srgbClr val="FF0000"/>
                </a:solidFill>
              </a:rPr>
              <a:t>ONLY</a:t>
            </a:r>
            <a:r>
              <a:rPr lang="en-AU" sz="2400" dirty="0"/>
              <a:t> if Specified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79512" y="692696"/>
            <a:ext cx="8784976" cy="5904656"/>
          </a:xfrm>
        </p:spPr>
        <p:txBody>
          <a:bodyPr/>
          <a:lstStyle/>
          <a:p>
            <a:r>
              <a:rPr lang="en-AU" sz="1600" dirty="0">
                <a:solidFill>
                  <a:srgbClr val="0000FF"/>
                </a:solidFill>
              </a:rPr>
              <a:t>Configure</a:t>
            </a:r>
            <a:r>
              <a:rPr lang="en-AU" sz="1600" dirty="0"/>
              <a:t> on Internal Router</a:t>
            </a:r>
          </a:p>
          <a:p>
            <a:pPr>
              <a:buFontTx/>
              <a:buNone/>
            </a:pPr>
            <a:endParaRPr lang="en-AU" sz="1600" dirty="0"/>
          </a:p>
          <a:p>
            <a:pPr lvl="0">
              <a:buNone/>
            </a:pPr>
            <a:r>
              <a:rPr lang="en-AU" sz="1400" dirty="0"/>
              <a:t>      router EIGRP 15 </a:t>
            </a:r>
            <a:r>
              <a:rPr lang="en-AU" sz="1100" dirty="0">
                <a:solidFill>
                  <a:srgbClr val="FF0000"/>
                </a:solidFill>
              </a:rPr>
              <a:t>(15 is the autonomous system number, both routers need to use the same number in order to exchange updates)</a:t>
            </a:r>
            <a:endParaRPr lang="en-AU" sz="1400" dirty="0"/>
          </a:p>
          <a:p>
            <a:pPr>
              <a:buNone/>
            </a:pPr>
            <a:r>
              <a:rPr lang="en-AU" sz="1400" dirty="0"/>
              <a:t>        network </a:t>
            </a:r>
            <a:r>
              <a:rPr lang="en-US" sz="1400" b="1" dirty="0">
                <a:solidFill>
                  <a:srgbClr val="3333FF"/>
                </a:solidFill>
              </a:rPr>
              <a:t>?.?.?.?&gt;</a:t>
            </a:r>
            <a:r>
              <a:rPr lang="en-AU" sz="1400" dirty="0">
                <a:solidFill>
                  <a:srgbClr val="3333FF"/>
                </a:solidFill>
              </a:rPr>
              <a:t> </a:t>
            </a:r>
            <a:r>
              <a:rPr lang="en-AU" sz="1400" dirty="0">
                <a:solidFill>
                  <a:srgbClr val="9933FF"/>
                </a:solidFill>
              </a:rPr>
              <a:t>?.?.?.?</a:t>
            </a:r>
            <a:r>
              <a:rPr lang="en-AU" sz="1400" dirty="0"/>
              <a:t> </a:t>
            </a:r>
            <a:r>
              <a:rPr lang="en-AU" sz="1100" dirty="0">
                <a:solidFill>
                  <a:srgbClr val="FF0000"/>
                </a:solidFill>
              </a:rPr>
              <a:t>(wildcard is inverse of subnet mask, </a:t>
            </a:r>
            <a:r>
              <a:rPr lang="en-AU" sz="1100" b="1" dirty="0">
                <a:solidFill>
                  <a:srgbClr val="9933FF"/>
                </a:solidFill>
              </a:rPr>
              <a:t>? means </a:t>
            </a:r>
            <a:r>
              <a:rPr lang="en-AU" sz="1100" dirty="0">
                <a:solidFill>
                  <a:srgbClr val="FF0000"/>
                </a:solidFill>
              </a:rPr>
              <a:t>insert)</a:t>
            </a:r>
          </a:p>
          <a:p>
            <a:pPr lvl="0">
              <a:buNone/>
            </a:pPr>
            <a:r>
              <a:rPr lang="en-AU" sz="1600" dirty="0">
                <a:solidFill>
                  <a:srgbClr val="0000FF"/>
                </a:solidFill>
              </a:rPr>
              <a:t>                            </a:t>
            </a:r>
            <a:r>
              <a:rPr lang="en-AU" sz="1600" b="1" dirty="0">
                <a:solidFill>
                  <a:srgbClr val="0000FF"/>
                </a:solidFill>
              </a:rPr>
              <a:t>“</a:t>
            </a:r>
          </a:p>
          <a:p>
            <a:pPr lvl="0">
              <a:buNone/>
            </a:pPr>
            <a:r>
              <a:rPr lang="en-AU" sz="1400" dirty="0"/>
              <a:t>        </a:t>
            </a:r>
            <a:r>
              <a:rPr lang="en-AU" sz="1400" dirty="0">
                <a:solidFill>
                  <a:srgbClr val="000000"/>
                </a:solidFill>
              </a:rPr>
              <a:t>passive-interface</a:t>
            </a:r>
            <a:r>
              <a:rPr lang="en-AU" sz="1400" dirty="0">
                <a:solidFill>
                  <a:srgbClr val="9933FF"/>
                </a:solidFill>
              </a:rPr>
              <a:t> </a:t>
            </a:r>
            <a:r>
              <a:rPr lang="en-AU" sz="1400" i="1" dirty="0">
                <a:solidFill>
                  <a:srgbClr val="9933FF"/>
                </a:solidFill>
              </a:rPr>
              <a:t>interface </a:t>
            </a:r>
            <a:r>
              <a:rPr lang="en-AU" sz="1100" dirty="0">
                <a:solidFill>
                  <a:srgbClr val="FF0000"/>
                </a:solidFill>
              </a:rPr>
              <a:t>(As  appropriate to avoid unnecessarily sending routing information)</a:t>
            </a:r>
            <a:endParaRPr lang="en-AU" sz="1100" dirty="0">
              <a:solidFill>
                <a:srgbClr val="000000"/>
              </a:solidFill>
            </a:endParaRPr>
          </a:p>
          <a:p>
            <a:pPr lvl="0">
              <a:buNone/>
            </a:pPr>
            <a:endParaRPr lang="en-AU" sz="1100" dirty="0"/>
          </a:p>
          <a:p>
            <a:pPr>
              <a:buFontTx/>
              <a:buNone/>
            </a:pPr>
            <a:endParaRPr lang="en-AU" sz="1400" dirty="0"/>
          </a:p>
          <a:p>
            <a:r>
              <a:rPr lang="en-AU" sz="1600" dirty="0">
                <a:solidFill>
                  <a:srgbClr val="0000FF"/>
                </a:solidFill>
              </a:rPr>
              <a:t>Configure</a:t>
            </a:r>
            <a:r>
              <a:rPr lang="en-AU" sz="1600" dirty="0"/>
              <a:t> on Gateway Router</a:t>
            </a:r>
          </a:p>
          <a:p>
            <a:pPr>
              <a:buFontTx/>
              <a:buNone/>
            </a:pPr>
            <a:endParaRPr lang="en-AU" sz="1600" dirty="0"/>
          </a:p>
          <a:p>
            <a:pPr>
              <a:buFontTx/>
              <a:buNone/>
            </a:pPr>
            <a:r>
              <a:rPr lang="en-AU" sz="1400" dirty="0"/>
              <a:t>      router EIGRP 15</a:t>
            </a:r>
          </a:p>
          <a:p>
            <a:pPr>
              <a:buNone/>
            </a:pPr>
            <a:r>
              <a:rPr lang="en-AU" sz="1400" dirty="0"/>
              <a:t>        network </a:t>
            </a:r>
            <a:r>
              <a:rPr lang="en-US" sz="1400" b="1" dirty="0">
                <a:solidFill>
                  <a:srgbClr val="3333FF"/>
                </a:solidFill>
              </a:rPr>
              <a:t>?.?.?.?</a:t>
            </a:r>
            <a:r>
              <a:rPr lang="en-AU" sz="1400" dirty="0">
                <a:solidFill>
                  <a:srgbClr val="3333FF"/>
                </a:solidFill>
              </a:rPr>
              <a:t> </a:t>
            </a:r>
            <a:r>
              <a:rPr lang="en-AU" sz="1400" dirty="0">
                <a:solidFill>
                  <a:srgbClr val="9933FF"/>
                </a:solidFill>
              </a:rPr>
              <a:t>?.?.?.?</a:t>
            </a:r>
            <a:r>
              <a:rPr lang="en-AU" sz="1400" dirty="0"/>
              <a:t> </a:t>
            </a:r>
            <a:r>
              <a:rPr lang="en-AU" sz="1100" dirty="0">
                <a:solidFill>
                  <a:srgbClr val="FF0000"/>
                </a:solidFill>
              </a:rPr>
              <a:t>(wildcard is inverse of subnet mask, </a:t>
            </a:r>
            <a:r>
              <a:rPr lang="en-AU" sz="1100" b="1" dirty="0">
                <a:solidFill>
                  <a:srgbClr val="9933FF"/>
                </a:solidFill>
              </a:rPr>
              <a:t>? means </a:t>
            </a:r>
            <a:r>
              <a:rPr lang="en-AU" sz="1100" dirty="0">
                <a:solidFill>
                  <a:srgbClr val="FF0000"/>
                </a:solidFill>
              </a:rPr>
              <a:t>insert)</a:t>
            </a:r>
          </a:p>
          <a:p>
            <a:pPr lvl="0">
              <a:buNone/>
            </a:pPr>
            <a:r>
              <a:rPr lang="en-AU" sz="1400" b="1" dirty="0">
                <a:solidFill>
                  <a:srgbClr val="0000FF"/>
                </a:solidFill>
              </a:rPr>
              <a:t>                                   “</a:t>
            </a:r>
            <a:r>
              <a:rPr lang="en-AU" sz="1400" dirty="0"/>
              <a:t>        </a:t>
            </a:r>
          </a:p>
          <a:p>
            <a:pPr lvl="0">
              <a:buNone/>
            </a:pPr>
            <a:r>
              <a:rPr lang="en-AU" sz="1400" dirty="0"/>
              <a:t>        ip route 0.0.0.0  0.0.0.0   S0/1/1   </a:t>
            </a:r>
            <a:r>
              <a:rPr lang="en-AU" sz="1100" dirty="0">
                <a:solidFill>
                  <a:srgbClr val="FF0000"/>
                </a:solidFill>
              </a:rPr>
              <a:t>(The default route to the Internet)</a:t>
            </a:r>
            <a:endParaRPr lang="en-AU" sz="11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r>
              <a:rPr lang="en-AU" sz="1400" dirty="0">
                <a:solidFill>
                  <a:srgbClr val="000000"/>
                </a:solidFill>
              </a:rPr>
              <a:t>        redistribute static </a:t>
            </a:r>
            <a:r>
              <a:rPr lang="en-AU" sz="1100" dirty="0">
                <a:solidFill>
                  <a:srgbClr val="FF0000"/>
                </a:solidFill>
              </a:rPr>
              <a:t>(Advertise default route to other internal routers)</a:t>
            </a:r>
            <a:endParaRPr lang="en-AU" sz="1400" dirty="0"/>
          </a:p>
          <a:p>
            <a:pPr lvl="0">
              <a:buNone/>
            </a:pPr>
            <a:r>
              <a:rPr lang="en-AU" sz="1400" dirty="0"/>
              <a:t>        </a:t>
            </a:r>
            <a:r>
              <a:rPr lang="en-AU" sz="1400" dirty="0">
                <a:solidFill>
                  <a:srgbClr val="000000"/>
                </a:solidFill>
              </a:rPr>
              <a:t>passive-interface</a:t>
            </a:r>
            <a:r>
              <a:rPr lang="en-AU" sz="1400" dirty="0">
                <a:solidFill>
                  <a:srgbClr val="9933FF"/>
                </a:solidFill>
              </a:rPr>
              <a:t> </a:t>
            </a:r>
            <a:r>
              <a:rPr lang="en-AU" sz="1400" i="1" dirty="0">
                <a:solidFill>
                  <a:srgbClr val="9933FF"/>
                </a:solidFill>
              </a:rPr>
              <a:t>interface</a:t>
            </a:r>
            <a:r>
              <a:rPr lang="en-AU" sz="1400" dirty="0">
                <a:solidFill>
                  <a:srgbClr val="9933FF"/>
                </a:solidFill>
              </a:rPr>
              <a:t> </a:t>
            </a:r>
            <a:r>
              <a:rPr lang="en-AU" sz="1100" dirty="0">
                <a:solidFill>
                  <a:srgbClr val="FF0000"/>
                </a:solidFill>
              </a:rPr>
              <a:t>(As  appropriate to avoid unnecessarily sending routing information)</a:t>
            </a:r>
            <a:endParaRPr lang="en-AU" sz="1100" dirty="0">
              <a:solidFill>
                <a:srgbClr val="000000"/>
              </a:solidFill>
            </a:endParaRPr>
          </a:p>
          <a:p>
            <a:endParaRPr lang="en-AU" sz="1600" dirty="0">
              <a:solidFill>
                <a:srgbClr val="0000FF"/>
              </a:solidFill>
            </a:endParaRPr>
          </a:p>
          <a:p>
            <a:r>
              <a:rPr lang="en-AU" sz="1600" dirty="0">
                <a:solidFill>
                  <a:srgbClr val="0000FF"/>
                </a:solidFill>
              </a:rPr>
              <a:t>Configure</a:t>
            </a:r>
            <a:r>
              <a:rPr lang="en-AU" sz="1600" dirty="0"/>
              <a:t> on ISP Router  </a:t>
            </a:r>
            <a:r>
              <a:rPr lang="en-AU" sz="1100" dirty="0">
                <a:solidFill>
                  <a:srgbClr val="FF0000"/>
                </a:solidFill>
              </a:rPr>
              <a:t>(EIGRP is not configured in ISP)</a:t>
            </a:r>
            <a:endParaRPr lang="en-AU" sz="1600" dirty="0"/>
          </a:p>
          <a:p>
            <a:pPr lvl="0">
              <a:buNone/>
            </a:pPr>
            <a:r>
              <a:rPr lang="en-AU" sz="1400" dirty="0"/>
              <a:t>  </a:t>
            </a:r>
          </a:p>
          <a:p>
            <a:pPr lvl="0">
              <a:buNone/>
            </a:pPr>
            <a:r>
              <a:rPr lang="en-AU" sz="1400" dirty="0"/>
              <a:t>       ip route </a:t>
            </a:r>
            <a:r>
              <a:rPr lang="en-US" sz="1400" b="1" dirty="0">
                <a:solidFill>
                  <a:srgbClr val="3333FF"/>
                </a:solidFill>
              </a:rPr>
              <a:t>?.?.?.?</a:t>
            </a:r>
            <a:r>
              <a:rPr lang="en-AU" sz="1400" dirty="0">
                <a:solidFill>
                  <a:srgbClr val="3333FF"/>
                </a:solidFill>
              </a:rPr>
              <a:t>  </a:t>
            </a:r>
            <a:r>
              <a:rPr lang="en-AU" sz="1400" dirty="0">
                <a:solidFill>
                  <a:srgbClr val="9933FF"/>
                </a:solidFill>
              </a:rPr>
              <a:t>?.?.?.?</a:t>
            </a:r>
            <a:r>
              <a:rPr lang="en-AU" sz="1400" dirty="0"/>
              <a:t>  S0/1/1  </a:t>
            </a:r>
            <a:r>
              <a:rPr lang="en-AU" sz="1100" dirty="0">
                <a:solidFill>
                  <a:srgbClr val="FF0000"/>
                </a:solidFill>
              </a:rPr>
              <a:t>(ISP configure a static route to Public NAT Pool)</a:t>
            </a:r>
            <a:endParaRPr lang="en-AU" sz="11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en-AU" sz="1400" dirty="0"/>
          </a:p>
          <a:p>
            <a:pPr>
              <a:buFontTx/>
              <a:buNone/>
            </a:pPr>
            <a:endParaRPr lang="en-AU" sz="1400" dirty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9B59E69-41D3-46E6-94B7-C349B4542012}" type="slidenum">
              <a:rPr lang="en-AU" smtClean="0"/>
              <a:pPr>
                <a:defRPr/>
              </a:pPr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53639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28625" y="142875"/>
            <a:ext cx="8229600" cy="511175"/>
          </a:xfrm>
        </p:spPr>
        <p:txBody>
          <a:bodyPr/>
          <a:lstStyle/>
          <a:p>
            <a:r>
              <a:rPr lang="en-AU" sz="2400"/>
              <a:t>Inter-VLAN Routing Configuration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928688"/>
            <a:ext cx="8229600" cy="5197475"/>
          </a:xfrm>
        </p:spPr>
        <p:txBody>
          <a:bodyPr/>
          <a:lstStyle/>
          <a:p>
            <a:r>
              <a:rPr lang="en-AU" sz="1600" dirty="0"/>
              <a:t> </a:t>
            </a:r>
            <a:r>
              <a:rPr lang="en-AU" sz="1600" dirty="0">
                <a:solidFill>
                  <a:srgbClr val="0000FF"/>
                </a:solidFill>
              </a:rPr>
              <a:t>Configure</a:t>
            </a:r>
            <a:r>
              <a:rPr lang="en-AU" sz="1600" dirty="0"/>
              <a:t> on the required Router</a:t>
            </a:r>
          </a:p>
          <a:p>
            <a:pPr>
              <a:buFontTx/>
              <a:buNone/>
            </a:pPr>
            <a:endParaRPr lang="en-AU" sz="1600" dirty="0"/>
          </a:p>
          <a:p>
            <a:pPr>
              <a:buFontTx/>
              <a:buNone/>
            </a:pPr>
            <a:r>
              <a:rPr lang="en-AU" sz="1400" dirty="0"/>
              <a:t>      interface G0/0/1</a:t>
            </a:r>
          </a:p>
          <a:p>
            <a:pPr>
              <a:buFontTx/>
              <a:buNone/>
            </a:pPr>
            <a:r>
              <a:rPr lang="en-AU" sz="1400" dirty="0"/>
              <a:t>        </a:t>
            </a:r>
            <a:r>
              <a:rPr lang="en-AU" sz="1400" dirty="0">
                <a:solidFill>
                  <a:srgbClr val="FF0000"/>
                </a:solidFill>
              </a:rPr>
              <a:t>description The Physical Interface</a:t>
            </a:r>
          </a:p>
          <a:p>
            <a:pPr>
              <a:buFontTx/>
              <a:buNone/>
            </a:pPr>
            <a:r>
              <a:rPr lang="en-AU" sz="1400" dirty="0"/>
              <a:t>        no shutdown</a:t>
            </a:r>
          </a:p>
          <a:p>
            <a:pPr>
              <a:buFontTx/>
              <a:buNone/>
            </a:pPr>
            <a:endParaRPr lang="en-AU" sz="1400" dirty="0"/>
          </a:p>
          <a:p>
            <a:pPr lvl="0">
              <a:buNone/>
            </a:pPr>
            <a:r>
              <a:rPr lang="en-AU" sz="1400" dirty="0"/>
              <a:t>            </a:t>
            </a:r>
            <a:r>
              <a:rPr lang="en-AU" sz="1400" b="1" dirty="0">
                <a:solidFill>
                  <a:srgbClr val="33CC33"/>
                </a:solidFill>
              </a:rPr>
              <a:t> </a:t>
            </a:r>
            <a:r>
              <a:rPr lang="en-AU" sz="1400" b="1" dirty="0">
                <a:solidFill>
                  <a:srgbClr val="00B050"/>
                </a:solidFill>
              </a:rPr>
              <a:t>interface</a:t>
            </a:r>
            <a:r>
              <a:rPr lang="en-AU" sz="1400" b="1" dirty="0">
                <a:solidFill>
                  <a:srgbClr val="33CC33"/>
                </a:solidFill>
              </a:rPr>
              <a:t> </a:t>
            </a:r>
            <a:r>
              <a:rPr lang="en-AU" sz="1400" dirty="0">
                <a:solidFill>
                  <a:srgbClr val="FF0000"/>
                </a:solidFill>
              </a:rPr>
              <a:t>G0/0/1</a:t>
            </a:r>
            <a:r>
              <a:rPr lang="en-AU" sz="1400" dirty="0">
                <a:solidFill>
                  <a:srgbClr val="000000"/>
                </a:solidFill>
              </a:rPr>
              <a:t>.</a:t>
            </a:r>
            <a:r>
              <a:rPr lang="en-AU" sz="1400" dirty="0">
                <a:solidFill>
                  <a:srgbClr val="0000FF"/>
                </a:solidFill>
              </a:rPr>
              <a:t>1</a:t>
            </a:r>
          </a:p>
          <a:p>
            <a:pPr lvl="0">
              <a:buNone/>
            </a:pPr>
            <a:r>
              <a:rPr lang="en-AU" sz="1400" dirty="0">
                <a:solidFill>
                  <a:srgbClr val="000000"/>
                </a:solidFill>
              </a:rPr>
              <a:t>               description </a:t>
            </a:r>
            <a:r>
              <a:rPr lang="en-AU" sz="1400" dirty="0">
                <a:solidFill>
                  <a:srgbClr val="FF0000"/>
                </a:solidFill>
              </a:rPr>
              <a:t>A logical Sub Interface</a:t>
            </a:r>
          </a:p>
          <a:p>
            <a:pPr lvl="0">
              <a:buNone/>
            </a:pPr>
            <a:r>
              <a:rPr lang="en-AU" sz="1400" dirty="0">
                <a:solidFill>
                  <a:srgbClr val="000000"/>
                </a:solidFill>
              </a:rPr>
              <a:t>               description VLAN </a:t>
            </a:r>
            <a:r>
              <a:rPr lang="en-AU" sz="1400" dirty="0">
                <a:solidFill>
                  <a:srgbClr val="0000CC"/>
                </a:solidFill>
              </a:rPr>
              <a:t>1</a:t>
            </a:r>
            <a:r>
              <a:rPr lang="en-AU" sz="1400" dirty="0">
                <a:solidFill>
                  <a:srgbClr val="000000"/>
                </a:solidFill>
              </a:rPr>
              <a:t> VLAN Management</a:t>
            </a:r>
          </a:p>
          <a:p>
            <a:pPr lvl="0">
              <a:buNone/>
            </a:pPr>
            <a:r>
              <a:rPr lang="en-AU" sz="1400" dirty="0">
                <a:solidFill>
                  <a:srgbClr val="000000"/>
                </a:solidFill>
              </a:rPr>
              <a:t>               encapsulation dot1q </a:t>
            </a:r>
            <a:r>
              <a:rPr lang="en-AU" sz="1400" dirty="0">
                <a:solidFill>
                  <a:srgbClr val="0000FF"/>
                </a:solidFill>
              </a:rPr>
              <a:t>1</a:t>
            </a:r>
          </a:p>
          <a:p>
            <a:pPr lvl="0">
              <a:buNone/>
            </a:pPr>
            <a:r>
              <a:rPr lang="en-AU" sz="1400" dirty="0">
                <a:solidFill>
                  <a:srgbClr val="000000"/>
                </a:solidFill>
              </a:rPr>
              <a:t>               ip address  </a:t>
            </a:r>
            <a:r>
              <a:rPr lang="en-AU" sz="1200" i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  <a:r>
              <a:rPr lang="en-AU" sz="12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subnet mask</a:t>
            </a:r>
          </a:p>
          <a:p>
            <a:pPr lvl="0">
              <a:buNone/>
            </a:pPr>
            <a:endParaRPr lang="en-AU" sz="1400" dirty="0"/>
          </a:p>
          <a:p>
            <a:pPr>
              <a:buFontTx/>
              <a:buNone/>
            </a:pPr>
            <a:r>
              <a:rPr lang="en-AU" sz="1400" dirty="0"/>
              <a:t>     </a:t>
            </a:r>
          </a:p>
          <a:p>
            <a:pPr>
              <a:buFontTx/>
              <a:buNone/>
            </a:pPr>
            <a:r>
              <a:rPr lang="en-AU" sz="1400" dirty="0"/>
              <a:t>           </a:t>
            </a:r>
            <a:r>
              <a:rPr lang="en-AU" sz="1400" dirty="0">
                <a:solidFill>
                  <a:srgbClr val="00B050"/>
                </a:solidFill>
              </a:rPr>
              <a:t> interface </a:t>
            </a:r>
            <a:r>
              <a:rPr lang="en-AU" sz="1400" dirty="0"/>
              <a:t>G0/0/1.</a:t>
            </a:r>
            <a:r>
              <a:rPr lang="en-AU" sz="1200" i="1" dirty="0"/>
              <a:t>vlan id</a:t>
            </a:r>
          </a:p>
          <a:p>
            <a:pPr>
              <a:buFontTx/>
              <a:buNone/>
            </a:pPr>
            <a:r>
              <a:rPr lang="en-AU" sz="1400" dirty="0"/>
              <a:t>              </a:t>
            </a:r>
            <a:r>
              <a:rPr lang="en-AU" sz="1400" dirty="0">
                <a:solidFill>
                  <a:srgbClr val="FF0000"/>
                </a:solidFill>
              </a:rPr>
              <a:t>description A logical Sub Interface</a:t>
            </a:r>
          </a:p>
          <a:p>
            <a:pPr>
              <a:buFontTx/>
              <a:buNone/>
            </a:pPr>
            <a:r>
              <a:rPr lang="en-AU" sz="1400" dirty="0"/>
              <a:t>              description VLAN </a:t>
            </a:r>
            <a:r>
              <a:rPr lang="en-AU" sz="1200" i="1" dirty="0" err="1"/>
              <a:t>vlan</a:t>
            </a:r>
            <a:r>
              <a:rPr lang="en-AU" sz="1200" i="1" dirty="0"/>
              <a:t> Id</a:t>
            </a:r>
            <a:r>
              <a:rPr lang="en-AU" sz="1200" dirty="0"/>
              <a:t>  </a:t>
            </a:r>
            <a:r>
              <a:rPr lang="en-AU" sz="1200" i="1" dirty="0"/>
              <a:t>vlan name</a:t>
            </a:r>
            <a:endParaRPr lang="en-AU" sz="1200" dirty="0"/>
          </a:p>
          <a:p>
            <a:pPr>
              <a:buFontTx/>
              <a:buNone/>
            </a:pPr>
            <a:r>
              <a:rPr lang="en-AU" sz="1400" dirty="0"/>
              <a:t>             encapsulation dot1q </a:t>
            </a:r>
            <a:r>
              <a:rPr lang="en-AU" sz="1200" i="1" dirty="0"/>
              <a:t>vlan id</a:t>
            </a:r>
            <a:endParaRPr lang="en-AU" sz="1200" dirty="0"/>
          </a:p>
          <a:p>
            <a:pPr>
              <a:buFontTx/>
              <a:buNone/>
            </a:pPr>
            <a:r>
              <a:rPr lang="en-AU" sz="1400" dirty="0"/>
              <a:t>             ip address  </a:t>
            </a:r>
            <a:r>
              <a:rPr lang="en-AU" sz="1200" i="1" dirty="0">
                <a:latin typeface="Arial" panose="020B0604020202020204" pitchFamily="34" charset="0"/>
                <a:cs typeface="Arial" panose="020B0604020202020204" pitchFamily="34" charset="0"/>
              </a:rPr>
              <a:t>address   subnet mask</a:t>
            </a:r>
          </a:p>
          <a:p>
            <a:pPr>
              <a:buFontTx/>
              <a:buNone/>
            </a:pPr>
            <a:endParaRPr lang="en-AU" sz="1400" dirty="0"/>
          </a:p>
          <a:p>
            <a:pPr>
              <a:buFontTx/>
              <a:buNone/>
            </a:pPr>
            <a:r>
              <a:rPr lang="en-AU" sz="1400" dirty="0"/>
              <a:t>          </a:t>
            </a:r>
            <a:r>
              <a:rPr lang="en-AU" sz="1400" dirty="0" err="1"/>
              <a:t>etc</a:t>
            </a:r>
            <a:r>
              <a:rPr lang="en-AU" sz="1400" dirty="0"/>
              <a:t> </a:t>
            </a:r>
            <a:r>
              <a:rPr lang="en-AU" sz="1600" dirty="0"/>
              <a:t>……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9B59E69-41D3-46E6-94B7-C349B4542012}" type="slidenum">
              <a:rPr lang="en-AU" smtClean="0"/>
              <a:pPr>
                <a:defRPr/>
              </a:pPr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32572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500063"/>
          </a:xfrm>
        </p:spPr>
        <p:txBody>
          <a:bodyPr/>
          <a:lstStyle/>
          <a:p>
            <a:r>
              <a:rPr lang="en-AU" sz="2000"/>
              <a:t>Switch Configuration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285750" y="714375"/>
            <a:ext cx="8401050" cy="5929313"/>
          </a:xfrm>
        </p:spPr>
        <p:txBody>
          <a:bodyPr/>
          <a:lstStyle/>
          <a:p>
            <a:r>
              <a:rPr lang="en-AU" sz="1600" dirty="0">
                <a:solidFill>
                  <a:srgbClr val="0000FF"/>
                </a:solidFill>
              </a:rPr>
              <a:t>Configure</a:t>
            </a:r>
            <a:r>
              <a:rPr lang="en-AU" sz="1600" dirty="0"/>
              <a:t> VLANs</a:t>
            </a:r>
          </a:p>
          <a:p>
            <a:pPr>
              <a:buFontTx/>
              <a:buNone/>
            </a:pPr>
            <a:r>
              <a:rPr lang="en-AU" sz="1600" dirty="0"/>
              <a:t>                      </a:t>
            </a:r>
          </a:p>
          <a:p>
            <a:pPr>
              <a:buFontTx/>
              <a:buNone/>
            </a:pPr>
            <a:r>
              <a:rPr lang="en-AU" sz="1600" dirty="0"/>
              <a:t>        vlan </a:t>
            </a:r>
            <a:r>
              <a:rPr lang="en-AU" sz="1600" dirty="0">
                <a:solidFill>
                  <a:srgbClr val="009900"/>
                </a:solidFill>
              </a:rPr>
              <a:t>XXX</a:t>
            </a:r>
          </a:p>
          <a:p>
            <a:pPr>
              <a:buFontTx/>
              <a:buNone/>
            </a:pPr>
            <a:r>
              <a:rPr lang="en-AU" sz="1600" dirty="0"/>
              <a:t>           name Dogs </a:t>
            </a:r>
          </a:p>
          <a:p>
            <a:pPr>
              <a:buFontTx/>
              <a:buNone/>
            </a:pPr>
            <a:r>
              <a:rPr lang="en-AU" sz="1600" dirty="0"/>
              <a:t>         vlan </a:t>
            </a:r>
            <a:r>
              <a:rPr lang="en-AU" sz="1600" dirty="0">
                <a:solidFill>
                  <a:srgbClr val="9933FF"/>
                </a:solidFill>
              </a:rPr>
              <a:t>YYY</a:t>
            </a:r>
            <a:r>
              <a:rPr lang="en-AU" sz="1600" dirty="0"/>
              <a:t> </a:t>
            </a:r>
          </a:p>
          <a:p>
            <a:pPr>
              <a:buFontTx/>
              <a:buNone/>
            </a:pPr>
            <a:r>
              <a:rPr lang="en-AU" sz="1600" dirty="0"/>
              <a:t>            name Cats</a:t>
            </a:r>
          </a:p>
          <a:p>
            <a:pPr>
              <a:buFontTx/>
              <a:buNone/>
            </a:pPr>
            <a:r>
              <a:rPr lang="en-AU" sz="1600" dirty="0"/>
              <a:t>         vlan 615 </a:t>
            </a:r>
          </a:p>
          <a:p>
            <a:pPr>
              <a:buFontTx/>
              <a:buNone/>
            </a:pPr>
            <a:r>
              <a:rPr lang="en-AU" sz="1600" dirty="0"/>
              <a:t>            name Birds</a:t>
            </a:r>
            <a:r>
              <a:rPr lang="en-AU" sz="1600" b="1" dirty="0">
                <a:solidFill>
                  <a:srgbClr val="FF0000"/>
                </a:solidFill>
              </a:rPr>
              <a:t> (615 may change, refer rules page 7)</a:t>
            </a:r>
            <a:endParaRPr lang="en-AU" sz="1600" dirty="0"/>
          </a:p>
          <a:p>
            <a:endParaRPr lang="en-AU" sz="1600" dirty="0"/>
          </a:p>
          <a:p>
            <a:pPr eaLnBrk="1" hangingPunct="1"/>
            <a:r>
              <a:rPr lang="en-AU" sz="1600" dirty="0">
                <a:solidFill>
                  <a:srgbClr val="3333FF"/>
                </a:solidFill>
              </a:rPr>
              <a:t>Configure</a:t>
            </a:r>
            <a:r>
              <a:rPr lang="en-AU" sz="1600" dirty="0"/>
              <a:t> IP address for management  </a:t>
            </a:r>
            <a:r>
              <a:rPr lang="en-AU" sz="1600" dirty="0" err="1"/>
              <a:t>vlan</a:t>
            </a:r>
            <a:r>
              <a:rPr lang="en-AU" sz="1600" dirty="0"/>
              <a:t> </a:t>
            </a:r>
          </a:p>
          <a:p>
            <a:pPr marL="0" indent="0" eaLnBrk="1" hangingPunct="1">
              <a:buNone/>
            </a:pPr>
            <a:endParaRPr lang="en-AU" sz="1600" dirty="0"/>
          </a:p>
          <a:p>
            <a:pPr marL="0" indent="0" eaLnBrk="1" hangingPunct="1">
              <a:buNone/>
            </a:pPr>
            <a:r>
              <a:rPr lang="en-AU" sz="1600" dirty="0"/>
              <a:t>         interface VLAN 1</a:t>
            </a:r>
          </a:p>
          <a:p>
            <a:pPr marL="0" indent="0" eaLnBrk="1" hangingPunct="1">
              <a:buNone/>
            </a:pPr>
            <a:r>
              <a:rPr lang="en-AU" sz="1600" dirty="0"/>
              <a:t>           ip address </a:t>
            </a:r>
            <a:r>
              <a:rPr lang="en-AU" sz="1600" i="1" dirty="0"/>
              <a:t>  address  mask  </a:t>
            </a:r>
            <a:r>
              <a:rPr lang="en-AU" sz="1100" dirty="0">
                <a:solidFill>
                  <a:srgbClr val="FF0000"/>
                </a:solidFill>
              </a:rPr>
              <a:t>(This allows the switch to be configured remotely via Telnet)</a:t>
            </a:r>
            <a:endParaRPr lang="en-AU" sz="1100" dirty="0"/>
          </a:p>
          <a:p>
            <a:pPr marL="0" indent="0" eaLnBrk="1" hangingPunct="1">
              <a:buNone/>
            </a:pPr>
            <a:endParaRPr lang="en-AU" sz="1600" i="1" dirty="0"/>
          </a:p>
          <a:p>
            <a:pPr eaLnBrk="1" hangingPunct="1">
              <a:buFontTx/>
              <a:buNone/>
            </a:pPr>
            <a:endParaRPr lang="en-AU" sz="1600" dirty="0"/>
          </a:p>
          <a:p>
            <a:pPr eaLnBrk="1" hangingPunct="1"/>
            <a:r>
              <a:rPr lang="en-AU" sz="1600" dirty="0">
                <a:solidFill>
                  <a:srgbClr val="3333FF"/>
                </a:solidFill>
              </a:rPr>
              <a:t>Configure</a:t>
            </a:r>
            <a:r>
              <a:rPr lang="en-AU" sz="1600" dirty="0"/>
              <a:t> Default Gateway</a:t>
            </a:r>
          </a:p>
          <a:p>
            <a:pPr eaLnBrk="1" hangingPunct="1">
              <a:buFontTx/>
              <a:buNone/>
            </a:pPr>
            <a:endParaRPr lang="en-AU" sz="1600" dirty="0"/>
          </a:p>
          <a:p>
            <a:pPr marL="0" lvl="0" indent="0" eaLnBrk="1" hangingPunct="1">
              <a:buNone/>
            </a:pPr>
            <a:r>
              <a:rPr lang="en-AU" sz="1600" dirty="0"/>
              <a:t>         ip default-gateway </a:t>
            </a:r>
            <a:r>
              <a:rPr lang="en-AU" sz="1600" i="1" dirty="0"/>
              <a:t>  ip address of router interface  </a:t>
            </a:r>
            <a:r>
              <a:rPr lang="en-AU" sz="1100" dirty="0">
                <a:solidFill>
                  <a:srgbClr val="FF0000"/>
                </a:solidFill>
              </a:rPr>
              <a:t>(Use VLAN 1 subinterface IP address)</a:t>
            </a:r>
            <a:endParaRPr lang="en-AU" sz="1100" dirty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AU" sz="1600" i="1" dirty="0"/>
          </a:p>
          <a:p>
            <a:pPr>
              <a:buFontTx/>
              <a:buNone/>
            </a:pPr>
            <a:endParaRPr lang="en-AU" sz="1600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6C04CD4-CAE4-4F14-A411-18D59A93A932}" type="slidenum">
              <a:rPr lang="en-AU" smtClean="0"/>
              <a:pPr>
                <a:defRPr/>
              </a:pPr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34160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500063"/>
          </a:xfrm>
        </p:spPr>
        <p:txBody>
          <a:bodyPr/>
          <a:lstStyle/>
          <a:p>
            <a:pPr eaLnBrk="1" hangingPunct="1"/>
            <a:r>
              <a:rPr lang="en-AU" sz="2000"/>
              <a:t>Switch Configuration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285750" y="714375"/>
            <a:ext cx="8401050" cy="5929313"/>
          </a:xfrm>
        </p:spPr>
        <p:txBody>
          <a:bodyPr/>
          <a:lstStyle/>
          <a:p>
            <a:pPr eaLnBrk="1" hangingPunct="1"/>
            <a:r>
              <a:rPr lang="en-AU" sz="1600" dirty="0">
                <a:solidFill>
                  <a:srgbClr val="0000FF"/>
                </a:solidFill>
              </a:rPr>
              <a:t>Configure</a:t>
            </a:r>
            <a:r>
              <a:rPr lang="en-AU" sz="1600" dirty="0"/>
              <a:t> a switch </a:t>
            </a:r>
            <a:r>
              <a:rPr lang="en-AU" sz="1600" dirty="0">
                <a:solidFill>
                  <a:srgbClr val="0000FF"/>
                </a:solidFill>
              </a:rPr>
              <a:t>ACCESS</a:t>
            </a:r>
            <a:r>
              <a:rPr lang="en-AU" sz="1600" dirty="0"/>
              <a:t> port (</a:t>
            </a:r>
            <a:r>
              <a:rPr lang="en-AU" sz="1600" dirty="0">
                <a:solidFill>
                  <a:srgbClr val="FF0000"/>
                </a:solidFill>
              </a:rPr>
              <a:t>note</a:t>
            </a:r>
            <a:r>
              <a:rPr lang="en-AU" sz="1600" dirty="0"/>
              <a:t> you can specify a range of switch ports):</a:t>
            </a:r>
          </a:p>
          <a:p>
            <a:pPr eaLnBrk="1" hangingPunct="1">
              <a:buFontTx/>
              <a:buNone/>
            </a:pPr>
            <a:endParaRPr lang="en-AU" sz="1600" dirty="0"/>
          </a:p>
          <a:p>
            <a:pPr eaLnBrk="1" hangingPunct="1">
              <a:buFontTx/>
              <a:buNone/>
            </a:pPr>
            <a:r>
              <a:rPr lang="en-AU" sz="1600" dirty="0"/>
              <a:t>        interface </a:t>
            </a:r>
            <a:r>
              <a:rPr lang="en-AU" sz="1600" dirty="0" err="1"/>
              <a:t>fa</a:t>
            </a:r>
            <a:r>
              <a:rPr lang="en-AU" sz="1600" dirty="0"/>
              <a:t> 0/3  (or interface range </a:t>
            </a:r>
            <a:r>
              <a:rPr lang="en-AU" sz="1600" dirty="0" err="1"/>
              <a:t>fa</a:t>
            </a:r>
            <a:r>
              <a:rPr lang="en-AU" sz="1600" dirty="0"/>
              <a:t> 0/3 – 5)</a:t>
            </a:r>
          </a:p>
          <a:p>
            <a:pPr eaLnBrk="1" hangingPunct="1">
              <a:buFontTx/>
              <a:buNone/>
            </a:pPr>
            <a:r>
              <a:rPr lang="en-AU" sz="1600" dirty="0"/>
              <a:t>          </a:t>
            </a:r>
            <a:r>
              <a:rPr lang="en-AU" sz="1600" dirty="0" err="1"/>
              <a:t>switchport</a:t>
            </a:r>
            <a:r>
              <a:rPr lang="en-AU" sz="1600" dirty="0"/>
              <a:t> access </a:t>
            </a:r>
            <a:r>
              <a:rPr lang="en-AU" sz="1600" dirty="0" err="1"/>
              <a:t>vlan</a:t>
            </a:r>
            <a:r>
              <a:rPr lang="en-AU" sz="1600" dirty="0"/>
              <a:t> </a:t>
            </a:r>
            <a:r>
              <a:rPr lang="en-AU" sz="1400" i="1" dirty="0"/>
              <a:t>&lt;number&gt;</a:t>
            </a:r>
            <a:r>
              <a:rPr lang="en-AU" sz="1400" dirty="0">
                <a:solidFill>
                  <a:srgbClr val="FF0000"/>
                </a:solidFill>
              </a:rPr>
              <a:t>  </a:t>
            </a:r>
            <a:r>
              <a:rPr lang="en-AU" sz="1100" dirty="0">
                <a:solidFill>
                  <a:srgbClr val="FF0000"/>
                </a:solidFill>
              </a:rPr>
              <a:t>(assigns port to a </a:t>
            </a:r>
            <a:r>
              <a:rPr lang="en-AU" sz="1100" dirty="0" err="1">
                <a:solidFill>
                  <a:srgbClr val="FF0000"/>
                </a:solidFill>
              </a:rPr>
              <a:t>vlan</a:t>
            </a:r>
            <a:r>
              <a:rPr lang="en-AU" sz="1100" dirty="0">
                <a:solidFill>
                  <a:srgbClr val="FF0000"/>
                </a:solidFill>
              </a:rPr>
              <a:t>)</a:t>
            </a:r>
            <a:endParaRPr lang="en-AU" sz="1600" dirty="0"/>
          </a:p>
          <a:p>
            <a:pPr eaLnBrk="1" hangingPunct="1">
              <a:buFontTx/>
              <a:buNone/>
            </a:pPr>
            <a:r>
              <a:rPr lang="en-AU" sz="1600" dirty="0"/>
              <a:t>          </a:t>
            </a:r>
            <a:r>
              <a:rPr lang="en-AU" sz="1600" dirty="0" err="1"/>
              <a:t>switchport</a:t>
            </a:r>
            <a:r>
              <a:rPr lang="en-AU" sz="1600" dirty="0"/>
              <a:t> mode access </a:t>
            </a:r>
            <a:r>
              <a:rPr lang="en-AU" sz="1100" dirty="0">
                <a:solidFill>
                  <a:srgbClr val="FF0000"/>
                </a:solidFill>
              </a:rPr>
              <a:t>(sets port to access, for PCs)</a:t>
            </a:r>
            <a:endParaRPr lang="en-AU" sz="1100" dirty="0"/>
          </a:p>
          <a:p>
            <a:pPr eaLnBrk="1" hangingPunct="1">
              <a:buFontTx/>
              <a:buNone/>
            </a:pPr>
            <a:r>
              <a:rPr lang="en-AU" sz="1600" dirty="0"/>
              <a:t>          </a:t>
            </a:r>
            <a:r>
              <a:rPr lang="en-AU" sz="1600" dirty="0" err="1"/>
              <a:t>switchport</a:t>
            </a:r>
            <a:r>
              <a:rPr lang="en-AU" sz="1600" dirty="0"/>
              <a:t> port-security </a:t>
            </a:r>
            <a:r>
              <a:rPr lang="en-AU" sz="1100" dirty="0">
                <a:solidFill>
                  <a:srgbClr val="FF0000"/>
                </a:solidFill>
              </a:rPr>
              <a:t>(enables port security, </a:t>
            </a:r>
            <a:r>
              <a:rPr lang="en-AU" sz="1100" dirty="0">
                <a:solidFill>
                  <a:srgbClr val="3333FF"/>
                </a:solidFill>
              </a:rPr>
              <a:t>do not forget this command</a:t>
            </a:r>
            <a:r>
              <a:rPr lang="en-AU" sz="1100" dirty="0">
                <a:solidFill>
                  <a:srgbClr val="FF0000"/>
                </a:solidFill>
              </a:rPr>
              <a:t>)</a:t>
            </a:r>
            <a:r>
              <a:rPr lang="en-AU" sz="1600" dirty="0"/>
              <a:t> </a:t>
            </a:r>
            <a:endParaRPr lang="en-AU" sz="1100" dirty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r>
              <a:rPr lang="en-AU" sz="1600" dirty="0"/>
              <a:t>          </a:t>
            </a:r>
          </a:p>
          <a:p>
            <a:pPr eaLnBrk="1" hangingPunct="1">
              <a:buFontTx/>
              <a:buNone/>
            </a:pPr>
            <a:r>
              <a:rPr lang="en-AU" sz="1600" dirty="0"/>
              <a:t>          </a:t>
            </a:r>
            <a:r>
              <a:rPr lang="en-AU" sz="1600" dirty="0" err="1"/>
              <a:t>switchport</a:t>
            </a:r>
            <a:r>
              <a:rPr lang="en-AU" sz="1600" dirty="0"/>
              <a:t> port-security maximum 1 </a:t>
            </a:r>
            <a:r>
              <a:rPr lang="en-AU" sz="1100" dirty="0">
                <a:solidFill>
                  <a:srgbClr val="FF0000"/>
                </a:solidFill>
              </a:rPr>
              <a:t>(maximum of 1 mac address(</a:t>
            </a:r>
            <a:r>
              <a:rPr lang="en-AU" sz="1100" dirty="0" err="1">
                <a:solidFill>
                  <a:srgbClr val="FF0000"/>
                </a:solidFill>
              </a:rPr>
              <a:t>es</a:t>
            </a:r>
            <a:r>
              <a:rPr lang="en-AU" sz="1100" dirty="0">
                <a:solidFill>
                  <a:srgbClr val="FF0000"/>
                </a:solidFill>
              </a:rPr>
              <a:t>) can stick)</a:t>
            </a:r>
            <a:endParaRPr lang="en-AU" sz="1100" dirty="0"/>
          </a:p>
          <a:p>
            <a:pPr eaLnBrk="1" hangingPunct="1">
              <a:buFontTx/>
              <a:buNone/>
            </a:pPr>
            <a:r>
              <a:rPr lang="en-AU" sz="1600" dirty="0"/>
              <a:t>          </a:t>
            </a:r>
            <a:r>
              <a:rPr lang="en-AU" sz="1600" dirty="0" err="1"/>
              <a:t>switchport</a:t>
            </a:r>
            <a:r>
              <a:rPr lang="en-AU" sz="1600" dirty="0"/>
              <a:t> port-security mac-address sticky                            </a:t>
            </a:r>
          </a:p>
          <a:p>
            <a:pPr eaLnBrk="1" hangingPunct="1">
              <a:buFontTx/>
              <a:buNone/>
            </a:pPr>
            <a:r>
              <a:rPr lang="en-AU" sz="1600" dirty="0"/>
              <a:t>          </a:t>
            </a:r>
            <a:r>
              <a:rPr lang="en-AU" sz="1600" dirty="0" err="1"/>
              <a:t>switchport</a:t>
            </a:r>
            <a:r>
              <a:rPr lang="en-AU" sz="1600" dirty="0"/>
              <a:t> port-security violation shutdown </a:t>
            </a:r>
            <a:r>
              <a:rPr lang="en-AU" sz="1100" dirty="0">
                <a:solidFill>
                  <a:srgbClr val="FF0000"/>
                </a:solidFill>
              </a:rPr>
              <a:t>(shuts down port, default when security turned on)</a:t>
            </a:r>
            <a:endParaRPr lang="en-AU" sz="1100" dirty="0"/>
          </a:p>
          <a:p>
            <a:pPr eaLnBrk="1" hangingPunct="1">
              <a:buFontTx/>
              <a:buNone/>
            </a:pPr>
            <a:r>
              <a:rPr lang="en-AU" sz="1600" dirty="0"/>
              <a:t>                                       OR</a:t>
            </a:r>
          </a:p>
          <a:p>
            <a:pPr eaLnBrk="1" hangingPunct="1">
              <a:buFontTx/>
              <a:buNone/>
            </a:pPr>
            <a:r>
              <a:rPr lang="en-AU" sz="1600" dirty="0"/>
              <a:t>          </a:t>
            </a:r>
            <a:r>
              <a:rPr lang="en-AU" sz="1600" dirty="0" err="1"/>
              <a:t>switchport</a:t>
            </a:r>
            <a:r>
              <a:rPr lang="en-AU" sz="1600" dirty="0"/>
              <a:t> port-security violation protect</a:t>
            </a:r>
            <a:r>
              <a:rPr lang="en-AU" sz="1600" dirty="0">
                <a:solidFill>
                  <a:srgbClr val="FF0000"/>
                </a:solidFill>
              </a:rPr>
              <a:t> </a:t>
            </a:r>
            <a:r>
              <a:rPr lang="en-AU" sz="1100" dirty="0">
                <a:solidFill>
                  <a:srgbClr val="FF0000"/>
                </a:solidFill>
              </a:rPr>
              <a:t>(protects, but does not shut down the port)</a:t>
            </a:r>
          </a:p>
          <a:p>
            <a:pPr eaLnBrk="1" hangingPunct="1"/>
            <a:endParaRPr lang="en-AU" sz="1600" dirty="0"/>
          </a:p>
          <a:p>
            <a:pPr eaLnBrk="1" hangingPunct="1"/>
            <a:r>
              <a:rPr lang="en-AU" sz="1600" dirty="0">
                <a:solidFill>
                  <a:srgbClr val="0000FF"/>
                </a:solidFill>
              </a:rPr>
              <a:t>Configure</a:t>
            </a:r>
            <a:r>
              <a:rPr lang="en-AU" sz="1600" dirty="0"/>
              <a:t> a static MAC address entry  in Mac Address Table </a:t>
            </a:r>
          </a:p>
          <a:p>
            <a:pPr eaLnBrk="1" hangingPunct="1">
              <a:buFontTx/>
              <a:buNone/>
            </a:pPr>
            <a:endParaRPr lang="en-AU" sz="1600" dirty="0"/>
          </a:p>
          <a:p>
            <a:pPr eaLnBrk="1" hangingPunct="1">
              <a:buFontTx/>
              <a:buNone/>
            </a:pPr>
            <a:r>
              <a:rPr lang="en-AU" sz="1600" dirty="0"/>
              <a:t>          mac address-table static  AAAA.BBBB.CCC vlan </a:t>
            </a:r>
            <a:r>
              <a:rPr lang="en-AU" sz="1600" dirty="0">
                <a:solidFill>
                  <a:srgbClr val="9933FF"/>
                </a:solidFill>
              </a:rPr>
              <a:t>YYY</a:t>
            </a:r>
            <a:r>
              <a:rPr lang="en-AU" sz="1600" dirty="0"/>
              <a:t> interface fa 0/24 </a:t>
            </a:r>
          </a:p>
          <a:p>
            <a:pPr eaLnBrk="1" hangingPunct="1">
              <a:buFontTx/>
              <a:buNone/>
            </a:pPr>
            <a:r>
              <a:rPr lang="en-AU" sz="1100" dirty="0">
                <a:solidFill>
                  <a:srgbClr val="FF0000"/>
                </a:solidFill>
              </a:rPr>
              <a:t>                         (replace AAAA.BBBB.CCCC with the  mac address of the PC)</a:t>
            </a:r>
            <a:endParaRPr lang="en-AU" sz="1100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4EC449-66D5-42A7-B4CB-6903AE66DF57}" type="slidenum">
              <a:rPr lang="en-AU" smtClean="0"/>
              <a:pPr>
                <a:defRPr/>
              </a:pPr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6329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500063"/>
          </a:xfrm>
        </p:spPr>
        <p:txBody>
          <a:bodyPr/>
          <a:lstStyle/>
          <a:p>
            <a:pPr eaLnBrk="1" hangingPunct="1"/>
            <a:r>
              <a:rPr lang="en-AU" sz="2000" dirty="0"/>
              <a:t>The Scenario – An Analytical and Systematic Approach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285750" y="714375"/>
            <a:ext cx="8401050" cy="5929313"/>
          </a:xfrm>
        </p:spPr>
        <p:txBody>
          <a:bodyPr/>
          <a:lstStyle/>
          <a:p>
            <a:pPr eaLnBrk="1" hangingPunct="1"/>
            <a:r>
              <a:rPr lang="en-AU" sz="1600" dirty="0"/>
              <a:t>The aim of this approach is to allow you to integrate the different topics (theory and practical) covered in the Unit, into the building of the network platform.</a:t>
            </a:r>
          </a:p>
          <a:p>
            <a:pPr eaLnBrk="1" hangingPunct="1"/>
            <a:endParaRPr lang="en-AU" sz="1600" dirty="0"/>
          </a:p>
          <a:p>
            <a:pPr eaLnBrk="1" hangingPunct="1"/>
            <a:r>
              <a:rPr lang="en-AU" sz="1600" dirty="0"/>
              <a:t>Each scenario requires you to build a working network, then add new network services and functionality to the network platform.</a:t>
            </a:r>
          </a:p>
          <a:p>
            <a:pPr eaLnBrk="1" hangingPunct="1"/>
            <a:endParaRPr lang="en-AU" sz="1600" dirty="0"/>
          </a:p>
          <a:p>
            <a:pPr eaLnBrk="1" hangingPunct="1"/>
            <a:r>
              <a:rPr lang="en-AU" sz="1600" dirty="0"/>
              <a:t>It is designed to be </a:t>
            </a:r>
            <a:r>
              <a:rPr lang="en-AU" sz="1600" dirty="0">
                <a:solidFill>
                  <a:srgbClr val="FF0000"/>
                </a:solidFill>
              </a:rPr>
              <a:t>self re-enforcing</a:t>
            </a:r>
            <a:r>
              <a:rPr lang="en-AU" sz="1600" dirty="0"/>
              <a:t>, as what you have learnt in previous scenarios is required in future scenarios.</a:t>
            </a:r>
          </a:p>
          <a:p>
            <a:pPr eaLnBrk="1" hangingPunct="1"/>
            <a:endParaRPr lang="en-AU" sz="1600" dirty="0"/>
          </a:p>
          <a:p>
            <a:pPr eaLnBrk="1" hangingPunct="1"/>
            <a:r>
              <a:rPr lang="en-AU" sz="1600" dirty="0"/>
              <a:t>It emphasizes an </a:t>
            </a:r>
            <a:r>
              <a:rPr lang="en-AU" sz="1600" dirty="0">
                <a:solidFill>
                  <a:srgbClr val="3333FF"/>
                </a:solidFill>
              </a:rPr>
              <a:t>Analytical and Systematic approach </a:t>
            </a:r>
            <a:r>
              <a:rPr lang="en-AU" sz="1600" dirty="0"/>
              <a:t>to building the network platform:</a:t>
            </a:r>
          </a:p>
          <a:p>
            <a:pPr lvl="1" eaLnBrk="1" hangingPunct="1">
              <a:buFont typeface="+mj-lt"/>
              <a:buAutoNum type="arabicPeriod"/>
            </a:pPr>
            <a:r>
              <a:rPr lang="en-AU" sz="1600" dirty="0"/>
              <a:t>Produce a Network Topology</a:t>
            </a:r>
          </a:p>
          <a:p>
            <a:pPr lvl="1" eaLnBrk="1" hangingPunct="1">
              <a:buFont typeface="+mj-lt"/>
              <a:buAutoNum type="arabicPeriod"/>
            </a:pPr>
            <a:r>
              <a:rPr lang="en-AU" sz="1600" dirty="0"/>
              <a:t>Prepare the VLSM Design</a:t>
            </a:r>
          </a:p>
          <a:p>
            <a:pPr lvl="1" eaLnBrk="1" hangingPunct="1">
              <a:buFont typeface="+mj-lt"/>
              <a:buAutoNum type="arabicPeriod"/>
            </a:pPr>
            <a:r>
              <a:rPr lang="en-AU" sz="1600" dirty="0"/>
              <a:t>Follow a </a:t>
            </a:r>
            <a:r>
              <a:rPr lang="en-AU" sz="1600" dirty="0">
                <a:solidFill>
                  <a:srgbClr val="FF0000"/>
                </a:solidFill>
              </a:rPr>
              <a:t>step-by-step process </a:t>
            </a:r>
            <a:r>
              <a:rPr lang="en-AU" sz="1600" dirty="0"/>
              <a:t>to ensure that, </a:t>
            </a:r>
            <a:r>
              <a:rPr lang="en-AU" sz="1600" dirty="0">
                <a:solidFill>
                  <a:srgbClr val="3333FF"/>
                </a:solidFill>
              </a:rPr>
              <a:t>configuration, testing</a:t>
            </a:r>
            <a:r>
              <a:rPr lang="en-AU" sz="1600" dirty="0"/>
              <a:t>, and </a:t>
            </a:r>
            <a:r>
              <a:rPr lang="en-AU" sz="1600" dirty="0">
                <a:solidFill>
                  <a:srgbClr val="3333FF"/>
                </a:solidFill>
              </a:rPr>
              <a:t>troubleshooting</a:t>
            </a:r>
            <a:r>
              <a:rPr lang="en-AU" sz="1600" dirty="0"/>
              <a:t> is done in an order and sequence that will achieve a working network.</a:t>
            </a:r>
          </a:p>
          <a:p>
            <a:pPr eaLnBrk="1" hangingPunct="1"/>
            <a:endParaRPr lang="en-AU" sz="1600" dirty="0"/>
          </a:p>
          <a:p>
            <a:pPr eaLnBrk="1" hangingPunct="1"/>
            <a:r>
              <a:rPr lang="en-AU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Doing the scenarios will prepare you for the Skills Tests </a:t>
            </a:r>
          </a:p>
          <a:p>
            <a:pPr eaLnBrk="1" hangingPunct="1"/>
            <a:endParaRPr lang="en-AU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 eaLnBrk="1" hangingPunct="1">
              <a:buFontTx/>
              <a:buChar char="•"/>
            </a:pPr>
            <a:r>
              <a:rPr lang="en-AU"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tutor will provide  </a:t>
            </a:r>
            <a:r>
              <a:rPr lang="en-AU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advice</a:t>
            </a:r>
            <a:r>
              <a:rPr lang="en-AU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 </a:t>
            </a:r>
            <a:r>
              <a:rPr lang="en-AU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feedback</a:t>
            </a:r>
            <a:r>
              <a:rPr lang="en-AU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1800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en-AU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AU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during your  </a:t>
            </a:r>
            <a:r>
              <a:rPr lang="en-AU" sz="1800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campus </a:t>
            </a:r>
            <a:r>
              <a:rPr lang="en-AU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 Session</a:t>
            </a:r>
          </a:p>
          <a:p>
            <a:pPr eaLnBrk="1" hangingPunct="1">
              <a:buFontTx/>
              <a:buNone/>
            </a:pPr>
            <a:endParaRPr lang="en-AU" sz="1600" dirty="0"/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150CC6A-8F6D-4C8D-82FA-F7F2B3F2B352}" type="slidenum">
              <a:rPr lang="en-AU" smtClean="0"/>
              <a:pPr>
                <a:defRPr/>
              </a:pPr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57370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500063"/>
          </a:xfrm>
        </p:spPr>
        <p:txBody>
          <a:bodyPr/>
          <a:lstStyle/>
          <a:p>
            <a:pPr eaLnBrk="1" hangingPunct="1"/>
            <a:r>
              <a:rPr lang="en-AU" sz="2000"/>
              <a:t>Switch Configuration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285750" y="714375"/>
            <a:ext cx="8607425" cy="5929313"/>
          </a:xfrm>
        </p:spPr>
        <p:txBody>
          <a:bodyPr/>
          <a:lstStyle/>
          <a:p>
            <a:pPr lvl="0" eaLnBrk="1" hangingPunct="1"/>
            <a:r>
              <a:rPr lang="en-AU" sz="1600" dirty="0">
                <a:solidFill>
                  <a:srgbClr val="0000FF"/>
                </a:solidFill>
              </a:rPr>
              <a:t>Configure</a:t>
            </a:r>
            <a:r>
              <a:rPr lang="en-AU" sz="1600" dirty="0"/>
              <a:t> a switch </a:t>
            </a:r>
            <a:r>
              <a:rPr lang="en-AU" sz="1600" dirty="0">
                <a:solidFill>
                  <a:srgbClr val="0000FF"/>
                </a:solidFill>
              </a:rPr>
              <a:t>TRUNK</a:t>
            </a:r>
            <a:r>
              <a:rPr lang="en-AU" sz="1600" dirty="0"/>
              <a:t> port </a:t>
            </a:r>
          </a:p>
          <a:p>
            <a:pPr lvl="0" eaLnBrk="1" hangingPunct="1"/>
            <a:endParaRPr lang="en-AU" sz="1200" dirty="0"/>
          </a:p>
          <a:p>
            <a:pPr marL="0" lvl="0" indent="0" eaLnBrk="1" hangingPunct="1">
              <a:buNone/>
            </a:pPr>
            <a:endParaRPr lang="en-AU" sz="1200" dirty="0"/>
          </a:p>
          <a:p>
            <a:pPr eaLnBrk="1" hangingPunct="1">
              <a:buFontTx/>
              <a:buNone/>
            </a:pPr>
            <a:r>
              <a:rPr lang="en-AU" sz="1200" dirty="0"/>
              <a:t>        </a:t>
            </a:r>
            <a:r>
              <a:rPr lang="en-AU" sz="1200" dirty="0">
                <a:solidFill>
                  <a:srgbClr val="3333FF"/>
                </a:solidFill>
              </a:rPr>
              <a:t>2960 Series Switch</a:t>
            </a:r>
          </a:p>
          <a:p>
            <a:pPr eaLnBrk="1" hangingPunct="1">
              <a:buFontTx/>
              <a:buNone/>
            </a:pPr>
            <a:r>
              <a:rPr lang="en-AU" sz="1200" dirty="0"/>
              <a:t>           interface G0/1   </a:t>
            </a:r>
          </a:p>
          <a:p>
            <a:pPr eaLnBrk="1" hangingPunct="1">
              <a:buFontTx/>
              <a:buNone/>
            </a:pPr>
            <a:r>
              <a:rPr lang="en-AU" sz="1200" dirty="0"/>
              <a:t>             </a:t>
            </a:r>
            <a:r>
              <a:rPr lang="en-AU" sz="1200" dirty="0" err="1"/>
              <a:t>switchport</a:t>
            </a:r>
            <a:r>
              <a:rPr lang="en-AU" sz="1200" dirty="0"/>
              <a:t> mode trunk </a:t>
            </a:r>
            <a:r>
              <a:rPr lang="en-AU" sz="1200" dirty="0">
                <a:solidFill>
                  <a:srgbClr val="FF0000"/>
                </a:solidFill>
              </a:rPr>
              <a:t>(sets port to trunk)</a:t>
            </a:r>
            <a:endParaRPr lang="en-AU" sz="1200" dirty="0"/>
          </a:p>
          <a:p>
            <a:pPr eaLnBrk="1" hangingPunct="1">
              <a:buFontTx/>
              <a:buNone/>
            </a:pPr>
            <a:endParaRPr lang="en-AU" sz="1200" dirty="0"/>
          </a:p>
          <a:p>
            <a:pPr eaLnBrk="1" hangingPunct="1">
              <a:buFontTx/>
              <a:buNone/>
            </a:pPr>
            <a:r>
              <a:rPr lang="en-AU" sz="1200" dirty="0"/>
              <a:t>       </a:t>
            </a:r>
            <a:r>
              <a:rPr lang="en-AU" sz="1200" dirty="0">
                <a:solidFill>
                  <a:srgbClr val="3333FF"/>
                </a:solidFill>
              </a:rPr>
              <a:t>3650 Series Switch </a:t>
            </a:r>
          </a:p>
          <a:p>
            <a:pPr eaLnBrk="1" hangingPunct="1">
              <a:buFontTx/>
              <a:buNone/>
            </a:pPr>
            <a:r>
              <a:rPr lang="en-AU" sz="1200" dirty="0">
                <a:solidFill>
                  <a:srgbClr val="3333FF"/>
                </a:solidFill>
              </a:rPr>
              <a:t>           </a:t>
            </a:r>
            <a:r>
              <a:rPr lang="en-AU" sz="1200" dirty="0"/>
              <a:t>interface G0/1   </a:t>
            </a:r>
          </a:p>
          <a:p>
            <a:pPr eaLnBrk="1" hangingPunct="1">
              <a:buFontTx/>
              <a:buNone/>
            </a:pPr>
            <a:r>
              <a:rPr lang="en-AU" sz="1200" dirty="0"/>
              <a:t>             </a:t>
            </a:r>
            <a:r>
              <a:rPr lang="en-AU" sz="1200" dirty="0" err="1"/>
              <a:t>switchport</a:t>
            </a:r>
            <a:r>
              <a:rPr lang="en-AU" sz="1200" dirty="0"/>
              <a:t> mode trunk </a:t>
            </a:r>
            <a:r>
              <a:rPr lang="en-AU" sz="1200" dirty="0">
                <a:solidFill>
                  <a:srgbClr val="FF0000"/>
                </a:solidFill>
              </a:rPr>
              <a:t>(sets port to trunk)</a:t>
            </a:r>
            <a:endParaRPr lang="en-AU" sz="1200" dirty="0"/>
          </a:p>
          <a:p>
            <a:pPr eaLnBrk="1" hangingPunct="1">
              <a:buFontTx/>
              <a:buNone/>
            </a:pPr>
            <a:r>
              <a:rPr lang="en-AU" sz="1200" dirty="0"/>
              <a:t>       </a:t>
            </a:r>
          </a:p>
          <a:p>
            <a:pPr eaLnBrk="1" hangingPunct="1">
              <a:buFontTx/>
              <a:buNone/>
            </a:pPr>
            <a:r>
              <a:rPr lang="en-AU" sz="1200" dirty="0"/>
              <a:t>        </a:t>
            </a:r>
            <a:r>
              <a:rPr lang="en-AU" sz="1200" dirty="0">
                <a:solidFill>
                  <a:srgbClr val="3333FF"/>
                </a:solidFill>
              </a:rPr>
              <a:t>3560 Series Switch </a:t>
            </a:r>
          </a:p>
          <a:p>
            <a:pPr eaLnBrk="1" hangingPunct="1">
              <a:buFontTx/>
              <a:buNone/>
            </a:pPr>
            <a:r>
              <a:rPr lang="en-AU" sz="1200" dirty="0"/>
              <a:t>           interface Fa0/1   </a:t>
            </a:r>
          </a:p>
          <a:p>
            <a:pPr eaLnBrk="1" hangingPunct="1">
              <a:buFontTx/>
              <a:buNone/>
            </a:pPr>
            <a:r>
              <a:rPr lang="en-AU" sz="1200" dirty="0"/>
              <a:t>            </a:t>
            </a:r>
            <a:r>
              <a:rPr lang="en-AU" sz="1200" dirty="0" err="1"/>
              <a:t>switchport</a:t>
            </a:r>
            <a:r>
              <a:rPr lang="en-AU" sz="1200" dirty="0"/>
              <a:t> trunk encapsulation dot1q </a:t>
            </a:r>
            <a:r>
              <a:rPr lang="en-AU" sz="1200" dirty="0">
                <a:solidFill>
                  <a:srgbClr val="FF0000"/>
                </a:solidFill>
              </a:rPr>
              <a:t>(must specify 802.1q encapsulation)</a:t>
            </a:r>
          </a:p>
          <a:p>
            <a:pPr eaLnBrk="1" hangingPunct="1">
              <a:buFontTx/>
              <a:buNone/>
            </a:pPr>
            <a:r>
              <a:rPr lang="en-AU" sz="1200" dirty="0"/>
              <a:t>            </a:t>
            </a:r>
            <a:r>
              <a:rPr lang="en-AU" sz="1200" dirty="0" err="1"/>
              <a:t>switchport</a:t>
            </a:r>
            <a:r>
              <a:rPr lang="en-AU" sz="1200" dirty="0"/>
              <a:t> mode trunk </a:t>
            </a:r>
            <a:r>
              <a:rPr lang="en-AU" sz="1200" dirty="0">
                <a:solidFill>
                  <a:srgbClr val="FF0000"/>
                </a:solidFill>
              </a:rPr>
              <a:t>(sets port to trunk)</a:t>
            </a:r>
          </a:p>
          <a:p>
            <a:pPr eaLnBrk="1" hangingPunct="1">
              <a:buFontTx/>
              <a:buNone/>
            </a:pPr>
            <a:endParaRPr lang="en-AU" sz="1100" dirty="0">
              <a:solidFill>
                <a:srgbClr val="FF0000"/>
              </a:solidFill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DA8A613-8C3E-4DFA-BB32-BD07A78F0FF1}" type="slidenum">
              <a:rPr lang="en-AU" smtClean="0"/>
              <a:pPr>
                <a:defRPr/>
              </a:pPr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40859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500063"/>
          </a:xfrm>
        </p:spPr>
        <p:txBody>
          <a:bodyPr/>
          <a:lstStyle/>
          <a:p>
            <a:pPr eaLnBrk="1" hangingPunct="1"/>
            <a:r>
              <a:rPr lang="en-AU" sz="2000"/>
              <a:t>Switch Commands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285750" y="714375"/>
            <a:ext cx="8401050" cy="59293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AU" sz="1600" dirty="0">
                <a:solidFill>
                  <a:srgbClr val="0000FF"/>
                </a:solidFill>
              </a:rPr>
              <a:t>Managing</a:t>
            </a:r>
            <a:r>
              <a:rPr lang="en-AU" sz="1600" dirty="0"/>
              <a:t> the MAC Address Table</a:t>
            </a:r>
          </a:p>
          <a:p>
            <a:pPr eaLnBrk="1" hangingPunct="1">
              <a:buFontTx/>
              <a:buNone/>
            </a:pPr>
            <a:endParaRPr lang="en-AU" sz="1600" dirty="0"/>
          </a:p>
          <a:p>
            <a:pPr eaLnBrk="1" hangingPunct="1"/>
            <a:r>
              <a:rPr lang="en-AU" sz="1600" dirty="0"/>
              <a:t>show  mac address-table </a:t>
            </a:r>
            <a:r>
              <a:rPr lang="en-AU" sz="1100" dirty="0">
                <a:solidFill>
                  <a:srgbClr val="FF0000"/>
                </a:solidFill>
              </a:rPr>
              <a:t>(displays entries in  table)</a:t>
            </a:r>
            <a:endParaRPr lang="en-AU" sz="1100" dirty="0"/>
          </a:p>
          <a:p>
            <a:pPr eaLnBrk="1" hangingPunct="1"/>
            <a:endParaRPr lang="en-AU" sz="1600" dirty="0"/>
          </a:p>
          <a:p>
            <a:pPr eaLnBrk="1" hangingPunct="1"/>
            <a:r>
              <a:rPr lang="en-AU" sz="1600" dirty="0"/>
              <a:t>show  mac address-table dynamic </a:t>
            </a:r>
            <a:r>
              <a:rPr lang="en-AU" sz="1100" dirty="0">
                <a:solidFill>
                  <a:srgbClr val="FF0000"/>
                </a:solidFill>
              </a:rPr>
              <a:t>(displays only dynamic entries in  table)</a:t>
            </a:r>
            <a:endParaRPr lang="en-AU" sz="1100" dirty="0"/>
          </a:p>
          <a:p>
            <a:pPr eaLnBrk="1" hangingPunct="1"/>
            <a:endParaRPr lang="en-AU" sz="1600" dirty="0"/>
          </a:p>
          <a:p>
            <a:pPr eaLnBrk="1" hangingPunct="1"/>
            <a:r>
              <a:rPr lang="en-AU" sz="1600" dirty="0"/>
              <a:t>clear  mac address-table </a:t>
            </a:r>
            <a:r>
              <a:rPr lang="en-AU" sz="1100" dirty="0">
                <a:solidFill>
                  <a:srgbClr val="FF0000"/>
                </a:solidFill>
              </a:rPr>
              <a:t>(deletes all entries from table)</a:t>
            </a:r>
            <a:endParaRPr lang="en-AU" sz="1100" i="1" dirty="0"/>
          </a:p>
          <a:p>
            <a:pPr eaLnBrk="1" hangingPunct="1">
              <a:buFontTx/>
              <a:buNone/>
            </a:pPr>
            <a:r>
              <a:rPr lang="en-AU" sz="1600" dirty="0"/>
              <a:t>          </a:t>
            </a:r>
          </a:p>
          <a:p>
            <a:pPr eaLnBrk="1" hangingPunct="1"/>
            <a:r>
              <a:rPr lang="en-AU" sz="1600" dirty="0"/>
              <a:t> </a:t>
            </a:r>
            <a:r>
              <a:rPr lang="en-AU" sz="1600" dirty="0">
                <a:solidFill>
                  <a:srgbClr val="000000"/>
                </a:solidFill>
              </a:rPr>
              <a:t>clear  mac address-table dynamic </a:t>
            </a:r>
            <a:r>
              <a:rPr lang="en-AU" sz="1100" dirty="0">
                <a:solidFill>
                  <a:srgbClr val="FF0000"/>
                </a:solidFill>
              </a:rPr>
              <a:t>(deletes only dynamic entries from table)</a:t>
            </a:r>
            <a:endParaRPr lang="en-AU" sz="1100" i="1" dirty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r>
              <a:rPr lang="en-AU" sz="1600" dirty="0"/>
              <a:t>        </a:t>
            </a:r>
          </a:p>
          <a:p>
            <a:pPr eaLnBrk="1" hangingPunct="1">
              <a:buFontTx/>
              <a:buNone/>
            </a:pPr>
            <a:r>
              <a:rPr lang="en-AU" sz="1600" dirty="0">
                <a:solidFill>
                  <a:srgbClr val="3333FF"/>
                </a:solidFill>
              </a:rPr>
              <a:t>Re-activating</a:t>
            </a:r>
            <a:r>
              <a:rPr lang="en-AU" sz="1600" dirty="0"/>
              <a:t> a switch port that has been violated</a:t>
            </a:r>
          </a:p>
          <a:p>
            <a:pPr eaLnBrk="1" hangingPunct="1">
              <a:buFontTx/>
              <a:buNone/>
            </a:pPr>
            <a:r>
              <a:rPr lang="en-AU" sz="1600" dirty="0"/>
              <a:t> </a:t>
            </a:r>
          </a:p>
          <a:p>
            <a:pPr eaLnBrk="1" hangingPunct="1"/>
            <a:r>
              <a:rPr lang="en-AU" sz="1600" dirty="0"/>
              <a:t>When a violation causes a switch port to block traffic, it must be re-activated</a:t>
            </a:r>
          </a:p>
          <a:p>
            <a:pPr eaLnBrk="1" hangingPunct="1"/>
            <a:r>
              <a:rPr lang="en-AU" sz="1600" dirty="0"/>
              <a:t>This is achieved by doing  a </a:t>
            </a:r>
            <a:r>
              <a:rPr lang="en-AU" sz="1600" b="1" dirty="0"/>
              <a:t>shutdown</a:t>
            </a:r>
            <a:r>
              <a:rPr lang="en-AU" sz="1600" dirty="0"/>
              <a:t> then a </a:t>
            </a:r>
            <a:r>
              <a:rPr lang="en-AU" sz="1600" b="1" dirty="0"/>
              <a:t>no shutdown </a:t>
            </a:r>
            <a:r>
              <a:rPr lang="en-AU" sz="1600" dirty="0"/>
              <a:t>on the switch port, refer below:              </a:t>
            </a:r>
          </a:p>
          <a:p>
            <a:pPr marL="0" indent="0" eaLnBrk="1" hangingPunct="1">
              <a:buNone/>
            </a:pPr>
            <a:r>
              <a:rPr lang="en-AU" sz="1600" dirty="0"/>
              <a:t>                                    interface fa0/10</a:t>
            </a:r>
          </a:p>
          <a:p>
            <a:pPr marL="0" indent="0" eaLnBrk="1" hangingPunct="1">
              <a:buNone/>
            </a:pPr>
            <a:r>
              <a:rPr lang="en-AU" sz="1600" dirty="0"/>
              <a:t>                                     shutdown</a:t>
            </a:r>
          </a:p>
          <a:p>
            <a:pPr marL="0" indent="0" eaLnBrk="1" hangingPunct="1">
              <a:buNone/>
            </a:pPr>
            <a:r>
              <a:rPr lang="en-AU" sz="1600" dirty="0"/>
              <a:t>                                     </a:t>
            </a:r>
            <a:r>
              <a:rPr lang="en-AU" sz="1200" dirty="0">
                <a:solidFill>
                  <a:srgbClr val="FF0000"/>
                </a:solidFill>
              </a:rPr>
              <a:t>(wait until shutdown confirmed)</a:t>
            </a:r>
          </a:p>
          <a:p>
            <a:pPr marL="0" indent="0" eaLnBrk="1" hangingPunct="1">
              <a:buNone/>
            </a:pPr>
            <a:r>
              <a:rPr lang="en-AU" sz="1600" dirty="0"/>
              <a:t>                                    no shutdown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22FD68-EC23-4A75-968E-E8C4CE52A62A}" type="slidenum">
              <a:rPr lang="en-AU" smtClean="0"/>
              <a:pPr>
                <a:defRPr/>
              </a:pPr>
              <a:t>31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70515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28625" y="142875"/>
            <a:ext cx="8229600" cy="511175"/>
          </a:xfrm>
        </p:spPr>
        <p:txBody>
          <a:bodyPr/>
          <a:lstStyle/>
          <a:p>
            <a:pPr eaLnBrk="1" hangingPunct="1"/>
            <a:r>
              <a:rPr lang="en-AU" sz="2400" dirty="0"/>
              <a:t>PPP Configuration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620713"/>
            <a:ext cx="8229600" cy="5903912"/>
          </a:xfrm>
        </p:spPr>
        <p:txBody>
          <a:bodyPr/>
          <a:lstStyle/>
          <a:p>
            <a:pPr eaLnBrk="1" hangingPunct="1">
              <a:defRPr/>
            </a:pPr>
            <a:r>
              <a:rPr lang="en-AU" sz="1400" b="1" dirty="0"/>
              <a:t>Configure on Router </a:t>
            </a:r>
            <a:r>
              <a:rPr lang="en-AU" sz="1400" b="1" dirty="0" err="1">
                <a:solidFill>
                  <a:srgbClr val="009900"/>
                </a:solidFill>
              </a:rPr>
              <a:t>Daspur</a:t>
            </a:r>
            <a:endParaRPr lang="en-AU" sz="1400" dirty="0">
              <a:solidFill>
                <a:srgbClr val="009900"/>
              </a:solidFill>
            </a:endParaRPr>
          </a:p>
          <a:p>
            <a:pPr eaLnBrk="1" hangingPunct="1">
              <a:buFontTx/>
              <a:buNone/>
              <a:defRPr/>
            </a:pPr>
            <a:r>
              <a:rPr lang="en-AU" sz="1400" dirty="0"/>
              <a:t>                     </a:t>
            </a:r>
          </a:p>
          <a:p>
            <a:pPr eaLnBrk="1" hangingPunct="1">
              <a:buFontTx/>
              <a:buNone/>
              <a:defRPr/>
            </a:pPr>
            <a:r>
              <a:rPr lang="en-AU" sz="1400" dirty="0"/>
              <a:t>                 interface S0/1/1</a:t>
            </a:r>
          </a:p>
          <a:p>
            <a:pPr eaLnBrk="1" hangingPunct="1">
              <a:buFontTx/>
              <a:buNone/>
              <a:defRPr/>
            </a:pPr>
            <a:r>
              <a:rPr lang="en-AU" sz="1400" dirty="0"/>
              <a:t>                    description Link to ISP</a:t>
            </a:r>
          </a:p>
          <a:p>
            <a:pPr eaLnBrk="1" hangingPunct="1">
              <a:buFontTx/>
              <a:buNone/>
              <a:defRPr/>
            </a:pPr>
            <a:r>
              <a:rPr lang="en-AU" sz="1400" dirty="0"/>
              <a:t>                    ip address</a:t>
            </a:r>
            <a:r>
              <a:rPr lang="en-AU" sz="1400" i="1" dirty="0"/>
              <a:t> address subnet mask</a:t>
            </a:r>
            <a:endParaRPr lang="en-AU" sz="1400" dirty="0"/>
          </a:p>
          <a:p>
            <a:pPr eaLnBrk="1" hangingPunct="1">
              <a:buFontTx/>
              <a:buNone/>
              <a:defRPr/>
            </a:pPr>
            <a:r>
              <a:rPr lang="en-AU" sz="1400" dirty="0"/>
              <a:t>                    encapsulation </a:t>
            </a:r>
            <a:r>
              <a:rPr lang="en-AU" sz="1400" dirty="0" err="1"/>
              <a:t>ppp</a:t>
            </a:r>
            <a:endParaRPr lang="en-AU" sz="1400" dirty="0"/>
          </a:p>
          <a:p>
            <a:pPr eaLnBrk="1" hangingPunct="1">
              <a:buFontTx/>
              <a:buNone/>
              <a:defRPr/>
            </a:pPr>
            <a:r>
              <a:rPr lang="en-AU" sz="1400" dirty="0"/>
              <a:t>                    no shutdown</a:t>
            </a:r>
          </a:p>
          <a:p>
            <a:pPr eaLnBrk="1" hangingPunct="1">
              <a:buFontTx/>
              <a:buNone/>
              <a:defRPr/>
            </a:pPr>
            <a:r>
              <a:rPr lang="en-AU" sz="1400" dirty="0"/>
              <a:t>       </a:t>
            </a:r>
          </a:p>
          <a:p>
            <a:pPr eaLnBrk="1" hangingPunct="1">
              <a:defRPr/>
            </a:pPr>
            <a:r>
              <a:rPr lang="en-AU" sz="1400" b="1" dirty="0"/>
              <a:t>Configure on Router </a:t>
            </a:r>
            <a:r>
              <a:rPr lang="en-AU" sz="1400" b="1" dirty="0">
                <a:solidFill>
                  <a:srgbClr val="0000FF"/>
                </a:solidFill>
              </a:rPr>
              <a:t>ISP</a:t>
            </a:r>
          </a:p>
          <a:p>
            <a:pPr eaLnBrk="1" hangingPunct="1">
              <a:buFontTx/>
              <a:buNone/>
              <a:defRPr/>
            </a:pPr>
            <a:r>
              <a:rPr lang="en-AU" sz="1400" dirty="0"/>
              <a:t>     </a:t>
            </a:r>
          </a:p>
          <a:p>
            <a:pPr eaLnBrk="1" hangingPunct="1">
              <a:buFontTx/>
              <a:buNone/>
              <a:defRPr/>
            </a:pPr>
            <a:r>
              <a:rPr lang="en-AU" sz="1400" dirty="0"/>
              <a:t>                 interface  S0/1/1</a:t>
            </a:r>
          </a:p>
          <a:p>
            <a:pPr eaLnBrk="1" hangingPunct="1">
              <a:buFontTx/>
              <a:buNone/>
              <a:defRPr/>
            </a:pPr>
            <a:r>
              <a:rPr lang="en-AU" sz="1400" dirty="0"/>
              <a:t>                    description Link to </a:t>
            </a:r>
            <a:r>
              <a:rPr lang="en-AU" sz="1400" b="1" dirty="0" err="1">
                <a:solidFill>
                  <a:srgbClr val="009900"/>
                </a:solidFill>
              </a:rPr>
              <a:t>Daspur</a:t>
            </a:r>
            <a:endParaRPr lang="en-AU" sz="1400" dirty="0">
              <a:solidFill>
                <a:srgbClr val="009900"/>
              </a:solidFill>
            </a:endParaRPr>
          </a:p>
          <a:p>
            <a:pPr eaLnBrk="1" hangingPunct="1">
              <a:buFontTx/>
              <a:buNone/>
              <a:defRPr/>
            </a:pPr>
            <a:r>
              <a:rPr lang="en-AU" sz="1400" dirty="0"/>
              <a:t>                    ip address </a:t>
            </a:r>
            <a:r>
              <a:rPr lang="en-AU" sz="1400" i="1" dirty="0"/>
              <a:t>address</a:t>
            </a:r>
            <a:r>
              <a:rPr lang="en-AU" sz="1400" dirty="0"/>
              <a:t> </a:t>
            </a:r>
            <a:r>
              <a:rPr lang="en-AU" sz="1400" i="1" dirty="0"/>
              <a:t>subnet mask</a:t>
            </a:r>
            <a:endParaRPr lang="en-AU" sz="1400" dirty="0"/>
          </a:p>
          <a:p>
            <a:pPr eaLnBrk="1" hangingPunct="1">
              <a:buFontTx/>
              <a:buNone/>
              <a:defRPr/>
            </a:pPr>
            <a:r>
              <a:rPr lang="en-AU" sz="1400" dirty="0"/>
              <a:t>                    encapsulation </a:t>
            </a:r>
            <a:r>
              <a:rPr lang="en-AU" sz="1400" dirty="0" err="1"/>
              <a:t>ppp</a:t>
            </a:r>
            <a:endParaRPr lang="en-AU" sz="1400" dirty="0"/>
          </a:p>
          <a:p>
            <a:pPr eaLnBrk="1" hangingPunct="1">
              <a:buFontTx/>
              <a:buNone/>
              <a:defRPr/>
            </a:pPr>
            <a:r>
              <a:rPr lang="en-AU" sz="1400" dirty="0"/>
              <a:t>                    no shutdown</a:t>
            </a:r>
          </a:p>
          <a:p>
            <a:pPr eaLnBrk="1" hangingPunct="1">
              <a:buFontTx/>
              <a:buNone/>
              <a:defRPr/>
            </a:pPr>
            <a:endParaRPr lang="en-AU" sz="1400" dirty="0"/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AU" sz="1400" b="1" kern="1200" dirty="0">
                <a:solidFill>
                  <a:srgbClr val="000000"/>
                </a:solidFill>
              </a:rPr>
              <a:t>      PPP Trouble Shooting Commands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endParaRPr lang="en-AU" sz="1600" kern="1200" dirty="0">
              <a:solidFill>
                <a:srgbClr val="000000"/>
              </a:solidFill>
            </a:endParaRPr>
          </a:p>
          <a:p>
            <a:pPr marL="400050" lvl="1" indent="0" eaLnBrk="1" hangingPunct="1">
              <a:spcBef>
                <a:spcPct val="0"/>
              </a:spcBef>
              <a:defRPr/>
            </a:pPr>
            <a:r>
              <a:rPr lang="en-AU" sz="1200" kern="1200" dirty="0">
                <a:solidFill>
                  <a:srgbClr val="000000"/>
                </a:solidFill>
              </a:rPr>
              <a:t> debug </a:t>
            </a:r>
            <a:r>
              <a:rPr lang="en-AU" sz="1200" kern="1200" dirty="0" err="1">
                <a:solidFill>
                  <a:srgbClr val="000000"/>
                </a:solidFill>
              </a:rPr>
              <a:t>ppp</a:t>
            </a:r>
            <a:r>
              <a:rPr lang="en-AU" sz="1200" kern="1200" dirty="0">
                <a:solidFill>
                  <a:srgbClr val="000000"/>
                </a:solidFill>
              </a:rPr>
              <a:t> negotiation</a:t>
            </a:r>
          </a:p>
          <a:p>
            <a:pPr marL="400050" lvl="1" indent="0" eaLnBrk="1" hangingPunct="1">
              <a:spcBef>
                <a:spcPct val="0"/>
              </a:spcBef>
              <a:defRPr/>
            </a:pPr>
            <a:r>
              <a:rPr lang="en-AU" sz="1200" kern="1200" dirty="0">
                <a:solidFill>
                  <a:srgbClr val="000000"/>
                </a:solidFill>
              </a:rPr>
              <a:t> debug </a:t>
            </a:r>
            <a:r>
              <a:rPr lang="en-AU" sz="1200" kern="1200" dirty="0" err="1">
                <a:solidFill>
                  <a:srgbClr val="000000"/>
                </a:solidFill>
              </a:rPr>
              <a:t>ppp</a:t>
            </a:r>
            <a:r>
              <a:rPr lang="en-AU" sz="1200" kern="1200" dirty="0">
                <a:solidFill>
                  <a:srgbClr val="000000"/>
                </a:solidFill>
              </a:rPr>
              <a:t> packet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916416E-43E4-40FF-B852-C75094A8233A}" type="slidenum">
              <a:rPr lang="en-AU" smtClean="0"/>
              <a:pPr>
                <a:defRPr/>
              </a:pPr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2155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28625" y="142875"/>
            <a:ext cx="8229600" cy="511175"/>
          </a:xfrm>
        </p:spPr>
        <p:txBody>
          <a:bodyPr/>
          <a:lstStyle/>
          <a:p>
            <a:pPr eaLnBrk="1" hangingPunct="1"/>
            <a:r>
              <a:rPr lang="en-AU" sz="2400" dirty="0"/>
              <a:t>CHAP Configuration – Create User Accounts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251520" y="620713"/>
            <a:ext cx="8640960" cy="5903912"/>
          </a:xfrm>
        </p:spPr>
        <p:txBody>
          <a:bodyPr/>
          <a:lstStyle/>
          <a:p>
            <a:pPr eaLnBrk="1" hangingPunct="1">
              <a:defRPr/>
            </a:pPr>
            <a:r>
              <a:rPr lang="en-AU" sz="1400" b="1" dirty="0"/>
              <a:t>Configure on Router </a:t>
            </a:r>
            <a:r>
              <a:rPr lang="en-AU" sz="1400" b="1" dirty="0" err="1">
                <a:solidFill>
                  <a:srgbClr val="009900"/>
                </a:solidFill>
              </a:rPr>
              <a:t>Daspur</a:t>
            </a:r>
            <a:endParaRPr lang="en-AU" sz="1400" dirty="0">
              <a:solidFill>
                <a:srgbClr val="009900"/>
              </a:solidFill>
            </a:endParaRPr>
          </a:p>
          <a:p>
            <a:pPr eaLnBrk="1" hangingPunct="1">
              <a:buFontTx/>
              <a:buNone/>
              <a:defRPr/>
            </a:pPr>
            <a:r>
              <a:rPr lang="en-AU" sz="1400" dirty="0"/>
              <a:t>                </a:t>
            </a:r>
          </a:p>
          <a:p>
            <a:pPr eaLnBrk="1" hangingPunct="1">
              <a:buFontTx/>
              <a:buNone/>
              <a:defRPr/>
            </a:pPr>
            <a:r>
              <a:rPr lang="en-AU" sz="1400" dirty="0"/>
              <a:t>                  username </a:t>
            </a:r>
            <a:r>
              <a:rPr lang="en-AU" sz="1400" dirty="0">
                <a:solidFill>
                  <a:srgbClr val="00B050"/>
                </a:solidFill>
              </a:rPr>
              <a:t>ISP</a:t>
            </a:r>
            <a:r>
              <a:rPr lang="en-AU" sz="1400" dirty="0"/>
              <a:t> password </a:t>
            </a:r>
            <a:r>
              <a:rPr lang="en-AU" sz="1400" dirty="0">
                <a:solidFill>
                  <a:srgbClr val="00B050"/>
                </a:solidFill>
              </a:rPr>
              <a:t>cisco</a:t>
            </a:r>
            <a:r>
              <a:rPr lang="en-AU" sz="1400" dirty="0"/>
              <a:t>    </a:t>
            </a:r>
            <a:r>
              <a:rPr lang="en-AU" sz="1100" dirty="0">
                <a:solidFill>
                  <a:srgbClr val="FF0000"/>
                </a:solidFill>
              </a:rPr>
              <a:t>(username  and  password  are  case  sensitive)</a:t>
            </a:r>
            <a:endParaRPr lang="en-AU" sz="1400" dirty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  <a:defRPr/>
            </a:pPr>
            <a:r>
              <a:rPr lang="en-AU" sz="1400" dirty="0"/>
              <a:t>     </a:t>
            </a:r>
          </a:p>
          <a:p>
            <a:pPr eaLnBrk="1" hangingPunct="1">
              <a:buFontTx/>
              <a:buNone/>
              <a:defRPr/>
            </a:pPr>
            <a:r>
              <a:rPr lang="en-AU" sz="1400" dirty="0"/>
              <a:t>                 interface S0/1/1</a:t>
            </a:r>
          </a:p>
          <a:p>
            <a:pPr eaLnBrk="1" hangingPunct="1">
              <a:buFontTx/>
              <a:buNone/>
              <a:defRPr/>
            </a:pPr>
            <a:r>
              <a:rPr lang="en-AU" sz="1400" dirty="0"/>
              <a:t>                   </a:t>
            </a:r>
            <a:r>
              <a:rPr lang="en-AU" sz="1400" dirty="0" err="1"/>
              <a:t>ppp</a:t>
            </a:r>
            <a:r>
              <a:rPr lang="en-AU" sz="1400" dirty="0"/>
              <a:t> authentication chap</a:t>
            </a:r>
            <a:endParaRPr lang="en-AU" sz="1400" dirty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  <a:defRPr/>
            </a:pPr>
            <a:r>
              <a:rPr lang="en-AU" sz="1400" dirty="0"/>
              <a:t>       </a:t>
            </a:r>
          </a:p>
          <a:p>
            <a:pPr eaLnBrk="1" hangingPunct="1">
              <a:defRPr/>
            </a:pPr>
            <a:r>
              <a:rPr lang="en-AU" sz="1400" b="1" dirty="0"/>
              <a:t>Configure on Router </a:t>
            </a:r>
            <a:r>
              <a:rPr lang="en-AU" sz="1400" b="1" dirty="0">
                <a:solidFill>
                  <a:srgbClr val="0000FF"/>
                </a:solidFill>
              </a:rPr>
              <a:t>ISP</a:t>
            </a:r>
          </a:p>
          <a:p>
            <a:pPr eaLnBrk="1" hangingPunct="1">
              <a:buFontTx/>
              <a:buNone/>
              <a:defRPr/>
            </a:pPr>
            <a:endParaRPr lang="en-AU" sz="1400" dirty="0"/>
          </a:p>
          <a:p>
            <a:pPr eaLnBrk="1" hangingPunct="1">
              <a:buFontTx/>
              <a:buNone/>
              <a:defRPr/>
            </a:pPr>
            <a:r>
              <a:rPr lang="en-AU" sz="1400" dirty="0"/>
              <a:t>                username </a:t>
            </a:r>
            <a:r>
              <a:rPr lang="en-AU" sz="1400" dirty="0" err="1">
                <a:solidFill>
                  <a:srgbClr val="009900"/>
                </a:solidFill>
              </a:rPr>
              <a:t>Daspur</a:t>
            </a:r>
            <a:r>
              <a:rPr lang="en-AU" sz="1400" dirty="0"/>
              <a:t> password </a:t>
            </a:r>
            <a:r>
              <a:rPr lang="en-AU" sz="1400" dirty="0">
                <a:solidFill>
                  <a:srgbClr val="00B050"/>
                </a:solidFill>
              </a:rPr>
              <a:t>cisco</a:t>
            </a:r>
          </a:p>
          <a:p>
            <a:pPr eaLnBrk="1" hangingPunct="1">
              <a:buFontTx/>
              <a:buNone/>
              <a:defRPr/>
            </a:pPr>
            <a:r>
              <a:rPr lang="en-AU" sz="1400" dirty="0"/>
              <a:t>     </a:t>
            </a:r>
          </a:p>
          <a:p>
            <a:pPr eaLnBrk="1" hangingPunct="1">
              <a:buFontTx/>
              <a:buNone/>
              <a:defRPr/>
            </a:pPr>
            <a:r>
              <a:rPr lang="en-AU" sz="1400" dirty="0"/>
              <a:t>                 interface S0/1/1</a:t>
            </a:r>
          </a:p>
          <a:p>
            <a:pPr eaLnBrk="1" hangingPunct="1">
              <a:buFontTx/>
              <a:buNone/>
              <a:defRPr/>
            </a:pPr>
            <a:r>
              <a:rPr lang="en-AU" sz="1400" dirty="0"/>
              <a:t>                   </a:t>
            </a:r>
            <a:r>
              <a:rPr lang="en-AU" sz="1400" dirty="0" err="1"/>
              <a:t>ppp</a:t>
            </a:r>
            <a:r>
              <a:rPr lang="en-AU" sz="1400" dirty="0"/>
              <a:t> authentication chap</a:t>
            </a:r>
            <a:endParaRPr lang="en-AU" sz="1400" dirty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  <a:defRPr/>
            </a:pPr>
            <a:endParaRPr lang="en-AU" sz="1400" b="1" dirty="0"/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AU" sz="1400" b="1" kern="1200" dirty="0">
                <a:solidFill>
                  <a:srgbClr val="000000"/>
                </a:solidFill>
              </a:rPr>
              <a:t>     </a:t>
            </a:r>
            <a:r>
              <a:rPr lang="en-AU" sz="1400" b="1" kern="1200" dirty="0">
                <a:solidFill>
                  <a:srgbClr val="FF0000"/>
                </a:solidFill>
              </a:rPr>
              <a:t>The Password Problem  </a:t>
            </a:r>
          </a:p>
          <a:p>
            <a:pPr marL="0" indent="0" eaLnBrk="1" hangingPunct="1">
              <a:spcBef>
                <a:spcPct val="0"/>
              </a:spcBef>
              <a:defRPr/>
            </a:pPr>
            <a:endParaRPr lang="en-AU" sz="1400" b="1" kern="1200" dirty="0">
              <a:solidFill>
                <a:srgbClr val="000000"/>
              </a:solidFill>
            </a:endParaRPr>
          </a:p>
          <a:p>
            <a:pPr marL="400050" lvl="1" indent="0" eaLnBrk="1" hangingPunct="1">
              <a:spcBef>
                <a:spcPct val="0"/>
              </a:spcBef>
              <a:defRPr/>
            </a:pPr>
            <a:r>
              <a:rPr lang="en-AU" sz="1200" kern="1200" dirty="0">
                <a:solidFill>
                  <a:srgbClr val="000000"/>
                </a:solidFill>
              </a:rPr>
              <a:t> You need to ensure the password </a:t>
            </a:r>
            <a:r>
              <a:rPr lang="en-AU" sz="1200" kern="1200" dirty="0">
                <a:solidFill>
                  <a:srgbClr val="FF0000"/>
                </a:solidFill>
              </a:rPr>
              <a:t>does not have spaces </a:t>
            </a:r>
            <a:r>
              <a:rPr lang="en-AU" sz="1200" kern="1200" dirty="0">
                <a:solidFill>
                  <a:srgbClr val="000000"/>
                </a:solidFill>
              </a:rPr>
              <a:t>at the front or the end else the authentication will fail</a:t>
            </a:r>
          </a:p>
          <a:p>
            <a:pPr marL="0" indent="0" eaLnBrk="1" hangingPunct="1">
              <a:spcBef>
                <a:spcPct val="0"/>
              </a:spcBef>
              <a:defRPr/>
            </a:pPr>
            <a:endParaRPr lang="en-AU" sz="1400" b="1" kern="1200" dirty="0">
              <a:solidFill>
                <a:srgbClr val="000000"/>
              </a:solidFill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AU" sz="1400" b="1" kern="1200" dirty="0">
                <a:solidFill>
                  <a:srgbClr val="000000"/>
                </a:solidFill>
              </a:rPr>
              <a:t>      PPP Trouble Shooting Commands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endParaRPr lang="en-AU" sz="1600" kern="1200" dirty="0">
              <a:solidFill>
                <a:srgbClr val="000000"/>
              </a:solidFill>
            </a:endParaRPr>
          </a:p>
          <a:p>
            <a:pPr marL="400050" lvl="1" indent="0" eaLnBrk="1" hangingPunct="1">
              <a:spcBef>
                <a:spcPct val="0"/>
              </a:spcBef>
              <a:defRPr/>
            </a:pPr>
            <a:r>
              <a:rPr lang="en-AU" sz="1200" kern="1200" dirty="0">
                <a:solidFill>
                  <a:srgbClr val="000000"/>
                </a:solidFill>
              </a:rPr>
              <a:t>debug </a:t>
            </a:r>
            <a:r>
              <a:rPr lang="en-AU" sz="1200" kern="1200" dirty="0" err="1">
                <a:solidFill>
                  <a:srgbClr val="000000"/>
                </a:solidFill>
              </a:rPr>
              <a:t>ppp</a:t>
            </a:r>
            <a:r>
              <a:rPr lang="en-AU" sz="1200" kern="1200" dirty="0">
                <a:solidFill>
                  <a:srgbClr val="000000"/>
                </a:solidFill>
              </a:rPr>
              <a:t> authentication</a:t>
            </a:r>
            <a:endParaRPr lang="en-AU" sz="2800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916416E-43E4-40FF-B852-C75094A8233A}" type="slidenum">
              <a:rPr lang="en-AU" smtClean="0"/>
              <a:pPr>
                <a:defRPr/>
              </a:pPr>
              <a:t>33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2155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088" y="188640"/>
            <a:ext cx="8229600" cy="634082"/>
          </a:xfrm>
        </p:spPr>
        <p:txBody>
          <a:bodyPr/>
          <a:lstStyle/>
          <a:p>
            <a:r>
              <a:rPr lang="en-AU" sz="240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configure SSH – Secure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088" y="856881"/>
            <a:ext cx="8229600" cy="5812207"/>
          </a:xfrm>
        </p:spPr>
        <p:txBody>
          <a:bodyPr/>
          <a:lstStyle/>
          <a:p>
            <a:pPr marL="0" indent="0">
              <a:buNone/>
            </a:pPr>
            <a:r>
              <a:rPr lang="en-AU" sz="1800" dirty="0"/>
              <a:t>1. Configure switch or router with a hostname:</a:t>
            </a:r>
          </a:p>
          <a:p>
            <a:pPr marL="0" indent="0">
              <a:buNone/>
            </a:pPr>
            <a:r>
              <a:rPr lang="en-AU" sz="1800" dirty="0"/>
              <a:t>           hostname S1</a:t>
            </a:r>
          </a:p>
          <a:p>
            <a:pPr marL="0" indent="0">
              <a:buNone/>
            </a:pPr>
            <a:endParaRPr lang="en-AU" sz="1800" dirty="0"/>
          </a:p>
          <a:p>
            <a:pPr marL="0" indent="0">
              <a:buNone/>
            </a:pPr>
            <a:r>
              <a:rPr lang="en-AU" sz="1800" dirty="0"/>
              <a:t>2. Configure a local user account:</a:t>
            </a:r>
          </a:p>
          <a:p>
            <a:pPr marL="0" lvl="0" indent="0">
              <a:buNone/>
            </a:pPr>
            <a:r>
              <a:rPr lang="en-AU" sz="1800" dirty="0"/>
              <a:t>           username labuser privilege 15 secret </a:t>
            </a:r>
            <a:r>
              <a:rPr lang="en-AU" sz="1800" dirty="0">
                <a:solidFill>
                  <a:srgbClr val="FF0000"/>
                </a:solidFill>
              </a:rPr>
              <a:t>cisco </a:t>
            </a:r>
            <a:r>
              <a:rPr lang="en-AU" sz="140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(always use </a:t>
            </a:r>
            <a:r>
              <a:rPr lang="en-AU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cisco </a:t>
            </a:r>
            <a:r>
              <a:rPr lang="en-AU" sz="140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password)</a:t>
            </a:r>
            <a:endParaRPr lang="en-AU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AU" sz="1800" dirty="0"/>
          </a:p>
          <a:p>
            <a:pPr marL="0" indent="0">
              <a:buNone/>
            </a:pPr>
            <a:r>
              <a:rPr lang="en-AU" sz="1800" dirty="0"/>
              <a:t>3. Configure domain name:</a:t>
            </a:r>
          </a:p>
          <a:p>
            <a:pPr marL="0" indent="0">
              <a:buNone/>
            </a:pPr>
            <a:r>
              <a:rPr lang="en-AU" sz="1800" dirty="0"/>
              <a:t>           ip domain-name scenario.lab</a:t>
            </a:r>
          </a:p>
          <a:p>
            <a:pPr marL="0" indent="0">
              <a:buNone/>
            </a:pPr>
            <a:endParaRPr lang="en-AU" sz="1800" dirty="0"/>
          </a:p>
          <a:p>
            <a:pPr marL="0" indent="0">
              <a:buNone/>
            </a:pPr>
            <a:r>
              <a:rPr lang="en-AU" sz="1800" dirty="0"/>
              <a:t>4. Configure SSH Certificate:</a:t>
            </a:r>
          </a:p>
          <a:p>
            <a:pPr marL="0" indent="0">
              <a:buNone/>
            </a:pPr>
            <a:r>
              <a:rPr lang="en-AU" sz="1800" dirty="0"/>
              <a:t>           crypto key generate rsa general-keys modulus 1024</a:t>
            </a:r>
          </a:p>
          <a:p>
            <a:pPr marL="0" indent="0">
              <a:buNone/>
            </a:pPr>
            <a:endParaRPr lang="en-AU" sz="1800" dirty="0"/>
          </a:p>
          <a:p>
            <a:pPr marL="0" indent="0">
              <a:buNone/>
            </a:pPr>
            <a:r>
              <a:rPr lang="en-AU" sz="1800" dirty="0"/>
              <a:t>5. Configure Line vty</a:t>
            </a:r>
          </a:p>
          <a:p>
            <a:pPr marL="0" indent="0">
              <a:buNone/>
            </a:pPr>
            <a:r>
              <a:rPr lang="en-AU" sz="1800" dirty="0"/>
              <a:t>            line vty 0 15 (4 for a router)</a:t>
            </a:r>
          </a:p>
          <a:p>
            <a:pPr marL="0" indent="0">
              <a:buNone/>
            </a:pPr>
            <a:r>
              <a:rPr lang="en-AU" sz="1800" dirty="0"/>
              <a:t>              transport input SSH</a:t>
            </a:r>
          </a:p>
          <a:p>
            <a:pPr marL="0" indent="0">
              <a:buNone/>
            </a:pPr>
            <a:r>
              <a:rPr lang="en-AU" sz="1800" dirty="0"/>
              <a:t>              login local</a:t>
            </a:r>
          </a:p>
          <a:p>
            <a:pPr marL="0" indent="0">
              <a:buNone/>
            </a:pPr>
            <a:r>
              <a:rPr lang="en-AU" sz="1800" dirty="0"/>
              <a:t>            end</a:t>
            </a:r>
          </a:p>
          <a:p>
            <a:pPr marL="0" indent="0">
              <a:buNone/>
            </a:pPr>
            <a:endParaRPr lang="en-AU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F928BF-8640-435C-9BFC-AF889117948F}" type="slidenum">
              <a:rPr lang="en-AU" smtClean="0">
                <a:solidFill>
                  <a:srgbClr val="000000"/>
                </a:solidFill>
              </a:rPr>
              <a:pPr>
                <a:defRPr/>
              </a:pPr>
              <a:t>34</a:t>
            </a:fld>
            <a:endParaRPr lang="en-A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4812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en-AU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 Command Window</a:t>
            </a:r>
            <a:br>
              <a:rPr lang="en-AU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AU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Useful Trouble Shooting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92500" lnSpcReduction="10000"/>
          </a:bodyPr>
          <a:lstStyle/>
          <a:p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ipconfig</a:t>
            </a:r>
            <a:endParaRPr lang="en-A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Allows you check your PC’s addresses</a:t>
            </a: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ipconfig /all</a:t>
            </a: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ipconfig /?  for help</a:t>
            </a: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To request the DHCP server to release or renew the PC’s IP address use:</a:t>
            </a:r>
          </a:p>
          <a:p>
            <a:pPr lvl="2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ipconfig /release, ipconfig /renew</a:t>
            </a:r>
            <a:endParaRPr lang="en-A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2000" dirty="0" err="1">
                <a:latin typeface="Arial" panose="020B0604020202020204" pitchFamily="34" charset="0"/>
                <a:cs typeface="Arial" panose="020B0604020202020204" pitchFamily="34" charset="0"/>
              </a:rPr>
              <a:t>netstat</a:t>
            </a: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Displays the TCP/IP network protocol statistics and information</a:t>
            </a:r>
          </a:p>
          <a:p>
            <a:pPr lvl="1"/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netstat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–a</a:t>
            </a:r>
          </a:p>
          <a:p>
            <a:pPr lvl="1"/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netstat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–e</a:t>
            </a:r>
          </a:p>
          <a:p>
            <a:pPr lvl="1"/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netstat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–s</a:t>
            </a:r>
          </a:p>
          <a:p>
            <a:pPr lvl="1"/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netstat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/? for help</a:t>
            </a:r>
          </a:p>
          <a:p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2000" dirty="0" err="1">
                <a:latin typeface="Arial" panose="020B0604020202020204" pitchFamily="34" charset="0"/>
                <a:cs typeface="Arial" panose="020B0604020202020204" pitchFamily="34" charset="0"/>
              </a:rPr>
              <a:t>nbtstat</a:t>
            </a: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Displays protocol statistics and current  TCP/IP connections</a:t>
            </a:r>
          </a:p>
          <a:p>
            <a:pPr lvl="1"/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nbtstat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–n</a:t>
            </a:r>
          </a:p>
          <a:p>
            <a:pPr lvl="1"/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nbtstat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/?  for help</a:t>
            </a:r>
          </a:p>
          <a:p>
            <a:pPr lvl="1"/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A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7659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</p:spPr>
        <p:txBody>
          <a:bodyPr>
            <a:normAutofit/>
          </a:bodyPr>
          <a:lstStyle/>
          <a:p>
            <a:r>
              <a:rPr lang="en-AU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 Command Window</a:t>
            </a:r>
            <a:br>
              <a:rPr lang="en-AU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AU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Useful Trouble Shooting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5400600"/>
          </a:xfrm>
        </p:spPr>
        <p:txBody>
          <a:bodyPr>
            <a:normAutofit lnSpcReduction="10000"/>
          </a:bodyPr>
          <a:lstStyle/>
          <a:p>
            <a:r>
              <a:rPr lang="en-AU" sz="2000" dirty="0" err="1">
                <a:latin typeface="Arial" panose="020B0604020202020204" pitchFamily="34" charset="0"/>
                <a:cs typeface="Arial" panose="020B0604020202020204" pitchFamily="34" charset="0"/>
              </a:rPr>
              <a:t>arp</a:t>
            </a: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Displays the Address Resolution table</a:t>
            </a:r>
          </a:p>
          <a:p>
            <a:pPr lvl="1"/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arp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-a</a:t>
            </a:r>
          </a:p>
          <a:p>
            <a:pPr lvl="1"/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arp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/? for  help</a:t>
            </a: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route print</a:t>
            </a: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Displays the routing table of your PC</a:t>
            </a: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route /? for help</a:t>
            </a:r>
          </a:p>
          <a:p>
            <a:pPr lvl="1"/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ping</a:t>
            </a: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ping 127.0.0.1  Checks your PC’s  IPv4 Protocol stack</a:t>
            </a: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ping 192.168.1.10  ping a destination</a:t>
            </a: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ping /?  for help</a:t>
            </a:r>
          </a:p>
          <a:p>
            <a:pPr lvl="1"/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2000" dirty="0" err="1">
                <a:latin typeface="Arial" panose="020B0604020202020204" pitchFamily="34" charset="0"/>
                <a:cs typeface="Arial" panose="020B0604020202020204" pitchFamily="34" charset="0"/>
              </a:rPr>
              <a:t>tracert</a:t>
            </a: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Traces individual hops to the destination</a:t>
            </a:r>
          </a:p>
          <a:p>
            <a:pPr lvl="1"/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tracert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192.168.1.10 </a:t>
            </a:r>
          </a:p>
          <a:p>
            <a:pPr lvl="1"/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tracert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/?  for help</a:t>
            </a:r>
          </a:p>
          <a:p>
            <a:pPr lvl="1"/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A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A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A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488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810625" y="6570663"/>
            <a:ext cx="333375" cy="287337"/>
          </a:xfrm>
        </p:spPr>
        <p:txBody>
          <a:bodyPr/>
          <a:lstStyle/>
          <a:p>
            <a:pPr>
              <a:defRPr/>
            </a:pPr>
            <a:fld id="{7445E1C8-2653-45C1-AC54-28E7F95E0357}" type="slidenum">
              <a:rPr lang="en-AU" smtClean="0"/>
              <a:pPr>
                <a:defRPr/>
              </a:pPr>
              <a:t>4</a:t>
            </a:fld>
            <a:endParaRPr lang="en-AU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142875"/>
            <a:ext cx="8229600" cy="500063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AU" sz="20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Scenario 6 - Introduction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7504" y="714375"/>
            <a:ext cx="8928992" cy="6026993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400" kern="0" dirty="0"/>
              <a:t>This scenario can be completed independent of the lecture material as configuration details are provided on pages 21 to 34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400" kern="0" dirty="0"/>
              <a:t>Your instructor will give you an overview of the scenario at the beginning of the lab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400" dirty="0"/>
              <a:t>As a How to Configure Guide, it is recommended you obtain a copy of “CCNA Portable Commands Guide (CCNA Self-Study)  2/3/4/5 Ed”, Scott </a:t>
            </a:r>
            <a:r>
              <a:rPr lang="en-AU" sz="1400" dirty="0" err="1"/>
              <a:t>Empson</a:t>
            </a:r>
            <a:r>
              <a:rPr lang="en-AU" sz="1400" dirty="0"/>
              <a:t>, Cisco Press </a:t>
            </a:r>
            <a:endParaRPr lang="en-AU" sz="14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400" b="1" kern="0" dirty="0">
                <a:solidFill>
                  <a:srgbClr val="FF0000"/>
                </a:solidFill>
                <a:latin typeface="+mn-lt"/>
                <a:cs typeface="+mn-cs"/>
              </a:rPr>
              <a:t>What is new? </a:t>
            </a: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AU" sz="1400" kern="0" dirty="0"/>
              <a:t>You will configure a </a:t>
            </a:r>
            <a:r>
              <a:rPr lang="en-AU" sz="1400" b="1" kern="0" dirty="0">
                <a:solidFill>
                  <a:srgbClr val="FF0000"/>
                </a:solidFill>
              </a:rPr>
              <a:t>PPP              </a:t>
            </a:r>
            <a:r>
              <a:rPr lang="en-AU" sz="1400" kern="0" dirty="0"/>
              <a:t> WAN Link </a:t>
            </a: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AU" sz="1400" kern="0" dirty="0"/>
              <a:t>You will configure    </a:t>
            </a:r>
            <a:r>
              <a:rPr lang="en-AU" sz="1400" b="1" kern="0" dirty="0">
                <a:solidFill>
                  <a:srgbClr val="FF0000"/>
                </a:solidFill>
              </a:rPr>
              <a:t>CHAP           </a:t>
            </a:r>
            <a:r>
              <a:rPr lang="en-AU" sz="1400" kern="0" dirty="0"/>
              <a:t> Authentication on a PPP WAN Link</a:t>
            </a: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AU" sz="1400" kern="0" dirty="0"/>
              <a:t>NAT </a:t>
            </a:r>
            <a:r>
              <a:rPr lang="en-AU" sz="1400" b="1" kern="0" dirty="0">
                <a:solidFill>
                  <a:srgbClr val="FF0000"/>
                </a:solidFill>
              </a:rPr>
              <a:t>Overload</a:t>
            </a: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AU" sz="1400" kern="0" dirty="0">
                <a:latin typeface="+mn-lt"/>
                <a:cs typeface="+mn-cs"/>
              </a:rPr>
              <a:t>ACLs to deny a VLAN access to Database Server LAN</a:t>
            </a: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AU" sz="1400" kern="0" dirty="0">
                <a:latin typeface="+mn-lt"/>
                <a:cs typeface="+mn-cs"/>
              </a:rPr>
              <a:t>DHCP and the use of a </a:t>
            </a:r>
            <a:r>
              <a:rPr lang="en-AU" sz="1400" b="1" kern="0" dirty="0">
                <a:solidFill>
                  <a:srgbClr val="FF0000"/>
                </a:solidFill>
                <a:latin typeface="+mn-lt"/>
                <a:cs typeface="+mn-cs"/>
              </a:rPr>
              <a:t>helper ip </a:t>
            </a:r>
            <a:r>
              <a:rPr lang="en-AU" sz="1400" b="1" kern="0" dirty="0" smtClean="0">
                <a:solidFill>
                  <a:srgbClr val="FF0000"/>
                </a:solidFill>
                <a:latin typeface="+mn-lt"/>
                <a:cs typeface="+mn-cs"/>
              </a:rPr>
              <a:t>address</a:t>
            </a: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AU" sz="1400" b="1" kern="0" dirty="0">
                <a:solidFill>
                  <a:srgbClr val="FF0000"/>
                </a:solidFill>
              </a:rPr>
              <a:t>Book a kit in the lab to do this scenario, to prepare you for Skills Test B </a:t>
            </a:r>
            <a:endParaRPr lang="en-AU" sz="1400" b="1" kern="0" dirty="0">
              <a:solidFill>
                <a:srgbClr val="FF0000"/>
              </a:solidFill>
              <a:latin typeface="+mn-lt"/>
              <a:cs typeface="+mn-cs"/>
            </a:endParaRP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AU" sz="14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400" b="1" kern="0" dirty="0">
                <a:solidFill>
                  <a:srgbClr val="3333FF"/>
                </a:solidFill>
                <a:latin typeface="+mn-lt"/>
                <a:cs typeface="+mn-cs"/>
              </a:rPr>
              <a:t>Network Topology</a:t>
            </a: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AU" sz="1400" kern="0" dirty="0">
                <a:solidFill>
                  <a:srgbClr val="00B050"/>
                </a:solidFill>
                <a:latin typeface="+mn-lt"/>
                <a:cs typeface="+mn-cs"/>
              </a:rPr>
              <a:t>Internal</a:t>
            </a:r>
            <a:r>
              <a:rPr lang="en-AU" sz="1400" kern="0" dirty="0">
                <a:latin typeface="+mn-lt"/>
                <a:cs typeface="+mn-cs"/>
              </a:rPr>
              <a:t>, your internal network</a:t>
            </a: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AU" sz="1400" kern="0" dirty="0">
                <a:solidFill>
                  <a:srgbClr val="00B050"/>
                </a:solidFill>
                <a:latin typeface="+mn-lt"/>
                <a:cs typeface="+mn-cs"/>
              </a:rPr>
              <a:t>External</a:t>
            </a:r>
            <a:r>
              <a:rPr lang="en-AU" sz="1400" kern="0" dirty="0">
                <a:latin typeface="+mn-lt"/>
                <a:cs typeface="+mn-cs"/>
              </a:rPr>
              <a:t>, the link to the ISP and the Internet</a:t>
            </a: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AU" sz="1400" kern="0" dirty="0">
                <a:solidFill>
                  <a:srgbClr val="00B050"/>
                </a:solidFill>
              </a:rPr>
              <a:t>Use </a:t>
            </a:r>
            <a:r>
              <a:rPr lang="en-AU" sz="1400" b="1" kern="0" dirty="0">
                <a:solidFill>
                  <a:srgbClr val="FF0000"/>
                </a:solidFill>
              </a:rPr>
              <a:t>following Network addresses </a:t>
            </a:r>
            <a:r>
              <a:rPr lang="en-AU" sz="1400" kern="0" dirty="0">
                <a:solidFill>
                  <a:srgbClr val="00B050"/>
                </a:solidFill>
              </a:rPr>
              <a:t>for Scenario 6, </a:t>
            </a:r>
            <a:r>
              <a:rPr lang="en-AU" sz="1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 </a:t>
            </a:r>
            <a:r>
              <a:rPr lang="en-AU" sz="1400" b="1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7 </a:t>
            </a:r>
            <a:r>
              <a:rPr lang="en-AU" sz="1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determine </a:t>
            </a:r>
            <a:r>
              <a:rPr lang="en-AU" sz="1400" b="1" kern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AU" sz="1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AU" sz="1400" b="1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AU" sz="1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AU" sz="1400" kern="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 </a:t>
            </a:r>
          </a:p>
          <a:p>
            <a:pPr marL="1200150" lvl="2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AU" sz="1400" kern="0" dirty="0"/>
              <a:t>The Corporate Private Network Address, </a:t>
            </a:r>
            <a:r>
              <a:rPr lang="en-US" sz="1400" b="1" dirty="0">
                <a:solidFill>
                  <a:srgbClr val="C00000"/>
                </a:solidFill>
              </a:rPr>
              <a:t>V</a:t>
            </a:r>
            <a:r>
              <a:rPr lang="en-US" sz="1400" b="1" dirty="0">
                <a:solidFill>
                  <a:srgbClr val="FF0000"/>
                </a:solidFill>
              </a:rPr>
              <a:t>Z</a:t>
            </a:r>
            <a:r>
              <a:rPr lang="en-US" sz="1400" b="1" dirty="0">
                <a:solidFill>
                  <a:srgbClr val="9933FF"/>
                </a:solidFill>
              </a:rPr>
              <a:t>.0.0.0/8</a:t>
            </a:r>
            <a:r>
              <a:rPr lang="en-AU" sz="1400" b="1" kern="0" dirty="0">
                <a:solidFill>
                  <a:srgbClr val="9933FF"/>
                </a:solidFill>
                <a:latin typeface="Arial"/>
              </a:rPr>
              <a:t>.</a:t>
            </a:r>
          </a:p>
          <a:p>
            <a:pPr marL="1200150" lvl="2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AU" sz="1400" kern="0" dirty="0"/>
              <a:t>The corporate address has been </a:t>
            </a:r>
            <a:r>
              <a:rPr lang="en-AU" sz="1400" b="1" kern="0" dirty="0">
                <a:solidFill>
                  <a:srgbClr val="FF0000"/>
                </a:solidFill>
              </a:rPr>
              <a:t>divided up </a:t>
            </a:r>
            <a:r>
              <a:rPr lang="en-AU" sz="1400" kern="0" dirty="0"/>
              <a:t>and you have been given the address space </a:t>
            </a:r>
            <a:r>
              <a:rPr lang="en-US" sz="1400" b="1" dirty="0">
                <a:solidFill>
                  <a:srgbClr val="C00000"/>
                </a:solidFill>
              </a:rPr>
              <a:t>V</a:t>
            </a:r>
            <a:r>
              <a:rPr lang="en-US" sz="1400" b="1" dirty="0">
                <a:solidFill>
                  <a:srgbClr val="FF0000"/>
                </a:solidFill>
              </a:rPr>
              <a:t>Z</a:t>
            </a:r>
            <a:r>
              <a:rPr lang="en-US" sz="1400" b="1" dirty="0">
                <a:solidFill>
                  <a:srgbClr val="3333FF"/>
                </a:solidFill>
              </a:rPr>
              <a:t>.40.0.0/13</a:t>
            </a:r>
            <a:r>
              <a:rPr lang="en-US" sz="1400" dirty="0"/>
              <a:t> to build your part of the Corporate Network.</a:t>
            </a:r>
            <a:endParaRPr lang="en-AU" sz="1400" kern="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sz="1400" dirty="0"/>
              <a:t>ISP Link Address, </a:t>
            </a:r>
            <a:r>
              <a:rPr lang="en-US" sz="1400" b="1" dirty="0">
                <a:solidFill>
                  <a:srgbClr val="3333FF"/>
                </a:solidFill>
              </a:rPr>
              <a:t>210.11.</a:t>
            </a:r>
            <a:r>
              <a:rPr lang="en-US" sz="1400" b="1" dirty="0">
                <a:solidFill>
                  <a:srgbClr val="00B0F0"/>
                </a:solidFill>
              </a:rPr>
              <a:t>W</a:t>
            </a:r>
            <a:r>
              <a:rPr lang="en-US" sz="1400" b="1" dirty="0">
                <a:solidFill>
                  <a:srgbClr val="3333FF"/>
                </a:solidFill>
              </a:rPr>
              <a:t>.0/30</a:t>
            </a:r>
          </a:p>
          <a:p>
            <a:pPr marL="1200150" lvl="2" indent="-28575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AU" sz="1400" dirty="0"/>
              <a:t>NAT Public Address Pool, provided by the ISP is </a:t>
            </a:r>
            <a:r>
              <a:rPr lang="en-US" sz="1400" b="1" dirty="0">
                <a:solidFill>
                  <a:srgbClr val="3333FF"/>
                </a:solidFill>
              </a:rPr>
              <a:t>135.12.64.0/2</a:t>
            </a:r>
            <a:r>
              <a:rPr lang="en-AU" sz="1400" b="1" dirty="0">
                <a:solidFill>
                  <a:srgbClr val="3333FF"/>
                </a:solidFill>
              </a:rPr>
              <a:t>5, </a:t>
            </a:r>
            <a:r>
              <a:rPr lang="en-US" sz="1400" b="1" kern="0" dirty="0">
                <a:solidFill>
                  <a:srgbClr val="3333FF"/>
                </a:solidFill>
                <a:latin typeface="Arial"/>
              </a:rPr>
              <a:t>refer page 2</a:t>
            </a:r>
            <a:r>
              <a:rPr lang="en-AU" sz="1400" b="1" kern="0" dirty="0">
                <a:solidFill>
                  <a:srgbClr val="3333FF"/>
                </a:solidFill>
                <a:latin typeface="Arial"/>
              </a:rPr>
              <a:t>3</a:t>
            </a:r>
            <a:endParaRPr lang="en-AU" sz="1600" dirty="0"/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>
              <a:spcBef>
                <a:spcPct val="20000"/>
              </a:spcBef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AU" sz="1600" kern="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8047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810625" y="6570663"/>
            <a:ext cx="333375" cy="287337"/>
          </a:xfrm>
        </p:spPr>
        <p:txBody>
          <a:bodyPr/>
          <a:lstStyle/>
          <a:p>
            <a:pPr>
              <a:defRPr/>
            </a:pPr>
            <a:fld id="{7445E1C8-2653-45C1-AC54-28E7F95E0357}" type="slidenum">
              <a:rPr lang="en-AU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112545"/>
            <a:ext cx="8229600" cy="724167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AU" sz="2000" dirty="0">
                <a:solidFill>
                  <a:srgbClr val="0000FF"/>
                </a:solidFill>
              </a:rPr>
              <a:t>How to determine your Network Addresses and VLAN Numbers</a:t>
            </a:r>
          </a:p>
          <a:p>
            <a:pPr algn="ctr">
              <a:defRPr/>
            </a:pPr>
            <a:r>
              <a:rPr lang="en-AU" sz="2000" b="1" dirty="0">
                <a:solidFill>
                  <a:srgbClr val="FF0000"/>
                </a:solidFill>
              </a:rPr>
              <a:t>Rule Set  C</a:t>
            </a:r>
          </a:p>
          <a:p>
            <a:pPr algn="ctr">
              <a:defRPr/>
            </a:pPr>
            <a:endParaRPr lang="en-AU" sz="20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3508" y="980728"/>
            <a:ext cx="8856984" cy="504056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600" dirty="0">
                <a:solidFill>
                  <a:srgbClr val="0000FF"/>
                </a:solidFill>
              </a:rPr>
              <a:t>Network Addresses </a:t>
            </a:r>
            <a:r>
              <a:rPr lang="en-AU" sz="1600" dirty="0">
                <a:solidFill>
                  <a:srgbClr val="00B050"/>
                </a:solidFill>
              </a:rPr>
              <a:t>– </a:t>
            </a:r>
            <a:r>
              <a:rPr lang="en-AU" sz="1100" b="1" dirty="0">
                <a:solidFill>
                  <a:srgbClr val="FF0000"/>
                </a:solidFill>
              </a:rPr>
              <a:t>(Example Only, for Scenario 6 use network addresses on </a:t>
            </a:r>
            <a:r>
              <a:rPr lang="en-AU" sz="1100" b="1" dirty="0">
                <a:solidFill>
                  <a:srgbClr val="9933FF"/>
                </a:solidFill>
              </a:rPr>
              <a:t>page 6 </a:t>
            </a:r>
            <a:r>
              <a:rPr lang="en-AU" sz="1100" b="1" dirty="0">
                <a:solidFill>
                  <a:srgbClr val="FF0000"/>
                </a:solidFill>
              </a:rPr>
              <a:t>and use your student ID)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200" kern="0" dirty="0">
                <a:solidFill>
                  <a:srgbClr val="000000"/>
                </a:solidFill>
                <a:latin typeface="Arial"/>
              </a:rPr>
              <a:t>eg student Id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200" kern="0" dirty="0">
                <a:solidFill>
                  <a:srgbClr val="C00000"/>
                </a:solidFill>
                <a:latin typeface="Arial"/>
              </a:rPr>
              <a:t>Nine</a:t>
            </a:r>
            <a:r>
              <a:rPr lang="en-AU" sz="1200" kern="0" dirty="0">
                <a:solidFill>
                  <a:srgbClr val="000000"/>
                </a:solidFill>
                <a:latin typeface="Arial"/>
              </a:rPr>
              <a:t>   digit  Id 123057210 (Left to Right)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200" kern="0" dirty="0">
                <a:solidFill>
                  <a:srgbClr val="C00000"/>
                </a:solidFill>
                <a:latin typeface="Arial"/>
              </a:rPr>
              <a:t>If Seven</a:t>
            </a:r>
            <a:r>
              <a:rPr lang="en-AU" sz="1200" kern="0" dirty="0">
                <a:solidFill>
                  <a:srgbClr val="000000"/>
                </a:solidFill>
                <a:latin typeface="Arial"/>
              </a:rPr>
              <a:t> digit  Id 3057210   then  </a:t>
            </a:r>
            <a:r>
              <a:rPr lang="en-AU" sz="1200" b="1" kern="0" dirty="0">
                <a:solidFill>
                  <a:srgbClr val="00B050"/>
                </a:solidFill>
                <a:latin typeface="Arial"/>
              </a:rPr>
              <a:t>99</a:t>
            </a:r>
            <a:r>
              <a:rPr lang="en-AU" sz="1200" kern="0" dirty="0">
                <a:solidFill>
                  <a:srgbClr val="000000"/>
                </a:solidFill>
                <a:latin typeface="Arial"/>
              </a:rPr>
              <a:t>3057210 (Left to Right)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200" kern="0" dirty="0">
                <a:solidFill>
                  <a:srgbClr val="000000"/>
                </a:solidFill>
                <a:latin typeface="Arial"/>
              </a:rPr>
              <a:t>Rule 1: If the </a:t>
            </a:r>
            <a:r>
              <a:rPr lang="en-AU" sz="1200" b="1" kern="0" dirty="0">
                <a:solidFill>
                  <a:srgbClr val="9933FF"/>
                </a:solidFill>
                <a:latin typeface="Arial"/>
              </a:rPr>
              <a:t>Corporate Network Address </a:t>
            </a:r>
            <a:r>
              <a:rPr lang="en-AU" sz="1200" kern="0" dirty="0">
                <a:solidFill>
                  <a:srgbClr val="000000"/>
                </a:solidFill>
                <a:latin typeface="Arial"/>
              </a:rPr>
              <a:t>is </a:t>
            </a:r>
            <a:r>
              <a:rPr lang="en-US" sz="1200" b="1" dirty="0">
                <a:solidFill>
                  <a:srgbClr val="C00000"/>
                </a:solidFill>
              </a:rPr>
              <a:t>V</a:t>
            </a:r>
            <a:r>
              <a:rPr lang="en-US" sz="1200" b="1" dirty="0">
                <a:solidFill>
                  <a:srgbClr val="FF0000"/>
                </a:solidFill>
              </a:rPr>
              <a:t>Z</a:t>
            </a:r>
            <a:r>
              <a:rPr lang="en-US" sz="1200" b="1" dirty="0">
                <a:solidFill>
                  <a:srgbClr val="3333FF"/>
                </a:solidFill>
              </a:rPr>
              <a:t>.0.0.0/8 </a:t>
            </a:r>
            <a:r>
              <a:rPr lang="en-US" sz="1200" dirty="0">
                <a:solidFill>
                  <a:srgbClr val="000000"/>
                </a:solidFill>
              </a:rPr>
              <a:t>where </a:t>
            </a:r>
            <a:r>
              <a:rPr lang="en-US" sz="1200" b="1" dirty="0">
                <a:solidFill>
                  <a:srgbClr val="C00000"/>
                </a:solidFill>
              </a:rPr>
              <a:t>V</a:t>
            </a:r>
            <a:r>
              <a:rPr lang="en-US" sz="1200" dirty="0">
                <a:solidFill>
                  <a:srgbClr val="000000"/>
                </a:solidFill>
              </a:rPr>
              <a:t> is </a:t>
            </a:r>
            <a:r>
              <a:rPr lang="en-US" sz="1200" b="1" dirty="0">
                <a:solidFill>
                  <a:srgbClr val="C00000"/>
                </a:solidFill>
              </a:rPr>
              <a:t>sixth</a:t>
            </a:r>
            <a:r>
              <a:rPr lang="en-US" sz="1200" dirty="0">
                <a:solidFill>
                  <a:srgbClr val="000000"/>
                </a:solidFill>
              </a:rPr>
              <a:t> and </a:t>
            </a:r>
            <a:r>
              <a:rPr lang="en-US" sz="1200" b="1" dirty="0">
                <a:solidFill>
                  <a:srgbClr val="FF0000"/>
                </a:solidFill>
              </a:rPr>
              <a:t>Z</a:t>
            </a:r>
            <a:r>
              <a:rPr lang="en-US" sz="1200" dirty="0">
                <a:solidFill>
                  <a:srgbClr val="000000"/>
                </a:solidFill>
              </a:rPr>
              <a:t> is </a:t>
            </a:r>
            <a:r>
              <a:rPr lang="en-US" sz="1200" b="1" dirty="0">
                <a:solidFill>
                  <a:srgbClr val="FF0000"/>
                </a:solidFill>
              </a:rPr>
              <a:t>fifth</a:t>
            </a:r>
            <a:r>
              <a:rPr lang="en-US" sz="1200" dirty="0">
                <a:solidFill>
                  <a:srgbClr val="000000"/>
                </a:solidFill>
              </a:rPr>
              <a:t> number in your student  ID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  <a:defRPr/>
            </a:pPr>
            <a:r>
              <a:rPr lang="en-US" sz="1200" b="1" dirty="0">
                <a:solidFill>
                  <a:srgbClr val="C00000"/>
                </a:solidFill>
              </a:rPr>
              <a:t>V=7</a:t>
            </a:r>
            <a:r>
              <a:rPr lang="en-US" sz="1200" b="1" dirty="0">
                <a:solidFill>
                  <a:srgbClr val="FF0000"/>
                </a:solidFill>
              </a:rPr>
              <a:t> </a:t>
            </a:r>
            <a:r>
              <a:rPr lang="en-US" sz="1200" b="1" dirty="0"/>
              <a:t>and</a:t>
            </a:r>
            <a:r>
              <a:rPr lang="en-US" sz="1200" b="1" dirty="0">
                <a:solidFill>
                  <a:srgbClr val="FF0000"/>
                </a:solidFill>
              </a:rPr>
              <a:t> Z=5</a:t>
            </a:r>
            <a:r>
              <a:rPr lang="en-US" sz="1200" b="1" dirty="0">
                <a:solidFill>
                  <a:srgbClr val="000000"/>
                </a:solidFill>
              </a:rPr>
              <a:t>, hence</a:t>
            </a:r>
            <a:r>
              <a:rPr lang="en-US" sz="1200" b="1" dirty="0">
                <a:solidFill>
                  <a:srgbClr val="FF0000"/>
                </a:solidFill>
              </a:rPr>
              <a:t> </a:t>
            </a:r>
            <a:r>
              <a:rPr lang="en-US" sz="1200" b="1" dirty="0">
                <a:solidFill>
                  <a:srgbClr val="C00000"/>
                </a:solidFill>
              </a:rPr>
              <a:t>7</a:t>
            </a:r>
            <a:r>
              <a:rPr lang="en-US" sz="1200" b="1" dirty="0">
                <a:solidFill>
                  <a:srgbClr val="FF0000"/>
                </a:solidFill>
              </a:rPr>
              <a:t>5</a:t>
            </a:r>
            <a:r>
              <a:rPr lang="en-US" sz="1200" b="1" dirty="0">
                <a:solidFill>
                  <a:srgbClr val="3333FF"/>
                </a:solidFill>
              </a:rPr>
              <a:t>.0.0.0/8</a:t>
            </a:r>
            <a:r>
              <a:rPr lang="en-US" sz="1200" b="1" dirty="0">
                <a:solidFill>
                  <a:srgbClr val="FF0000"/>
                </a:solidFill>
              </a:rPr>
              <a:t>  </a:t>
            </a:r>
            <a:r>
              <a:rPr lang="en-US" sz="1200" b="1" dirty="0">
                <a:solidFill>
                  <a:srgbClr val="000000"/>
                </a:solidFill>
              </a:rPr>
              <a:t>is your  Corporate Network Address</a:t>
            </a:r>
            <a:endParaRPr lang="en-US" sz="1200" b="1" dirty="0">
              <a:solidFill>
                <a:srgbClr val="0000FF"/>
              </a:solidFill>
            </a:endParaRP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200" dirty="0">
                <a:solidFill>
                  <a:srgbClr val="000000"/>
                </a:solidFill>
              </a:rPr>
              <a:t>Rule 2: If the </a:t>
            </a:r>
            <a:r>
              <a:rPr lang="en-AU" sz="1200" b="1" dirty="0">
                <a:solidFill>
                  <a:srgbClr val="9933FF"/>
                </a:solidFill>
              </a:rPr>
              <a:t>ISP Link Address </a:t>
            </a:r>
            <a:r>
              <a:rPr lang="en-AU" sz="1200" dirty="0">
                <a:solidFill>
                  <a:srgbClr val="000000"/>
                </a:solidFill>
              </a:rPr>
              <a:t>is </a:t>
            </a:r>
            <a:r>
              <a:rPr lang="en-US" sz="1200" b="1" dirty="0">
                <a:solidFill>
                  <a:srgbClr val="3333FF"/>
                </a:solidFill>
              </a:rPr>
              <a:t>191.22.4</a:t>
            </a:r>
            <a:r>
              <a:rPr lang="en-US" sz="1200" b="1" dirty="0">
                <a:solidFill>
                  <a:srgbClr val="00B0F0"/>
                </a:solidFill>
              </a:rPr>
              <a:t>W</a:t>
            </a:r>
            <a:r>
              <a:rPr lang="en-US" sz="1200" b="1" dirty="0">
                <a:solidFill>
                  <a:srgbClr val="3333FF"/>
                </a:solidFill>
              </a:rPr>
              <a:t>.0/30</a:t>
            </a:r>
            <a:r>
              <a:rPr lang="en-US" sz="1200" dirty="0">
                <a:solidFill>
                  <a:srgbClr val="000000"/>
                </a:solidFill>
              </a:rPr>
              <a:t> where </a:t>
            </a:r>
            <a:r>
              <a:rPr lang="en-US" sz="1200" b="1" dirty="0">
                <a:solidFill>
                  <a:srgbClr val="00B0F0"/>
                </a:solidFill>
              </a:rPr>
              <a:t>W</a:t>
            </a:r>
            <a:r>
              <a:rPr lang="en-US" sz="1200" dirty="0">
                <a:solidFill>
                  <a:srgbClr val="000000"/>
                </a:solidFill>
              </a:rPr>
              <a:t> is </a:t>
            </a:r>
            <a:r>
              <a:rPr lang="en-US" sz="1200" b="1" dirty="0">
                <a:solidFill>
                  <a:srgbClr val="00B0F0"/>
                </a:solidFill>
              </a:rPr>
              <a:t>eighth </a:t>
            </a:r>
            <a:r>
              <a:rPr lang="en-US" sz="1200" dirty="0">
                <a:solidFill>
                  <a:srgbClr val="000000"/>
                </a:solidFill>
              </a:rPr>
              <a:t>number in your student ID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200" b="1" dirty="0">
                <a:solidFill>
                  <a:srgbClr val="0099FF"/>
                </a:solidFill>
              </a:rPr>
              <a:t>W=1</a:t>
            </a:r>
            <a:r>
              <a:rPr lang="en-AU" sz="1200" b="1" dirty="0">
                <a:solidFill>
                  <a:srgbClr val="000000"/>
                </a:solidFill>
              </a:rPr>
              <a:t>, hence </a:t>
            </a:r>
            <a:r>
              <a:rPr lang="en-AU" sz="1200" b="1" dirty="0">
                <a:solidFill>
                  <a:srgbClr val="0099FF"/>
                </a:solidFill>
              </a:rPr>
              <a:t>191.22.42.0</a:t>
            </a:r>
            <a:r>
              <a:rPr lang="en-AU" sz="1200" b="1" dirty="0">
                <a:solidFill>
                  <a:srgbClr val="000000"/>
                </a:solidFill>
              </a:rPr>
              <a:t> is your ISP Link Address</a:t>
            </a:r>
            <a:endParaRPr lang="en-AU" sz="1200" b="1" dirty="0">
              <a:solidFill>
                <a:srgbClr val="3333FF"/>
              </a:solidFill>
            </a:endParaRPr>
          </a:p>
          <a:p>
            <a:pPr lvl="1">
              <a:spcBef>
                <a:spcPct val="20000"/>
              </a:spcBef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600" kern="0" dirty="0">
                <a:solidFill>
                  <a:srgbClr val="0000FF"/>
                </a:solidFill>
                <a:latin typeface="Arial"/>
              </a:rPr>
              <a:t>VLAN Numbers </a:t>
            </a:r>
            <a:r>
              <a:rPr lang="en-AU" sz="1600" kern="0" dirty="0">
                <a:solidFill>
                  <a:srgbClr val="00B050"/>
                </a:solidFill>
                <a:latin typeface="Arial"/>
              </a:rPr>
              <a:t>– </a:t>
            </a:r>
            <a:r>
              <a:rPr lang="en-AU" sz="1100" b="1" kern="0" dirty="0">
                <a:solidFill>
                  <a:srgbClr val="FF0000"/>
                </a:solidFill>
                <a:latin typeface="Arial"/>
              </a:rPr>
              <a:t>(Example Only, use your Student ID</a:t>
            </a:r>
            <a:endParaRPr lang="en-AU" sz="1600" dirty="0">
              <a:solidFill>
                <a:srgbClr val="FF0000"/>
              </a:solidFill>
            </a:endParaRP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200" kern="0" dirty="0">
                <a:solidFill>
                  <a:srgbClr val="000000"/>
                </a:solidFill>
                <a:latin typeface="Arial"/>
              </a:rPr>
              <a:t>eg student Id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200" kern="0" dirty="0">
                <a:solidFill>
                  <a:srgbClr val="C00000"/>
                </a:solidFill>
                <a:latin typeface="Arial"/>
              </a:rPr>
              <a:t>Nine</a:t>
            </a:r>
            <a:r>
              <a:rPr lang="en-AU" sz="1200" kern="0" dirty="0">
                <a:solidFill>
                  <a:srgbClr val="000000"/>
                </a:solidFill>
                <a:latin typeface="Arial"/>
              </a:rPr>
              <a:t>   digit  Id 123057210 (Left to Right)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200" kern="0" dirty="0">
                <a:solidFill>
                  <a:srgbClr val="C00000"/>
                </a:solidFill>
                <a:latin typeface="Arial"/>
              </a:rPr>
              <a:t>If Seven</a:t>
            </a:r>
            <a:r>
              <a:rPr lang="en-AU" sz="1200" kern="0" dirty="0">
                <a:solidFill>
                  <a:srgbClr val="000000"/>
                </a:solidFill>
                <a:latin typeface="Arial"/>
              </a:rPr>
              <a:t> digit  Id 3057210   then  </a:t>
            </a:r>
            <a:r>
              <a:rPr lang="en-AU" sz="1200" b="1" kern="0" dirty="0">
                <a:solidFill>
                  <a:srgbClr val="00B050"/>
                </a:solidFill>
                <a:latin typeface="Arial"/>
              </a:rPr>
              <a:t>99</a:t>
            </a:r>
            <a:r>
              <a:rPr lang="en-AU" sz="1200" kern="0" dirty="0">
                <a:solidFill>
                  <a:srgbClr val="000000"/>
                </a:solidFill>
                <a:latin typeface="Arial"/>
              </a:rPr>
              <a:t>3057210 (Left to Right)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AU" sz="1200" b="1" dirty="0">
                <a:solidFill>
                  <a:srgbClr val="000000"/>
                </a:solidFill>
              </a:rPr>
              <a:t>    </a:t>
            </a:r>
            <a:r>
              <a:rPr lang="en-AU" sz="1200" dirty="0">
                <a:solidFill>
                  <a:srgbClr val="000000"/>
                </a:solidFill>
              </a:rPr>
              <a:t>Rule 1:  VLAN</a:t>
            </a:r>
            <a:r>
              <a:rPr lang="en-AU" sz="1200" dirty="0">
                <a:solidFill>
                  <a:srgbClr val="00B050"/>
                </a:solidFill>
              </a:rPr>
              <a:t>  </a:t>
            </a:r>
            <a:r>
              <a:rPr lang="en-AU" sz="1200" b="1" dirty="0">
                <a:solidFill>
                  <a:srgbClr val="00B050"/>
                </a:solidFill>
              </a:rPr>
              <a:t>XXX  </a:t>
            </a:r>
            <a:r>
              <a:rPr lang="en-AU" sz="1200" dirty="0">
                <a:solidFill>
                  <a:srgbClr val="000000"/>
                </a:solidFill>
              </a:rPr>
              <a:t> </a:t>
            </a:r>
            <a:r>
              <a:rPr lang="en-AU" sz="1200" b="1" dirty="0">
                <a:solidFill>
                  <a:srgbClr val="00B050"/>
                </a:solidFill>
              </a:rPr>
              <a:t>where  XXX are the fifth, sixth and seventh numbers in you student ID</a:t>
            </a:r>
            <a:r>
              <a:rPr lang="en-AU" sz="1200" dirty="0">
                <a:solidFill>
                  <a:srgbClr val="000000"/>
                </a:solidFill>
              </a:rPr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AU" sz="1200" b="1" dirty="0">
                <a:solidFill>
                  <a:srgbClr val="000000"/>
                </a:solidFill>
              </a:rPr>
              <a:t>    </a:t>
            </a:r>
            <a:r>
              <a:rPr lang="en-AU" sz="1200" dirty="0">
                <a:solidFill>
                  <a:srgbClr val="000000"/>
                </a:solidFill>
              </a:rPr>
              <a:t>Rule 2:  VLAN  </a:t>
            </a:r>
            <a:r>
              <a:rPr lang="en-AU" sz="1200" b="1" dirty="0">
                <a:solidFill>
                  <a:srgbClr val="9933FF"/>
                </a:solidFill>
              </a:rPr>
              <a:t>YYY </a:t>
            </a:r>
            <a:r>
              <a:rPr lang="en-AU" sz="1200" dirty="0">
                <a:solidFill>
                  <a:srgbClr val="000000"/>
                </a:solidFill>
              </a:rPr>
              <a:t> </a:t>
            </a:r>
            <a:r>
              <a:rPr lang="en-AU" sz="1200" b="1" dirty="0">
                <a:solidFill>
                  <a:srgbClr val="9933FF"/>
                </a:solidFill>
              </a:rPr>
              <a:t>where  YYY  are the sixth, seventh  and eighth numbers in you student ID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AU" sz="1200" dirty="0">
                <a:solidFill>
                  <a:srgbClr val="000000"/>
                </a:solidFill>
              </a:rPr>
              <a:t>    Rule 3:  IF</a:t>
            </a:r>
            <a:r>
              <a:rPr lang="en-AU" sz="1200" dirty="0">
                <a:solidFill>
                  <a:srgbClr val="00B050"/>
                </a:solidFill>
              </a:rPr>
              <a:t> XXX </a:t>
            </a:r>
            <a:r>
              <a:rPr lang="en-AU" sz="1200" dirty="0">
                <a:solidFill>
                  <a:srgbClr val="000000"/>
                </a:solidFill>
              </a:rPr>
              <a:t>= </a:t>
            </a:r>
            <a:r>
              <a:rPr lang="en-AU" sz="1200" dirty="0">
                <a:solidFill>
                  <a:srgbClr val="9933FF"/>
                </a:solidFill>
              </a:rPr>
              <a:t>YYY</a:t>
            </a:r>
            <a:r>
              <a:rPr lang="en-AU" sz="1200" dirty="0">
                <a:solidFill>
                  <a:srgbClr val="000000"/>
                </a:solidFill>
              </a:rPr>
              <a:t> then </a:t>
            </a:r>
            <a:r>
              <a:rPr lang="en-AU" sz="1200" dirty="0">
                <a:solidFill>
                  <a:srgbClr val="00B050"/>
                </a:solidFill>
              </a:rPr>
              <a:t>XXX </a:t>
            </a:r>
            <a:r>
              <a:rPr lang="en-AU" sz="1200" dirty="0">
                <a:solidFill>
                  <a:srgbClr val="000000"/>
                </a:solidFill>
              </a:rPr>
              <a:t>= </a:t>
            </a:r>
            <a:r>
              <a:rPr lang="en-AU" sz="1200" dirty="0">
                <a:solidFill>
                  <a:srgbClr val="00B050"/>
                </a:solidFill>
              </a:rPr>
              <a:t>XXX</a:t>
            </a:r>
            <a:r>
              <a:rPr lang="en-AU" sz="1200" dirty="0">
                <a:solidFill>
                  <a:srgbClr val="000000"/>
                </a:solidFill>
              </a:rPr>
              <a:t> + 1</a:t>
            </a:r>
            <a:r>
              <a:rPr lang="en-AU" sz="1200" b="1" dirty="0">
                <a:solidFill>
                  <a:srgbClr val="9933FF"/>
                </a:solidFill>
              </a:rPr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AU" sz="1200" dirty="0">
                <a:solidFill>
                  <a:srgbClr val="000000"/>
                </a:solidFill>
              </a:rPr>
              <a:t>     Rule 4: VLAN  516 , IF</a:t>
            </a:r>
            <a:r>
              <a:rPr lang="en-AU" sz="1200" dirty="0">
                <a:solidFill>
                  <a:srgbClr val="00B050"/>
                </a:solidFill>
              </a:rPr>
              <a:t> XXX </a:t>
            </a:r>
            <a:r>
              <a:rPr lang="en-AU" sz="1200" dirty="0">
                <a:solidFill>
                  <a:srgbClr val="000000"/>
                </a:solidFill>
              </a:rPr>
              <a:t>or </a:t>
            </a:r>
            <a:r>
              <a:rPr lang="en-AU" sz="1200" dirty="0">
                <a:solidFill>
                  <a:srgbClr val="9933FF"/>
                </a:solidFill>
              </a:rPr>
              <a:t>YYY</a:t>
            </a:r>
            <a:r>
              <a:rPr lang="en-AU" sz="1200" dirty="0">
                <a:solidFill>
                  <a:srgbClr val="000000"/>
                </a:solidFill>
              </a:rPr>
              <a:t> = 516 then 516 - 3 = 519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AU" sz="1200" dirty="0">
                <a:solidFill>
                  <a:srgbClr val="000000"/>
                </a:solidFill>
              </a:rPr>
              <a:t>Appling Rules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AU" sz="1200" dirty="0">
                <a:solidFill>
                  <a:srgbClr val="000000"/>
                </a:solidFill>
              </a:rPr>
              <a:t>Rule 1: VLAN  </a:t>
            </a:r>
            <a:r>
              <a:rPr lang="en-AU" sz="1200" dirty="0">
                <a:solidFill>
                  <a:srgbClr val="00B050"/>
                </a:solidFill>
              </a:rPr>
              <a:t>XXX</a:t>
            </a:r>
            <a:r>
              <a:rPr lang="en-AU" sz="1200" dirty="0">
                <a:solidFill>
                  <a:srgbClr val="000000"/>
                </a:solidFill>
              </a:rPr>
              <a:t> : </a:t>
            </a:r>
            <a:r>
              <a:rPr lang="en-AU" sz="1200" dirty="0">
                <a:solidFill>
                  <a:srgbClr val="00B050"/>
                </a:solidFill>
              </a:rPr>
              <a:t>XXX</a:t>
            </a:r>
            <a:r>
              <a:rPr lang="en-AU" sz="1200" dirty="0">
                <a:solidFill>
                  <a:srgbClr val="000000"/>
                </a:solidFill>
              </a:rPr>
              <a:t>= 572  hence   VLAN572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AU" sz="1200" dirty="0">
                <a:solidFill>
                  <a:srgbClr val="000000"/>
                </a:solidFill>
              </a:rPr>
              <a:t>Rule 2: VLAN    </a:t>
            </a:r>
            <a:r>
              <a:rPr lang="en-AU" sz="1200" b="1" dirty="0">
                <a:solidFill>
                  <a:srgbClr val="9933FF"/>
                </a:solidFill>
              </a:rPr>
              <a:t>YYY</a:t>
            </a:r>
            <a:r>
              <a:rPr lang="en-AU" sz="1200" dirty="0">
                <a:solidFill>
                  <a:srgbClr val="000000"/>
                </a:solidFill>
              </a:rPr>
              <a:t>: </a:t>
            </a:r>
            <a:r>
              <a:rPr lang="en-AU" sz="1200" b="1" dirty="0">
                <a:solidFill>
                  <a:srgbClr val="9933FF"/>
                </a:solidFill>
              </a:rPr>
              <a:t>YYY</a:t>
            </a:r>
            <a:r>
              <a:rPr lang="en-AU" sz="1200" dirty="0">
                <a:solidFill>
                  <a:srgbClr val="000000"/>
                </a:solidFill>
              </a:rPr>
              <a:t>=721 hence     VLAN721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AU" sz="1200" dirty="0">
                <a:solidFill>
                  <a:srgbClr val="000000"/>
                </a:solidFill>
              </a:rPr>
              <a:t>Rule 3:  No need to apply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AU" sz="1200" dirty="0">
                <a:solidFill>
                  <a:srgbClr val="000000"/>
                </a:solidFill>
              </a:rPr>
              <a:t>Rule 4:  No need to apply</a:t>
            </a:r>
            <a:endParaRPr lang="en-AU" sz="160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1065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810625" y="6570663"/>
            <a:ext cx="333375" cy="287337"/>
          </a:xfrm>
        </p:spPr>
        <p:txBody>
          <a:bodyPr/>
          <a:lstStyle/>
          <a:p>
            <a:pPr>
              <a:defRPr/>
            </a:pPr>
            <a:fld id="{7445E1C8-2653-45C1-AC54-28E7F95E0357}" type="slidenum">
              <a:rPr lang="en-AU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95536" y="116632"/>
            <a:ext cx="8229600" cy="1046694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AU" sz="2000" dirty="0">
                <a:solidFill>
                  <a:srgbClr val="000000"/>
                </a:solidFill>
              </a:rPr>
              <a:t>Scenario 6 Addresses and VLAN Numbers</a:t>
            </a:r>
          </a:p>
          <a:p>
            <a:pPr algn="ctr">
              <a:defRPr/>
            </a:pPr>
            <a:r>
              <a:rPr lang="en-AU" sz="2000" dirty="0">
                <a:solidFill>
                  <a:srgbClr val="9933FF"/>
                </a:solidFill>
              </a:rPr>
              <a:t>Record your Network Addresses and VLAN Numbers</a:t>
            </a:r>
          </a:p>
          <a:p>
            <a:pPr algn="ctr">
              <a:defRPr/>
            </a:pPr>
            <a:r>
              <a:rPr lang="en-AU" sz="2000" b="1" dirty="0">
                <a:solidFill>
                  <a:srgbClr val="FF0000"/>
                </a:solidFill>
              </a:rPr>
              <a:t>Refer Rule Set  C</a:t>
            </a:r>
          </a:p>
          <a:p>
            <a:pPr algn="ctr">
              <a:defRPr/>
            </a:pPr>
            <a:endParaRPr lang="en-AU" sz="2000" dirty="0">
              <a:solidFill>
                <a:srgbClr val="000000"/>
              </a:solidFill>
            </a:endParaRPr>
          </a:p>
          <a:p>
            <a:pPr algn="ctr">
              <a:defRPr/>
            </a:pPr>
            <a:endParaRPr lang="en-AU" sz="2000" dirty="0">
              <a:solidFill>
                <a:srgbClr val="000000"/>
              </a:solidFill>
            </a:endParaRPr>
          </a:p>
          <a:p>
            <a:pPr algn="ctr">
              <a:defRPr/>
            </a:pPr>
            <a:endParaRPr lang="en-AU" sz="2000" kern="0" dirty="0">
              <a:solidFill>
                <a:srgbClr val="000000"/>
              </a:solidFill>
              <a:latin typeface="Arial"/>
            </a:endParaRPr>
          </a:p>
          <a:p>
            <a:pPr algn="ctr">
              <a:defRPr/>
            </a:pPr>
            <a:endParaRPr lang="en-AU" sz="2000" kern="0" dirty="0">
              <a:solidFill>
                <a:srgbClr val="000000"/>
              </a:solidFill>
              <a:latin typeface="Arial"/>
            </a:endParaRPr>
          </a:p>
          <a:p>
            <a:pPr algn="ctr">
              <a:defRPr/>
            </a:pPr>
            <a:endParaRPr lang="en-AU" sz="2000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87016" y="1163326"/>
            <a:ext cx="8856984" cy="5578042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600" kern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Student ID: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600" kern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section of Corporate Network Address space </a:t>
            </a:r>
            <a:r>
              <a:rPr lang="en-US" sz="1600" b="1" dirty="0">
                <a:solidFill>
                  <a:srgbClr val="C00000"/>
                </a:solidFill>
              </a:rPr>
              <a:t>V</a:t>
            </a:r>
            <a:r>
              <a:rPr lang="en-US" sz="1600" b="1" dirty="0">
                <a:solidFill>
                  <a:srgbClr val="FF0000"/>
                </a:solidFill>
              </a:rPr>
              <a:t>Z</a:t>
            </a:r>
            <a:r>
              <a:rPr lang="en-US" sz="1600" b="1" dirty="0">
                <a:solidFill>
                  <a:srgbClr val="3333FF"/>
                </a:solidFill>
              </a:rPr>
              <a:t>.40.0.0/12 </a:t>
            </a:r>
            <a:r>
              <a:rPr lang="en-US" sz="1600" b="1" dirty="0">
                <a:solidFill>
                  <a:srgbClr val="C00000"/>
                </a:solidFill>
              </a:rPr>
              <a:t>V=   </a:t>
            </a:r>
            <a:r>
              <a:rPr lang="en-US" sz="1600" b="1" dirty="0">
                <a:solidFill>
                  <a:srgbClr val="FF0000"/>
                </a:solidFill>
              </a:rPr>
              <a:t>Z =</a:t>
            </a:r>
            <a:endParaRPr lang="en-AU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  <a:defRPr/>
            </a:pPr>
            <a:endParaRPr lang="en-AU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  <a:defRPr/>
            </a:pPr>
            <a:endParaRPr lang="en-AU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2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ISP Link Address </a:t>
            </a:r>
            <a:r>
              <a:rPr lang="en-US" sz="1400" b="1" dirty="0">
                <a:solidFill>
                  <a:srgbClr val="3333FF"/>
                </a:solidFill>
              </a:rPr>
              <a:t>210.11.</a:t>
            </a:r>
            <a:r>
              <a:rPr lang="en-US" sz="1400" b="1" dirty="0">
                <a:solidFill>
                  <a:srgbClr val="00B0F0"/>
                </a:solidFill>
              </a:rPr>
              <a:t>W</a:t>
            </a:r>
            <a:r>
              <a:rPr lang="en-US" sz="1400" b="1" dirty="0">
                <a:solidFill>
                  <a:srgbClr val="3333FF"/>
                </a:solidFill>
              </a:rPr>
              <a:t>.0/30     </a:t>
            </a:r>
            <a:r>
              <a:rPr lang="en-US" sz="1400" b="1" dirty="0">
                <a:solidFill>
                  <a:srgbClr val="00B0F0"/>
                </a:solidFill>
              </a:rPr>
              <a:t>W =</a:t>
            </a:r>
            <a:endParaRPr lang="en-AU" sz="1400" b="1" dirty="0">
              <a:solidFill>
                <a:srgbClr val="00B0F0"/>
              </a:solidFill>
            </a:endParaRPr>
          </a:p>
          <a:p>
            <a:pPr marL="342900" lvl="2" indent="-342900">
              <a:spcBef>
                <a:spcPct val="20000"/>
              </a:spcBef>
              <a:buFontTx/>
              <a:buChar char="•"/>
              <a:defRPr/>
            </a:pPr>
            <a:endParaRPr lang="en-AU" sz="1400" b="1" dirty="0">
              <a:solidFill>
                <a:srgbClr val="3333FF"/>
              </a:solidFill>
            </a:endParaRPr>
          </a:p>
          <a:p>
            <a:pPr>
              <a:spcBef>
                <a:spcPct val="20000"/>
              </a:spcBef>
              <a:defRPr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AU" sz="1600" b="1" dirty="0">
              <a:solidFill>
                <a:srgbClr val="3333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ct val="20000"/>
              </a:spcBef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lvl="1">
              <a:spcBef>
                <a:spcPct val="20000"/>
              </a:spcBef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lvl="1">
              <a:spcBef>
                <a:spcPct val="20000"/>
              </a:spcBef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lvl="1">
              <a:spcBef>
                <a:spcPct val="20000"/>
              </a:spcBef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600" kern="0" dirty="0">
                <a:solidFill>
                  <a:srgbClr val="00B050"/>
                </a:solidFill>
                <a:latin typeface="Arial"/>
              </a:rPr>
              <a:t>Your VLAN Numbers </a:t>
            </a:r>
            <a:r>
              <a:rPr lang="en-AU" sz="1200" kern="0" dirty="0">
                <a:solidFill>
                  <a:srgbClr val="000000"/>
                </a:solidFill>
                <a:latin typeface="Arial"/>
              </a:rPr>
              <a:t> </a:t>
            </a:r>
          </a:p>
          <a:p>
            <a:pPr lvl="1">
              <a:spcBef>
                <a:spcPct val="20000"/>
              </a:spcBef>
              <a:defRPr/>
            </a:pPr>
            <a:endParaRPr lang="en-AU" sz="1200" kern="0" dirty="0">
              <a:solidFill>
                <a:srgbClr val="000000"/>
              </a:solidFill>
              <a:latin typeface="Arial"/>
            </a:endParaRP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>
              <a:spcBef>
                <a:spcPct val="20000"/>
              </a:spcBef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3866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111035"/>
            <a:ext cx="8229600" cy="725678"/>
          </a:xfrm>
        </p:spPr>
        <p:txBody>
          <a:bodyPr/>
          <a:lstStyle/>
          <a:p>
            <a:r>
              <a:rPr lang="en-AU" sz="2400" dirty="0"/>
              <a:t/>
            </a:r>
            <a:br>
              <a:rPr lang="en-AU" sz="2400" dirty="0"/>
            </a:br>
            <a:r>
              <a:rPr lang="en-AU" sz="2200" dirty="0"/>
              <a:t>Task 2 VLSM Design – Use VLSM Calculator</a:t>
            </a:r>
            <a:br>
              <a:rPr lang="en-AU" sz="2200" dirty="0"/>
            </a:br>
            <a:r>
              <a:rPr lang="en-AU" sz="2200" dirty="0"/>
              <a:t>Paste Below</a:t>
            </a:r>
            <a:r>
              <a:rPr lang="en-AU" sz="2400" dirty="0"/>
              <a:t/>
            </a:r>
            <a:br>
              <a:rPr lang="en-AU" sz="2400" dirty="0"/>
            </a:br>
            <a:endParaRPr lang="en-AU" sz="2400" dirty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9B59E69-41D3-46E6-94B7-C349B4542012}" type="slidenum">
              <a:rPr lang="en-AU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A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670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571500"/>
          </a:xfrm>
        </p:spPr>
        <p:txBody>
          <a:bodyPr/>
          <a:lstStyle/>
          <a:p>
            <a:r>
              <a:rPr lang="en-AU" sz="2000" dirty="0"/>
              <a:t>Scenario 6 -Tasks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620689"/>
            <a:ext cx="8856663" cy="3456383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AU" sz="1300" b="1" dirty="0"/>
              <a:t>1. </a:t>
            </a:r>
            <a:r>
              <a:rPr lang="en-AU" sz="1300" b="1" dirty="0">
                <a:solidFill>
                  <a:srgbClr val="3333FF"/>
                </a:solidFill>
              </a:rPr>
              <a:t>VLSM Design</a:t>
            </a:r>
          </a:p>
          <a:p>
            <a:pPr lvl="0" eaLnBrk="1" hangingPunct="1">
              <a:buNone/>
              <a:defRPr/>
            </a:pPr>
            <a:r>
              <a:rPr lang="en-AU" sz="1300" dirty="0"/>
              <a:t>   </a:t>
            </a:r>
            <a:r>
              <a:rPr lang="en-AU" sz="1300" b="1" dirty="0"/>
              <a:t>a) </a:t>
            </a:r>
            <a:r>
              <a:rPr lang="en-AU" sz="1300" b="1" dirty="0">
                <a:solidFill>
                  <a:srgbClr val="000000"/>
                </a:solidFill>
              </a:rPr>
              <a:t>Rules refer page 5</a:t>
            </a:r>
            <a:endParaRPr lang="en-AU" sz="1300" b="1" dirty="0"/>
          </a:p>
          <a:p>
            <a:pPr eaLnBrk="1" hangingPunct="1">
              <a:buFontTx/>
              <a:buNone/>
              <a:defRPr/>
            </a:pPr>
            <a:r>
              <a:rPr lang="en-AU" sz="1300" b="1" dirty="0"/>
              <a:t>   b) </a:t>
            </a:r>
            <a:r>
              <a:rPr lang="en-AU" sz="1300" dirty="0"/>
              <a:t>As a first task it is important to get your addressing scheme</a:t>
            </a:r>
            <a:r>
              <a:rPr lang="en-AU" sz="1300" dirty="0">
                <a:solidFill>
                  <a:srgbClr val="FF0000"/>
                </a:solidFill>
              </a:rPr>
              <a:t> correct </a:t>
            </a:r>
            <a:r>
              <a:rPr lang="en-AU" sz="1300" dirty="0"/>
              <a:t>and </a:t>
            </a:r>
            <a:r>
              <a:rPr lang="en-AU" sz="1300" dirty="0">
                <a:solidFill>
                  <a:srgbClr val="FF0000"/>
                </a:solidFill>
              </a:rPr>
              <a:t>documented</a:t>
            </a:r>
            <a:r>
              <a:rPr lang="en-AU" sz="1300" dirty="0"/>
              <a:t>.                                        Design IP VLSM Addressing Scheme, using this part </a:t>
            </a:r>
            <a:r>
              <a:rPr lang="en-US" sz="1200" b="1" dirty="0">
                <a:solidFill>
                  <a:srgbClr val="C00000"/>
                </a:solidFill>
              </a:rPr>
              <a:t>V</a:t>
            </a:r>
            <a:r>
              <a:rPr lang="en-US" sz="1200" b="1" dirty="0">
                <a:solidFill>
                  <a:srgbClr val="FF0000"/>
                </a:solidFill>
              </a:rPr>
              <a:t>Z</a:t>
            </a:r>
            <a:r>
              <a:rPr lang="en-US" sz="1200" b="1" dirty="0">
                <a:solidFill>
                  <a:srgbClr val="3333FF"/>
                </a:solidFill>
              </a:rPr>
              <a:t>.40.0.0/12</a:t>
            </a:r>
            <a:r>
              <a:rPr lang="en-AU" sz="1300" dirty="0"/>
              <a:t> of </a:t>
            </a:r>
            <a:r>
              <a:rPr lang="en-AU" sz="1300" dirty="0">
                <a:solidFill>
                  <a:srgbClr val="000000"/>
                </a:solidFill>
              </a:rPr>
              <a:t>Corporate Network Address space </a:t>
            </a:r>
            <a:r>
              <a:rPr lang="en-AU" sz="1300" dirty="0"/>
              <a:t>with: </a:t>
            </a:r>
          </a:p>
          <a:p>
            <a:pPr lvl="1" eaLnBrk="1" hangingPunct="1">
              <a:defRPr/>
            </a:pPr>
            <a:r>
              <a:rPr lang="en-AU" sz="1300" b="1" dirty="0"/>
              <a:t>VLAN  XXX  </a:t>
            </a:r>
            <a:r>
              <a:rPr lang="en-AU" sz="1300" dirty="0"/>
              <a:t>Dogs  800 hosts  </a:t>
            </a:r>
          </a:p>
          <a:p>
            <a:pPr lvl="1" eaLnBrk="1" hangingPunct="1">
              <a:defRPr/>
            </a:pPr>
            <a:r>
              <a:rPr lang="en-AU" sz="1300" b="1" dirty="0"/>
              <a:t>VLAN  YYY  </a:t>
            </a:r>
            <a:r>
              <a:rPr lang="en-AU" sz="1300" dirty="0"/>
              <a:t>Cats   200 hosts</a:t>
            </a:r>
          </a:p>
          <a:p>
            <a:pPr lvl="1" eaLnBrk="1" hangingPunct="1">
              <a:defRPr/>
            </a:pPr>
            <a:r>
              <a:rPr lang="en-AU" sz="1300" b="1" dirty="0"/>
              <a:t>VLAN  516  </a:t>
            </a:r>
            <a:r>
              <a:rPr lang="en-AU" sz="1300" dirty="0"/>
              <a:t>Birds    120 hosts </a:t>
            </a:r>
            <a:r>
              <a:rPr lang="en-AU" sz="1400" b="1" dirty="0">
                <a:solidFill>
                  <a:srgbClr val="FF0000"/>
                </a:solidFill>
              </a:rPr>
              <a:t>(516 may change, refer rules page 5)</a:t>
            </a:r>
            <a:r>
              <a:rPr lang="en-AU" sz="1800" dirty="0"/>
              <a:t> </a:t>
            </a:r>
          </a:p>
          <a:p>
            <a:pPr lvl="1" eaLnBrk="1" hangingPunct="1">
              <a:defRPr/>
            </a:pPr>
            <a:endParaRPr lang="en-AU" sz="1300" dirty="0"/>
          </a:p>
          <a:p>
            <a:pPr lvl="1" eaLnBrk="1" hangingPunct="1">
              <a:defRPr/>
            </a:pPr>
            <a:r>
              <a:rPr lang="en-AU" sz="1300" b="1" dirty="0" err="1">
                <a:solidFill>
                  <a:srgbClr val="0000FF"/>
                </a:solidFill>
              </a:rPr>
              <a:t>Daspur</a:t>
            </a:r>
            <a:r>
              <a:rPr lang="en-AU" sz="1300" dirty="0"/>
              <a:t> </a:t>
            </a:r>
            <a:r>
              <a:rPr lang="en-AU" sz="1300" b="1" dirty="0"/>
              <a:t>Database Server LAN </a:t>
            </a:r>
            <a:r>
              <a:rPr lang="en-AU" sz="1300" dirty="0"/>
              <a:t>loopback 0 20 hosts,</a:t>
            </a:r>
          </a:p>
          <a:p>
            <a:pPr lvl="1" eaLnBrk="1" hangingPunct="1">
              <a:defRPr/>
            </a:pPr>
            <a:r>
              <a:rPr lang="en-AU" sz="1300" b="1" dirty="0"/>
              <a:t>VLAN 1  </a:t>
            </a:r>
            <a:r>
              <a:rPr lang="en-AU" sz="1300" dirty="0"/>
              <a:t>6 hosts, </a:t>
            </a:r>
          </a:p>
          <a:p>
            <a:pPr lvl="1" eaLnBrk="1" hangingPunct="1">
              <a:defRPr/>
            </a:pPr>
            <a:r>
              <a:rPr lang="en-AU" sz="1300" b="1" dirty="0"/>
              <a:t>Internal Serial  </a:t>
            </a:r>
            <a:r>
              <a:rPr lang="en-AU" sz="1300" dirty="0"/>
              <a:t>2 hosts</a:t>
            </a:r>
          </a:p>
          <a:p>
            <a:pPr>
              <a:buFontTx/>
              <a:buNone/>
              <a:defRPr/>
            </a:pPr>
            <a:r>
              <a:rPr lang="en-AU" sz="1300" b="1" dirty="0"/>
              <a:t>   c) </a:t>
            </a:r>
            <a:r>
              <a:rPr lang="en-AU" sz="1300" dirty="0"/>
              <a:t>You can use a VLSM calculator</a:t>
            </a:r>
          </a:p>
          <a:p>
            <a:pPr>
              <a:buFontTx/>
              <a:buNone/>
              <a:defRPr/>
            </a:pPr>
            <a:r>
              <a:rPr lang="en-AU" sz="1300" b="1" dirty="0"/>
              <a:t>   d) </a:t>
            </a:r>
            <a:r>
              <a:rPr lang="en-AU" sz="1300" b="1" dirty="0">
                <a:solidFill>
                  <a:srgbClr val="3333FF"/>
                </a:solidFill>
              </a:rPr>
              <a:t>Paste in page 7</a:t>
            </a:r>
            <a:endParaRPr lang="en-AU" sz="1000" dirty="0"/>
          </a:p>
          <a:p>
            <a:pPr>
              <a:buFontTx/>
              <a:buNone/>
              <a:defRPr/>
            </a:pPr>
            <a:endParaRPr lang="en-AU" sz="1000" b="1" dirty="0"/>
          </a:p>
          <a:p>
            <a:pPr>
              <a:buFontTx/>
              <a:buNone/>
              <a:defRPr/>
            </a:pPr>
            <a:endParaRPr lang="en-US" sz="1000" b="1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200" dirty="0"/>
          </a:p>
          <a:p>
            <a:pPr>
              <a:buFontTx/>
              <a:buNone/>
              <a:defRPr/>
            </a:pPr>
            <a:endParaRPr lang="en-AU" dirty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8C2B7C-F577-4D58-AFE2-2DD3DC317E62}" type="slidenum">
              <a:rPr lang="en-AU" smtClean="0"/>
              <a:pPr>
                <a:defRPr/>
              </a:pPr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8208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571500"/>
          </a:xfrm>
        </p:spPr>
        <p:txBody>
          <a:bodyPr/>
          <a:lstStyle/>
          <a:p>
            <a:r>
              <a:rPr lang="en-AU" sz="2000" dirty="0"/>
              <a:t>Scenario 6 -Tasks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50" y="714375"/>
            <a:ext cx="8856663" cy="5857875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AU" sz="1000" b="1" dirty="0">
                <a:cs typeface="Times New Roman" pitchFamily="18" charset="0"/>
              </a:rPr>
              <a:t>2. </a:t>
            </a:r>
            <a:r>
              <a:rPr lang="en-AU" sz="1000" dirty="0">
                <a:solidFill>
                  <a:srgbClr val="FF0000"/>
                </a:solidFill>
                <a:cs typeface="Times New Roman" pitchFamily="18" charset="0"/>
              </a:rPr>
              <a:t>Do not configure</a:t>
            </a:r>
            <a:r>
              <a:rPr lang="en-AU" sz="1000" dirty="0">
                <a:cs typeface="Times New Roman" pitchFamily="18" charset="0"/>
              </a:rPr>
              <a:t>  </a:t>
            </a:r>
            <a:r>
              <a:rPr lang="en-AU" sz="1000" b="1" dirty="0">
                <a:solidFill>
                  <a:srgbClr val="000000"/>
                </a:solidFill>
                <a:cs typeface="Times New Roman" pitchFamily="18" charset="0"/>
              </a:rPr>
              <a:t>enable passwords</a:t>
            </a:r>
            <a:r>
              <a:rPr lang="en-AU" sz="1000" dirty="0">
                <a:solidFill>
                  <a:srgbClr val="000000"/>
                </a:solidFill>
                <a:cs typeface="Times New Roman" pitchFamily="18" charset="0"/>
              </a:rPr>
              <a:t>    OR  </a:t>
            </a:r>
            <a:r>
              <a:rPr lang="en-AU" sz="1000" b="1" dirty="0">
                <a:solidFill>
                  <a:srgbClr val="000000"/>
                </a:solidFill>
                <a:cs typeface="Times New Roman" pitchFamily="18" charset="0"/>
              </a:rPr>
              <a:t>line console passwords</a:t>
            </a:r>
            <a:r>
              <a:rPr lang="en-AU" sz="1000" dirty="0">
                <a:solidFill>
                  <a:srgbClr val="000000"/>
                </a:solidFill>
                <a:cs typeface="Times New Roman" pitchFamily="18" charset="0"/>
              </a:rPr>
              <a:t> on router and switches,  unless specified by the task</a:t>
            </a:r>
            <a:endParaRPr lang="en-AU" sz="1000" b="1" dirty="0"/>
          </a:p>
          <a:p>
            <a:pPr eaLnBrk="1" hangingPunct="1">
              <a:buFontTx/>
              <a:buNone/>
              <a:defRPr/>
            </a:pPr>
            <a:endParaRPr lang="en-AU" sz="1000" b="1" dirty="0"/>
          </a:p>
          <a:p>
            <a:pPr eaLnBrk="1" hangingPunct="1">
              <a:buFontTx/>
              <a:buNone/>
              <a:defRPr/>
            </a:pPr>
            <a:endParaRPr lang="en-AU" sz="1000" b="1" dirty="0"/>
          </a:p>
          <a:p>
            <a:pPr>
              <a:buFontTx/>
              <a:buNone/>
              <a:defRPr/>
            </a:pPr>
            <a:r>
              <a:rPr lang="en-AU" sz="1000" b="1" dirty="0"/>
              <a:t>3. </a:t>
            </a:r>
            <a:r>
              <a:rPr lang="en-AU" sz="1000" b="1" dirty="0">
                <a:solidFill>
                  <a:srgbClr val="3333FF"/>
                </a:solidFill>
              </a:rPr>
              <a:t>Cable Connection</a:t>
            </a:r>
          </a:p>
          <a:p>
            <a:pPr>
              <a:buFontTx/>
              <a:buNone/>
              <a:defRPr/>
            </a:pPr>
            <a:r>
              <a:rPr lang="en-US" sz="1000" b="1" dirty="0"/>
              <a:t>    a) </a:t>
            </a:r>
            <a:r>
              <a:rPr lang="en-US" sz="1000" dirty="0"/>
              <a:t>Connect </a:t>
            </a:r>
            <a:r>
              <a:rPr lang="en-US" sz="1000" dirty="0" err="1">
                <a:solidFill>
                  <a:srgbClr val="009900"/>
                </a:solidFill>
              </a:rPr>
              <a:t>Nagri</a:t>
            </a:r>
            <a:r>
              <a:rPr lang="en-US" sz="1000" dirty="0"/>
              <a:t> router to switch port G0/1</a:t>
            </a:r>
          </a:p>
          <a:p>
            <a:pPr>
              <a:buFontTx/>
              <a:buNone/>
              <a:defRPr/>
            </a:pPr>
            <a:r>
              <a:rPr lang="en-US" sz="1000" b="1" dirty="0"/>
              <a:t>   </a:t>
            </a:r>
            <a:r>
              <a:rPr lang="en-US" sz="1000" dirty="0"/>
              <a:t> </a:t>
            </a:r>
            <a:r>
              <a:rPr lang="en-US" sz="1000" b="1" dirty="0"/>
              <a:t>b) </a:t>
            </a:r>
            <a:r>
              <a:rPr lang="en-US" sz="1000" dirty="0"/>
              <a:t>Check routers are connected via serial links, refer to page </a:t>
            </a:r>
            <a:r>
              <a:rPr lang="en-US" sz="1000" b="1" dirty="0">
                <a:solidFill>
                  <a:srgbClr val="FF0000"/>
                </a:solidFill>
              </a:rPr>
              <a:t>2</a:t>
            </a:r>
          </a:p>
          <a:p>
            <a:pPr>
              <a:buFontTx/>
              <a:buNone/>
              <a:defRPr/>
            </a:pPr>
            <a:r>
              <a:rPr lang="en-US" sz="1000" b="1" dirty="0"/>
              <a:t>    c) </a:t>
            </a:r>
            <a:r>
              <a:rPr lang="en-AU" sz="1000" dirty="0"/>
              <a:t>Connect  PC1 to G1/0/13 S3, </a:t>
            </a:r>
            <a:r>
              <a:rPr lang="en-US" sz="1000" dirty="0"/>
              <a:t>connect</a:t>
            </a:r>
            <a:r>
              <a:rPr lang="en-US" sz="1000" b="1" dirty="0"/>
              <a:t>  </a:t>
            </a:r>
            <a:r>
              <a:rPr lang="en-AU" sz="1000" dirty="0"/>
              <a:t>PC2  to  G1/0/24 S3</a:t>
            </a:r>
            <a:endParaRPr lang="en-US" sz="1000" b="1" dirty="0"/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endParaRPr lang="en-US" sz="1000" b="1" dirty="0"/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US" sz="1000" b="1" dirty="0"/>
              <a:t>4. </a:t>
            </a:r>
            <a:r>
              <a:rPr lang="en-US" sz="1000" b="1" dirty="0">
                <a:solidFill>
                  <a:srgbClr val="3333FF"/>
                </a:solidFill>
              </a:rPr>
              <a:t>Helpful Configurations</a:t>
            </a: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US" sz="1000" b="1" dirty="0"/>
              <a:t>     a) </a:t>
            </a:r>
            <a:r>
              <a:rPr lang="en-US" sz="1000" dirty="0"/>
              <a:t>Configure the line console on each router and switch, as shown below:</a:t>
            </a: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US" sz="1000" dirty="0"/>
              <a:t>               line console 0</a:t>
            </a: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US" sz="1000" dirty="0"/>
              <a:t>               logging synchronous  </a:t>
            </a:r>
            <a:r>
              <a:rPr lang="en-US" sz="1000" i="1" dirty="0">
                <a:solidFill>
                  <a:srgbClr val="FF0000"/>
                </a:solidFill>
              </a:rPr>
              <a:t>(stops system messages overwriting your typing)</a:t>
            </a: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US" sz="1000" dirty="0"/>
              <a:t>               exec-timeout 0 0   </a:t>
            </a:r>
            <a:r>
              <a:rPr lang="en-US" sz="1000" i="1" dirty="0">
                <a:solidFill>
                  <a:srgbClr val="FF0000"/>
                </a:solidFill>
              </a:rPr>
              <a:t>(ensures you do not return to user executive mode)</a:t>
            </a: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US" sz="1000" b="1" dirty="0"/>
              <a:t>     b)</a:t>
            </a:r>
            <a:r>
              <a:rPr lang="en-US" sz="1000" dirty="0"/>
              <a:t> Turn off  DNS (Domain Name Service)</a:t>
            </a:r>
          </a:p>
          <a:p>
            <a:pPr marL="457200" lvl="0" indent="-457200">
              <a:lnSpc>
                <a:spcPct val="90000"/>
              </a:lnSpc>
              <a:buNone/>
              <a:defRPr/>
            </a:pPr>
            <a:r>
              <a:rPr lang="en-US" sz="1000" b="1" dirty="0"/>
              <a:t>               </a:t>
            </a:r>
            <a:r>
              <a:rPr lang="en-US" sz="1000" dirty="0"/>
              <a:t>no </a:t>
            </a:r>
            <a:r>
              <a:rPr lang="en-US" sz="1000" dirty="0" err="1"/>
              <a:t>ip</a:t>
            </a:r>
            <a:r>
              <a:rPr lang="en-US" sz="1000" dirty="0"/>
              <a:t> domain-lookup  </a:t>
            </a:r>
            <a:r>
              <a:rPr lang="en-US" sz="1000" i="1" dirty="0">
                <a:solidFill>
                  <a:srgbClr val="FF0000"/>
                </a:solidFill>
              </a:rPr>
              <a:t>(ensures if you miss-type a command, the router will not try to resolve the command as a URL web address)</a:t>
            </a: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endParaRPr lang="en-US" sz="1000" b="1" dirty="0"/>
          </a:p>
          <a:p>
            <a:pPr marL="457200" lvl="0" indent="-457200">
              <a:lnSpc>
                <a:spcPct val="90000"/>
              </a:lnSpc>
              <a:buNone/>
              <a:defRPr/>
            </a:pPr>
            <a:r>
              <a:rPr lang="en-US" sz="1200" b="1" dirty="0">
                <a:solidFill>
                  <a:srgbClr val="000000"/>
                </a:solidFill>
              </a:rPr>
              <a:t>5. </a:t>
            </a:r>
            <a:r>
              <a:rPr lang="en-US" sz="1200" b="1" dirty="0">
                <a:solidFill>
                  <a:srgbClr val="00B0F0"/>
                </a:solidFill>
              </a:rPr>
              <a:t>Message of the Day (MOTD)  Banner Configuration </a:t>
            </a:r>
            <a:endParaRPr lang="en-US" sz="1200" b="1" dirty="0">
              <a:solidFill>
                <a:srgbClr val="FF0000"/>
              </a:solidFill>
            </a:endParaRPr>
          </a:p>
          <a:p>
            <a:pPr marL="457200" lvl="0" indent="-457200">
              <a:lnSpc>
                <a:spcPct val="90000"/>
              </a:lnSpc>
              <a:buNone/>
              <a:defRPr/>
            </a:pPr>
            <a:r>
              <a:rPr lang="en-US" sz="1000" b="1" dirty="0">
                <a:solidFill>
                  <a:srgbClr val="000000"/>
                </a:solidFill>
              </a:rPr>
              <a:t>     You must </a:t>
            </a:r>
            <a:r>
              <a:rPr lang="en-US" sz="1000" dirty="0">
                <a:solidFill>
                  <a:srgbClr val="000000"/>
                </a:solidFill>
              </a:rPr>
              <a:t>configure a MOTD Banner, recording your student id,  family name and session time, </a:t>
            </a:r>
            <a:r>
              <a:rPr lang="en-US" sz="1000" dirty="0">
                <a:solidFill>
                  <a:srgbClr val="FF0000"/>
                </a:solidFill>
              </a:rPr>
              <a:t>on all routers and switches</a:t>
            </a:r>
            <a:r>
              <a:rPr lang="en-US" sz="1000" dirty="0">
                <a:solidFill>
                  <a:srgbClr val="000000"/>
                </a:solidFill>
              </a:rPr>
              <a:t>, as shown below:</a:t>
            </a:r>
          </a:p>
          <a:p>
            <a:pPr marL="457200" lvl="0" indent="-457200">
              <a:lnSpc>
                <a:spcPct val="90000"/>
              </a:lnSpc>
              <a:buNone/>
              <a:defRPr/>
            </a:pPr>
            <a:r>
              <a:rPr lang="en-US" sz="1000" b="1" dirty="0">
                <a:solidFill>
                  <a:srgbClr val="000000"/>
                </a:solidFill>
              </a:rPr>
              <a:t>      </a:t>
            </a:r>
            <a:r>
              <a:rPr lang="en-US" sz="1000" dirty="0">
                <a:solidFill>
                  <a:srgbClr val="000000"/>
                </a:solidFill>
              </a:rPr>
              <a:t>       banner </a:t>
            </a:r>
            <a:r>
              <a:rPr lang="en-US" sz="1000" dirty="0" err="1">
                <a:solidFill>
                  <a:srgbClr val="000000"/>
                </a:solidFill>
              </a:rPr>
              <a:t>motd</a:t>
            </a:r>
            <a:r>
              <a:rPr lang="en-US" sz="1000" dirty="0">
                <a:solidFill>
                  <a:srgbClr val="000000"/>
                </a:solidFill>
              </a:rPr>
              <a:t> &amp;</a:t>
            </a:r>
          </a:p>
          <a:p>
            <a:pPr marL="457200" lvl="0" indent="-457200">
              <a:lnSpc>
                <a:spcPct val="90000"/>
              </a:lnSpc>
              <a:buNone/>
              <a:defRPr/>
            </a:pPr>
            <a:r>
              <a:rPr lang="en-US" sz="1000" dirty="0">
                <a:solidFill>
                  <a:srgbClr val="000000"/>
                </a:solidFill>
              </a:rPr>
              <a:t>                 Welcome to Hostname</a:t>
            </a:r>
          </a:p>
          <a:p>
            <a:pPr marL="457200" lvl="0" indent="-457200">
              <a:lnSpc>
                <a:spcPct val="90000"/>
              </a:lnSpc>
              <a:buNone/>
              <a:defRPr/>
            </a:pPr>
            <a:r>
              <a:rPr lang="en-US" sz="1000" b="1" dirty="0">
                <a:solidFill>
                  <a:srgbClr val="000000"/>
                </a:solidFill>
              </a:rPr>
              <a:t>                </a:t>
            </a:r>
            <a:r>
              <a:rPr lang="en-US" sz="1000" i="1" dirty="0">
                <a:solidFill>
                  <a:srgbClr val="000000"/>
                </a:solidFill>
              </a:rPr>
              <a:t>Your Student Id</a:t>
            </a:r>
            <a:r>
              <a:rPr lang="en-US" sz="1000" dirty="0">
                <a:solidFill>
                  <a:srgbClr val="000000"/>
                </a:solidFill>
              </a:rPr>
              <a:t>,  </a:t>
            </a:r>
            <a:r>
              <a:rPr lang="en-US" sz="1000" i="1" dirty="0">
                <a:solidFill>
                  <a:srgbClr val="000000"/>
                </a:solidFill>
              </a:rPr>
              <a:t>Your Family Name</a:t>
            </a:r>
            <a:r>
              <a:rPr lang="en-US" sz="1000" dirty="0">
                <a:solidFill>
                  <a:srgbClr val="000000"/>
                </a:solidFill>
              </a:rPr>
              <a:t>,  Your </a:t>
            </a:r>
            <a:r>
              <a:rPr lang="en-US" sz="1000" i="1" dirty="0">
                <a:solidFill>
                  <a:srgbClr val="000000"/>
                </a:solidFill>
              </a:rPr>
              <a:t> Session Time</a:t>
            </a:r>
            <a:r>
              <a:rPr lang="en-US" sz="1000" dirty="0">
                <a:solidFill>
                  <a:srgbClr val="000000"/>
                </a:solidFill>
              </a:rPr>
              <a:t>                </a:t>
            </a:r>
          </a:p>
          <a:p>
            <a:pPr marL="457200" lvl="0" indent="-457200">
              <a:lnSpc>
                <a:spcPct val="90000"/>
              </a:lnSpc>
              <a:buNone/>
              <a:defRPr/>
            </a:pPr>
            <a:r>
              <a:rPr lang="en-US" sz="1000" dirty="0">
                <a:solidFill>
                  <a:srgbClr val="000000"/>
                </a:solidFill>
              </a:rPr>
              <a:t>              &amp; </a:t>
            </a:r>
            <a:endParaRPr lang="en-US" sz="1000" b="1" dirty="0">
              <a:solidFill>
                <a:srgbClr val="000000"/>
              </a:solidFill>
            </a:endParaRPr>
          </a:p>
          <a:p>
            <a:pPr>
              <a:buFontTx/>
              <a:buNone/>
              <a:defRPr/>
            </a:pPr>
            <a:endParaRPr lang="en-US" sz="1000" b="1" dirty="0"/>
          </a:p>
          <a:p>
            <a:pPr marL="457200" lvl="0" indent="-457200">
              <a:lnSpc>
                <a:spcPct val="90000"/>
              </a:lnSpc>
              <a:buNone/>
              <a:defRPr/>
            </a:pPr>
            <a:r>
              <a:rPr lang="en-US" sz="1000" b="1" dirty="0">
                <a:solidFill>
                  <a:srgbClr val="000000"/>
                </a:solidFill>
              </a:rPr>
              <a:t>6. </a:t>
            </a:r>
            <a:r>
              <a:rPr lang="en-US" sz="1000" b="1" dirty="0">
                <a:solidFill>
                  <a:srgbClr val="3333FF"/>
                </a:solidFill>
              </a:rPr>
              <a:t>Device Host Names</a:t>
            </a:r>
          </a:p>
          <a:p>
            <a:pPr marL="457200" lvl="0" indent="-457200">
              <a:lnSpc>
                <a:spcPct val="90000"/>
              </a:lnSpc>
              <a:buNone/>
              <a:defRPr/>
            </a:pPr>
            <a:r>
              <a:rPr lang="en-US" sz="1000" b="1" dirty="0">
                <a:solidFill>
                  <a:srgbClr val="000000"/>
                </a:solidFill>
              </a:rPr>
              <a:t>     a) </a:t>
            </a:r>
            <a:r>
              <a:rPr lang="en-AU" sz="1000" dirty="0">
                <a:solidFill>
                  <a:srgbClr val="000000"/>
                </a:solidFill>
              </a:rPr>
              <a:t>All devices must be configured with a host name  eg NagriR1, NagriS1 </a:t>
            </a:r>
            <a:r>
              <a:rPr lang="en-AU" sz="1000" dirty="0" err="1">
                <a:solidFill>
                  <a:srgbClr val="000000"/>
                </a:solidFill>
              </a:rPr>
              <a:t>etc</a:t>
            </a:r>
            <a:r>
              <a:rPr lang="en-AU" sz="1000" dirty="0">
                <a:solidFill>
                  <a:srgbClr val="000000"/>
                </a:solidFill>
              </a:rPr>
              <a:t>   </a:t>
            </a:r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200" dirty="0"/>
          </a:p>
          <a:p>
            <a:pPr>
              <a:buFontTx/>
              <a:buNone/>
              <a:defRPr/>
            </a:pPr>
            <a:endParaRPr lang="en-AU" dirty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8C2B7C-F577-4D58-AFE2-2DD3DC317E62}" type="slidenum">
              <a:rPr lang="en-AU" smtClean="0"/>
              <a:pPr>
                <a:defRPr/>
              </a:pPr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094513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6571</TotalTime>
  <Words>5210</Words>
  <Application>Microsoft Office PowerPoint</Application>
  <PresentationFormat>On-screen Show (4:3)</PresentationFormat>
  <Paragraphs>985</Paragraphs>
  <Slides>36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Default Design</vt:lpstr>
      <vt:lpstr>  In Lab Scenario 6 Semester 1 2022 V1.1    </vt:lpstr>
      <vt:lpstr>PowerPoint Presentation</vt:lpstr>
      <vt:lpstr>The Scenario – An Analytical and Systematic Approach</vt:lpstr>
      <vt:lpstr>PowerPoint Presentation</vt:lpstr>
      <vt:lpstr>PowerPoint Presentation</vt:lpstr>
      <vt:lpstr>PowerPoint Presentation</vt:lpstr>
      <vt:lpstr> Task 2 VLSM Design – Use VLSM Calculator Paste Below </vt:lpstr>
      <vt:lpstr>Scenario 6 -Tasks</vt:lpstr>
      <vt:lpstr>Scenario 6 -Tasks</vt:lpstr>
      <vt:lpstr>Scenario 6 -Tasks</vt:lpstr>
      <vt:lpstr>Scenario 6 -Tasks</vt:lpstr>
      <vt:lpstr>Scenario 6 -Tasks</vt:lpstr>
      <vt:lpstr>Scenario 6 -Tasks</vt:lpstr>
      <vt:lpstr>Scenario 6 -Tasks</vt:lpstr>
      <vt:lpstr>Scenario 6 -Tasks</vt:lpstr>
      <vt:lpstr>Scenario 6 - Tasks</vt:lpstr>
      <vt:lpstr>Scenario 6 - Tasks</vt:lpstr>
      <vt:lpstr>Scenario 6 - Tasks</vt:lpstr>
      <vt:lpstr>Scenario 6 - ACL Templates</vt:lpstr>
      <vt:lpstr>ACL Templates</vt:lpstr>
      <vt:lpstr>Scenario 6 - ACL Overview</vt:lpstr>
      <vt:lpstr>DHCP Configuration</vt:lpstr>
      <vt:lpstr>NAT Configuration</vt:lpstr>
      <vt:lpstr>Routing Configuration Rules</vt:lpstr>
      <vt:lpstr>OSPF Configuration ONLY if Specified</vt:lpstr>
      <vt:lpstr>EIGRP Configuration ONLY if Specified</vt:lpstr>
      <vt:lpstr>Inter-VLAN Routing Configuration</vt:lpstr>
      <vt:lpstr>Switch Configuration</vt:lpstr>
      <vt:lpstr>Switch Configuration</vt:lpstr>
      <vt:lpstr>Switch Configuration</vt:lpstr>
      <vt:lpstr>Switch Commands</vt:lpstr>
      <vt:lpstr>PPP Configuration</vt:lpstr>
      <vt:lpstr>CHAP Configuration – Create User Accounts</vt:lpstr>
      <vt:lpstr>How to configure SSH – Secure Shell</vt:lpstr>
      <vt:lpstr>PC Command Window Useful Trouble Shooting Commands</vt:lpstr>
      <vt:lpstr>PC Command Window Useful Trouble Shooting Commands</vt:lpstr>
    </vt:vector>
  </TitlesOfParts>
  <Company>Monash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1  The Concept of an IP Network</dc:title>
  <dc:creator>pgranvil</dc:creator>
  <cp:lastModifiedBy>Peter Granville</cp:lastModifiedBy>
  <cp:revision>684</cp:revision>
  <dcterms:created xsi:type="dcterms:W3CDTF">2006-07-20T01:21:50Z</dcterms:created>
  <dcterms:modified xsi:type="dcterms:W3CDTF">2022-04-23T06:05:54Z</dcterms:modified>
</cp:coreProperties>
</file>