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9.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15.xml.rels" ContentType="application/vnd.openxmlformats-package.relationships+xml"/>
  <Override PartName="/ppt/notesSlides/_rels/notesSlide16.xml.rels" ContentType="application/vnd.openxmlformats-package.relationships+xml"/>
  <Override PartName="/ppt/notesSlides/_rels/notesSlide17.xml.rels" ContentType="application/vnd.openxmlformats-package.relationships+xml"/>
  <Override PartName="/ppt/notesSlides/_rels/notesSlide18.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21.xml.rels" ContentType="application/vnd.openxmlformats-package.relationships+xml"/>
  <Override PartName="/ppt/notesSlides/_rels/notesSlide22.xml.rels" ContentType="application/vnd.openxmlformats-package.relationships+xml"/>
  <Override PartName="/ppt/notesSlides/_rels/notesSlide23.xml.rels" ContentType="application/vnd.openxmlformats-package.relationships+xml"/>
  <Override PartName="/ppt/notesSlides/_rels/notesSlide24.xml.rels" ContentType="application/vnd.openxmlformats-package.relationships+xml"/>
  <Override PartName="/ppt/notesSlides/_rels/notesSlide25.xml.rels" ContentType="application/vnd.openxmlformats-package.relationships+xml"/>
  <Override PartName="/ppt/notesSlides/_rels/notesSlide26.xml.rels" ContentType="application/vnd.openxmlformats-package.relationships+xml"/>
  <Override PartName="/ppt/notesSlides/_rels/notesSlide27.xml.rels" ContentType="application/vnd.openxmlformats-package.relationships+xml"/>
  <Override PartName="/ppt/notesSlides/_rels/notesSlide28.xml.rels" ContentType="application/vnd.openxmlformats-package.relationships+xml"/>
  <Override PartName="/ppt/notesSlides/_rels/notesSlide29.xml.rels" ContentType="application/vnd.openxmlformats-package.relationships+xml"/>
  <Override PartName="/ppt/notesSlides/_rels/notesSlide30.xml.rels" ContentType="application/vnd.openxmlformats-package.relationships+xml"/>
  <Override PartName="/ppt/notesSlides/_rels/notesSlide31.xml.rels" ContentType="application/vnd.openxmlformats-package.relationships+xml"/>
  <Override PartName="/ppt/notesSlides/_rels/notesSlide32.xml.rels" ContentType="application/vnd.openxmlformats-package.relationships+xml"/>
  <Override PartName="/ppt/notesSlides/_rels/notesSlide33.xml.rels" ContentType="application/vnd.openxmlformats-package.relationships+xml"/>
  <Override PartName="/ppt/notesSlides/_rels/notesSlide34.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31.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55.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56.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5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58.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59.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Lst>
  <p:sldSz cx="9144000" cy="5143500"/>
  <p:notesSz cx="51435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en-AU" sz="4400" spc="-1" strike="noStrike">
                <a:latin typeface="Arial"/>
              </a:rPr>
              <a:t>Click to move the slide</a:t>
            </a:r>
            <a:endParaRPr b="0" lang="en-AU" sz="4400" spc="-1" strike="noStrike">
              <a:latin typeface="Arial"/>
            </a:endParaRPr>
          </a:p>
        </p:txBody>
      </p:sp>
      <p:sp>
        <p:nvSpPr>
          <p:cNvPr id="217"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AU" sz="2000" spc="-1" strike="noStrike">
                <a:latin typeface="Arial"/>
              </a:rPr>
              <a:t>Click to edit the notes format</a:t>
            </a:r>
            <a:endParaRPr b="0" lang="en-AU" sz="2000" spc="-1" strike="noStrike">
              <a:latin typeface="Arial"/>
            </a:endParaRPr>
          </a:p>
        </p:txBody>
      </p:sp>
      <p:sp>
        <p:nvSpPr>
          <p:cNvPr id="218"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AU" sz="1400" spc="-1" strike="noStrike">
                <a:latin typeface="Times New Roman"/>
              </a:rPr>
              <a:t>&lt;header&gt;</a:t>
            </a:r>
            <a:endParaRPr b="0" lang="en-AU" sz="1400" spc="-1" strike="noStrike">
              <a:latin typeface="Times New Roman"/>
            </a:endParaRPr>
          </a:p>
        </p:txBody>
      </p:sp>
      <p:sp>
        <p:nvSpPr>
          <p:cNvPr id="219" name="PlaceHolder 4"/>
          <p:cNvSpPr>
            <a:spLocks noGrp="1"/>
          </p:cNvSpPr>
          <p:nvPr>
            <p:ph type="dt" idx="4"/>
          </p:nvPr>
        </p:nvSpPr>
        <p:spPr>
          <a:xfrm>
            <a:off x="4278960" y="0"/>
            <a:ext cx="3280680" cy="534240"/>
          </a:xfrm>
          <a:prstGeom prst="rect">
            <a:avLst/>
          </a:prstGeom>
          <a:noFill/>
          <a:ln w="0">
            <a:noFill/>
          </a:ln>
        </p:spPr>
        <p:txBody>
          <a:bodyPr lIns="0" rIns="0" tIns="0" bIns="0" anchor="t">
            <a:noAutofit/>
          </a:bodyPr>
          <a:lstStyle>
            <a:lvl1pPr algn="r">
              <a:buNone/>
              <a:defRPr b="0" lang="en-AU" sz="1400" spc="-1" strike="noStrike">
                <a:latin typeface="Times New Roman"/>
              </a:defRPr>
            </a:lvl1pPr>
          </a:lstStyle>
          <a:p>
            <a:pPr algn="r">
              <a:buNone/>
            </a:pPr>
            <a:r>
              <a:rPr b="0" lang="en-AU" sz="1400" spc="-1" strike="noStrike">
                <a:latin typeface="Times New Roman"/>
              </a:rPr>
              <a:t>&lt;date/time&gt;</a:t>
            </a:r>
            <a:endParaRPr b="0" lang="en-AU" sz="1400" spc="-1" strike="noStrike">
              <a:latin typeface="Times New Roman"/>
            </a:endParaRPr>
          </a:p>
        </p:txBody>
      </p:sp>
      <p:sp>
        <p:nvSpPr>
          <p:cNvPr id="220" name="PlaceHolder 5"/>
          <p:cNvSpPr>
            <a:spLocks noGrp="1"/>
          </p:cNvSpPr>
          <p:nvPr>
            <p:ph type="ftr" idx="5"/>
          </p:nvPr>
        </p:nvSpPr>
        <p:spPr>
          <a:xfrm>
            <a:off x="0" y="10157400"/>
            <a:ext cx="3280680" cy="534240"/>
          </a:xfrm>
          <a:prstGeom prst="rect">
            <a:avLst/>
          </a:prstGeom>
          <a:noFill/>
          <a:ln w="0">
            <a:noFill/>
          </a:ln>
        </p:spPr>
        <p:txBody>
          <a:bodyPr lIns="0" rIns="0" tIns="0" bIns="0" anchor="b">
            <a:noAutofit/>
          </a:bodyPr>
          <a:lstStyle>
            <a:lvl1pPr>
              <a:defRPr b="0" lang="en-AU" sz="1400" spc="-1" strike="noStrike">
                <a:latin typeface="Times New Roman"/>
              </a:defRPr>
            </a:lvl1pPr>
          </a:lstStyle>
          <a:p>
            <a:r>
              <a:rPr b="0" lang="en-AU" sz="1400" spc="-1" strike="noStrike">
                <a:latin typeface="Times New Roman"/>
              </a:rPr>
              <a:t>&lt;footer&gt;</a:t>
            </a:r>
            <a:endParaRPr b="0" lang="en-AU" sz="1400" spc="-1" strike="noStrike">
              <a:latin typeface="Times New Roman"/>
            </a:endParaRPr>
          </a:p>
        </p:txBody>
      </p:sp>
      <p:sp>
        <p:nvSpPr>
          <p:cNvPr id="221" name="PlaceHolder 6"/>
          <p:cNvSpPr>
            <a:spLocks noGrp="1"/>
          </p:cNvSpPr>
          <p:nvPr>
            <p:ph type="sldNum" idx="6"/>
          </p:nvPr>
        </p:nvSpPr>
        <p:spPr>
          <a:xfrm>
            <a:off x="4278960" y="10157400"/>
            <a:ext cx="3280680" cy="534240"/>
          </a:xfrm>
          <a:prstGeom prst="rect">
            <a:avLst/>
          </a:prstGeom>
          <a:noFill/>
          <a:ln w="0">
            <a:noFill/>
          </a:ln>
        </p:spPr>
        <p:txBody>
          <a:bodyPr lIns="0" rIns="0" tIns="0" bIns="0" anchor="b">
            <a:noAutofit/>
          </a:bodyPr>
          <a:lstStyle>
            <a:lvl1pPr algn="r">
              <a:buNone/>
              <a:defRPr b="0" lang="en-AU" sz="1400" spc="-1" strike="noStrike">
                <a:latin typeface="Times New Roman"/>
              </a:defRPr>
            </a:lvl1pPr>
          </a:lstStyle>
          <a:p>
            <a:pPr algn="r">
              <a:buNone/>
            </a:pPr>
            <a:fld id="{9A106CC4-16EA-4069-AA8E-7AB0BDD8A021}" type="slidenum">
              <a:rPr b="0" lang="en-AU" sz="1400" spc="-1" strike="noStrike">
                <a:latin typeface="Times New Roman"/>
              </a:rPr>
              <a:t>&lt;number&gt;</a:t>
            </a:fld>
            <a:endParaRPr b="0" lang="en-AU"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4" name="PlaceHolder 1"/>
          <p:cNvSpPr>
            <a:spLocks noGrp="1"/>
          </p:cNvSpPr>
          <p:nvPr>
            <p:ph type="sldImg"/>
          </p:nvPr>
        </p:nvSpPr>
        <p:spPr>
          <a:xfrm>
            <a:off x="0" y="0"/>
            <a:ext cx="0" cy="0"/>
          </a:xfrm>
          <a:prstGeom prst="rect">
            <a:avLst/>
          </a:prstGeom>
          <a:ln w="0">
            <a:noFill/>
          </a:ln>
        </p:spPr>
      </p:sp>
      <p:sp>
        <p:nvSpPr>
          <p:cNvPr id="375"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Networking Security (NETSEC)</a:t>
            </a:r>
            <a:endParaRPr b="0" lang="en-AU" sz="2000" spc="-1" strike="noStrike">
              <a:latin typeface="Arial"/>
            </a:endParaRPr>
          </a:p>
          <a:p>
            <a:pPr marL="216000" indent="-216000">
              <a:lnSpc>
                <a:spcPct val="100000"/>
              </a:lnSpc>
              <a:buNone/>
            </a:pPr>
            <a:r>
              <a:rPr b="0" lang="en-US" sz="2000" spc="-1" strike="noStrike">
                <a:latin typeface="Arial"/>
              </a:rPr>
              <a:t>Module 7: Authentication, Authorization, and Accounting (AAA)</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376" name="PlaceHolder 3"/>
          <p:cNvSpPr>
            <a:spLocks noGrp="1"/>
          </p:cNvSpPr>
          <p:nvPr>
            <p:ph type="sldNum" idx="38"/>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1C7248C5-2A38-49DD-A2ED-5B1307717E06}"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1" name="PlaceHolder 1"/>
          <p:cNvSpPr>
            <a:spLocks noGrp="1"/>
          </p:cNvSpPr>
          <p:nvPr>
            <p:ph type="sldImg"/>
          </p:nvPr>
        </p:nvSpPr>
        <p:spPr>
          <a:xfrm>
            <a:off x="0" y="0"/>
            <a:ext cx="0" cy="0"/>
          </a:xfrm>
          <a:prstGeom prst="rect">
            <a:avLst/>
          </a:prstGeom>
          <a:ln w="0">
            <a:noFill/>
          </a:ln>
        </p:spPr>
      </p:sp>
      <p:sp>
        <p:nvSpPr>
          <p:cNvPr id="402"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7: Authentication, Authorization, and Accounting (AAA)</a:t>
            </a:r>
            <a:endParaRPr b="0" lang="en-AU" sz="2000" spc="-1" strike="noStrike">
              <a:latin typeface="Arial"/>
            </a:endParaRPr>
          </a:p>
          <a:p>
            <a:pPr marL="216000" indent="-216000">
              <a:lnSpc>
                <a:spcPct val="100000"/>
              </a:lnSpc>
              <a:buNone/>
            </a:pPr>
            <a:r>
              <a:rPr b="0" lang="en-US" sz="2000" spc="-1" strike="noStrike">
                <a:latin typeface="Arial"/>
              </a:rPr>
              <a:t>7.2: Configure Local AAA Authentication </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403" name="PlaceHolder 3"/>
          <p:cNvSpPr>
            <a:spLocks noGrp="1"/>
          </p:cNvSpPr>
          <p:nvPr>
            <p:ph type="sldNum" idx="46"/>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05657FFF-DE92-42BC-80DC-2B8C91FCA47E}"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4" name="PlaceHolder 1"/>
          <p:cNvSpPr>
            <a:spLocks noGrp="1"/>
          </p:cNvSpPr>
          <p:nvPr>
            <p:ph type="sldImg"/>
          </p:nvPr>
        </p:nvSpPr>
        <p:spPr>
          <a:xfrm>
            <a:off x="0" y="0"/>
            <a:ext cx="0" cy="0"/>
          </a:xfrm>
          <a:prstGeom prst="rect">
            <a:avLst/>
          </a:prstGeom>
          <a:ln w="0">
            <a:noFill/>
          </a:ln>
        </p:spPr>
      </p:sp>
      <p:sp>
        <p:nvSpPr>
          <p:cNvPr id="405"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7: Authentication, Authorization, and Accounting (AAA)</a:t>
            </a:r>
            <a:endParaRPr b="0" lang="en-AU" sz="2000" spc="-1" strike="noStrike">
              <a:latin typeface="Arial"/>
            </a:endParaRPr>
          </a:p>
          <a:p>
            <a:pPr marL="216000" indent="-216000">
              <a:lnSpc>
                <a:spcPct val="100000"/>
              </a:lnSpc>
              <a:buNone/>
            </a:pPr>
            <a:r>
              <a:rPr b="0" lang="en-US" sz="2000" spc="-1" strike="noStrike">
                <a:latin typeface="Arial"/>
              </a:rPr>
              <a:t>7.2: Configure Local AAA Authentication </a:t>
            </a:r>
            <a:endParaRPr b="0" lang="en-AU" sz="2000" spc="-1" strike="noStrike">
              <a:latin typeface="Arial"/>
            </a:endParaRPr>
          </a:p>
          <a:p>
            <a:pPr marL="216000" indent="-216000">
              <a:lnSpc>
                <a:spcPct val="100000"/>
              </a:lnSpc>
              <a:buNone/>
            </a:pPr>
            <a:r>
              <a:rPr b="0" lang="en-US" sz="2000" spc="-1" strike="noStrike">
                <a:latin typeface="Arial"/>
              </a:rPr>
              <a:t>7.2.1: Authenticate Administrative Access</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406" name="PlaceHolder 3"/>
          <p:cNvSpPr>
            <a:spLocks noGrp="1"/>
          </p:cNvSpPr>
          <p:nvPr>
            <p:ph type="sldNum" idx="47"/>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F16BE48A-9BDF-46C7-BE11-07F3F5BD6A7C}"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7" name="PlaceHolder 1"/>
          <p:cNvSpPr>
            <a:spLocks noGrp="1"/>
          </p:cNvSpPr>
          <p:nvPr>
            <p:ph type="sldImg"/>
          </p:nvPr>
        </p:nvSpPr>
        <p:spPr>
          <a:xfrm>
            <a:off x="0" y="0"/>
            <a:ext cx="0" cy="0"/>
          </a:xfrm>
          <a:prstGeom prst="rect">
            <a:avLst/>
          </a:prstGeom>
          <a:ln w="0">
            <a:noFill/>
          </a:ln>
        </p:spPr>
      </p:sp>
      <p:sp>
        <p:nvSpPr>
          <p:cNvPr id="408"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7: Authentication, Authorization, and Accounting (AAA)</a:t>
            </a:r>
            <a:endParaRPr b="0" lang="en-AU" sz="2000" spc="-1" strike="noStrike">
              <a:latin typeface="Arial"/>
            </a:endParaRPr>
          </a:p>
          <a:p>
            <a:pPr marL="216000" indent="-216000">
              <a:lnSpc>
                <a:spcPct val="100000"/>
              </a:lnSpc>
              <a:buNone/>
            </a:pPr>
            <a:r>
              <a:rPr b="0" lang="en-US" sz="2000" spc="-1" strike="noStrike">
                <a:latin typeface="Arial"/>
              </a:rPr>
              <a:t>7.2: Configure Local AAA Authentication </a:t>
            </a:r>
            <a:endParaRPr b="0" lang="en-AU" sz="2000" spc="-1" strike="noStrike">
              <a:latin typeface="Arial"/>
            </a:endParaRPr>
          </a:p>
          <a:p>
            <a:pPr marL="216000" indent="-216000">
              <a:lnSpc>
                <a:spcPct val="100000"/>
              </a:lnSpc>
              <a:buNone/>
            </a:pPr>
            <a:r>
              <a:rPr b="0" lang="en-US" sz="2000" spc="-1" strike="noStrike">
                <a:latin typeface="Arial"/>
              </a:rPr>
              <a:t>7.2.2: Authentication Methods</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409" name="PlaceHolder 3"/>
          <p:cNvSpPr>
            <a:spLocks noGrp="1"/>
          </p:cNvSpPr>
          <p:nvPr>
            <p:ph type="sldNum" idx="48"/>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6B321A70-F8DD-4396-A9E7-07AAF36A26F5}"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0" name="PlaceHolder 1"/>
          <p:cNvSpPr>
            <a:spLocks noGrp="1"/>
          </p:cNvSpPr>
          <p:nvPr>
            <p:ph type="sldImg"/>
          </p:nvPr>
        </p:nvSpPr>
        <p:spPr>
          <a:xfrm>
            <a:off x="0" y="0"/>
            <a:ext cx="0" cy="0"/>
          </a:xfrm>
          <a:prstGeom prst="rect">
            <a:avLst/>
          </a:prstGeom>
          <a:ln w="0">
            <a:noFill/>
          </a:ln>
        </p:spPr>
      </p:sp>
      <p:sp>
        <p:nvSpPr>
          <p:cNvPr id="411"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7: Authentication, Authorization, and Accounting (AAA)</a:t>
            </a:r>
            <a:endParaRPr b="0" lang="en-AU" sz="2000" spc="-1" strike="noStrike">
              <a:latin typeface="Arial"/>
            </a:endParaRPr>
          </a:p>
          <a:p>
            <a:pPr marL="216000" indent="-216000">
              <a:lnSpc>
                <a:spcPct val="100000"/>
              </a:lnSpc>
              <a:buNone/>
            </a:pPr>
            <a:r>
              <a:rPr b="0" lang="en-US" sz="2000" spc="-1" strike="noStrike">
                <a:latin typeface="Arial"/>
              </a:rPr>
              <a:t>7.2: Configure Local AAA Authentication </a:t>
            </a:r>
            <a:endParaRPr b="0" lang="en-AU" sz="2000" spc="-1" strike="noStrike">
              <a:latin typeface="Arial"/>
            </a:endParaRPr>
          </a:p>
          <a:p>
            <a:pPr marL="216000" indent="-216000">
              <a:lnSpc>
                <a:spcPct val="100000"/>
              </a:lnSpc>
              <a:buNone/>
            </a:pPr>
            <a:r>
              <a:rPr b="0" lang="en-US" sz="2000" spc="-1" strike="noStrike">
                <a:latin typeface="Arial"/>
              </a:rPr>
              <a:t>7.2.2: Authentication Methods</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412" name="PlaceHolder 3"/>
          <p:cNvSpPr>
            <a:spLocks noGrp="1"/>
          </p:cNvSpPr>
          <p:nvPr>
            <p:ph type="sldNum" idx="49"/>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596AABC4-1E06-45B1-B511-300A41CE993E}"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3" name="PlaceHolder 1"/>
          <p:cNvSpPr>
            <a:spLocks noGrp="1"/>
          </p:cNvSpPr>
          <p:nvPr>
            <p:ph type="sldImg"/>
          </p:nvPr>
        </p:nvSpPr>
        <p:spPr>
          <a:xfrm>
            <a:off x="0" y="0"/>
            <a:ext cx="0" cy="0"/>
          </a:xfrm>
          <a:prstGeom prst="rect">
            <a:avLst/>
          </a:prstGeom>
          <a:ln w="0">
            <a:noFill/>
          </a:ln>
        </p:spPr>
      </p:sp>
      <p:sp>
        <p:nvSpPr>
          <p:cNvPr id="414"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7: Authentication, Authorization, and Accounting (AAA)</a:t>
            </a:r>
            <a:endParaRPr b="0" lang="en-AU" sz="2000" spc="-1" strike="noStrike">
              <a:latin typeface="Arial"/>
            </a:endParaRPr>
          </a:p>
          <a:p>
            <a:pPr marL="216000" indent="-216000">
              <a:lnSpc>
                <a:spcPct val="100000"/>
              </a:lnSpc>
              <a:buNone/>
            </a:pPr>
            <a:r>
              <a:rPr b="0" lang="en-US" sz="2000" spc="-1" strike="noStrike">
                <a:latin typeface="Arial"/>
              </a:rPr>
              <a:t>7.2: Configure Local AAA Authentication </a:t>
            </a:r>
            <a:endParaRPr b="0" lang="en-AU" sz="2000" spc="-1" strike="noStrike">
              <a:latin typeface="Arial"/>
            </a:endParaRPr>
          </a:p>
          <a:p>
            <a:pPr marL="216000" indent="-216000">
              <a:lnSpc>
                <a:spcPct val="100000"/>
              </a:lnSpc>
              <a:buNone/>
            </a:pPr>
            <a:r>
              <a:rPr b="0" lang="en-US" sz="2000" spc="-1" strike="noStrike">
                <a:latin typeface="Arial"/>
              </a:rPr>
              <a:t>7.2.3: Default and Named Methods</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415" name="PlaceHolder 3"/>
          <p:cNvSpPr>
            <a:spLocks noGrp="1"/>
          </p:cNvSpPr>
          <p:nvPr>
            <p:ph type="sldNum" idx="50"/>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ABFA2EA3-BC78-44E1-A630-D8EB0E950F27}"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6" name="PlaceHolder 1"/>
          <p:cNvSpPr>
            <a:spLocks noGrp="1"/>
          </p:cNvSpPr>
          <p:nvPr>
            <p:ph type="sldImg"/>
          </p:nvPr>
        </p:nvSpPr>
        <p:spPr>
          <a:xfrm>
            <a:off x="0" y="0"/>
            <a:ext cx="0" cy="0"/>
          </a:xfrm>
          <a:prstGeom prst="rect">
            <a:avLst/>
          </a:prstGeom>
          <a:ln w="0">
            <a:noFill/>
          </a:ln>
        </p:spPr>
      </p:sp>
      <p:sp>
        <p:nvSpPr>
          <p:cNvPr id="417"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7: Authentication, Authorization, and Accounting (AAA)</a:t>
            </a:r>
            <a:endParaRPr b="0" lang="en-AU" sz="2000" spc="-1" strike="noStrike">
              <a:latin typeface="Arial"/>
            </a:endParaRPr>
          </a:p>
          <a:p>
            <a:pPr marL="216000" indent="-216000">
              <a:lnSpc>
                <a:spcPct val="100000"/>
              </a:lnSpc>
              <a:buNone/>
            </a:pPr>
            <a:r>
              <a:rPr b="0" lang="en-US" sz="2000" spc="-1" strike="noStrike">
                <a:latin typeface="Arial"/>
              </a:rPr>
              <a:t>7.2: Configure Local AAA Authentication </a:t>
            </a:r>
            <a:endParaRPr b="0" lang="en-AU" sz="2000" spc="-1" strike="noStrike">
              <a:latin typeface="Arial"/>
            </a:endParaRPr>
          </a:p>
          <a:p>
            <a:pPr marL="216000" indent="-216000">
              <a:lnSpc>
                <a:spcPct val="100000"/>
              </a:lnSpc>
              <a:buNone/>
            </a:pPr>
            <a:r>
              <a:rPr b="0" lang="en-US" sz="2000" spc="-1" strike="noStrike">
                <a:latin typeface="Arial"/>
              </a:rPr>
              <a:t>7.2.4: Fine-Tuning the Authentication Configuration</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418" name="PlaceHolder 3"/>
          <p:cNvSpPr>
            <a:spLocks noGrp="1"/>
          </p:cNvSpPr>
          <p:nvPr>
            <p:ph type="sldNum" idx="51"/>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407BE0B2-6932-48FD-9B0D-7B052CA56E98}"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9" name="PlaceHolder 1"/>
          <p:cNvSpPr>
            <a:spLocks noGrp="1"/>
          </p:cNvSpPr>
          <p:nvPr>
            <p:ph type="sldImg"/>
          </p:nvPr>
        </p:nvSpPr>
        <p:spPr>
          <a:xfrm>
            <a:off x="0" y="0"/>
            <a:ext cx="0" cy="0"/>
          </a:xfrm>
          <a:prstGeom prst="rect">
            <a:avLst/>
          </a:prstGeom>
          <a:ln w="0">
            <a:noFill/>
          </a:ln>
        </p:spPr>
      </p:sp>
      <p:sp>
        <p:nvSpPr>
          <p:cNvPr id="420"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7: Authentication, Authorization, and Accounting (AAA)</a:t>
            </a:r>
            <a:endParaRPr b="0" lang="en-AU" sz="2000" spc="-1" strike="noStrike">
              <a:latin typeface="Arial"/>
            </a:endParaRPr>
          </a:p>
          <a:p>
            <a:pPr marL="216000" indent="-216000">
              <a:lnSpc>
                <a:spcPct val="100000"/>
              </a:lnSpc>
              <a:buNone/>
            </a:pPr>
            <a:r>
              <a:rPr b="0" lang="en-US" sz="2000" spc="-1" strike="noStrike">
                <a:latin typeface="Arial"/>
              </a:rPr>
              <a:t>7.3: Server-Based AAA Characteristics and Protocols</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421" name="PlaceHolder 3"/>
          <p:cNvSpPr>
            <a:spLocks noGrp="1"/>
          </p:cNvSpPr>
          <p:nvPr>
            <p:ph type="sldNum" idx="52"/>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92E3854F-45D9-422B-8308-A17BE0C7CEB2}"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2" name="PlaceHolder 1"/>
          <p:cNvSpPr>
            <a:spLocks noGrp="1"/>
          </p:cNvSpPr>
          <p:nvPr>
            <p:ph type="sldImg"/>
          </p:nvPr>
        </p:nvSpPr>
        <p:spPr>
          <a:xfrm>
            <a:off x="0" y="0"/>
            <a:ext cx="0" cy="0"/>
          </a:xfrm>
          <a:prstGeom prst="rect">
            <a:avLst/>
          </a:prstGeom>
          <a:ln w="0">
            <a:noFill/>
          </a:ln>
        </p:spPr>
      </p:sp>
      <p:sp>
        <p:nvSpPr>
          <p:cNvPr id="423"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7: Authentication, Authorization, and Accounting (AAA)</a:t>
            </a:r>
            <a:endParaRPr b="0" lang="en-AU" sz="2000" spc="-1" strike="noStrike">
              <a:latin typeface="Arial"/>
            </a:endParaRPr>
          </a:p>
          <a:p>
            <a:pPr marL="216000" indent="-216000">
              <a:lnSpc>
                <a:spcPct val="100000"/>
              </a:lnSpc>
              <a:buNone/>
            </a:pPr>
            <a:r>
              <a:rPr b="0" lang="en-US" sz="2000" spc="-1" strike="noStrike">
                <a:latin typeface="Arial"/>
              </a:rPr>
              <a:t>7.3: Server-Based AAA Characteristics and Protocols</a:t>
            </a:r>
            <a:endParaRPr b="0" lang="en-AU" sz="2000" spc="-1" strike="noStrike">
              <a:latin typeface="Arial"/>
            </a:endParaRPr>
          </a:p>
          <a:p>
            <a:pPr marL="216000" indent="-216000">
              <a:lnSpc>
                <a:spcPct val="100000"/>
              </a:lnSpc>
              <a:buNone/>
            </a:pPr>
            <a:r>
              <a:rPr b="0" lang="en-US" sz="2000" spc="-1" strike="noStrike">
                <a:latin typeface="Arial"/>
              </a:rPr>
              <a:t>7.3.1: Compare Local AAA and Server-Based AAA Implementations</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424" name="PlaceHolder 3"/>
          <p:cNvSpPr>
            <a:spLocks noGrp="1"/>
          </p:cNvSpPr>
          <p:nvPr>
            <p:ph type="sldNum" idx="53"/>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4C048DB1-D580-4901-A3BA-E34FB30D86CE}"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5" name="PlaceHolder 1"/>
          <p:cNvSpPr>
            <a:spLocks noGrp="1"/>
          </p:cNvSpPr>
          <p:nvPr>
            <p:ph type="sldImg"/>
          </p:nvPr>
        </p:nvSpPr>
        <p:spPr>
          <a:xfrm>
            <a:off x="0" y="0"/>
            <a:ext cx="0" cy="0"/>
          </a:xfrm>
          <a:prstGeom prst="rect">
            <a:avLst/>
          </a:prstGeom>
          <a:ln w="0">
            <a:noFill/>
          </a:ln>
        </p:spPr>
      </p:sp>
      <p:sp>
        <p:nvSpPr>
          <p:cNvPr id="426"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7: Authentication, Authorization, and Accounting (AAA)</a:t>
            </a:r>
            <a:endParaRPr b="0" lang="en-AU" sz="2000" spc="-1" strike="noStrike">
              <a:latin typeface="Arial"/>
            </a:endParaRPr>
          </a:p>
          <a:p>
            <a:pPr marL="216000" indent="-216000">
              <a:lnSpc>
                <a:spcPct val="100000"/>
              </a:lnSpc>
              <a:buNone/>
            </a:pPr>
            <a:r>
              <a:rPr b="0" lang="en-US" sz="2000" spc="-1" strike="noStrike">
                <a:latin typeface="Arial"/>
              </a:rPr>
              <a:t>7.3: Server-Based AAA Characteristics and Protocols</a:t>
            </a:r>
            <a:endParaRPr b="0" lang="en-AU" sz="2000" spc="-1" strike="noStrike">
              <a:latin typeface="Arial"/>
            </a:endParaRPr>
          </a:p>
          <a:p>
            <a:pPr marL="216000" indent="-216000">
              <a:lnSpc>
                <a:spcPct val="100000"/>
              </a:lnSpc>
              <a:buNone/>
            </a:pPr>
            <a:r>
              <a:rPr b="0" lang="en-US" sz="2000" spc="-1" strike="noStrike">
                <a:latin typeface="Arial"/>
              </a:rPr>
              <a:t>7.3.2: Cisco Identity Services Engine (ISE)</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427" name="PlaceHolder 3"/>
          <p:cNvSpPr>
            <a:spLocks noGrp="1"/>
          </p:cNvSpPr>
          <p:nvPr>
            <p:ph type="sldNum" idx="54"/>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6639C88F-887D-4B79-B9DD-1CED8ED0C61F}"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8" name="PlaceHolder 1"/>
          <p:cNvSpPr>
            <a:spLocks noGrp="1"/>
          </p:cNvSpPr>
          <p:nvPr>
            <p:ph type="sldImg"/>
          </p:nvPr>
        </p:nvSpPr>
        <p:spPr>
          <a:xfrm>
            <a:off x="0" y="0"/>
            <a:ext cx="0" cy="0"/>
          </a:xfrm>
          <a:prstGeom prst="rect">
            <a:avLst/>
          </a:prstGeom>
          <a:ln w="0">
            <a:noFill/>
          </a:ln>
        </p:spPr>
      </p:sp>
      <p:sp>
        <p:nvSpPr>
          <p:cNvPr id="429"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7: Authentication, Authorization, and Accounting (AAA)</a:t>
            </a:r>
            <a:endParaRPr b="0" lang="en-AU" sz="2000" spc="-1" strike="noStrike">
              <a:latin typeface="Arial"/>
            </a:endParaRPr>
          </a:p>
          <a:p>
            <a:pPr marL="216000" indent="-216000">
              <a:lnSpc>
                <a:spcPct val="100000"/>
              </a:lnSpc>
              <a:buNone/>
            </a:pPr>
            <a:r>
              <a:rPr b="0" lang="en-US" sz="2000" spc="-1" strike="noStrike">
                <a:latin typeface="Arial"/>
              </a:rPr>
              <a:t>7.3: Server-Based AAA Characteristics and Protocols</a:t>
            </a:r>
            <a:endParaRPr b="0" lang="en-AU" sz="2000" spc="-1" strike="noStrike">
              <a:latin typeface="Arial"/>
            </a:endParaRPr>
          </a:p>
          <a:p>
            <a:pPr marL="216000" indent="-216000">
              <a:lnSpc>
                <a:spcPct val="100000"/>
              </a:lnSpc>
              <a:buNone/>
            </a:pPr>
            <a:r>
              <a:rPr b="0" lang="en-US" sz="2000" spc="-1" strike="noStrike">
                <a:latin typeface="Arial"/>
              </a:rPr>
              <a:t>7.3.3: The TACACS+ and RADIUS Protocols</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430" name="PlaceHolder 3"/>
          <p:cNvSpPr>
            <a:spLocks noGrp="1"/>
          </p:cNvSpPr>
          <p:nvPr>
            <p:ph type="sldNum" idx="55"/>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E3688A12-0AB8-40A6-96C3-69CE129F5101}"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7" name="PlaceHolder 1"/>
          <p:cNvSpPr>
            <a:spLocks noGrp="1"/>
          </p:cNvSpPr>
          <p:nvPr>
            <p:ph type="sldImg"/>
          </p:nvPr>
        </p:nvSpPr>
        <p:spPr>
          <a:xfrm>
            <a:off x="0" y="0"/>
            <a:ext cx="0" cy="0"/>
          </a:xfrm>
          <a:prstGeom prst="rect">
            <a:avLst/>
          </a:prstGeom>
          <a:ln w="0">
            <a:noFill/>
          </a:ln>
        </p:spPr>
      </p:sp>
      <p:sp>
        <p:nvSpPr>
          <p:cNvPr id="378"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Networking Security (NETSEC)</a:t>
            </a:r>
            <a:endParaRPr b="0" lang="en-AU" sz="2000" spc="-1" strike="noStrike">
              <a:latin typeface="Arial"/>
            </a:endParaRPr>
          </a:p>
          <a:p>
            <a:pPr marL="216000" indent="-216000">
              <a:lnSpc>
                <a:spcPct val="100000"/>
              </a:lnSpc>
              <a:buNone/>
            </a:pPr>
            <a:r>
              <a:rPr b="0" lang="en-US" sz="2000" spc="-1" strike="noStrike">
                <a:latin typeface="Arial"/>
              </a:rPr>
              <a:t>Module 7: Authentication, Authorization, and Accounting (AAA)</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379" name="PlaceHolder 3"/>
          <p:cNvSpPr>
            <a:spLocks noGrp="1"/>
          </p:cNvSpPr>
          <p:nvPr>
            <p:ph type="sldNum" idx="39"/>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3EC20C71-22BA-4815-8DC6-35B97490A3B5}"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1" name="PlaceHolder 1"/>
          <p:cNvSpPr>
            <a:spLocks noGrp="1"/>
          </p:cNvSpPr>
          <p:nvPr>
            <p:ph type="sldImg"/>
          </p:nvPr>
        </p:nvSpPr>
        <p:spPr>
          <a:xfrm>
            <a:off x="0" y="0"/>
            <a:ext cx="0" cy="0"/>
          </a:xfrm>
          <a:prstGeom prst="rect">
            <a:avLst/>
          </a:prstGeom>
          <a:ln w="0">
            <a:noFill/>
          </a:ln>
        </p:spPr>
      </p:sp>
      <p:sp>
        <p:nvSpPr>
          <p:cNvPr id="432"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7: Authentication, Authorization, and Accounting (AAA)</a:t>
            </a:r>
            <a:endParaRPr b="0" lang="en-AU" sz="2000" spc="-1" strike="noStrike">
              <a:latin typeface="Arial"/>
            </a:endParaRPr>
          </a:p>
          <a:p>
            <a:pPr marL="216000" indent="-216000">
              <a:lnSpc>
                <a:spcPct val="100000"/>
              </a:lnSpc>
              <a:buNone/>
            </a:pPr>
            <a:r>
              <a:rPr b="0" lang="en-US" sz="2000" spc="-1" strike="noStrike">
                <a:latin typeface="Arial"/>
              </a:rPr>
              <a:t>7.3: Server-Based AAA Characteristics and Protocols</a:t>
            </a:r>
            <a:endParaRPr b="0" lang="en-AU" sz="2000" spc="-1" strike="noStrike">
              <a:latin typeface="Arial"/>
            </a:endParaRPr>
          </a:p>
          <a:p>
            <a:pPr marL="216000" indent="-216000">
              <a:lnSpc>
                <a:spcPct val="100000"/>
              </a:lnSpc>
              <a:buNone/>
            </a:pPr>
            <a:r>
              <a:rPr b="0" lang="en-US" sz="2000" spc="-1" strike="noStrike">
                <a:latin typeface="Arial"/>
              </a:rPr>
              <a:t>7.3.4: TACACS+ Authentication</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433" name="PlaceHolder 3"/>
          <p:cNvSpPr>
            <a:spLocks noGrp="1"/>
          </p:cNvSpPr>
          <p:nvPr>
            <p:ph type="sldNum" idx="56"/>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84AC6609-001F-4DD6-A9A0-4366F886F206}"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4" name="PlaceHolder 1"/>
          <p:cNvSpPr>
            <a:spLocks noGrp="1"/>
          </p:cNvSpPr>
          <p:nvPr>
            <p:ph type="sldImg"/>
          </p:nvPr>
        </p:nvSpPr>
        <p:spPr>
          <a:xfrm>
            <a:off x="0" y="0"/>
            <a:ext cx="0" cy="0"/>
          </a:xfrm>
          <a:prstGeom prst="rect">
            <a:avLst/>
          </a:prstGeom>
          <a:ln w="0">
            <a:noFill/>
          </a:ln>
        </p:spPr>
      </p:sp>
      <p:sp>
        <p:nvSpPr>
          <p:cNvPr id="435"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7: Authentication, Authorization, and Accounting (AAA)</a:t>
            </a:r>
            <a:endParaRPr b="0" lang="en-AU" sz="2000" spc="-1" strike="noStrike">
              <a:latin typeface="Arial"/>
            </a:endParaRPr>
          </a:p>
          <a:p>
            <a:pPr marL="216000" indent="-216000">
              <a:lnSpc>
                <a:spcPct val="100000"/>
              </a:lnSpc>
              <a:buNone/>
            </a:pPr>
            <a:r>
              <a:rPr b="0" lang="en-US" sz="2000" spc="-1" strike="noStrike">
                <a:latin typeface="Arial"/>
              </a:rPr>
              <a:t>7.3: Server-Based AAA Characteristics and Protocols</a:t>
            </a:r>
            <a:endParaRPr b="0" lang="en-AU" sz="2000" spc="-1" strike="noStrike">
              <a:latin typeface="Arial"/>
            </a:endParaRPr>
          </a:p>
          <a:p>
            <a:pPr marL="216000" indent="-216000">
              <a:lnSpc>
                <a:spcPct val="100000"/>
              </a:lnSpc>
              <a:buNone/>
              <a:tabLst>
                <a:tab algn="l" pos="0"/>
              </a:tabLst>
            </a:pPr>
            <a:r>
              <a:rPr b="0" lang="en-US" sz="2000" spc="-1" strike="noStrike">
                <a:latin typeface="Arial"/>
              </a:rPr>
              <a:t>7.3.5: RADIUS Authentication</a:t>
            </a:r>
            <a:endParaRPr b="0" lang="en-AU" sz="2000" spc="-1" strike="noStrike">
              <a:latin typeface="Arial"/>
            </a:endParaRPr>
          </a:p>
          <a:p>
            <a:pPr marL="216000" indent="-216000">
              <a:lnSpc>
                <a:spcPct val="100000"/>
              </a:lnSpc>
              <a:buNone/>
              <a:tabLst>
                <a:tab algn="l" pos="0"/>
              </a:tabLst>
            </a:pPr>
            <a:r>
              <a:rPr b="0" lang="en-US" sz="2000" spc="-1" strike="noStrike">
                <a:latin typeface="Arial"/>
              </a:rPr>
              <a:t>7.3.6: Check Your Understanding - Identify the AAA Communication Protocol</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436" name="PlaceHolder 3"/>
          <p:cNvSpPr>
            <a:spLocks noGrp="1"/>
          </p:cNvSpPr>
          <p:nvPr>
            <p:ph type="sldNum" idx="57"/>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3A3D4E05-5C74-4FA9-84BF-E653590E64B5}"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7" name="PlaceHolder 1"/>
          <p:cNvSpPr>
            <a:spLocks noGrp="1"/>
          </p:cNvSpPr>
          <p:nvPr>
            <p:ph type="sldImg"/>
          </p:nvPr>
        </p:nvSpPr>
        <p:spPr>
          <a:xfrm>
            <a:off x="0" y="0"/>
            <a:ext cx="0" cy="0"/>
          </a:xfrm>
          <a:prstGeom prst="rect">
            <a:avLst/>
          </a:prstGeom>
          <a:ln w="0">
            <a:noFill/>
          </a:ln>
        </p:spPr>
      </p:sp>
      <p:sp>
        <p:nvSpPr>
          <p:cNvPr id="438"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7: Authentication, Authorization, and Accounting (AAA)</a:t>
            </a:r>
            <a:endParaRPr b="0" lang="en-AU" sz="2000" spc="-1" strike="noStrike">
              <a:latin typeface="Arial"/>
            </a:endParaRPr>
          </a:p>
          <a:p>
            <a:pPr marL="216000" indent="-216000">
              <a:lnSpc>
                <a:spcPct val="100000"/>
              </a:lnSpc>
              <a:buNone/>
            </a:pPr>
            <a:r>
              <a:rPr b="0" lang="en-US" sz="2000" spc="-1" strike="noStrike">
                <a:latin typeface="Arial"/>
              </a:rPr>
              <a:t>7.4: Configure Server-Based Authentication</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439" name="PlaceHolder 3"/>
          <p:cNvSpPr>
            <a:spLocks noGrp="1"/>
          </p:cNvSpPr>
          <p:nvPr>
            <p:ph type="sldNum" idx="58"/>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F3B471B7-DF6E-443C-8C0D-64E1C66E2727}"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0" name="PlaceHolder 1"/>
          <p:cNvSpPr>
            <a:spLocks noGrp="1"/>
          </p:cNvSpPr>
          <p:nvPr>
            <p:ph type="sldImg"/>
          </p:nvPr>
        </p:nvSpPr>
        <p:spPr>
          <a:xfrm>
            <a:off x="0" y="0"/>
            <a:ext cx="0" cy="0"/>
          </a:xfrm>
          <a:prstGeom prst="rect">
            <a:avLst/>
          </a:prstGeom>
          <a:ln w="0">
            <a:noFill/>
          </a:ln>
        </p:spPr>
      </p:sp>
      <p:sp>
        <p:nvSpPr>
          <p:cNvPr id="441"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7: Authentication, Authorization, and Accounting (AAA)</a:t>
            </a:r>
            <a:endParaRPr b="0" lang="en-AU" sz="2000" spc="-1" strike="noStrike">
              <a:latin typeface="Arial"/>
            </a:endParaRPr>
          </a:p>
          <a:p>
            <a:pPr marL="216000" indent="-216000">
              <a:lnSpc>
                <a:spcPct val="100000"/>
              </a:lnSpc>
              <a:buNone/>
            </a:pPr>
            <a:r>
              <a:rPr b="0" lang="en-US" sz="2000" spc="-1" strike="noStrike">
                <a:latin typeface="Arial"/>
              </a:rPr>
              <a:t>7.4: Configure Server-Based Authentication</a:t>
            </a:r>
            <a:endParaRPr b="0" lang="en-AU" sz="2000" spc="-1" strike="noStrike">
              <a:latin typeface="Arial"/>
            </a:endParaRPr>
          </a:p>
          <a:p>
            <a:pPr marL="216000" indent="-216000">
              <a:lnSpc>
                <a:spcPct val="100000"/>
              </a:lnSpc>
              <a:buNone/>
            </a:pPr>
            <a:r>
              <a:rPr b="0" lang="en-US" sz="2000" spc="-1" strike="noStrike">
                <a:latin typeface="Arial"/>
              </a:rPr>
              <a:t>7.4.1: Steps to Configure Server-Based AAA Authentication</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442" name="PlaceHolder 3"/>
          <p:cNvSpPr>
            <a:spLocks noGrp="1"/>
          </p:cNvSpPr>
          <p:nvPr>
            <p:ph type="sldNum" idx="59"/>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4FB441BF-087D-4B87-B3F4-646F9143A082}"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3" name="PlaceHolder 1"/>
          <p:cNvSpPr>
            <a:spLocks noGrp="1"/>
          </p:cNvSpPr>
          <p:nvPr>
            <p:ph type="sldImg"/>
          </p:nvPr>
        </p:nvSpPr>
        <p:spPr>
          <a:xfrm>
            <a:off x="0" y="0"/>
            <a:ext cx="0" cy="0"/>
          </a:xfrm>
          <a:prstGeom prst="rect">
            <a:avLst/>
          </a:prstGeom>
          <a:ln w="0">
            <a:noFill/>
          </a:ln>
        </p:spPr>
      </p:sp>
      <p:sp>
        <p:nvSpPr>
          <p:cNvPr id="444"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7: Authentication, Authorization, and Accounting (AAA)</a:t>
            </a:r>
            <a:endParaRPr b="0" lang="en-AU" sz="2000" spc="-1" strike="noStrike">
              <a:latin typeface="Arial"/>
            </a:endParaRPr>
          </a:p>
          <a:p>
            <a:pPr marL="216000" indent="-216000">
              <a:lnSpc>
                <a:spcPct val="100000"/>
              </a:lnSpc>
              <a:buNone/>
            </a:pPr>
            <a:r>
              <a:rPr b="0" lang="en-US" sz="2000" spc="-1" strike="noStrike">
                <a:latin typeface="Arial"/>
              </a:rPr>
              <a:t>7.4: Configure Server-Based Authentication</a:t>
            </a:r>
            <a:endParaRPr b="0" lang="en-AU" sz="2000" spc="-1" strike="noStrike">
              <a:latin typeface="Arial"/>
            </a:endParaRPr>
          </a:p>
          <a:p>
            <a:pPr marL="216000" indent="-216000">
              <a:lnSpc>
                <a:spcPct val="100000"/>
              </a:lnSpc>
              <a:buNone/>
            </a:pPr>
            <a:r>
              <a:rPr b="0" lang="en-US" sz="2000" spc="-1" strike="noStrike">
                <a:latin typeface="Arial"/>
              </a:rPr>
              <a:t>7.4.2: Configure TACACS+ Servers</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445" name="PlaceHolder 3"/>
          <p:cNvSpPr>
            <a:spLocks noGrp="1"/>
          </p:cNvSpPr>
          <p:nvPr>
            <p:ph type="sldNum" idx="60"/>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5DE5D7D6-939E-46D0-ADDA-C9A744AF2AE9}"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6" name="PlaceHolder 1"/>
          <p:cNvSpPr>
            <a:spLocks noGrp="1"/>
          </p:cNvSpPr>
          <p:nvPr>
            <p:ph type="sldImg"/>
          </p:nvPr>
        </p:nvSpPr>
        <p:spPr>
          <a:xfrm>
            <a:off x="0" y="0"/>
            <a:ext cx="0" cy="0"/>
          </a:xfrm>
          <a:prstGeom prst="rect">
            <a:avLst/>
          </a:prstGeom>
          <a:ln w="0">
            <a:noFill/>
          </a:ln>
        </p:spPr>
      </p:sp>
      <p:sp>
        <p:nvSpPr>
          <p:cNvPr id="447"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7: Authentication, Authorization, and Accounting (AAA)</a:t>
            </a:r>
            <a:endParaRPr b="0" lang="en-AU" sz="2000" spc="-1" strike="noStrike">
              <a:latin typeface="Arial"/>
            </a:endParaRPr>
          </a:p>
          <a:p>
            <a:pPr marL="216000" indent="-216000">
              <a:lnSpc>
                <a:spcPct val="100000"/>
              </a:lnSpc>
              <a:buNone/>
            </a:pPr>
            <a:r>
              <a:rPr b="0" lang="en-US" sz="2000" spc="-1" strike="noStrike">
                <a:latin typeface="Arial"/>
              </a:rPr>
              <a:t>7.4: Configure Server-Based Authentication</a:t>
            </a:r>
            <a:endParaRPr b="0" lang="en-AU" sz="2000" spc="-1" strike="noStrike">
              <a:latin typeface="Arial"/>
            </a:endParaRPr>
          </a:p>
          <a:p>
            <a:pPr marL="216000" indent="-216000">
              <a:lnSpc>
                <a:spcPct val="100000"/>
              </a:lnSpc>
              <a:buNone/>
            </a:pPr>
            <a:r>
              <a:rPr b="0" lang="en-US" sz="2000" spc="-1" strike="noStrike">
                <a:latin typeface="Arial"/>
              </a:rPr>
              <a:t>7.4.3: Configure RADIUS Servers</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448" name="PlaceHolder 3"/>
          <p:cNvSpPr>
            <a:spLocks noGrp="1"/>
          </p:cNvSpPr>
          <p:nvPr>
            <p:ph type="sldNum" idx="61"/>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6A5EEA42-74BE-4FDB-82F8-AF2E4068CFB2}"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9" name="PlaceHolder 1"/>
          <p:cNvSpPr>
            <a:spLocks noGrp="1"/>
          </p:cNvSpPr>
          <p:nvPr>
            <p:ph type="sldImg"/>
          </p:nvPr>
        </p:nvSpPr>
        <p:spPr>
          <a:xfrm>
            <a:off x="0" y="0"/>
            <a:ext cx="0" cy="0"/>
          </a:xfrm>
          <a:prstGeom prst="rect">
            <a:avLst/>
          </a:prstGeom>
          <a:ln w="0">
            <a:noFill/>
          </a:ln>
        </p:spPr>
      </p:sp>
      <p:sp>
        <p:nvSpPr>
          <p:cNvPr id="450"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7: Authentication, Authorization, and Accounting (AAA)</a:t>
            </a:r>
            <a:endParaRPr b="0" lang="en-AU" sz="2000" spc="-1" strike="noStrike">
              <a:latin typeface="Arial"/>
            </a:endParaRPr>
          </a:p>
          <a:p>
            <a:pPr marL="216000" indent="-216000">
              <a:lnSpc>
                <a:spcPct val="100000"/>
              </a:lnSpc>
              <a:buNone/>
            </a:pPr>
            <a:r>
              <a:rPr b="0" lang="en-US" sz="2000" spc="-1" strike="noStrike">
                <a:latin typeface="Arial"/>
              </a:rPr>
              <a:t>7.4: Configure Server-Based Authentication</a:t>
            </a:r>
            <a:endParaRPr b="0" lang="en-AU" sz="2000" spc="-1" strike="noStrike">
              <a:latin typeface="Arial"/>
            </a:endParaRPr>
          </a:p>
          <a:p>
            <a:pPr marL="216000" indent="-216000">
              <a:lnSpc>
                <a:spcPct val="100000"/>
              </a:lnSpc>
              <a:buNone/>
              <a:tabLst>
                <a:tab algn="l" pos="0"/>
              </a:tabLst>
            </a:pPr>
            <a:r>
              <a:rPr b="0" lang="en-US" sz="2000" spc="-1" strike="noStrike">
                <a:latin typeface="Arial"/>
              </a:rPr>
              <a:t>7.4.4: Authenticate to the AAA Server Configuration Commands</a:t>
            </a:r>
            <a:endParaRPr b="0" lang="en-AU" sz="2000" spc="-1" strike="noStrike">
              <a:latin typeface="Arial"/>
            </a:endParaRPr>
          </a:p>
          <a:p>
            <a:pPr marL="216000" indent="-216000">
              <a:lnSpc>
                <a:spcPct val="100000"/>
              </a:lnSpc>
              <a:buNone/>
              <a:tabLst>
                <a:tab algn="l" pos="0"/>
              </a:tabLst>
            </a:pPr>
            <a:r>
              <a:rPr b="0" lang="en-US" sz="2000" spc="-1" strike="noStrike">
                <a:latin typeface="Arial"/>
              </a:rPr>
              <a:t>7.4.5: Syntax Checker - Configure Server-Based AAA Authentication</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451" name="PlaceHolder 3"/>
          <p:cNvSpPr>
            <a:spLocks noGrp="1"/>
          </p:cNvSpPr>
          <p:nvPr>
            <p:ph type="sldNum" idx="62"/>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A979E6B4-AEB1-430C-A47B-D11576FE2EB3}"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2" name="PlaceHolder 1"/>
          <p:cNvSpPr>
            <a:spLocks noGrp="1"/>
          </p:cNvSpPr>
          <p:nvPr>
            <p:ph type="sldImg"/>
          </p:nvPr>
        </p:nvSpPr>
        <p:spPr>
          <a:xfrm>
            <a:off x="0" y="0"/>
            <a:ext cx="0" cy="0"/>
          </a:xfrm>
          <a:prstGeom prst="rect">
            <a:avLst/>
          </a:prstGeom>
          <a:ln w="0">
            <a:noFill/>
          </a:ln>
        </p:spPr>
      </p:sp>
      <p:sp>
        <p:nvSpPr>
          <p:cNvPr id="453"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7: Authentication, Authorization, and Accounting (AAA)</a:t>
            </a:r>
            <a:endParaRPr b="0" lang="en-AU" sz="2000" spc="-1" strike="noStrike">
              <a:latin typeface="Arial"/>
            </a:endParaRPr>
          </a:p>
          <a:p>
            <a:pPr marL="216000" indent="-216000">
              <a:lnSpc>
                <a:spcPct val="100000"/>
              </a:lnSpc>
              <a:buNone/>
            </a:pPr>
            <a:r>
              <a:rPr b="0" lang="en-US" sz="2000" spc="-1" strike="noStrike">
                <a:latin typeface="Arial"/>
              </a:rPr>
              <a:t>7.4: Configure Server-Based Authentication</a:t>
            </a:r>
            <a:endParaRPr b="0" lang="en-AU" sz="2000" spc="-1" strike="noStrike">
              <a:latin typeface="Arial"/>
            </a:endParaRPr>
          </a:p>
          <a:p>
            <a:pPr marL="216000" indent="-216000">
              <a:lnSpc>
                <a:spcPct val="100000"/>
              </a:lnSpc>
              <a:buNone/>
              <a:tabLst>
                <a:tab algn="l" pos="0"/>
              </a:tabLst>
            </a:pPr>
            <a:r>
              <a:rPr b="0" lang="en-US" sz="2000" spc="-1" strike="noStrike">
                <a:latin typeface="Arial"/>
              </a:rPr>
              <a:t>7.4.4: Authenticate to the AAA Server Configuration Commands</a:t>
            </a:r>
            <a:endParaRPr b="0" lang="en-AU" sz="2000" spc="-1" strike="noStrike">
              <a:latin typeface="Arial"/>
            </a:endParaRPr>
          </a:p>
          <a:p>
            <a:pPr marL="216000" indent="-216000">
              <a:lnSpc>
                <a:spcPct val="100000"/>
              </a:lnSpc>
              <a:buNone/>
              <a:tabLst>
                <a:tab algn="l" pos="0"/>
              </a:tabLst>
            </a:pPr>
            <a:r>
              <a:rPr b="0" lang="en-US" sz="2000" spc="-1" strike="noStrike">
                <a:latin typeface="Arial"/>
              </a:rPr>
              <a:t>7.4.5: Syntax Checker - Configure Server-Based AAA Authentication</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454" name="PlaceHolder 3"/>
          <p:cNvSpPr>
            <a:spLocks noGrp="1"/>
          </p:cNvSpPr>
          <p:nvPr>
            <p:ph type="sldNum" idx="63"/>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32CE06C5-93E3-42F4-B51E-FB84F3E58DB2}"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5" name="PlaceHolder 1"/>
          <p:cNvSpPr>
            <a:spLocks noGrp="1"/>
          </p:cNvSpPr>
          <p:nvPr>
            <p:ph type="sldImg"/>
          </p:nvPr>
        </p:nvSpPr>
        <p:spPr>
          <a:xfrm>
            <a:off x="0" y="0"/>
            <a:ext cx="0" cy="0"/>
          </a:xfrm>
          <a:prstGeom prst="rect">
            <a:avLst/>
          </a:prstGeom>
          <a:ln w="0">
            <a:noFill/>
          </a:ln>
        </p:spPr>
      </p:sp>
      <p:sp>
        <p:nvSpPr>
          <p:cNvPr id="456"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7: Authentication, Authorization, and Accounting (AAA)</a:t>
            </a:r>
            <a:endParaRPr b="0" lang="en-AU" sz="2000" spc="-1" strike="noStrike">
              <a:latin typeface="Arial"/>
            </a:endParaRPr>
          </a:p>
          <a:p>
            <a:pPr marL="216000" indent="-216000">
              <a:lnSpc>
                <a:spcPct val="100000"/>
              </a:lnSpc>
              <a:buNone/>
            </a:pPr>
            <a:r>
              <a:rPr b="0" lang="en-US" sz="2000" spc="-1" strike="noStrike">
                <a:latin typeface="Arial"/>
              </a:rPr>
              <a:t>7.4: Configure Server-Based Authentication</a:t>
            </a:r>
            <a:endParaRPr b="0" lang="en-AU" sz="2000" spc="-1" strike="noStrike">
              <a:latin typeface="Arial"/>
            </a:endParaRPr>
          </a:p>
          <a:p>
            <a:pPr marL="216000" indent="-216000">
              <a:lnSpc>
                <a:spcPct val="100000"/>
              </a:lnSpc>
              <a:buNone/>
            </a:pPr>
            <a:r>
              <a:rPr b="0" lang="en-US" sz="2000" spc="-1" strike="noStrike">
                <a:latin typeface="Arial"/>
              </a:rPr>
              <a:t>7.4.6: Video Demonstration - Configure a Cisco Router to Access a AAA RADIUS Server</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457" name="PlaceHolder 3"/>
          <p:cNvSpPr>
            <a:spLocks noGrp="1"/>
          </p:cNvSpPr>
          <p:nvPr>
            <p:ph type="sldNum" idx="64"/>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4C207875-1536-4E18-8E2E-FFC7370F08B5}"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8" name="PlaceHolder 1"/>
          <p:cNvSpPr>
            <a:spLocks noGrp="1"/>
          </p:cNvSpPr>
          <p:nvPr>
            <p:ph type="sldImg"/>
          </p:nvPr>
        </p:nvSpPr>
        <p:spPr>
          <a:xfrm>
            <a:off x="0" y="0"/>
            <a:ext cx="0" cy="0"/>
          </a:xfrm>
          <a:prstGeom prst="rect">
            <a:avLst/>
          </a:prstGeom>
          <a:ln w="0">
            <a:noFill/>
          </a:ln>
        </p:spPr>
      </p:sp>
      <p:sp>
        <p:nvSpPr>
          <p:cNvPr id="459"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7: Authentication, Authorization, and Accounting (AAA)</a:t>
            </a:r>
            <a:endParaRPr b="0" lang="en-AU" sz="2000" spc="-1" strike="noStrike">
              <a:latin typeface="Arial"/>
            </a:endParaRPr>
          </a:p>
          <a:p>
            <a:pPr marL="216000" indent="-216000">
              <a:lnSpc>
                <a:spcPct val="100000"/>
              </a:lnSpc>
              <a:buNone/>
            </a:pPr>
            <a:r>
              <a:rPr b="0" lang="en-US" sz="2000" spc="-1" strike="noStrike">
                <a:latin typeface="Arial"/>
              </a:rPr>
              <a:t>7.5: Configure Server-Based Authorization and Accounting</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460" name="PlaceHolder 3"/>
          <p:cNvSpPr>
            <a:spLocks noGrp="1"/>
          </p:cNvSpPr>
          <p:nvPr>
            <p:ph type="sldNum" idx="65"/>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AC02CC3A-2BC9-49FD-A99D-4FD1D2D1DC5F}"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0" name="Rectangle 11"/>
          <p:cNvSpPr/>
          <p:nvPr/>
        </p:nvSpPr>
        <p:spPr>
          <a:xfrm>
            <a:off x="5929200" y="8680320"/>
            <a:ext cx="812160" cy="286560"/>
          </a:xfrm>
          <a:prstGeom prst="rect">
            <a:avLst/>
          </a:prstGeom>
          <a:noFill/>
          <a:ln w="0">
            <a:noFill/>
          </a:ln>
        </p:spPr>
        <p:style>
          <a:lnRef idx="0"/>
          <a:fillRef idx="0"/>
          <a:effectRef idx="0"/>
          <a:fontRef idx="minor"/>
        </p:style>
        <p:txBody>
          <a:bodyPr lIns="18720" rIns="18720" tIns="0" bIns="0" anchor="b">
            <a:noAutofit/>
          </a:bodyPr>
          <a:p>
            <a:pPr algn="r">
              <a:lnSpc>
                <a:spcPct val="100000"/>
              </a:lnSpc>
              <a:buNone/>
              <a:tabLst>
                <a:tab algn="l" pos="0"/>
              </a:tabLst>
            </a:pPr>
            <a:fld id="{148DFC4D-2D23-45C9-AE91-EB2572A1D522}" type="slidenum">
              <a:rPr b="0" lang="en-US" sz="800" spc="-1" strike="noStrike">
                <a:solidFill>
                  <a:srgbClr val="000000"/>
                </a:solidFill>
                <a:latin typeface="Arial"/>
                <a:ea typeface="ＭＳ Ｐゴシック"/>
              </a:rPr>
              <a:t>&lt;number&gt;</a:t>
            </a:fld>
            <a:endParaRPr b="0" lang="en-AU" sz="800" spc="-1" strike="noStrike">
              <a:latin typeface="Arial"/>
            </a:endParaRPr>
          </a:p>
        </p:txBody>
      </p:sp>
      <p:sp>
        <p:nvSpPr>
          <p:cNvPr id="381" name="PlaceHolder 1"/>
          <p:cNvSpPr>
            <a:spLocks noGrp="1"/>
          </p:cNvSpPr>
          <p:nvPr>
            <p:ph type="sldImg"/>
          </p:nvPr>
        </p:nvSpPr>
        <p:spPr>
          <a:xfrm>
            <a:off x="0" y="0"/>
            <a:ext cx="0" cy="0"/>
          </a:xfrm>
          <a:prstGeom prst="rect">
            <a:avLst/>
          </a:prstGeom>
          <a:ln w="0">
            <a:noFill/>
          </a:ln>
        </p:spPr>
      </p:sp>
      <p:sp>
        <p:nvSpPr>
          <p:cNvPr id="382"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endParaRPr b="0" lang="en-AU" sz="2000" spc="-1" strike="noStrike">
              <a:latin typeface="Arial"/>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1" name="PlaceHolder 1"/>
          <p:cNvSpPr>
            <a:spLocks noGrp="1"/>
          </p:cNvSpPr>
          <p:nvPr>
            <p:ph type="sldImg"/>
          </p:nvPr>
        </p:nvSpPr>
        <p:spPr>
          <a:xfrm>
            <a:off x="0" y="0"/>
            <a:ext cx="0" cy="0"/>
          </a:xfrm>
          <a:prstGeom prst="rect">
            <a:avLst/>
          </a:prstGeom>
          <a:ln w="0">
            <a:noFill/>
          </a:ln>
        </p:spPr>
      </p:sp>
      <p:sp>
        <p:nvSpPr>
          <p:cNvPr id="462"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7: Authentication, Authorization, and Accounting (AAA)</a:t>
            </a:r>
            <a:endParaRPr b="0" lang="en-AU" sz="2000" spc="-1" strike="noStrike">
              <a:latin typeface="Arial"/>
            </a:endParaRPr>
          </a:p>
          <a:p>
            <a:pPr marL="216000" indent="-216000">
              <a:lnSpc>
                <a:spcPct val="100000"/>
              </a:lnSpc>
              <a:buNone/>
            </a:pPr>
            <a:r>
              <a:rPr b="0" lang="en-US" sz="2000" spc="-1" strike="noStrike">
                <a:latin typeface="Arial"/>
              </a:rPr>
              <a:t>7.5: Configure Server-Based Authorization and Accounting</a:t>
            </a:r>
            <a:endParaRPr b="0" lang="en-AU" sz="2000" spc="-1" strike="noStrike">
              <a:latin typeface="Arial"/>
            </a:endParaRPr>
          </a:p>
          <a:p>
            <a:pPr marL="216000" indent="-216000">
              <a:lnSpc>
                <a:spcPct val="100000"/>
              </a:lnSpc>
              <a:buNone/>
            </a:pPr>
            <a:r>
              <a:rPr b="0" lang="en-US" sz="2000" spc="-1" strike="noStrike">
                <a:latin typeface="Arial"/>
              </a:rPr>
              <a:t>7.5.1: Introduction to Server-Based AAA Authorization</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463" name="PlaceHolder 3"/>
          <p:cNvSpPr>
            <a:spLocks noGrp="1"/>
          </p:cNvSpPr>
          <p:nvPr>
            <p:ph type="sldNum" idx="66"/>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AAD6CC70-E623-4233-AB66-DAE16F668240}"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4" name="PlaceHolder 1"/>
          <p:cNvSpPr>
            <a:spLocks noGrp="1"/>
          </p:cNvSpPr>
          <p:nvPr>
            <p:ph type="sldImg"/>
          </p:nvPr>
        </p:nvSpPr>
        <p:spPr>
          <a:xfrm>
            <a:off x="0" y="0"/>
            <a:ext cx="0" cy="0"/>
          </a:xfrm>
          <a:prstGeom prst="rect">
            <a:avLst/>
          </a:prstGeom>
          <a:ln w="0">
            <a:noFill/>
          </a:ln>
        </p:spPr>
      </p:sp>
      <p:sp>
        <p:nvSpPr>
          <p:cNvPr id="465"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7: Authentication, Authorization, and Accounting (AAA)</a:t>
            </a:r>
            <a:endParaRPr b="0" lang="en-AU" sz="2000" spc="-1" strike="noStrike">
              <a:latin typeface="Arial"/>
            </a:endParaRPr>
          </a:p>
          <a:p>
            <a:pPr marL="216000" indent="-216000">
              <a:lnSpc>
                <a:spcPct val="100000"/>
              </a:lnSpc>
              <a:buNone/>
            </a:pPr>
            <a:r>
              <a:rPr b="0" lang="en-US" sz="2000" spc="-1" strike="noStrike">
                <a:latin typeface="Arial"/>
              </a:rPr>
              <a:t>7.5: Configure Server-Based Authorization and Accounting</a:t>
            </a:r>
            <a:endParaRPr b="0" lang="en-AU" sz="2000" spc="-1" strike="noStrike">
              <a:latin typeface="Arial"/>
            </a:endParaRPr>
          </a:p>
          <a:p>
            <a:pPr marL="216000" indent="-216000">
              <a:lnSpc>
                <a:spcPct val="100000"/>
              </a:lnSpc>
              <a:buNone/>
            </a:pPr>
            <a:r>
              <a:rPr b="0" lang="en-US" sz="2000" spc="-1" strike="noStrike">
                <a:latin typeface="Arial"/>
              </a:rPr>
              <a:t>7.5.2: AAA Authorization Configuration</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466" name="PlaceHolder 3"/>
          <p:cNvSpPr>
            <a:spLocks noGrp="1"/>
          </p:cNvSpPr>
          <p:nvPr>
            <p:ph type="sldNum" idx="67"/>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EF1A3922-255B-4DE6-B776-55AFDA4BE45E}"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7" name="PlaceHolder 1"/>
          <p:cNvSpPr>
            <a:spLocks noGrp="1"/>
          </p:cNvSpPr>
          <p:nvPr>
            <p:ph type="sldImg"/>
          </p:nvPr>
        </p:nvSpPr>
        <p:spPr>
          <a:xfrm>
            <a:off x="0" y="0"/>
            <a:ext cx="0" cy="0"/>
          </a:xfrm>
          <a:prstGeom prst="rect">
            <a:avLst/>
          </a:prstGeom>
          <a:ln w="0">
            <a:noFill/>
          </a:ln>
        </p:spPr>
      </p:sp>
      <p:sp>
        <p:nvSpPr>
          <p:cNvPr id="468"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7: Authentication, Authorization, and Accounting (AAA)</a:t>
            </a:r>
            <a:endParaRPr b="0" lang="en-AU" sz="2000" spc="-1" strike="noStrike">
              <a:latin typeface="Arial"/>
            </a:endParaRPr>
          </a:p>
          <a:p>
            <a:pPr marL="216000" indent="-216000">
              <a:lnSpc>
                <a:spcPct val="100000"/>
              </a:lnSpc>
              <a:buNone/>
            </a:pPr>
            <a:r>
              <a:rPr b="0" lang="en-US" sz="2000" spc="-1" strike="noStrike">
                <a:latin typeface="Arial"/>
              </a:rPr>
              <a:t>7.5: Configure Server-Based Authorization and Accounting</a:t>
            </a:r>
            <a:endParaRPr b="0" lang="en-AU" sz="2000" spc="-1" strike="noStrike">
              <a:latin typeface="Arial"/>
            </a:endParaRPr>
          </a:p>
          <a:p>
            <a:pPr marL="216000" indent="-216000">
              <a:lnSpc>
                <a:spcPct val="100000"/>
              </a:lnSpc>
              <a:buNone/>
            </a:pPr>
            <a:r>
              <a:rPr b="0" lang="en-US" sz="2000" spc="-1" strike="noStrike">
                <a:latin typeface="Arial"/>
              </a:rPr>
              <a:t>7.5.3: Introduction to Server-Based AAA Accounting</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469" name="PlaceHolder 3"/>
          <p:cNvSpPr>
            <a:spLocks noGrp="1"/>
          </p:cNvSpPr>
          <p:nvPr>
            <p:ph type="sldNum" idx="68"/>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993CECE6-CAE3-4364-B1F7-2F41ACB954BF}"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0" name="PlaceHolder 1"/>
          <p:cNvSpPr>
            <a:spLocks noGrp="1"/>
          </p:cNvSpPr>
          <p:nvPr>
            <p:ph type="sldImg"/>
          </p:nvPr>
        </p:nvSpPr>
        <p:spPr>
          <a:xfrm>
            <a:off x="0" y="0"/>
            <a:ext cx="0" cy="0"/>
          </a:xfrm>
          <a:prstGeom prst="rect">
            <a:avLst/>
          </a:prstGeom>
          <a:ln w="0">
            <a:noFill/>
          </a:ln>
        </p:spPr>
      </p:sp>
      <p:sp>
        <p:nvSpPr>
          <p:cNvPr id="471"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7: Authentication, Authorization, and Accounting (AAA)</a:t>
            </a:r>
            <a:endParaRPr b="0" lang="en-AU" sz="2000" spc="-1" strike="noStrike">
              <a:latin typeface="Arial"/>
            </a:endParaRPr>
          </a:p>
          <a:p>
            <a:pPr marL="216000" indent="-216000">
              <a:lnSpc>
                <a:spcPct val="100000"/>
              </a:lnSpc>
              <a:buNone/>
            </a:pPr>
            <a:r>
              <a:rPr b="0" lang="en-US" sz="2000" spc="-1" strike="noStrike">
                <a:latin typeface="Arial"/>
              </a:rPr>
              <a:t>7.5: Configure Server-Based Authorization and Accounting</a:t>
            </a:r>
            <a:endParaRPr b="0" lang="en-AU" sz="2000" spc="-1" strike="noStrike">
              <a:latin typeface="Arial"/>
            </a:endParaRPr>
          </a:p>
          <a:p>
            <a:pPr marL="216000" indent="-216000">
              <a:lnSpc>
                <a:spcPct val="100000"/>
              </a:lnSpc>
              <a:buNone/>
              <a:tabLst>
                <a:tab algn="l" pos="0"/>
              </a:tabLst>
            </a:pPr>
            <a:r>
              <a:rPr b="0" lang="en-US" sz="2000" spc="-1" strike="noStrike">
                <a:latin typeface="Arial"/>
              </a:rPr>
              <a:t>7.5.4: AAA Accounting Configuration</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472" name="PlaceHolder 3"/>
          <p:cNvSpPr>
            <a:spLocks noGrp="1"/>
          </p:cNvSpPr>
          <p:nvPr>
            <p:ph type="sldNum" idx="69"/>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926418E0-29E0-4102-A1BB-4EFD0DF77E1F}"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3" name="PlaceHolder 1"/>
          <p:cNvSpPr>
            <a:spLocks noGrp="1"/>
          </p:cNvSpPr>
          <p:nvPr>
            <p:ph type="sldImg"/>
          </p:nvPr>
        </p:nvSpPr>
        <p:spPr>
          <a:xfrm>
            <a:off x="0" y="0"/>
            <a:ext cx="0" cy="0"/>
          </a:xfrm>
          <a:prstGeom prst="rect">
            <a:avLst/>
          </a:prstGeom>
          <a:ln w="0">
            <a:noFill/>
          </a:ln>
        </p:spPr>
      </p:sp>
      <p:sp>
        <p:nvSpPr>
          <p:cNvPr id="474"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7: Authentication, Authorization, and Accounting (AAA)</a:t>
            </a:r>
            <a:endParaRPr b="0" lang="en-AU" sz="2000" spc="-1" strike="noStrike">
              <a:latin typeface="Arial"/>
            </a:endParaRPr>
          </a:p>
          <a:p>
            <a:pPr marL="216000" indent="-216000">
              <a:lnSpc>
                <a:spcPct val="100000"/>
              </a:lnSpc>
              <a:buNone/>
            </a:pPr>
            <a:r>
              <a:rPr b="0" lang="en-US" sz="2000" spc="-1" strike="noStrike">
                <a:latin typeface="Arial"/>
              </a:rPr>
              <a:t>7.5: Configure Server-Based Authorization and Accounting</a:t>
            </a:r>
            <a:endParaRPr b="0" lang="en-AU" sz="2000" spc="-1" strike="noStrike">
              <a:latin typeface="Arial"/>
            </a:endParaRPr>
          </a:p>
          <a:p>
            <a:pPr marL="216000" indent="-216000">
              <a:lnSpc>
                <a:spcPct val="100000"/>
              </a:lnSpc>
              <a:buNone/>
              <a:tabLst>
                <a:tab algn="l" pos="0"/>
              </a:tabLst>
            </a:pPr>
            <a:r>
              <a:rPr b="0" lang="en-US" sz="2000" spc="-1" strike="noStrike">
                <a:latin typeface="Arial"/>
              </a:rPr>
              <a:t>7.5.4: AAA Accounting Configuration</a:t>
            </a:r>
            <a:endParaRPr b="0" lang="en-AU" sz="2000" spc="-1" strike="noStrike">
              <a:latin typeface="Arial"/>
            </a:endParaRPr>
          </a:p>
          <a:p>
            <a:pPr marL="216000" indent="-216000">
              <a:lnSpc>
                <a:spcPct val="100000"/>
              </a:lnSpc>
              <a:buNone/>
              <a:tabLst>
                <a:tab algn="l" pos="0"/>
              </a:tabLst>
            </a:pPr>
            <a:r>
              <a:rPr b="0" lang="en-US" sz="2000" spc="-1" strike="noStrike">
                <a:latin typeface="Arial"/>
              </a:rPr>
              <a:t>7.5.5: Syntax Checker - Configure AAA Accounting</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475" name="PlaceHolder 3"/>
          <p:cNvSpPr>
            <a:spLocks noGrp="1"/>
          </p:cNvSpPr>
          <p:nvPr>
            <p:ph type="sldNum" idx="70"/>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E9E82A56-E565-4A9D-874D-1D9E95EC7E28}"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PlaceHolder 1"/>
          <p:cNvSpPr>
            <a:spLocks noGrp="1"/>
          </p:cNvSpPr>
          <p:nvPr>
            <p:ph type="sldImg"/>
          </p:nvPr>
        </p:nvSpPr>
        <p:spPr>
          <a:xfrm>
            <a:off x="0" y="0"/>
            <a:ext cx="0" cy="0"/>
          </a:xfrm>
          <a:prstGeom prst="rect">
            <a:avLst/>
          </a:prstGeom>
          <a:ln w="0">
            <a:noFill/>
          </a:ln>
        </p:spPr>
      </p:sp>
      <p:sp>
        <p:nvSpPr>
          <p:cNvPr id="384"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7: Authentication, Authorization, and Accounting (AAA)</a:t>
            </a:r>
            <a:endParaRPr b="0" lang="en-AU" sz="2000" spc="-1" strike="noStrike">
              <a:latin typeface="Arial"/>
            </a:endParaRPr>
          </a:p>
          <a:p>
            <a:pPr marL="216000" indent="-216000">
              <a:lnSpc>
                <a:spcPct val="100000"/>
              </a:lnSpc>
              <a:buNone/>
            </a:pPr>
            <a:r>
              <a:rPr b="0" lang="en-US" sz="2000" spc="-1" strike="noStrike">
                <a:latin typeface="Arial"/>
              </a:rPr>
              <a:t>7.1: AAA Characteristics</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385" name="PlaceHolder 3"/>
          <p:cNvSpPr>
            <a:spLocks noGrp="1"/>
          </p:cNvSpPr>
          <p:nvPr>
            <p:ph type="sldNum" idx="40"/>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B83E3A9E-1C8F-4210-AC0B-3A39057DB908}"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6" name="PlaceHolder 1"/>
          <p:cNvSpPr>
            <a:spLocks noGrp="1"/>
          </p:cNvSpPr>
          <p:nvPr>
            <p:ph type="sldImg"/>
          </p:nvPr>
        </p:nvSpPr>
        <p:spPr>
          <a:xfrm>
            <a:off x="0" y="0"/>
            <a:ext cx="0" cy="0"/>
          </a:xfrm>
          <a:prstGeom prst="rect">
            <a:avLst/>
          </a:prstGeom>
          <a:ln w="0">
            <a:noFill/>
          </a:ln>
        </p:spPr>
      </p:sp>
      <p:sp>
        <p:nvSpPr>
          <p:cNvPr id="387"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7: Authentication, Authorization, and Accounting (AAA)</a:t>
            </a:r>
            <a:endParaRPr b="0" lang="en-AU" sz="2000" spc="-1" strike="noStrike">
              <a:latin typeface="Arial"/>
            </a:endParaRPr>
          </a:p>
          <a:p>
            <a:pPr marL="216000" indent="-216000">
              <a:lnSpc>
                <a:spcPct val="100000"/>
              </a:lnSpc>
              <a:buNone/>
            </a:pPr>
            <a:r>
              <a:rPr b="0" lang="en-US" sz="2000" spc="-1" strike="noStrike">
                <a:latin typeface="Arial"/>
              </a:rPr>
              <a:t>7.1: AAA Characteristics</a:t>
            </a:r>
            <a:endParaRPr b="0" lang="en-AU" sz="2000" spc="-1" strike="noStrike">
              <a:latin typeface="Arial"/>
            </a:endParaRPr>
          </a:p>
          <a:p>
            <a:pPr marL="216000" indent="-216000">
              <a:lnSpc>
                <a:spcPct val="100000"/>
              </a:lnSpc>
              <a:buNone/>
            </a:pPr>
            <a:r>
              <a:rPr b="0" lang="en-US" sz="2000" spc="-1" strike="noStrike">
                <a:latin typeface="Arial"/>
              </a:rPr>
              <a:t>7.1.1: Authentication without AAA</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388" name="PlaceHolder 3"/>
          <p:cNvSpPr>
            <a:spLocks noGrp="1"/>
          </p:cNvSpPr>
          <p:nvPr>
            <p:ph type="sldNum" idx="41"/>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B88B095B-2025-4DDE-BAA2-1C69F624C42B}"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9" name="PlaceHolder 1"/>
          <p:cNvSpPr>
            <a:spLocks noGrp="1"/>
          </p:cNvSpPr>
          <p:nvPr>
            <p:ph type="sldImg"/>
          </p:nvPr>
        </p:nvSpPr>
        <p:spPr>
          <a:xfrm>
            <a:off x="0" y="0"/>
            <a:ext cx="0" cy="0"/>
          </a:xfrm>
          <a:prstGeom prst="rect">
            <a:avLst/>
          </a:prstGeom>
          <a:ln w="0">
            <a:noFill/>
          </a:ln>
        </p:spPr>
      </p:sp>
      <p:sp>
        <p:nvSpPr>
          <p:cNvPr id="390"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7: Authentication, Authorization, and Accounting (AAA)</a:t>
            </a:r>
            <a:endParaRPr b="0" lang="en-AU" sz="2000" spc="-1" strike="noStrike">
              <a:latin typeface="Arial"/>
            </a:endParaRPr>
          </a:p>
          <a:p>
            <a:pPr marL="216000" indent="-216000">
              <a:lnSpc>
                <a:spcPct val="100000"/>
              </a:lnSpc>
              <a:buNone/>
            </a:pPr>
            <a:r>
              <a:rPr b="0" lang="en-US" sz="2000" spc="-1" strike="noStrike">
                <a:latin typeface="Arial"/>
              </a:rPr>
              <a:t>7.1: AAA Characteristics</a:t>
            </a:r>
            <a:endParaRPr b="0" lang="en-AU" sz="2000" spc="-1" strike="noStrike">
              <a:latin typeface="Arial"/>
            </a:endParaRPr>
          </a:p>
          <a:p>
            <a:pPr marL="216000" indent="-216000">
              <a:lnSpc>
                <a:spcPct val="100000"/>
              </a:lnSpc>
              <a:buNone/>
            </a:pPr>
            <a:r>
              <a:rPr b="0" lang="en-US" sz="2000" spc="-1" strike="noStrike">
                <a:latin typeface="Arial"/>
              </a:rPr>
              <a:t>7.1.2: AAA Components</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391" name="PlaceHolder 3"/>
          <p:cNvSpPr>
            <a:spLocks noGrp="1"/>
          </p:cNvSpPr>
          <p:nvPr>
            <p:ph type="sldNum" idx="42"/>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D0016218-ED69-42E3-B31F-4767853DB96D}"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2" name="PlaceHolder 1"/>
          <p:cNvSpPr>
            <a:spLocks noGrp="1"/>
          </p:cNvSpPr>
          <p:nvPr>
            <p:ph type="sldImg"/>
          </p:nvPr>
        </p:nvSpPr>
        <p:spPr>
          <a:xfrm>
            <a:off x="0" y="0"/>
            <a:ext cx="0" cy="0"/>
          </a:xfrm>
          <a:prstGeom prst="rect">
            <a:avLst/>
          </a:prstGeom>
          <a:ln w="0">
            <a:noFill/>
          </a:ln>
        </p:spPr>
      </p:sp>
      <p:sp>
        <p:nvSpPr>
          <p:cNvPr id="393"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7: Authentication, Authorization, and Accounting (AAA)</a:t>
            </a:r>
            <a:endParaRPr b="0" lang="en-AU" sz="2000" spc="-1" strike="noStrike">
              <a:latin typeface="Arial"/>
            </a:endParaRPr>
          </a:p>
          <a:p>
            <a:pPr marL="216000" indent="-216000">
              <a:lnSpc>
                <a:spcPct val="100000"/>
              </a:lnSpc>
              <a:buNone/>
            </a:pPr>
            <a:r>
              <a:rPr b="0" lang="en-US" sz="2000" spc="-1" strike="noStrike">
                <a:latin typeface="Arial"/>
              </a:rPr>
              <a:t>7.1: AAA Characteristics</a:t>
            </a:r>
            <a:endParaRPr b="0" lang="en-AU" sz="2000" spc="-1" strike="noStrike">
              <a:latin typeface="Arial"/>
            </a:endParaRPr>
          </a:p>
          <a:p>
            <a:pPr marL="216000" indent="-216000">
              <a:lnSpc>
                <a:spcPct val="100000"/>
              </a:lnSpc>
              <a:buNone/>
            </a:pPr>
            <a:r>
              <a:rPr b="0" lang="en-US" sz="2000" spc="-1" strike="noStrike">
                <a:latin typeface="Arial"/>
              </a:rPr>
              <a:t>7.1.3: Authentication Modes</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394" name="PlaceHolder 3"/>
          <p:cNvSpPr>
            <a:spLocks noGrp="1"/>
          </p:cNvSpPr>
          <p:nvPr>
            <p:ph type="sldNum" idx="43"/>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B37C9ABD-6F72-4C4F-913E-96C9BF6D2240}"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5" name="PlaceHolder 1"/>
          <p:cNvSpPr>
            <a:spLocks noGrp="1"/>
          </p:cNvSpPr>
          <p:nvPr>
            <p:ph type="sldImg"/>
          </p:nvPr>
        </p:nvSpPr>
        <p:spPr>
          <a:xfrm>
            <a:off x="0" y="0"/>
            <a:ext cx="0" cy="0"/>
          </a:xfrm>
          <a:prstGeom prst="rect">
            <a:avLst/>
          </a:prstGeom>
          <a:ln w="0">
            <a:noFill/>
          </a:ln>
        </p:spPr>
      </p:sp>
      <p:sp>
        <p:nvSpPr>
          <p:cNvPr id="396"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7: Authentication, Authorization, and Accounting (AAA)</a:t>
            </a:r>
            <a:endParaRPr b="0" lang="en-AU" sz="2000" spc="-1" strike="noStrike">
              <a:latin typeface="Arial"/>
            </a:endParaRPr>
          </a:p>
          <a:p>
            <a:pPr marL="216000" indent="-216000">
              <a:lnSpc>
                <a:spcPct val="100000"/>
              </a:lnSpc>
              <a:buNone/>
            </a:pPr>
            <a:r>
              <a:rPr b="0" lang="en-US" sz="2000" spc="-1" strike="noStrike">
                <a:latin typeface="Arial"/>
              </a:rPr>
              <a:t>7.1: AAA Characteristics</a:t>
            </a:r>
            <a:endParaRPr b="0" lang="en-AU" sz="2000" spc="-1" strike="noStrike">
              <a:latin typeface="Arial"/>
            </a:endParaRPr>
          </a:p>
          <a:p>
            <a:pPr marL="216000" indent="-216000">
              <a:lnSpc>
                <a:spcPct val="100000"/>
              </a:lnSpc>
              <a:buNone/>
            </a:pPr>
            <a:r>
              <a:rPr b="0" lang="en-US" sz="2000" spc="-1" strike="noStrike">
                <a:latin typeface="Arial"/>
              </a:rPr>
              <a:t>7.1.4: Authorization</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397" name="PlaceHolder 3"/>
          <p:cNvSpPr>
            <a:spLocks noGrp="1"/>
          </p:cNvSpPr>
          <p:nvPr>
            <p:ph type="sldNum" idx="44"/>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8D141F3A-0D56-45EC-840A-49C174837596}"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8" name="PlaceHolder 1"/>
          <p:cNvSpPr>
            <a:spLocks noGrp="1"/>
          </p:cNvSpPr>
          <p:nvPr>
            <p:ph type="sldImg"/>
          </p:nvPr>
        </p:nvSpPr>
        <p:spPr>
          <a:xfrm>
            <a:off x="0" y="0"/>
            <a:ext cx="0" cy="0"/>
          </a:xfrm>
          <a:prstGeom prst="rect">
            <a:avLst/>
          </a:prstGeom>
          <a:ln w="0">
            <a:noFill/>
          </a:ln>
        </p:spPr>
      </p:sp>
      <p:sp>
        <p:nvSpPr>
          <p:cNvPr id="399"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7: Authentication, Authorization, and Accounting (AAA)</a:t>
            </a:r>
            <a:endParaRPr b="0" lang="en-AU" sz="2000" spc="-1" strike="noStrike">
              <a:latin typeface="Arial"/>
            </a:endParaRPr>
          </a:p>
          <a:p>
            <a:pPr marL="216000" indent="-216000">
              <a:lnSpc>
                <a:spcPct val="100000"/>
              </a:lnSpc>
              <a:buNone/>
            </a:pPr>
            <a:r>
              <a:rPr b="0" lang="en-US" sz="2000" spc="-1" strike="noStrike">
                <a:latin typeface="Arial"/>
              </a:rPr>
              <a:t>7.1: AAA Characteristics</a:t>
            </a:r>
            <a:endParaRPr b="0" lang="en-AU" sz="2000" spc="-1" strike="noStrike">
              <a:latin typeface="Arial"/>
            </a:endParaRPr>
          </a:p>
          <a:p>
            <a:pPr marL="216000" indent="-216000">
              <a:lnSpc>
                <a:spcPct val="100000"/>
              </a:lnSpc>
              <a:buNone/>
              <a:tabLst>
                <a:tab algn="l" pos="0"/>
              </a:tabLst>
            </a:pPr>
            <a:r>
              <a:rPr b="0" lang="en-US" sz="2000" spc="-1" strike="noStrike">
                <a:latin typeface="Arial"/>
              </a:rPr>
              <a:t>7.1.5: Accounting</a:t>
            </a:r>
            <a:endParaRPr b="0" lang="en-AU" sz="2000" spc="-1" strike="noStrike">
              <a:latin typeface="Arial"/>
            </a:endParaRPr>
          </a:p>
          <a:p>
            <a:pPr marL="216000" indent="-216000">
              <a:lnSpc>
                <a:spcPct val="100000"/>
              </a:lnSpc>
              <a:buNone/>
              <a:tabLst>
                <a:tab algn="l" pos="0"/>
              </a:tabLst>
            </a:pPr>
            <a:r>
              <a:rPr b="0" lang="en-US" sz="2000" spc="-1" strike="noStrike">
                <a:latin typeface="Arial"/>
              </a:rPr>
              <a:t>7.1.6: Check Your Understanding - Identify the Characteristics of AAA</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400" name="PlaceHolder 3"/>
          <p:cNvSpPr>
            <a:spLocks noGrp="1"/>
          </p:cNvSpPr>
          <p:nvPr>
            <p:ph type="sldNum" idx="45"/>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A3DEF2F3-3306-48C7-A35D-F5DA99CE8C41}"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25"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AU" sz="3200" spc="-1" strike="noStrike">
              <a:latin typeface="Arial"/>
            </a:endParaRPr>
          </a:p>
        </p:txBody>
      </p:sp>
      <p:sp>
        <p:nvSpPr>
          <p:cNvPr id="26"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2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2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3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31"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33"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34"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35"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36"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37"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38"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43"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AU"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45"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4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4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AU"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5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5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5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4"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AU"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5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5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58"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6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6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62"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64"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AU" sz="3200" spc="-1" strike="noStrike">
              <a:latin typeface="Arial"/>
            </a:endParaRPr>
          </a:p>
        </p:txBody>
      </p:sp>
      <p:sp>
        <p:nvSpPr>
          <p:cNvPr id="65"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6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6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6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70"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72"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73"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74"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75"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76"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77"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FFA7E2FE-CD6E-4A96-98C4-091107A3BF68}" type="slidenum">
              <a:t>&lt;#&gt;</a:t>
            </a:fld>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99"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AU" sz="3200" spc="-1" strike="noStrike">
              <a:latin typeface="Arial"/>
            </a:endParaRPr>
          </a:p>
        </p:txBody>
      </p:sp>
      <p:sp>
        <p:nvSpPr>
          <p:cNvPr id="4" name="PlaceHolder 3"/>
          <p:cNvSpPr>
            <a:spLocks noGrp="1"/>
          </p:cNvSpPr>
          <p:nvPr>
            <p:ph type="sldNum" idx="1"/>
          </p:nvPr>
        </p:nvSpPr>
        <p:spPr/>
        <p:txBody>
          <a:bodyPr/>
          <a:p>
            <a:fld id="{155CEAFF-029A-4463-9AEE-2315C2BAB2DC}" type="slidenum">
              <a:t>&lt;#&gt;</a:t>
            </a:fld>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01"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AU" sz="3200" spc="-1" strike="noStrike">
              <a:latin typeface="Arial"/>
            </a:endParaRPr>
          </a:p>
        </p:txBody>
      </p:sp>
      <p:sp>
        <p:nvSpPr>
          <p:cNvPr id="4" name="PlaceHolder 3"/>
          <p:cNvSpPr>
            <a:spLocks noGrp="1"/>
          </p:cNvSpPr>
          <p:nvPr>
            <p:ph type="sldNum" idx="1"/>
          </p:nvPr>
        </p:nvSpPr>
        <p:spPr/>
        <p:txBody>
          <a:bodyPr/>
          <a:p>
            <a:fld id="{67D66B99-E1B0-44A9-9C40-21F3224F6D8B}" type="slidenum">
              <a:t>&lt;#&gt;</a:t>
            </a:fld>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0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10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5" name="PlaceHolder 4"/>
          <p:cNvSpPr>
            <a:spLocks noGrp="1"/>
          </p:cNvSpPr>
          <p:nvPr>
            <p:ph type="sldNum" idx="1"/>
          </p:nvPr>
        </p:nvSpPr>
        <p:spPr/>
        <p:txBody>
          <a:bodyPr/>
          <a:p>
            <a:fld id="{054DA677-F148-4FDE-B714-8BCB090DD671}" type="slidenum">
              <a:t>&lt;#&gt;</a:t>
            </a:fld>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3" name="PlaceHolder 2"/>
          <p:cNvSpPr>
            <a:spLocks noGrp="1"/>
          </p:cNvSpPr>
          <p:nvPr>
            <p:ph type="sldNum" idx="1"/>
          </p:nvPr>
        </p:nvSpPr>
        <p:spPr/>
        <p:txBody>
          <a:bodyPr/>
          <a:p>
            <a:fld id="{1BFDE1BF-D051-4739-8339-10F769EA6937}"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6"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AU" sz="3200" spc="-1" strike="noStrike">
              <a:latin typeface="Arial"/>
            </a:endParaRPr>
          </a:p>
        </p:txBody>
      </p:sp>
      <p:sp>
        <p:nvSpPr>
          <p:cNvPr id="3" name="PlaceHolder 2"/>
          <p:cNvSpPr>
            <a:spLocks noGrp="1"/>
          </p:cNvSpPr>
          <p:nvPr>
            <p:ph type="sldNum" idx="1"/>
          </p:nvPr>
        </p:nvSpPr>
        <p:spPr/>
        <p:txBody>
          <a:bodyPr/>
          <a:p>
            <a:fld id="{7EB7E04A-4C61-4B25-B305-8697C9D56A68}" type="slidenum">
              <a:t>&lt;#&gt;</a:t>
            </a:fld>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0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0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11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6" name="PlaceHolder 5"/>
          <p:cNvSpPr>
            <a:spLocks noGrp="1"/>
          </p:cNvSpPr>
          <p:nvPr>
            <p:ph type="sldNum" idx="1"/>
          </p:nvPr>
        </p:nvSpPr>
        <p:spPr/>
        <p:txBody>
          <a:bodyPr/>
          <a:p>
            <a:fld id="{F81AFACC-6F35-43ED-A78C-5BA95272B332}" type="slidenum">
              <a:t>&lt;#&gt;</a:t>
            </a:fld>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1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11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14"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6" name="PlaceHolder 5"/>
          <p:cNvSpPr>
            <a:spLocks noGrp="1"/>
          </p:cNvSpPr>
          <p:nvPr>
            <p:ph type="sldNum" idx="1"/>
          </p:nvPr>
        </p:nvSpPr>
        <p:spPr/>
        <p:txBody>
          <a:bodyPr/>
          <a:p>
            <a:fld id="{A8F2BC25-BF56-4814-B91B-6231A55BF6FC}" type="slidenum">
              <a:t>&lt;#&gt;</a:t>
            </a:fld>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1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1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18"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AU" sz="3200" spc="-1" strike="noStrike">
              <a:latin typeface="Arial"/>
            </a:endParaRPr>
          </a:p>
        </p:txBody>
      </p:sp>
      <p:sp>
        <p:nvSpPr>
          <p:cNvPr id="6" name="PlaceHolder 5"/>
          <p:cNvSpPr>
            <a:spLocks noGrp="1"/>
          </p:cNvSpPr>
          <p:nvPr>
            <p:ph type="sldNum" idx="1"/>
          </p:nvPr>
        </p:nvSpPr>
        <p:spPr/>
        <p:txBody>
          <a:bodyPr/>
          <a:p>
            <a:fld id="{9388D5A3-1E8B-40B4-B8B0-95ECAC1C4FF7}" type="slidenum">
              <a:t>&lt;#&gt;</a:t>
            </a:fld>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20"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21"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AU" sz="3200" spc="-1" strike="noStrike">
              <a:latin typeface="Arial"/>
            </a:endParaRPr>
          </a:p>
        </p:txBody>
      </p:sp>
      <p:sp>
        <p:nvSpPr>
          <p:cNvPr id="5" name="PlaceHolder 4"/>
          <p:cNvSpPr>
            <a:spLocks noGrp="1"/>
          </p:cNvSpPr>
          <p:nvPr>
            <p:ph type="sldNum" idx="1"/>
          </p:nvPr>
        </p:nvSpPr>
        <p:spPr/>
        <p:txBody>
          <a:bodyPr/>
          <a:p>
            <a:fld id="{D6661B97-C19F-4C19-A1ED-5ADFDC949A1B}" type="slidenum">
              <a:t>&lt;#&gt;</a:t>
            </a:fld>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2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2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2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26"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7" name="PlaceHolder 6"/>
          <p:cNvSpPr>
            <a:spLocks noGrp="1"/>
          </p:cNvSpPr>
          <p:nvPr>
            <p:ph type="sldNum" idx="1"/>
          </p:nvPr>
        </p:nvSpPr>
        <p:spPr/>
        <p:txBody>
          <a:bodyPr/>
          <a:p>
            <a:fld id="{6C7B5A54-6B5B-4B06-AF96-B3512DDC368C}" type="slidenum">
              <a:t>&lt;#&gt;</a:t>
            </a:fld>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28"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29"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30"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31"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32"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33"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9" name="PlaceHolder 8"/>
          <p:cNvSpPr>
            <a:spLocks noGrp="1"/>
          </p:cNvSpPr>
          <p:nvPr>
            <p:ph type="sldNum" idx="1"/>
          </p:nvPr>
        </p:nvSpPr>
        <p:spPr/>
        <p:txBody>
          <a:bodyPr/>
          <a:p>
            <a:fld id="{D8B6ABED-60FA-4C9F-A20A-A96C4FA5188D}" type="slidenum">
              <a:t>&lt;#&gt;</a:t>
            </a:fld>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DD0489B0-D0A1-4CCC-8A01-3B522D3C73A2}" type="slidenum">
              <a:t>&lt;#&gt;</a:t>
            </a:fld>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40"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AU" sz="3200" spc="-1" strike="noStrike">
              <a:latin typeface="Arial"/>
            </a:endParaRPr>
          </a:p>
        </p:txBody>
      </p:sp>
      <p:sp>
        <p:nvSpPr>
          <p:cNvPr id="4" name="PlaceHolder 3"/>
          <p:cNvSpPr>
            <a:spLocks noGrp="1"/>
          </p:cNvSpPr>
          <p:nvPr>
            <p:ph type="sldNum" idx="2"/>
          </p:nvPr>
        </p:nvSpPr>
        <p:spPr/>
        <p:txBody>
          <a:bodyPr/>
          <a:p>
            <a:fld id="{77F69A89-CA7D-4F38-B061-E6AD8E5E180A}" type="slidenum">
              <a:t>&lt;#&gt;</a:t>
            </a:fld>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42"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AU" sz="3200" spc="-1" strike="noStrike">
              <a:latin typeface="Arial"/>
            </a:endParaRPr>
          </a:p>
        </p:txBody>
      </p:sp>
      <p:sp>
        <p:nvSpPr>
          <p:cNvPr id="4" name="PlaceHolder 3"/>
          <p:cNvSpPr>
            <a:spLocks noGrp="1"/>
          </p:cNvSpPr>
          <p:nvPr>
            <p:ph type="sldNum" idx="2"/>
          </p:nvPr>
        </p:nvSpPr>
        <p:spPr/>
        <p:txBody>
          <a:bodyPr/>
          <a:p>
            <a:fld id="{30E29C6F-6AEB-4816-8F34-63CA4C11E21D}"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4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14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5" name="PlaceHolder 4"/>
          <p:cNvSpPr>
            <a:spLocks noGrp="1"/>
          </p:cNvSpPr>
          <p:nvPr>
            <p:ph type="sldNum" idx="2"/>
          </p:nvPr>
        </p:nvSpPr>
        <p:spPr/>
        <p:txBody>
          <a:bodyPr/>
          <a:p>
            <a:fld id="{721488D6-9AA6-48BF-8CE5-5F3BD2B54393}" type="slidenum">
              <a:t>&lt;#&gt;</a:t>
            </a:fld>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3" name="PlaceHolder 2"/>
          <p:cNvSpPr>
            <a:spLocks noGrp="1"/>
          </p:cNvSpPr>
          <p:nvPr>
            <p:ph type="sldNum" idx="2"/>
          </p:nvPr>
        </p:nvSpPr>
        <p:spPr/>
        <p:txBody>
          <a:bodyPr/>
          <a:p>
            <a:fld id="{307CF724-0304-4115-ADD5-0246712796EF}" type="slidenum">
              <a:t>&lt;#&gt;</a:t>
            </a:fld>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7"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AU" sz="3200" spc="-1" strike="noStrike">
              <a:latin typeface="Arial"/>
            </a:endParaRPr>
          </a:p>
        </p:txBody>
      </p:sp>
      <p:sp>
        <p:nvSpPr>
          <p:cNvPr id="3" name="PlaceHolder 2"/>
          <p:cNvSpPr>
            <a:spLocks noGrp="1"/>
          </p:cNvSpPr>
          <p:nvPr>
            <p:ph type="sldNum" idx="2"/>
          </p:nvPr>
        </p:nvSpPr>
        <p:spPr/>
        <p:txBody>
          <a:bodyPr/>
          <a:p>
            <a:fld id="{CC6EB1AE-19EE-4733-B0E7-0ED61E2DE8DA}" type="slidenum">
              <a:t>&lt;#&gt;</a:t>
            </a:fld>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4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5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15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6" name="PlaceHolder 5"/>
          <p:cNvSpPr>
            <a:spLocks noGrp="1"/>
          </p:cNvSpPr>
          <p:nvPr>
            <p:ph type="sldNum" idx="2"/>
          </p:nvPr>
        </p:nvSpPr>
        <p:spPr/>
        <p:txBody>
          <a:bodyPr/>
          <a:p>
            <a:fld id="{0FA6F6C0-374E-4510-8A1C-D578ED031844}" type="slidenum">
              <a:t>&lt;#&gt;</a:t>
            </a:fld>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5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15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55"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6" name="PlaceHolder 5"/>
          <p:cNvSpPr>
            <a:spLocks noGrp="1"/>
          </p:cNvSpPr>
          <p:nvPr>
            <p:ph type="sldNum" idx="2"/>
          </p:nvPr>
        </p:nvSpPr>
        <p:spPr/>
        <p:txBody>
          <a:bodyPr/>
          <a:p>
            <a:fld id="{0FAC18A0-2471-4518-9B4F-F77A1CCC4CA9}" type="slidenum">
              <a:t>&lt;#&gt;</a:t>
            </a:fld>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5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5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59"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AU" sz="3200" spc="-1" strike="noStrike">
              <a:latin typeface="Arial"/>
            </a:endParaRPr>
          </a:p>
        </p:txBody>
      </p:sp>
      <p:sp>
        <p:nvSpPr>
          <p:cNvPr id="6" name="PlaceHolder 5"/>
          <p:cNvSpPr>
            <a:spLocks noGrp="1"/>
          </p:cNvSpPr>
          <p:nvPr>
            <p:ph type="sldNum" idx="2"/>
          </p:nvPr>
        </p:nvSpPr>
        <p:spPr/>
        <p:txBody>
          <a:bodyPr/>
          <a:p>
            <a:fld id="{F6D2F9B6-132B-489A-BE31-724E33D6808E}" type="slidenum">
              <a:t>&lt;#&gt;</a:t>
            </a:fld>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61"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62"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AU" sz="3200" spc="-1" strike="noStrike">
              <a:latin typeface="Arial"/>
            </a:endParaRPr>
          </a:p>
        </p:txBody>
      </p:sp>
      <p:sp>
        <p:nvSpPr>
          <p:cNvPr id="5" name="PlaceHolder 4"/>
          <p:cNvSpPr>
            <a:spLocks noGrp="1"/>
          </p:cNvSpPr>
          <p:nvPr>
            <p:ph type="sldNum" idx="2"/>
          </p:nvPr>
        </p:nvSpPr>
        <p:spPr/>
        <p:txBody>
          <a:bodyPr/>
          <a:p>
            <a:fld id="{A3EF378A-91D0-4440-89DF-3288B3A2D95F}" type="slidenum">
              <a:t>&lt;#&gt;</a:t>
            </a:fld>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6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6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6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67"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7" name="PlaceHolder 6"/>
          <p:cNvSpPr>
            <a:spLocks noGrp="1"/>
          </p:cNvSpPr>
          <p:nvPr>
            <p:ph type="sldNum" idx="2"/>
          </p:nvPr>
        </p:nvSpPr>
        <p:spPr/>
        <p:txBody>
          <a:bodyPr/>
          <a:p>
            <a:fld id="{68D50A0B-3F4E-4D1C-8200-BD80F24308ED}" type="slidenum">
              <a:t>&lt;#&gt;</a:t>
            </a:fld>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69"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70"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71"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72"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73"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74"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9" name="PlaceHolder 8"/>
          <p:cNvSpPr>
            <a:spLocks noGrp="1"/>
          </p:cNvSpPr>
          <p:nvPr>
            <p:ph type="sldNum" idx="2"/>
          </p:nvPr>
        </p:nvSpPr>
        <p:spPr/>
        <p:txBody>
          <a:bodyPr/>
          <a:p>
            <a:fld id="{2A442D17-A1B9-4D06-A3FB-3E4810F151B7}" type="slidenum">
              <a:t>&lt;#&gt;</a:t>
            </a:fld>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p>
            <a:fld id="{9634052B-1269-4962-9D32-E6D61FBDC44E}"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81"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AU" sz="3200" spc="-1" strike="noStrike">
              <a:latin typeface="Arial"/>
            </a:endParaRPr>
          </a:p>
        </p:txBody>
      </p:sp>
      <p:sp>
        <p:nvSpPr>
          <p:cNvPr id="4" name="PlaceHolder 3"/>
          <p:cNvSpPr>
            <a:spLocks noGrp="1"/>
          </p:cNvSpPr>
          <p:nvPr>
            <p:ph type="sldNum" idx="3"/>
          </p:nvPr>
        </p:nvSpPr>
        <p:spPr/>
        <p:txBody>
          <a:bodyPr/>
          <a:p>
            <a:fld id="{66746000-751E-4E37-BFBD-0BF462FAB8AC}" type="slidenum">
              <a:t>&lt;#&gt;</a:t>
            </a:fld>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83"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AU" sz="3200" spc="-1" strike="noStrike">
              <a:latin typeface="Arial"/>
            </a:endParaRPr>
          </a:p>
        </p:txBody>
      </p:sp>
      <p:sp>
        <p:nvSpPr>
          <p:cNvPr id="4" name="PlaceHolder 3"/>
          <p:cNvSpPr>
            <a:spLocks noGrp="1"/>
          </p:cNvSpPr>
          <p:nvPr>
            <p:ph type="sldNum" idx="3"/>
          </p:nvPr>
        </p:nvSpPr>
        <p:spPr/>
        <p:txBody>
          <a:bodyPr/>
          <a:p>
            <a:fld id="{002CDDC6-1A0C-4E12-9E6F-C5C2DFE9C053}" type="slidenum">
              <a:t>&lt;#&gt;</a:t>
            </a:fld>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8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18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5" name="PlaceHolder 4"/>
          <p:cNvSpPr>
            <a:spLocks noGrp="1"/>
          </p:cNvSpPr>
          <p:nvPr>
            <p:ph type="sldNum" idx="3"/>
          </p:nvPr>
        </p:nvSpPr>
        <p:spPr/>
        <p:txBody>
          <a:bodyPr/>
          <a:p>
            <a:fld id="{11F0FE69-92D7-442F-AB85-CC7DA3155742}" type="slidenum">
              <a:t>&lt;#&gt;</a:t>
            </a:fld>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3" name="PlaceHolder 2"/>
          <p:cNvSpPr>
            <a:spLocks noGrp="1"/>
          </p:cNvSpPr>
          <p:nvPr>
            <p:ph type="sldNum" idx="3"/>
          </p:nvPr>
        </p:nvSpPr>
        <p:spPr/>
        <p:txBody>
          <a:bodyPr/>
          <a:p>
            <a:fld id="{93DD0A74-53A4-4A14-BE06-528F23CA5C4A}" type="slidenum">
              <a:t>&lt;#&gt;</a:t>
            </a:fld>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8"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AU" sz="3200" spc="-1" strike="noStrike">
              <a:latin typeface="Arial"/>
            </a:endParaRPr>
          </a:p>
        </p:txBody>
      </p:sp>
      <p:sp>
        <p:nvSpPr>
          <p:cNvPr id="3" name="PlaceHolder 2"/>
          <p:cNvSpPr>
            <a:spLocks noGrp="1"/>
          </p:cNvSpPr>
          <p:nvPr>
            <p:ph type="sldNum" idx="3"/>
          </p:nvPr>
        </p:nvSpPr>
        <p:spPr/>
        <p:txBody>
          <a:bodyPr/>
          <a:p>
            <a:fld id="{F8F745BB-3688-48D4-9BCF-E51A1C967248}" type="slidenum">
              <a:t>&lt;#&gt;</a:t>
            </a:fld>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9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9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19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6" name="PlaceHolder 5"/>
          <p:cNvSpPr>
            <a:spLocks noGrp="1"/>
          </p:cNvSpPr>
          <p:nvPr>
            <p:ph type="sldNum" idx="3"/>
          </p:nvPr>
        </p:nvSpPr>
        <p:spPr/>
        <p:txBody>
          <a:bodyPr/>
          <a:p>
            <a:fld id="{1653A078-DEC0-4BAD-AACD-C322D2F85B29}" type="slidenum">
              <a:t>&lt;#&gt;</a:t>
            </a:fld>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9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19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96"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6" name="PlaceHolder 5"/>
          <p:cNvSpPr>
            <a:spLocks noGrp="1"/>
          </p:cNvSpPr>
          <p:nvPr>
            <p:ph type="sldNum" idx="3"/>
          </p:nvPr>
        </p:nvSpPr>
        <p:spPr/>
        <p:txBody>
          <a:bodyPr/>
          <a:p>
            <a:fld id="{FA91BE06-7DD7-4B31-9234-C9CF9EA60612}" type="slidenum">
              <a:t>&lt;#&gt;</a:t>
            </a:fld>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9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9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200"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AU" sz="3200" spc="-1" strike="noStrike">
              <a:latin typeface="Arial"/>
            </a:endParaRPr>
          </a:p>
        </p:txBody>
      </p:sp>
      <p:sp>
        <p:nvSpPr>
          <p:cNvPr id="6" name="PlaceHolder 5"/>
          <p:cNvSpPr>
            <a:spLocks noGrp="1"/>
          </p:cNvSpPr>
          <p:nvPr>
            <p:ph type="sldNum" idx="3"/>
          </p:nvPr>
        </p:nvSpPr>
        <p:spPr/>
        <p:txBody>
          <a:bodyPr/>
          <a:p>
            <a:fld id="{B0F6DDFE-3B28-4AC6-8BE1-F3C4F04251B2}" type="slidenum">
              <a:t>&lt;#&gt;</a:t>
            </a:fld>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202"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AU" sz="3200" spc="-1" strike="noStrike">
              <a:latin typeface="Arial"/>
            </a:endParaRPr>
          </a:p>
        </p:txBody>
      </p:sp>
      <p:sp>
        <p:nvSpPr>
          <p:cNvPr id="203"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AU" sz="3200" spc="-1" strike="noStrike">
              <a:latin typeface="Arial"/>
            </a:endParaRPr>
          </a:p>
        </p:txBody>
      </p:sp>
      <p:sp>
        <p:nvSpPr>
          <p:cNvPr id="5" name="PlaceHolder 4"/>
          <p:cNvSpPr>
            <a:spLocks noGrp="1"/>
          </p:cNvSpPr>
          <p:nvPr>
            <p:ph type="sldNum" idx="3"/>
          </p:nvPr>
        </p:nvSpPr>
        <p:spPr/>
        <p:txBody>
          <a:bodyPr/>
          <a:p>
            <a:fld id="{648C56B9-AC91-43D0-9D93-A37EBAE170A3}" type="slidenum">
              <a:t>&lt;#&gt;</a:t>
            </a:fld>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20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20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20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208"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7" name="PlaceHolder 6"/>
          <p:cNvSpPr>
            <a:spLocks noGrp="1"/>
          </p:cNvSpPr>
          <p:nvPr>
            <p:ph type="sldNum" idx="3"/>
          </p:nvPr>
        </p:nvSpPr>
        <p:spPr/>
        <p:txBody>
          <a:bodyPr/>
          <a:p>
            <a:fld id="{E935FAC9-4542-4D9D-A01B-5C464F082A31}"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AU"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210"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211"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212"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213"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214"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215"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9" name="PlaceHolder 8"/>
          <p:cNvSpPr>
            <a:spLocks noGrp="1"/>
          </p:cNvSpPr>
          <p:nvPr>
            <p:ph type="sldNum" idx="3"/>
          </p:nvPr>
        </p:nvSpPr>
        <p:spPr/>
        <p:txBody>
          <a:bodyPr/>
          <a:p>
            <a:fld id="{8B92B44A-2EB7-4777-A57B-3A10749A77CE}"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1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1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9"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2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2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23"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5.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6.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0" name="Object 3" descr="/Users/phillipball/Projects/Cisco/Netacad 3/netacad-vudu/src/pptx/assets/Cisco_logo.png"/>
          <p:cNvPicPr/>
          <p:nvPr/>
        </p:nvPicPr>
        <p:blipFill>
          <a:blip r:embed="rId3"/>
          <a:srcRect l="0" t="-33333" r="0" b="-33333"/>
          <a:stretch/>
        </p:blipFill>
        <p:spPr>
          <a:xfrm>
            <a:off x="457200" y="257040"/>
            <a:ext cx="913680" cy="913680"/>
          </a:xfrm>
          <a:prstGeom prst="rect">
            <a:avLst/>
          </a:prstGeom>
          <a:ln w="0">
            <a:noFill/>
          </a:ln>
        </p:spPr>
      </p:pic>
      <p:sp>
        <p:nvSpPr>
          <p:cNvPr id="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AU" sz="4400" spc="-1" strike="noStrike">
                <a:latin typeface="Arial"/>
              </a:rPr>
              <a:t>Click to edit the title text format</a:t>
            </a:r>
            <a:endParaRPr b="0" lang="en-AU" sz="4400" spc="-1" strike="noStrike">
              <a:latin typeface="Arial"/>
            </a:endParaRPr>
          </a:p>
        </p:txBody>
      </p:sp>
      <p:sp>
        <p:nvSpPr>
          <p:cNvPr id="2"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000000"/>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000000"/>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000000"/>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000000"/>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000000"/>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000000"/>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39" name="Object 3" descr="/Users/phillipball/Projects/Cisco/Netacad 3/netacad-vudu/src/pptx/assets/Cisco_logo.png"/>
          <p:cNvPicPr/>
          <p:nvPr/>
        </p:nvPicPr>
        <p:blipFill>
          <a:blip r:embed="rId3"/>
          <a:srcRect l="0" t="-33333" r="0" b="-33333"/>
          <a:stretch/>
        </p:blipFill>
        <p:spPr>
          <a:xfrm>
            <a:off x="457200" y="257040"/>
            <a:ext cx="913680" cy="913680"/>
          </a:xfrm>
          <a:prstGeom prst="rect">
            <a:avLst/>
          </a:prstGeom>
          <a:ln w="0">
            <a:noFill/>
          </a:ln>
        </p:spPr>
      </p:pic>
      <p:sp>
        <p:nvSpPr>
          <p:cNvPr id="4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AU" sz="4400" spc="-1" strike="noStrike">
                <a:latin typeface="Arial"/>
              </a:rPr>
              <a:t>Click to edit the title text format</a:t>
            </a:r>
            <a:endParaRPr b="0" lang="en-AU" sz="4400" spc="-1" strike="noStrike">
              <a:latin typeface="Arial"/>
            </a:endParaRPr>
          </a:p>
        </p:txBody>
      </p:sp>
      <p:sp>
        <p:nvSpPr>
          <p:cNvPr id="41"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000000"/>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000000"/>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000000"/>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000000"/>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000000"/>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000000"/>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8" name="Rectangle 7"/>
          <p:cNvSpPr/>
          <p:nvPr/>
        </p:nvSpPr>
        <p:spPr>
          <a:xfrm>
            <a:off x="8389080" y="4743360"/>
            <a:ext cx="471600" cy="153360"/>
          </a:xfrm>
          <a:prstGeom prst="rect">
            <a:avLst/>
          </a:prstGeom>
          <a:noFill/>
          <a:ln w="9525">
            <a:noFill/>
          </a:ln>
        </p:spPr>
        <p:style>
          <a:lnRef idx="0"/>
          <a:fillRef idx="0"/>
          <a:effectRef idx="0"/>
          <a:fontRef idx="minor"/>
        </p:style>
        <p:txBody>
          <a:bodyPr wrap="none" lIns="61560" rIns="61560" tIns="30960" bIns="30960" anchor="b">
            <a:spAutoFit/>
          </a:bodyPr>
          <a:p>
            <a:pPr algn="r">
              <a:lnSpc>
                <a:spcPct val="100000"/>
              </a:lnSpc>
              <a:buNone/>
            </a:pPr>
            <a:fld id="{CDEE4FD5-1BB1-4A3E-9D84-BAE919D870A9}" type="slidenum">
              <a:rPr b="0" lang="en-US" sz="600" spc="-1" strike="noStrike">
                <a:solidFill>
                  <a:srgbClr val="d9d9d9"/>
                </a:solidFill>
                <a:latin typeface="Arial"/>
                <a:ea typeface="DejaVu Sans"/>
              </a:rPr>
              <a:t>&lt;number&gt;</a:t>
            </a:fld>
            <a:endParaRPr b="0" lang="en-AU" sz="600" spc="-1" strike="noStrike">
              <a:latin typeface="Arial"/>
            </a:endParaRPr>
          </a:p>
        </p:txBody>
      </p:sp>
      <p:sp>
        <p:nvSpPr>
          <p:cNvPr id="79" name="Rectangle 4"/>
          <p:cNvSpPr/>
          <p:nvPr/>
        </p:nvSpPr>
        <p:spPr>
          <a:xfrm>
            <a:off x="5867640" y="4741920"/>
            <a:ext cx="2657160" cy="153360"/>
          </a:xfrm>
          <a:prstGeom prst="rect">
            <a:avLst/>
          </a:prstGeom>
          <a:noFill/>
          <a:ln w="9525">
            <a:noFill/>
          </a:ln>
        </p:spPr>
        <p:style>
          <a:lnRef idx="0"/>
          <a:fillRef idx="0"/>
          <a:effectRef idx="0"/>
          <a:fontRef idx="minor"/>
        </p:style>
        <p:txBody>
          <a:bodyPr lIns="61560" rIns="61560" tIns="30960" bIns="30960" anchor="b">
            <a:spAutoFit/>
          </a:bodyPr>
          <a:p>
            <a:pPr>
              <a:lnSpc>
                <a:spcPct val="100000"/>
              </a:lnSpc>
              <a:buNone/>
            </a:pPr>
            <a:r>
              <a:rPr b="0" lang="en-US" sz="600" spc="-1" strike="noStrike">
                <a:solidFill>
                  <a:srgbClr val="d9d9d9"/>
                </a:solidFill>
                <a:latin typeface="Arial"/>
                <a:ea typeface="DejaVu Sans"/>
              </a:rPr>
              <a:t>© 2021 Cisco and/or its affiliates. All rights reserved.   Cisco Confidential</a:t>
            </a:r>
            <a:endParaRPr b="0" lang="en-AU" sz="600" spc="-1" strike="noStrike">
              <a:latin typeface="Arial"/>
            </a:endParaRPr>
          </a:p>
        </p:txBody>
      </p:sp>
      <p:grpSp>
        <p:nvGrpSpPr>
          <p:cNvPr id="80" name="Group 4"/>
          <p:cNvGrpSpPr/>
          <p:nvPr/>
        </p:nvGrpSpPr>
        <p:grpSpPr>
          <a:xfrm>
            <a:off x="507960" y="4715280"/>
            <a:ext cx="339480" cy="180000"/>
            <a:chOff x="507960" y="4715280"/>
            <a:chExt cx="339480" cy="180000"/>
          </a:xfrm>
        </p:grpSpPr>
        <p:sp>
          <p:nvSpPr>
            <p:cNvPr id="81" name="Rectangle 5"/>
            <p:cNvSpPr/>
            <p:nvPr/>
          </p:nvSpPr>
          <p:spPr>
            <a:xfrm>
              <a:off x="604440" y="4835160"/>
              <a:ext cx="14040" cy="59040"/>
            </a:xfrm>
            <a:prstGeom prst="rect">
              <a:avLst/>
            </a:prstGeom>
            <a:solidFill>
              <a:schemeClr val="accent5"/>
            </a:solidFill>
            <a:ln w="0">
              <a:noFill/>
            </a:ln>
          </p:spPr>
          <p:style>
            <a:lnRef idx="0"/>
            <a:fillRef idx="0"/>
            <a:effectRef idx="0"/>
            <a:fontRef idx="minor"/>
          </p:style>
        </p:sp>
        <p:sp>
          <p:nvSpPr>
            <p:cNvPr id="82" name="Freeform 6"/>
            <p:cNvSpPr/>
            <p:nvPr/>
          </p:nvSpPr>
          <p:spPr>
            <a:xfrm>
              <a:off x="694440" y="4834440"/>
              <a:ext cx="43920" cy="60840"/>
            </a:xfrm>
            <a:custGeom>
              <a:avLst/>
              <a:gdLst/>
              <a:ahLst/>
              <a:rect l="l" t="t"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w="0">
              <a:noFill/>
            </a:ln>
          </p:spPr>
          <p:style>
            <a:lnRef idx="0"/>
            <a:fillRef idx="0"/>
            <a:effectRef idx="0"/>
            <a:fontRef idx="minor"/>
          </p:style>
        </p:sp>
        <p:sp>
          <p:nvSpPr>
            <p:cNvPr id="83" name="Freeform 7"/>
            <p:cNvSpPr/>
            <p:nvPr/>
          </p:nvSpPr>
          <p:spPr>
            <a:xfrm>
              <a:off x="538560" y="4834440"/>
              <a:ext cx="44640" cy="60840"/>
            </a:xfrm>
            <a:custGeom>
              <a:avLst/>
              <a:gdLst/>
              <a:ahLst/>
              <a:rect l="l" t="t"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w="0">
              <a:noFill/>
            </a:ln>
          </p:spPr>
          <p:style>
            <a:lnRef idx="0"/>
            <a:fillRef idx="0"/>
            <a:effectRef idx="0"/>
            <a:fontRef idx="minor"/>
          </p:style>
        </p:sp>
        <p:sp>
          <p:nvSpPr>
            <p:cNvPr id="84" name="Freeform 8"/>
            <p:cNvSpPr/>
            <p:nvPr/>
          </p:nvSpPr>
          <p:spPr>
            <a:xfrm>
              <a:off x="755280" y="4834440"/>
              <a:ext cx="60840" cy="60840"/>
            </a:xfrm>
            <a:custGeom>
              <a:avLst/>
              <a:gdLst/>
              <a:ahLst/>
              <a:rect l="l" t="t"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chemeClr val="accent5"/>
            </a:solidFill>
            <a:ln w="0">
              <a:noFill/>
            </a:ln>
          </p:spPr>
          <p:style>
            <a:lnRef idx="0"/>
            <a:fillRef idx="0"/>
            <a:effectRef idx="0"/>
            <a:fontRef idx="minor"/>
          </p:style>
        </p:sp>
        <p:sp>
          <p:nvSpPr>
            <p:cNvPr id="85" name="Freeform 9"/>
            <p:cNvSpPr/>
            <p:nvPr/>
          </p:nvSpPr>
          <p:spPr>
            <a:xfrm>
              <a:off x="639000" y="4834440"/>
              <a:ext cx="39960" cy="60840"/>
            </a:xfrm>
            <a:custGeom>
              <a:avLst/>
              <a:gdLst/>
              <a:ahLst/>
              <a:rect l="l" t="t"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chemeClr val="accent5"/>
            </a:solidFill>
            <a:ln w="0">
              <a:noFill/>
            </a:ln>
          </p:spPr>
          <p:style>
            <a:lnRef idx="0"/>
            <a:fillRef idx="0"/>
            <a:effectRef idx="0"/>
            <a:fontRef idx="minor"/>
          </p:style>
        </p:sp>
        <p:sp>
          <p:nvSpPr>
            <p:cNvPr id="86" name="Freeform 10"/>
            <p:cNvSpPr/>
            <p:nvPr/>
          </p:nvSpPr>
          <p:spPr>
            <a:xfrm>
              <a:off x="507960" y="4763880"/>
              <a:ext cx="14040" cy="29880"/>
            </a:xfrm>
            <a:custGeom>
              <a:avLst/>
              <a:gdLst/>
              <a:ahLst/>
              <a:rect l="l" t="t"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w="0">
              <a:noFill/>
            </a:ln>
          </p:spPr>
          <p:style>
            <a:lnRef idx="0"/>
            <a:fillRef idx="0"/>
            <a:effectRef idx="0"/>
            <a:fontRef idx="minor"/>
          </p:style>
        </p:sp>
        <p:sp>
          <p:nvSpPr>
            <p:cNvPr id="87" name="Freeform 11"/>
            <p:cNvSpPr/>
            <p:nvPr/>
          </p:nvSpPr>
          <p:spPr>
            <a:xfrm>
              <a:off x="548640" y="4743720"/>
              <a:ext cx="14040" cy="50040"/>
            </a:xfrm>
            <a:custGeom>
              <a:avLst/>
              <a:gdLst/>
              <a:ahLst/>
              <a:rect l="l" t="t"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w="0">
              <a:noFill/>
            </a:ln>
          </p:spPr>
          <p:style>
            <a:lnRef idx="0"/>
            <a:fillRef idx="0"/>
            <a:effectRef idx="0"/>
            <a:fontRef idx="minor"/>
          </p:style>
        </p:sp>
        <p:sp>
          <p:nvSpPr>
            <p:cNvPr id="88" name="Freeform 12"/>
            <p:cNvSpPr/>
            <p:nvPr/>
          </p:nvSpPr>
          <p:spPr>
            <a:xfrm>
              <a:off x="589320" y="4715280"/>
              <a:ext cx="14040" cy="93600"/>
            </a:xfrm>
            <a:custGeom>
              <a:avLst/>
              <a:gdLst/>
              <a:ahLst/>
              <a:rect l="l" t="t"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chemeClr val="accent5"/>
            </a:solidFill>
            <a:ln w="0">
              <a:noFill/>
            </a:ln>
          </p:spPr>
          <p:style>
            <a:lnRef idx="0"/>
            <a:fillRef idx="0"/>
            <a:effectRef idx="0"/>
            <a:fontRef idx="minor"/>
          </p:style>
        </p:sp>
        <p:sp>
          <p:nvSpPr>
            <p:cNvPr id="89" name="Freeform 13"/>
            <p:cNvSpPr/>
            <p:nvPr/>
          </p:nvSpPr>
          <p:spPr>
            <a:xfrm>
              <a:off x="630000" y="4743720"/>
              <a:ext cx="14040" cy="50040"/>
            </a:xfrm>
            <a:custGeom>
              <a:avLst/>
              <a:gdLst/>
              <a:ahLst/>
              <a:rect l="l" t="t"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w="0">
              <a:noFill/>
            </a:ln>
          </p:spPr>
          <p:style>
            <a:lnRef idx="0"/>
            <a:fillRef idx="0"/>
            <a:effectRef idx="0"/>
            <a:fontRef idx="minor"/>
          </p:style>
        </p:sp>
        <p:sp>
          <p:nvSpPr>
            <p:cNvPr id="90" name="Freeform 14"/>
            <p:cNvSpPr/>
            <p:nvPr/>
          </p:nvSpPr>
          <p:spPr>
            <a:xfrm>
              <a:off x="670680" y="4763880"/>
              <a:ext cx="14040" cy="29880"/>
            </a:xfrm>
            <a:custGeom>
              <a:avLst/>
              <a:gdLst/>
              <a:ahLst/>
              <a:rect l="l" t="t"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w="0">
              <a:noFill/>
            </a:ln>
          </p:spPr>
          <p:style>
            <a:lnRef idx="0"/>
            <a:fillRef idx="0"/>
            <a:effectRef idx="0"/>
            <a:fontRef idx="minor"/>
          </p:style>
        </p:sp>
        <p:sp>
          <p:nvSpPr>
            <p:cNvPr id="91" name="Freeform 15"/>
            <p:cNvSpPr/>
            <p:nvPr/>
          </p:nvSpPr>
          <p:spPr>
            <a:xfrm>
              <a:off x="711360" y="4743720"/>
              <a:ext cx="14040" cy="50040"/>
            </a:xfrm>
            <a:custGeom>
              <a:avLst/>
              <a:gdLst/>
              <a:ahLst/>
              <a:rect l="l" t="t"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w="0">
              <a:noFill/>
            </a:ln>
          </p:spPr>
          <p:style>
            <a:lnRef idx="0"/>
            <a:fillRef idx="0"/>
            <a:effectRef idx="0"/>
            <a:fontRef idx="minor"/>
          </p:style>
        </p:sp>
        <p:sp>
          <p:nvSpPr>
            <p:cNvPr id="92" name="Freeform 16"/>
            <p:cNvSpPr/>
            <p:nvPr/>
          </p:nvSpPr>
          <p:spPr>
            <a:xfrm>
              <a:off x="752040" y="4715280"/>
              <a:ext cx="14040" cy="93600"/>
            </a:xfrm>
            <a:custGeom>
              <a:avLst/>
              <a:gdLst/>
              <a:ahLst/>
              <a:rect l="l" t="t"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chemeClr val="accent5"/>
            </a:solidFill>
            <a:ln w="0">
              <a:noFill/>
            </a:ln>
          </p:spPr>
          <p:style>
            <a:lnRef idx="0"/>
            <a:fillRef idx="0"/>
            <a:effectRef idx="0"/>
            <a:fontRef idx="minor"/>
          </p:style>
        </p:sp>
        <p:sp>
          <p:nvSpPr>
            <p:cNvPr id="93" name="Freeform 17"/>
            <p:cNvSpPr/>
            <p:nvPr/>
          </p:nvSpPr>
          <p:spPr>
            <a:xfrm>
              <a:off x="792720" y="4743720"/>
              <a:ext cx="14040" cy="50040"/>
            </a:xfrm>
            <a:custGeom>
              <a:avLst/>
              <a:gdLst/>
              <a:ahLst/>
              <a:rect l="l" t="t"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w="0">
              <a:noFill/>
            </a:ln>
          </p:spPr>
          <p:style>
            <a:lnRef idx="0"/>
            <a:fillRef idx="0"/>
            <a:effectRef idx="0"/>
            <a:fontRef idx="minor"/>
          </p:style>
        </p:sp>
        <p:sp>
          <p:nvSpPr>
            <p:cNvPr id="94" name="Freeform 18"/>
            <p:cNvSpPr/>
            <p:nvPr/>
          </p:nvSpPr>
          <p:spPr>
            <a:xfrm>
              <a:off x="833400" y="4763880"/>
              <a:ext cx="14040" cy="29880"/>
            </a:xfrm>
            <a:custGeom>
              <a:avLst/>
              <a:gdLst/>
              <a:ahLst/>
              <a:rect l="l" t="t"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chemeClr val="accent5"/>
            </a:solidFill>
            <a:ln w="0">
              <a:noFill/>
            </a:ln>
          </p:spPr>
          <p:style>
            <a:lnRef idx="0"/>
            <a:fillRef idx="0"/>
            <a:effectRef idx="0"/>
            <a:fontRef idx="minor"/>
          </p:style>
        </p:sp>
      </p:grpSp>
      <p:sp>
        <p:nvSpPr>
          <p:cNvPr id="95" name="PlaceHolder 1"/>
          <p:cNvSpPr>
            <a:spLocks noGrp="1"/>
          </p:cNvSpPr>
          <p:nvPr>
            <p:ph type="sldNum" idx="1"/>
          </p:nvPr>
        </p:nvSpPr>
        <p:spPr>
          <a:xfrm>
            <a:off x="8473320" y="4954320"/>
            <a:ext cx="676080" cy="188640"/>
          </a:xfrm>
          <a:prstGeom prst="rect">
            <a:avLst/>
          </a:prstGeom>
          <a:noFill/>
          <a:ln w="0">
            <a:noFill/>
          </a:ln>
        </p:spPr>
        <p:txBody>
          <a:bodyPr lIns="90000" rIns="90000" tIns="45000" bIns="45000" anchor="ctr">
            <a:noAutofit/>
          </a:bodyPr>
          <a:lstStyle>
            <a:lvl1pPr algn="r">
              <a:lnSpc>
                <a:spcPct val="100000"/>
              </a:lnSpc>
              <a:buNone/>
              <a:defRPr b="0" lang="en-US" sz="520" spc="-1" strike="noStrike">
                <a:solidFill>
                  <a:srgbClr val="595959"/>
                </a:solidFill>
                <a:latin typeface="Arial"/>
              </a:defRPr>
            </a:lvl1pPr>
          </a:lstStyle>
          <a:p>
            <a:pPr algn="r">
              <a:lnSpc>
                <a:spcPct val="100000"/>
              </a:lnSpc>
              <a:buNone/>
            </a:pPr>
            <a:fld id="{A8FDBB10-A38E-43C4-B0C7-41A45DDD348C}" type="slidenum">
              <a:rPr b="0" lang="en-US" sz="520" spc="-1" strike="noStrike">
                <a:solidFill>
                  <a:srgbClr val="595959"/>
                </a:solidFill>
                <a:latin typeface="Arial"/>
              </a:rPr>
              <a:t>&lt;number&gt;</a:t>
            </a:fld>
            <a:endParaRPr b="0" lang="en-AU" sz="520" spc="-1" strike="noStrike">
              <a:latin typeface="Times New Roman"/>
            </a:endParaRPr>
          </a:p>
        </p:txBody>
      </p:sp>
      <p:sp>
        <p:nvSpPr>
          <p:cNvPr id="96"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AU" sz="4400" spc="-1" strike="noStrike">
                <a:latin typeface="Arial"/>
              </a:rPr>
              <a:t>Click to edit the title text format</a:t>
            </a:r>
            <a:endParaRPr b="0" lang="en-AU" sz="4400" spc="-1" strike="noStrike">
              <a:latin typeface="Arial"/>
            </a:endParaRPr>
          </a:p>
        </p:txBody>
      </p:sp>
      <p:sp>
        <p:nvSpPr>
          <p:cNvPr id="97"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000000"/>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000000"/>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000000"/>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000000"/>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000000"/>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000000"/>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394f"/>
        </a:solidFill>
      </p:bgPr>
    </p:bg>
    <p:spTree>
      <p:nvGrpSpPr>
        <p:cNvPr id="1" name=""/>
        <p:cNvGrpSpPr/>
        <p:nvPr/>
      </p:nvGrpSpPr>
      <p:grpSpPr>
        <a:xfrm>
          <a:off x="0" y="0"/>
          <a:ext cx="0" cy="0"/>
          <a:chOff x="0" y="0"/>
          <a:chExt cx="0" cy="0"/>
        </a:xfrm>
      </p:grpSpPr>
      <p:sp>
        <p:nvSpPr>
          <p:cNvPr id="134" name="Object2"/>
          <p:cNvSpPr/>
          <p:nvPr/>
        </p:nvSpPr>
        <p:spPr>
          <a:xfrm>
            <a:off x="914400" y="4629240"/>
            <a:ext cx="7771680" cy="227880"/>
          </a:xfrm>
          <a:prstGeom prst="rect">
            <a:avLst/>
          </a:prstGeom>
          <a:noFill/>
          <a:ln w="0">
            <a:noFill/>
          </a:ln>
        </p:spPr>
        <p:style>
          <a:lnRef idx="0"/>
          <a:fillRef idx="0"/>
          <a:effectRef idx="0"/>
          <a:fontRef idx="minor"/>
        </p:style>
        <p:txBody>
          <a:bodyPr lIns="90000" rIns="90000" tIns="45000" bIns="45000" anchor="t">
            <a:normAutofit/>
          </a:bodyPr>
          <a:p>
            <a:pPr algn="r">
              <a:lnSpc>
                <a:spcPct val="100000"/>
              </a:lnSpc>
              <a:buNone/>
            </a:pPr>
            <a:r>
              <a:rPr b="0" lang="en-US" sz="600" spc="-1" strike="noStrike">
                <a:solidFill>
                  <a:srgbClr val="d9d9d9"/>
                </a:solidFill>
                <a:latin typeface="Calibri"/>
                <a:ea typeface="DejaVu Sans"/>
              </a:rPr>
              <a:t>© 2021  Cisco and/or its affiliates. All rights reserved.   Cisco Confidential</a:t>
            </a:r>
            <a:endParaRPr b="0" lang="en-AU" sz="600" spc="-1" strike="noStrike">
              <a:latin typeface="Arial"/>
            </a:endParaRPr>
          </a:p>
        </p:txBody>
      </p:sp>
      <p:pic>
        <p:nvPicPr>
          <p:cNvPr id="135" name="Object 3" descr="/Users/phillipball/Projects/Cisco/Netacad 3/netacad-vudu/src/pptx/assets/Cisco_logo_sm.png"/>
          <p:cNvPicPr/>
          <p:nvPr/>
        </p:nvPicPr>
        <p:blipFill>
          <a:blip r:embed="rId2"/>
          <a:srcRect l="0" t="-16633" r="0" b="-16633"/>
          <a:stretch/>
        </p:blipFill>
        <p:spPr>
          <a:xfrm>
            <a:off x="457200" y="4629240"/>
            <a:ext cx="365040" cy="365040"/>
          </a:xfrm>
          <a:prstGeom prst="rect">
            <a:avLst/>
          </a:prstGeom>
          <a:ln w="0">
            <a:noFill/>
          </a:ln>
        </p:spPr>
      </p:pic>
      <p:sp>
        <p:nvSpPr>
          <p:cNvPr id="136" name="PlaceHolder 1"/>
          <p:cNvSpPr>
            <a:spLocks noGrp="1"/>
          </p:cNvSpPr>
          <p:nvPr>
            <p:ph type="sldNum" idx="2"/>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E28A603F-F3C4-415B-851C-5F5A72985187}" type="slidenum">
              <a:rPr b="0" lang="en-US" sz="600" spc="-1" strike="noStrike">
                <a:solidFill>
                  <a:srgbClr val="d9d9d9"/>
                </a:solidFill>
                <a:latin typeface="Calibri"/>
              </a:rPr>
              <a:t>&lt;number&gt;</a:t>
            </a:fld>
            <a:endParaRPr b="0" lang="en-AU" sz="600" spc="-1" strike="noStrike">
              <a:latin typeface="Times New Roman"/>
            </a:endParaRPr>
          </a:p>
        </p:txBody>
      </p:sp>
      <p:sp>
        <p:nvSpPr>
          <p:cNvPr id="137"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AU" sz="4400" spc="-1" strike="noStrike">
                <a:latin typeface="Arial"/>
              </a:rPr>
              <a:t>Click to edit the title text format</a:t>
            </a:r>
            <a:endParaRPr b="0" lang="en-AU" sz="4400" spc="-1" strike="noStrike">
              <a:latin typeface="Arial"/>
            </a:endParaRPr>
          </a:p>
        </p:txBody>
      </p:sp>
      <p:sp>
        <p:nvSpPr>
          <p:cNvPr id="138"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ffffff"/>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ffffff"/>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ffffff"/>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ffffff"/>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ffffff"/>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ffffff"/>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5" name="Object3"/>
          <p:cNvSpPr/>
          <p:nvPr/>
        </p:nvSpPr>
        <p:spPr>
          <a:xfrm>
            <a:off x="914400" y="4629240"/>
            <a:ext cx="7771680" cy="227880"/>
          </a:xfrm>
          <a:prstGeom prst="rect">
            <a:avLst/>
          </a:prstGeom>
          <a:noFill/>
          <a:ln w="0">
            <a:noFill/>
          </a:ln>
        </p:spPr>
        <p:style>
          <a:lnRef idx="0"/>
          <a:fillRef idx="0"/>
          <a:effectRef idx="0"/>
          <a:fontRef idx="minor"/>
        </p:style>
        <p:txBody>
          <a:bodyPr lIns="90000" rIns="90000" tIns="45000" bIns="45000" anchor="t">
            <a:normAutofit/>
          </a:bodyPr>
          <a:p>
            <a:pPr algn="r">
              <a:lnSpc>
                <a:spcPct val="100000"/>
              </a:lnSpc>
              <a:buNone/>
            </a:pPr>
            <a:r>
              <a:rPr b="0" lang="en-US" sz="600" spc="-1" strike="noStrike">
                <a:solidFill>
                  <a:srgbClr val="d9d9d9"/>
                </a:solidFill>
                <a:latin typeface="Calibri"/>
                <a:ea typeface="DejaVu Sans"/>
              </a:rPr>
              <a:t>© 2021  Cisco and/or its affiliates. All rights reserved.   Cisco Confidential</a:t>
            </a:r>
            <a:endParaRPr b="0" lang="en-AU" sz="600" spc="-1" strike="noStrike">
              <a:latin typeface="Arial"/>
            </a:endParaRPr>
          </a:p>
        </p:txBody>
      </p:sp>
      <p:pic>
        <p:nvPicPr>
          <p:cNvPr id="176" name="Object 4" descr="/Users/phillipball/Projects/Cisco/Netacad 3/netacad-vudu/src/pptx/assets/Cisco_logo_sm.png"/>
          <p:cNvPicPr/>
          <p:nvPr/>
        </p:nvPicPr>
        <p:blipFill>
          <a:blip r:embed="rId2"/>
          <a:stretch/>
        </p:blipFill>
        <p:spPr>
          <a:xfrm>
            <a:off x="457200" y="4629240"/>
            <a:ext cx="365040" cy="182160"/>
          </a:xfrm>
          <a:prstGeom prst="rect">
            <a:avLst/>
          </a:prstGeom>
          <a:ln w="0">
            <a:noFill/>
          </a:ln>
        </p:spPr>
      </p:pic>
      <p:sp>
        <p:nvSpPr>
          <p:cNvPr id="177" name="PlaceHolder 1"/>
          <p:cNvSpPr>
            <a:spLocks noGrp="1"/>
          </p:cNvSpPr>
          <p:nvPr>
            <p:ph type="sldNum" idx="3"/>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2788D6E5-729E-4667-88E4-B22CD16A6F8D}" type="slidenum">
              <a:rPr b="0" lang="en-US" sz="600" spc="-1" strike="noStrike">
                <a:solidFill>
                  <a:srgbClr val="d9d9d9"/>
                </a:solidFill>
                <a:latin typeface="Calibri"/>
              </a:rPr>
              <a:t>&lt;number&gt;</a:t>
            </a:fld>
            <a:endParaRPr b="0" lang="en-AU" sz="600" spc="-1" strike="noStrike">
              <a:latin typeface="Times New Roman"/>
            </a:endParaRPr>
          </a:p>
        </p:txBody>
      </p:sp>
      <p:sp>
        <p:nvSpPr>
          <p:cNvPr id="178"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AU" sz="4400" spc="-1" strike="noStrike">
                <a:latin typeface="Arial"/>
              </a:rPr>
              <a:t>Click to edit the title text format</a:t>
            </a:r>
            <a:endParaRPr b="0" lang="en-AU" sz="4400" spc="-1" strike="noStrike">
              <a:latin typeface="Arial"/>
            </a:endParaRPr>
          </a:p>
        </p:txBody>
      </p:sp>
      <p:sp>
        <p:nvSpPr>
          <p:cNvPr id="179"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000000"/>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000000"/>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000000"/>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000000"/>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000000"/>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000000"/>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49.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49.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49.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49.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49.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49.xml"/><Relationship Id="rId3"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49.xml"/><Relationship Id="rId3"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49.xml"/><Relationship Id="rId4"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49.xml"/><Relationship Id="rId3"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49.xml"/><Relationship Id="rId3"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49.xml"/><Relationship Id="rId3"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image" Target="../media/image25.png"/><Relationship Id="rId4" Type="http://schemas.openxmlformats.org/officeDocument/2006/relationships/slideLayout" Target="../slideLayouts/slideLayout49.xml"/><Relationship Id="rId5"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49.xml"/><Relationship Id="rId3"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49.xml"/><Relationship Id="rId3" Type="http://schemas.openxmlformats.org/officeDocument/2006/relationships/notesSlide" Target="../notesSlides/notesSlide34.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9.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49.xml"/><Relationship Id="rId4"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9.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PlaceHolder 1"/>
          <p:cNvSpPr>
            <a:spLocks noGrp="1"/>
          </p:cNvSpPr>
          <p:nvPr>
            <p:ph/>
          </p:nvPr>
        </p:nvSpPr>
        <p:spPr>
          <a:xfrm>
            <a:off x="457200" y="4114800"/>
            <a:ext cx="3656880" cy="913680"/>
          </a:xfrm>
          <a:prstGeom prst="rect">
            <a:avLst/>
          </a:prstGeom>
          <a:noFill/>
          <a:ln w="0">
            <a:noFill/>
          </a:ln>
        </p:spPr>
        <p:txBody>
          <a:bodyPr lIns="90000" rIns="90000" tIns="45000" bIns="45000" anchor="t">
            <a:noAutofit/>
          </a:bodyPr>
          <a:p>
            <a:pPr>
              <a:lnSpc>
                <a:spcPct val="100000"/>
              </a:lnSpc>
              <a:spcBef>
                <a:spcPts val="241"/>
              </a:spcBef>
              <a:buNone/>
              <a:tabLst>
                <a:tab algn="l" pos="0"/>
              </a:tabLst>
            </a:pPr>
            <a:r>
              <a:rPr b="0" lang="en-US" sz="1200" spc="-1" strike="noStrike">
                <a:solidFill>
                  <a:srgbClr val="afe8fb"/>
                </a:solidFill>
                <a:latin typeface="Arial"/>
                <a:ea typeface="Arial"/>
              </a:rPr>
              <a:t>Networking Security v1.0</a:t>
            </a:r>
            <a:endParaRPr b="0" lang="en-AU" sz="1200" spc="-1" strike="noStrike">
              <a:latin typeface="Arial"/>
            </a:endParaRPr>
          </a:p>
          <a:p>
            <a:pPr>
              <a:lnSpc>
                <a:spcPct val="100000"/>
              </a:lnSpc>
              <a:spcBef>
                <a:spcPts val="241"/>
              </a:spcBef>
              <a:buNone/>
              <a:tabLst>
                <a:tab algn="l" pos="0"/>
              </a:tabLst>
            </a:pPr>
            <a:endParaRPr b="0" lang="en-AU" sz="1200" spc="-1" strike="noStrike">
              <a:latin typeface="Arial"/>
            </a:endParaRPr>
          </a:p>
        </p:txBody>
      </p:sp>
      <p:sp>
        <p:nvSpPr>
          <p:cNvPr id="223" name="Object2"/>
          <p:cNvSpPr/>
          <p:nvPr/>
        </p:nvSpPr>
        <p:spPr>
          <a:xfrm>
            <a:off x="457200" y="3343320"/>
            <a:ext cx="3656880" cy="9136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2000" spc="-1" strike="noStrike">
                <a:solidFill>
                  <a:srgbClr val="cee8c3"/>
                </a:solidFill>
                <a:latin typeface="Arial"/>
                <a:ea typeface="Arial"/>
              </a:rPr>
              <a:t>Instructor Materials</a:t>
            </a:r>
            <a:endParaRPr b="0" lang="en-AU" sz="2000" spc="-1" strike="noStrike">
              <a:latin typeface="Arial"/>
            </a:endParaRPr>
          </a:p>
        </p:txBody>
      </p:sp>
      <p:sp>
        <p:nvSpPr>
          <p:cNvPr id="224" name="PlaceHolder 2"/>
          <p:cNvSpPr>
            <a:spLocks noGrp="1"/>
          </p:cNvSpPr>
          <p:nvPr>
            <p:ph/>
          </p:nvPr>
        </p:nvSpPr>
        <p:spPr>
          <a:xfrm>
            <a:off x="457200" y="1542960"/>
            <a:ext cx="6400080" cy="1828080"/>
          </a:xfrm>
          <a:prstGeom prst="rect">
            <a:avLst/>
          </a:prstGeom>
          <a:noFill/>
          <a:ln w="0">
            <a:noFill/>
          </a:ln>
        </p:spPr>
        <p:txBody>
          <a:bodyPr lIns="90000" rIns="90000" tIns="45000" bIns="45000" anchor="t">
            <a:noAutofit/>
          </a:bodyPr>
          <a:p>
            <a:pPr>
              <a:lnSpc>
                <a:spcPct val="100000"/>
              </a:lnSpc>
              <a:spcBef>
                <a:spcPts val="720"/>
              </a:spcBef>
              <a:buNone/>
              <a:tabLst>
                <a:tab algn="l" pos="0"/>
              </a:tabLst>
            </a:pPr>
            <a:r>
              <a:rPr b="0" lang="en-US" sz="3600" spc="-1" strike="noStrike">
                <a:solidFill>
                  <a:srgbClr val="afe8fb"/>
                </a:solidFill>
                <a:latin typeface="Arial"/>
                <a:ea typeface="Arial"/>
              </a:rPr>
              <a:t> </a:t>
            </a:r>
            <a:r>
              <a:rPr b="0" lang="en-US" sz="3600" spc="-1" strike="noStrike">
                <a:solidFill>
                  <a:srgbClr val="afe8fb"/>
                </a:solidFill>
                <a:latin typeface="Arial"/>
                <a:ea typeface="Arial"/>
              </a:rPr>
              <a:t>Authentication, Authorization, and Accounting (AAA)</a:t>
            </a:r>
            <a:endParaRPr b="0" lang="en-AU" sz="36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PlaceHolder 1"/>
          <p:cNvSpPr>
            <a:spLocks noGrp="1"/>
          </p:cNvSpPr>
          <p:nvPr>
            <p:ph/>
          </p:nvPr>
        </p:nvSpPr>
        <p:spPr>
          <a:xfrm>
            <a:off x="457200" y="2057400"/>
            <a:ext cx="8228880" cy="913680"/>
          </a:xfrm>
          <a:prstGeom prst="rect">
            <a:avLst/>
          </a:prstGeom>
          <a:noFill/>
          <a:ln w="0">
            <a:noFill/>
          </a:ln>
        </p:spPr>
        <p:txBody>
          <a:bodyPr lIns="90000" rIns="90000" tIns="45000" bIns="45000" anchor="t">
            <a:noAutofit/>
          </a:bodyPr>
          <a:p>
            <a:pPr>
              <a:lnSpc>
                <a:spcPct val="100000"/>
              </a:lnSpc>
              <a:spcBef>
                <a:spcPts val="921"/>
              </a:spcBef>
              <a:buNone/>
              <a:tabLst>
                <a:tab algn="l" pos="0"/>
              </a:tabLst>
            </a:pPr>
            <a:r>
              <a:rPr b="0" lang="en-US" sz="4600" spc="-1" strike="noStrike">
                <a:solidFill>
                  <a:srgbClr val="b1e8fa"/>
                </a:solidFill>
                <a:latin typeface="Arial"/>
                <a:ea typeface="Arial"/>
              </a:rPr>
              <a:t>7.2 Configure Local AAA Authentication </a:t>
            </a:r>
            <a:endParaRPr b="0" lang="en-AU" sz="4600" spc="-1" strike="noStrike">
              <a:latin typeface="Arial"/>
            </a:endParaRPr>
          </a:p>
        </p:txBody>
      </p:sp>
      <p:sp>
        <p:nvSpPr>
          <p:cNvPr id="258" name="PlaceHolder 2"/>
          <p:cNvSpPr>
            <a:spLocks noGrp="1"/>
          </p:cNvSpPr>
          <p:nvPr>
            <p:ph type="sldNum" idx="13"/>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C2CF80BA-C195-48A7-AE14-5717B579DD56}"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Configure Local AAA Authentication </a:t>
            </a:r>
            <a:endParaRPr b="0" lang="en-AU" sz="1600" spc="-1" strike="noStrike">
              <a:latin typeface="Arial"/>
            </a:endParaRPr>
          </a:p>
        </p:txBody>
      </p:sp>
      <p:sp>
        <p:nvSpPr>
          <p:cNvPr id="260"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Authenticate Administrative Access</a:t>
            </a:r>
            <a:endParaRPr b="0" lang="en-AU" sz="2200" spc="-1" strike="noStrike">
              <a:latin typeface="Arial"/>
            </a:endParaRPr>
          </a:p>
        </p:txBody>
      </p:sp>
      <p:sp>
        <p:nvSpPr>
          <p:cNvPr id="261" name="Object4"/>
          <p:cNvSpPr/>
          <p:nvPr/>
        </p:nvSpPr>
        <p:spPr>
          <a:xfrm>
            <a:off x="0" y="914400"/>
            <a:ext cx="8925480" cy="25711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000000"/>
                </a:solidFill>
                <a:latin typeface="Arial"/>
                <a:ea typeface="DejaVu Sans"/>
              </a:rPr>
              <a:t>The Local AAA Authentication method is similar to using the </a:t>
            </a:r>
            <a:r>
              <a:rPr b="1" lang="en-US" sz="1800" spc="-1" strike="noStrike">
                <a:solidFill>
                  <a:srgbClr val="000000"/>
                </a:solidFill>
                <a:latin typeface="Arial"/>
                <a:ea typeface="DejaVu Sans"/>
              </a:rPr>
              <a:t>login local</a:t>
            </a:r>
            <a:r>
              <a:rPr b="0" lang="en-US" sz="1800" spc="-1" strike="noStrike">
                <a:solidFill>
                  <a:srgbClr val="000000"/>
                </a:solidFill>
                <a:latin typeface="Arial"/>
                <a:ea typeface="DejaVu Sans"/>
              </a:rPr>
              <a:t> command with one exception. AAA also provides a way to configure backup methods of authentication.</a:t>
            </a:r>
            <a:endParaRPr b="0" lang="en-AU" sz="1800" spc="-1" strike="noStrike">
              <a:latin typeface="Arial"/>
            </a:endParaRPr>
          </a:p>
          <a:p>
            <a:pPr>
              <a:lnSpc>
                <a:spcPct val="100000"/>
              </a:lnSpc>
              <a:buNone/>
            </a:pPr>
            <a:endParaRPr b="0" lang="en-AU" sz="1800" spc="-1" strike="noStrike">
              <a:latin typeface="Arial"/>
            </a:endParaRPr>
          </a:p>
          <a:p>
            <a:pPr>
              <a:lnSpc>
                <a:spcPct val="100000"/>
              </a:lnSpc>
              <a:buNone/>
            </a:pPr>
            <a:r>
              <a:rPr b="0" lang="en-US" sz="1800" spc="-1" strike="noStrike">
                <a:solidFill>
                  <a:srgbClr val="000000"/>
                </a:solidFill>
                <a:latin typeface="Arial"/>
                <a:ea typeface="DejaVu Sans"/>
              </a:rPr>
              <a:t>Configuring local AAA services to authenticate administrator access requires a few basic steps:</a:t>
            </a:r>
            <a:endParaRPr b="0" lang="en-AU" sz="1800" spc="-1" strike="noStrike">
              <a:latin typeface="Arial"/>
            </a:endParaRPr>
          </a:p>
          <a:p>
            <a:pPr>
              <a:lnSpc>
                <a:spcPct val="100000"/>
              </a:lnSpc>
              <a:buNone/>
            </a:pPr>
            <a:endParaRPr b="0" lang="en-AU" sz="1800" spc="-1" strike="noStrike">
              <a:latin typeface="Arial"/>
            </a:endParaRPr>
          </a:p>
          <a:p>
            <a:pPr marL="457200">
              <a:lnSpc>
                <a:spcPct val="100000"/>
              </a:lnSpc>
              <a:buNone/>
            </a:pPr>
            <a:r>
              <a:rPr b="1" lang="en-US" sz="1800" spc="-1" strike="noStrike">
                <a:solidFill>
                  <a:srgbClr val="000000"/>
                </a:solidFill>
                <a:latin typeface="Arial"/>
                <a:ea typeface="DejaVu Sans"/>
              </a:rPr>
              <a:t>Step 1</a:t>
            </a:r>
            <a:r>
              <a:rPr b="0" lang="en-US" sz="1800" spc="-1" strike="noStrike">
                <a:solidFill>
                  <a:srgbClr val="000000"/>
                </a:solidFill>
                <a:latin typeface="Arial"/>
                <a:ea typeface="DejaVu Sans"/>
              </a:rPr>
              <a:t>. Add usernames and passwords to the local router database for users that need administrative access to the router.</a:t>
            </a:r>
            <a:endParaRPr b="0" lang="en-AU" sz="1800" spc="-1" strike="noStrike">
              <a:latin typeface="Arial"/>
            </a:endParaRPr>
          </a:p>
          <a:p>
            <a:pPr marL="457200">
              <a:lnSpc>
                <a:spcPct val="100000"/>
              </a:lnSpc>
              <a:buNone/>
            </a:pPr>
            <a:r>
              <a:rPr b="1" lang="en-US" sz="1800" spc="-1" strike="noStrike">
                <a:solidFill>
                  <a:srgbClr val="000000"/>
                </a:solidFill>
                <a:latin typeface="Arial"/>
                <a:ea typeface="DejaVu Sans"/>
              </a:rPr>
              <a:t>Step 2</a:t>
            </a:r>
            <a:r>
              <a:rPr b="0" lang="en-US" sz="1800" spc="-1" strike="noStrike">
                <a:solidFill>
                  <a:srgbClr val="000000"/>
                </a:solidFill>
                <a:latin typeface="Arial"/>
                <a:ea typeface="DejaVu Sans"/>
              </a:rPr>
              <a:t>. Enable AAA globally on the router.</a:t>
            </a:r>
            <a:endParaRPr b="0" lang="en-AU" sz="1800" spc="-1" strike="noStrike">
              <a:latin typeface="Arial"/>
            </a:endParaRPr>
          </a:p>
          <a:p>
            <a:pPr marL="457200">
              <a:lnSpc>
                <a:spcPct val="100000"/>
              </a:lnSpc>
              <a:buNone/>
            </a:pPr>
            <a:r>
              <a:rPr b="1" lang="en-US" sz="1800" spc="-1" strike="noStrike">
                <a:solidFill>
                  <a:srgbClr val="000000"/>
                </a:solidFill>
                <a:latin typeface="Arial"/>
                <a:ea typeface="DejaVu Sans"/>
              </a:rPr>
              <a:t>Step 3</a:t>
            </a:r>
            <a:r>
              <a:rPr b="0" lang="en-US" sz="1800" spc="-1" strike="noStrike">
                <a:solidFill>
                  <a:srgbClr val="000000"/>
                </a:solidFill>
                <a:latin typeface="Arial"/>
                <a:ea typeface="DejaVu Sans"/>
              </a:rPr>
              <a:t>. Configure AAA parameters on the router.</a:t>
            </a:r>
            <a:endParaRPr b="0" lang="en-AU" sz="1800" spc="-1" strike="noStrike">
              <a:latin typeface="Arial"/>
            </a:endParaRPr>
          </a:p>
          <a:p>
            <a:pPr marL="457200">
              <a:lnSpc>
                <a:spcPct val="100000"/>
              </a:lnSpc>
              <a:buNone/>
            </a:pPr>
            <a:r>
              <a:rPr b="1" lang="en-US" sz="1800" spc="-1" strike="noStrike">
                <a:solidFill>
                  <a:srgbClr val="000000"/>
                </a:solidFill>
                <a:latin typeface="Arial"/>
                <a:ea typeface="DejaVu Sans"/>
              </a:rPr>
              <a:t>Step 4</a:t>
            </a:r>
            <a:r>
              <a:rPr b="0" lang="en-US" sz="1800" spc="-1" strike="noStrike">
                <a:solidFill>
                  <a:srgbClr val="000000"/>
                </a:solidFill>
                <a:latin typeface="Arial"/>
                <a:ea typeface="DejaVu Sans"/>
              </a:rPr>
              <a:t>. Confirm and troubleshoot the AAA configuration.</a:t>
            </a:r>
            <a:endParaRPr b="0" lang="en-AU" sz="1800" spc="-1" strike="noStrike">
              <a:latin typeface="Arial"/>
            </a:endParaRPr>
          </a:p>
        </p:txBody>
      </p:sp>
      <p:sp>
        <p:nvSpPr>
          <p:cNvPr id="262" name="PlaceHolder 3"/>
          <p:cNvSpPr>
            <a:spLocks noGrp="1"/>
          </p:cNvSpPr>
          <p:nvPr>
            <p:ph type="sldNum" idx="14"/>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7B76F97E-3406-4B76-80D4-90857B480880}"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Configure Local AAA Authentication </a:t>
            </a:r>
            <a:endParaRPr b="0" lang="en-AU" sz="1600" spc="-1" strike="noStrike">
              <a:latin typeface="Arial"/>
            </a:endParaRPr>
          </a:p>
        </p:txBody>
      </p:sp>
      <p:sp>
        <p:nvSpPr>
          <p:cNvPr id="264"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Authentication Methods</a:t>
            </a:r>
            <a:endParaRPr b="0" lang="en-AU" sz="2200" spc="-1" strike="noStrike">
              <a:latin typeface="Arial"/>
            </a:endParaRPr>
          </a:p>
        </p:txBody>
      </p:sp>
      <p:sp>
        <p:nvSpPr>
          <p:cNvPr id="265" name="TextBox 10"/>
          <p:cNvSpPr/>
          <p:nvPr/>
        </p:nvSpPr>
        <p:spPr>
          <a:xfrm>
            <a:off x="91440" y="828720"/>
            <a:ext cx="8867160" cy="912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ea typeface="DejaVu Sans"/>
              </a:rPr>
              <a:t>Use the </a:t>
            </a:r>
            <a:r>
              <a:rPr b="1" lang="en-US" sz="1800" spc="-1" strike="noStrike">
                <a:solidFill>
                  <a:srgbClr val="000000"/>
                </a:solidFill>
                <a:latin typeface="Calibri"/>
                <a:ea typeface="DejaVu Sans"/>
              </a:rPr>
              <a:t>aaa authentication login </a:t>
            </a:r>
            <a:r>
              <a:rPr b="0" lang="en-US" sz="1800" spc="-1" strike="noStrike">
                <a:solidFill>
                  <a:srgbClr val="000000"/>
                </a:solidFill>
                <a:latin typeface="Calibri"/>
                <a:ea typeface="DejaVu Sans"/>
              </a:rPr>
              <a:t>command, shown below, to enable authentication of the console, aux, and vty lines. The </a:t>
            </a:r>
            <a:r>
              <a:rPr b="1" lang="en-US" sz="1800" spc="-1" strike="noStrike">
                <a:solidFill>
                  <a:srgbClr val="000000"/>
                </a:solidFill>
                <a:latin typeface="Calibri"/>
                <a:ea typeface="DejaVu Sans"/>
              </a:rPr>
              <a:t>default</a:t>
            </a:r>
            <a:r>
              <a:rPr b="0" lang="en-US" sz="1800" spc="-1" strike="noStrike">
                <a:solidFill>
                  <a:srgbClr val="000000"/>
                </a:solidFill>
                <a:latin typeface="Calibri"/>
                <a:ea typeface="DejaVu Sans"/>
              </a:rPr>
              <a:t> keyword applies authentication to all lines. Alternatively, a custom authentication method can be configured using a </a:t>
            </a:r>
            <a:r>
              <a:rPr b="0" i="1" lang="en-US" sz="1800" spc="-1" strike="noStrike">
                <a:solidFill>
                  <a:srgbClr val="000000"/>
                </a:solidFill>
                <a:latin typeface="Calibri"/>
                <a:ea typeface="DejaVu Sans"/>
              </a:rPr>
              <a:t>list-name</a:t>
            </a:r>
            <a:r>
              <a:rPr b="0" lang="en-US" sz="1800" spc="-1" strike="noStrike">
                <a:solidFill>
                  <a:srgbClr val="000000"/>
                </a:solidFill>
                <a:latin typeface="Calibri"/>
                <a:ea typeface="DejaVu Sans"/>
              </a:rPr>
              <a:t>.</a:t>
            </a:r>
            <a:endParaRPr b="0" lang="en-AU" sz="1800" spc="-1" strike="noStrike">
              <a:latin typeface="Arial"/>
            </a:endParaRPr>
          </a:p>
        </p:txBody>
      </p:sp>
      <p:graphicFrame>
        <p:nvGraphicFramePr>
          <p:cNvPr id="266" name="Table 17"/>
          <p:cNvGraphicFramePr/>
          <p:nvPr/>
        </p:nvGraphicFramePr>
        <p:xfrm>
          <a:off x="91440" y="2335320"/>
          <a:ext cx="8960400" cy="0"/>
        </p:xfrm>
        <a:graphic>
          <a:graphicData uri="http://schemas.openxmlformats.org/drawingml/2006/table">
            <a:tbl>
              <a:tblPr/>
              <a:tblGrid>
                <a:gridCol w="2439000"/>
                <a:gridCol w="6521760"/>
              </a:tblGrid>
              <a:tr h="0">
                <a:tc>
                  <a:txBody>
                    <a:bodyPr lIns="37800" rIns="37800" anchor="t">
                      <a:noAutofit/>
                    </a:bodyPr>
                    <a:p>
                      <a:pPr>
                        <a:lnSpc>
                          <a:spcPct val="100000"/>
                        </a:lnSpc>
                        <a:buNone/>
                      </a:pPr>
                      <a:r>
                        <a:rPr b="0" lang="en-US" sz="1200" spc="-1" strike="noStrike">
                          <a:solidFill>
                            <a:srgbClr val="ffffff"/>
                          </a:solidFill>
                          <a:latin typeface="Calibri"/>
                        </a:rPr>
                        <a:t>Command</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024c69"/>
                    </a:solidFill>
                  </a:tcPr>
                </a:tc>
                <a:tc>
                  <a:txBody>
                    <a:bodyPr lIns="37800" rIns="37800" anchor="t">
                      <a:noAutofit/>
                    </a:bodyPr>
                    <a:p>
                      <a:pPr>
                        <a:lnSpc>
                          <a:spcPct val="100000"/>
                        </a:lnSpc>
                        <a:buNone/>
                      </a:pPr>
                      <a:r>
                        <a:rPr b="0" lang="en-US" sz="1200" spc="-1" strike="noStrike">
                          <a:solidFill>
                            <a:srgbClr val="ffffff"/>
                          </a:solidFill>
                          <a:latin typeface="Calibri"/>
                        </a:rPr>
                        <a:t>Description</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024c69"/>
                    </a:solidFill>
                  </a:tcPr>
                </a:tc>
              </a:tr>
              <a:tr h="0">
                <a:tc>
                  <a:txBody>
                    <a:bodyPr lIns="37800" rIns="37800" anchor="t">
                      <a:noAutofit/>
                    </a:bodyPr>
                    <a:p>
                      <a:pPr>
                        <a:lnSpc>
                          <a:spcPct val="100000"/>
                        </a:lnSpc>
                        <a:buNone/>
                      </a:pPr>
                      <a:r>
                        <a:rPr b="0" lang="en-US" sz="1200" spc="-1" strike="noStrike">
                          <a:solidFill>
                            <a:srgbClr val="58585b"/>
                          </a:solidFill>
                          <a:latin typeface="Calibri"/>
                        </a:rPr>
                        <a:t>default</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cbd0d4"/>
                    </a:solidFill>
                  </a:tcPr>
                </a:tc>
                <a:tc>
                  <a:txBody>
                    <a:bodyPr lIns="37800" rIns="37800" anchor="t">
                      <a:noAutofit/>
                    </a:bodyPr>
                    <a:p>
                      <a:pPr>
                        <a:lnSpc>
                          <a:spcPct val="100000"/>
                        </a:lnSpc>
                        <a:buNone/>
                      </a:pPr>
                      <a:r>
                        <a:rPr b="0" lang="en-US" sz="1200" spc="-1" strike="noStrike">
                          <a:solidFill>
                            <a:srgbClr val="58585b"/>
                          </a:solidFill>
                          <a:latin typeface="Calibri"/>
                        </a:rPr>
                        <a:t>Uses the listed authentication methods that follow this keyword as the default list of methods when a user logs in.</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cbd0d4"/>
                    </a:solidFill>
                  </a:tcPr>
                </a:tc>
              </a:tr>
              <a:tr h="0">
                <a:tc>
                  <a:txBody>
                    <a:bodyPr lIns="37800" rIns="37800" anchor="t">
                      <a:noAutofit/>
                    </a:bodyPr>
                    <a:p>
                      <a:pPr>
                        <a:lnSpc>
                          <a:spcPct val="100000"/>
                        </a:lnSpc>
                        <a:buNone/>
                      </a:pPr>
                      <a:r>
                        <a:rPr b="0" lang="en-US" sz="1200" spc="-1" strike="noStrike">
                          <a:solidFill>
                            <a:srgbClr val="58585b"/>
                          </a:solidFill>
                          <a:latin typeface="Calibri"/>
                        </a:rPr>
                        <a:t>list-name</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f2f2f2"/>
                    </a:solidFill>
                  </a:tcPr>
                </a:tc>
                <a:tc>
                  <a:txBody>
                    <a:bodyPr lIns="37800" rIns="37800" anchor="t">
                      <a:noAutofit/>
                    </a:bodyPr>
                    <a:p>
                      <a:pPr>
                        <a:lnSpc>
                          <a:spcPct val="100000"/>
                        </a:lnSpc>
                        <a:buNone/>
                      </a:pPr>
                      <a:r>
                        <a:rPr b="0" lang="en-US" sz="1200" spc="-1" strike="noStrike">
                          <a:solidFill>
                            <a:srgbClr val="58585b"/>
                          </a:solidFill>
                          <a:latin typeface="Calibri"/>
                        </a:rPr>
                        <a:t>Character string used to name the list of authentication methods activated when a user logs in.</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f2f2f2"/>
                    </a:solidFill>
                  </a:tcPr>
                </a:tc>
              </a:tr>
              <a:tr h="0">
                <a:tc>
                  <a:txBody>
                    <a:bodyPr lIns="37800" rIns="37800" anchor="t">
                      <a:noAutofit/>
                    </a:bodyPr>
                    <a:p>
                      <a:pPr>
                        <a:lnSpc>
                          <a:spcPct val="100000"/>
                        </a:lnSpc>
                        <a:buNone/>
                      </a:pPr>
                      <a:r>
                        <a:rPr b="0" lang="en-US" sz="1200" spc="-1" strike="noStrike">
                          <a:solidFill>
                            <a:srgbClr val="58585b"/>
                          </a:solidFill>
                          <a:latin typeface="Calibri"/>
                        </a:rPr>
                        <a:t>method1...[method4]</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cbd0d4"/>
                    </a:solidFill>
                  </a:tcPr>
                </a:tc>
                <a:tc>
                  <a:txBody>
                    <a:bodyPr lIns="37800" rIns="37800" anchor="t">
                      <a:noAutofit/>
                    </a:bodyPr>
                    <a:p>
                      <a:pPr>
                        <a:lnSpc>
                          <a:spcPct val="100000"/>
                        </a:lnSpc>
                        <a:buNone/>
                      </a:pPr>
                      <a:r>
                        <a:rPr b="0" lang="en-US" sz="1200" spc="-1" strike="noStrike">
                          <a:solidFill>
                            <a:srgbClr val="58585b"/>
                          </a:solidFill>
                          <a:latin typeface="Calibri"/>
                        </a:rPr>
                        <a:t>Identifies the list of methods that the AAA authentication process will query in the given sequence. At least one method must be specified. A maximum of four methods may be specified.</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cbd0d4"/>
                    </a:solidFill>
                  </a:tcPr>
                </a:tc>
              </a:tr>
            </a:tbl>
          </a:graphicData>
        </a:graphic>
      </p:graphicFrame>
      <p:pic>
        <p:nvPicPr>
          <p:cNvPr id="267" name="Picture 4" descr=""/>
          <p:cNvPicPr/>
          <p:nvPr/>
        </p:nvPicPr>
        <p:blipFill>
          <a:blip r:embed="rId1"/>
          <a:stretch/>
        </p:blipFill>
        <p:spPr>
          <a:xfrm>
            <a:off x="418680" y="1752120"/>
            <a:ext cx="8121240" cy="507240"/>
          </a:xfrm>
          <a:prstGeom prst="rect">
            <a:avLst/>
          </a:prstGeom>
          <a:ln w="0">
            <a:noFill/>
          </a:ln>
        </p:spPr>
      </p:pic>
      <p:sp>
        <p:nvSpPr>
          <p:cNvPr id="268" name="PlaceHolder 3"/>
          <p:cNvSpPr>
            <a:spLocks noGrp="1"/>
          </p:cNvSpPr>
          <p:nvPr>
            <p:ph type="sldNum" idx="15"/>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B9547F98-BD07-4EBB-B218-BD495079B815}"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Configure Local AAA Authentication </a:t>
            </a:r>
            <a:endParaRPr b="0" lang="en-AU" sz="1600" spc="-1" strike="noStrike">
              <a:latin typeface="Arial"/>
            </a:endParaRPr>
          </a:p>
        </p:txBody>
      </p:sp>
      <p:sp>
        <p:nvSpPr>
          <p:cNvPr id="270"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Authentication Methods (Cont.)</a:t>
            </a:r>
            <a:endParaRPr b="0" lang="en-AU" sz="2200" spc="-1" strike="noStrike">
              <a:latin typeface="Arial"/>
            </a:endParaRPr>
          </a:p>
        </p:txBody>
      </p:sp>
      <p:sp>
        <p:nvSpPr>
          <p:cNvPr id="271" name="TextBox 9"/>
          <p:cNvSpPr/>
          <p:nvPr/>
        </p:nvSpPr>
        <p:spPr>
          <a:xfrm>
            <a:off x="91440" y="719280"/>
            <a:ext cx="8867160" cy="1306800"/>
          </a:xfrm>
          <a:prstGeom prst="rect">
            <a:avLst/>
          </a:prstGeom>
          <a:solidFill>
            <a:schemeClr val="bg1"/>
          </a:solidFill>
          <a:ln w="0">
            <a:noFill/>
          </a:ln>
        </p:spPr>
        <p:style>
          <a:lnRef idx="0"/>
          <a:fillRef idx="0"/>
          <a:effectRef idx="0"/>
          <a:fontRef idx="minor"/>
        </p:style>
        <p:txBody>
          <a:bodyPr lIns="90000" rIns="90000" tIns="45000" bIns="45000" anchor="t">
            <a:spAutoFit/>
          </a:bodyPr>
          <a:p>
            <a:pPr>
              <a:lnSpc>
                <a:spcPct val="100000"/>
              </a:lnSpc>
              <a:buNone/>
            </a:pPr>
            <a:r>
              <a:rPr b="0" lang="en-US" sz="1600" spc="-1" strike="noStrike">
                <a:solidFill>
                  <a:srgbClr val="000000"/>
                </a:solidFill>
                <a:latin typeface="Arial"/>
                <a:ea typeface="DejaVu Sans"/>
              </a:rPr>
              <a:t>Up to four methods can be defined to authenticate users, providing fallback methods should one method not be available. To enable local authentication using a preconfigured local database, use the keyword </a:t>
            </a:r>
            <a:r>
              <a:rPr b="1" lang="en-US" sz="1600" spc="-1" strike="noStrike">
                <a:solidFill>
                  <a:srgbClr val="000000"/>
                </a:solidFill>
                <a:latin typeface="Arial"/>
                <a:ea typeface="DejaVu Sans"/>
              </a:rPr>
              <a:t>local</a:t>
            </a:r>
            <a:r>
              <a:rPr b="0" lang="en-US" sz="1600" spc="-1" strike="noStrike">
                <a:solidFill>
                  <a:srgbClr val="000000"/>
                </a:solidFill>
                <a:latin typeface="Arial"/>
                <a:ea typeface="DejaVu Sans"/>
              </a:rPr>
              <a:t> or </a:t>
            </a:r>
            <a:r>
              <a:rPr b="1" lang="en-US" sz="1600" spc="-1" strike="noStrike">
                <a:solidFill>
                  <a:srgbClr val="000000"/>
                </a:solidFill>
                <a:latin typeface="Arial"/>
                <a:ea typeface="DejaVu Sans"/>
              </a:rPr>
              <a:t>local-case</a:t>
            </a:r>
            <a:r>
              <a:rPr b="0" lang="en-US" sz="1600" spc="-1" strike="noStrike">
                <a:solidFill>
                  <a:srgbClr val="000000"/>
                </a:solidFill>
                <a:latin typeface="Arial"/>
                <a:ea typeface="DejaVu Sans"/>
              </a:rPr>
              <a:t>. To specify that a user can authenticate using the enable password, use the </a:t>
            </a:r>
            <a:r>
              <a:rPr b="1" lang="en-US" sz="1600" spc="-1" strike="noStrike">
                <a:solidFill>
                  <a:srgbClr val="000000"/>
                </a:solidFill>
                <a:latin typeface="Arial"/>
                <a:ea typeface="DejaVu Sans"/>
              </a:rPr>
              <a:t>enable</a:t>
            </a:r>
            <a:r>
              <a:rPr b="0" lang="en-US" sz="1600" spc="-1" strike="noStrike">
                <a:solidFill>
                  <a:srgbClr val="000000"/>
                </a:solidFill>
                <a:latin typeface="Arial"/>
                <a:ea typeface="DejaVu Sans"/>
              </a:rPr>
              <a:t> keyword. </a:t>
            </a:r>
            <a:endParaRPr b="0" lang="en-AU" sz="1600" spc="-1" strike="noStrike">
              <a:latin typeface="Arial"/>
            </a:endParaRPr>
          </a:p>
          <a:p>
            <a:pPr>
              <a:lnSpc>
                <a:spcPct val="100000"/>
              </a:lnSpc>
              <a:buNone/>
            </a:pPr>
            <a:r>
              <a:rPr b="0" lang="en-US" sz="1600" spc="-1" strike="noStrike">
                <a:solidFill>
                  <a:srgbClr val="000000"/>
                </a:solidFill>
                <a:latin typeface="Arial"/>
                <a:ea typeface="DejaVu Sans"/>
              </a:rPr>
              <a:t>The table displays common methods that can be specified. </a:t>
            </a:r>
            <a:endParaRPr b="0" lang="en-AU" sz="1600" spc="-1" strike="noStrike">
              <a:latin typeface="Arial"/>
            </a:endParaRPr>
          </a:p>
        </p:txBody>
      </p:sp>
      <p:graphicFrame>
        <p:nvGraphicFramePr>
          <p:cNvPr id="272" name="Table 34"/>
          <p:cNvGraphicFramePr/>
          <p:nvPr/>
        </p:nvGraphicFramePr>
        <p:xfrm>
          <a:off x="182880" y="2613600"/>
          <a:ext cx="8503200" cy="0"/>
        </p:xfrm>
        <a:graphic>
          <a:graphicData uri="http://schemas.openxmlformats.org/drawingml/2006/table">
            <a:tbl>
              <a:tblPr/>
              <a:tblGrid>
                <a:gridCol w="1920960"/>
                <a:gridCol w="6582600"/>
              </a:tblGrid>
              <a:tr h="0">
                <a:tc>
                  <a:txBody>
                    <a:bodyPr lIns="37800" rIns="37800" anchor="t">
                      <a:noAutofit/>
                    </a:bodyPr>
                    <a:p>
                      <a:pPr>
                        <a:lnSpc>
                          <a:spcPct val="100000"/>
                        </a:lnSpc>
                        <a:buNone/>
                      </a:pPr>
                      <a:r>
                        <a:rPr b="0" lang="en-US" sz="1200" spc="-1" strike="noStrike">
                          <a:solidFill>
                            <a:srgbClr val="ffffff"/>
                          </a:solidFill>
                          <a:latin typeface="Calibri"/>
                        </a:rPr>
                        <a:t>Method Type Keywords</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024c69"/>
                    </a:solidFill>
                  </a:tcPr>
                </a:tc>
                <a:tc>
                  <a:txBody>
                    <a:bodyPr lIns="37800" rIns="37800" anchor="t">
                      <a:noAutofit/>
                    </a:bodyPr>
                    <a:p>
                      <a:pPr>
                        <a:lnSpc>
                          <a:spcPct val="100000"/>
                        </a:lnSpc>
                        <a:buNone/>
                      </a:pPr>
                      <a:r>
                        <a:rPr b="0" lang="en-US" sz="1200" spc="-1" strike="noStrike">
                          <a:solidFill>
                            <a:srgbClr val="ffffff"/>
                          </a:solidFill>
                          <a:latin typeface="Calibri"/>
                        </a:rPr>
                        <a:t>Description</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024c69"/>
                    </a:solidFill>
                  </a:tcPr>
                </a:tc>
              </a:tr>
              <a:tr h="0">
                <a:tc>
                  <a:txBody>
                    <a:bodyPr lIns="37800" rIns="37800" anchor="t">
                      <a:noAutofit/>
                    </a:bodyPr>
                    <a:p>
                      <a:pPr>
                        <a:lnSpc>
                          <a:spcPct val="100000"/>
                        </a:lnSpc>
                        <a:buNone/>
                      </a:pPr>
                      <a:r>
                        <a:rPr b="0" lang="en-US" sz="1200" spc="-1" strike="noStrike">
                          <a:solidFill>
                            <a:srgbClr val="58585b"/>
                          </a:solidFill>
                          <a:latin typeface="Calibri"/>
                        </a:rPr>
                        <a:t>enable</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cbd0d4"/>
                    </a:solidFill>
                  </a:tcPr>
                </a:tc>
                <a:tc>
                  <a:txBody>
                    <a:bodyPr lIns="37800" rIns="37800" anchor="t">
                      <a:noAutofit/>
                    </a:bodyPr>
                    <a:p>
                      <a:pPr>
                        <a:lnSpc>
                          <a:spcPct val="100000"/>
                        </a:lnSpc>
                        <a:buNone/>
                      </a:pPr>
                      <a:r>
                        <a:rPr b="0" lang="en-US" sz="1200" spc="-1" strike="noStrike">
                          <a:solidFill>
                            <a:srgbClr val="58585b"/>
                          </a:solidFill>
                          <a:latin typeface="Calibri"/>
                        </a:rPr>
                        <a:t>Uses the enable password for authentication.</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cbd0d4"/>
                    </a:solidFill>
                  </a:tcPr>
                </a:tc>
              </a:tr>
              <a:tr h="0">
                <a:tc>
                  <a:txBody>
                    <a:bodyPr lIns="37800" rIns="37800" anchor="t">
                      <a:noAutofit/>
                    </a:bodyPr>
                    <a:p>
                      <a:pPr>
                        <a:lnSpc>
                          <a:spcPct val="100000"/>
                        </a:lnSpc>
                        <a:buNone/>
                      </a:pPr>
                      <a:r>
                        <a:rPr b="0" lang="en-US" sz="1200" spc="-1" strike="noStrike">
                          <a:solidFill>
                            <a:srgbClr val="58585b"/>
                          </a:solidFill>
                          <a:latin typeface="Calibri"/>
                        </a:rPr>
                        <a:t>local</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f2f2f2"/>
                    </a:solidFill>
                  </a:tcPr>
                </a:tc>
                <a:tc>
                  <a:txBody>
                    <a:bodyPr lIns="37800" rIns="37800" anchor="t">
                      <a:noAutofit/>
                    </a:bodyPr>
                    <a:p>
                      <a:pPr>
                        <a:lnSpc>
                          <a:spcPct val="100000"/>
                        </a:lnSpc>
                        <a:buNone/>
                      </a:pPr>
                      <a:r>
                        <a:rPr b="0" lang="en-US" sz="1200" spc="-1" strike="noStrike">
                          <a:solidFill>
                            <a:srgbClr val="58585b"/>
                          </a:solidFill>
                          <a:latin typeface="Calibri"/>
                        </a:rPr>
                        <a:t>Uses the local username database for authentication.</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f2f2f2"/>
                    </a:solidFill>
                  </a:tcPr>
                </a:tc>
              </a:tr>
              <a:tr h="0">
                <a:tc>
                  <a:txBody>
                    <a:bodyPr lIns="37800" rIns="37800" anchor="t">
                      <a:noAutofit/>
                    </a:bodyPr>
                    <a:p>
                      <a:pPr>
                        <a:lnSpc>
                          <a:spcPct val="100000"/>
                        </a:lnSpc>
                        <a:buNone/>
                      </a:pPr>
                      <a:r>
                        <a:rPr b="0" lang="en-US" sz="1200" spc="-1" strike="noStrike">
                          <a:solidFill>
                            <a:srgbClr val="58585b"/>
                          </a:solidFill>
                          <a:latin typeface="Calibri"/>
                        </a:rPr>
                        <a:t>local-case</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cbd0d4"/>
                    </a:solidFill>
                  </a:tcPr>
                </a:tc>
                <a:tc>
                  <a:txBody>
                    <a:bodyPr lIns="37800" rIns="37800" anchor="t">
                      <a:noAutofit/>
                    </a:bodyPr>
                    <a:p>
                      <a:pPr>
                        <a:lnSpc>
                          <a:spcPct val="100000"/>
                        </a:lnSpc>
                        <a:buNone/>
                      </a:pPr>
                      <a:r>
                        <a:rPr b="0" lang="en-US" sz="1200" spc="-1" strike="noStrike">
                          <a:solidFill>
                            <a:srgbClr val="58585b"/>
                          </a:solidFill>
                          <a:latin typeface="Calibri"/>
                        </a:rPr>
                        <a:t>Uses case-sensitive local username authentication.</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cbd0d4"/>
                    </a:solidFill>
                  </a:tcPr>
                </a:tc>
              </a:tr>
              <a:tr h="0">
                <a:tc>
                  <a:txBody>
                    <a:bodyPr lIns="37800" rIns="37800" anchor="t">
                      <a:noAutofit/>
                    </a:bodyPr>
                    <a:p>
                      <a:pPr>
                        <a:lnSpc>
                          <a:spcPct val="100000"/>
                        </a:lnSpc>
                        <a:buNone/>
                      </a:pPr>
                      <a:r>
                        <a:rPr b="0" lang="en-US" sz="1200" spc="-1" strike="noStrike">
                          <a:solidFill>
                            <a:srgbClr val="58585b"/>
                          </a:solidFill>
                          <a:latin typeface="Calibri"/>
                        </a:rPr>
                        <a:t>none</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f2f2f2"/>
                    </a:solidFill>
                  </a:tcPr>
                </a:tc>
                <a:tc>
                  <a:txBody>
                    <a:bodyPr lIns="37800" rIns="37800" anchor="t">
                      <a:noAutofit/>
                    </a:bodyPr>
                    <a:p>
                      <a:pPr>
                        <a:lnSpc>
                          <a:spcPct val="100000"/>
                        </a:lnSpc>
                        <a:buNone/>
                      </a:pPr>
                      <a:r>
                        <a:rPr b="0" lang="en-US" sz="1200" spc="-1" strike="noStrike">
                          <a:solidFill>
                            <a:srgbClr val="58585b"/>
                          </a:solidFill>
                          <a:latin typeface="Calibri"/>
                        </a:rPr>
                        <a:t>Uses no authentication.</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f2f2f2"/>
                    </a:solidFill>
                  </a:tcPr>
                </a:tc>
              </a:tr>
              <a:tr h="0">
                <a:tc>
                  <a:txBody>
                    <a:bodyPr lIns="37800" rIns="37800" anchor="t">
                      <a:noAutofit/>
                    </a:bodyPr>
                    <a:p>
                      <a:pPr>
                        <a:lnSpc>
                          <a:spcPct val="100000"/>
                        </a:lnSpc>
                        <a:buNone/>
                      </a:pPr>
                      <a:r>
                        <a:rPr b="0" lang="en-US" sz="1200" spc="-1" strike="noStrike">
                          <a:solidFill>
                            <a:srgbClr val="58585b"/>
                          </a:solidFill>
                          <a:latin typeface="Calibri"/>
                        </a:rPr>
                        <a:t>group radius</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cbd0d4"/>
                    </a:solidFill>
                  </a:tcPr>
                </a:tc>
                <a:tc>
                  <a:txBody>
                    <a:bodyPr lIns="37800" rIns="37800" anchor="t">
                      <a:noAutofit/>
                    </a:bodyPr>
                    <a:p>
                      <a:pPr>
                        <a:lnSpc>
                          <a:spcPct val="100000"/>
                        </a:lnSpc>
                        <a:buNone/>
                      </a:pPr>
                      <a:r>
                        <a:rPr b="0" lang="en-US" sz="1200" spc="-1" strike="noStrike">
                          <a:solidFill>
                            <a:srgbClr val="58585b"/>
                          </a:solidFill>
                          <a:latin typeface="Calibri"/>
                        </a:rPr>
                        <a:t>Uses the list of all RADIUS servers for authentication.</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cbd0d4"/>
                    </a:solidFill>
                  </a:tcPr>
                </a:tc>
              </a:tr>
              <a:tr h="0">
                <a:tc>
                  <a:txBody>
                    <a:bodyPr lIns="37800" rIns="37800" anchor="t">
                      <a:noAutofit/>
                    </a:bodyPr>
                    <a:p>
                      <a:pPr>
                        <a:lnSpc>
                          <a:spcPct val="100000"/>
                        </a:lnSpc>
                        <a:buNone/>
                      </a:pPr>
                      <a:r>
                        <a:rPr b="0" lang="en-US" sz="1200" spc="-1" strike="noStrike">
                          <a:solidFill>
                            <a:srgbClr val="58585b"/>
                          </a:solidFill>
                          <a:latin typeface="Calibri"/>
                        </a:rPr>
                        <a:t>group tacacs+</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f2f2f2"/>
                    </a:solidFill>
                  </a:tcPr>
                </a:tc>
                <a:tc>
                  <a:txBody>
                    <a:bodyPr lIns="37800" rIns="37800" anchor="t">
                      <a:noAutofit/>
                    </a:bodyPr>
                    <a:p>
                      <a:pPr>
                        <a:lnSpc>
                          <a:spcPct val="100000"/>
                        </a:lnSpc>
                        <a:buNone/>
                      </a:pPr>
                      <a:r>
                        <a:rPr b="0" lang="en-US" sz="1200" spc="-1" strike="noStrike">
                          <a:solidFill>
                            <a:srgbClr val="58585b"/>
                          </a:solidFill>
                          <a:latin typeface="Calibri"/>
                        </a:rPr>
                        <a:t>Uses the list of all TACACS+ servers for authentication.</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f2f2f2"/>
                    </a:solidFill>
                  </a:tcPr>
                </a:tc>
              </a:tr>
              <a:tr h="0">
                <a:tc>
                  <a:txBody>
                    <a:bodyPr lIns="37800" rIns="37800" anchor="t">
                      <a:noAutofit/>
                    </a:bodyPr>
                    <a:p>
                      <a:pPr>
                        <a:lnSpc>
                          <a:spcPct val="100000"/>
                        </a:lnSpc>
                        <a:buNone/>
                      </a:pPr>
                      <a:r>
                        <a:rPr b="0" lang="en-US" sz="1200" spc="-1" strike="noStrike">
                          <a:solidFill>
                            <a:srgbClr val="58585b"/>
                          </a:solidFill>
                          <a:latin typeface="Calibri"/>
                        </a:rPr>
                        <a:t>group group-name</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cbd0d4"/>
                    </a:solidFill>
                  </a:tcPr>
                </a:tc>
                <a:tc>
                  <a:txBody>
                    <a:bodyPr lIns="37800" rIns="37800" anchor="t">
                      <a:noAutofit/>
                    </a:bodyPr>
                    <a:p>
                      <a:pPr>
                        <a:lnSpc>
                          <a:spcPct val="100000"/>
                        </a:lnSpc>
                        <a:buNone/>
                      </a:pPr>
                      <a:r>
                        <a:rPr b="0" lang="en-US" sz="1200" spc="-1" strike="noStrike">
                          <a:solidFill>
                            <a:srgbClr val="58585b"/>
                          </a:solidFill>
                          <a:latin typeface="Calibri"/>
                        </a:rPr>
                        <a:t>Uses a subset of RADIUS or TACACS+ servers for authentication as defined by the aaa group server radius or aaa group server tacacs+ command.</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cbd0d4"/>
                    </a:solidFill>
                  </a:tcPr>
                </a:tc>
              </a:tr>
            </a:tbl>
          </a:graphicData>
        </a:graphic>
      </p:graphicFrame>
      <p:pic>
        <p:nvPicPr>
          <p:cNvPr id="273" name="Picture 8" descr=""/>
          <p:cNvPicPr/>
          <p:nvPr/>
        </p:nvPicPr>
        <p:blipFill>
          <a:blip r:embed="rId1"/>
          <a:stretch/>
        </p:blipFill>
        <p:spPr>
          <a:xfrm>
            <a:off x="418680" y="2063880"/>
            <a:ext cx="8121240" cy="507240"/>
          </a:xfrm>
          <a:prstGeom prst="rect">
            <a:avLst/>
          </a:prstGeom>
          <a:ln w="0">
            <a:noFill/>
          </a:ln>
        </p:spPr>
      </p:pic>
      <p:sp>
        <p:nvSpPr>
          <p:cNvPr id="274" name="PlaceHolder 3"/>
          <p:cNvSpPr>
            <a:spLocks noGrp="1"/>
          </p:cNvSpPr>
          <p:nvPr>
            <p:ph type="sldNum" idx="16"/>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E90C32FF-9F59-4F1D-96F0-62BD39558B08}"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Configure Local AAA Authentication </a:t>
            </a:r>
            <a:endParaRPr b="0" lang="en-AU" sz="1600" spc="-1" strike="noStrike">
              <a:latin typeface="Arial"/>
            </a:endParaRPr>
          </a:p>
        </p:txBody>
      </p:sp>
      <p:sp>
        <p:nvSpPr>
          <p:cNvPr id="276"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Default and Named Methods</a:t>
            </a:r>
            <a:endParaRPr b="0" lang="en-AU" sz="2200" spc="-1" strike="noStrike">
              <a:latin typeface="Arial"/>
            </a:endParaRPr>
          </a:p>
        </p:txBody>
      </p:sp>
      <p:sp>
        <p:nvSpPr>
          <p:cNvPr id="277" name="Object4"/>
          <p:cNvSpPr/>
          <p:nvPr/>
        </p:nvSpPr>
        <p:spPr>
          <a:xfrm>
            <a:off x="0" y="753120"/>
            <a:ext cx="8816760" cy="2571120"/>
          </a:xfrm>
          <a:prstGeom prst="rect">
            <a:avLst/>
          </a:prstGeom>
          <a:noFill/>
          <a:ln w="0">
            <a:noFill/>
          </a:ln>
        </p:spPr>
        <p:style>
          <a:lnRef idx="0"/>
          <a:fillRef idx="0"/>
          <a:effectRef idx="0"/>
          <a:fontRef idx="minor"/>
        </p:style>
        <p:txBody>
          <a:bodyPr lIns="90000" rIns="90000" tIns="45000" bIns="45000" anchor="t">
            <a:noAutofit/>
          </a:bodyPr>
          <a:p>
            <a:pPr>
              <a:lnSpc>
                <a:spcPts val="2001"/>
              </a:lnSpc>
              <a:buNone/>
            </a:pPr>
            <a:r>
              <a:rPr b="0" lang="en-US" sz="1600" spc="-1" strike="noStrike">
                <a:solidFill>
                  <a:srgbClr val="000000"/>
                </a:solidFill>
                <a:latin typeface="Arial"/>
                <a:ea typeface="DejaVu Sans"/>
              </a:rPr>
              <a:t>For flexibility, different method lists can be applied to different interfaces and lines using the </a:t>
            </a:r>
            <a:r>
              <a:rPr b="1" lang="en-US" sz="1600" spc="-1" strike="noStrike">
                <a:solidFill>
                  <a:srgbClr val="000000"/>
                </a:solidFill>
                <a:latin typeface="Arial"/>
                <a:ea typeface="DejaVu Sans"/>
              </a:rPr>
              <a:t>aaa authentication login</a:t>
            </a:r>
            <a:r>
              <a:rPr b="0" lang="en-US" sz="1600" spc="-1" strike="noStrike">
                <a:solidFill>
                  <a:srgbClr val="000000"/>
                </a:solidFill>
                <a:latin typeface="Arial"/>
                <a:ea typeface="DejaVu Sans"/>
              </a:rPr>
              <a:t> </a:t>
            </a:r>
            <a:r>
              <a:rPr b="0" i="1" lang="en-US" sz="1600" spc="-1" strike="noStrike">
                <a:solidFill>
                  <a:srgbClr val="000000"/>
                </a:solidFill>
                <a:latin typeface="Arial"/>
                <a:ea typeface="DejaVu Sans"/>
              </a:rPr>
              <a:t>list-name</a:t>
            </a:r>
            <a:r>
              <a:rPr b="0" lang="en-US" sz="1600" spc="-1" strike="noStrike">
                <a:solidFill>
                  <a:srgbClr val="000000"/>
                </a:solidFill>
                <a:latin typeface="Arial"/>
                <a:ea typeface="DejaVu Sans"/>
              </a:rPr>
              <a:t> command.</a:t>
            </a:r>
            <a:endParaRPr b="0" lang="en-AU" sz="1600" spc="-1" strike="noStrike">
              <a:latin typeface="Arial"/>
            </a:endParaRPr>
          </a:p>
          <a:p>
            <a:pPr>
              <a:lnSpc>
                <a:spcPts val="2001"/>
              </a:lnSpc>
              <a:buNone/>
            </a:pPr>
            <a:endParaRPr b="0" lang="en-AU" sz="1600" spc="-1" strike="noStrike">
              <a:latin typeface="Arial"/>
            </a:endParaRPr>
          </a:p>
          <a:p>
            <a:pPr>
              <a:lnSpc>
                <a:spcPct val="100000"/>
              </a:lnSpc>
              <a:buNone/>
            </a:pPr>
            <a:r>
              <a:rPr b="0" lang="en-US" sz="1600" spc="-1" strike="noStrike">
                <a:solidFill>
                  <a:srgbClr val="000000"/>
                </a:solidFill>
                <a:latin typeface="Arial"/>
                <a:ea typeface="DejaVu Sans"/>
              </a:rPr>
              <a:t>The named list must be explicitly enabled on the line using the </a:t>
            </a:r>
            <a:r>
              <a:rPr b="1" lang="en-US" sz="1600" spc="-1" strike="noStrike">
                <a:solidFill>
                  <a:srgbClr val="000000"/>
                </a:solidFill>
                <a:latin typeface="Arial"/>
                <a:ea typeface="DejaVu Sans"/>
              </a:rPr>
              <a:t>login authentication</a:t>
            </a:r>
            <a:r>
              <a:rPr b="0" lang="en-US" sz="1600" spc="-1" strike="noStrike">
                <a:solidFill>
                  <a:srgbClr val="000000"/>
                </a:solidFill>
                <a:latin typeface="Arial"/>
                <a:ea typeface="DejaVu Sans"/>
              </a:rPr>
              <a:t> line configuration command. If a line has a custom authentication method list applied to it, that method list overrides the default method list for that interface.</a:t>
            </a:r>
            <a:endParaRPr b="0" lang="en-AU" sz="1600" spc="-1" strike="noStrike">
              <a:latin typeface="Arial"/>
            </a:endParaRPr>
          </a:p>
          <a:p>
            <a:pPr>
              <a:lnSpc>
                <a:spcPct val="100000"/>
              </a:lnSpc>
              <a:buNone/>
            </a:pPr>
            <a:endParaRPr b="0" lang="en-AU" sz="1600" spc="-1" strike="noStrike">
              <a:latin typeface="Arial"/>
            </a:endParaRPr>
          </a:p>
          <a:p>
            <a:pPr>
              <a:lnSpc>
                <a:spcPct val="100000"/>
              </a:lnSpc>
              <a:buNone/>
            </a:pPr>
            <a:r>
              <a:rPr b="0" lang="en-US" sz="1600" spc="-1" strike="noStrike">
                <a:solidFill>
                  <a:srgbClr val="000000"/>
                </a:solidFill>
                <a:latin typeface="Arial"/>
                <a:ea typeface="DejaVu Sans"/>
              </a:rPr>
              <a:t>When a custom authentication method list is applied to an interface, it is possible to return to the default method list by using the </a:t>
            </a:r>
            <a:r>
              <a:rPr b="1" lang="en-US" sz="1600" spc="-1" strike="noStrike">
                <a:solidFill>
                  <a:srgbClr val="000000"/>
                </a:solidFill>
                <a:latin typeface="Arial"/>
                <a:ea typeface="DejaVu Sans"/>
              </a:rPr>
              <a:t>no authentication login</a:t>
            </a:r>
            <a:r>
              <a:rPr b="0" lang="en-US" sz="1600" spc="-1" strike="noStrike">
                <a:solidFill>
                  <a:srgbClr val="000000"/>
                </a:solidFill>
                <a:latin typeface="Arial"/>
                <a:ea typeface="DejaVu Sans"/>
              </a:rPr>
              <a:t> command.</a:t>
            </a:r>
            <a:endParaRPr b="0" lang="en-AU" sz="1600" spc="-1" strike="noStrike">
              <a:latin typeface="Arial"/>
            </a:endParaRPr>
          </a:p>
          <a:p>
            <a:pPr>
              <a:lnSpc>
                <a:spcPts val="2001"/>
              </a:lnSpc>
              <a:buNone/>
            </a:pPr>
            <a:endParaRPr b="0" lang="en-AU" sz="1400" spc="-1" strike="noStrike">
              <a:latin typeface="Arial"/>
            </a:endParaRPr>
          </a:p>
          <a:p>
            <a:pPr>
              <a:lnSpc>
                <a:spcPts val="2001"/>
              </a:lnSpc>
              <a:buNone/>
            </a:pPr>
            <a:endParaRPr b="0" lang="en-AU" sz="1400" spc="-1" strike="noStrike">
              <a:latin typeface="Arial"/>
            </a:endParaRPr>
          </a:p>
          <a:p>
            <a:pPr>
              <a:lnSpc>
                <a:spcPts val="2001"/>
              </a:lnSpc>
              <a:buNone/>
            </a:pPr>
            <a:endParaRPr b="0" lang="en-AU" sz="1400" spc="-1" strike="noStrike">
              <a:latin typeface="Arial"/>
            </a:endParaRPr>
          </a:p>
        </p:txBody>
      </p:sp>
      <p:pic>
        <p:nvPicPr>
          <p:cNvPr id="278" name="Picture 3" descr=""/>
          <p:cNvPicPr/>
          <p:nvPr/>
        </p:nvPicPr>
        <p:blipFill>
          <a:blip r:embed="rId1"/>
          <a:stretch/>
        </p:blipFill>
        <p:spPr>
          <a:xfrm>
            <a:off x="812880" y="3166920"/>
            <a:ext cx="6900840" cy="1375200"/>
          </a:xfrm>
          <a:prstGeom prst="rect">
            <a:avLst/>
          </a:prstGeom>
          <a:ln w="0">
            <a:noFill/>
          </a:ln>
        </p:spPr>
      </p:pic>
      <p:sp>
        <p:nvSpPr>
          <p:cNvPr id="279" name="PlaceHolder 3"/>
          <p:cNvSpPr>
            <a:spLocks noGrp="1"/>
          </p:cNvSpPr>
          <p:nvPr>
            <p:ph type="sldNum" idx="17"/>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931EDE20-060A-42FE-BE5B-9E1C2426E600}"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Configure Local AAA Authentication </a:t>
            </a:r>
            <a:endParaRPr b="0" lang="en-AU" sz="1600" spc="-1" strike="noStrike">
              <a:latin typeface="Arial"/>
            </a:endParaRPr>
          </a:p>
        </p:txBody>
      </p:sp>
      <p:sp>
        <p:nvSpPr>
          <p:cNvPr id="281"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Fine-Tuning the Authentication Configuration</a:t>
            </a:r>
            <a:endParaRPr b="0" lang="en-AU" sz="2200" spc="-1" strike="noStrike">
              <a:latin typeface="Arial"/>
            </a:endParaRPr>
          </a:p>
        </p:txBody>
      </p:sp>
      <p:sp>
        <p:nvSpPr>
          <p:cNvPr id="282" name="TextBox 6"/>
          <p:cNvSpPr/>
          <p:nvPr/>
        </p:nvSpPr>
        <p:spPr>
          <a:xfrm>
            <a:off x="0" y="781200"/>
            <a:ext cx="8751240" cy="10944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600" spc="-1" strike="noStrike">
                <a:solidFill>
                  <a:srgbClr val="000000"/>
                </a:solidFill>
                <a:latin typeface="Arial"/>
                <a:ea typeface="DejaVu Sans"/>
              </a:rPr>
              <a:t>Additional security can be implemented on the line using the </a:t>
            </a:r>
            <a:r>
              <a:rPr b="1" lang="en-US" sz="1600" spc="-1" strike="noStrike">
                <a:solidFill>
                  <a:srgbClr val="000000"/>
                </a:solidFill>
                <a:latin typeface="Arial"/>
                <a:ea typeface="DejaVu Sans"/>
              </a:rPr>
              <a:t>aaa local authentication attempts max-fail</a:t>
            </a:r>
            <a:r>
              <a:rPr b="0" lang="en-US" sz="1600" spc="-1" strike="noStrike">
                <a:solidFill>
                  <a:srgbClr val="000000"/>
                </a:solidFill>
                <a:latin typeface="Arial"/>
                <a:ea typeface="DejaVu Sans"/>
              </a:rPr>
              <a:t> global configuration mode command. This command secures AAA user accounts by locking out accounts that have excessive failed attempts.</a:t>
            </a:r>
            <a:endParaRPr b="0" lang="en-AU" sz="1600" spc="-1" strike="noStrike">
              <a:latin typeface="Arial"/>
            </a:endParaRPr>
          </a:p>
          <a:p>
            <a:pPr>
              <a:lnSpc>
                <a:spcPct val="100000"/>
              </a:lnSpc>
              <a:buNone/>
            </a:pPr>
            <a:endParaRPr b="0" lang="en-AU" sz="1800" spc="-1" strike="noStrike">
              <a:latin typeface="Arial"/>
            </a:endParaRPr>
          </a:p>
        </p:txBody>
      </p:sp>
      <p:graphicFrame>
        <p:nvGraphicFramePr>
          <p:cNvPr id="283" name="Table 19"/>
          <p:cNvGraphicFramePr/>
          <p:nvPr/>
        </p:nvGraphicFramePr>
        <p:xfrm>
          <a:off x="91440" y="2322720"/>
          <a:ext cx="8960760" cy="0"/>
        </p:xfrm>
        <a:graphic>
          <a:graphicData uri="http://schemas.openxmlformats.org/drawingml/2006/table">
            <a:tbl>
              <a:tblPr/>
              <a:tblGrid>
                <a:gridCol w="4480560"/>
                <a:gridCol w="4480560"/>
              </a:tblGrid>
              <a:tr h="0">
                <a:tc>
                  <a:txBody>
                    <a:bodyPr lIns="37800" rIns="37800" anchor="t">
                      <a:noAutofit/>
                    </a:bodyPr>
                    <a:p>
                      <a:pPr>
                        <a:lnSpc>
                          <a:spcPct val="100000"/>
                        </a:lnSpc>
                        <a:buNone/>
                      </a:pPr>
                      <a:r>
                        <a:rPr b="0" lang="en-US" sz="1200" spc="-1" strike="noStrike">
                          <a:solidFill>
                            <a:srgbClr val="ffffff"/>
                          </a:solidFill>
                          <a:latin typeface="Calibri"/>
                        </a:rPr>
                        <a:t>Command</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024c69"/>
                    </a:solidFill>
                  </a:tcPr>
                </a:tc>
                <a:tc>
                  <a:txBody>
                    <a:bodyPr lIns="37800" rIns="37800" anchor="t">
                      <a:noAutofit/>
                    </a:bodyPr>
                    <a:p>
                      <a:pPr>
                        <a:lnSpc>
                          <a:spcPct val="100000"/>
                        </a:lnSpc>
                        <a:buNone/>
                      </a:pPr>
                      <a:r>
                        <a:rPr b="0" lang="en-US" sz="1200" spc="-1" strike="noStrike">
                          <a:solidFill>
                            <a:srgbClr val="ffffff"/>
                          </a:solidFill>
                          <a:latin typeface="Calibri"/>
                        </a:rPr>
                        <a:t>Description</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024c69"/>
                    </a:solidFill>
                  </a:tcPr>
                </a:tc>
              </a:tr>
              <a:tr h="0">
                <a:tc>
                  <a:txBody>
                    <a:bodyPr lIns="37800" rIns="37800" anchor="t">
                      <a:noAutofit/>
                    </a:bodyPr>
                    <a:p>
                      <a:pPr>
                        <a:lnSpc>
                          <a:spcPct val="100000"/>
                        </a:lnSpc>
                        <a:buNone/>
                      </a:pPr>
                      <a:r>
                        <a:rPr b="0" i="1" lang="en-US" sz="1200" spc="-1" strike="noStrike">
                          <a:solidFill>
                            <a:srgbClr val="58585b"/>
                          </a:solidFill>
                          <a:latin typeface="Calibri"/>
                        </a:rPr>
                        <a:t>number-of-unsuccessful-attempts</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cbd0d4"/>
                    </a:solidFill>
                  </a:tcPr>
                </a:tc>
                <a:tc>
                  <a:txBody>
                    <a:bodyPr lIns="37800" rIns="37800" anchor="t">
                      <a:noAutofit/>
                    </a:bodyPr>
                    <a:p>
                      <a:pPr>
                        <a:lnSpc>
                          <a:spcPct val="100000"/>
                        </a:lnSpc>
                        <a:buNone/>
                      </a:pPr>
                      <a:r>
                        <a:rPr b="0" lang="en-US" sz="1200" spc="-1" strike="noStrike">
                          <a:solidFill>
                            <a:srgbClr val="58585b"/>
                          </a:solidFill>
                          <a:latin typeface="Calibri"/>
                        </a:rPr>
                        <a:t>Number of unsuccessful authentication attempts before a connection is dropped and the user account is locked.</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cbd0d4"/>
                    </a:solidFill>
                  </a:tcPr>
                </a:tc>
              </a:tr>
            </a:tbl>
          </a:graphicData>
        </a:graphic>
      </p:graphicFrame>
      <p:sp>
        <p:nvSpPr>
          <p:cNvPr id="284" name="TextBox 8"/>
          <p:cNvSpPr/>
          <p:nvPr/>
        </p:nvSpPr>
        <p:spPr>
          <a:xfrm>
            <a:off x="0" y="3254400"/>
            <a:ext cx="8896680" cy="13068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600" spc="-1" strike="noStrike">
                <a:solidFill>
                  <a:srgbClr val="000000"/>
                </a:solidFill>
                <a:latin typeface="Arial"/>
                <a:ea typeface="DejaVu Sans"/>
              </a:rPr>
              <a:t>The locked out user account remains locked until it is manually cleared by an administrator using the </a:t>
            </a:r>
            <a:r>
              <a:rPr b="1" lang="en-US" sz="1600" spc="-1" strike="noStrike">
                <a:solidFill>
                  <a:srgbClr val="000000"/>
                </a:solidFill>
                <a:latin typeface="Arial"/>
                <a:ea typeface="DejaVu Sans"/>
              </a:rPr>
              <a:t>clear aaa local user lockout</a:t>
            </a:r>
            <a:r>
              <a:rPr b="0" lang="en-US" sz="1600" spc="-1" strike="noStrike">
                <a:solidFill>
                  <a:srgbClr val="000000"/>
                </a:solidFill>
                <a:latin typeface="Arial"/>
                <a:ea typeface="DejaVu Sans"/>
              </a:rPr>
              <a:t> privileged EXEC mode command.</a:t>
            </a:r>
            <a:endParaRPr b="0" lang="en-AU" sz="1600" spc="-1" strike="noStrike">
              <a:latin typeface="Arial"/>
            </a:endParaRPr>
          </a:p>
          <a:p>
            <a:pPr>
              <a:lnSpc>
                <a:spcPct val="100000"/>
              </a:lnSpc>
              <a:buNone/>
            </a:pPr>
            <a:endParaRPr b="0" lang="en-AU" sz="1600" spc="-1" strike="noStrike">
              <a:latin typeface="Arial"/>
            </a:endParaRPr>
          </a:p>
          <a:p>
            <a:pPr>
              <a:lnSpc>
                <a:spcPct val="100000"/>
              </a:lnSpc>
              <a:buNone/>
            </a:pPr>
            <a:r>
              <a:rPr b="0" lang="en-US" sz="1600" spc="-1" strike="noStrike">
                <a:solidFill>
                  <a:srgbClr val="000000"/>
                </a:solidFill>
                <a:latin typeface="Arial"/>
                <a:ea typeface="DejaVu Sans"/>
              </a:rPr>
              <a:t>To display the attributes that are collected for one AAA session, use the </a:t>
            </a:r>
            <a:r>
              <a:rPr b="1" lang="en-US" sz="1600" spc="-1" strike="noStrike">
                <a:solidFill>
                  <a:srgbClr val="000000"/>
                </a:solidFill>
                <a:latin typeface="Arial"/>
                <a:ea typeface="DejaVu Sans"/>
              </a:rPr>
              <a:t>show aaa user</a:t>
            </a:r>
            <a:r>
              <a:rPr b="0" lang="en-US" sz="1600" spc="-1" strike="noStrike">
                <a:solidFill>
                  <a:srgbClr val="000000"/>
                </a:solidFill>
                <a:latin typeface="Arial"/>
                <a:ea typeface="DejaVu Sans"/>
              </a:rPr>
              <a:t> command in privileged EXEC mode. </a:t>
            </a:r>
            <a:endParaRPr b="0" lang="en-AU" sz="1600" spc="-1" strike="noStrike">
              <a:latin typeface="Arial"/>
            </a:endParaRPr>
          </a:p>
        </p:txBody>
      </p:sp>
      <p:pic>
        <p:nvPicPr>
          <p:cNvPr id="285" name="Picture 4" descr=""/>
          <p:cNvPicPr/>
          <p:nvPr/>
        </p:nvPicPr>
        <p:blipFill>
          <a:blip r:embed="rId1"/>
          <a:stretch/>
        </p:blipFill>
        <p:spPr>
          <a:xfrm>
            <a:off x="321480" y="1726200"/>
            <a:ext cx="8108640" cy="393120"/>
          </a:xfrm>
          <a:prstGeom prst="rect">
            <a:avLst/>
          </a:prstGeom>
          <a:ln w="0">
            <a:noFill/>
          </a:ln>
        </p:spPr>
      </p:pic>
      <p:sp>
        <p:nvSpPr>
          <p:cNvPr id="286" name="PlaceHolder 3"/>
          <p:cNvSpPr>
            <a:spLocks noGrp="1"/>
          </p:cNvSpPr>
          <p:nvPr>
            <p:ph type="sldNum" idx="18"/>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79183426-61C5-47CE-B3C2-BA915B8BD4F5}"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PlaceHolder 1"/>
          <p:cNvSpPr>
            <a:spLocks noGrp="1"/>
          </p:cNvSpPr>
          <p:nvPr>
            <p:ph/>
          </p:nvPr>
        </p:nvSpPr>
        <p:spPr>
          <a:xfrm>
            <a:off x="457200" y="2057400"/>
            <a:ext cx="8228880" cy="913680"/>
          </a:xfrm>
          <a:prstGeom prst="rect">
            <a:avLst/>
          </a:prstGeom>
          <a:noFill/>
          <a:ln w="0">
            <a:noFill/>
          </a:ln>
        </p:spPr>
        <p:txBody>
          <a:bodyPr lIns="90000" rIns="90000" tIns="45000" bIns="45000" anchor="t">
            <a:noAutofit/>
          </a:bodyPr>
          <a:p>
            <a:pPr>
              <a:lnSpc>
                <a:spcPct val="100000"/>
              </a:lnSpc>
              <a:spcBef>
                <a:spcPts val="921"/>
              </a:spcBef>
              <a:buNone/>
              <a:tabLst>
                <a:tab algn="l" pos="0"/>
              </a:tabLst>
            </a:pPr>
            <a:r>
              <a:rPr b="0" lang="en-US" sz="4600" spc="-1" strike="noStrike">
                <a:solidFill>
                  <a:srgbClr val="b1e8fa"/>
                </a:solidFill>
                <a:latin typeface="Arial"/>
                <a:ea typeface="Arial"/>
              </a:rPr>
              <a:t>7.3 Server-Based AAA Characteristics and Protocols</a:t>
            </a:r>
            <a:endParaRPr b="0" lang="en-AU" sz="4600" spc="-1" strike="noStrike">
              <a:latin typeface="Arial"/>
            </a:endParaRPr>
          </a:p>
        </p:txBody>
      </p:sp>
      <p:sp>
        <p:nvSpPr>
          <p:cNvPr id="288" name="PlaceHolder 2"/>
          <p:cNvSpPr>
            <a:spLocks noGrp="1"/>
          </p:cNvSpPr>
          <p:nvPr>
            <p:ph type="sldNum" idx="19"/>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58601342-D583-4FC2-86D2-5791177E0FE5}"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Server-Based AAA Characteristics and Protocols</a:t>
            </a:r>
            <a:endParaRPr b="0" lang="en-AU" sz="1600" spc="-1" strike="noStrike">
              <a:latin typeface="Arial"/>
            </a:endParaRPr>
          </a:p>
        </p:txBody>
      </p:sp>
      <p:sp>
        <p:nvSpPr>
          <p:cNvPr id="290"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Compare Local AAA and Server-Based AAA Implementations</a:t>
            </a:r>
            <a:endParaRPr b="0" lang="en-AU" sz="2200" spc="-1" strike="noStrike">
              <a:latin typeface="Arial"/>
            </a:endParaRPr>
          </a:p>
        </p:txBody>
      </p:sp>
      <p:sp>
        <p:nvSpPr>
          <p:cNvPr id="291" name="Object4"/>
          <p:cNvSpPr/>
          <p:nvPr/>
        </p:nvSpPr>
        <p:spPr>
          <a:xfrm>
            <a:off x="0" y="914400"/>
            <a:ext cx="8794800" cy="1936800"/>
          </a:xfrm>
          <a:prstGeom prst="rect">
            <a:avLst/>
          </a:prstGeom>
          <a:noFill/>
          <a:ln w="0">
            <a:noFill/>
          </a:ln>
        </p:spPr>
        <p:style>
          <a:lnRef idx="0"/>
          <a:fillRef idx="0"/>
          <a:effectRef idx="0"/>
          <a:fontRef idx="minor"/>
        </p:style>
        <p:txBody>
          <a:bodyPr lIns="90000" rIns="90000" tIns="45000" bIns="45000" anchor="t">
            <a:noAutofit/>
          </a:bodyPr>
          <a:p>
            <a:pPr>
              <a:lnSpc>
                <a:spcPts val="2001"/>
              </a:lnSpc>
              <a:buNone/>
            </a:pPr>
            <a:r>
              <a:rPr b="0" lang="en-US" sz="1600" spc="-1" strike="noStrike">
                <a:solidFill>
                  <a:srgbClr val="000000"/>
                </a:solidFill>
                <a:latin typeface="Arial"/>
                <a:ea typeface="DejaVu Sans"/>
              </a:rPr>
              <a:t>One or more AAA servers can be used to manage the user and administrative access needs for an entire corporate network. AAA server software can create a central user and administrative access database to which all devices in the network can refer. It may also work with many external databases, including Active Directory and Lightweight Directory Access Protocol (LDAP). These databases store user account information and passwords, allowing for central administration of user accounts. For increased redundancy, multiple servers can be implemented. </a:t>
            </a:r>
            <a:endParaRPr b="0" lang="en-AU" sz="1600" spc="-1" strike="noStrike">
              <a:latin typeface="Arial"/>
            </a:endParaRPr>
          </a:p>
          <a:p>
            <a:pPr>
              <a:lnSpc>
                <a:spcPts val="2001"/>
              </a:lnSpc>
              <a:buNone/>
            </a:pPr>
            <a:endParaRPr b="0" lang="en-AU" sz="1600" spc="-1" strike="noStrike">
              <a:latin typeface="Arial"/>
            </a:endParaRPr>
          </a:p>
        </p:txBody>
      </p:sp>
      <p:sp>
        <p:nvSpPr>
          <p:cNvPr id="292" name="TextBox 7"/>
          <p:cNvSpPr/>
          <p:nvPr/>
        </p:nvSpPr>
        <p:spPr>
          <a:xfrm>
            <a:off x="0" y="2973960"/>
            <a:ext cx="2858760" cy="8200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600" spc="-1" strike="noStrike">
                <a:solidFill>
                  <a:srgbClr val="000000"/>
                </a:solidFill>
                <a:latin typeface="Arial"/>
                <a:ea typeface="DejaVu Sans"/>
              </a:rPr>
              <a:t>The figure shows the process of authenticating router administrator users. </a:t>
            </a:r>
            <a:endParaRPr b="0" lang="en-AU" sz="1600" spc="-1" strike="noStrike">
              <a:latin typeface="Arial"/>
            </a:endParaRPr>
          </a:p>
        </p:txBody>
      </p:sp>
      <p:pic>
        <p:nvPicPr>
          <p:cNvPr id="293" name="Picture 3" descr=""/>
          <p:cNvPicPr/>
          <p:nvPr/>
        </p:nvPicPr>
        <p:blipFill>
          <a:blip r:embed="rId1"/>
          <a:stretch/>
        </p:blipFill>
        <p:spPr>
          <a:xfrm>
            <a:off x="3334680" y="2494080"/>
            <a:ext cx="4723560" cy="2363040"/>
          </a:xfrm>
          <a:prstGeom prst="rect">
            <a:avLst/>
          </a:prstGeom>
          <a:ln w="0">
            <a:noFill/>
          </a:ln>
        </p:spPr>
      </p:pic>
      <p:sp>
        <p:nvSpPr>
          <p:cNvPr id="294" name="PlaceHolder 3"/>
          <p:cNvSpPr>
            <a:spLocks noGrp="1"/>
          </p:cNvSpPr>
          <p:nvPr>
            <p:ph type="sldNum" idx="20"/>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5E24A965-AED9-48EC-AE88-A29CAF8AC33A}"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Server-Based AAA Characteristics and Protocols</a:t>
            </a:r>
            <a:endParaRPr b="0" lang="en-AU" sz="1600" spc="-1" strike="noStrike">
              <a:latin typeface="Arial"/>
            </a:endParaRPr>
          </a:p>
        </p:txBody>
      </p:sp>
      <p:sp>
        <p:nvSpPr>
          <p:cNvPr id="296"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Cisco Identity Services Engine (ISE)</a:t>
            </a:r>
            <a:endParaRPr b="0" lang="en-AU" sz="2200" spc="-1" strike="noStrike">
              <a:latin typeface="Arial"/>
            </a:endParaRPr>
          </a:p>
        </p:txBody>
      </p:sp>
      <p:sp>
        <p:nvSpPr>
          <p:cNvPr id="297" name="Object4"/>
          <p:cNvSpPr/>
          <p:nvPr/>
        </p:nvSpPr>
        <p:spPr>
          <a:xfrm>
            <a:off x="0" y="914400"/>
            <a:ext cx="8780400" cy="2571120"/>
          </a:xfrm>
          <a:prstGeom prst="rect">
            <a:avLst/>
          </a:prstGeom>
          <a:noFill/>
          <a:ln w="0">
            <a:noFill/>
          </a:ln>
        </p:spPr>
        <p:style>
          <a:lnRef idx="0"/>
          <a:fillRef idx="0"/>
          <a:effectRef idx="0"/>
          <a:fontRef idx="minor"/>
        </p:style>
        <p:txBody>
          <a:bodyPr lIns="90000" rIns="90000" tIns="45000" bIns="45000" anchor="t">
            <a:noAutofit/>
          </a:bodyPr>
          <a:p>
            <a:pPr>
              <a:lnSpc>
                <a:spcPts val="2001"/>
              </a:lnSpc>
              <a:buNone/>
            </a:pPr>
            <a:r>
              <a:rPr b="0" lang="en-US" sz="1800" spc="-1" strike="noStrike">
                <a:solidFill>
                  <a:srgbClr val="000000"/>
                </a:solidFill>
                <a:latin typeface="Arial"/>
                <a:ea typeface="DejaVu Sans"/>
              </a:rPr>
              <a:t>Cisco Identity Services Engine (ISE) is an identity and access control policy platform that enables enterprises to enforce compliance, enhance infrastructure security, and streamline their service operations. Cisco ISE combines policy definition, control, and reporting in one appliance.  Cisco ISE defines fair access policies and enforces compliance for all end devices including BYOD. </a:t>
            </a:r>
            <a:endParaRPr b="0" lang="en-AU" sz="1800" spc="-1" strike="noStrike">
              <a:latin typeface="Arial"/>
            </a:endParaRPr>
          </a:p>
          <a:p>
            <a:pPr>
              <a:lnSpc>
                <a:spcPts val="2001"/>
              </a:lnSpc>
              <a:buNone/>
            </a:pPr>
            <a:endParaRPr b="0" lang="en-AU" sz="1800" spc="-1" strike="noStrike">
              <a:latin typeface="Arial"/>
            </a:endParaRPr>
          </a:p>
          <a:p>
            <a:pPr>
              <a:lnSpc>
                <a:spcPct val="100000"/>
              </a:lnSpc>
              <a:buNone/>
            </a:pPr>
            <a:r>
              <a:rPr b="0" lang="en-US" sz="1800" spc="-1" strike="noStrike">
                <a:solidFill>
                  <a:srgbClr val="000000"/>
                </a:solidFill>
                <a:latin typeface="Arial"/>
                <a:ea typeface="DejaVu Sans"/>
              </a:rPr>
              <a:t>Several features of ISE are:</a:t>
            </a:r>
            <a:endParaRPr b="0" lang="en-AU" sz="1800" spc="-1" strike="noStrike">
              <a:latin typeface="Arial"/>
            </a:endParaRPr>
          </a:p>
          <a:p>
            <a:pPr lvl="1" marL="457200" indent="-216000">
              <a:lnSpc>
                <a:spcPct val="100000"/>
              </a:lnSpc>
              <a:buClr>
                <a:srgbClr val="000000"/>
              </a:buClr>
              <a:buFont typeface="Arial"/>
              <a:buChar char="•"/>
            </a:pPr>
            <a:r>
              <a:rPr b="0" lang="en-US" sz="1800" spc="-1" strike="noStrike">
                <a:solidFill>
                  <a:srgbClr val="000000"/>
                </a:solidFill>
                <a:latin typeface="Arial"/>
                <a:ea typeface="DejaVu Sans"/>
              </a:rPr>
              <a:t>Asset Visibility</a:t>
            </a:r>
            <a:endParaRPr b="0" lang="en-AU" sz="1800" spc="-1" strike="noStrike">
              <a:latin typeface="Arial"/>
            </a:endParaRPr>
          </a:p>
          <a:p>
            <a:pPr lvl="1" marL="457200" indent="-216000">
              <a:lnSpc>
                <a:spcPct val="100000"/>
              </a:lnSpc>
              <a:buClr>
                <a:srgbClr val="000000"/>
              </a:buClr>
              <a:buFont typeface="Arial"/>
              <a:buChar char="•"/>
            </a:pPr>
            <a:r>
              <a:rPr b="0" lang="en-US" sz="1800" spc="-1" strike="noStrike">
                <a:solidFill>
                  <a:srgbClr val="000000"/>
                </a:solidFill>
                <a:latin typeface="Arial"/>
                <a:ea typeface="DejaVu Sans"/>
              </a:rPr>
              <a:t>Posture assessment </a:t>
            </a:r>
            <a:endParaRPr b="0" lang="en-AU" sz="1800" spc="-1" strike="noStrike">
              <a:latin typeface="Arial"/>
            </a:endParaRPr>
          </a:p>
          <a:p>
            <a:pPr lvl="1" marL="457200" indent="-216000">
              <a:lnSpc>
                <a:spcPct val="100000"/>
              </a:lnSpc>
              <a:buClr>
                <a:srgbClr val="000000"/>
              </a:buClr>
              <a:buFont typeface="Arial"/>
              <a:buChar char="•"/>
            </a:pPr>
            <a:r>
              <a:rPr b="0" lang="en-US" sz="1800" spc="-1" strike="noStrike">
                <a:solidFill>
                  <a:srgbClr val="000000"/>
                </a:solidFill>
                <a:latin typeface="Arial"/>
                <a:ea typeface="DejaVu Sans"/>
              </a:rPr>
              <a:t>Segmentation</a:t>
            </a:r>
            <a:endParaRPr b="0" lang="en-AU" sz="1800" spc="-1" strike="noStrike">
              <a:latin typeface="Arial"/>
            </a:endParaRPr>
          </a:p>
          <a:p>
            <a:pPr lvl="1" marL="457200" indent="-216000">
              <a:lnSpc>
                <a:spcPct val="100000"/>
              </a:lnSpc>
              <a:buClr>
                <a:srgbClr val="000000"/>
              </a:buClr>
              <a:buFont typeface="Arial"/>
              <a:buChar char="•"/>
            </a:pPr>
            <a:r>
              <a:rPr b="0" lang="en-US" sz="1800" spc="-1" strike="noStrike">
                <a:solidFill>
                  <a:srgbClr val="000000"/>
                </a:solidFill>
                <a:latin typeface="Arial"/>
                <a:ea typeface="DejaVu Sans"/>
              </a:rPr>
              <a:t>Guest management and secure wireless </a:t>
            </a:r>
            <a:endParaRPr b="0" lang="en-AU" sz="1800" spc="-1" strike="noStrike">
              <a:latin typeface="Arial"/>
            </a:endParaRPr>
          </a:p>
          <a:p>
            <a:pPr lvl="1" marL="457200" indent="-216000">
              <a:lnSpc>
                <a:spcPct val="100000"/>
              </a:lnSpc>
              <a:buClr>
                <a:srgbClr val="000000"/>
              </a:buClr>
              <a:buFont typeface="Arial"/>
              <a:buChar char="•"/>
            </a:pPr>
            <a:r>
              <a:rPr b="0" lang="en-US" sz="1800" spc="-1" strike="noStrike">
                <a:solidFill>
                  <a:srgbClr val="000000"/>
                </a:solidFill>
                <a:latin typeface="Arial"/>
                <a:ea typeface="DejaVu Sans"/>
              </a:rPr>
              <a:t>Threat Containment</a:t>
            </a:r>
            <a:endParaRPr b="0" lang="en-AU" sz="1800" spc="-1" strike="noStrike">
              <a:latin typeface="Arial"/>
            </a:endParaRPr>
          </a:p>
        </p:txBody>
      </p:sp>
      <p:sp>
        <p:nvSpPr>
          <p:cNvPr id="298" name="PlaceHolder 3"/>
          <p:cNvSpPr>
            <a:spLocks noGrp="1"/>
          </p:cNvSpPr>
          <p:nvPr>
            <p:ph type="sldNum" idx="21"/>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D1B7CE34-75C6-4BD9-8ECE-9D4AE2468CE3}"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Server-Based AAA Characteristics and Protocols</a:t>
            </a:r>
            <a:endParaRPr b="0" lang="en-AU" sz="1600" spc="-1" strike="noStrike">
              <a:latin typeface="Arial"/>
            </a:endParaRPr>
          </a:p>
        </p:txBody>
      </p:sp>
      <p:sp>
        <p:nvSpPr>
          <p:cNvPr id="300"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The TACACS+ and RADIUS Protocols</a:t>
            </a:r>
            <a:endParaRPr b="0" lang="en-AU" sz="2200" spc="-1" strike="noStrike">
              <a:latin typeface="Arial"/>
            </a:endParaRPr>
          </a:p>
        </p:txBody>
      </p:sp>
      <p:sp>
        <p:nvSpPr>
          <p:cNvPr id="301" name="TextBox 6"/>
          <p:cNvSpPr/>
          <p:nvPr/>
        </p:nvSpPr>
        <p:spPr>
          <a:xfrm>
            <a:off x="91440" y="784800"/>
            <a:ext cx="8960400" cy="6386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ea typeface="DejaVu Sans"/>
              </a:rPr>
              <a:t>TACACS+ and RADIUS are both authentication protocols that are used to communicate with AAA servers. As shown in the table, each supports different capabilities and functionality. </a:t>
            </a:r>
            <a:endParaRPr b="0" lang="en-AU" sz="1800" spc="-1" strike="noStrike">
              <a:latin typeface="Arial"/>
            </a:endParaRPr>
          </a:p>
        </p:txBody>
      </p:sp>
      <p:graphicFrame>
        <p:nvGraphicFramePr>
          <p:cNvPr id="302" name="Table 25"/>
          <p:cNvGraphicFramePr/>
          <p:nvPr/>
        </p:nvGraphicFramePr>
        <p:xfrm>
          <a:off x="91440" y="1371600"/>
          <a:ext cx="8960400" cy="0"/>
        </p:xfrm>
        <a:graphic>
          <a:graphicData uri="http://schemas.openxmlformats.org/drawingml/2006/table">
            <a:tbl>
              <a:tblPr/>
              <a:tblGrid>
                <a:gridCol w="2986920"/>
                <a:gridCol w="2986920"/>
                <a:gridCol w="2986920"/>
              </a:tblGrid>
              <a:tr h="0">
                <a:tc>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024c69"/>
                    </a:solidFill>
                  </a:tcPr>
                </a:tc>
                <a:tc>
                  <a:txBody>
                    <a:bodyPr lIns="37800" rIns="37800" anchor="t">
                      <a:noAutofit/>
                    </a:bodyPr>
                    <a:p>
                      <a:pPr>
                        <a:lnSpc>
                          <a:spcPct val="100000"/>
                        </a:lnSpc>
                        <a:buNone/>
                      </a:pPr>
                      <a:r>
                        <a:rPr b="0" lang="en-US" sz="1200" spc="-1" strike="noStrike">
                          <a:solidFill>
                            <a:srgbClr val="ffffff"/>
                          </a:solidFill>
                          <a:latin typeface="Calibri"/>
                        </a:rPr>
                        <a:t>TACACS+</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024c69"/>
                    </a:solidFill>
                  </a:tcPr>
                </a:tc>
                <a:tc>
                  <a:txBody>
                    <a:bodyPr lIns="37800" rIns="37800" anchor="t">
                      <a:noAutofit/>
                    </a:bodyPr>
                    <a:p>
                      <a:pPr>
                        <a:lnSpc>
                          <a:spcPct val="100000"/>
                        </a:lnSpc>
                        <a:buNone/>
                      </a:pPr>
                      <a:r>
                        <a:rPr b="0" lang="en-US" sz="1200" spc="-1" strike="noStrike">
                          <a:solidFill>
                            <a:srgbClr val="ffffff"/>
                          </a:solidFill>
                          <a:latin typeface="Calibri"/>
                        </a:rPr>
                        <a:t>RADIUS</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024c69"/>
                    </a:solidFill>
                  </a:tcPr>
                </a:tc>
              </a:tr>
              <a:tr h="0">
                <a:tc>
                  <a:txBody>
                    <a:bodyPr lIns="37800" rIns="37800" anchor="t">
                      <a:noAutofit/>
                    </a:bodyPr>
                    <a:p>
                      <a:pPr>
                        <a:lnSpc>
                          <a:spcPct val="100000"/>
                        </a:lnSpc>
                        <a:buNone/>
                      </a:pPr>
                      <a:r>
                        <a:rPr b="0" lang="en-US" sz="1200" spc="-1" strike="noStrike">
                          <a:solidFill>
                            <a:srgbClr val="58585b"/>
                          </a:solidFill>
                          <a:latin typeface="Calibri"/>
                        </a:rPr>
                        <a:t>Functionality</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cbd0d4"/>
                    </a:solidFill>
                  </a:tcPr>
                </a:tc>
                <a:tc>
                  <a:txBody>
                    <a:bodyPr lIns="37800" rIns="37800" anchor="t">
                      <a:noAutofit/>
                    </a:bodyPr>
                    <a:p>
                      <a:pPr>
                        <a:lnSpc>
                          <a:spcPct val="100000"/>
                        </a:lnSpc>
                        <a:buNone/>
                      </a:pPr>
                      <a:r>
                        <a:rPr b="0" lang="en-US" sz="1200" spc="-1" strike="noStrike">
                          <a:solidFill>
                            <a:srgbClr val="58585b"/>
                          </a:solidFill>
                          <a:latin typeface="Calibri"/>
                        </a:rPr>
                        <a:t>Separates AAA according to the AAA architecture, allowing modularity of the security server implementation</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cbd0d4"/>
                    </a:solidFill>
                  </a:tcPr>
                </a:tc>
                <a:tc>
                  <a:txBody>
                    <a:bodyPr lIns="37800" rIns="37800" anchor="t">
                      <a:noAutofit/>
                    </a:bodyPr>
                    <a:p>
                      <a:pPr>
                        <a:lnSpc>
                          <a:spcPct val="100000"/>
                        </a:lnSpc>
                        <a:buNone/>
                      </a:pPr>
                      <a:r>
                        <a:rPr b="0" lang="en-US" sz="1200" spc="-1" strike="noStrike">
                          <a:solidFill>
                            <a:srgbClr val="58585b"/>
                          </a:solidFill>
                          <a:latin typeface="Calibri"/>
                        </a:rPr>
                        <a:t>Combines authentication and authorization but separates accounting, allowing less flexibility in implementation than TACACS+</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cbd0d4"/>
                    </a:solidFill>
                  </a:tcPr>
                </a:tc>
              </a:tr>
              <a:tr h="0">
                <a:tc>
                  <a:txBody>
                    <a:bodyPr lIns="37800" rIns="37800" anchor="t">
                      <a:noAutofit/>
                    </a:bodyPr>
                    <a:p>
                      <a:pPr>
                        <a:lnSpc>
                          <a:spcPct val="100000"/>
                        </a:lnSpc>
                        <a:buNone/>
                      </a:pPr>
                      <a:r>
                        <a:rPr b="0" lang="en-US" sz="1200" spc="-1" strike="noStrike">
                          <a:solidFill>
                            <a:srgbClr val="58585b"/>
                          </a:solidFill>
                          <a:latin typeface="Calibri"/>
                        </a:rPr>
                        <a:t>Standard</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f2f2f2"/>
                    </a:solidFill>
                  </a:tcPr>
                </a:tc>
                <a:tc>
                  <a:txBody>
                    <a:bodyPr lIns="37800" rIns="37800" anchor="t">
                      <a:noAutofit/>
                    </a:bodyPr>
                    <a:p>
                      <a:pPr>
                        <a:lnSpc>
                          <a:spcPct val="100000"/>
                        </a:lnSpc>
                        <a:buNone/>
                      </a:pPr>
                      <a:r>
                        <a:rPr b="0" lang="en-US" sz="1200" spc="-1" strike="noStrike">
                          <a:solidFill>
                            <a:srgbClr val="58585b"/>
                          </a:solidFill>
                          <a:latin typeface="Calibri"/>
                        </a:rPr>
                        <a:t>Mostly Cisco supported</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f2f2f2"/>
                    </a:solidFill>
                  </a:tcPr>
                </a:tc>
                <a:tc>
                  <a:txBody>
                    <a:bodyPr lIns="37800" rIns="37800" anchor="t">
                      <a:noAutofit/>
                    </a:bodyPr>
                    <a:p>
                      <a:pPr>
                        <a:lnSpc>
                          <a:spcPct val="100000"/>
                        </a:lnSpc>
                        <a:buNone/>
                      </a:pPr>
                      <a:r>
                        <a:rPr b="0" lang="en-US" sz="1200" spc="-1" strike="noStrike">
                          <a:solidFill>
                            <a:srgbClr val="58585b"/>
                          </a:solidFill>
                          <a:latin typeface="Calibri"/>
                        </a:rPr>
                        <a:t>Open/RFC standard</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f2f2f2"/>
                    </a:solidFill>
                  </a:tcPr>
                </a:tc>
              </a:tr>
              <a:tr h="0">
                <a:tc>
                  <a:txBody>
                    <a:bodyPr lIns="37800" rIns="37800" anchor="t">
                      <a:noAutofit/>
                    </a:bodyPr>
                    <a:p>
                      <a:pPr>
                        <a:lnSpc>
                          <a:spcPct val="100000"/>
                        </a:lnSpc>
                        <a:buNone/>
                      </a:pPr>
                      <a:r>
                        <a:rPr b="0" lang="en-US" sz="1200" spc="-1" strike="noStrike">
                          <a:solidFill>
                            <a:srgbClr val="58585b"/>
                          </a:solidFill>
                          <a:latin typeface="Calibri"/>
                        </a:rPr>
                        <a:t>Transport Protocol</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cbd0d4"/>
                    </a:solidFill>
                  </a:tcPr>
                </a:tc>
                <a:tc>
                  <a:txBody>
                    <a:bodyPr lIns="37800" rIns="37800" anchor="t">
                      <a:noAutofit/>
                    </a:bodyPr>
                    <a:p>
                      <a:pPr>
                        <a:lnSpc>
                          <a:spcPct val="100000"/>
                        </a:lnSpc>
                        <a:buNone/>
                      </a:pPr>
                      <a:r>
                        <a:rPr b="0" lang="en-US" sz="1200" spc="-1" strike="noStrike">
                          <a:solidFill>
                            <a:srgbClr val="58585b"/>
                          </a:solidFill>
                          <a:latin typeface="Calibri"/>
                        </a:rPr>
                        <a:t>TCP</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cbd0d4"/>
                    </a:solidFill>
                  </a:tcPr>
                </a:tc>
                <a:tc>
                  <a:txBody>
                    <a:bodyPr lIns="37800" rIns="37800" anchor="t">
                      <a:noAutofit/>
                    </a:bodyPr>
                    <a:p>
                      <a:pPr>
                        <a:lnSpc>
                          <a:spcPct val="100000"/>
                        </a:lnSpc>
                        <a:buNone/>
                      </a:pPr>
                      <a:r>
                        <a:rPr b="0" lang="en-US" sz="1200" spc="-1" strike="noStrike">
                          <a:solidFill>
                            <a:srgbClr val="58585b"/>
                          </a:solidFill>
                          <a:latin typeface="Calibri"/>
                        </a:rPr>
                        <a:t>UDP</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cbd0d4"/>
                    </a:solidFill>
                  </a:tcPr>
                </a:tc>
              </a:tr>
              <a:tr h="0">
                <a:tc>
                  <a:txBody>
                    <a:bodyPr lIns="37800" rIns="37800" anchor="t">
                      <a:noAutofit/>
                    </a:bodyPr>
                    <a:p>
                      <a:pPr>
                        <a:lnSpc>
                          <a:spcPct val="100000"/>
                        </a:lnSpc>
                        <a:buNone/>
                      </a:pPr>
                      <a:r>
                        <a:rPr b="0" lang="en-US" sz="1200" spc="-1" strike="noStrike">
                          <a:solidFill>
                            <a:srgbClr val="58585b"/>
                          </a:solidFill>
                          <a:latin typeface="Calibri"/>
                        </a:rPr>
                        <a:t>CHAP</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f2f2f2"/>
                    </a:solidFill>
                  </a:tcPr>
                </a:tc>
                <a:tc>
                  <a:txBody>
                    <a:bodyPr lIns="37800" rIns="37800" anchor="t">
                      <a:noAutofit/>
                    </a:bodyPr>
                    <a:p>
                      <a:pPr>
                        <a:lnSpc>
                          <a:spcPct val="100000"/>
                        </a:lnSpc>
                        <a:buNone/>
                      </a:pPr>
                      <a:r>
                        <a:rPr b="0" lang="en-US" sz="1200" spc="-1" strike="noStrike">
                          <a:solidFill>
                            <a:srgbClr val="58585b"/>
                          </a:solidFill>
                          <a:latin typeface="Calibri"/>
                        </a:rPr>
                        <a:t>Bidirectional challenge and response as used in Challenge Handshake Authentication Protocol (CHAP)</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f2f2f2"/>
                    </a:solidFill>
                  </a:tcPr>
                </a:tc>
                <a:tc>
                  <a:txBody>
                    <a:bodyPr lIns="37800" rIns="37800" anchor="t">
                      <a:noAutofit/>
                    </a:bodyPr>
                    <a:p>
                      <a:pPr>
                        <a:lnSpc>
                          <a:spcPct val="100000"/>
                        </a:lnSpc>
                        <a:buNone/>
                      </a:pPr>
                      <a:r>
                        <a:rPr b="0" lang="en-US" sz="1200" spc="-1" strike="noStrike">
                          <a:solidFill>
                            <a:srgbClr val="58585b"/>
                          </a:solidFill>
                          <a:latin typeface="Calibri"/>
                        </a:rPr>
                        <a:t>Unidirectional challenge and response from the RADIUS security server to the RADIUS client</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f2f2f2"/>
                    </a:solidFill>
                  </a:tcPr>
                </a:tc>
              </a:tr>
              <a:tr h="0">
                <a:tc>
                  <a:txBody>
                    <a:bodyPr lIns="37800" rIns="37800" anchor="t">
                      <a:noAutofit/>
                    </a:bodyPr>
                    <a:p>
                      <a:pPr>
                        <a:lnSpc>
                          <a:spcPct val="100000"/>
                        </a:lnSpc>
                        <a:buNone/>
                      </a:pPr>
                      <a:r>
                        <a:rPr b="0" lang="en-US" sz="1200" spc="-1" strike="noStrike">
                          <a:solidFill>
                            <a:srgbClr val="58585b"/>
                          </a:solidFill>
                          <a:latin typeface="Calibri"/>
                        </a:rPr>
                        <a:t>Confidentiality</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cbd0d4"/>
                    </a:solidFill>
                  </a:tcPr>
                </a:tc>
                <a:tc>
                  <a:txBody>
                    <a:bodyPr lIns="37800" rIns="37800" anchor="t">
                      <a:noAutofit/>
                    </a:bodyPr>
                    <a:p>
                      <a:pPr>
                        <a:lnSpc>
                          <a:spcPct val="100000"/>
                        </a:lnSpc>
                        <a:buNone/>
                      </a:pPr>
                      <a:r>
                        <a:rPr b="0" lang="en-US" sz="1200" spc="-1" strike="noStrike">
                          <a:solidFill>
                            <a:srgbClr val="58585b"/>
                          </a:solidFill>
                          <a:latin typeface="Calibri"/>
                        </a:rPr>
                        <a:t>Entire packet encrypted</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cbd0d4"/>
                    </a:solidFill>
                  </a:tcPr>
                </a:tc>
                <a:tc>
                  <a:txBody>
                    <a:bodyPr lIns="37800" rIns="37800" anchor="t">
                      <a:noAutofit/>
                    </a:bodyPr>
                    <a:p>
                      <a:pPr>
                        <a:lnSpc>
                          <a:spcPct val="100000"/>
                        </a:lnSpc>
                        <a:buNone/>
                      </a:pPr>
                      <a:r>
                        <a:rPr b="0" lang="en-US" sz="1200" spc="-1" strike="noStrike">
                          <a:solidFill>
                            <a:srgbClr val="58585b"/>
                          </a:solidFill>
                          <a:latin typeface="Calibri"/>
                        </a:rPr>
                        <a:t>Password encrypted</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cbd0d4"/>
                    </a:solidFill>
                  </a:tcPr>
                </a:tc>
              </a:tr>
              <a:tr h="0">
                <a:tc>
                  <a:txBody>
                    <a:bodyPr lIns="37800" rIns="37800" anchor="t">
                      <a:noAutofit/>
                    </a:bodyPr>
                    <a:p>
                      <a:pPr>
                        <a:lnSpc>
                          <a:spcPct val="100000"/>
                        </a:lnSpc>
                        <a:buNone/>
                      </a:pPr>
                      <a:r>
                        <a:rPr b="0" lang="en-US" sz="1200" spc="-1" strike="noStrike">
                          <a:solidFill>
                            <a:srgbClr val="58585b"/>
                          </a:solidFill>
                          <a:latin typeface="Calibri"/>
                        </a:rPr>
                        <a:t>Customization</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f2f2f2"/>
                    </a:solidFill>
                  </a:tcPr>
                </a:tc>
                <a:tc>
                  <a:txBody>
                    <a:bodyPr lIns="37800" rIns="37800" anchor="t">
                      <a:noAutofit/>
                    </a:bodyPr>
                    <a:p>
                      <a:pPr>
                        <a:lnSpc>
                          <a:spcPct val="100000"/>
                        </a:lnSpc>
                        <a:buNone/>
                      </a:pPr>
                      <a:r>
                        <a:rPr b="0" lang="en-US" sz="1200" spc="-1" strike="noStrike">
                          <a:solidFill>
                            <a:srgbClr val="58585b"/>
                          </a:solidFill>
                          <a:latin typeface="Calibri"/>
                        </a:rPr>
                        <a:t>Provides authorization of router commands on a per-user or per-group basis</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f2f2f2"/>
                    </a:solidFill>
                  </a:tcPr>
                </a:tc>
                <a:tc>
                  <a:txBody>
                    <a:bodyPr lIns="37800" rIns="37800" anchor="t">
                      <a:noAutofit/>
                    </a:bodyPr>
                    <a:p>
                      <a:pPr>
                        <a:lnSpc>
                          <a:spcPct val="100000"/>
                        </a:lnSpc>
                        <a:buNone/>
                      </a:pPr>
                      <a:r>
                        <a:rPr b="0" lang="en-US" sz="1200" spc="-1" strike="noStrike">
                          <a:solidFill>
                            <a:srgbClr val="58585b"/>
                          </a:solidFill>
                          <a:latin typeface="Calibri"/>
                        </a:rPr>
                        <a:t>Has no option to authorize router commands on a per-user or per-group basis</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f2f2f2"/>
                    </a:solidFill>
                  </a:tcPr>
                </a:tc>
              </a:tr>
              <a:tr h="0">
                <a:tc>
                  <a:txBody>
                    <a:bodyPr lIns="37800" rIns="37800" anchor="t">
                      <a:noAutofit/>
                    </a:bodyPr>
                    <a:p>
                      <a:pPr>
                        <a:lnSpc>
                          <a:spcPct val="100000"/>
                        </a:lnSpc>
                        <a:buNone/>
                      </a:pPr>
                      <a:r>
                        <a:rPr b="0" lang="en-US" sz="1200" spc="-1" strike="noStrike">
                          <a:solidFill>
                            <a:srgbClr val="58585b"/>
                          </a:solidFill>
                          <a:latin typeface="Calibri"/>
                        </a:rPr>
                        <a:t>Accounting</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cbd0d4"/>
                    </a:solidFill>
                  </a:tcPr>
                </a:tc>
                <a:tc>
                  <a:txBody>
                    <a:bodyPr lIns="37800" rIns="37800" anchor="t">
                      <a:noAutofit/>
                    </a:bodyPr>
                    <a:p>
                      <a:pPr>
                        <a:lnSpc>
                          <a:spcPct val="100000"/>
                        </a:lnSpc>
                        <a:buNone/>
                      </a:pPr>
                      <a:r>
                        <a:rPr b="0" lang="en-US" sz="1200" spc="-1" strike="noStrike">
                          <a:solidFill>
                            <a:srgbClr val="58585b"/>
                          </a:solidFill>
                          <a:latin typeface="Calibri"/>
                        </a:rPr>
                        <a:t>Limited</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cbd0d4"/>
                    </a:solidFill>
                  </a:tcPr>
                </a:tc>
                <a:tc>
                  <a:txBody>
                    <a:bodyPr lIns="37800" rIns="37800" anchor="t">
                      <a:noAutofit/>
                    </a:bodyPr>
                    <a:p>
                      <a:pPr>
                        <a:lnSpc>
                          <a:spcPct val="100000"/>
                        </a:lnSpc>
                        <a:buNone/>
                      </a:pPr>
                      <a:r>
                        <a:rPr b="0" lang="en-US" sz="1200" spc="-1" strike="noStrike">
                          <a:solidFill>
                            <a:srgbClr val="58585b"/>
                          </a:solidFill>
                          <a:latin typeface="Calibri"/>
                        </a:rPr>
                        <a:t>Extensive</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cbd0d4"/>
                    </a:solidFill>
                  </a:tcPr>
                </a:tc>
              </a:tr>
            </a:tbl>
          </a:graphicData>
        </a:graphic>
      </p:graphicFrame>
      <p:sp>
        <p:nvSpPr>
          <p:cNvPr id="303" name="PlaceHolder 3"/>
          <p:cNvSpPr>
            <a:spLocks noGrp="1"/>
          </p:cNvSpPr>
          <p:nvPr>
            <p:ph type="sldNum" idx="22"/>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1DEFEF24-E218-4254-B371-463C4C3020DE}"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PlaceHolder 1"/>
          <p:cNvSpPr>
            <a:spLocks noGrp="1"/>
          </p:cNvSpPr>
          <p:nvPr>
            <p:ph/>
          </p:nvPr>
        </p:nvSpPr>
        <p:spPr>
          <a:xfrm>
            <a:off x="457200" y="1542960"/>
            <a:ext cx="6400080" cy="2571120"/>
          </a:xfrm>
          <a:prstGeom prst="rect">
            <a:avLst/>
          </a:prstGeom>
          <a:noFill/>
          <a:ln w="0">
            <a:noFill/>
          </a:ln>
        </p:spPr>
        <p:txBody>
          <a:bodyPr lIns="90000" rIns="90000" tIns="45000" bIns="45000" anchor="t">
            <a:noAutofit/>
          </a:bodyPr>
          <a:p>
            <a:pPr>
              <a:lnSpc>
                <a:spcPct val="100000"/>
              </a:lnSpc>
              <a:spcBef>
                <a:spcPts val="839"/>
              </a:spcBef>
              <a:buNone/>
              <a:tabLst>
                <a:tab algn="l" pos="0"/>
              </a:tabLst>
            </a:pPr>
            <a:r>
              <a:rPr b="0" lang="en-US" sz="4200" spc="-1" strike="noStrike">
                <a:solidFill>
                  <a:srgbClr val="afe8fb"/>
                </a:solidFill>
                <a:latin typeface="Arial"/>
                <a:ea typeface="Arial"/>
              </a:rPr>
              <a:t>Module 7: Authentication, Authorization, and Accounting (AAA)</a:t>
            </a:r>
            <a:endParaRPr b="0" lang="en-AU" sz="4200" spc="-1" strike="noStrike">
              <a:latin typeface="Arial"/>
            </a:endParaRPr>
          </a:p>
        </p:txBody>
      </p:sp>
      <p:sp>
        <p:nvSpPr>
          <p:cNvPr id="226" name="PlaceHolder 2"/>
          <p:cNvSpPr>
            <a:spLocks noGrp="1"/>
          </p:cNvSpPr>
          <p:nvPr>
            <p:ph/>
          </p:nvPr>
        </p:nvSpPr>
        <p:spPr>
          <a:xfrm>
            <a:off x="457200" y="4114800"/>
            <a:ext cx="3656880" cy="913680"/>
          </a:xfrm>
          <a:prstGeom prst="rect">
            <a:avLst/>
          </a:prstGeom>
          <a:noFill/>
          <a:ln w="0">
            <a:noFill/>
          </a:ln>
        </p:spPr>
        <p:txBody>
          <a:bodyPr lIns="90000" rIns="90000" tIns="45000" bIns="45000" anchor="t">
            <a:noAutofit/>
          </a:bodyPr>
          <a:p>
            <a:pPr>
              <a:lnSpc>
                <a:spcPct val="100000"/>
              </a:lnSpc>
              <a:spcBef>
                <a:spcPts val="241"/>
              </a:spcBef>
              <a:buNone/>
              <a:tabLst>
                <a:tab algn="l" pos="0"/>
              </a:tabLst>
            </a:pPr>
            <a:r>
              <a:rPr b="0" lang="en-US" sz="1200" spc="-1" strike="noStrike">
                <a:solidFill>
                  <a:srgbClr val="afe8fb"/>
                </a:solidFill>
                <a:latin typeface="Arial"/>
                <a:ea typeface="Arial"/>
              </a:rPr>
              <a:t>Networking Security v1.0</a:t>
            </a:r>
            <a:endParaRPr b="0" lang="en-AU" sz="1200" spc="-1" strike="noStrike">
              <a:latin typeface="Arial"/>
            </a:endParaRPr>
          </a:p>
          <a:p>
            <a:pPr>
              <a:lnSpc>
                <a:spcPct val="100000"/>
              </a:lnSpc>
              <a:spcBef>
                <a:spcPts val="241"/>
              </a:spcBef>
              <a:buNone/>
              <a:tabLst>
                <a:tab algn="l" pos="0"/>
              </a:tabLst>
            </a:pPr>
            <a:r>
              <a:rPr b="0" lang="en-US" sz="1200" spc="-1" strike="noStrike">
                <a:solidFill>
                  <a:srgbClr val="afe8fb"/>
                </a:solidFill>
                <a:latin typeface="Arial"/>
                <a:ea typeface="Arial"/>
              </a:rPr>
              <a:t>(NETSEC)</a:t>
            </a:r>
            <a:endParaRPr b="0" lang="en-AU" sz="12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Server-Based AAA Characteristics and Protocols</a:t>
            </a:r>
            <a:endParaRPr b="0" lang="en-AU" sz="1600" spc="-1" strike="noStrike">
              <a:latin typeface="Arial"/>
            </a:endParaRPr>
          </a:p>
        </p:txBody>
      </p:sp>
      <p:sp>
        <p:nvSpPr>
          <p:cNvPr id="305"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TACACS+ Authentication</a:t>
            </a:r>
            <a:endParaRPr b="0" lang="en-AU" sz="2200" spc="-1" strike="noStrike">
              <a:latin typeface="Arial"/>
            </a:endParaRPr>
          </a:p>
        </p:txBody>
      </p:sp>
      <p:sp>
        <p:nvSpPr>
          <p:cNvPr id="306" name="Object4"/>
          <p:cNvSpPr/>
          <p:nvPr/>
        </p:nvSpPr>
        <p:spPr>
          <a:xfrm>
            <a:off x="0" y="914400"/>
            <a:ext cx="3359160" cy="2571120"/>
          </a:xfrm>
          <a:prstGeom prst="rect">
            <a:avLst/>
          </a:prstGeom>
          <a:noFill/>
          <a:ln w="0">
            <a:noFill/>
          </a:ln>
        </p:spPr>
        <p:style>
          <a:lnRef idx="0"/>
          <a:fillRef idx="0"/>
          <a:effectRef idx="0"/>
          <a:fontRef idx="minor"/>
        </p:style>
        <p:txBody>
          <a:bodyPr lIns="90000" rIns="90000" tIns="45000" bIns="45000" anchor="t">
            <a:noAutofit/>
          </a:bodyPr>
          <a:p>
            <a:pPr marL="285840" indent="-285840">
              <a:lnSpc>
                <a:spcPts val="2001"/>
              </a:lnSpc>
              <a:buClr>
                <a:srgbClr val="000000"/>
              </a:buClr>
              <a:buFont typeface="Arial"/>
              <a:buChar char="•"/>
            </a:pPr>
            <a:r>
              <a:rPr b="0" lang="en-US" sz="1600" spc="-1" strike="noStrike">
                <a:solidFill>
                  <a:srgbClr val="000000"/>
                </a:solidFill>
                <a:latin typeface="Arial"/>
                <a:ea typeface="DejaVu Sans"/>
              </a:rPr>
              <a:t>TACACS+ is a Cisco enhancement to the original TACACS protocol.</a:t>
            </a:r>
            <a:endParaRPr b="0" lang="en-AU" sz="1600" spc="-1" strike="noStrike">
              <a:latin typeface="Arial"/>
            </a:endParaRPr>
          </a:p>
          <a:p>
            <a:pPr>
              <a:lnSpc>
                <a:spcPts val="2001"/>
              </a:lnSpc>
              <a:buNone/>
            </a:pPr>
            <a:endParaRPr b="0" lang="en-AU" sz="1600" spc="-1" strike="noStrike">
              <a:latin typeface="Arial"/>
            </a:endParaRPr>
          </a:p>
          <a:p>
            <a:pPr marL="285840" indent="-285840">
              <a:lnSpc>
                <a:spcPts val="2001"/>
              </a:lnSpc>
              <a:buClr>
                <a:srgbClr val="000000"/>
              </a:buClr>
              <a:buFont typeface="Arial"/>
              <a:buChar char="•"/>
            </a:pPr>
            <a:r>
              <a:rPr b="0" lang="en-US" sz="1600" spc="-1" strike="noStrike">
                <a:solidFill>
                  <a:srgbClr val="000000"/>
                </a:solidFill>
                <a:latin typeface="Arial"/>
                <a:ea typeface="DejaVu Sans"/>
              </a:rPr>
              <a:t>TACACS+ provides separate AAA services. It is possible to use TACACS+ for authorization and accounting while using another method of authentication.</a:t>
            </a:r>
            <a:endParaRPr b="0" lang="en-AU" sz="1600" spc="-1" strike="noStrike">
              <a:latin typeface="Arial"/>
            </a:endParaRPr>
          </a:p>
          <a:p>
            <a:pPr>
              <a:lnSpc>
                <a:spcPts val="2001"/>
              </a:lnSpc>
              <a:buNone/>
            </a:pPr>
            <a:endParaRPr b="0" lang="en-AU" sz="1600" spc="-1" strike="noStrike">
              <a:latin typeface="Arial"/>
            </a:endParaRPr>
          </a:p>
          <a:p>
            <a:pPr marL="285840" indent="-285840">
              <a:lnSpc>
                <a:spcPts val="2001"/>
              </a:lnSpc>
              <a:buClr>
                <a:srgbClr val="000000"/>
              </a:buClr>
              <a:buFont typeface="Arial"/>
              <a:buChar char="•"/>
            </a:pPr>
            <a:r>
              <a:rPr b="0" lang="en-US" sz="1600" spc="-1" strike="noStrike">
                <a:solidFill>
                  <a:srgbClr val="000000"/>
                </a:solidFill>
                <a:latin typeface="Arial"/>
                <a:ea typeface="DejaVu Sans"/>
              </a:rPr>
              <a:t>The TACACS+ authentication process is shown in the figure.</a:t>
            </a:r>
            <a:endParaRPr b="0" lang="en-AU" sz="1600" spc="-1" strike="noStrike">
              <a:latin typeface="Arial"/>
            </a:endParaRPr>
          </a:p>
          <a:p>
            <a:pPr>
              <a:lnSpc>
                <a:spcPts val="2001"/>
              </a:lnSpc>
              <a:buNone/>
            </a:pPr>
            <a:endParaRPr b="0" lang="en-AU" sz="1400" spc="-1" strike="noStrike">
              <a:latin typeface="Arial"/>
            </a:endParaRPr>
          </a:p>
          <a:p>
            <a:pPr>
              <a:lnSpc>
                <a:spcPts val="2001"/>
              </a:lnSpc>
              <a:buNone/>
            </a:pPr>
            <a:endParaRPr b="0" lang="en-AU" sz="1400" spc="-1" strike="noStrike">
              <a:latin typeface="Arial"/>
            </a:endParaRPr>
          </a:p>
        </p:txBody>
      </p:sp>
      <p:pic>
        <p:nvPicPr>
          <p:cNvPr id="307" name="Picture 3" descr=""/>
          <p:cNvPicPr/>
          <p:nvPr/>
        </p:nvPicPr>
        <p:blipFill>
          <a:blip r:embed="rId1"/>
          <a:stretch/>
        </p:blipFill>
        <p:spPr>
          <a:xfrm>
            <a:off x="3287520" y="731520"/>
            <a:ext cx="5491080" cy="3598200"/>
          </a:xfrm>
          <a:prstGeom prst="rect">
            <a:avLst/>
          </a:prstGeom>
          <a:ln w="0">
            <a:noFill/>
          </a:ln>
        </p:spPr>
      </p:pic>
      <p:sp>
        <p:nvSpPr>
          <p:cNvPr id="308" name="PlaceHolder 3"/>
          <p:cNvSpPr>
            <a:spLocks noGrp="1"/>
          </p:cNvSpPr>
          <p:nvPr>
            <p:ph type="sldNum" idx="23"/>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5E5ABE1C-E129-4FF4-AFBC-F6E738C00957}"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Server-Based AAA Characteristics and Protocols</a:t>
            </a:r>
            <a:endParaRPr b="0" lang="en-AU" sz="1600" spc="-1" strike="noStrike">
              <a:latin typeface="Arial"/>
            </a:endParaRPr>
          </a:p>
        </p:txBody>
      </p:sp>
      <p:sp>
        <p:nvSpPr>
          <p:cNvPr id="310"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RADIUS Authentication</a:t>
            </a:r>
            <a:endParaRPr b="0" lang="en-AU" sz="2200" spc="-1" strike="noStrike">
              <a:latin typeface="Arial"/>
            </a:endParaRPr>
          </a:p>
        </p:txBody>
      </p:sp>
      <p:sp>
        <p:nvSpPr>
          <p:cNvPr id="311" name="Object4"/>
          <p:cNvSpPr/>
          <p:nvPr/>
        </p:nvSpPr>
        <p:spPr>
          <a:xfrm>
            <a:off x="0" y="708480"/>
            <a:ext cx="5028480" cy="3728880"/>
          </a:xfrm>
          <a:prstGeom prst="rect">
            <a:avLst/>
          </a:prstGeom>
          <a:noFill/>
          <a:ln w="0">
            <a:noFill/>
          </a:ln>
        </p:spPr>
        <p:style>
          <a:lnRef idx="0"/>
          <a:fillRef idx="0"/>
          <a:effectRef idx="0"/>
          <a:fontRef idx="minor"/>
        </p:style>
        <p:txBody>
          <a:bodyPr lIns="90000" rIns="90000" tIns="45000" bIns="45000" anchor="t">
            <a:noAutofit/>
          </a:bodyPr>
          <a:p>
            <a:pPr marL="285840" indent="-285840">
              <a:lnSpc>
                <a:spcPts val="2001"/>
              </a:lnSpc>
              <a:buClr>
                <a:srgbClr val="000000"/>
              </a:buClr>
              <a:buFont typeface="Arial"/>
              <a:buChar char="•"/>
            </a:pPr>
            <a:r>
              <a:rPr b="0" lang="en-US" sz="1600" spc="-1" strike="noStrike">
                <a:solidFill>
                  <a:srgbClr val="000000"/>
                </a:solidFill>
                <a:latin typeface="Arial"/>
                <a:ea typeface="DejaVu Sans"/>
              </a:rPr>
              <a:t>RADIUS is an open IETF standard AAA protocol for applications such as network access or IP mobility. RADIUS works in both local and roaming situations and is commonly used for accounting purposes.</a:t>
            </a:r>
            <a:endParaRPr b="0" lang="en-AU" sz="1600" spc="-1" strike="noStrike">
              <a:latin typeface="Arial"/>
            </a:endParaRPr>
          </a:p>
          <a:p>
            <a:pPr>
              <a:lnSpc>
                <a:spcPts val="2001"/>
              </a:lnSpc>
              <a:buNone/>
            </a:pPr>
            <a:endParaRPr b="0" lang="en-AU" sz="1600" spc="-1" strike="noStrike">
              <a:latin typeface="Arial"/>
            </a:endParaRPr>
          </a:p>
          <a:p>
            <a:pPr marL="285840" indent="-285840">
              <a:lnSpc>
                <a:spcPct val="100000"/>
              </a:lnSpc>
              <a:buClr>
                <a:srgbClr val="000000"/>
              </a:buClr>
              <a:buFont typeface="Arial"/>
              <a:buChar char="•"/>
            </a:pPr>
            <a:r>
              <a:rPr b="0" lang="en-US" sz="1600" spc="-1" strike="noStrike">
                <a:solidFill>
                  <a:srgbClr val="000000"/>
                </a:solidFill>
                <a:latin typeface="Arial"/>
                <a:ea typeface="DejaVu Sans"/>
              </a:rPr>
              <a:t>The RADIUS protocol hides passwords during transmission, even with the Password Authentication Protocol (PAP), using a rather complex operation that involves Message Digest 5 (MD5) hashing and a shared secret. However, the rest of the packet is sent in plaintext.</a:t>
            </a:r>
            <a:endParaRPr b="0" lang="en-AU" sz="1600" spc="-1" strike="noStrike">
              <a:latin typeface="Arial"/>
            </a:endParaRPr>
          </a:p>
          <a:p>
            <a:pPr>
              <a:lnSpc>
                <a:spcPct val="100000"/>
              </a:lnSpc>
              <a:buNone/>
            </a:pPr>
            <a:endParaRPr b="0" lang="en-AU" sz="1600" spc="-1" strike="noStrike">
              <a:latin typeface="Arial"/>
            </a:endParaRPr>
          </a:p>
          <a:p>
            <a:pPr marL="285840" indent="-285840">
              <a:lnSpc>
                <a:spcPct val="100000"/>
              </a:lnSpc>
              <a:buClr>
                <a:srgbClr val="000000"/>
              </a:buClr>
              <a:buFont typeface="Arial"/>
              <a:buChar char="•"/>
            </a:pPr>
            <a:r>
              <a:rPr b="0" lang="en-US" sz="1600" spc="-1" strike="noStrike">
                <a:solidFill>
                  <a:srgbClr val="000000"/>
                </a:solidFill>
                <a:latin typeface="Arial"/>
                <a:ea typeface="DejaVu Sans"/>
              </a:rPr>
              <a:t>RADIUS combines authentication and authorization as one process.</a:t>
            </a:r>
            <a:endParaRPr b="0" lang="en-AU" sz="1600" spc="-1" strike="noStrike">
              <a:latin typeface="Arial"/>
            </a:endParaRPr>
          </a:p>
          <a:p>
            <a:pPr>
              <a:lnSpc>
                <a:spcPts val="2001"/>
              </a:lnSpc>
              <a:buNone/>
            </a:pPr>
            <a:endParaRPr b="0" lang="en-AU" sz="1400" spc="-1" strike="noStrike">
              <a:latin typeface="Arial"/>
            </a:endParaRPr>
          </a:p>
        </p:txBody>
      </p:sp>
      <p:sp>
        <p:nvSpPr>
          <p:cNvPr id="312" name="TextBox 5"/>
          <p:cNvSpPr/>
          <p:nvPr/>
        </p:nvSpPr>
        <p:spPr>
          <a:xfrm>
            <a:off x="5842080" y="3171240"/>
            <a:ext cx="3061800" cy="5767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600" spc="-1" strike="noStrike">
                <a:solidFill>
                  <a:srgbClr val="000000"/>
                </a:solidFill>
                <a:latin typeface="Arial"/>
                <a:ea typeface="DejaVu Sans"/>
              </a:rPr>
              <a:t>The figure shows the RADIUS authentication process.</a:t>
            </a:r>
            <a:endParaRPr b="0" lang="en-AU" sz="1600" spc="-1" strike="noStrike">
              <a:latin typeface="Arial"/>
            </a:endParaRPr>
          </a:p>
        </p:txBody>
      </p:sp>
      <p:pic>
        <p:nvPicPr>
          <p:cNvPr id="313" name="Picture 3" descr=""/>
          <p:cNvPicPr/>
          <p:nvPr/>
        </p:nvPicPr>
        <p:blipFill>
          <a:blip r:embed="rId1"/>
          <a:stretch/>
        </p:blipFill>
        <p:spPr>
          <a:xfrm>
            <a:off x="5109120" y="929520"/>
            <a:ext cx="3954600" cy="1978560"/>
          </a:xfrm>
          <a:prstGeom prst="rect">
            <a:avLst/>
          </a:prstGeom>
          <a:ln w="0">
            <a:noFill/>
          </a:ln>
        </p:spPr>
      </p:pic>
      <p:sp>
        <p:nvSpPr>
          <p:cNvPr id="314" name="PlaceHolder 3"/>
          <p:cNvSpPr>
            <a:spLocks noGrp="1"/>
          </p:cNvSpPr>
          <p:nvPr>
            <p:ph type="sldNum" idx="24"/>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60DA0258-DE35-460B-8D89-29B85779B701}"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PlaceHolder 1"/>
          <p:cNvSpPr>
            <a:spLocks noGrp="1"/>
          </p:cNvSpPr>
          <p:nvPr>
            <p:ph/>
          </p:nvPr>
        </p:nvSpPr>
        <p:spPr>
          <a:xfrm>
            <a:off x="457200" y="2057400"/>
            <a:ext cx="8228880" cy="913680"/>
          </a:xfrm>
          <a:prstGeom prst="rect">
            <a:avLst/>
          </a:prstGeom>
          <a:noFill/>
          <a:ln w="0">
            <a:noFill/>
          </a:ln>
        </p:spPr>
        <p:txBody>
          <a:bodyPr lIns="90000" rIns="90000" tIns="45000" bIns="45000" anchor="t">
            <a:noAutofit/>
          </a:bodyPr>
          <a:p>
            <a:pPr>
              <a:lnSpc>
                <a:spcPct val="100000"/>
              </a:lnSpc>
              <a:spcBef>
                <a:spcPts val="921"/>
              </a:spcBef>
              <a:buNone/>
              <a:tabLst>
                <a:tab algn="l" pos="0"/>
              </a:tabLst>
            </a:pPr>
            <a:r>
              <a:rPr b="0" lang="en-US" sz="4600" spc="-1" strike="noStrike">
                <a:solidFill>
                  <a:srgbClr val="b1e8fa"/>
                </a:solidFill>
                <a:latin typeface="Arial"/>
                <a:ea typeface="Arial"/>
              </a:rPr>
              <a:t>7.4 Configure Server-Based Authentication</a:t>
            </a:r>
            <a:endParaRPr b="0" lang="en-AU" sz="4600" spc="-1" strike="noStrike">
              <a:latin typeface="Arial"/>
            </a:endParaRPr>
          </a:p>
        </p:txBody>
      </p:sp>
      <p:sp>
        <p:nvSpPr>
          <p:cNvPr id="316" name="PlaceHolder 2"/>
          <p:cNvSpPr>
            <a:spLocks noGrp="1"/>
          </p:cNvSpPr>
          <p:nvPr>
            <p:ph type="sldNum" idx="25"/>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55B40306-7AEB-4CF4-94FC-B62AFE63024C}"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Configure Server-Based Authentication</a:t>
            </a:r>
            <a:endParaRPr b="0" lang="en-AU" sz="1600" spc="-1" strike="noStrike">
              <a:latin typeface="Arial"/>
            </a:endParaRPr>
          </a:p>
        </p:txBody>
      </p:sp>
      <p:sp>
        <p:nvSpPr>
          <p:cNvPr id="318"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Steps to Configure Server-Based AAA Authentication</a:t>
            </a:r>
            <a:endParaRPr b="0" lang="en-AU" sz="2200" spc="-1" strike="noStrike">
              <a:latin typeface="Arial"/>
            </a:endParaRPr>
          </a:p>
        </p:txBody>
      </p:sp>
      <p:sp>
        <p:nvSpPr>
          <p:cNvPr id="319" name="Object4"/>
          <p:cNvSpPr/>
          <p:nvPr/>
        </p:nvSpPr>
        <p:spPr>
          <a:xfrm>
            <a:off x="0" y="914400"/>
            <a:ext cx="8228880" cy="34934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600" spc="-1" strike="noStrike">
                <a:solidFill>
                  <a:srgbClr val="000000"/>
                </a:solidFill>
                <a:latin typeface="Arial"/>
                <a:ea typeface="DejaVu Sans"/>
              </a:rPr>
              <a:t>There are four basic steps to configure server-based authentication:</a:t>
            </a:r>
            <a:endParaRPr b="0" lang="en-AU" sz="1600" spc="-1" strike="noStrike">
              <a:latin typeface="Arial"/>
            </a:endParaRPr>
          </a:p>
          <a:p>
            <a:pPr marL="457200">
              <a:lnSpc>
                <a:spcPct val="100000"/>
              </a:lnSpc>
              <a:buNone/>
            </a:pPr>
            <a:endParaRPr b="0" lang="en-AU" sz="1600" spc="-1" strike="noStrike">
              <a:latin typeface="Arial"/>
            </a:endParaRPr>
          </a:p>
          <a:p>
            <a:pPr marL="457200">
              <a:lnSpc>
                <a:spcPct val="100000"/>
              </a:lnSpc>
              <a:buNone/>
            </a:pPr>
            <a:r>
              <a:rPr b="1" lang="en-US" sz="1600" spc="-1" strike="noStrike">
                <a:solidFill>
                  <a:srgbClr val="000000"/>
                </a:solidFill>
                <a:latin typeface="Arial"/>
                <a:ea typeface="DejaVu Sans"/>
              </a:rPr>
              <a:t>Step 1. </a:t>
            </a:r>
            <a:r>
              <a:rPr b="0" lang="en-US" sz="1600" spc="-1" strike="noStrike">
                <a:solidFill>
                  <a:srgbClr val="000000"/>
                </a:solidFill>
                <a:latin typeface="Arial"/>
                <a:ea typeface="DejaVu Sans"/>
              </a:rPr>
              <a:t>Globally enable AAA to allow the use of all AAA elements. This step is a prerequisite for all   other AAA commands.</a:t>
            </a:r>
            <a:endParaRPr b="0" lang="en-AU" sz="1600" spc="-1" strike="noStrike">
              <a:latin typeface="Arial"/>
            </a:endParaRPr>
          </a:p>
          <a:p>
            <a:pPr marL="457200">
              <a:lnSpc>
                <a:spcPct val="100000"/>
              </a:lnSpc>
              <a:buNone/>
            </a:pPr>
            <a:endParaRPr b="0" lang="en-AU" sz="1600" spc="-1" strike="noStrike">
              <a:latin typeface="Arial"/>
            </a:endParaRPr>
          </a:p>
          <a:p>
            <a:pPr marL="457200">
              <a:lnSpc>
                <a:spcPct val="100000"/>
              </a:lnSpc>
              <a:buNone/>
            </a:pPr>
            <a:r>
              <a:rPr b="1" lang="en-US" sz="1600" spc="-1" strike="noStrike">
                <a:solidFill>
                  <a:srgbClr val="000000"/>
                </a:solidFill>
                <a:latin typeface="Arial"/>
                <a:ea typeface="DejaVu Sans"/>
              </a:rPr>
              <a:t>Step 2. </a:t>
            </a:r>
            <a:r>
              <a:rPr b="0" lang="en-US" sz="1600" spc="-1" strike="noStrike">
                <a:solidFill>
                  <a:srgbClr val="000000"/>
                </a:solidFill>
                <a:latin typeface="Arial"/>
                <a:ea typeface="DejaVu Sans"/>
              </a:rPr>
              <a:t>Specify the server that will provide AAA services for the router. This can be a TACACS+ or RADIUS server.</a:t>
            </a:r>
            <a:endParaRPr b="0" lang="en-AU" sz="1600" spc="-1" strike="noStrike">
              <a:latin typeface="Arial"/>
            </a:endParaRPr>
          </a:p>
          <a:p>
            <a:pPr marL="457200">
              <a:lnSpc>
                <a:spcPct val="100000"/>
              </a:lnSpc>
              <a:buNone/>
            </a:pPr>
            <a:endParaRPr b="0" lang="en-AU" sz="1600" spc="-1" strike="noStrike">
              <a:latin typeface="Arial"/>
            </a:endParaRPr>
          </a:p>
          <a:p>
            <a:pPr marL="457200">
              <a:lnSpc>
                <a:spcPct val="100000"/>
              </a:lnSpc>
              <a:buNone/>
            </a:pPr>
            <a:r>
              <a:rPr b="1" lang="en-US" sz="1600" spc="-1" strike="noStrike">
                <a:solidFill>
                  <a:srgbClr val="000000"/>
                </a:solidFill>
                <a:latin typeface="Arial"/>
                <a:ea typeface="DejaVu Sans"/>
              </a:rPr>
              <a:t>Step 3. </a:t>
            </a:r>
            <a:r>
              <a:rPr b="0" lang="en-US" sz="1600" spc="-1" strike="noStrike">
                <a:solidFill>
                  <a:srgbClr val="000000"/>
                </a:solidFill>
                <a:latin typeface="Arial"/>
                <a:ea typeface="DejaVu Sans"/>
              </a:rPr>
              <a:t>Configure the encryption key needed to encrypt the data transfer between the network device and AAA server.</a:t>
            </a:r>
            <a:endParaRPr b="0" lang="en-AU" sz="1600" spc="-1" strike="noStrike">
              <a:latin typeface="Arial"/>
            </a:endParaRPr>
          </a:p>
          <a:p>
            <a:pPr marL="457200">
              <a:lnSpc>
                <a:spcPct val="100000"/>
              </a:lnSpc>
              <a:buNone/>
            </a:pPr>
            <a:endParaRPr b="0" lang="en-AU" sz="1600" spc="-1" strike="noStrike">
              <a:latin typeface="Arial"/>
            </a:endParaRPr>
          </a:p>
          <a:p>
            <a:pPr marL="457200">
              <a:lnSpc>
                <a:spcPct val="100000"/>
              </a:lnSpc>
              <a:buNone/>
            </a:pPr>
            <a:r>
              <a:rPr b="1" lang="en-US" sz="1600" spc="-1" strike="noStrike">
                <a:solidFill>
                  <a:srgbClr val="000000"/>
                </a:solidFill>
                <a:latin typeface="Arial"/>
                <a:ea typeface="DejaVu Sans"/>
              </a:rPr>
              <a:t>Step 4. </a:t>
            </a:r>
            <a:r>
              <a:rPr b="0" lang="en-US" sz="1600" spc="-1" strike="noStrike">
                <a:solidFill>
                  <a:srgbClr val="000000"/>
                </a:solidFill>
                <a:latin typeface="Arial"/>
                <a:ea typeface="DejaVu Sans"/>
              </a:rPr>
              <a:t>Configure the AAA authentication method list to refer to the TACACS+ or RADIUS server. For redundancy, it is possible to configure more than one server.</a:t>
            </a:r>
            <a:endParaRPr b="0" lang="en-AU" sz="1600" spc="-1" strike="noStrike">
              <a:latin typeface="Arial"/>
            </a:endParaRPr>
          </a:p>
        </p:txBody>
      </p:sp>
      <p:sp>
        <p:nvSpPr>
          <p:cNvPr id="320" name="PlaceHolder 3"/>
          <p:cNvSpPr>
            <a:spLocks noGrp="1"/>
          </p:cNvSpPr>
          <p:nvPr>
            <p:ph type="sldNum" idx="26"/>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CDE1266F-BAFA-41C7-BBC5-AE774E61611D}"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Configure Server-Based Authentication</a:t>
            </a:r>
            <a:endParaRPr b="0" lang="en-AU" sz="1600" spc="-1" strike="noStrike">
              <a:latin typeface="Arial"/>
            </a:endParaRPr>
          </a:p>
        </p:txBody>
      </p:sp>
      <p:sp>
        <p:nvSpPr>
          <p:cNvPr id="322"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Configure TACACS+ Servers</a:t>
            </a:r>
            <a:endParaRPr b="0" lang="en-AU" sz="2200" spc="-1" strike="noStrike">
              <a:latin typeface="Arial"/>
            </a:endParaRPr>
          </a:p>
        </p:txBody>
      </p:sp>
      <p:sp>
        <p:nvSpPr>
          <p:cNvPr id="323" name="Object4"/>
          <p:cNvSpPr/>
          <p:nvPr/>
        </p:nvSpPr>
        <p:spPr>
          <a:xfrm>
            <a:off x="0" y="753120"/>
            <a:ext cx="5034960" cy="2571120"/>
          </a:xfrm>
          <a:prstGeom prst="rect">
            <a:avLst/>
          </a:prstGeom>
          <a:noFill/>
          <a:ln w="0">
            <a:noFill/>
          </a:ln>
        </p:spPr>
        <p:style>
          <a:lnRef idx="0"/>
          <a:fillRef idx="0"/>
          <a:effectRef idx="0"/>
          <a:fontRef idx="minor"/>
        </p:style>
        <p:txBody>
          <a:bodyPr lIns="90000" rIns="90000" tIns="45000" bIns="45000" anchor="t">
            <a:noAutofit/>
          </a:bodyPr>
          <a:p>
            <a:pPr marL="285840" indent="-285840">
              <a:lnSpc>
                <a:spcPct val="100000"/>
              </a:lnSpc>
              <a:buClr>
                <a:srgbClr val="000000"/>
              </a:buClr>
              <a:buFont typeface="Arial"/>
              <a:buChar char="•"/>
            </a:pPr>
            <a:r>
              <a:rPr b="0" lang="en-US" sz="1500" spc="-1" strike="noStrike">
                <a:solidFill>
                  <a:srgbClr val="000000"/>
                </a:solidFill>
                <a:latin typeface="Arial"/>
                <a:ea typeface="DejaVu Sans"/>
              </a:rPr>
              <a:t>To configure a TACACS+ server, globally enable AAA using the </a:t>
            </a:r>
            <a:r>
              <a:rPr b="1" lang="en-US" sz="1500" spc="-1" strike="noStrike">
                <a:solidFill>
                  <a:srgbClr val="000000"/>
                </a:solidFill>
                <a:latin typeface="Arial"/>
                <a:ea typeface="DejaVu Sans"/>
              </a:rPr>
              <a:t>aaa new-model</a:t>
            </a:r>
            <a:r>
              <a:rPr b="0" lang="en-US" sz="1500" spc="-1" strike="noStrike">
                <a:solidFill>
                  <a:srgbClr val="000000"/>
                </a:solidFill>
                <a:latin typeface="Arial"/>
                <a:ea typeface="DejaVu Sans"/>
              </a:rPr>
              <a:t> command. </a:t>
            </a:r>
            <a:endParaRPr b="0" lang="en-AU" sz="1500" spc="-1" strike="noStrike">
              <a:latin typeface="Arial"/>
            </a:endParaRPr>
          </a:p>
          <a:p>
            <a:pPr marL="285840" indent="-285840">
              <a:lnSpc>
                <a:spcPct val="100000"/>
              </a:lnSpc>
              <a:buClr>
                <a:srgbClr val="000000"/>
              </a:buClr>
              <a:buFont typeface="Arial"/>
              <a:buChar char="•"/>
            </a:pPr>
            <a:r>
              <a:rPr b="0" lang="en-US" sz="1500" spc="-1" strike="noStrike">
                <a:solidFill>
                  <a:srgbClr val="000000"/>
                </a:solidFill>
                <a:latin typeface="Arial"/>
                <a:ea typeface="DejaVu Sans"/>
              </a:rPr>
              <a:t>Use the </a:t>
            </a:r>
            <a:r>
              <a:rPr b="1" lang="en-US" sz="1500" spc="-1" strike="noStrike">
                <a:solidFill>
                  <a:srgbClr val="000000"/>
                </a:solidFill>
                <a:latin typeface="Arial"/>
                <a:ea typeface="DejaVu Sans"/>
              </a:rPr>
              <a:t>tacacs server</a:t>
            </a:r>
            <a:r>
              <a:rPr b="0" lang="en-US" sz="1500" spc="-1" strike="noStrike">
                <a:solidFill>
                  <a:srgbClr val="000000"/>
                </a:solidFill>
                <a:latin typeface="Arial"/>
                <a:ea typeface="DejaVu Sans"/>
              </a:rPr>
              <a:t> </a:t>
            </a:r>
            <a:r>
              <a:rPr b="0" i="1" lang="en-US" sz="1500" spc="-1" strike="noStrike">
                <a:solidFill>
                  <a:srgbClr val="000000"/>
                </a:solidFill>
                <a:latin typeface="Arial"/>
                <a:ea typeface="DejaVu Sans"/>
              </a:rPr>
              <a:t>name</a:t>
            </a:r>
            <a:r>
              <a:rPr b="0" lang="en-US" sz="1500" spc="-1" strike="noStrike">
                <a:solidFill>
                  <a:srgbClr val="000000"/>
                </a:solidFill>
                <a:latin typeface="Arial"/>
                <a:ea typeface="DejaVu Sans"/>
              </a:rPr>
              <a:t> command. </a:t>
            </a:r>
            <a:endParaRPr b="0" lang="en-AU" sz="1500" spc="-1" strike="noStrike">
              <a:latin typeface="Arial"/>
            </a:endParaRPr>
          </a:p>
          <a:p>
            <a:pPr marL="285840" indent="-285840">
              <a:lnSpc>
                <a:spcPct val="100000"/>
              </a:lnSpc>
              <a:buClr>
                <a:srgbClr val="000000"/>
              </a:buClr>
              <a:buFont typeface="Arial"/>
              <a:buChar char="•"/>
            </a:pPr>
            <a:r>
              <a:rPr b="0" lang="en-US" sz="1500" spc="-1" strike="noStrike">
                <a:solidFill>
                  <a:srgbClr val="000000"/>
                </a:solidFill>
                <a:latin typeface="Arial"/>
                <a:ea typeface="DejaVu Sans"/>
              </a:rPr>
              <a:t>In TACACS+ server configuration mode, configure the IPv4 address of the TACACS+ server using the </a:t>
            </a:r>
            <a:r>
              <a:rPr b="1" lang="en-US" sz="1500" spc="-1" strike="noStrike">
                <a:solidFill>
                  <a:srgbClr val="000000"/>
                </a:solidFill>
                <a:latin typeface="Arial"/>
                <a:ea typeface="DejaVu Sans"/>
              </a:rPr>
              <a:t>address ipv4</a:t>
            </a:r>
            <a:r>
              <a:rPr b="0" lang="en-US" sz="1500" spc="-1" strike="noStrike">
                <a:solidFill>
                  <a:srgbClr val="000000"/>
                </a:solidFill>
                <a:latin typeface="Arial"/>
                <a:ea typeface="DejaVu Sans"/>
              </a:rPr>
              <a:t> command. The </a:t>
            </a:r>
            <a:r>
              <a:rPr b="1" lang="en-US" sz="1500" spc="-1" strike="noStrike">
                <a:solidFill>
                  <a:srgbClr val="000000"/>
                </a:solidFill>
                <a:latin typeface="Arial"/>
                <a:ea typeface="DejaVu Sans"/>
              </a:rPr>
              <a:t>address ipv4</a:t>
            </a:r>
            <a:r>
              <a:rPr b="0" lang="en-US" sz="1500" spc="-1" strike="noStrike">
                <a:solidFill>
                  <a:srgbClr val="000000"/>
                </a:solidFill>
                <a:latin typeface="Arial"/>
                <a:ea typeface="DejaVu Sans"/>
              </a:rPr>
              <a:t> command allows the option to modify the authentication port and the accounting port.</a:t>
            </a:r>
            <a:endParaRPr b="0" lang="en-AU" sz="1500" spc="-1" strike="noStrike">
              <a:latin typeface="Arial"/>
            </a:endParaRPr>
          </a:p>
          <a:p>
            <a:pPr marL="285840" indent="-285840">
              <a:lnSpc>
                <a:spcPct val="100000"/>
              </a:lnSpc>
              <a:buClr>
                <a:srgbClr val="000000"/>
              </a:buClr>
              <a:buFont typeface="Arial"/>
              <a:buChar char="•"/>
            </a:pPr>
            <a:r>
              <a:rPr b="0" lang="en-US" sz="1500" spc="-1" strike="noStrike">
                <a:solidFill>
                  <a:srgbClr val="000000"/>
                </a:solidFill>
                <a:latin typeface="Arial"/>
                <a:ea typeface="DejaVu Sans"/>
              </a:rPr>
              <a:t>Use the </a:t>
            </a:r>
            <a:r>
              <a:rPr b="1" lang="en-US" sz="1500" spc="-1" strike="noStrike">
                <a:solidFill>
                  <a:srgbClr val="000000"/>
                </a:solidFill>
                <a:latin typeface="Arial"/>
                <a:ea typeface="DejaVu Sans"/>
              </a:rPr>
              <a:t>single-connection</a:t>
            </a:r>
            <a:r>
              <a:rPr b="0" lang="en-US" sz="1500" spc="-1" strike="noStrike">
                <a:solidFill>
                  <a:srgbClr val="000000"/>
                </a:solidFill>
                <a:latin typeface="Arial"/>
                <a:ea typeface="DejaVu Sans"/>
              </a:rPr>
              <a:t> command to enhance TCP performance. If required, multiple TACACS+ servers can be identified by entering their respective IPv4 addresses using the </a:t>
            </a:r>
            <a:r>
              <a:rPr b="1" lang="en-US" sz="1500" spc="-1" strike="noStrike">
                <a:solidFill>
                  <a:srgbClr val="000000"/>
                </a:solidFill>
                <a:latin typeface="Arial"/>
                <a:ea typeface="DejaVu Sans"/>
              </a:rPr>
              <a:t>tacacs server</a:t>
            </a:r>
            <a:r>
              <a:rPr b="0" lang="en-US" sz="1500" spc="-1" strike="noStrike">
                <a:solidFill>
                  <a:srgbClr val="000000"/>
                </a:solidFill>
                <a:latin typeface="Arial"/>
                <a:ea typeface="DejaVu Sans"/>
              </a:rPr>
              <a:t> </a:t>
            </a:r>
            <a:r>
              <a:rPr b="0" i="1" lang="en-US" sz="1500" spc="-1" strike="noStrike">
                <a:solidFill>
                  <a:srgbClr val="000000"/>
                </a:solidFill>
                <a:latin typeface="Arial"/>
                <a:ea typeface="DejaVu Sans"/>
              </a:rPr>
              <a:t>name</a:t>
            </a:r>
            <a:r>
              <a:rPr b="0" lang="en-US" sz="1500" spc="-1" strike="noStrike">
                <a:solidFill>
                  <a:srgbClr val="000000"/>
                </a:solidFill>
                <a:latin typeface="Arial"/>
                <a:ea typeface="DejaVu Sans"/>
              </a:rPr>
              <a:t> command.</a:t>
            </a:r>
            <a:endParaRPr b="0" lang="en-AU" sz="1500" spc="-1" strike="noStrike">
              <a:latin typeface="Arial"/>
            </a:endParaRPr>
          </a:p>
          <a:p>
            <a:pPr marL="285840" indent="-285840">
              <a:lnSpc>
                <a:spcPct val="100000"/>
              </a:lnSpc>
              <a:buClr>
                <a:srgbClr val="000000"/>
              </a:buClr>
              <a:buFont typeface="Arial"/>
              <a:buChar char="•"/>
            </a:pPr>
            <a:r>
              <a:rPr b="0" lang="en-US" sz="1500" spc="-1" strike="noStrike">
                <a:solidFill>
                  <a:srgbClr val="000000"/>
                </a:solidFill>
                <a:latin typeface="Arial"/>
                <a:ea typeface="DejaVu Sans"/>
              </a:rPr>
              <a:t>The </a:t>
            </a:r>
            <a:r>
              <a:rPr b="1" lang="en-US" sz="1500" spc="-1" strike="noStrike">
                <a:solidFill>
                  <a:srgbClr val="000000"/>
                </a:solidFill>
                <a:latin typeface="Arial"/>
                <a:ea typeface="DejaVu Sans"/>
              </a:rPr>
              <a:t>key</a:t>
            </a:r>
            <a:r>
              <a:rPr b="0" lang="en-US" sz="1500" spc="-1" strike="noStrike">
                <a:solidFill>
                  <a:srgbClr val="000000"/>
                </a:solidFill>
                <a:latin typeface="Arial"/>
                <a:ea typeface="DejaVu Sans"/>
              </a:rPr>
              <a:t> </a:t>
            </a:r>
            <a:r>
              <a:rPr b="0" i="1" lang="en-US" sz="1500" spc="-1" strike="noStrike">
                <a:solidFill>
                  <a:srgbClr val="000000"/>
                </a:solidFill>
                <a:latin typeface="Arial"/>
                <a:ea typeface="DejaVu Sans"/>
              </a:rPr>
              <a:t>key</a:t>
            </a:r>
            <a:r>
              <a:rPr b="0" lang="en-US" sz="1500" spc="-1" strike="noStrike">
                <a:solidFill>
                  <a:srgbClr val="000000"/>
                </a:solidFill>
                <a:latin typeface="Arial"/>
                <a:ea typeface="DejaVu Sans"/>
              </a:rPr>
              <a:t> command is used to configure the shared secret key to encrypt the data transfer between the TACACS+ server and AAA-enabled router. </a:t>
            </a:r>
            <a:endParaRPr b="0" lang="en-AU" sz="1500" spc="-1" strike="noStrike">
              <a:latin typeface="Arial"/>
            </a:endParaRPr>
          </a:p>
        </p:txBody>
      </p:sp>
      <p:pic>
        <p:nvPicPr>
          <p:cNvPr id="324" name="Picture 5" descr=""/>
          <p:cNvPicPr/>
          <p:nvPr/>
        </p:nvPicPr>
        <p:blipFill>
          <a:blip r:embed="rId1"/>
          <a:stretch/>
        </p:blipFill>
        <p:spPr>
          <a:xfrm>
            <a:off x="4888800" y="2778120"/>
            <a:ext cx="4254480" cy="1620000"/>
          </a:xfrm>
          <a:prstGeom prst="rect">
            <a:avLst/>
          </a:prstGeom>
          <a:ln w="0">
            <a:noFill/>
          </a:ln>
        </p:spPr>
      </p:pic>
      <p:pic>
        <p:nvPicPr>
          <p:cNvPr id="325" name="Picture 3" descr=""/>
          <p:cNvPicPr/>
          <p:nvPr/>
        </p:nvPicPr>
        <p:blipFill>
          <a:blip r:embed="rId2"/>
          <a:stretch/>
        </p:blipFill>
        <p:spPr>
          <a:xfrm>
            <a:off x="5159160" y="306000"/>
            <a:ext cx="2880360" cy="2472120"/>
          </a:xfrm>
          <a:prstGeom prst="rect">
            <a:avLst/>
          </a:prstGeom>
          <a:ln w="0">
            <a:noFill/>
          </a:ln>
        </p:spPr>
      </p:pic>
      <p:sp>
        <p:nvSpPr>
          <p:cNvPr id="326" name="PlaceHolder 3"/>
          <p:cNvSpPr>
            <a:spLocks noGrp="1"/>
          </p:cNvSpPr>
          <p:nvPr>
            <p:ph type="sldNum" idx="27"/>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0861942F-7681-4C50-A3CB-A79150D6FDC2}"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Configure Server-Based Authentication</a:t>
            </a:r>
            <a:endParaRPr b="0" lang="en-AU" sz="1600" spc="-1" strike="noStrike">
              <a:latin typeface="Arial"/>
            </a:endParaRPr>
          </a:p>
        </p:txBody>
      </p:sp>
      <p:sp>
        <p:nvSpPr>
          <p:cNvPr id="328"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Configure RADIUS Servers</a:t>
            </a:r>
            <a:endParaRPr b="0" lang="en-AU" sz="2200" spc="-1" strike="noStrike">
              <a:latin typeface="Arial"/>
            </a:endParaRPr>
          </a:p>
        </p:txBody>
      </p:sp>
      <p:sp>
        <p:nvSpPr>
          <p:cNvPr id="329" name="Object4"/>
          <p:cNvSpPr/>
          <p:nvPr/>
        </p:nvSpPr>
        <p:spPr>
          <a:xfrm>
            <a:off x="0" y="914400"/>
            <a:ext cx="8686080" cy="1566720"/>
          </a:xfrm>
          <a:prstGeom prst="rect">
            <a:avLst/>
          </a:prstGeom>
          <a:noFill/>
          <a:ln w="0">
            <a:noFill/>
          </a:ln>
        </p:spPr>
        <p:style>
          <a:lnRef idx="0"/>
          <a:fillRef idx="0"/>
          <a:effectRef idx="0"/>
          <a:fontRef idx="minor"/>
        </p:style>
        <p:txBody>
          <a:bodyPr lIns="90000" rIns="90000" tIns="45000" bIns="45000" anchor="t">
            <a:noAutofit/>
          </a:bodyPr>
          <a:p>
            <a:pPr marL="285840" indent="-285840">
              <a:lnSpc>
                <a:spcPts val="2001"/>
              </a:lnSpc>
              <a:buClr>
                <a:srgbClr val="000000"/>
              </a:buClr>
              <a:buFont typeface="Arial"/>
              <a:buChar char="•"/>
            </a:pPr>
            <a:r>
              <a:rPr b="0" lang="en-US" sz="1600" spc="-1" strike="noStrike">
                <a:solidFill>
                  <a:srgbClr val="000000"/>
                </a:solidFill>
                <a:latin typeface="Arial"/>
                <a:ea typeface="DejaVu Sans"/>
              </a:rPr>
              <a:t>To configure a RADIUS server, use the </a:t>
            </a:r>
            <a:r>
              <a:rPr b="1" lang="en-US" sz="1600" spc="-1" strike="noStrike">
                <a:solidFill>
                  <a:srgbClr val="000000"/>
                </a:solidFill>
                <a:latin typeface="Arial"/>
                <a:ea typeface="DejaVu Sans"/>
              </a:rPr>
              <a:t>radius server</a:t>
            </a:r>
            <a:r>
              <a:rPr b="0" lang="en-US" sz="1600" spc="-1" strike="noStrike">
                <a:solidFill>
                  <a:srgbClr val="000000"/>
                </a:solidFill>
                <a:latin typeface="Arial"/>
                <a:ea typeface="DejaVu Sans"/>
              </a:rPr>
              <a:t> </a:t>
            </a:r>
            <a:r>
              <a:rPr b="0" i="1" lang="en-US" sz="1600" spc="-1" strike="noStrike">
                <a:solidFill>
                  <a:srgbClr val="000000"/>
                </a:solidFill>
                <a:latin typeface="Arial"/>
                <a:ea typeface="DejaVu Sans"/>
              </a:rPr>
              <a:t>name</a:t>
            </a:r>
            <a:r>
              <a:rPr b="0" lang="en-US" sz="1600" spc="-1" strike="noStrike">
                <a:solidFill>
                  <a:srgbClr val="000000"/>
                </a:solidFill>
                <a:latin typeface="Arial"/>
                <a:ea typeface="DejaVu Sans"/>
              </a:rPr>
              <a:t> command.</a:t>
            </a:r>
            <a:endParaRPr b="0" lang="en-AU" sz="1600" spc="-1" strike="noStrike">
              <a:latin typeface="Arial"/>
            </a:endParaRPr>
          </a:p>
          <a:p>
            <a:pPr marL="285840" indent="-285840">
              <a:lnSpc>
                <a:spcPct val="100000"/>
              </a:lnSpc>
              <a:buClr>
                <a:srgbClr val="000000"/>
              </a:buClr>
              <a:buFont typeface="Arial"/>
              <a:buChar char="•"/>
            </a:pPr>
            <a:r>
              <a:rPr b="0" lang="en-US" sz="1600" spc="-1" strike="noStrike">
                <a:solidFill>
                  <a:srgbClr val="000000"/>
                </a:solidFill>
                <a:latin typeface="Arial"/>
                <a:ea typeface="DejaVu Sans"/>
              </a:rPr>
              <a:t>If required, multiple RADIUS servers can be identified by entering a </a:t>
            </a:r>
            <a:r>
              <a:rPr b="1" lang="en-US" sz="1600" spc="-1" strike="noStrike">
                <a:solidFill>
                  <a:srgbClr val="000000"/>
                </a:solidFill>
                <a:latin typeface="Arial"/>
                <a:ea typeface="DejaVu Sans"/>
              </a:rPr>
              <a:t>radius server</a:t>
            </a:r>
            <a:r>
              <a:rPr b="0" lang="en-US" sz="1600" spc="-1" strike="noStrike">
                <a:solidFill>
                  <a:srgbClr val="000000"/>
                </a:solidFill>
                <a:latin typeface="Arial"/>
                <a:ea typeface="DejaVu Sans"/>
              </a:rPr>
              <a:t> </a:t>
            </a:r>
            <a:r>
              <a:rPr b="0" i="1" lang="en-US" sz="1600" spc="-1" strike="noStrike">
                <a:solidFill>
                  <a:srgbClr val="000000"/>
                </a:solidFill>
                <a:latin typeface="Arial"/>
                <a:ea typeface="DejaVu Sans"/>
              </a:rPr>
              <a:t>name</a:t>
            </a:r>
            <a:r>
              <a:rPr b="0" lang="en-US" sz="1600" spc="-1" strike="noStrike">
                <a:solidFill>
                  <a:srgbClr val="000000"/>
                </a:solidFill>
                <a:latin typeface="Arial"/>
                <a:ea typeface="DejaVu Sans"/>
              </a:rPr>
              <a:t> command for each server.</a:t>
            </a:r>
            <a:endParaRPr b="0" lang="en-AU" sz="1600" spc="-1" strike="noStrike">
              <a:latin typeface="Arial"/>
            </a:endParaRPr>
          </a:p>
          <a:p>
            <a:pPr marL="285840" indent="-285840">
              <a:lnSpc>
                <a:spcPct val="100000"/>
              </a:lnSpc>
              <a:buClr>
                <a:srgbClr val="000000"/>
              </a:buClr>
              <a:buFont typeface="Arial"/>
              <a:buChar char="•"/>
            </a:pPr>
            <a:r>
              <a:rPr b="0" lang="en-US" sz="1600" spc="-1" strike="noStrike">
                <a:solidFill>
                  <a:srgbClr val="000000"/>
                </a:solidFill>
                <a:latin typeface="Arial"/>
                <a:ea typeface="DejaVu Sans"/>
              </a:rPr>
              <a:t>In RADIUS server configuration mode, configure the IPv4 address of the RADIUS server using the </a:t>
            </a:r>
            <a:r>
              <a:rPr b="1" lang="en-US" sz="1600" spc="-1" strike="noStrike">
                <a:solidFill>
                  <a:srgbClr val="000000"/>
                </a:solidFill>
                <a:latin typeface="Arial"/>
                <a:ea typeface="DejaVu Sans"/>
              </a:rPr>
              <a:t>address ipv4</a:t>
            </a:r>
            <a:r>
              <a:rPr b="0" lang="en-US" sz="1600" spc="-1" strike="noStrike">
                <a:solidFill>
                  <a:srgbClr val="000000"/>
                </a:solidFill>
                <a:latin typeface="Arial"/>
                <a:ea typeface="DejaVu Sans"/>
              </a:rPr>
              <a:t> </a:t>
            </a:r>
            <a:r>
              <a:rPr b="0" i="1" lang="en-US" sz="1600" spc="-1" strike="noStrike">
                <a:solidFill>
                  <a:srgbClr val="000000"/>
                </a:solidFill>
                <a:latin typeface="Arial"/>
                <a:ea typeface="DejaVu Sans"/>
              </a:rPr>
              <a:t>ipv4-address</a:t>
            </a:r>
            <a:r>
              <a:rPr b="0" lang="en-US" sz="1600" spc="-1" strike="noStrike">
                <a:solidFill>
                  <a:srgbClr val="000000"/>
                </a:solidFill>
                <a:latin typeface="Arial"/>
                <a:ea typeface="DejaVu Sans"/>
              </a:rPr>
              <a:t> command.</a:t>
            </a:r>
            <a:endParaRPr b="0" lang="en-AU" sz="1600" spc="-1" strike="noStrike">
              <a:latin typeface="Arial"/>
            </a:endParaRPr>
          </a:p>
          <a:p>
            <a:pPr marL="285840" indent="-285840">
              <a:lnSpc>
                <a:spcPct val="100000"/>
              </a:lnSpc>
              <a:buClr>
                <a:srgbClr val="000000"/>
              </a:buClr>
              <a:buFont typeface="Arial"/>
              <a:buChar char="•"/>
            </a:pPr>
            <a:r>
              <a:rPr b="0" lang="en-US" sz="1600" spc="-1" strike="noStrike">
                <a:solidFill>
                  <a:srgbClr val="000000"/>
                </a:solidFill>
                <a:latin typeface="Arial"/>
                <a:ea typeface="DejaVu Sans"/>
              </a:rPr>
              <a:t>To configure the shared secret key for encrypting the password, use the </a:t>
            </a:r>
            <a:r>
              <a:rPr b="1" lang="en-US" sz="1600" spc="-1" strike="noStrike">
                <a:solidFill>
                  <a:srgbClr val="000000"/>
                </a:solidFill>
                <a:latin typeface="Arial"/>
                <a:ea typeface="DejaVu Sans"/>
              </a:rPr>
              <a:t>key </a:t>
            </a:r>
            <a:r>
              <a:rPr b="0" lang="en-US" sz="1600" spc="-1" strike="noStrike">
                <a:solidFill>
                  <a:srgbClr val="000000"/>
                </a:solidFill>
                <a:latin typeface="Arial"/>
                <a:ea typeface="DejaVu Sans"/>
              </a:rPr>
              <a:t>command. </a:t>
            </a:r>
            <a:endParaRPr b="0" lang="en-AU" sz="1600" spc="-1" strike="noStrike">
              <a:latin typeface="Arial"/>
            </a:endParaRPr>
          </a:p>
          <a:p>
            <a:pPr>
              <a:lnSpc>
                <a:spcPts val="2001"/>
              </a:lnSpc>
              <a:buNone/>
            </a:pPr>
            <a:endParaRPr b="0" lang="en-AU" sz="1400" spc="-1" strike="noStrike">
              <a:latin typeface="Arial"/>
            </a:endParaRPr>
          </a:p>
          <a:p>
            <a:pPr>
              <a:lnSpc>
                <a:spcPts val="2001"/>
              </a:lnSpc>
              <a:buNone/>
            </a:pPr>
            <a:endParaRPr b="0" lang="en-AU" sz="1400" spc="-1" strike="noStrike">
              <a:latin typeface="Arial"/>
            </a:endParaRPr>
          </a:p>
        </p:txBody>
      </p:sp>
      <p:pic>
        <p:nvPicPr>
          <p:cNvPr id="330" name="Picture 3" descr=""/>
          <p:cNvPicPr/>
          <p:nvPr/>
        </p:nvPicPr>
        <p:blipFill>
          <a:blip r:embed="rId1"/>
          <a:stretch/>
        </p:blipFill>
        <p:spPr>
          <a:xfrm>
            <a:off x="0" y="2481840"/>
            <a:ext cx="9143280" cy="1650240"/>
          </a:xfrm>
          <a:prstGeom prst="rect">
            <a:avLst/>
          </a:prstGeom>
          <a:ln w="0">
            <a:noFill/>
          </a:ln>
        </p:spPr>
      </p:pic>
      <p:sp>
        <p:nvSpPr>
          <p:cNvPr id="331" name="PlaceHolder 3"/>
          <p:cNvSpPr>
            <a:spLocks noGrp="1"/>
          </p:cNvSpPr>
          <p:nvPr>
            <p:ph type="sldNum" idx="28"/>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1A4FA0B7-B291-4A05-A409-4B0C669E76A4}"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Configure Server-Based Authentication</a:t>
            </a:r>
            <a:endParaRPr b="0" lang="en-AU" sz="1600" spc="-1" strike="noStrike">
              <a:latin typeface="Arial"/>
            </a:endParaRPr>
          </a:p>
        </p:txBody>
      </p:sp>
      <p:sp>
        <p:nvSpPr>
          <p:cNvPr id="333"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Authenticate to the AAA Server Configuration Commands</a:t>
            </a:r>
            <a:endParaRPr b="0" lang="en-AU" sz="2200" spc="-1" strike="noStrike">
              <a:latin typeface="Arial"/>
            </a:endParaRPr>
          </a:p>
        </p:txBody>
      </p:sp>
      <p:sp>
        <p:nvSpPr>
          <p:cNvPr id="334" name="Object4"/>
          <p:cNvSpPr/>
          <p:nvPr/>
        </p:nvSpPr>
        <p:spPr>
          <a:xfrm>
            <a:off x="0" y="914400"/>
            <a:ext cx="9027000" cy="840960"/>
          </a:xfrm>
          <a:prstGeom prst="rect">
            <a:avLst/>
          </a:prstGeom>
          <a:noFill/>
          <a:ln w="0">
            <a:noFill/>
          </a:ln>
        </p:spPr>
        <p:style>
          <a:lnRef idx="0"/>
          <a:fillRef idx="0"/>
          <a:effectRef idx="0"/>
          <a:fontRef idx="minor"/>
        </p:style>
        <p:txBody>
          <a:bodyPr lIns="90000" rIns="90000" tIns="45000" bIns="45000" anchor="t">
            <a:noAutofit/>
          </a:bodyPr>
          <a:p>
            <a:pPr>
              <a:lnSpc>
                <a:spcPts val="2001"/>
              </a:lnSpc>
              <a:buNone/>
            </a:pPr>
            <a:r>
              <a:rPr b="0" lang="en-US" sz="1600" spc="-1" strike="noStrike">
                <a:solidFill>
                  <a:srgbClr val="000000"/>
                </a:solidFill>
                <a:latin typeface="Arial"/>
                <a:ea typeface="DejaVu Sans"/>
              </a:rPr>
              <a:t>When the AAA security servers have been identified, the servers must be included in the method list of the </a:t>
            </a:r>
            <a:r>
              <a:rPr b="1" lang="en-US" sz="1600" spc="-1" strike="noStrike">
                <a:solidFill>
                  <a:srgbClr val="000000"/>
                </a:solidFill>
                <a:latin typeface="Arial"/>
                <a:ea typeface="DejaVu Sans"/>
              </a:rPr>
              <a:t>aaa authentication login</a:t>
            </a:r>
            <a:r>
              <a:rPr b="0" lang="en-US" sz="1600" spc="-1" strike="noStrike">
                <a:solidFill>
                  <a:srgbClr val="000000"/>
                </a:solidFill>
                <a:latin typeface="Arial"/>
                <a:ea typeface="DejaVu Sans"/>
              </a:rPr>
              <a:t> command. AAA servers are identified using the </a:t>
            </a:r>
            <a:r>
              <a:rPr b="1" lang="en-US" sz="1600" spc="-1" strike="noStrike">
                <a:solidFill>
                  <a:srgbClr val="000000"/>
                </a:solidFill>
                <a:latin typeface="Arial"/>
                <a:ea typeface="DejaVu Sans"/>
              </a:rPr>
              <a:t>group tacacs+</a:t>
            </a:r>
            <a:r>
              <a:rPr b="0" lang="en-US" sz="1600" spc="-1" strike="noStrike">
                <a:solidFill>
                  <a:srgbClr val="000000"/>
                </a:solidFill>
                <a:latin typeface="Arial"/>
                <a:ea typeface="DejaVu Sans"/>
              </a:rPr>
              <a:t> or </a:t>
            </a:r>
            <a:r>
              <a:rPr b="1" lang="en-US" sz="1600" spc="-1" strike="noStrike">
                <a:solidFill>
                  <a:srgbClr val="000000"/>
                </a:solidFill>
                <a:latin typeface="Arial"/>
                <a:ea typeface="DejaVu Sans"/>
              </a:rPr>
              <a:t>group radius</a:t>
            </a:r>
            <a:r>
              <a:rPr b="0" lang="en-US" sz="1600" spc="-1" strike="noStrike">
                <a:solidFill>
                  <a:srgbClr val="000000"/>
                </a:solidFill>
                <a:latin typeface="Arial"/>
                <a:ea typeface="DejaVu Sans"/>
              </a:rPr>
              <a:t> keywords. Refer to the figure to see command syntax options available with the </a:t>
            </a:r>
            <a:r>
              <a:rPr b="1" lang="en-US" sz="1600" spc="-1" strike="noStrike">
                <a:solidFill>
                  <a:srgbClr val="000000"/>
                </a:solidFill>
                <a:latin typeface="Arial"/>
                <a:ea typeface="DejaVu Sans"/>
              </a:rPr>
              <a:t>aaa authentication login</a:t>
            </a:r>
            <a:r>
              <a:rPr b="0" lang="en-US" sz="1600" spc="-1" strike="noStrike">
                <a:solidFill>
                  <a:srgbClr val="000000"/>
                </a:solidFill>
                <a:latin typeface="Arial"/>
                <a:ea typeface="DejaVu Sans"/>
              </a:rPr>
              <a:t> command.</a:t>
            </a:r>
            <a:endParaRPr b="0" lang="en-AU" sz="1600" spc="-1" strike="noStrike">
              <a:latin typeface="Arial"/>
            </a:endParaRPr>
          </a:p>
          <a:p>
            <a:pPr>
              <a:lnSpc>
                <a:spcPts val="2001"/>
              </a:lnSpc>
              <a:buNone/>
            </a:pPr>
            <a:endParaRPr b="0" lang="en-AU" sz="1400" spc="-1" strike="noStrike">
              <a:latin typeface="Arial"/>
            </a:endParaRPr>
          </a:p>
        </p:txBody>
      </p:sp>
      <p:pic>
        <p:nvPicPr>
          <p:cNvPr id="335" name="Picture 3" descr=""/>
          <p:cNvPicPr/>
          <p:nvPr/>
        </p:nvPicPr>
        <p:blipFill>
          <a:blip r:embed="rId1"/>
          <a:stretch/>
        </p:blipFill>
        <p:spPr>
          <a:xfrm>
            <a:off x="1545840" y="1969200"/>
            <a:ext cx="5767560" cy="2659320"/>
          </a:xfrm>
          <a:prstGeom prst="rect">
            <a:avLst/>
          </a:prstGeom>
          <a:ln w="0">
            <a:noFill/>
          </a:ln>
        </p:spPr>
      </p:pic>
      <p:sp>
        <p:nvSpPr>
          <p:cNvPr id="336" name="PlaceHolder 3"/>
          <p:cNvSpPr>
            <a:spLocks noGrp="1"/>
          </p:cNvSpPr>
          <p:nvPr>
            <p:ph type="sldNum" idx="29"/>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602B3078-E19E-4B1D-89A2-437475FADBF5}"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Configure Server-Based Authentication</a:t>
            </a:r>
            <a:endParaRPr b="0" lang="en-AU" sz="1600" spc="-1" strike="noStrike">
              <a:latin typeface="Arial"/>
            </a:endParaRPr>
          </a:p>
        </p:txBody>
      </p:sp>
      <p:sp>
        <p:nvSpPr>
          <p:cNvPr id="338"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Authenticate to the AAA Server Configuration Commands (Cont.)</a:t>
            </a:r>
            <a:endParaRPr b="0" lang="en-AU" sz="2200" spc="-1" strike="noStrike">
              <a:latin typeface="Arial"/>
            </a:endParaRPr>
          </a:p>
        </p:txBody>
      </p:sp>
      <p:sp>
        <p:nvSpPr>
          <p:cNvPr id="339" name="Object4"/>
          <p:cNvSpPr/>
          <p:nvPr/>
        </p:nvSpPr>
        <p:spPr>
          <a:xfrm>
            <a:off x="0" y="914400"/>
            <a:ext cx="9027000" cy="840960"/>
          </a:xfrm>
          <a:prstGeom prst="rect">
            <a:avLst/>
          </a:prstGeom>
          <a:noFill/>
          <a:ln w="0">
            <a:noFill/>
          </a:ln>
        </p:spPr>
        <p:style>
          <a:lnRef idx="0"/>
          <a:fillRef idx="0"/>
          <a:effectRef idx="0"/>
          <a:fontRef idx="minor"/>
        </p:style>
        <p:txBody>
          <a:bodyPr lIns="90000" rIns="90000" tIns="45000" bIns="45000" anchor="t">
            <a:noAutofit/>
          </a:bodyPr>
          <a:p>
            <a:pPr>
              <a:lnSpc>
                <a:spcPts val="2001"/>
              </a:lnSpc>
              <a:buNone/>
            </a:pPr>
            <a:r>
              <a:rPr b="0" lang="en-US" sz="1600" spc="-1" strike="noStrike">
                <a:solidFill>
                  <a:srgbClr val="000000"/>
                </a:solidFill>
                <a:latin typeface="Arial"/>
                <a:ea typeface="DejaVu Sans"/>
              </a:rPr>
              <a:t>To configure a method list for the default login to authenticate first using a TACACS+ server, second with a RADIUS server, and finally with a local username database, specify the order with the </a:t>
            </a:r>
            <a:r>
              <a:rPr b="1" lang="en-US" sz="1600" spc="-1" strike="noStrike">
                <a:solidFill>
                  <a:srgbClr val="000000"/>
                </a:solidFill>
                <a:latin typeface="Arial"/>
                <a:ea typeface="DejaVu Sans"/>
              </a:rPr>
              <a:t>aaa authentication login default</a:t>
            </a:r>
            <a:r>
              <a:rPr b="0" lang="en-US" sz="1600" spc="-1" strike="noStrike">
                <a:solidFill>
                  <a:srgbClr val="000000"/>
                </a:solidFill>
                <a:latin typeface="Arial"/>
                <a:ea typeface="DejaVu Sans"/>
              </a:rPr>
              <a:t> command, as highlighted in the example.</a:t>
            </a:r>
            <a:endParaRPr b="0" lang="en-AU" sz="1600" spc="-1" strike="noStrike">
              <a:latin typeface="Arial"/>
            </a:endParaRPr>
          </a:p>
        </p:txBody>
      </p:sp>
      <p:pic>
        <p:nvPicPr>
          <p:cNvPr id="340" name="Picture 5" descr=""/>
          <p:cNvPicPr/>
          <p:nvPr/>
        </p:nvPicPr>
        <p:blipFill>
          <a:blip r:embed="rId1"/>
          <a:stretch/>
        </p:blipFill>
        <p:spPr>
          <a:xfrm>
            <a:off x="805680" y="1864080"/>
            <a:ext cx="7497000" cy="2764440"/>
          </a:xfrm>
          <a:prstGeom prst="rect">
            <a:avLst/>
          </a:prstGeom>
          <a:ln w="0">
            <a:noFill/>
          </a:ln>
        </p:spPr>
      </p:pic>
      <p:sp>
        <p:nvSpPr>
          <p:cNvPr id="341" name="PlaceHolder 3"/>
          <p:cNvSpPr>
            <a:spLocks noGrp="1"/>
          </p:cNvSpPr>
          <p:nvPr>
            <p:ph type="sldNum" idx="30"/>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C07BC51A-546B-4DC1-9CC6-3E0BFD780E1A}"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Configure Server-Based Authentication</a:t>
            </a:r>
            <a:endParaRPr b="0" lang="en-AU" sz="1600" spc="-1" strike="noStrike">
              <a:latin typeface="Arial"/>
            </a:endParaRPr>
          </a:p>
        </p:txBody>
      </p:sp>
      <p:sp>
        <p:nvSpPr>
          <p:cNvPr id="343"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Video Demonstration - Configure a Cisco Router to Access a AAA RADIUS Server</a:t>
            </a:r>
            <a:endParaRPr b="0" lang="en-AU" sz="2200" spc="-1" strike="noStrike">
              <a:latin typeface="Arial"/>
            </a:endParaRPr>
          </a:p>
        </p:txBody>
      </p:sp>
      <p:sp>
        <p:nvSpPr>
          <p:cNvPr id="344" name="Object4"/>
          <p:cNvSpPr/>
          <p:nvPr/>
        </p:nvSpPr>
        <p:spPr>
          <a:xfrm>
            <a:off x="0" y="1088640"/>
            <a:ext cx="9361080" cy="25711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600" spc="-1" strike="noStrike">
                <a:solidFill>
                  <a:srgbClr val="000000"/>
                </a:solidFill>
                <a:latin typeface="Arial"/>
                <a:ea typeface="DejaVu Sans"/>
              </a:rPr>
              <a:t>This video demonstrates how to configure a Cisco router to access a AAA RADIUS server by completing the following:</a:t>
            </a:r>
            <a:endParaRPr b="0" lang="en-AU" sz="1600" spc="-1" strike="noStrike">
              <a:latin typeface="Arial"/>
            </a:endParaRPr>
          </a:p>
          <a:p>
            <a:pPr>
              <a:lnSpc>
                <a:spcPct val="100000"/>
              </a:lnSpc>
              <a:buNone/>
            </a:pPr>
            <a:endParaRPr b="0" lang="en-AU" sz="1400" spc="-1" strike="noStrike">
              <a:latin typeface="Arial"/>
            </a:endParaRPr>
          </a:p>
          <a:p>
            <a:pPr marL="457200">
              <a:lnSpc>
                <a:spcPct val="100000"/>
              </a:lnSpc>
              <a:buNone/>
            </a:pPr>
            <a:r>
              <a:rPr b="1" lang="en-US" sz="1300" spc="-1" strike="noStrike">
                <a:solidFill>
                  <a:srgbClr val="000000"/>
                </a:solidFill>
                <a:latin typeface="Arial"/>
                <a:ea typeface="DejaVu Sans"/>
              </a:rPr>
              <a:t>Step 1</a:t>
            </a:r>
            <a:r>
              <a:rPr b="0" lang="en-US" sz="1300" spc="-1" strike="noStrike">
                <a:solidFill>
                  <a:srgbClr val="000000"/>
                </a:solidFill>
                <a:latin typeface="Arial"/>
                <a:ea typeface="DejaVu Sans"/>
              </a:rPr>
              <a:t>. Create users on the RADIUS server</a:t>
            </a:r>
            <a:endParaRPr b="0" lang="en-AU" sz="1300" spc="-1" strike="noStrike">
              <a:latin typeface="Arial"/>
            </a:endParaRPr>
          </a:p>
          <a:p>
            <a:pPr marL="457200">
              <a:lnSpc>
                <a:spcPct val="100000"/>
              </a:lnSpc>
              <a:buNone/>
            </a:pPr>
            <a:r>
              <a:rPr b="1" lang="en-US" sz="1300" spc="-1" strike="noStrike">
                <a:solidFill>
                  <a:srgbClr val="000000"/>
                </a:solidFill>
                <a:latin typeface="Arial"/>
                <a:ea typeface="DejaVu Sans"/>
              </a:rPr>
              <a:t>Step 2</a:t>
            </a:r>
            <a:r>
              <a:rPr b="0" lang="en-US" sz="1300" spc="-1" strike="noStrike">
                <a:solidFill>
                  <a:srgbClr val="000000"/>
                </a:solidFill>
                <a:latin typeface="Arial"/>
                <a:ea typeface="DejaVu Sans"/>
              </a:rPr>
              <a:t>. Set a secret key on the RADIUS server</a:t>
            </a:r>
            <a:endParaRPr b="0" lang="en-AU" sz="1300" spc="-1" strike="noStrike">
              <a:latin typeface="Arial"/>
            </a:endParaRPr>
          </a:p>
          <a:p>
            <a:pPr marL="457200">
              <a:lnSpc>
                <a:spcPct val="100000"/>
              </a:lnSpc>
              <a:buNone/>
            </a:pPr>
            <a:r>
              <a:rPr b="1" lang="en-US" sz="1300" spc="-1" strike="noStrike">
                <a:solidFill>
                  <a:srgbClr val="000000"/>
                </a:solidFill>
                <a:latin typeface="Arial"/>
                <a:ea typeface="DejaVu Sans"/>
              </a:rPr>
              <a:t>Step 3</a:t>
            </a:r>
            <a:r>
              <a:rPr b="0" lang="en-US" sz="1300" spc="-1" strike="noStrike">
                <a:solidFill>
                  <a:srgbClr val="000000"/>
                </a:solidFill>
                <a:latin typeface="Arial"/>
                <a:ea typeface="DejaVu Sans"/>
              </a:rPr>
              <a:t>. Verify port 1812 for the RADIUS authentication port and 1813 for the RADIUS accounting port</a:t>
            </a:r>
            <a:endParaRPr b="0" lang="en-AU" sz="1300" spc="-1" strike="noStrike">
              <a:latin typeface="Arial"/>
            </a:endParaRPr>
          </a:p>
          <a:p>
            <a:pPr marL="457200">
              <a:lnSpc>
                <a:spcPct val="100000"/>
              </a:lnSpc>
              <a:buNone/>
            </a:pPr>
            <a:r>
              <a:rPr b="1" lang="en-US" sz="1300" spc="-1" strike="noStrike">
                <a:solidFill>
                  <a:srgbClr val="000000"/>
                </a:solidFill>
                <a:latin typeface="Arial"/>
                <a:ea typeface="DejaVu Sans"/>
              </a:rPr>
              <a:t>Step 4</a:t>
            </a:r>
            <a:r>
              <a:rPr b="0" lang="en-US" sz="1300" spc="-1" strike="noStrike">
                <a:solidFill>
                  <a:srgbClr val="000000"/>
                </a:solidFill>
                <a:latin typeface="Arial"/>
                <a:ea typeface="DejaVu Sans"/>
              </a:rPr>
              <a:t>. Set up SSH on the router for remote access</a:t>
            </a:r>
            <a:endParaRPr b="0" lang="en-AU" sz="1300" spc="-1" strike="noStrike">
              <a:latin typeface="Arial"/>
            </a:endParaRPr>
          </a:p>
          <a:p>
            <a:pPr marL="457200">
              <a:lnSpc>
                <a:spcPct val="100000"/>
              </a:lnSpc>
              <a:buNone/>
            </a:pPr>
            <a:r>
              <a:rPr b="1" lang="en-US" sz="1300" spc="-1" strike="noStrike">
                <a:solidFill>
                  <a:srgbClr val="000000"/>
                </a:solidFill>
                <a:latin typeface="Arial"/>
                <a:ea typeface="DejaVu Sans"/>
              </a:rPr>
              <a:t>Step 5</a:t>
            </a:r>
            <a:r>
              <a:rPr b="0" lang="en-US" sz="1300" spc="-1" strike="noStrike">
                <a:solidFill>
                  <a:srgbClr val="000000"/>
                </a:solidFill>
                <a:latin typeface="Arial"/>
                <a:ea typeface="DejaVu Sans"/>
              </a:rPr>
              <a:t>. Set up a local user on the router in case of RADIUS server failure</a:t>
            </a:r>
            <a:endParaRPr b="0" lang="en-AU" sz="1300" spc="-1" strike="noStrike">
              <a:latin typeface="Arial"/>
            </a:endParaRPr>
          </a:p>
          <a:p>
            <a:pPr marL="457200">
              <a:lnSpc>
                <a:spcPct val="100000"/>
              </a:lnSpc>
              <a:buNone/>
            </a:pPr>
            <a:r>
              <a:rPr b="1" lang="en-US" sz="1300" spc="-1" strike="noStrike">
                <a:solidFill>
                  <a:srgbClr val="000000"/>
                </a:solidFill>
                <a:latin typeface="Arial"/>
                <a:ea typeface="DejaVu Sans"/>
              </a:rPr>
              <a:t>Step 6</a:t>
            </a:r>
            <a:r>
              <a:rPr b="0" lang="en-US" sz="1300" spc="-1" strike="noStrike">
                <a:solidFill>
                  <a:srgbClr val="000000"/>
                </a:solidFill>
                <a:latin typeface="Arial"/>
                <a:ea typeface="DejaVu Sans"/>
              </a:rPr>
              <a:t>. Enable AAA authentication on the router</a:t>
            </a:r>
            <a:endParaRPr b="0" lang="en-AU" sz="1300" spc="-1" strike="noStrike">
              <a:latin typeface="Arial"/>
            </a:endParaRPr>
          </a:p>
          <a:p>
            <a:pPr marL="457200">
              <a:lnSpc>
                <a:spcPct val="100000"/>
              </a:lnSpc>
              <a:buNone/>
            </a:pPr>
            <a:r>
              <a:rPr b="1" lang="en-US" sz="1300" spc="-1" strike="noStrike">
                <a:solidFill>
                  <a:srgbClr val="000000"/>
                </a:solidFill>
                <a:latin typeface="Arial"/>
                <a:ea typeface="DejaVu Sans"/>
              </a:rPr>
              <a:t>Step 7</a:t>
            </a:r>
            <a:r>
              <a:rPr b="0" lang="en-US" sz="1300" spc="-1" strike="noStrike">
                <a:solidFill>
                  <a:srgbClr val="000000"/>
                </a:solidFill>
                <a:latin typeface="Arial"/>
                <a:ea typeface="DejaVu Sans"/>
              </a:rPr>
              <a:t>. Set AAA authentication login method lists</a:t>
            </a:r>
            <a:endParaRPr b="0" lang="en-AU" sz="1300" spc="-1" strike="noStrike">
              <a:latin typeface="Arial"/>
            </a:endParaRPr>
          </a:p>
          <a:p>
            <a:pPr marL="457200">
              <a:lnSpc>
                <a:spcPct val="100000"/>
              </a:lnSpc>
              <a:buNone/>
            </a:pPr>
            <a:r>
              <a:rPr b="1" lang="en-US" sz="1300" spc="-1" strike="noStrike">
                <a:solidFill>
                  <a:srgbClr val="000000"/>
                </a:solidFill>
                <a:latin typeface="Arial"/>
                <a:ea typeface="DejaVu Sans"/>
              </a:rPr>
              <a:t>Step 8</a:t>
            </a:r>
            <a:r>
              <a:rPr b="0" lang="en-US" sz="1300" spc="-1" strike="noStrike">
                <a:solidFill>
                  <a:srgbClr val="000000"/>
                </a:solidFill>
                <a:latin typeface="Arial"/>
                <a:ea typeface="DejaVu Sans"/>
              </a:rPr>
              <a:t>. Enable the router to use the RADIUS server for authentication by configuring the following on the router:</a:t>
            </a:r>
            <a:endParaRPr b="0" lang="en-AU" sz="1300" spc="-1" strike="noStrike">
              <a:latin typeface="Arial"/>
            </a:endParaRPr>
          </a:p>
          <a:p>
            <a:pPr lvl="2" marL="914400" indent="-216000">
              <a:lnSpc>
                <a:spcPct val="100000"/>
              </a:lnSpc>
              <a:buClr>
                <a:srgbClr val="000000"/>
              </a:buClr>
              <a:buFont typeface="Calibri Light"/>
              <a:buAutoNum type="arabicPeriod"/>
            </a:pPr>
            <a:r>
              <a:rPr b="0" lang="en-US" sz="1300" spc="-1" strike="noStrike">
                <a:solidFill>
                  <a:srgbClr val="000000"/>
                </a:solidFill>
                <a:latin typeface="Arial"/>
                <a:ea typeface="DejaVu Sans"/>
              </a:rPr>
              <a:t>RADIUS server name</a:t>
            </a:r>
            <a:endParaRPr b="0" lang="en-AU" sz="1300" spc="-1" strike="noStrike">
              <a:latin typeface="Arial"/>
            </a:endParaRPr>
          </a:p>
          <a:p>
            <a:pPr lvl="2" marL="914400" indent="-216000">
              <a:lnSpc>
                <a:spcPct val="100000"/>
              </a:lnSpc>
              <a:buClr>
                <a:srgbClr val="000000"/>
              </a:buClr>
              <a:buFont typeface="Calibri Light"/>
              <a:buAutoNum type="arabicPeriod"/>
            </a:pPr>
            <a:r>
              <a:rPr b="0" lang="en-US" sz="1300" spc="-1" strike="noStrike">
                <a:solidFill>
                  <a:srgbClr val="000000"/>
                </a:solidFill>
                <a:latin typeface="Arial"/>
                <a:ea typeface="DejaVu Sans"/>
              </a:rPr>
              <a:t>RADIUS server IP address, authentication port 1812, and accounting port 1813</a:t>
            </a:r>
            <a:endParaRPr b="0" lang="en-AU" sz="1300" spc="-1" strike="noStrike">
              <a:latin typeface="Arial"/>
            </a:endParaRPr>
          </a:p>
          <a:p>
            <a:pPr lvl="2" marL="914400" indent="-216000">
              <a:lnSpc>
                <a:spcPct val="100000"/>
              </a:lnSpc>
              <a:buClr>
                <a:srgbClr val="000000"/>
              </a:buClr>
              <a:buFont typeface="Calibri Light"/>
              <a:buAutoNum type="arabicPeriod"/>
            </a:pPr>
            <a:r>
              <a:rPr b="0" lang="en-US" sz="1300" spc="-1" strike="noStrike">
                <a:solidFill>
                  <a:srgbClr val="000000"/>
                </a:solidFill>
                <a:latin typeface="Arial"/>
                <a:ea typeface="DejaVu Sans"/>
              </a:rPr>
              <a:t>shared secret key</a:t>
            </a:r>
            <a:endParaRPr b="0" lang="en-AU" sz="1300" spc="-1" strike="noStrike">
              <a:latin typeface="Arial"/>
            </a:endParaRPr>
          </a:p>
          <a:p>
            <a:pPr marL="457200">
              <a:lnSpc>
                <a:spcPct val="100000"/>
              </a:lnSpc>
              <a:buNone/>
            </a:pPr>
            <a:r>
              <a:rPr b="1" lang="en-US" sz="1300" spc="-1" strike="noStrike">
                <a:solidFill>
                  <a:srgbClr val="000000"/>
                </a:solidFill>
                <a:latin typeface="Arial"/>
                <a:ea typeface="DejaVu Sans"/>
              </a:rPr>
              <a:t>Step 9</a:t>
            </a:r>
            <a:r>
              <a:rPr b="0" lang="en-US" sz="1300" spc="-1" strike="noStrike">
                <a:solidFill>
                  <a:srgbClr val="000000"/>
                </a:solidFill>
                <a:latin typeface="Arial"/>
                <a:ea typeface="DejaVu Sans"/>
              </a:rPr>
              <a:t>. Configure the console line and specify the AAA login authentication method list to use</a:t>
            </a:r>
            <a:endParaRPr b="0" lang="en-AU" sz="1300" spc="-1" strike="noStrike">
              <a:latin typeface="Arial"/>
            </a:endParaRPr>
          </a:p>
          <a:p>
            <a:pPr marL="457200">
              <a:lnSpc>
                <a:spcPct val="100000"/>
              </a:lnSpc>
              <a:buNone/>
            </a:pPr>
            <a:r>
              <a:rPr b="1" lang="en-US" sz="1300" spc="-1" strike="noStrike">
                <a:solidFill>
                  <a:srgbClr val="000000"/>
                </a:solidFill>
                <a:latin typeface="Arial"/>
                <a:ea typeface="DejaVu Sans"/>
              </a:rPr>
              <a:t>Step 10</a:t>
            </a:r>
            <a:r>
              <a:rPr b="0" lang="en-US" sz="1300" spc="-1" strike="noStrike">
                <a:solidFill>
                  <a:srgbClr val="000000"/>
                </a:solidFill>
                <a:latin typeface="Arial"/>
                <a:ea typeface="DejaVu Sans"/>
              </a:rPr>
              <a:t>. Configure the VTY lines for SSH and specify the AAA login authentication method list to use</a:t>
            </a:r>
            <a:endParaRPr b="0" lang="en-AU" sz="1300" spc="-1" strike="noStrike">
              <a:latin typeface="Arial"/>
            </a:endParaRPr>
          </a:p>
          <a:p>
            <a:pPr marL="457200">
              <a:lnSpc>
                <a:spcPct val="100000"/>
              </a:lnSpc>
              <a:buNone/>
            </a:pPr>
            <a:r>
              <a:rPr b="1" lang="en-US" sz="1300" spc="-1" strike="noStrike">
                <a:solidFill>
                  <a:srgbClr val="000000"/>
                </a:solidFill>
                <a:latin typeface="Arial"/>
                <a:ea typeface="DejaVu Sans"/>
              </a:rPr>
              <a:t>Step 11</a:t>
            </a:r>
            <a:r>
              <a:rPr b="0" lang="en-US" sz="1300" spc="-1" strike="noStrike">
                <a:solidFill>
                  <a:srgbClr val="000000"/>
                </a:solidFill>
                <a:latin typeface="Arial"/>
                <a:ea typeface="DejaVu Sans"/>
              </a:rPr>
              <a:t>. Test and verify</a:t>
            </a:r>
            <a:endParaRPr b="0" lang="en-AU" sz="1300" spc="-1" strike="noStrike">
              <a:latin typeface="Arial"/>
            </a:endParaRPr>
          </a:p>
        </p:txBody>
      </p:sp>
      <p:sp>
        <p:nvSpPr>
          <p:cNvPr id="345" name="PlaceHolder 3"/>
          <p:cNvSpPr>
            <a:spLocks noGrp="1"/>
          </p:cNvSpPr>
          <p:nvPr>
            <p:ph type="sldNum" idx="31"/>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C82D7D07-EFA0-4A95-B34C-0E6FF0964463}"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PlaceHolder 1"/>
          <p:cNvSpPr>
            <a:spLocks noGrp="1"/>
          </p:cNvSpPr>
          <p:nvPr>
            <p:ph/>
          </p:nvPr>
        </p:nvSpPr>
        <p:spPr>
          <a:xfrm>
            <a:off x="457200" y="2057400"/>
            <a:ext cx="8228880" cy="913680"/>
          </a:xfrm>
          <a:prstGeom prst="rect">
            <a:avLst/>
          </a:prstGeom>
          <a:noFill/>
          <a:ln w="0">
            <a:noFill/>
          </a:ln>
        </p:spPr>
        <p:txBody>
          <a:bodyPr lIns="90000" rIns="90000" tIns="45000" bIns="45000" anchor="t">
            <a:noAutofit/>
          </a:bodyPr>
          <a:p>
            <a:pPr>
              <a:lnSpc>
                <a:spcPct val="100000"/>
              </a:lnSpc>
              <a:spcBef>
                <a:spcPts val="921"/>
              </a:spcBef>
              <a:buNone/>
              <a:tabLst>
                <a:tab algn="l" pos="0"/>
              </a:tabLst>
            </a:pPr>
            <a:r>
              <a:rPr b="0" lang="en-US" sz="4600" spc="-1" strike="noStrike">
                <a:solidFill>
                  <a:srgbClr val="b1e8fa"/>
                </a:solidFill>
                <a:latin typeface="Arial"/>
                <a:ea typeface="Arial"/>
              </a:rPr>
              <a:t>7.5 Configure Server-Based Authorization and Accounting</a:t>
            </a:r>
            <a:endParaRPr b="0" lang="en-AU" sz="4600" spc="-1" strike="noStrike">
              <a:latin typeface="Arial"/>
            </a:endParaRPr>
          </a:p>
        </p:txBody>
      </p:sp>
      <p:sp>
        <p:nvSpPr>
          <p:cNvPr id="347" name="PlaceHolder 2"/>
          <p:cNvSpPr>
            <a:spLocks noGrp="1"/>
          </p:cNvSpPr>
          <p:nvPr>
            <p:ph type="sldNum" idx="32"/>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21E0017B-E602-44FC-A0F0-D0FBC5A0BD92}"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PlaceHolder 1"/>
          <p:cNvSpPr>
            <a:spLocks noGrp="1"/>
          </p:cNvSpPr>
          <p:nvPr>
            <p:ph type="title"/>
          </p:nvPr>
        </p:nvSpPr>
        <p:spPr>
          <a:xfrm>
            <a:off x="0" y="41400"/>
            <a:ext cx="9143280" cy="612000"/>
          </a:xfrm>
          <a:prstGeom prst="rect">
            <a:avLst/>
          </a:prstGeom>
          <a:noFill/>
          <a:ln w="0">
            <a:noFill/>
          </a:ln>
        </p:spPr>
        <p:txBody>
          <a:bodyPr numCol="1" spcCol="0" lIns="90000" rIns="90000" tIns="45000" bIns="45000" anchor="ctr">
            <a:noAutofit/>
          </a:bodyPr>
          <a:p>
            <a:pPr>
              <a:lnSpc>
                <a:spcPct val="100000"/>
              </a:lnSpc>
              <a:buNone/>
            </a:pPr>
            <a:r>
              <a:rPr b="0" lang="en-US" sz="2400" spc="-1" strike="noStrike">
                <a:solidFill>
                  <a:srgbClr val="367187"/>
                </a:solidFill>
                <a:latin typeface="Arial"/>
                <a:ea typeface="ＭＳ Ｐゴシック"/>
              </a:rPr>
              <a:t>Module Objectives</a:t>
            </a:r>
            <a:endParaRPr b="0" lang="en-AU" sz="2400" spc="-1" strike="noStrike">
              <a:latin typeface="Arial"/>
            </a:endParaRPr>
          </a:p>
        </p:txBody>
      </p:sp>
      <p:sp>
        <p:nvSpPr>
          <p:cNvPr id="228" name="PlaceHolder 2"/>
          <p:cNvSpPr>
            <a:spLocks noGrp="1"/>
          </p:cNvSpPr>
          <p:nvPr>
            <p:ph/>
          </p:nvPr>
        </p:nvSpPr>
        <p:spPr>
          <a:xfrm>
            <a:off x="99360" y="654120"/>
            <a:ext cx="8730720" cy="826920"/>
          </a:xfrm>
          <a:prstGeom prst="rect">
            <a:avLst/>
          </a:prstGeom>
          <a:noFill/>
          <a:ln w="0">
            <a:noFill/>
          </a:ln>
        </p:spPr>
        <p:txBody>
          <a:bodyPr numCol="1" spcCol="0" lIns="90000" rIns="182880" tIns="45000" bIns="45000" anchor="t">
            <a:noAutofit/>
          </a:bodyPr>
          <a:p>
            <a:pPr>
              <a:lnSpc>
                <a:spcPct val="100000"/>
              </a:lnSpc>
              <a:buNone/>
              <a:tabLst>
                <a:tab algn="l" pos="0"/>
              </a:tabLst>
            </a:pPr>
            <a:r>
              <a:rPr b="1" lang="en-US" sz="1400" spc="-1" strike="noStrike">
                <a:solidFill>
                  <a:srgbClr val="58585b"/>
                </a:solidFill>
                <a:latin typeface="Arial"/>
                <a:ea typeface="Calibri"/>
              </a:rPr>
              <a:t>Module Title: </a:t>
            </a:r>
            <a:r>
              <a:rPr b="0" lang="en-US" sz="1400" spc="-1" strike="noStrike">
                <a:solidFill>
                  <a:srgbClr val="58585b"/>
                </a:solidFill>
                <a:latin typeface="Arial"/>
                <a:ea typeface="Calibri"/>
              </a:rPr>
              <a:t>Authentication, Authorization, and Accounting (AAA)</a:t>
            </a:r>
            <a:endParaRPr b="0" lang="en-AU" sz="1400" spc="-1" strike="noStrike">
              <a:latin typeface="Arial"/>
            </a:endParaRPr>
          </a:p>
          <a:p>
            <a:pPr>
              <a:lnSpc>
                <a:spcPct val="100000"/>
              </a:lnSpc>
              <a:buNone/>
              <a:tabLst>
                <a:tab algn="l" pos="0"/>
              </a:tabLst>
            </a:pPr>
            <a:endParaRPr b="0" lang="en-AU" sz="1400" spc="-1" strike="noStrike">
              <a:latin typeface="Arial"/>
            </a:endParaRPr>
          </a:p>
          <a:p>
            <a:pPr>
              <a:lnSpc>
                <a:spcPct val="100000"/>
              </a:lnSpc>
              <a:buNone/>
              <a:tabLst>
                <a:tab algn="l" pos="0"/>
              </a:tabLst>
            </a:pPr>
            <a:r>
              <a:rPr b="1" lang="en-US" sz="1400" spc="-1" strike="noStrike">
                <a:solidFill>
                  <a:srgbClr val="58585b"/>
                </a:solidFill>
                <a:latin typeface="Arial"/>
                <a:ea typeface="Calibri"/>
              </a:rPr>
              <a:t>Module Objective</a:t>
            </a:r>
            <a:r>
              <a:rPr b="0" lang="en-US" sz="1400" spc="-1" strike="noStrike">
                <a:solidFill>
                  <a:srgbClr val="58585b"/>
                </a:solidFill>
                <a:latin typeface="Arial"/>
                <a:ea typeface="Calibri"/>
              </a:rPr>
              <a:t>: Configure AAA to secure a network.</a:t>
            </a:r>
            <a:endParaRPr b="0" lang="en-AU" sz="1400" spc="-1" strike="noStrike">
              <a:latin typeface="Arial"/>
            </a:endParaRPr>
          </a:p>
          <a:p>
            <a:pPr>
              <a:lnSpc>
                <a:spcPct val="100000"/>
              </a:lnSpc>
              <a:spcBef>
                <a:spcPts val="451"/>
              </a:spcBef>
              <a:spcAft>
                <a:spcPts val="601"/>
              </a:spcAft>
              <a:buNone/>
              <a:tabLst>
                <a:tab algn="l" pos="0"/>
              </a:tabLst>
            </a:pPr>
            <a:endParaRPr b="0" lang="en-AU" sz="1500" spc="-1" strike="noStrike">
              <a:latin typeface="Arial"/>
            </a:endParaRPr>
          </a:p>
          <a:p>
            <a:pPr marL="89280">
              <a:lnSpc>
                <a:spcPct val="100000"/>
              </a:lnSpc>
              <a:spcBef>
                <a:spcPts val="451"/>
              </a:spcBef>
              <a:spcAft>
                <a:spcPts val="601"/>
              </a:spcAft>
              <a:buNone/>
              <a:tabLst>
                <a:tab algn="l" pos="0"/>
              </a:tabLst>
            </a:pPr>
            <a:endParaRPr b="0" lang="en-AU" sz="1500" spc="-1" strike="noStrike">
              <a:latin typeface="Arial"/>
            </a:endParaRPr>
          </a:p>
          <a:p>
            <a:pPr marL="89280">
              <a:lnSpc>
                <a:spcPct val="100000"/>
              </a:lnSpc>
              <a:spcBef>
                <a:spcPts val="451"/>
              </a:spcBef>
              <a:spcAft>
                <a:spcPts val="601"/>
              </a:spcAft>
              <a:buNone/>
              <a:tabLst>
                <a:tab algn="l" pos="0"/>
              </a:tabLst>
            </a:pPr>
            <a:endParaRPr b="0" lang="en-AU" sz="1500" spc="-1" strike="noStrike">
              <a:latin typeface="Arial"/>
            </a:endParaRPr>
          </a:p>
        </p:txBody>
      </p:sp>
      <p:graphicFrame>
        <p:nvGraphicFramePr>
          <p:cNvPr id="229" name="Table 1"/>
          <p:cNvGraphicFramePr/>
          <p:nvPr/>
        </p:nvGraphicFramePr>
        <p:xfrm>
          <a:off x="423360" y="1625760"/>
          <a:ext cx="8262720" cy="1972080"/>
        </p:xfrm>
        <a:graphic>
          <a:graphicData uri="http://schemas.openxmlformats.org/drawingml/2006/table">
            <a:tbl>
              <a:tblPr/>
              <a:tblGrid>
                <a:gridCol w="2917440"/>
                <a:gridCol w="5345640"/>
              </a:tblGrid>
              <a:tr h="223920">
                <a:tc>
                  <a:txBody>
                    <a:bodyPr lIns="60120" rIns="60120" anchor="t">
                      <a:noAutofit/>
                    </a:bodyPr>
                    <a:p>
                      <a:pPr>
                        <a:lnSpc>
                          <a:spcPct val="107000"/>
                        </a:lnSpc>
                        <a:buNone/>
                      </a:pPr>
                      <a:r>
                        <a:rPr b="0" lang="en-US" sz="1200" spc="-1" strike="noStrike">
                          <a:solidFill>
                            <a:srgbClr val="ffffff"/>
                          </a:solidFill>
                          <a:latin typeface="Arial"/>
                        </a:rPr>
                        <a:t>Topic Title</a:t>
                      </a:r>
                      <a:endParaRPr b="0" lang="en-AU" sz="1200" spc="-1" strike="noStrike">
                        <a:latin typeface="Arial"/>
                      </a:endParaRPr>
                    </a:p>
                  </a:txBody>
                  <a:tcPr anchor="t" marL="60120" marR="60120">
                    <a:lnL w="12240">
                      <a:solidFill>
                        <a:srgbClr val="ffffff"/>
                      </a:solidFill>
                    </a:lnL>
                    <a:lnR w="12240">
                      <a:solidFill>
                        <a:srgbClr val="ffffff"/>
                      </a:solidFill>
                    </a:lnR>
                    <a:lnT w="12240">
                      <a:solidFill>
                        <a:srgbClr val="ffffff"/>
                      </a:solidFill>
                    </a:lnT>
                    <a:lnB w="12240">
                      <a:solidFill>
                        <a:srgbClr val="ffffff"/>
                      </a:solidFill>
                    </a:lnB>
                    <a:solidFill>
                      <a:srgbClr val="004c69"/>
                    </a:solidFill>
                  </a:tcPr>
                </a:tc>
                <a:tc>
                  <a:txBody>
                    <a:bodyPr lIns="60120" rIns="60120" anchor="t">
                      <a:noAutofit/>
                    </a:bodyPr>
                    <a:p>
                      <a:pPr>
                        <a:lnSpc>
                          <a:spcPct val="107000"/>
                        </a:lnSpc>
                        <a:buNone/>
                      </a:pPr>
                      <a:r>
                        <a:rPr b="0" lang="en-US" sz="1200" spc="-1" strike="noStrike">
                          <a:solidFill>
                            <a:srgbClr val="ffffff"/>
                          </a:solidFill>
                          <a:latin typeface="Arial"/>
                        </a:rPr>
                        <a:t>Topic Objective</a:t>
                      </a:r>
                      <a:endParaRPr b="0" lang="en-AU" sz="1200" spc="-1" strike="noStrike">
                        <a:latin typeface="Arial"/>
                      </a:endParaRPr>
                    </a:p>
                  </a:txBody>
                  <a:tcPr anchor="t" marL="60120" marR="60120">
                    <a:lnL w="12240">
                      <a:solidFill>
                        <a:srgbClr val="ffffff"/>
                      </a:solidFill>
                    </a:lnL>
                    <a:lnR w="12240">
                      <a:solidFill>
                        <a:srgbClr val="ffffff"/>
                      </a:solidFill>
                    </a:lnR>
                    <a:lnT w="12240">
                      <a:solidFill>
                        <a:srgbClr val="ffffff"/>
                      </a:solidFill>
                    </a:lnT>
                    <a:lnB w="12240">
                      <a:solidFill>
                        <a:srgbClr val="ffffff"/>
                      </a:solidFill>
                    </a:lnB>
                    <a:solidFill>
                      <a:srgbClr val="004c69"/>
                    </a:solidFill>
                  </a:tcPr>
                </a:tc>
              </a:tr>
              <a:tr h="263520">
                <a:tc>
                  <a:txBody>
                    <a:bodyPr lIns="60120" rIns="60120" anchor="t">
                      <a:noAutofit/>
                    </a:bodyPr>
                    <a:p>
                      <a:pPr>
                        <a:lnSpc>
                          <a:spcPct val="107000"/>
                        </a:lnSpc>
                        <a:buNone/>
                      </a:pPr>
                      <a:r>
                        <a:rPr b="1" lang="en-US" sz="1200" spc="-1" strike="noStrike">
                          <a:solidFill>
                            <a:srgbClr val="ffffff"/>
                          </a:solidFill>
                          <a:latin typeface="Arial"/>
                        </a:rPr>
                        <a:t>AAA Characteristics</a:t>
                      </a:r>
                      <a:endParaRPr b="0" lang="en-AU" sz="1200" spc="-1" strike="noStrike">
                        <a:latin typeface="Arial"/>
                      </a:endParaRPr>
                    </a:p>
                  </a:txBody>
                  <a:tcPr anchor="t" marL="60120" marR="60120">
                    <a:lnL w="12240">
                      <a:solidFill>
                        <a:srgbClr val="ffffff"/>
                      </a:solidFill>
                    </a:lnL>
                    <a:lnR w="12240">
                      <a:solidFill>
                        <a:srgbClr val="ffffff"/>
                      </a:solidFill>
                    </a:lnR>
                    <a:lnT w="12240">
                      <a:solidFill>
                        <a:srgbClr val="ffffff"/>
                      </a:solidFill>
                    </a:lnT>
                    <a:lnB w="12240">
                      <a:solidFill>
                        <a:srgbClr val="ffffff"/>
                      </a:solidFill>
                    </a:lnB>
                    <a:solidFill>
                      <a:srgbClr val="004c69"/>
                    </a:solidFill>
                  </a:tcPr>
                </a:tc>
                <a:tc>
                  <a:txBody>
                    <a:bodyPr lIns="60120" rIns="60120" anchor="t">
                      <a:noAutofit/>
                    </a:bodyPr>
                    <a:p>
                      <a:pPr>
                        <a:lnSpc>
                          <a:spcPct val="107000"/>
                        </a:lnSpc>
                        <a:buNone/>
                      </a:pPr>
                      <a:r>
                        <a:rPr b="0" lang="en-US" sz="1200" spc="-1" strike="noStrike">
                          <a:solidFill>
                            <a:srgbClr val="58585b"/>
                          </a:solidFill>
                          <a:latin typeface="Arial"/>
                        </a:rPr>
                        <a:t>Describe AAA.</a:t>
                      </a:r>
                      <a:endParaRPr b="0" lang="en-AU" sz="1200" spc="-1" strike="noStrike">
                        <a:latin typeface="Arial"/>
                      </a:endParaRPr>
                    </a:p>
                  </a:txBody>
                  <a:tcPr anchor="t" marL="60120" marR="60120">
                    <a:lnL w="12240">
                      <a:solidFill>
                        <a:srgbClr val="ffffff"/>
                      </a:solidFill>
                    </a:lnL>
                    <a:lnR w="12240">
                      <a:solidFill>
                        <a:srgbClr val="ffffff"/>
                      </a:solidFill>
                    </a:lnR>
                    <a:lnT w="12240">
                      <a:solidFill>
                        <a:srgbClr val="ffffff"/>
                      </a:solidFill>
                    </a:lnT>
                    <a:lnB w="12240">
                      <a:solidFill>
                        <a:srgbClr val="ffffff"/>
                      </a:solidFill>
                    </a:lnB>
                    <a:solidFill>
                      <a:srgbClr val="cccfd3"/>
                    </a:solidFill>
                  </a:tcPr>
                </a:tc>
              </a:tr>
              <a:tr h="263520">
                <a:tc>
                  <a:txBody>
                    <a:bodyPr lIns="60120" rIns="60120" anchor="t">
                      <a:noAutofit/>
                    </a:bodyPr>
                    <a:p>
                      <a:pPr>
                        <a:lnSpc>
                          <a:spcPct val="107000"/>
                        </a:lnSpc>
                        <a:buNone/>
                      </a:pPr>
                      <a:r>
                        <a:rPr b="1" lang="en-US" sz="1200" spc="-1" strike="noStrike">
                          <a:solidFill>
                            <a:srgbClr val="ffffff"/>
                          </a:solidFill>
                          <a:latin typeface="Arial"/>
                        </a:rPr>
                        <a:t>Configure Local AAA Authentication</a:t>
                      </a:r>
                      <a:endParaRPr b="0" lang="en-AU" sz="1200" spc="-1" strike="noStrike">
                        <a:latin typeface="Arial"/>
                      </a:endParaRPr>
                    </a:p>
                  </a:txBody>
                  <a:tcPr anchor="t" marL="60120" marR="60120">
                    <a:lnL w="12240">
                      <a:solidFill>
                        <a:srgbClr val="ffffff"/>
                      </a:solidFill>
                    </a:lnL>
                    <a:lnR w="12240">
                      <a:solidFill>
                        <a:srgbClr val="ffffff"/>
                      </a:solidFill>
                    </a:lnR>
                    <a:lnT w="12240">
                      <a:solidFill>
                        <a:srgbClr val="ffffff"/>
                      </a:solidFill>
                    </a:lnT>
                    <a:lnB w="12240">
                      <a:solidFill>
                        <a:srgbClr val="ffffff"/>
                      </a:solidFill>
                    </a:lnB>
                    <a:solidFill>
                      <a:srgbClr val="004c69"/>
                    </a:solidFill>
                  </a:tcPr>
                </a:tc>
                <a:tc>
                  <a:txBody>
                    <a:bodyPr lIns="60120" rIns="60120" anchor="t">
                      <a:noAutofit/>
                    </a:bodyPr>
                    <a:p>
                      <a:pPr>
                        <a:lnSpc>
                          <a:spcPct val="107000"/>
                        </a:lnSpc>
                        <a:buNone/>
                      </a:pPr>
                      <a:r>
                        <a:rPr b="0" lang="en-US" sz="1200" spc="-1" strike="noStrike">
                          <a:solidFill>
                            <a:srgbClr val="58585b"/>
                          </a:solidFill>
                          <a:latin typeface="Arial"/>
                        </a:rPr>
                        <a:t>Configure AAA authentication to validate users against a local database.</a:t>
                      </a:r>
                      <a:endParaRPr b="0" lang="en-AU" sz="1200" spc="-1" strike="noStrike">
                        <a:latin typeface="Arial"/>
                      </a:endParaRPr>
                    </a:p>
                  </a:txBody>
                  <a:tcPr anchor="t" marL="60120" marR="60120">
                    <a:lnL w="12240">
                      <a:solidFill>
                        <a:srgbClr val="ffffff"/>
                      </a:solidFill>
                    </a:lnL>
                    <a:lnR w="12240">
                      <a:solidFill>
                        <a:srgbClr val="ffffff"/>
                      </a:solidFill>
                    </a:lnR>
                    <a:lnT w="12240">
                      <a:solidFill>
                        <a:srgbClr val="ffffff"/>
                      </a:solidFill>
                    </a:lnT>
                    <a:lnB w="12240">
                      <a:solidFill>
                        <a:srgbClr val="ffffff"/>
                      </a:solidFill>
                    </a:lnB>
                    <a:solidFill>
                      <a:srgbClr val="e7e8ea"/>
                    </a:solidFill>
                  </a:tcPr>
                </a:tc>
              </a:tr>
              <a:tr h="365400">
                <a:tc>
                  <a:txBody>
                    <a:bodyPr lIns="60120" rIns="60120" anchor="t">
                      <a:noAutofit/>
                    </a:bodyPr>
                    <a:p>
                      <a:pPr>
                        <a:lnSpc>
                          <a:spcPct val="107000"/>
                        </a:lnSpc>
                        <a:buNone/>
                      </a:pPr>
                      <a:r>
                        <a:rPr b="1" lang="en-US" sz="1200" spc="-1" strike="noStrike">
                          <a:solidFill>
                            <a:srgbClr val="ffffff"/>
                          </a:solidFill>
                          <a:latin typeface="Arial"/>
                        </a:rPr>
                        <a:t>Server-Based AAA Characteristics and Protocols</a:t>
                      </a:r>
                      <a:endParaRPr b="0" lang="en-AU" sz="1200" spc="-1" strike="noStrike">
                        <a:latin typeface="Arial"/>
                      </a:endParaRPr>
                    </a:p>
                  </a:txBody>
                  <a:tcPr anchor="t" marL="60120" marR="60120">
                    <a:lnL w="12240">
                      <a:solidFill>
                        <a:srgbClr val="ffffff"/>
                      </a:solidFill>
                    </a:lnL>
                    <a:lnR w="12240">
                      <a:solidFill>
                        <a:srgbClr val="ffffff"/>
                      </a:solidFill>
                    </a:lnR>
                    <a:lnT w="12240">
                      <a:solidFill>
                        <a:srgbClr val="ffffff"/>
                      </a:solidFill>
                    </a:lnT>
                    <a:lnB w="12240">
                      <a:solidFill>
                        <a:srgbClr val="ffffff"/>
                      </a:solidFill>
                    </a:lnB>
                    <a:solidFill>
                      <a:srgbClr val="004c69"/>
                    </a:solidFill>
                  </a:tcPr>
                </a:tc>
                <a:tc>
                  <a:txBody>
                    <a:bodyPr lIns="60120" rIns="60120" anchor="t">
                      <a:noAutofit/>
                    </a:bodyPr>
                    <a:p>
                      <a:pPr>
                        <a:lnSpc>
                          <a:spcPct val="107000"/>
                        </a:lnSpc>
                        <a:buNone/>
                      </a:pPr>
                      <a:r>
                        <a:rPr b="0" lang="en-US" sz="1200" spc="-1" strike="noStrike">
                          <a:solidFill>
                            <a:srgbClr val="58585b"/>
                          </a:solidFill>
                          <a:latin typeface="Arial"/>
                        </a:rPr>
                        <a:t>Describe the server-based AAA protocols.</a:t>
                      </a:r>
                      <a:endParaRPr b="0" lang="en-AU" sz="1200" spc="-1" strike="noStrike">
                        <a:latin typeface="Arial"/>
                      </a:endParaRPr>
                    </a:p>
                  </a:txBody>
                  <a:tcPr anchor="t" marL="60120" marR="60120">
                    <a:lnL w="12240">
                      <a:solidFill>
                        <a:srgbClr val="ffffff"/>
                      </a:solidFill>
                    </a:lnL>
                    <a:lnR w="12240">
                      <a:solidFill>
                        <a:srgbClr val="ffffff"/>
                      </a:solidFill>
                    </a:lnR>
                    <a:lnT w="12240">
                      <a:solidFill>
                        <a:srgbClr val="ffffff"/>
                      </a:solidFill>
                    </a:lnT>
                    <a:lnB w="12240">
                      <a:solidFill>
                        <a:srgbClr val="ffffff"/>
                      </a:solidFill>
                    </a:lnB>
                    <a:solidFill>
                      <a:srgbClr val="cccfd3"/>
                    </a:solidFill>
                  </a:tcPr>
                </a:tc>
              </a:tr>
              <a:tr h="428040">
                <a:tc>
                  <a:txBody>
                    <a:bodyPr lIns="60120" rIns="60120" anchor="t">
                      <a:noAutofit/>
                    </a:bodyPr>
                    <a:p>
                      <a:pPr>
                        <a:lnSpc>
                          <a:spcPct val="107000"/>
                        </a:lnSpc>
                        <a:buNone/>
                      </a:pPr>
                      <a:r>
                        <a:rPr b="1" lang="en-US" sz="1200" spc="-1" strike="noStrike">
                          <a:solidFill>
                            <a:srgbClr val="ffffff"/>
                          </a:solidFill>
                          <a:latin typeface="Arial"/>
                        </a:rPr>
                        <a:t>Configure Server-Based Authentication</a:t>
                      </a:r>
                      <a:endParaRPr b="0" lang="en-AU" sz="1200" spc="-1" strike="noStrike">
                        <a:latin typeface="Arial"/>
                      </a:endParaRPr>
                    </a:p>
                  </a:txBody>
                  <a:tcPr anchor="t" marL="60120" marR="60120">
                    <a:lnL w="12240">
                      <a:solidFill>
                        <a:srgbClr val="ffffff"/>
                      </a:solidFill>
                    </a:lnL>
                    <a:lnR w="12240">
                      <a:solidFill>
                        <a:srgbClr val="ffffff"/>
                      </a:solidFill>
                    </a:lnR>
                    <a:lnT w="12240">
                      <a:solidFill>
                        <a:srgbClr val="ffffff"/>
                      </a:solidFill>
                    </a:lnT>
                    <a:lnB w="12240">
                      <a:solidFill>
                        <a:srgbClr val="ffffff"/>
                      </a:solidFill>
                    </a:lnB>
                    <a:solidFill>
                      <a:srgbClr val="004c69"/>
                    </a:solidFill>
                  </a:tcPr>
                </a:tc>
                <a:tc>
                  <a:txBody>
                    <a:bodyPr lIns="60120" rIns="60120" anchor="t">
                      <a:noAutofit/>
                    </a:bodyPr>
                    <a:p>
                      <a:pPr>
                        <a:lnSpc>
                          <a:spcPct val="107000"/>
                        </a:lnSpc>
                        <a:buNone/>
                      </a:pPr>
                      <a:r>
                        <a:rPr b="0" lang="en-US" sz="1200" spc="-1" strike="noStrike">
                          <a:solidFill>
                            <a:srgbClr val="58585b"/>
                          </a:solidFill>
                          <a:latin typeface="Arial"/>
                        </a:rPr>
                        <a:t>Configure server-based AAA authentication on Cisco routers. </a:t>
                      </a:r>
                      <a:endParaRPr b="0" lang="en-AU" sz="1200" spc="-1" strike="noStrike">
                        <a:latin typeface="Arial"/>
                      </a:endParaRPr>
                    </a:p>
                  </a:txBody>
                  <a:tcPr anchor="t" marL="60120" marR="60120">
                    <a:lnL w="12240">
                      <a:solidFill>
                        <a:srgbClr val="ffffff"/>
                      </a:solidFill>
                    </a:lnL>
                    <a:lnR w="12240">
                      <a:solidFill>
                        <a:srgbClr val="ffffff"/>
                      </a:solidFill>
                    </a:lnR>
                    <a:lnT w="12240">
                      <a:solidFill>
                        <a:srgbClr val="ffffff"/>
                      </a:solidFill>
                    </a:lnT>
                    <a:lnB w="12240">
                      <a:solidFill>
                        <a:srgbClr val="ffffff"/>
                      </a:solidFill>
                    </a:lnB>
                    <a:solidFill>
                      <a:srgbClr val="e7e8ea"/>
                    </a:solidFill>
                  </a:tcPr>
                </a:tc>
              </a:tr>
              <a:tr h="428040">
                <a:tc>
                  <a:txBody>
                    <a:bodyPr lIns="60120" rIns="60120" anchor="t">
                      <a:noAutofit/>
                    </a:bodyPr>
                    <a:p>
                      <a:pPr>
                        <a:lnSpc>
                          <a:spcPct val="107000"/>
                        </a:lnSpc>
                        <a:buNone/>
                      </a:pPr>
                      <a:r>
                        <a:rPr b="1" lang="en-US" sz="1200" spc="-1" strike="noStrike">
                          <a:solidFill>
                            <a:srgbClr val="ffffff"/>
                          </a:solidFill>
                          <a:latin typeface="Arial"/>
                        </a:rPr>
                        <a:t>Configure Server-Based Authorization and Accounting</a:t>
                      </a:r>
                      <a:endParaRPr b="0" lang="en-AU" sz="1200" spc="-1" strike="noStrike">
                        <a:latin typeface="Arial"/>
                      </a:endParaRPr>
                    </a:p>
                  </a:txBody>
                  <a:tcPr anchor="t" marL="60120" marR="60120">
                    <a:lnL w="12240">
                      <a:solidFill>
                        <a:srgbClr val="ffffff"/>
                      </a:solidFill>
                    </a:lnL>
                    <a:lnR w="12240">
                      <a:solidFill>
                        <a:srgbClr val="ffffff"/>
                      </a:solidFill>
                    </a:lnR>
                    <a:lnT w="12240">
                      <a:solidFill>
                        <a:srgbClr val="ffffff"/>
                      </a:solidFill>
                    </a:lnT>
                    <a:lnB w="12240">
                      <a:solidFill>
                        <a:srgbClr val="ffffff"/>
                      </a:solidFill>
                    </a:lnB>
                    <a:solidFill>
                      <a:srgbClr val="004c69"/>
                    </a:solidFill>
                  </a:tcPr>
                </a:tc>
                <a:tc>
                  <a:txBody>
                    <a:bodyPr lIns="60120" rIns="60120" anchor="t">
                      <a:noAutofit/>
                    </a:bodyPr>
                    <a:p>
                      <a:pPr>
                        <a:lnSpc>
                          <a:spcPct val="107000"/>
                        </a:lnSpc>
                        <a:buNone/>
                      </a:pPr>
                      <a:r>
                        <a:rPr b="0" lang="en-US" sz="1200" spc="-1" strike="noStrike">
                          <a:solidFill>
                            <a:srgbClr val="000000"/>
                          </a:solidFill>
                          <a:latin typeface="Arial"/>
                        </a:rPr>
                        <a:t>Use the correct command to configure server-based AAA authorization and Accounting</a:t>
                      </a:r>
                      <a:endParaRPr b="0" lang="en-AU" sz="1200" spc="-1" strike="noStrike">
                        <a:latin typeface="Arial"/>
                      </a:endParaRPr>
                    </a:p>
                  </a:txBody>
                  <a:tcPr anchor="t" marL="60120" marR="60120">
                    <a:lnL w="12240">
                      <a:solidFill>
                        <a:srgbClr val="ffffff"/>
                      </a:solidFill>
                    </a:lnL>
                    <a:lnR w="12240">
                      <a:solidFill>
                        <a:srgbClr val="ffffff"/>
                      </a:solidFill>
                    </a:lnR>
                    <a:lnT w="12240">
                      <a:solidFill>
                        <a:srgbClr val="ffffff"/>
                      </a:solidFill>
                    </a:lnT>
                    <a:lnB w="12240">
                      <a:solidFill>
                        <a:srgbClr val="ffffff"/>
                      </a:solidFill>
                    </a:lnB>
                    <a:solidFill>
                      <a:srgbClr val="cccfd3"/>
                    </a:solidFill>
                  </a:tcPr>
                </a:tc>
              </a:tr>
            </a:tbl>
          </a:graphicData>
        </a:graphic>
      </p:graphicFrame>
    </p:spTree>
  </p:cSld>
  <p:transition spd="slow">
    <p:wipe dir="l"/>
  </p:transition>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Configure Server-Based Authorization and Accounting</a:t>
            </a:r>
            <a:endParaRPr b="0" lang="en-AU" sz="1600" spc="-1" strike="noStrike">
              <a:latin typeface="Arial"/>
            </a:endParaRPr>
          </a:p>
        </p:txBody>
      </p:sp>
      <p:sp>
        <p:nvSpPr>
          <p:cNvPr id="349"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Introduction to Server-Based AAA Authorization</a:t>
            </a:r>
            <a:endParaRPr b="0" lang="en-AU" sz="2200" spc="-1" strike="noStrike">
              <a:latin typeface="Arial"/>
            </a:endParaRPr>
          </a:p>
        </p:txBody>
      </p:sp>
      <p:sp>
        <p:nvSpPr>
          <p:cNvPr id="350" name="Object4"/>
          <p:cNvSpPr/>
          <p:nvPr/>
        </p:nvSpPr>
        <p:spPr>
          <a:xfrm>
            <a:off x="0" y="790920"/>
            <a:ext cx="9078120" cy="16250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000000"/>
                </a:solidFill>
                <a:latin typeface="Arial"/>
                <a:ea typeface="DejaVu Sans"/>
              </a:rPr>
              <a:t>Authorization is concerned with allowing and disallowing authenticated users access to functions of the network device interface. The TACACS+ protocol allows the separation of authentication from authorization. A router can be configured to restrict the user to performing only certain functions after successful authentication. Keep in mind that RADIUS does not separate the authentication from the authorization process.</a:t>
            </a:r>
            <a:endParaRPr b="0" lang="en-AU" sz="1800" spc="-1" strike="noStrike">
              <a:latin typeface="Arial"/>
            </a:endParaRPr>
          </a:p>
          <a:p>
            <a:pPr>
              <a:lnSpc>
                <a:spcPct val="100000"/>
              </a:lnSpc>
              <a:buNone/>
            </a:pPr>
            <a:endParaRPr b="0" lang="en-AU" sz="1800" spc="-1" strike="noStrike">
              <a:latin typeface="Arial"/>
            </a:endParaRPr>
          </a:p>
          <a:p>
            <a:pPr>
              <a:lnSpc>
                <a:spcPct val="100000"/>
              </a:lnSpc>
              <a:buNone/>
            </a:pPr>
            <a:r>
              <a:rPr b="0" lang="en-US" sz="1800" spc="-1" strike="noStrike">
                <a:solidFill>
                  <a:srgbClr val="000000"/>
                </a:solidFill>
                <a:latin typeface="Arial"/>
                <a:ea typeface="DejaVu Sans"/>
              </a:rPr>
              <a:t>Another important aspect of authorization is the ability to control user access to specific services. </a:t>
            </a:r>
            <a:endParaRPr b="0" lang="en-AU" sz="1800" spc="-1" strike="noStrike">
              <a:latin typeface="Arial"/>
            </a:endParaRPr>
          </a:p>
          <a:p>
            <a:pPr>
              <a:lnSpc>
                <a:spcPct val="100000"/>
              </a:lnSpc>
              <a:buNone/>
            </a:pPr>
            <a:endParaRPr b="0" lang="en-AU" sz="1800" spc="-1" strike="noStrike">
              <a:latin typeface="Arial"/>
            </a:endParaRPr>
          </a:p>
          <a:p>
            <a:pPr>
              <a:lnSpc>
                <a:spcPct val="100000"/>
              </a:lnSpc>
              <a:buNone/>
            </a:pPr>
            <a:r>
              <a:rPr b="0" lang="en-US" sz="1800" spc="-1" strike="noStrike">
                <a:solidFill>
                  <a:srgbClr val="000000"/>
                </a:solidFill>
                <a:latin typeface="Arial"/>
                <a:ea typeface="DejaVu Sans"/>
              </a:rPr>
              <a:t>By default, TACACS+ establishes a new TCP session for every authorization request, which can lead to delays when users enter commands. To improve performance, AAA supports persistent TCP sessions that are configured with the </a:t>
            </a:r>
            <a:r>
              <a:rPr b="1" lang="en-US" sz="1800" spc="-1" strike="noStrike">
                <a:solidFill>
                  <a:srgbClr val="000000"/>
                </a:solidFill>
                <a:latin typeface="Arial"/>
                <a:ea typeface="DejaVu Sans"/>
              </a:rPr>
              <a:t>single-connection</a:t>
            </a:r>
            <a:r>
              <a:rPr b="0" lang="en-US" sz="1800" spc="-1" strike="noStrike">
                <a:solidFill>
                  <a:srgbClr val="000000"/>
                </a:solidFill>
                <a:latin typeface="Arial"/>
                <a:ea typeface="DejaVu Sans"/>
              </a:rPr>
              <a:t> tacacs server configuration mode command.</a:t>
            </a:r>
            <a:endParaRPr b="0" lang="en-AU" sz="1800" spc="-1" strike="noStrike">
              <a:latin typeface="Arial"/>
            </a:endParaRPr>
          </a:p>
        </p:txBody>
      </p:sp>
      <p:sp>
        <p:nvSpPr>
          <p:cNvPr id="351" name="PlaceHolder 3"/>
          <p:cNvSpPr>
            <a:spLocks noGrp="1"/>
          </p:cNvSpPr>
          <p:nvPr>
            <p:ph type="sldNum" idx="33"/>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DD877FD0-BBCB-423C-BF52-2EEC9AC3F522}"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Configure Server-Based Authorization and Accounting</a:t>
            </a:r>
            <a:endParaRPr b="0" lang="en-AU" sz="1600" spc="-1" strike="noStrike">
              <a:latin typeface="Arial"/>
            </a:endParaRPr>
          </a:p>
        </p:txBody>
      </p:sp>
      <p:sp>
        <p:nvSpPr>
          <p:cNvPr id="353"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AAA Authorization Configuration</a:t>
            </a:r>
            <a:endParaRPr b="0" lang="en-AU" sz="2200" spc="-1" strike="noStrike">
              <a:latin typeface="Arial"/>
            </a:endParaRPr>
          </a:p>
        </p:txBody>
      </p:sp>
      <p:sp>
        <p:nvSpPr>
          <p:cNvPr id="354" name="TextBox 6"/>
          <p:cNvSpPr/>
          <p:nvPr/>
        </p:nvSpPr>
        <p:spPr>
          <a:xfrm>
            <a:off x="56160" y="731520"/>
            <a:ext cx="3315240" cy="38944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600" spc="-1" strike="noStrike">
                <a:solidFill>
                  <a:srgbClr val="000000"/>
                </a:solidFill>
                <a:latin typeface="Arial"/>
                <a:ea typeface="DejaVu Sans"/>
              </a:rPr>
              <a:t>To configure authorization, use the </a:t>
            </a:r>
            <a:r>
              <a:rPr b="1" lang="en-US" sz="1600" spc="-1" strike="noStrike">
                <a:solidFill>
                  <a:srgbClr val="000000"/>
                </a:solidFill>
                <a:latin typeface="Arial"/>
                <a:ea typeface="DejaVu Sans"/>
              </a:rPr>
              <a:t>aaa authorization</a:t>
            </a:r>
            <a:r>
              <a:rPr b="0" lang="en-US" sz="1600" spc="-1" strike="noStrike">
                <a:solidFill>
                  <a:srgbClr val="000000"/>
                </a:solidFill>
                <a:latin typeface="Arial"/>
                <a:ea typeface="DejaVu Sans"/>
              </a:rPr>
              <a:t> command, as shown in the examples below. The authorization type can specify the types of commands or services:</a:t>
            </a:r>
            <a:endParaRPr b="0" lang="en-AU" sz="1600" spc="-1" strike="noStrike">
              <a:latin typeface="Arial"/>
            </a:endParaRPr>
          </a:p>
          <a:p>
            <a:pPr>
              <a:lnSpc>
                <a:spcPct val="100000"/>
              </a:lnSpc>
              <a:buNone/>
            </a:pPr>
            <a:endParaRPr b="0" lang="en-AU" sz="1600" spc="-1" strike="noStrike">
              <a:latin typeface="Arial"/>
            </a:endParaRPr>
          </a:p>
          <a:p>
            <a:pPr lvl="1" marL="457200" indent="-216000">
              <a:lnSpc>
                <a:spcPct val="100000"/>
              </a:lnSpc>
              <a:buClr>
                <a:srgbClr val="000000"/>
              </a:buClr>
              <a:buFont typeface="Arial"/>
              <a:buChar char="•"/>
            </a:pPr>
            <a:r>
              <a:rPr b="1" lang="en-US" sz="1400" spc="-1" strike="noStrike">
                <a:solidFill>
                  <a:srgbClr val="000000"/>
                </a:solidFill>
                <a:latin typeface="Arial"/>
                <a:ea typeface="DejaVu Sans"/>
              </a:rPr>
              <a:t>network</a:t>
            </a:r>
            <a:r>
              <a:rPr b="0" lang="en-US" sz="1400" spc="-1" strike="noStrike">
                <a:solidFill>
                  <a:srgbClr val="000000"/>
                </a:solidFill>
                <a:latin typeface="Arial"/>
                <a:ea typeface="DejaVu Sans"/>
              </a:rPr>
              <a:t> - for network services such as PPP and SLIP</a:t>
            </a:r>
            <a:endParaRPr b="0" lang="en-AU" sz="1400" spc="-1" strike="noStrike">
              <a:latin typeface="Arial"/>
            </a:endParaRPr>
          </a:p>
          <a:p>
            <a:pPr lvl="1" marL="457200" indent="-216000">
              <a:lnSpc>
                <a:spcPct val="100000"/>
              </a:lnSpc>
              <a:buClr>
                <a:srgbClr val="000000"/>
              </a:buClr>
              <a:buFont typeface="Arial"/>
              <a:buChar char="•"/>
            </a:pPr>
            <a:r>
              <a:rPr b="1" lang="en-US" sz="1400" spc="-1" strike="noStrike">
                <a:solidFill>
                  <a:srgbClr val="000000"/>
                </a:solidFill>
                <a:latin typeface="Arial"/>
                <a:ea typeface="DejaVu Sans"/>
              </a:rPr>
              <a:t>exec</a:t>
            </a:r>
            <a:r>
              <a:rPr b="0" lang="en-US" sz="1400" spc="-1" strike="noStrike">
                <a:solidFill>
                  <a:srgbClr val="000000"/>
                </a:solidFill>
                <a:latin typeface="Arial"/>
                <a:ea typeface="DejaVu Sans"/>
              </a:rPr>
              <a:t> - for User EXEC terminal sessions</a:t>
            </a:r>
            <a:endParaRPr b="0" lang="en-AU" sz="1400" spc="-1" strike="noStrike">
              <a:latin typeface="Arial"/>
            </a:endParaRPr>
          </a:p>
          <a:p>
            <a:pPr lvl="1" marL="457200" indent="-216000">
              <a:lnSpc>
                <a:spcPct val="100000"/>
              </a:lnSpc>
              <a:buClr>
                <a:srgbClr val="000000"/>
              </a:buClr>
              <a:buFont typeface="Arial"/>
              <a:buChar char="•"/>
            </a:pPr>
            <a:r>
              <a:rPr b="1" lang="en-US" sz="1400" spc="-1" strike="noStrike">
                <a:solidFill>
                  <a:srgbClr val="000000"/>
                </a:solidFill>
                <a:latin typeface="Arial"/>
                <a:ea typeface="DejaVu Sans"/>
              </a:rPr>
              <a:t>commands</a:t>
            </a:r>
            <a:r>
              <a:rPr b="0" lang="en-US" sz="1400" spc="-1" strike="noStrike">
                <a:solidFill>
                  <a:srgbClr val="000000"/>
                </a:solidFill>
                <a:latin typeface="Arial"/>
                <a:ea typeface="DejaVu Sans"/>
              </a:rPr>
              <a:t> </a:t>
            </a:r>
            <a:r>
              <a:rPr b="0" i="1" lang="en-US" sz="1400" spc="-1" strike="noStrike">
                <a:solidFill>
                  <a:srgbClr val="000000"/>
                </a:solidFill>
                <a:latin typeface="Arial"/>
                <a:ea typeface="DejaVu Sans"/>
              </a:rPr>
              <a:t>level</a:t>
            </a:r>
            <a:r>
              <a:rPr b="0" lang="en-US" sz="1400" spc="-1" strike="noStrike">
                <a:solidFill>
                  <a:srgbClr val="000000"/>
                </a:solidFill>
                <a:latin typeface="Arial"/>
                <a:ea typeface="DejaVu Sans"/>
              </a:rPr>
              <a:t> - command authorization attempts authorization for all EXEC mode commands, including global configuration commands, associated with a specific privilege level</a:t>
            </a:r>
            <a:endParaRPr b="0" lang="en-AU" sz="1400" spc="-1" strike="noStrike">
              <a:latin typeface="Arial"/>
            </a:endParaRPr>
          </a:p>
        </p:txBody>
      </p:sp>
      <p:pic>
        <p:nvPicPr>
          <p:cNvPr id="355" name="Picture 8" descr=""/>
          <p:cNvPicPr/>
          <p:nvPr/>
        </p:nvPicPr>
        <p:blipFill>
          <a:blip r:embed="rId1"/>
          <a:stretch/>
        </p:blipFill>
        <p:spPr>
          <a:xfrm>
            <a:off x="3362400" y="1139760"/>
            <a:ext cx="5780880" cy="511560"/>
          </a:xfrm>
          <a:prstGeom prst="rect">
            <a:avLst/>
          </a:prstGeom>
          <a:ln w="0">
            <a:noFill/>
          </a:ln>
        </p:spPr>
      </p:pic>
      <p:pic>
        <p:nvPicPr>
          <p:cNvPr id="356" name="Picture 9" descr=""/>
          <p:cNvPicPr/>
          <p:nvPr/>
        </p:nvPicPr>
        <p:blipFill>
          <a:blip r:embed="rId2"/>
          <a:stretch/>
        </p:blipFill>
        <p:spPr>
          <a:xfrm>
            <a:off x="4275000" y="3091680"/>
            <a:ext cx="2993400" cy="1584000"/>
          </a:xfrm>
          <a:prstGeom prst="rect">
            <a:avLst/>
          </a:prstGeom>
          <a:ln w="0">
            <a:noFill/>
          </a:ln>
        </p:spPr>
      </p:pic>
      <p:pic>
        <p:nvPicPr>
          <p:cNvPr id="357" name="Picture 10" descr=""/>
          <p:cNvPicPr/>
          <p:nvPr/>
        </p:nvPicPr>
        <p:blipFill>
          <a:blip r:embed="rId3"/>
          <a:stretch/>
        </p:blipFill>
        <p:spPr>
          <a:xfrm>
            <a:off x="3372120" y="1876320"/>
            <a:ext cx="5575320" cy="1285200"/>
          </a:xfrm>
          <a:prstGeom prst="rect">
            <a:avLst/>
          </a:prstGeom>
          <a:ln w="0">
            <a:noFill/>
          </a:ln>
        </p:spPr>
      </p:pic>
      <p:sp>
        <p:nvSpPr>
          <p:cNvPr id="358" name="PlaceHolder 3"/>
          <p:cNvSpPr>
            <a:spLocks noGrp="1"/>
          </p:cNvSpPr>
          <p:nvPr>
            <p:ph type="sldNum" idx="34"/>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02AC303B-F5F1-4726-A312-449F6282C332}"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Configure Server-Based Authorization and Accounting</a:t>
            </a:r>
            <a:endParaRPr b="0" lang="en-AU" sz="1600" spc="-1" strike="noStrike">
              <a:latin typeface="Arial"/>
            </a:endParaRPr>
          </a:p>
        </p:txBody>
      </p:sp>
      <p:sp>
        <p:nvSpPr>
          <p:cNvPr id="360"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Introduction to Server-Based AAA Accounting</a:t>
            </a:r>
            <a:endParaRPr b="0" lang="en-AU" sz="2200" spc="-1" strike="noStrike">
              <a:latin typeface="Arial"/>
            </a:endParaRPr>
          </a:p>
        </p:txBody>
      </p:sp>
      <p:sp>
        <p:nvSpPr>
          <p:cNvPr id="361" name="Object4"/>
          <p:cNvSpPr/>
          <p:nvPr/>
        </p:nvSpPr>
        <p:spPr>
          <a:xfrm>
            <a:off x="0" y="914400"/>
            <a:ext cx="8794800" cy="2571120"/>
          </a:xfrm>
          <a:prstGeom prst="rect">
            <a:avLst/>
          </a:prstGeom>
          <a:noFill/>
          <a:ln w="0">
            <a:noFill/>
          </a:ln>
        </p:spPr>
        <p:style>
          <a:lnRef idx="0"/>
          <a:fillRef idx="0"/>
          <a:effectRef idx="0"/>
          <a:fontRef idx="minor"/>
        </p:style>
        <p:txBody>
          <a:bodyPr lIns="90000" rIns="90000" tIns="45000" bIns="45000" anchor="t">
            <a:noAutofit/>
          </a:bodyPr>
          <a:p>
            <a:pPr>
              <a:lnSpc>
                <a:spcPts val="2001"/>
              </a:lnSpc>
              <a:buNone/>
            </a:pPr>
            <a:r>
              <a:rPr b="0" lang="en-US" sz="1600" spc="-1" strike="noStrike">
                <a:solidFill>
                  <a:srgbClr val="000000"/>
                </a:solidFill>
                <a:latin typeface="Arial"/>
                <a:ea typeface="DejaVu Sans"/>
              </a:rPr>
              <a:t>AAA accounting enables usage tracking. </a:t>
            </a:r>
            <a:endParaRPr b="0" lang="en-AU" sz="1600" spc="-1" strike="noStrike">
              <a:latin typeface="Arial"/>
            </a:endParaRPr>
          </a:p>
          <a:p>
            <a:pPr>
              <a:lnSpc>
                <a:spcPts val="2001"/>
              </a:lnSpc>
              <a:buNone/>
            </a:pPr>
            <a:endParaRPr b="0" lang="en-AU" sz="1600" spc="-1" strike="noStrike">
              <a:latin typeface="Arial"/>
            </a:endParaRPr>
          </a:p>
          <a:p>
            <a:pPr marL="285840" indent="-285840">
              <a:lnSpc>
                <a:spcPct val="100000"/>
              </a:lnSpc>
              <a:buClr>
                <a:srgbClr val="000000"/>
              </a:buClr>
              <a:buFont typeface="Arial"/>
              <a:buChar char="•"/>
            </a:pPr>
            <a:r>
              <a:rPr b="0" lang="en-US" sz="1600" spc="-1" strike="noStrike">
                <a:solidFill>
                  <a:srgbClr val="000000"/>
                </a:solidFill>
                <a:latin typeface="Arial"/>
                <a:ea typeface="DejaVu Sans"/>
              </a:rPr>
              <a:t>When accounting is configured on a AAA server it functions as a central repository for accounting information. </a:t>
            </a:r>
            <a:endParaRPr b="0" lang="en-AU" sz="1600" spc="-1" strike="noStrike">
              <a:latin typeface="Arial"/>
            </a:endParaRPr>
          </a:p>
          <a:p>
            <a:pPr>
              <a:lnSpc>
                <a:spcPct val="100000"/>
              </a:lnSpc>
              <a:buNone/>
            </a:pPr>
            <a:endParaRPr b="0" lang="en-AU" sz="1600" spc="-1" strike="noStrike">
              <a:latin typeface="Arial"/>
            </a:endParaRPr>
          </a:p>
          <a:p>
            <a:pPr marL="285840" indent="-285840">
              <a:lnSpc>
                <a:spcPct val="100000"/>
              </a:lnSpc>
              <a:buClr>
                <a:srgbClr val="000000"/>
              </a:buClr>
              <a:buFont typeface="Arial"/>
              <a:buChar char="•"/>
            </a:pPr>
            <a:r>
              <a:rPr b="0" lang="en-US" sz="1600" spc="-1" strike="noStrike">
                <a:solidFill>
                  <a:srgbClr val="000000"/>
                </a:solidFill>
                <a:latin typeface="Arial"/>
                <a:ea typeface="DejaVu Sans"/>
              </a:rPr>
              <a:t>Each session that is established through Cisco Secure ACS can be fully accounted for and stored on the server. </a:t>
            </a:r>
            <a:endParaRPr b="0" lang="en-AU" sz="1600" spc="-1" strike="noStrike">
              <a:latin typeface="Arial"/>
            </a:endParaRPr>
          </a:p>
          <a:p>
            <a:pPr>
              <a:lnSpc>
                <a:spcPct val="100000"/>
              </a:lnSpc>
              <a:buNone/>
            </a:pPr>
            <a:endParaRPr b="0" lang="en-AU" sz="1600" spc="-1" strike="noStrike">
              <a:latin typeface="Arial"/>
            </a:endParaRPr>
          </a:p>
          <a:p>
            <a:pPr marL="285840" indent="-285840">
              <a:lnSpc>
                <a:spcPct val="100000"/>
              </a:lnSpc>
              <a:buClr>
                <a:srgbClr val="000000"/>
              </a:buClr>
              <a:buFont typeface="Arial"/>
              <a:buChar char="•"/>
            </a:pPr>
            <a:r>
              <a:rPr b="0" lang="en-US" sz="1600" spc="-1" strike="noStrike">
                <a:solidFill>
                  <a:srgbClr val="000000"/>
                </a:solidFill>
                <a:latin typeface="Arial"/>
                <a:ea typeface="DejaVu Sans"/>
              </a:rPr>
              <a:t>Like authentication and authorization method lists, method lists for accounting define the way accounting is performed and the sequence in which these methods are performed. After it is enabled, the default accounting method list is automatically applied to all interfaces, except those that have a user-defined, or custom, accounting method list that has been explicitly defined.</a:t>
            </a:r>
            <a:endParaRPr b="0" lang="en-AU" sz="1600" spc="-1" strike="noStrike">
              <a:latin typeface="Arial"/>
            </a:endParaRPr>
          </a:p>
        </p:txBody>
      </p:sp>
      <p:sp>
        <p:nvSpPr>
          <p:cNvPr id="362" name="PlaceHolder 3"/>
          <p:cNvSpPr>
            <a:spLocks noGrp="1"/>
          </p:cNvSpPr>
          <p:nvPr>
            <p:ph type="sldNum" idx="35"/>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9DF09BE1-65DC-496A-B860-FE8C972201DA}"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3"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Configure Server-Based Authorization and Accounting</a:t>
            </a:r>
            <a:endParaRPr b="0" lang="en-AU" sz="1600" spc="-1" strike="noStrike">
              <a:latin typeface="Arial"/>
            </a:endParaRPr>
          </a:p>
        </p:txBody>
      </p:sp>
      <p:sp>
        <p:nvSpPr>
          <p:cNvPr id="364"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AAA Accounting Configuration</a:t>
            </a:r>
            <a:endParaRPr b="0" lang="en-AU" sz="2200" spc="-1" strike="noStrike">
              <a:latin typeface="Arial"/>
            </a:endParaRPr>
          </a:p>
          <a:p>
            <a:pPr>
              <a:lnSpc>
                <a:spcPct val="100000"/>
              </a:lnSpc>
              <a:spcBef>
                <a:spcPts val="439"/>
              </a:spcBef>
              <a:buNone/>
              <a:tabLst>
                <a:tab algn="l" pos="0"/>
              </a:tabLst>
            </a:pPr>
            <a:endParaRPr b="0" lang="en-AU" sz="2200" spc="-1" strike="noStrike">
              <a:latin typeface="Arial"/>
            </a:endParaRPr>
          </a:p>
        </p:txBody>
      </p:sp>
      <p:sp>
        <p:nvSpPr>
          <p:cNvPr id="365" name="Object4"/>
          <p:cNvSpPr/>
          <p:nvPr/>
        </p:nvSpPr>
        <p:spPr>
          <a:xfrm>
            <a:off x="-50760" y="738720"/>
            <a:ext cx="9310320" cy="25711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400" spc="-1" strike="noStrike">
                <a:solidFill>
                  <a:srgbClr val="000000"/>
                </a:solidFill>
                <a:latin typeface="Arial"/>
                <a:ea typeface="DejaVu Sans"/>
              </a:rPr>
              <a:t>To configure AAA accounting, use the </a:t>
            </a:r>
            <a:r>
              <a:rPr b="1" lang="en-US" sz="1400" spc="-1" strike="noStrike">
                <a:solidFill>
                  <a:srgbClr val="000000"/>
                </a:solidFill>
                <a:latin typeface="Arial"/>
                <a:ea typeface="DejaVu Sans"/>
              </a:rPr>
              <a:t>aaa accounting</a:t>
            </a:r>
            <a:r>
              <a:rPr b="0" lang="en-US" sz="1400" spc="-1" strike="noStrike">
                <a:solidFill>
                  <a:srgbClr val="000000"/>
                </a:solidFill>
                <a:latin typeface="Arial"/>
                <a:ea typeface="DejaVu Sans"/>
              </a:rPr>
              <a:t> command that is shown in the figure.</a:t>
            </a:r>
            <a:endParaRPr b="0" lang="en-AU" sz="1400" spc="-1" strike="noStrike">
              <a:latin typeface="Arial"/>
            </a:endParaRPr>
          </a:p>
          <a:p>
            <a:pPr>
              <a:lnSpc>
                <a:spcPct val="100000"/>
              </a:lnSpc>
              <a:buNone/>
            </a:pPr>
            <a:endParaRPr b="0" lang="en-AU" sz="1400" spc="-1" strike="noStrike">
              <a:latin typeface="Arial"/>
            </a:endParaRPr>
          </a:p>
          <a:p>
            <a:pPr>
              <a:lnSpc>
                <a:spcPct val="100000"/>
              </a:lnSpc>
              <a:buNone/>
            </a:pPr>
            <a:r>
              <a:rPr b="0" lang="en-US" sz="1400" spc="-1" strike="noStrike">
                <a:solidFill>
                  <a:srgbClr val="000000"/>
                </a:solidFill>
                <a:latin typeface="Arial"/>
                <a:ea typeface="DejaVu Sans"/>
              </a:rPr>
              <a:t>The following three parameters are commonly used </a:t>
            </a:r>
            <a:r>
              <a:rPr b="1" lang="en-US" sz="1400" spc="-1" strike="noStrike">
                <a:solidFill>
                  <a:srgbClr val="000000"/>
                </a:solidFill>
                <a:latin typeface="Arial"/>
                <a:ea typeface="DejaVu Sans"/>
              </a:rPr>
              <a:t>aaa accounting</a:t>
            </a:r>
            <a:r>
              <a:rPr b="0" lang="en-US" sz="1400" spc="-1" strike="noStrike">
                <a:solidFill>
                  <a:srgbClr val="000000"/>
                </a:solidFill>
                <a:latin typeface="Arial"/>
                <a:ea typeface="DejaVu Sans"/>
              </a:rPr>
              <a:t> keywords:</a:t>
            </a:r>
            <a:endParaRPr b="0" lang="en-AU" sz="1400" spc="-1" strike="noStrike">
              <a:latin typeface="Arial"/>
            </a:endParaRPr>
          </a:p>
          <a:p>
            <a:pPr lvl="1" marL="457200" indent="-216000">
              <a:lnSpc>
                <a:spcPct val="100000"/>
              </a:lnSpc>
              <a:buClr>
                <a:srgbClr val="000000"/>
              </a:buClr>
              <a:buFont typeface="Arial"/>
              <a:buChar char="•"/>
            </a:pPr>
            <a:r>
              <a:rPr b="1" lang="en-US" sz="1400" spc="-1" strike="noStrike">
                <a:solidFill>
                  <a:srgbClr val="000000"/>
                </a:solidFill>
                <a:latin typeface="Arial"/>
                <a:ea typeface="DejaVu Sans"/>
              </a:rPr>
              <a:t>network</a:t>
            </a:r>
            <a:r>
              <a:rPr b="0" lang="en-US" sz="1400" spc="-1" strike="noStrike">
                <a:solidFill>
                  <a:srgbClr val="000000"/>
                </a:solidFill>
                <a:latin typeface="Arial"/>
                <a:ea typeface="DejaVu Sans"/>
              </a:rPr>
              <a:t> - Runs accounting for all network-related service requests, including PPP.</a:t>
            </a:r>
            <a:endParaRPr b="0" lang="en-AU" sz="1400" spc="-1" strike="noStrike">
              <a:latin typeface="Arial"/>
            </a:endParaRPr>
          </a:p>
          <a:p>
            <a:pPr lvl="1" marL="457200" indent="-216000">
              <a:lnSpc>
                <a:spcPct val="100000"/>
              </a:lnSpc>
              <a:buClr>
                <a:srgbClr val="000000"/>
              </a:buClr>
              <a:buFont typeface="Arial"/>
              <a:buChar char="•"/>
            </a:pPr>
            <a:r>
              <a:rPr b="1" lang="en-US" sz="1400" spc="-1" strike="noStrike">
                <a:solidFill>
                  <a:srgbClr val="000000"/>
                </a:solidFill>
                <a:latin typeface="Arial"/>
                <a:ea typeface="DejaVu Sans"/>
              </a:rPr>
              <a:t>exec</a:t>
            </a:r>
            <a:r>
              <a:rPr b="0" lang="en-US" sz="1400" spc="-1" strike="noStrike">
                <a:solidFill>
                  <a:srgbClr val="000000"/>
                </a:solidFill>
                <a:latin typeface="Arial"/>
                <a:ea typeface="DejaVu Sans"/>
              </a:rPr>
              <a:t> - Runs accounting for the EXEC shell session.</a:t>
            </a:r>
            <a:endParaRPr b="0" lang="en-AU" sz="1400" spc="-1" strike="noStrike">
              <a:latin typeface="Arial"/>
            </a:endParaRPr>
          </a:p>
          <a:p>
            <a:pPr lvl="1" marL="457200" indent="-216000">
              <a:lnSpc>
                <a:spcPct val="100000"/>
              </a:lnSpc>
              <a:buClr>
                <a:srgbClr val="000000"/>
              </a:buClr>
              <a:buFont typeface="Arial"/>
              <a:buChar char="•"/>
            </a:pPr>
            <a:r>
              <a:rPr b="1" lang="en-US" sz="1400" spc="-1" strike="noStrike">
                <a:solidFill>
                  <a:srgbClr val="000000"/>
                </a:solidFill>
                <a:latin typeface="Arial"/>
                <a:ea typeface="DejaVu Sans"/>
              </a:rPr>
              <a:t>connection</a:t>
            </a:r>
            <a:r>
              <a:rPr b="0" lang="en-US" sz="1400" spc="-1" strike="noStrike">
                <a:solidFill>
                  <a:srgbClr val="000000"/>
                </a:solidFill>
                <a:latin typeface="Arial"/>
                <a:ea typeface="DejaVu Sans"/>
              </a:rPr>
              <a:t> - Runs accounting on all outbound connections such as SSH and Telnet.</a:t>
            </a:r>
            <a:endParaRPr b="0" lang="en-AU" sz="1400" spc="-1" strike="noStrike">
              <a:latin typeface="Arial"/>
            </a:endParaRPr>
          </a:p>
        </p:txBody>
      </p:sp>
      <p:pic>
        <p:nvPicPr>
          <p:cNvPr id="366" name="Picture 3" descr=""/>
          <p:cNvPicPr/>
          <p:nvPr/>
        </p:nvPicPr>
        <p:blipFill>
          <a:blip r:embed="rId1"/>
          <a:stretch/>
        </p:blipFill>
        <p:spPr>
          <a:xfrm>
            <a:off x="333720" y="2123640"/>
            <a:ext cx="7764480" cy="2373120"/>
          </a:xfrm>
          <a:prstGeom prst="rect">
            <a:avLst/>
          </a:prstGeom>
          <a:ln w="0">
            <a:noFill/>
          </a:ln>
        </p:spPr>
      </p:pic>
      <p:sp>
        <p:nvSpPr>
          <p:cNvPr id="367" name="PlaceHolder 3"/>
          <p:cNvSpPr>
            <a:spLocks noGrp="1"/>
          </p:cNvSpPr>
          <p:nvPr>
            <p:ph type="sldNum" idx="36"/>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CBDD4A61-9FE8-4AD8-8E0C-DA20233D1EC9}"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8"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Configure Server-Based Authorization and Accounting</a:t>
            </a:r>
            <a:endParaRPr b="0" lang="en-AU" sz="1600" spc="-1" strike="noStrike">
              <a:latin typeface="Arial"/>
            </a:endParaRPr>
          </a:p>
        </p:txBody>
      </p:sp>
      <p:sp>
        <p:nvSpPr>
          <p:cNvPr id="369"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AAA Accounting Configuration (Cont.)</a:t>
            </a:r>
            <a:endParaRPr b="0" lang="en-AU" sz="2200" spc="-1" strike="noStrike">
              <a:latin typeface="Arial"/>
            </a:endParaRPr>
          </a:p>
          <a:p>
            <a:pPr>
              <a:lnSpc>
                <a:spcPct val="100000"/>
              </a:lnSpc>
              <a:spcBef>
                <a:spcPts val="439"/>
              </a:spcBef>
              <a:buNone/>
              <a:tabLst>
                <a:tab algn="l" pos="0"/>
              </a:tabLst>
            </a:pPr>
            <a:endParaRPr b="0" lang="en-AU" sz="2200" spc="-1" strike="noStrike">
              <a:latin typeface="Arial"/>
            </a:endParaRPr>
          </a:p>
        </p:txBody>
      </p:sp>
      <p:sp>
        <p:nvSpPr>
          <p:cNvPr id="370" name="TextBox 7"/>
          <p:cNvSpPr/>
          <p:nvPr/>
        </p:nvSpPr>
        <p:spPr>
          <a:xfrm>
            <a:off x="-50760" y="693360"/>
            <a:ext cx="9194040" cy="2219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600" spc="-1" strike="noStrike">
                <a:solidFill>
                  <a:srgbClr val="000000"/>
                </a:solidFill>
                <a:latin typeface="Arial"/>
                <a:ea typeface="DejaVu Sans"/>
              </a:rPr>
              <a:t>As with AAA authentication, either the keyword </a:t>
            </a:r>
            <a:r>
              <a:rPr b="1" lang="en-US" sz="1600" spc="-1" strike="noStrike">
                <a:solidFill>
                  <a:srgbClr val="000000"/>
                </a:solidFill>
                <a:latin typeface="Arial"/>
                <a:ea typeface="DejaVu Sans"/>
              </a:rPr>
              <a:t>default</a:t>
            </a:r>
            <a:r>
              <a:rPr b="0" lang="en-US" sz="1600" spc="-1" strike="noStrike">
                <a:solidFill>
                  <a:srgbClr val="000000"/>
                </a:solidFill>
                <a:latin typeface="Arial"/>
                <a:ea typeface="DejaVu Sans"/>
              </a:rPr>
              <a:t> or a </a:t>
            </a:r>
            <a:r>
              <a:rPr b="0" i="1" lang="en-US" sz="1600" spc="-1" strike="noStrike">
                <a:solidFill>
                  <a:srgbClr val="000000"/>
                </a:solidFill>
                <a:latin typeface="Arial"/>
                <a:ea typeface="DejaVu Sans"/>
              </a:rPr>
              <a:t>list-name</a:t>
            </a:r>
            <a:r>
              <a:rPr b="0" lang="en-US" sz="1600" spc="-1" strike="noStrike">
                <a:solidFill>
                  <a:srgbClr val="000000"/>
                </a:solidFill>
                <a:latin typeface="Arial"/>
                <a:ea typeface="DejaVu Sans"/>
              </a:rPr>
              <a:t> can be used. Next, the record type, or trigger, is configured. The trigger specifies what actions cause accounting records to be updated. </a:t>
            </a:r>
            <a:endParaRPr b="0" lang="en-AU" sz="1600" spc="-1" strike="noStrike">
              <a:latin typeface="Arial"/>
            </a:endParaRPr>
          </a:p>
          <a:p>
            <a:pPr>
              <a:lnSpc>
                <a:spcPct val="100000"/>
              </a:lnSpc>
              <a:buNone/>
            </a:pPr>
            <a:endParaRPr b="0" lang="en-AU" sz="1600" spc="-1" strike="noStrike">
              <a:latin typeface="Arial"/>
            </a:endParaRPr>
          </a:p>
          <a:p>
            <a:pPr>
              <a:lnSpc>
                <a:spcPct val="100000"/>
              </a:lnSpc>
              <a:buNone/>
            </a:pPr>
            <a:r>
              <a:rPr b="0" lang="en-US" sz="1600" spc="-1" strike="noStrike">
                <a:solidFill>
                  <a:srgbClr val="000000"/>
                </a:solidFill>
                <a:latin typeface="Arial"/>
                <a:ea typeface="DejaVu Sans"/>
              </a:rPr>
              <a:t>Possible triggers include:</a:t>
            </a:r>
            <a:endParaRPr b="0" lang="en-AU" sz="1600" spc="-1" strike="noStrike">
              <a:latin typeface="Arial"/>
            </a:endParaRPr>
          </a:p>
          <a:p>
            <a:pPr lvl="1" marL="457200" indent="-216000">
              <a:lnSpc>
                <a:spcPct val="100000"/>
              </a:lnSpc>
              <a:buClr>
                <a:srgbClr val="000000"/>
              </a:buClr>
              <a:buFont typeface="Arial"/>
              <a:buChar char="•"/>
            </a:pPr>
            <a:r>
              <a:rPr b="1" lang="en-US" sz="1500" spc="-1" strike="noStrike">
                <a:solidFill>
                  <a:srgbClr val="000000"/>
                </a:solidFill>
                <a:latin typeface="Arial"/>
                <a:ea typeface="DejaVu Sans"/>
              </a:rPr>
              <a:t>start-stop</a:t>
            </a:r>
            <a:r>
              <a:rPr b="0" lang="en-US" sz="1500" spc="-1" strike="noStrike">
                <a:solidFill>
                  <a:srgbClr val="000000"/>
                </a:solidFill>
                <a:latin typeface="Arial"/>
                <a:ea typeface="DejaVu Sans"/>
              </a:rPr>
              <a:t> - Sends a "start" accounting notice at the beginning of a process and a "stop" accounting notice at the end of a process.</a:t>
            </a:r>
            <a:endParaRPr b="0" lang="en-AU" sz="1500" spc="-1" strike="noStrike">
              <a:latin typeface="Arial"/>
            </a:endParaRPr>
          </a:p>
          <a:p>
            <a:pPr lvl="1" marL="457200" indent="-216000">
              <a:lnSpc>
                <a:spcPct val="100000"/>
              </a:lnSpc>
              <a:buClr>
                <a:srgbClr val="000000"/>
              </a:buClr>
              <a:buFont typeface="Arial"/>
              <a:buChar char="•"/>
            </a:pPr>
            <a:r>
              <a:rPr b="1" lang="en-US" sz="1500" spc="-1" strike="noStrike">
                <a:solidFill>
                  <a:srgbClr val="000000"/>
                </a:solidFill>
                <a:latin typeface="Arial"/>
                <a:ea typeface="DejaVu Sans"/>
              </a:rPr>
              <a:t>stop-only</a:t>
            </a:r>
            <a:r>
              <a:rPr b="0" lang="en-US" sz="1500" spc="-1" strike="noStrike">
                <a:solidFill>
                  <a:srgbClr val="000000"/>
                </a:solidFill>
                <a:latin typeface="Arial"/>
                <a:ea typeface="DejaVu Sans"/>
              </a:rPr>
              <a:t> - Sends a "stop" accounting record for all cases including authentication failures.</a:t>
            </a:r>
            <a:endParaRPr b="0" lang="en-AU" sz="1500" spc="-1" strike="noStrike">
              <a:latin typeface="Arial"/>
            </a:endParaRPr>
          </a:p>
          <a:p>
            <a:pPr lvl="1" marL="457200" indent="-216000">
              <a:lnSpc>
                <a:spcPct val="100000"/>
              </a:lnSpc>
              <a:buClr>
                <a:srgbClr val="000000"/>
              </a:buClr>
              <a:buFont typeface="Arial"/>
              <a:buChar char="•"/>
            </a:pPr>
            <a:r>
              <a:rPr b="1" lang="en-US" sz="1500" spc="-1" strike="noStrike">
                <a:solidFill>
                  <a:srgbClr val="000000"/>
                </a:solidFill>
                <a:latin typeface="Arial"/>
                <a:ea typeface="DejaVu Sans"/>
              </a:rPr>
              <a:t>none</a:t>
            </a:r>
            <a:r>
              <a:rPr b="0" lang="en-US" sz="1500" spc="-1" strike="noStrike">
                <a:solidFill>
                  <a:srgbClr val="000000"/>
                </a:solidFill>
                <a:latin typeface="Arial"/>
                <a:ea typeface="DejaVu Sans"/>
              </a:rPr>
              <a:t> - Disables accounting services on a line or interface. </a:t>
            </a:r>
            <a:endParaRPr b="0" lang="en-AU" sz="1500" spc="-1" strike="noStrike">
              <a:latin typeface="Arial"/>
            </a:endParaRPr>
          </a:p>
        </p:txBody>
      </p:sp>
      <p:sp>
        <p:nvSpPr>
          <p:cNvPr id="371" name="TextBox 10"/>
          <p:cNvSpPr/>
          <p:nvPr/>
        </p:nvSpPr>
        <p:spPr>
          <a:xfrm>
            <a:off x="226800" y="3209760"/>
            <a:ext cx="2697120" cy="10634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600" spc="-1" strike="noStrike">
                <a:solidFill>
                  <a:srgbClr val="000000"/>
                </a:solidFill>
                <a:latin typeface="Arial"/>
                <a:ea typeface="DejaVu Sans"/>
              </a:rPr>
              <a:t>The figures show the command syntax and method list options available.</a:t>
            </a:r>
            <a:endParaRPr b="0" lang="en-AU" sz="1600" spc="-1" strike="noStrike">
              <a:latin typeface="Arial"/>
            </a:endParaRPr>
          </a:p>
        </p:txBody>
      </p:sp>
      <p:pic>
        <p:nvPicPr>
          <p:cNvPr id="372" name="Picture 6" descr=""/>
          <p:cNvPicPr/>
          <p:nvPr/>
        </p:nvPicPr>
        <p:blipFill>
          <a:blip r:embed="rId1"/>
          <a:stretch/>
        </p:blipFill>
        <p:spPr>
          <a:xfrm>
            <a:off x="2997360" y="2870280"/>
            <a:ext cx="5522040" cy="1998360"/>
          </a:xfrm>
          <a:prstGeom prst="rect">
            <a:avLst/>
          </a:prstGeom>
          <a:ln w="0">
            <a:noFill/>
          </a:ln>
        </p:spPr>
      </p:pic>
      <p:sp>
        <p:nvSpPr>
          <p:cNvPr id="373" name="PlaceHolder 3"/>
          <p:cNvSpPr>
            <a:spLocks noGrp="1"/>
          </p:cNvSpPr>
          <p:nvPr>
            <p:ph type="sldNum" idx="37"/>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1A94C26A-3DC8-4C32-984B-929797726982}"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PlaceHolder 1"/>
          <p:cNvSpPr>
            <a:spLocks noGrp="1"/>
          </p:cNvSpPr>
          <p:nvPr>
            <p:ph/>
          </p:nvPr>
        </p:nvSpPr>
        <p:spPr>
          <a:xfrm>
            <a:off x="457200" y="2057400"/>
            <a:ext cx="8228880" cy="913680"/>
          </a:xfrm>
          <a:prstGeom prst="rect">
            <a:avLst/>
          </a:prstGeom>
          <a:noFill/>
          <a:ln w="0">
            <a:noFill/>
          </a:ln>
        </p:spPr>
        <p:txBody>
          <a:bodyPr lIns="90000" rIns="90000" tIns="45000" bIns="45000" anchor="t">
            <a:noAutofit/>
          </a:bodyPr>
          <a:p>
            <a:pPr>
              <a:lnSpc>
                <a:spcPct val="100000"/>
              </a:lnSpc>
              <a:spcBef>
                <a:spcPts val="921"/>
              </a:spcBef>
              <a:buNone/>
              <a:tabLst>
                <a:tab algn="l" pos="0"/>
              </a:tabLst>
            </a:pPr>
            <a:r>
              <a:rPr b="0" lang="en-US" sz="4600" spc="-1" strike="noStrike">
                <a:solidFill>
                  <a:srgbClr val="b1e8fa"/>
                </a:solidFill>
                <a:latin typeface="Arial"/>
                <a:ea typeface="Arial"/>
              </a:rPr>
              <a:t>7.1 AAA Characteristics</a:t>
            </a:r>
            <a:endParaRPr b="0" lang="en-AU" sz="4600" spc="-1" strike="noStrike">
              <a:latin typeface="Arial"/>
            </a:endParaRPr>
          </a:p>
        </p:txBody>
      </p:sp>
      <p:sp>
        <p:nvSpPr>
          <p:cNvPr id="231" name="PlaceHolder 2"/>
          <p:cNvSpPr>
            <a:spLocks noGrp="1"/>
          </p:cNvSpPr>
          <p:nvPr>
            <p:ph type="sldNum" idx="7"/>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ABD14D98-4480-40EA-8DE2-32153CE6FA60}"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AAA Characteristics</a:t>
            </a:r>
            <a:endParaRPr b="0" lang="en-AU" sz="1600" spc="-1" strike="noStrike">
              <a:latin typeface="Arial"/>
            </a:endParaRPr>
          </a:p>
        </p:txBody>
      </p:sp>
      <p:sp>
        <p:nvSpPr>
          <p:cNvPr id="233"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Authentication without AAA</a:t>
            </a:r>
            <a:endParaRPr b="0" lang="en-AU" sz="2200" spc="-1" strike="noStrike">
              <a:latin typeface="Arial"/>
            </a:endParaRPr>
          </a:p>
        </p:txBody>
      </p:sp>
      <p:sp>
        <p:nvSpPr>
          <p:cNvPr id="234" name="Object4"/>
          <p:cNvSpPr/>
          <p:nvPr/>
        </p:nvSpPr>
        <p:spPr>
          <a:xfrm>
            <a:off x="0" y="914400"/>
            <a:ext cx="3826440" cy="2571120"/>
          </a:xfrm>
          <a:prstGeom prst="rect">
            <a:avLst/>
          </a:prstGeom>
          <a:noFill/>
          <a:ln w="0">
            <a:noFill/>
          </a:ln>
        </p:spPr>
        <p:style>
          <a:lnRef idx="0"/>
          <a:fillRef idx="0"/>
          <a:effectRef idx="0"/>
          <a:fontRef idx="minor"/>
        </p:style>
        <p:txBody>
          <a:bodyPr lIns="90000" rIns="90000" tIns="45000" bIns="45000" anchor="t">
            <a:noAutofit/>
          </a:bodyPr>
          <a:p>
            <a:pPr>
              <a:lnSpc>
                <a:spcPts val="2001"/>
              </a:lnSpc>
              <a:buNone/>
            </a:pPr>
            <a:r>
              <a:rPr b="0" lang="en-US" sz="1600" spc="-1" strike="noStrike">
                <a:solidFill>
                  <a:srgbClr val="000000"/>
                </a:solidFill>
                <a:latin typeface="Arial"/>
                <a:ea typeface="DejaVu Sans"/>
              </a:rPr>
              <a:t>The simplest method of remote access authentication is to configure a login and password combination on console, vty lines, and aux ports, as shown in the figure.</a:t>
            </a:r>
            <a:endParaRPr b="0" lang="en-AU" sz="1600" spc="-1" strike="noStrike">
              <a:latin typeface="Arial"/>
            </a:endParaRPr>
          </a:p>
          <a:p>
            <a:pPr>
              <a:lnSpc>
                <a:spcPts val="2001"/>
              </a:lnSpc>
              <a:buNone/>
            </a:pPr>
            <a:endParaRPr b="0" lang="en-AU" sz="1600" spc="-1" strike="noStrike">
              <a:latin typeface="Arial"/>
            </a:endParaRPr>
          </a:p>
          <a:p>
            <a:pPr>
              <a:lnSpc>
                <a:spcPct val="100000"/>
              </a:lnSpc>
              <a:buNone/>
            </a:pPr>
            <a:r>
              <a:rPr b="0" lang="en-US" sz="1600" spc="-1" strike="noStrike">
                <a:solidFill>
                  <a:srgbClr val="000000"/>
                </a:solidFill>
                <a:latin typeface="Arial"/>
                <a:ea typeface="DejaVu Sans"/>
              </a:rPr>
              <a:t>This method provides no accountability. Anyone with the password can gain entry to the device and alter the configuration.</a:t>
            </a:r>
            <a:endParaRPr b="0" lang="en-AU" sz="1600" spc="-1" strike="noStrike">
              <a:latin typeface="Arial"/>
            </a:endParaRPr>
          </a:p>
          <a:p>
            <a:pPr>
              <a:lnSpc>
                <a:spcPct val="100000"/>
              </a:lnSpc>
              <a:buNone/>
            </a:pPr>
            <a:endParaRPr b="0" lang="en-AU" sz="1400" spc="-1" strike="noStrike">
              <a:latin typeface="Arial"/>
            </a:endParaRPr>
          </a:p>
          <a:p>
            <a:pPr>
              <a:lnSpc>
                <a:spcPts val="2001"/>
              </a:lnSpc>
              <a:buNone/>
            </a:pPr>
            <a:endParaRPr b="0" lang="en-AU" sz="1400" spc="-1" strike="noStrike">
              <a:latin typeface="Arial"/>
            </a:endParaRPr>
          </a:p>
        </p:txBody>
      </p:sp>
      <p:sp>
        <p:nvSpPr>
          <p:cNvPr id="235" name="TextBox 7"/>
          <p:cNvSpPr/>
          <p:nvPr/>
        </p:nvSpPr>
        <p:spPr>
          <a:xfrm>
            <a:off x="0" y="3568680"/>
            <a:ext cx="8896680" cy="912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ea typeface="DejaVu Sans"/>
              </a:rPr>
              <a:t>SSH is a more secure form of remote access. It requires both a username and a password, both of which are encrypted during transmissions. The local database method has some limitations. The user accounts must be configured locally on each device. </a:t>
            </a:r>
            <a:endParaRPr b="0" lang="en-AU" sz="1800" spc="-1" strike="noStrike">
              <a:latin typeface="Arial"/>
            </a:endParaRPr>
          </a:p>
        </p:txBody>
      </p:sp>
      <p:pic>
        <p:nvPicPr>
          <p:cNvPr id="236" name="Picture 3" descr=""/>
          <p:cNvPicPr/>
          <p:nvPr/>
        </p:nvPicPr>
        <p:blipFill>
          <a:blip r:embed="rId1"/>
          <a:stretch/>
        </p:blipFill>
        <p:spPr>
          <a:xfrm>
            <a:off x="4002840" y="672120"/>
            <a:ext cx="4965120" cy="2495880"/>
          </a:xfrm>
          <a:prstGeom prst="rect">
            <a:avLst/>
          </a:prstGeom>
          <a:ln w="0">
            <a:noFill/>
          </a:ln>
        </p:spPr>
      </p:pic>
      <p:sp>
        <p:nvSpPr>
          <p:cNvPr id="237" name="PlaceHolder 3"/>
          <p:cNvSpPr>
            <a:spLocks noGrp="1"/>
          </p:cNvSpPr>
          <p:nvPr>
            <p:ph type="sldNum" idx="8"/>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236FB2FA-B65F-403E-BC10-2F2C062CE073}"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AAA Characteristics</a:t>
            </a:r>
            <a:endParaRPr b="0" lang="en-AU" sz="1600" spc="-1" strike="noStrike">
              <a:latin typeface="Arial"/>
            </a:endParaRPr>
          </a:p>
        </p:txBody>
      </p:sp>
      <p:sp>
        <p:nvSpPr>
          <p:cNvPr id="239"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AAA Components</a:t>
            </a:r>
            <a:endParaRPr b="0" lang="en-AU" sz="2200" spc="-1" strike="noStrike">
              <a:latin typeface="Arial"/>
            </a:endParaRPr>
          </a:p>
        </p:txBody>
      </p:sp>
      <p:sp>
        <p:nvSpPr>
          <p:cNvPr id="240" name="Object4"/>
          <p:cNvSpPr/>
          <p:nvPr/>
        </p:nvSpPr>
        <p:spPr>
          <a:xfrm>
            <a:off x="0" y="708840"/>
            <a:ext cx="9143280" cy="2571120"/>
          </a:xfrm>
          <a:prstGeom prst="rect">
            <a:avLst/>
          </a:prstGeom>
          <a:noFill/>
          <a:ln w="0">
            <a:noFill/>
          </a:ln>
        </p:spPr>
        <p:style>
          <a:lnRef idx="0"/>
          <a:fillRef idx="0"/>
          <a:effectRef idx="0"/>
          <a:fontRef idx="minor"/>
        </p:style>
        <p:txBody>
          <a:bodyPr lIns="90000" rIns="90000" tIns="45000" bIns="45000" anchor="t">
            <a:noAutofit/>
          </a:bodyPr>
          <a:p>
            <a:pPr>
              <a:lnSpc>
                <a:spcPts val="2001"/>
              </a:lnSpc>
              <a:buNone/>
            </a:pPr>
            <a:r>
              <a:rPr b="0" lang="en-US" sz="1600" spc="-1" strike="noStrike">
                <a:solidFill>
                  <a:srgbClr val="000000"/>
                </a:solidFill>
                <a:latin typeface="Arial"/>
                <a:ea typeface="DejaVu Sans"/>
              </a:rPr>
              <a:t>Network and administrative AAA security in the Cisco environment has three functional components:</a:t>
            </a:r>
            <a:endParaRPr b="0" lang="en-AU" sz="1600" spc="-1" strike="noStrike">
              <a:latin typeface="Arial"/>
            </a:endParaRPr>
          </a:p>
          <a:p>
            <a:pPr>
              <a:lnSpc>
                <a:spcPts val="2001"/>
              </a:lnSpc>
              <a:buNone/>
            </a:pPr>
            <a:endParaRPr b="0" lang="en-AU" sz="1600" spc="-1" strike="noStrike">
              <a:latin typeface="Arial"/>
            </a:endParaRPr>
          </a:p>
          <a:p>
            <a:pPr lvl="1" marL="743040" indent="-285840">
              <a:lnSpc>
                <a:spcPts val="2001"/>
              </a:lnSpc>
              <a:buClr>
                <a:srgbClr val="000000"/>
              </a:buClr>
              <a:buFont typeface="Arial"/>
              <a:buChar char="•"/>
            </a:pPr>
            <a:r>
              <a:rPr b="1" lang="en-US" sz="1600" spc="-1" strike="noStrike">
                <a:solidFill>
                  <a:srgbClr val="000000"/>
                </a:solidFill>
                <a:latin typeface="Arial"/>
                <a:ea typeface="DejaVu Sans"/>
              </a:rPr>
              <a:t>Authentication </a:t>
            </a:r>
            <a:r>
              <a:rPr b="0" lang="en-US" sz="1600" spc="-1" strike="noStrike">
                <a:solidFill>
                  <a:srgbClr val="000000"/>
                </a:solidFill>
                <a:latin typeface="Arial"/>
                <a:ea typeface="DejaVu Sans"/>
              </a:rPr>
              <a:t>- Users and administrators must prove their identity before accessing the network and network resources. Authentication can be established using username and password combinations, challenge and response questions, token cards, and other methods. For example: “I am user ‘student’ and I know the password to prove it.”</a:t>
            </a:r>
            <a:endParaRPr b="0" lang="en-AU" sz="1600" spc="-1" strike="noStrike">
              <a:latin typeface="Arial"/>
            </a:endParaRPr>
          </a:p>
          <a:p>
            <a:pPr marL="457200">
              <a:lnSpc>
                <a:spcPts val="2001"/>
              </a:lnSpc>
              <a:buNone/>
            </a:pPr>
            <a:endParaRPr b="0" lang="en-AU" sz="1600" spc="-1" strike="noStrike">
              <a:latin typeface="Arial"/>
            </a:endParaRPr>
          </a:p>
          <a:p>
            <a:pPr lvl="1" marL="743040" indent="-285840">
              <a:lnSpc>
                <a:spcPts val="2001"/>
              </a:lnSpc>
              <a:buClr>
                <a:srgbClr val="000000"/>
              </a:buClr>
              <a:buFont typeface="Arial"/>
              <a:buChar char="•"/>
            </a:pPr>
            <a:r>
              <a:rPr b="1" lang="en-US" sz="1600" spc="-1" strike="noStrike">
                <a:solidFill>
                  <a:srgbClr val="000000"/>
                </a:solidFill>
                <a:latin typeface="Arial"/>
                <a:ea typeface="DejaVu Sans"/>
              </a:rPr>
              <a:t>Authorization</a:t>
            </a:r>
            <a:r>
              <a:rPr b="0" lang="en-US" sz="1600" spc="-1" strike="noStrike">
                <a:solidFill>
                  <a:srgbClr val="000000"/>
                </a:solidFill>
                <a:latin typeface="Arial"/>
                <a:ea typeface="DejaVu Sans"/>
              </a:rPr>
              <a:t> - After the user is authenticated, authorization services determine which resources the user can access and which operations the user is allowed to perform. An example is “User ‘student’ can access host serverXYZ using SSH only.”</a:t>
            </a:r>
            <a:endParaRPr b="0" lang="en-AU" sz="1600" spc="-1" strike="noStrike">
              <a:latin typeface="Arial"/>
            </a:endParaRPr>
          </a:p>
          <a:p>
            <a:pPr marL="457200">
              <a:lnSpc>
                <a:spcPts val="2001"/>
              </a:lnSpc>
              <a:buNone/>
            </a:pPr>
            <a:endParaRPr b="0" lang="en-AU" sz="1600" spc="-1" strike="noStrike">
              <a:latin typeface="Arial"/>
            </a:endParaRPr>
          </a:p>
          <a:p>
            <a:pPr lvl="1" marL="743040" indent="-285840">
              <a:lnSpc>
                <a:spcPts val="2001"/>
              </a:lnSpc>
              <a:buClr>
                <a:srgbClr val="000000"/>
              </a:buClr>
              <a:buFont typeface="Arial"/>
              <a:buChar char="•"/>
            </a:pPr>
            <a:r>
              <a:rPr b="1" lang="en-US" sz="1600" spc="-1" strike="noStrike">
                <a:solidFill>
                  <a:srgbClr val="000000"/>
                </a:solidFill>
                <a:latin typeface="Arial"/>
                <a:ea typeface="DejaVu Sans"/>
              </a:rPr>
              <a:t>Accounting and auditing </a:t>
            </a:r>
            <a:r>
              <a:rPr b="0" lang="en-US" sz="1600" spc="-1" strike="noStrike">
                <a:solidFill>
                  <a:srgbClr val="000000"/>
                </a:solidFill>
                <a:latin typeface="Arial"/>
                <a:ea typeface="DejaVu Sans"/>
              </a:rPr>
              <a:t>- Accounting records what the user does, including what is accessed, the amount of time the resource is accessed, and any changes that were made. Accounting keeps track of how network resources are used. An example is "User 'student' accessed host serverXYZ using SSH for 15 minutes."</a:t>
            </a:r>
            <a:endParaRPr b="0" lang="en-AU" sz="1600" spc="-1" strike="noStrike">
              <a:latin typeface="Arial"/>
            </a:endParaRPr>
          </a:p>
        </p:txBody>
      </p:sp>
      <p:sp>
        <p:nvSpPr>
          <p:cNvPr id="241" name="PlaceHolder 3"/>
          <p:cNvSpPr>
            <a:spLocks noGrp="1"/>
          </p:cNvSpPr>
          <p:nvPr>
            <p:ph type="sldNum" idx="9"/>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5EE926DB-5E17-406A-A172-4062C2151238}"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AAA Characteristics</a:t>
            </a:r>
            <a:endParaRPr b="0" lang="en-AU" sz="1600" spc="-1" strike="noStrike">
              <a:latin typeface="Arial"/>
            </a:endParaRPr>
          </a:p>
        </p:txBody>
      </p:sp>
      <p:sp>
        <p:nvSpPr>
          <p:cNvPr id="243"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Authentication Modes</a:t>
            </a:r>
            <a:endParaRPr b="0" lang="en-AU" sz="2200" spc="-1" strike="noStrike">
              <a:latin typeface="Arial"/>
            </a:endParaRPr>
          </a:p>
        </p:txBody>
      </p:sp>
      <p:sp>
        <p:nvSpPr>
          <p:cNvPr id="244" name="Object4"/>
          <p:cNvSpPr/>
          <p:nvPr/>
        </p:nvSpPr>
        <p:spPr>
          <a:xfrm>
            <a:off x="66600" y="731520"/>
            <a:ext cx="4722840" cy="36835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400" spc="-1" strike="noStrike">
                <a:solidFill>
                  <a:srgbClr val="000000"/>
                </a:solidFill>
                <a:latin typeface="Arial"/>
                <a:ea typeface="DejaVu Sans"/>
              </a:rPr>
              <a:t>Cisco provides two common methods of implementing AAA services:</a:t>
            </a:r>
            <a:endParaRPr b="0" lang="en-AU" sz="1400" spc="-1" strike="noStrike">
              <a:latin typeface="Arial"/>
            </a:endParaRPr>
          </a:p>
          <a:p>
            <a:pPr>
              <a:lnSpc>
                <a:spcPct val="100000"/>
              </a:lnSpc>
              <a:buNone/>
            </a:pPr>
            <a:endParaRPr b="0" lang="en-AU" sz="1400" spc="-1" strike="noStrike">
              <a:latin typeface="Arial"/>
            </a:endParaRPr>
          </a:p>
          <a:p>
            <a:pPr marL="285840" indent="-285840">
              <a:lnSpc>
                <a:spcPct val="100000"/>
              </a:lnSpc>
              <a:buClr>
                <a:srgbClr val="000000"/>
              </a:buClr>
              <a:buFont typeface="Arial"/>
              <a:buChar char="•"/>
            </a:pPr>
            <a:r>
              <a:rPr b="1" lang="en-US" sz="1400" spc="-1" strike="noStrike">
                <a:solidFill>
                  <a:srgbClr val="000000"/>
                </a:solidFill>
                <a:latin typeface="Arial"/>
                <a:ea typeface="DejaVu Sans"/>
              </a:rPr>
              <a:t>Local AAA Authentication</a:t>
            </a:r>
            <a:r>
              <a:rPr b="0" lang="en-US" sz="1400" spc="-1" strike="noStrike">
                <a:solidFill>
                  <a:srgbClr val="000000"/>
                </a:solidFill>
                <a:latin typeface="Arial"/>
                <a:ea typeface="DejaVu Sans"/>
              </a:rPr>
              <a:t> -Local AAA uses a local database for authentication. This method is sometimes known as self-contained authentication. In this course, it will be referred to as local AAA authentication.</a:t>
            </a:r>
            <a:endParaRPr b="0" lang="en-AU" sz="1400" spc="-1" strike="noStrike">
              <a:latin typeface="Arial"/>
            </a:endParaRPr>
          </a:p>
          <a:p>
            <a:pPr>
              <a:lnSpc>
                <a:spcPct val="100000"/>
              </a:lnSpc>
              <a:buNone/>
            </a:pPr>
            <a:endParaRPr b="0" lang="en-AU" sz="1400" spc="-1" strike="noStrike">
              <a:latin typeface="Arial"/>
            </a:endParaRPr>
          </a:p>
          <a:p>
            <a:pPr marL="285840" indent="-285840">
              <a:lnSpc>
                <a:spcPct val="100000"/>
              </a:lnSpc>
              <a:buClr>
                <a:srgbClr val="000000"/>
              </a:buClr>
              <a:buFont typeface="Arial"/>
              <a:buChar char="•"/>
            </a:pPr>
            <a:r>
              <a:rPr b="1" lang="en-US" sz="1400" spc="-1" strike="noStrike">
                <a:solidFill>
                  <a:srgbClr val="000000"/>
                </a:solidFill>
                <a:latin typeface="Arial"/>
                <a:ea typeface="DejaVu Sans"/>
              </a:rPr>
              <a:t>Server-Based AAA Authentication</a:t>
            </a:r>
            <a:r>
              <a:rPr b="0" lang="en-US" sz="1400" spc="-1" strike="noStrike">
                <a:solidFill>
                  <a:srgbClr val="000000"/>
                </a:solidFill>
                <a:latin typeface="Arial"/>
                <a:ea typeface="DejaVu Sans"/>
              </a:rPr>
              <a:t> - With the server-based method, the router accesses a central AAA server, such as the Cisco Secure Access Control System (ACS) for Windows, which is shown in the figure. The central AAA server contains the usernames and password for all users. The router uses either the Remote Authentication Dial-In User Service (RADIUS) or Terminal Access Controller Access Control System (TACACS+) protocols to communicate with the AAA server. </a:t>
            </a:r>
            <a:endParaRPr b="0" lang="en-AU" sz="1400" spc="-1" strike="noStrike">
              <a:latin typeface="Arial"/>
            </a:endParaRPr>
          </a:p>
        </p:txBody>
      </p:sp>
      <p:pic>
        <p:nvPicPr>
          <p:cNvPr id="245" name="Picture 5" descr=""/>
          <p:cNvPicPr/>
          <p:nvPr/>
        </p:nvPicPr>
        <p:blipFill>
          <a:blip r:embed="rId1"/>
          <a:stretch/>
        </p:blipFill>
        <p:spPr>
          <a:xfrm>
            <a:off x="4687200" y="2613960"/>
            <a:ext cx="4456080" cy="1627920"/>
          </a:xfrm>
          <a:prstGeom prst="rect">
            <a:avLst/>
          </a:prstGeom>
          <a:ln w="0">
            <a:noFill/>
          </a:ln>
        </p:spPr>
      </p:pic>
      <p:pic>
        <p:nvPicPr>
          <p:cNvPr id="246" name="Picture 3" descr=""/>
          <p:cNvPicPr/>
          <p:nvPr/>
        </p:nvPicPr>
        <p:blipFill>
          <a:blip r:embed="rId2"/>
          <a:stretch/>
        </p:blipFill>
        <p:spPr>
          <a:xfrm>
            <a:off x="4736880" y="1037160"/>
            <a:ext cx="4086720" cy="1413360"/>
          </a:xfrm>
          <a:prstGeom prst="rect">
            <a:avLst/>
          </a:prstGeom>
          <a:ln w="0">
            <a:noFill/>
          </a:ln>
        </p:spPr>
      </p:pic>
      <p:sp>
        <p:nvSpPr>
          <p:cNvPr id="247" name="PlaceHolder 3"/>
          <p:cNvSpPr>
            <a:spLocks noGrp="1"/>
          </p:cNvSpPr>
          <p:nvPr>
            <p:ph type="sldNum" idx="10"/>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BF5628FD-B620-4080-A18A-CFD82A8B0111}"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AAA Characteristics</a:t>
            </a:r>
            <a:endParaRPr b="0" lang="en-AU" sz="1600" spc="-1" strike="noStrike">
              <a:latin typeface="Arial"/>
            </a:endParaRPr>
          </a:p>
        </p:txBody>
      </p:sp>
      <p:sp>
        <p:nvSpPr>
          <p:cNvPr id="249"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Authorization</a:t>
            </a:r>
            <a:endParaRPr b="0" lang="en-AU" sz="2200" spc="-1" strike="noStrike">
              <a:latin typeface="Arial"/>
            </a:endParaRPr>
          </a:p>
        </p:txBody>
      </p:sp>
      <p:sp>
        <p:nvSpPr>
          <p:cNvPr id="250" name="Object4"/>
          <p:cNvSpPr/>
          <p:nvPr/>
        </p:nvSpPr>
        <p:spPr>
          <a:xfrm>
            <a:off x="0" y="914400"/>
            <a:ext cx="8961840" cy="547920"/>
          </a:xfrm>
          <a:prstGeom prst="rect">
            <a:avLst/>
          </a:prstGeom>
          <a:noFill/>
          <a:ln w="0">
            <a:noFill/>
          </a:ln>
        </p:spPr>
        <p:style>
          <a:lnRef idx="0"/>
          <a:fillRef idx="0"/>
          <a:effectRef idx="0"/>
          <a:fontRef idx="minor"/>
        </p:style>
        <p:txBody>
          <a:bodyPr lIns="90000" rIns="90000" tIns="45000" bIns="45000" anchor="t">
            <a:noAutofit/>
          </a:bodyPr>
          <a:p>
            <a:pPr>
              <a:lnSpc>
                <a:spcPts val="2001"/>
              </a:lnSpc>
              <a:buNone/>
            </a:pPr>
            <a:r>
              <a:rPr b="0" lang="en-US" sz="1800" spc="-1" strike="noStrike">
                <a:solidFill>
                  <a:srgbClr val="000000"/>
                </a:solidFill>
                <a:latin typeface="Arial"/>
                <a:ea typeface="DejaVu Sans"/>
              </a:rPr>
              <a:t>After users are successfully authenticated against the selected AAA data source, either local or server-based, they are then authorized for specific network resources, as shown in the figure.</a:t>
            </a:r>
            <a:endParaRPr b="0" lang="en-AU" sz="1800" spc="-1" strike="noStrike">
              <a:latin typeface="Arial"/>
            </a:endParaRPr>
          </a:p>
        </p:txBody>
      </p:sp>
      <p:pic>
        <p:nvPicPr>
          <p:cNvPr id="251" name="Picture 3" descr=""/>
          <p:cNvPicPr/>
          <p:nvPr/>
        </p:nvPicPr>
        <p:blipFill>
          <a:blip r:embed="rId1"/>
          <a:stretch/>
        </p:blipFill>
        <p:spPr>
          <a:xfrm>
            <a:off x="551160" y="1828800"/>
            <a:ext cx="7223760" cy="2497320"/>
          </a:xfrm>
          <a:prstGeom prst="rect">
            <a:avLst/>
          </a:prstGeom>
          <a:ln w="0">
            <a:noFill/>
          </a:ln>
        </p:spPr>
      </p:pic>
      <p:sp>
        <p:nvSpPr>
          <p:cNvPr id="252" name="PlaceHolder 3"/>
          <p:cNvSpPr>
            <a:spLocks noGrp="1"/>
          </p:cNvSpPr>
          <p:nvPr>
            <p:ph type="sldNum" idx="11"/>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17C3E061-CDB4-4AD1-A34B-F0C2E54EC91A}"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AAA Characteristics</a:t>
            </a:r>
            <a:endParaRPr b="0" lang="en-AU" sz="1600" spc="-1" strike="noStrike">
              <a:latin typeface="Arial"/>
            </a:endParaRPr>
          </a:p>
        </p:txBody>
      </p:sp>
      <p:sp>
        <p:nvSpPr>
          <p:cNvPr id="254"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Accounting</a:t>
            </a:r>
            <a:endParaRPr b="0" lang="en-AU" sz="2200" spc="-1" strike="noStrike">
              <a:latin typeface="Arial"/>
            </a:endParaRPr>
          </a:p>
        </p:txBody>
      </p:sp>
      <p:sp>
        <p:nvSpPr>
          <p:cNvPr id="255" name="Object4"/>
          <p:cNvSpPr/>
          <p:nvPr/>
        </p:nvSpPr>
        <p:spPr>
          <a:xfrm>
            <a:off x="239400" y="914400"/>
            <a:ext cx="8802360" cy="2571120"/>
          </a:xfrm>
          <a:prstGeom prst="rect">
            <a:avLst/>
          </a:prstGeom>
          <a:noFill/>
          <a:ln w="0">
            <a:noFill/>
          </a:ln>
        </p:spPr>
        <p:style>
          <a:lnRef idx="0"/>
          <a:fillRef idx="0"/>
          <a:effectRef idx="0"/>
          <a:fontRef idx="minor"/>
        </p:style>
        <p:txBody>
          <a:bodyPr lIns="90000" rIns="90000" tIns="45000" bIns="45000" anchor="t">
            <a:noAutofit/>
          </a:bodyPr>
          <a:p>
            <a:pPr>
              <a:lnSpc>
                <a:spcPts val="2001"/>
              </a:lnSpc>
              <a:buNone/>
            </a:pPr>
            <a:r>
              <a:rPr b="0" lang="en-US" sz="1800" spc="-1" strike="noStrike">
                <a:solidFill>
                  <a:srgbClr val="000000"/>
                </a:solidFill>
                <a:latin typeface="Arial"/>
                <a:ea typeface="DejaVu Sans"/>
              </a:rPr>
              <a:t>Accounting is implemented using a AAA server. This service reports usage statistics back to the ACS server. These statistics can be extracted to create detailed reports about the configuration of the network.</a:t>
            </a:r>
            <a:endParaRPr b="0" lang="en-AU" sz="1800" spc="-1" strike="noStrike">
              <a:latin typeface="Arial"/>
            </a:endParaRPr>
          </a:p>
          <a:p>
            <a:pPr>
              <a:lnSpc>
                <a:spcPts val="2001"/>
              </a:lnSpc>
              <a:buNone/>
            </a:pPr>
            <a:endParaRPr b="0" lang="en-AU" sz="1800" spc="-1" strike="noStrike">
              <a:latin typeface="Arial"/>
            </a:endParaRPr>
          </a:p>
          <a:p>
            <a:pPr>
              <a:lnSpc>
                <a:spcPts val="2001"/>
              </a:lnSpc>
              <a:buNone/>
            </a:pPr>
            <a:r>
              <a:rPr b="0" lang="en-US" sz="1800" spc="-1" strike="noStrike">
                <a:solidFill>
                  <a:srgbClr val="000000"/>
                </a:solidFill>
                <a:latin typeface="Arial"/>
                <a:ea typeface="DejaVu Sans"/>
              </a:rPr>
              <a:t>The types of accounting information that can be collected are as follows:</a:t>
            </a:r>
            <a:endParaRPr b="0" lang="en-AU" sz="1800" spc="-1" strike="noStrike">
              <a:latin typeface="Arial"/>
            </a:endParaRPr>
          </a:p>
          <a:p>
            <a:pPr lvl="1" marL="743040" indent="-285840">
              <a:lnSpc>
                <a:spcPts val="2001"/>
              </a:lnSpc>
              <a:buClr>
                <a:srgbClr val="000000"/>
              </a:buClr>
              <a:buFont typeface="Arial"/>
              <a:buChar char="•"/>
            </a:pPr>
            <a:r>
              <a:rPr b="0" lang="en-US" sz="1800" spc="-1" strike="noStrike">
                <a:solidFill>
                  <a:srgbClr val="000000"/>
                </a:solidFill>
                <a:latin typeface="Arial"/>
                <a:ea typeface="DejaVu Sans"/>
              </a:rPr>
              <a:t>Network accounting</a:t>
            </a:r>
            <a:endParaRPr b="0" lang="en-AU" sz="1800" spc="-1" strike="noStrike">
              <a:latin typeface="Arial"/>
            </a:endParaRPr>
          </a:p>
          <a:p>
            <a:pPr lvl="1" marL="743040" indent="-285840">
              <a:lnSpc>
                <a:spcPts val="2001"/>
              </a:lnSpc>
              <a:buClr>
                <a:srgbClr val="000000"/>
              </a:buClr>
              <a:buFont typeface="Arial"/>
              <a:buChar char="•"/>
            </a:pPr>
            <a:r>
              <a:rPr b="0" lang="en-US" sz="1800" spc="-1" strike="noStrike">
                <a:solidFill>
                  <a:srgbClr val="000000"/>
                </a:solidFill>
                <a:latin typeface="Arial"/>
                <a:ea typeface="DejaVu Sans"/>
              </a:rPr>
              <a:t>Connection accounting</a:t>
            </a:r>
            <a:endParaRPr b="0" lang="en-AU" sz="1800" spc="-1" strike="noStrike">
              <a:latin typeface="Arial"/>
            </a:endParaRPr>
          </a:p>
          <a:p>
            <a:pPr lvl="1" marL="743040" indent="-285840">
              <a:lnSpc>
                <a:spcPts val="2001"/>
              </a:lnSpc>
              <a:buClr>
                <a:srgbClr val="000000"/>
              </a:buClr>
              <a:buFont typeface="Arial"/>
              <a:buChar char="•"/>
            </a:pPr>
            <a:r>
              <a:rPr b="0" lang="en-US" sz="1800" spc="-1" strike="noStrike">
                <a:solidFill>
                  <a:srgbClr val="000000"/>
                </a:solidFill>
                <a:latin typeface="Arial"/>
                <a:ea typeface="DejaVu Sans"/>
              </a:rPr>
              <a:t>EXEC accounting</a:t>
            </a:r>
            <a:endParaRPr b="0" lang="en-AU" sz="1800" spc="-1" strike="noStrike">
              <a:latin typeface="Arial"/>
            </a:endParaRPr>
          </a:p>
          <a:p>
            <a:pPr lvl="1" marL="743040" indent="-285840">
              <a:lnSpc>
                <a:spcPts val="2001"/>
              </a:lnSpc>
              <a:buClr>
                <a:srgbClr val="000000"/>
              </a:buClr>
              <a:buFont typeface="Arial"/>
              <a:buChar char="•"/>
            </a:pPr>
            <a:r>
              <a:rPr b="0" lang="en-US" sz="1800" spc="-1" strike="noStrike">
                <a:solidFill>
                  <a:srgbClr val="000000"/>
                </a:solidFill>
                <a:latin typeface="Arial"/>
                <a:ea typeface="DejaVu Sans"/>
              </a:rPr>
              <a:t>System accounting</a:t>
            </a:r>
            <a:endParaRPr b="0" lang="en-AU" sz="1800" spc="-1" strike="noStrike">
              <a:latin typeface="Arial"/>
            </a:endParaRPr>
          </a:p>
          <a:p>
            <a:pPr lvl="1" marL="743040" indent="-285840">
              <a:lnSpc>
                <a:spcPts val="2001"/>
              </a:lnSpc>
              <a:buClr>
                <a:srgbClr val="000000"/>
              </a:buClr>
              <a:buFont typeface="Arial"/>
              <a:buChar char="•"/>
            </a:pPr>
            <a:r>
              <a:rPr b="0" lang="en-US" sz="1800" spc="-1" strike="noStrike">
                <a:solidFill>
                  <a:srgbClr val="000000"/>
                </a:solidFill>
                <a:latin typeface="Arial"/>
                <a:ea typeface="DejaVu Sans"/>
              </a:rPr>
              <a:t>Command accounting</a:t>
            </a:r>
            <a:endParaRPr b="0" lang="en-AU" sz="1800" spc="-1" strike="noStrike">
              <a:latin typeface="Arial"/>
            </a:endParaRPr>
          </a:p>
        </p:txBody>
      </p:sp>
      <p:sp>
        <p:nvSpPr>
          <p:cNvPr id="256" name="PlaceHolder 3"/>
          <p:cNvSpPr>
            <a:spLocks noGrp="1"/>
          </p:cNvSpPr>
          <p:nvPr>
            <p:ph type="sldNum" idx="12"/>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4EAF3A57-12B8-4866-94B2-893B974CEFAD}"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2092</TotalTime>
  <Application>LibreOffice/7.3.3.2$Windows_X86_64 LibreOffice_project/d1d0ea68f081ee2800a922cac8f79445e4603348</Application>
  <AppVersion>15.0000</AppVersion>
  <Words>5770</Words>
  <Paragraphs>617</Paragraphs>
  <Company>PptxGenJS</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2020-12-08T18:27:12Z</dcterms:created>
  <dc:creator>PptxGenJS</dc:creator>
  <dc:description/>
  <dc:language>en-AU</dc:language>
  <cp:lastModifiedBy/>
  <dcterms:modified xsi:type="dcterms:W3CDTF">2022-07-30T13:08:36Z</dcterms:modified>
  <cp:revision>62</cp:revision>
  <dc:subject>PptxGenJS Presentation</dc:subject>
  <dc:title>PptxGenJS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6</vt:i4>
  </property>
  <property fmtid="{D5CDD505-2E9C-101B-9397-08002B2CF9AE}" pid="3" name="Notes">
    <vt:i4>51</vt:i4>
  </property>
  <property fmtid="{D5CDD505-2E9C-101B-9397-08002B2CF9AE}" pid="4" name="PresentationFormat">
    <vt:lpwstr>On-screen Show (16:9)</vt:lpwstr>
  </property>
  <property fmtid="{D5CDD505-2E9C-101B-9397-08002B2CF9AE}" pid="5" name="Slides">
    <vt:i4>53</vt:i4>
  </property>
</Properties>
</file>