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9144000" cy="5143500"/>
  <p:notesSz cx="51435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AU" sz="4400" spc="-1" strike="noStrike">
                <a:latin typeface="Arial"/>
              </a:rPr>
              <a:t>Click to move the slide</a:t>
            </a:r>
            <a:endParaRPr b="0" lang="en-AU" sz="4400" spc="-1" strike="noStrike">
              <a:latin typeface="Arial"/>
            </a:endParaRPr>
          </a:p>
        </p:txBody>
      </p:sp>
      <p:sp>
        <p:nvSpPr>
          <p:cNvPr id="25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2000" spc="-1" strike="noStrike">
                <a:latin typeface="Arial"/>
              </a:rPr>
              <a:t>Click to edit the notes format</a:t>
            </a:r>
            <a:endParaRPr b="0" lang="en-AU" sz="2000" spc="-1" strike="noStrike">
              <a:latin typeface="Arial"/>
            </a:endParaRPr>
          </a:p>
        </p:txBody>
      </p:sp>
      <p:sp>
        <p:nvSpPr>
          <p:cNvPr id="259"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AU" sz="1400" spc="-1" strike="noStrike">
                <a:latin typeface="Times New Roman"/>
              </a:rPr>
              <a:t>&lt;header&gt;</a:t>
            </a:r>
            <a:endParaRPr b="0" lang="en-AU" sz="1400" spc="-1" strike="noStrike">
              <a:latin typeface="Times New Roman"/>
            </a:endParaRPr>
          </a:p>
        </p:txBody>
      </p:sp>
      <p:sp>
        <p:nvSpPr>
          <p:cNvPr id="260" name="PlaceHolder 4"/>
          <p:cNvSpPr>
            <a:spLocks noGrp="1"/>
          </p:cNvSpPr>
          <p:nvPr>
            <p:ph type="dt" idx="5"/>
          </p:nvPr>
        </p:nvSpPr>
        <p:spPr>
          <a:xfrm>
            <a:off x="4278960" y="0"/>
            <a:ext cx="3280680" cy="534240"/>
          </a:xfrm>
          <a:prstGeom prst="rect">
            <a:avLst/>
          </a:prstGeom>
          <a:noFill/>
          <a:ln w="0">
            <a:noFill/>
          </a:ln>
        </p:spPr>
        <p:txBody>
          <a:bodyPr lIns="0" rIns="0" tIns="0" bIns="0" anchor="t">
            <a:noAutofit/>
          </a:bodyPr>
          <a:lstStyle>
            <a:lvl1pPr algn="r">
              <a:buNone/>
              <a:defRPr b="0" lang="en-AU" sz="1400" spc="-1" strike="noStrike">
                <a:latin typeface="Times New Roman"/>
              </a:defRPr>
            </a:lvl1pPr>
          </a:lstStyle>
          <a:p>
            <a:pPr algn="r">
              <a:buNone/>
            </a:pPr>
            <a:r>
              <a:rPr b="0" lang="en-AU" sz="1400" spc="-1" strike="noStrike">
                <a:latin typeface="Times New Roman"/>
              </a:rPr>
              <a:t>&lt;date/time&gt;</a:t>
            </a:r>
            <a:endParaRPr b="0" lang="en-AU" sz="1400" spc="-1" strike="noStrike">
              <a:latin typeface="Times New Roman"/>
            </a:endParaRPr>
          </a:p>
        </p:txBody>
      </p:sp>
      <p:sp>
        <p:nvSpPr>
          <p:cNvPr id="261" name="PlaceHolder 5"/>
          <p:cNvSpPr>
            <a:spLocks noGrp="1"/>
          </p:cNvSpPr>
          <p:nvPr>
            <p:ph type="ftr" idx="6"/>
          </p:nvPr>
        </p:nvSpPr>
        <p:spPr>
          <a:xfrm>
            <a:off x="0" y="10157400"/>
            <a:ext cx="3280680" cy="534240"/>
          </a:xfrm>
          <a:prstGeom prst="rect">
            <a:avLst/>
          </a:prstGeom>
          <a:noFill/>
          <a:ln w="0">
            <a:noFill/>
          </a:ln>
        </p:spPr>
        <p:txBody>
          <a:bodyPr lIns="0" rIns="0" tIns="0" bIns="0" anchor="b">
            <a:noAutofit/>
          </a:bodyPr>
          <a:lstStyle>
            <a:lvl1pPr>
              <a:defRPr b="0" lang="en-AU" sz="1400" spc="-1" strike="noStrike">
                <a:latin typeface="Times New Roman"/>
              </a:defRPr>
            </a:lvl1pPr>
          </a:lstStyle>
          <a:p>
            <a:r>
              <a:rPr b="0" lang="en-AU" sz="1400" spc="-1" strike="noStrike">
                <a:latin typeface="Times New Roman"/>
              </a:rPr>
              <a:t>&lt;footer&gt;</a:t>
            </a:r>
            <a:endParaRPr b="0" lang="en-AU" sz="1400" spc="-1" strike="noStrike">
              <a:latin typeface="Times New Roman"/>
            </a:endParaRPr>
          </a:p>
        </p:txBody>
      </p:sp>
      <p:sp>
        <p:nvSpPr>
          <p:cNvPr id="262" name="PlaceHolder 6"/>
          <p:cNvSpPr>
            <a:spLocks noGrp="1"/>
          </p:cNvSpPr>
          <p:nvPr>
            <p:ph type="sldNum" idx="7"/>
          </p:nvPr>
        </p:nvSpPr>
        <p:spPr>
          <a:xfrm>
            <a:off x="4278960" y="10157400"/>
            <a:ext cx="3280680" cy="534240"/>
          </a:xfrm>
          <a:prstGeom prst="rect">
            <a:avLst/>
          </a:prstGeom>
          <a:noFill/>
          <a:ln w="0">
            <a:noFill/>
          </a:ln>
        </p:spPr>
        <p:txBody>
          <a:bodyPr lIns="0" rIns="0" tIns="0" bIns="0" anchor="b">
            <a:noAutofit/>
          </a:bodyPr>
          <a:lstStyle>
            <a:lvl1pPr algn="r">
              <a:buNone/>
              <a:defRPr b="0" lang="en-AU" sz="1400" spc="-1" strike="noStrike">
                <a:latin typeface="Times New Roman"/>
              </a:defRPr>
            </a:lvl1pPr>
          </a:lstStyle>
          <a:p>
            <a:pPr algn="r">
              <a:buNone/>
            </a:pPr>
            <a:fld id="{83BB7879-4E23-489E-AF93-AF3A0996092E}"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0" y="0"/>
            <a:ext cx="0" cy="0"/>
          </a:xfrm>
          <a:prstGeom prst="rect">
            <a:avLst/>
          </a:prstGeom>
          <a:ln w="0">
            <a:noFill/>
          </a:ln>
        </p:spPr>
      </p:sp>
      <p:sp>
        <p:nvSpPr>
          <p:cNvPr id="36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13: Endpoint Security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61" name="PlaceHolder 3"/>
          <p:cNvSpPr>
            <a:spLocks noGrp="1"/>
          </p:cNvSpPr>
          <p:nvPr>
            <p:ph type="sldNum" idx="2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18358BE-399F-472E-ACA2-3AC3BFB9D994}"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0" y="0"/>
            <a:ext cx="0" cy="0"/>
          </a:xfrm>
          <a:prstGeom prst="rect">
            <a:avLst/>
          </a:prstGeom>
          <a:ln w="0">
            <a:noFill/>
          </a:ln>
        </p:spPr>
      </p:sp>
      <p:sp>
        <p:nvSpPr>
          <p:cNvPr id="38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13.1: Endpoint Security Overview</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2" name="PlaceHolder 3"/>
          <p:cNvSpPr>
            <a:spLocks noGrp="1"/>
          </p:cNvSpPr>
          <p:nvPr>
            <p:ph type="sldNum" idx="3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501E334-1651-4109-A2A9-D6915A42D01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0" y="0"/>
            <a:ext cx="0" cy="0"/>
          </a:xfrm>
          <a:prstGeom prst="rect">
            <a:avLst/>
          </a:prstGeom>
          <a:ln w="0">
            <a:noFill/>
          </a:ln>
        </p:spPr>
      </p:sp>
      <p:sp>
        <p:nvSpPr>
          <p:cNvPr id="38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13.1: Endpoint Security Overview</a:t>
            </a:r>
            <a:endParaRPr b="0" lang="en-AU" sz="2000" spc="-1" strike="noStrike">
              <a:latin typeface="Arial"/>
            </a:endParaRPr>
          </a:p>
          <a:p>
            <a:pPr marL="216000" indent="-216000">
              <a:lnSpc>
                <a:spcPct val="100000"/>
              </a:lnSpc>
              <a:buNone/>
            </a:pPr>
            <a:r>
              <a:rPr b="0" lang="en-US" sz="2000" spc="-1" strike="noStrike">
                <a:latin typeface="Arial"/>
              </a:rPr>
              <a:t>13.1.1: LAN Elements Security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5" name="PlaceHolder 3"/>
          <p:cNvSpPr>
            <a:spLocks noGrp="1"/>
          </p:cNvSpPr>
          <p:nvPr>
            <p:ph type="sldNum" idx="3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1971C790-C50A-4531-8EE6-4A4B9B98D86D}"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0" y="0"/>
            <a:ext cx="0" cy="0"/>
          </a:xfrm>
          <a:prstGeom prst="rect">
            <a:avLst/>
          </a:prstGeom>
          <a:ln w="0">
            <a:noFill/>
          </a:ln>
        </p:spPr>
      </p:sp>
      <p:sp>
        <p:nvSpPr>
          <p:cNvPr id="38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13.1: Endpoint Security Overview</a:t>
            </a:r>
            <a:endParaRPr b="0" lang="en-AU" sz="2000" spc="-1" strike="noStrike">
              <a:latin typeface="Arial"/>
            </a:endParaRPr>
          </a:p>
          <a:p>
            <a:pPr marL="216000" indent="-216000">
              <a:lnSpc>
                <a:spcPct val="100000"/>
              </a:lnSpc>
              <a:buNone/>
            </a:pPr>
            <a:r>
              <a:rPr b="0" lang="en-US" sz="2000" spc="-1" strike="noStrike">
                <a:latin typeface="Arial"/>
              </a:rPr>
              <a:t>13.1.2: Traditional Endpoint Security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8" name="PlaceHolder 3"/>
          <p:cNvSpPr>
            <a:spLocks noGrp="1"/>
          </p:cNvSpPr>
          <p:nvPr>
            <p:ph type="sldNum" idx="3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C3DFBA91-F2BC-4683-86F6-990B93B1DF0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0" y="0"/>
            <a:ext cx="0" cy="0"/>
          </a:xfrm>
          <a:prstGeom prst="rect">
            <a:avLst/>
          </a:prstGeom>
          <a:ln w="0">
            <a:noFill/>
          </a:ln>
        </p:spPr>
      </p:sp>
      <p:sp>
        <p:nvSpPr>
          <p:cNvPr id="39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13.1: Endpoint Security Overview</a:t>
            </a:r>
            <a:endParaRPr b="0" lang="en-AU" sz="2000" spc="-1" strike="noStrike">
              <a:latin typeface="Arial"/>
            </a:endParaRPr>
          </a:p>
          <a:p>
            <a:pPr marL="216000" indent="-216000">
              <a:lnSpc>
                <a:spcPct val="100000"/>
              </a:lnSpc>
              <a:buNone/>
            </a:pPr>
            <a:r>
              <a:rPr b="0" lang="en-US" sz="2000" spc="-1" strike="noStrike">
                <a:latin typeface="Arial"/>
              </a:rPr>
              <a:t>13.1.3: The Borderless Network</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1" name="PlaceHolder 3"/>
          <p:cNvSpPr>
            <a:spLocks noGrp="1"/>
          </p:cNvSpPr>
          <p:nvPr>
            <p:ph type="sldNum" idx="3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094D6F2B-6551-4F07-A877-573DD68F337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0" y="0"/>
            <a:ext cx="0" cy="0"/>
          </a:xfrm>
          <a:prstGeom prst="rect">
            <a:avLst/>
          </a:prstGeom>
          <a:ln w="0">
            <a:noFill/>
          </a:ln>
        </p:spPr>
      </p:sp>
      <p:sp>
        <p:nvSpPr>
          <p:cNvPr id="39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13.1: Endpoint Security Overview</a:t>
            </a:r>
            <a:endParaRPr b="0" lang="en-AU" sz="2000" spc="-1" strike="noStrike">
              <a:latin typeface="Arial"/>
            </a:endParaRPr>
          </a:p>
          <a:p>
            <a:pPr marL="216000" indent="-216000">
              <a:lnSpc>
                <a:spcPct val="100000"/>
              </a:lnSpc>
              <a:buNone/>
            </a:pPr>
            <a:r>
              <a:rPr b="0" lang="en-US" sz="2000" spc="-1" strike="noStrike">
                <a:latin typeface="Arial"/>
              </a:rPr>
              <a:t>13.1.4: Security for Endpoints in the Borderless Network</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4" name="PlaceHolder 3"/>
          <p:cNvSpPr>
            <a:spLocks noGrp="1"/>
          </p:cNvSpPr>
          <p:nvPr>
            <p:ph type="sldNum" idx="3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CC668373-0CE2-418E-A5C6-1C02674B6EB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0" y="0"/>
            <a:ext cx="0" cy="0"/>
          </a:xfrm>
          <a:prstGeom prst="rect">
            <a:avLst/>
          </a:prstGeom>
          <a:ln w="0">
            <a:noFill/>
          </a:ln>
        </p:spPr>
      </p:sp>
      <p:sp>
        <p:nvSpPr>
          <p:cNvPr id="39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13.1: Endpoint Security Overview</a:t>
            </a:r>
            <a:endParaRPr b="0" lang="en-AU" sz="2000" spc="-1" strike="noStrike">
              <a:latin typeface="Arial"/>
            </a:endParaRPr>
          </a:p>
          <a:p>
            <a:pPr marL="216000" indent="-216000">
              <a:lnSpc>
                <a:spcPct val="100000"/>
              </a:lnSpc>
              <a:buNone/>
            </a:pPr>
            <a:r>
              <a:rPr b="0" lang="en-US" sz="2000" spc="-1" strike="noStrike">
                <a:latin typeface="Arial"/>
              </a:rPr>
              <a:t>13.1.5: Network-Based Malware Protection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7" name="PlaceHolder 3"/>
          <p:cNvSpPr>
            <a:spLocks noGrp="1"/>
          </p:cNvSpPr>
          <p:nvPr>
            <p:ph type="sldNum" idx="3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048A1EA2-EAE9-4919-A175-A7A7A523625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0" y="0"/>
            <a:ext cx="0" cy="0"/>
          </a:xfrm>
          <a:prstGeom prst="rect">
            <a:avLst/>
          </a:prstGeom>
          <a:ln w="0">
            <a:noFill/>
          </a:ln>
        </p:spPr>
      </p:sp>
      <p:sp>
        <p:nvSpPr>
          <p:cNvPr id="39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13.1: Endpoint Security Overview</a:t>
            </a:r>
            <a:endParaRPr b="0" lang="en-AU" sz="2000" spc="-1" strike="noStrike">
              <a:latin typeface="Arial"/>
            </a:endParaRPr>
          </a:p>
          <a:p>
            <a:pPr marL="216000" indent="-216000">
              <a:lnSpc>
                <a:spcPct val="100000"/>
              </a:lnSpc>
              <a:buNone/>
            </a:pPr>
            <a:r>
              <a:rPr b="0" lang="en-US" sz="2000" spc="-1" strike="noStrike">
                <a:latin typeface="Arial"/>
              </a:rPr>
              <a:t>13.1.6: Hardware and Software Encryption of Local Data</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0" name="PlaceHolder 3"/>
          <p:cNvSpPr>
            <a:spLocks noGrp="1"/>
          </p:cNvSpPr>
          <p:nvPr>
            <p:ph type="sldNum" idx="3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5B9D3395-8C29-4AAC-BE62-ACA14975213D}"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0" y="0"/>
            <a:ext cx="0" cy="0"/>
          </a:xfrm>
          <a:prstGeom prst="rect">
            <a:avLst/>
          </a:prstGeom>
          <a:ln w="0">
            <a:noFill/>
          </a:ln>
        </p:spPr>
      </p:sp>
      <p:sp>
        <p:nvSpPr>
          <p:cNvPr id="40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13.1: Endpoint Security Overview</a:t>
            </a:r>
            <a:endParaRPr b="0" lang="en-AU" sz="2000" spc="-1" strike="noStrike">
              <a:latin typeface="Arial"/>
            </a:endParaRPr>
          </a:p>
          <a:p>
            <a:pPr marL="216000" indent="-216000">
              <a:lnSpc>
                <a:spcPct val="100000"/>
              </a:lnSpc>
              <a:buNone/>
              <a:tabLst>
                <a:tab algn="l" pos="0"/>
              </a:tabLst>
            </a:pPr>
            <a:r>
              <a:rPr b="0" lang="en-US" sz="2000" spc="-1" strike="noStrike">
                <a:latin typeface="Arial"/>
              </a:rPr>
              <a:t>13.1.7: Network Access Control</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3" name="PlaceHolder 3"/>
          <p:cNvSpPr>
            <a:spLocks noGrp="1"/>
          </p:cNvSpPr>
          <p:nvPr>
            <p:ph type="sldNum" idx="3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9E3F526-FED7-4D7F-9B91-2E6D13CF920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0" y="0"/>
            <a:ext cx="0" cy="0"/>
          </a:xfrm>
          <a:prstGeom prst="rect">
            <a:avLst/>
          </a:prstGeom>
          <a:ln w="0">
            <a:noFill/>
          </a:ln>
        </p:spPr>
      </p:sp>
      <p:sp>
        <p:nvSpPr>
          <p:cNvPr id="40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13.1: Endpoint Security Overview</a:t>
            </a:r>
            <a:endParaRPr b="0" lang="en-AU" sz="2000" spc="-1" strike="noStrike">
              <a:latin typeface="Arial"/>
            </a:endParaRPr>
          </a:p>
          <a:p>
            <a:pPr marL="216000" indent="-216000">
              <a:lnSpc>
                <a:spcPct val="100000"/>
              </a:lnSpc>
              <a:buNone/>
              <a:tabLst>
                <a:tab algn="l" pos="0"/>
              </a:tabLst>
            </a:pPr>
            <a:r>
              <a:rPr b="0" lang="en-US" sz="2000" spc="-1" strike="noStrike">
                <a:latin typeface="Arial"/>
              </a:rPr>
              <a:t>13.1.8: NAC Functions</a:t>
            </a:r>
            <a:endParaRPr b="0" lang="en-AU" sz="2000" spc="-1" strike="noStrike">
              <a:latin typeface="Arial"/>
            </a:endParaRPr>
          </a:p>
          <a:p>
            <a:pPr marL="216000" indent="-216000">
              <a:lnSpc>
                <a:spcPct val="100000"/>
              </a:lnSpc>
              <a:buNone/>
              <a:tabLst>
                <a:tab algn="l" pos="0"/>
              </a:tabLst>
            </a:pPr>
            <a:r>
              <a:rPr b="0" lang="en-US" sz="2000" spc="-1" strike="noStrike">
                <a:latin typeface="Arial"/>
              </a:rPr>
              <a:t>13.1.9: Check Your Understanding - Identify Endpoint Security Terminology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6" name="PlaceHolder 3"/>
          <p:cNvSpPr>
            <a:spLocks noGrp="1"/>
          </p:cNvSpPr>
          <p:nvPr>
            <p:ph type="sldNum" idx="3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EF05AF07-505E-4C24-90AE-D7452B239B92}"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0" y="0"/>
            <a:ext cx="0" cy="0"/>
          </a:xfrm>
          <a:prstGeom prst="rect">
            <a:avLst/>
          </a:prstGeom>
          <a:ln w="0">
            <a:noFill/>
          </a:ln>
        </p:spPr>
      </p:sp>
      <p:sp>
        <p:nvSpPr>
          <p:cNvPr id="40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13.2: 802.1X 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9" name="PlaceHolder 3"/>
          <p:cNvSpPr>
            <a:spLocks noGrp="1"/>
          </p:cNvSpPr>
          <p:nvPr>
            <p:ph type="sldNum" idx="3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4F8337E9-60A6-429D-8572-5A33E10B7EAA}"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Img"/>
          </p:nvPr>
        </p:nvSpPr>
        <p:spPr>
          <a:xfrm>
            <a:off x="0" y="0"/>
            <a:ext cx="0" cy="0"/>
          </a:xfrm>
          <a:prstGeom prst="rect">
            <a:avLst/>
          </a:prstGeom>
          <a:ln w="0">
            <a:noFill/>
          </a:ln>
        </p:spPr>
      </p:sp>
      <p:sp>
        <p:nvSpPr>
          <p:cNvPr id="36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endParaRPr b="0" lang="en-AU" sz="2000" spc="-1" strike="noStrike">
              <a:latin typeface="Arial"/>
            </a:endParaRPr>
          </a:p>
        </p:txBody>
      </p:sp>
      <p:sp>
        <p:nvSpPr>
          <p:cNvPr id="364" name="PlaceHolder 3"/>
          <p:cNvSpPr>
            <a:spLocks noGrp="1"/>
          </p:cNvSpPr>
          <p:nvPr>
            <p:ph type="sldNum" idx="27"/>
          </p:nvPr>
        </p:nvSpPr>
        <p:spPr>
          <a:xfrm>
            <a:off x="0" y="0"/>
            <a:ext cx="0" cy="0"/>
          </a:xfrm>
          <a:prstGeom prst="rect">
            <a:avLst/>
          </a:prstGeom>
          <a:noFill/>
          <a:ln w="0">
            <a:noFill/>
          </a:ln>
        </p:spPr>
        <p:txBody>
          <a:bodyPr lIns="90000" rIns="90000" tIns="45000" bIns="45000" anchor="t">
            <a:noAutofit/>
          </a:bodyPr>
          <a:lstStyle>
            <a:lvl1pPr algn="r">
              <a:lnSpc>
                <a:spcPct val="100000"/>
              </a:lnSpc>
              <a:buNone/>
              <a:tabLst>
                <a:tab algn="l" pos="0"/>
              </a:tabLst>
              <a:defRPr b="0" lang="en-US" sz="1800" spc="-1" strike="noStrike">
                <a:solidFill>
                  <a:srgbClr val="000000"/>
                </a:solidFill>
                <a:latin typeface="Calibri"/>
                <a:ea typeface="+mn-ea"/>
              </a:defRPr>
            </a:lvl1pPr>
          </a:lstStyle>
          <a:p>
            <a:pPr algn="r">
              <a:lnSpc>
                <a:spcPct val="100000"/>
              </a:lnSpc>
              <a:buNone/>
              <a:tabLst>
                <a:tab algn="l" pos="0"/>
              </a:tabLst>
            </a:pPr>
            <a:fld id="{4A878AF1-ADEF-4E2E-856C-5D23E33F6F07}" type="slidenum">
              <a:rPr b="0" lang="en-US" sz="1800" spc="-1" strike="noStrike">
                <a:solidFill>
                  <a:srgbClr val="000000"/>
                </a:solidFill>
                <a:latin typeface="Calibri"/>
                <a:ea typeface="+mn-ea"/>
              </a:rPr>
              <a:t>&lt;number&gt;</a:t>
            </a:fld>
            <a:endParaRPr b="0" lang="en-AU" sz="1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0" y="0"/>
            <a:ext cx="0" cy="0"/>
          </a:xfrm>
          <a:prstGeom prst="rect">
            <a:avLst/>
          </a:prstGeom>
          <a:ln w="0">
            <a:noFill/>
          </a:ln>
        </p:spPr>
      </p:sp>
      <p:sp>
        <p:nvSpPr>
          <p:cNvPr id="41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13.2: 802.1X Authentication</a:t>
            </a:r>
            <a:endParaRPr b="0" lang="en-AU" sz="2000" spc="-1" strike="noStrike">
              <a:latin typeface="Arial"/>
            </a:endParaRPr>
          </a:p>
          <a:p>
            <a:pPr marL="216000" indent="-216000">
              <a:lnSpc>
                <a:spcPct val="100000"/>
              </a:lnSpc>
              <a:buNone/>
            </a:pPr>
            <a:r>
              <a:rPr b="0" lang="en-US" sz="2000" spc="-1" strike="noStrike">
                <a:latin typeface="Arial"/>
              </a:rPr>
              <a:t>13.2.1: Security Using 802.1X Port-Based 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2" name="PlaceHolder 3"/>
          <p:cNvSpPr>
            <a:spLocks noGrp="1"/>
          </p:cNvSpPr>
          <p:nvPr>
            <p:ph type="sldNum" idx="4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33E2A81-4DAF-41AF-8AF9-6364C307DE4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0" y="0"/>
            <a:ext cx="0" cy="0"/>
          </a:xfrm>
          <a:prstGeom prst="rect">
            <a:avLst/>
          </a:prstGeom>
          <a:ln w="0">
            <a:noFill/>
          </a:ln>
        </p:spPr>
      </p:sp>
      <p:sp>
        <p:nvSpPr>
          <p:cNvPr id="41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13.2: 802.1X Authentication</a:t>
            </a:r>
            <a:endParaRPr b="0" lang="en-AU" sz="2000" spc="-1" strike="noStrike">
              <a:latin typeface="Arial"/>
            </a:endParaRPr>
          </a:p>
          <a:p>
            <a:pPr marL="216000" indent="-216000">
              <a:lnSpc>
                <a:spcPct val="100000"/>
              </a:lnSpc>
              <a:buNone/>
            </a:pPr>
            <a:r>
              <a:rPr b="0" lang="en-US" sz="2000" spc="-1" strike="noStrike">
                <a:latin typeface="Arial"/>
              </a:rPr>
              <a:t>13.2.1: Security Using 802.1X Port-Based 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5" name="PlaceHolder 3"/>
          <p:cNvSpPr>
            <a:spLocks noGrp="1"/>
          </p:cNvSpPr>
          <p:nvPr>
            <p:ph type="sldNum" idx="4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8970FFF-830D-4381-AD03-249C6021B32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0" y="0"/>
            <a:ext cx="0" cy="0"/>
          </a:xfrm>
          <a:prstGeom prst="rect">
            <a:avLst/>
          </a:prstGeom>
          <a:ln w="0">
            <a:noFill/>
          </a:ln>
        </p:spPr>
      </p:sp>
      <p:sp>
        <p:nvSpPr>
          <p:cNvPr id="41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13.2: 802.1X Authentication</a:t>
            </a:r>
            <a:endParaRPr b="0" lang="en-AU" sz="2000" spc="-1" strike="noStrike">
              <a:latin typeface="Arial"/>
            </a:endParaRPr>
          </a:p>
          <a:p>
            <a:pPr marL="216000" indent="-216000">
              <a:lnSpc>
                <a:spcPct val="100000"/>
              </a:lnSpc>
              <a:buNone/>
            </a:pPr>
            <a:r>
              <a:rPr b="0" lang="en-US" sz="2000" spc="-1" strike="noStrike">
                <a:latin typeface="Arial"/>
              </a:rPr>
              <a:t>13.2.1: Security Using 802.1X Port-Based 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8" name="PlaceHolder 3"/>
          <p:cNvSpPr>
            <a:spLocks noGrp="1"/>
          </p:cNvSpPr>
          <p:nvPr>
            <p:ph type="sldNum" idx="4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B8A54C35-1569-4D5C-8A61-E4776EE65EF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0" y="0"/>
            <a:ext cx="0" cy="0"/>
          </a:xfrm>
          <a:prstGeom prst="rect">
            <a:avLst/>
          </a:prstGeom>
          <a:ln w="0">
            <a:noFill/>
          </a:ln>
        </p:spPr>
      </p:sp>
      <p:sp>
        <p:nvSpPr>
          <p:cNvPr id="42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13.2: 802.1X Authentication</a:t>
            </a:r>
            <a:endParaRPr b="0" lang="en-AU" sz="2000" spc="-1" strike="noStrike">
              <a:latin typeface="Arial"/>
            </a:endParaRPr>
          </a:p>
          <a:p>
            <a:pPr marL="216000" indent="-216000">
              <a:lnSpc>
                <a:spcPct val="100000"/>
              </a:lnSpc>
              <a:buNone/>
            </a:pPr>
            <a:r>
              <a:rPr b="0" lang="en-US" sz="2000" spc="-1" strike="noStrike">
                <a:latin typeface="Arial"/>
              </a:rPr>
              <a:t>13.2.2: Control the 802.1X Authorization State</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1" name="PlaceHolder 3"/>
          <p:cNvSpPr>
            <a:spLocks noGrp="1"/>
          </p:cNvSpPr>
          <p:nvPr>
            <p:ph type="sldNum" idx="4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E3B62BAC-F1AB-4410-B1E9-CF9F0A2B29E9}"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0" y="0"/>
            <a:ext cx="0" cy="0"/>
          </a:xfrm>
          <a:prstGeom prst="rect">
            <a:avLst/>
          </a:prstGeom>
          <a:ln w="0">
            <a:noFill/>
          </a:ln>
        </p:spPr>
      </p:sp>
      <p:sp>
        <p:nvSpPr>
          <p:cNvPr id="42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13.2: 802.1X Authentication</a:t>
            </a:r>
            <a:endParaRPr b="0" lang="en-AU" sz="2000" spc="-1" strike="noStrike">
              <a:latin typeface="Arial"/>
            </a:endParaRPr>
          </a:p>
          <a:p>
            <a:pPr marL="216000" indent="-216000">
              <a:lnSpc>
                <a:spcPct val="100000"/>
              </a:lnSpc>
              <a:buNone/>
              <a:tabLst>
                <a:tab algn="l" pos="0"/>
              </a:tabLst>
            </a:pPr>
            <a:r>
              <a:rPr b="0" lang="en-US" sz="2000" spc="-1" strike="noStrike">
                <a:latin typeface="Arial"/>
              </a:rPr>
              <a:t>13.2.3: 802.1X Configuration</a:t>
            </a:r>
            <a:endParaRPr b="0" lang="en-AU" sz="2000" spc="-1" strike="noStrike">
              <a:latin typeface="Arial"/>
            </a:endParaRPr>
          </a:p>
          <a:p>
            <a:pPr marL="216000" indent="-216000">
              <a:lnSpc>
                <a:spcPct val="100000"/>
              </a:lnSpc>
              <a:buNone/>
              <a:tabLst>
                <a:tab algn="l" pos="0"/>
              </a:tabLst>
            </a:pPr>
            <a:r>
              <a:rPr b="0" lang="en-US" sz="2000" spc="-1" strike="noStrike">
                <a:latin typeface="Arial"/>
              </a:rPr>
              <a:t>13.2.4: Syntax Checker - Configure 802.1x Port-Authentication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4" name="PlaceHolder 3"/>
          <p:cNvSpPr>
            <a:spLocks noGrp="1"/>
          </p:cNvSpPr>
          <p:nvPr>
            <p:ph type="sldNum" idx="4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4E190CD2-4BF8-44A9-A8AC-2773688001F1}"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0" y="0"/>
            <a:ext cx="0" cy="0"/>
          </a:xfrm>
          <a:prstGeom prst="rect">
            <a:avLst/>
          </a:prstGeom>
          <a:ln w="0">
            <a:noFill/>
          </a:ln>
        </p:spPr>
      </p:sp>
      <p:sp>
        <p:nvSpPr>
          <p:cNvPr id="42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13: Endpoint Security</a:t>
            </a:r>
            <a:endParaRPr b="0" lang="en-AU" sz="2000" spc="-1" strike="noStrike">
              <a:latin typeface="Arial"/>
            </a:endParaRPr>
          </a:p>
          <a:p>
            <a:pPr marL="216000" indent="-216000">
              <a:lnSpc>
                <a:spcPct val="100000"/>
              </a:lnSpc>
              <a:buNone/>
            </a:pPr>
            <a:r>
              <a:rPr b="0" lang="en-US" sz="2000" spc="-1" strike="noStrike">
                <a:latin typeface="Arial"/>
              </a:rPr>
              <a:t>13.2: 802.1X Authentication</a:t>
            </a:r>
            <a:endParaRPr b="0" lang="en-AU" sz="2000" spc="-1" strike="noStrike">
              <a:latin typeface="Arial"/>
            </a:endParaRPr>
          </a:p>
          <a:p>
            <a:pPr marL="216000" indent="-216000">
              <a:lnSpc>
                <a:spcPct val="100000"/>
              </a:lnSpc>
              <a:buNone/>
              <a:tabLst>
                <a:tab algn="l" pos="0"/>
              </a:tabLst>
            </a:pPr>
            <a:r>
              <a:rPr b="0" lang="en-US" sz="2000" spc="-1" strike="noStrike">
                <a:latin typeface="Arial"/>
              </a:rPr>
              <a:t>13.2.3: 802.1X Configuration</a:t>
            </a:r>
            <a:endParaRPr b="0" lang="en-AU" sz="2000" spc="-1" strike="noStrike">
              <a:latin typeface="Arial"/>
            </a:endParaRPr>
          </a:p>
          <a:p>
            <a:pPr marL="216000" indent="-216000">
              <a:lnSpc>
                <a:spcPct val="100000"/>
              </a:lnSpc>
              <a:buNone/>
              <a:tabLst>
                <a:tab algn="l" pos="0"/>
              </a:tabLst>
            </a:pPr>
            <a:r>
              <a:rPr b="0" lang="en-US" sz="2000" spc="-1" strike="noStrike">
                <a:latin typeface="Arial"/>
              </a:rPr>
              <a:t>13.2.4: Syntax Checker - Configure 802.1x Port-Authentication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7" name="PlaceHolder 3"/>
          <p:cNvSpPr>
            <a:spLocks noGrp="1"/>
          </p:cNvSpPr>
          <p:nvPr>
            <p:ph type="sldNum" idx="4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5F72BD1-A0B0-4681-8743-DDB89586967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Rectangle 11"/>
          <p:cNvSpPr/>
          <p:nvPr/>
        </p:nvSpPr>
        <p:spPr>
          <a:xfrm>
            <a:off x="5929200" y="8680320"/>
            <a:ext cx="812160" cy="28656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tabLst>
                <a:tab algn="l" pos="0"/>
              </a:tabLst>
            </a:pPr>
            <a:fld id="{041DE110-9CDA-4DDE-8E98-F3E574DC92DF}" type="slidenum">
              <a:rPr b="0" lang="en-US" sz="800" spc="-1" strike="noStrike">
                <a:solidFill>
                  <a:srgbClr val="000000"/>
                </a:solidFill>
                <a:latin typeface="Arial"/>
                <a:ea typeface="ＭＳ Ｐゴシック"/>
              </a:rPr>
              <a:t>&lt;number&gt;</a:t>
            </a:fld>
            <a:endParaRPr b="0" lang="en-AU" sz="800" spc="-1" strike="noStrike">
              <a:latin typeface="Arial"/>
            </a:endParaRPr>
          </a:p>
        </p:txBody>
      </p:sp>
      <p:sp>
        <p:nvSpPr>
          <p:cNvPr id="366" name="PlaceHolder 1"/>
          <p:cNvSpPr>
            <a:spLocks noGrp="1"/>
          </p:cNvSpPr>
          <p:nvPr>
            <p:ph type="sldImg"/>
          </p:nvPr>
        </p:nvSpPr>
        <p:spPr>
          <a:xfrm>
            <a:off x="0" y="0"/>
            <a:ext cx="0" cy="0"/>
          </a:xfrm>
          <a:prstGeom prst="rect">
            <a:avLst/>
          </a:prstGeom>
          <a:ln w="0">
            <a:noFill/>
          </a:ln>
        </p:spPr>
      </p:sp>
      <p:sp>
        <p:nvSpPr>
          <p:cNvPr id="36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endParaRPr b="0" lang="en-AU"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0" y="0"/>
            <a:ext cx="0" cy="0"/>
          </a:xfrm>
          <a:prstGeom prst="rect">
            <a:avLst/>
          </a:prstGeom>
          <a:ln w="0">
            <a:noFill/>
          </a:ln>
        </p:spPr>
      </p:sp>
      <p:sp>
        <p:nvSpPr>
          <p:cNvPr id="36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endParaRPr b="0" lang="en-AU" sz="2000" spc="-1" strike="noStrike">
              <a:latin typeface="Arial"/>
            </a:endParaRPr>
          </a:p>
        </p:txBody>
      </p:sp>
      <p:sp>
        <p:nvSpPr>
          <p:cNvPr id="370" name="PlaceHolder 3"/>
          <p:cNvSpPr>
            <a:spLocks noGrp="1"/>
          </p:cNvSpPr>
          <p:nvPr>
            <p:ph type="sldNum" idx="28"/>
          </p:nvPr>
        </p:nvSpPr>
        <p:spPr>
          <a:xfrm>
            <a:off x="0" y="0"/>
            <a:ext cx="0" cy="0"/>
          </a:xfrm>
          <a:prstGeom prst="rect">
            <a:avLst/>
          </a:prstGeom>
          <a:noFill/>
          <a:ln w="0">
            <a:noFill/>
          </a:ln>
        </p:spPr>
        <p:txBody>
          <a:bodyPr lIns="90000" rIns="90000" tIns="45000" bIns="45000" anchor="t">
            <a:noAutofit/>
          </a:bodyPr>
          <a:lstStyle>
            <a:lvl1pPr algn="r">
              <a:lnSpc>
                <a:spcPct val="100000"/>
              </a:lnSpc>
              <a:buNone/>
              <a:tabLst>
                <a:tab algn="l" pos="0"/>
              </a:tabLst>
              <a:defRPr b="0" lang="en-US" sz="1800" spc="-1" strike="noStrike">
                <a:solidFill>
                  <a:srgbClr val="000000"/>
                </a:solidFill>
                <a:latin typeface="Calibri"/>
                <a:ea typeface="+mn-ea"/>
              </a:defRPr>
            </a:lvl1pPr>
          </a:lstStyle>
          <a:p>
            <a:pPr algn="r">
              <a:lnSpc>
                <a:spcPct val="100000"/>
              </a:lnSpc>
              <a:buNone/>
              <a:tabLst>
                <a:tab algn="l" pos="0"/>
              </a:tabLst>
            </a:pPr>
            <a:fld id="{AAA87A50-5DD6-4059-A205-43BAC43EB4CE}" type="slidenum">
              <a:rPr b="0" lang="en-US" sz="1800" spc="-1" strike="noStrike">
                <a:solidFill>
                  <a:srgbClr val="000000"/>
                </a:solidFill>
                <a:latin typeface="Calibri"/>
                <a:ea typeface="+mn-ea"/>
              </a:rPr>
              <a:t>&lt;number&gt;</a:t>
            </a:fld>
            <a:endParaRPr b="0" lang="en-AU" sz="1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Rectangle 11"/>
          <p:cNvSpPr/>
          <p:nvPr/>
        </p:nvSpPr>
        <p:spPr>
          <a:xfrm>
            <a:off x="5929200" y="8680320"/>
            <a:ext cx="812160" cy="28656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tabLst>
                <a:tab algn="l" pos="0"/>
              </a:tabLst>
            </a:pPr>
            <a:fld id="{C797CC4F-EDE1-466F-B46F-963706AE5D51}" type="slidenum">
              <a:rPr b="0" lang="en-US" sz="800" spc="-1" strike="noStrike">
                <a:solidFill>
                  <a:srgbClr val="000000"/>
                </a:solidFill>
                <a:latin typeface="Arial"/>
                <a:ea typeface="ＭＳ Ｐゴシック"/>
              </a:rPr>
              <a:t>&lt;number&gt;</a:t>
            </a:fld>
            <a:endParaRPr b="0" lang="en-AU" sz="800" spc="-1" strike="noStrike">
              <a:latin typeface="Arial"/>
            </a:endParaRPr>
          </a:p>
        </p:txBody>
      </p:sp>
      <p:sp>
        <p:nvSpPr>
          <p:cNvPr id="372" name="PlaceHolder 1"/>
          <p:cNvSpPr>
            <a:spLocks noGrp="1"/>
          </p:cNvSpPr>
          <p:nvPr>
            <p:ph type="sldImg"/>
          </p:nvPr>
        </p:nvSpPr>
        <p:spPr>
          <a:xfrm>
            <a:off x="0" y="0"/>
            <a:ext cx="0" cy="0"/>
          </a:xfrm>
          <a:prstGeom prst="rect">
            <a:avLst/>
          </a:prstGeom>
          <a:ln w="0">
            <a:noFill/>
          </a:ln>
        </p:spPr>
      </p:sp>
      <p:sp>
        <p:nvSpPr>
          <p:cNvPr id="37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endParaRPr b="0" lang="en-AU"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Img"/>
          </p:nvPr>
        </p:nvSpPr>
        <p:spPr>
          <a:xfrm>
            <a:off x="0" y="0"/>
            <a:ext cx="0" cy="0"/>
          </a:xfrm>
          <a:prstGeom prst="rect">
            <a:avLst/>
          </a:prstGeom>
          <a:ln w="0">
            <a:noFill/>
          </a:ln>
        </p:spPr>
      </p:sp>
      <p:sp>
        <p:nvSpPr>
          <p:cNvPr id="37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13: Endpoint Security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6" name="PlaceHolder 3"/>
          <p:cNvSpPr>
            <a:spLocks noGrp="1"/>
          </p:cNvSpPr>
          <p:nvPr>
            <p:ph type="sldNum" idx="2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3C7AC5A-71CB-4924-99B4-41607255C0A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Rectangle 11"/>
          <p:cNvSpPr/>
          <p:nvPr/>
        </p:nvSpPr>
        <p:spPr>
          <a:xfrm>
            <a:off x="5929200" y="8680320"/>
            <a:ext cx="812160" cy="28656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tabLst>
                <a:tab algn="l" pos="0"/>
              </a:tabLst>
            </a:pPr>
            <a:fld id="{5ECFE750-BC5C-434C-9CFC-0EB7DCD9A7A4}" type="slidenum">
              <a:rPr b="0" lang="en-US" sz="800" spc="-1" strike="noStrike">
                <a:solidFill>
                  <a:srgbClr val="000000"/>
                </a:solidFill>
                <a:latin typeface="Arial"/>
                <a:ea typeface="ＭＳ Ｐゴシック"/>
              </a:rPr>
              <a:t>&lt;number&gt;</a:t>
            </a:fld>
            <a:endParaRPr b="0" lang="en-AU" sz="800" spc="-1" strike="noStrike">
              <a:latin typeface="Arial"/>
            </a:endParaRPr>
          </a:p>
        </p:txBody>
      </p:sp>
      <p:sp>
        <p:nvSpPr>
          <p:cNvPr id="378" name="PlaceHolder 1"/>
          <p:cNvSpPr>
            <a:spLocks noGrp="1"/>
          </p:cNvSpPr>
          <p:nvPr>
            <p:ph type="sldImg"/>
          </p:nvPr>
        </p:nvSpPr>
        <p:spPr>
          <a:xfrm>
            <a:off x="0" y="0"/>
            <a:ext cx="0" cy="0"/>
          </a:xfrm>
          <a:prstGeom prst="rect">
            <a:avLst/>
          </a:prstGeom>
          <a:ln w="0">
            <a:noFill/>
          </a:ln>
        </p:spPr>
      </p:sp>
      <p:sp>
        <p:nvSpPr>
          <p:cNvPr id="37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tabLst>
                <a:tab algn="l" pos="0"/>
              </a:tabLst>
            </a:pPr>
            <a:r>
              <a:rPr b="0" lang="en-US" sz="1200" spc="-1" strike="noStrike">
                <a:latin typeface="Arial"/>
              </a:rPr>
              <a:t>13 – Endpoint Security</a:t>
            </a:r>
            <a:endParaRPr b="0" lang="en-AU" sz="1200" spc="-1" strike="noStrike">
              <a:latin typeface="Arial"/>
            </a:endParaRPr>
          </a:p>
          <a:p>
            <a:pPr marL="216000" indent="-216000">
              <a:lnSpc>
                <a:spcPct val="100000"/>
              </a:lnSpc>
              <a:buNone/>
              <a:tabLst>
                <a:tab algn="l" pos="0"/>
              </a:tabLst>
            </a:pPr>
            <a:r>
              <a:rPr b="0" lang="en-GB" sz="2000" spc="-1" strike="noStrike">
                <a:latin typeface="Arial"/>
              </a:rPr>
              <a:t>13.0.2 – What will I learn to do in this module?</a:t>
            </a:r>
            <a:endParaRPr b="0" lang="en-AU"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BB3B9F9-DD40-40BE-B9EF-CD05EF5E264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1"/>
          </p:nvPr>
        </p:nvSpPr>
        <p:spPr/>
        <p:txBody>
          <a:bodyPr/>
          <a:p>
            <a:fld id="{881D95FC-08E7-4DB4-B842-C1BBF632483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1"/>
          </p:nvPr>
        </p:nvSpPr>
        <p:spPr/>
        <p:txBody>
          <a:bodyPr/>
          <a:p>
            <a:fld id="{CFA4FACC-33BB-4451-A19D-1C84B7B7194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DBCB2D2D-9891-4E24-BBEE-22DB51DA3329}"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1"/>
          </p:nvPr>
        </p:nvSpPr>
        <p:spPr/>
        <p:txBody>
          <a:bodyPr/>
          <a:p>
            <a:fld id="{52639537-907C-4EFC-9F23-75D93303C6D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1"/>
          </p:nvPr>
        </p:nvSpPr>
        <p:spPr/>
        <p:txBody>
          <a:bodyPr/>
          <a:p>
            <a:fld id="{309E2774-7F75-4C7B-818B-77E3CF88D6F6}"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73DDE0B8-431A-44E9-951A-3F76B0B79D4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702DD96B-A70B-4555-B228-97116A50A63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830A0492-D337-4B80-889A-E2C701CFB2FC}"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5436D798-E050-43AB-8934-11877E9CF5B2}"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1"/>
          </p:nvPr>
        </p:nvSpPr>
        <p:spPr/>
        <p:txBody>
          <a:bodyPr/>
          <a:p>
            <a:fld id="{ADFF8B52-F339-4E29-A340-802EFEA7A8C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1"/>
          </p:nvPr>
        </p:nvSpPr>
        <p:spPr/>
        <p:txBody>
          <a:bodyPr/>
          <a:p>
            <a:fld id="{866E911D-0985-4D11-850B-417DC9D03C02}"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B9AFA4AD-9344-4B66-95C7-6D1EAB42F7A7}"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2"/>
          </p:nvPr>
        </p:nvSpPr>
        <p:spPr/>
        <p:txBody>
          <a:bodyPr/>
          <a:p>
            <a:fld id="{58737722-60DC-4877-A120-B89F22C4083C}"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2"/>
          </p:nvPr>
        </p:nvSpPr>
        <p:spPr/>
        <p:txBody>
          <a:bodyPr/>
          <a:p>
            <a:fld id="{6EB0BE82-50CC-4D94-9523-7CC9136AF51B}"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0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A496B13A-6A69-43C8-A295-AA09317DAF21}"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2"/>
          </p:nvPr>
        </p:nvSpPr>
        <p:spPr/>
        <p:txBody>
          <a:bodyPr/>
          <a:p>
            <a:fld id="{4449C605-9FB1-4C83-9317-093584DF549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2"/>
          </p:nvPr>
        </p:nvSpPr>
        <p:spPr/>
        <p:txBody>
          <a:bodyPr/>
          <a:p>
            <a:fld id="{F8924A15-2B54-4599-B64A-4DD1F440BC00}"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E654FC44-6B53-4C4D-8B4B-1311F32267C6}"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29814F94-B5D9-4BF6-80A6-0DDD526D8244}"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8B6BD3ED-5E09-4ABA-B63E-C7FA57C821DF}"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9B705E09-F11B-4269-BB1E-008C3C3CDA6D}"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2"/>
          </p:nvPr>
        </p:nvSpPr>
        <p:spPr/>
        <p:txBody>
          <a:bodyPr/>
          <a:p>
            <a:fld id="{D6217E77-BC5E-493B-83F8-9B64FE3200E4}"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3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2"/>
          </p:nvPr>
        </p:nvSpPr>
        <p:spPr/>
        <p:txBody>
          <a:bodyPr/>
          <a:p>
            <a:fld id="{3394D300-34E3-461A-9B90-3901F74441FE}"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110A8978-739B-445B-865C-3158D41CBBF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3"/>
          </p:nvPr>
        </p:nvSpPr>
        <p:spPr/>
        <p:txBody>
          <a:bodyPr/>
          <a:p>
            <a:fld id="{BF25E4AE-D652-4B90-8F91-A7E78A80A496}"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3"/>
          </p:nvPr>
        </p:nvSpPr>
        <p:spPr/>
        <p:txBody>
          <a:bodyPr/>
          <a:p>
            <a:fld id="{EF1246C8-5BF1-46FB-B192-929AC3EA7392}"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CA23AA24-C5E0-4F81-8B14-524DAAF9A197}"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3"/>
          </p:nvPr>
        </p:nvSpPr>
        <p:spPr/>
        <p:txBody>
          <a:bodyPr/>
          <a:p>
            <a:fld id="{473B8359-2397-44DB-BFFC-C0E0B29ACA67}"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3"/>
          </p:nvPr>
        </p:nvSpPr>
        <p:spPr/>
        <p:txBody>
          <a:bodyPr/>
          <a:p>
            <a:fld id="{40A73743-F962-4D73-A1B2-BDDDD011DD57}"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3A6D9E64-7645-4721-9DA1-ECE956761E7A}"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4B31FD47-43F2-4611-B889-C8DA0555CD3B}"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D3D4C988-C902-4853-90F7-F68AC595B8DA}"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7A74B151-DB7E-4EF1-A45C-B7A56097B048}"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3"/>
          </p:nvPr>
        </p:nvSpPr>
        <p:spPr/>
        <p:txBody>
          <a:bodyPr/>
          <a:p>
            <a:fld id="{4B78A2C7-3772-4BAE-A8FE-E0A4E106309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3"/>
          </p:nvPr>
        </p:nvSpPr>
        <p:spPr/>
        <p:txBody>
          <a:bodyPr/>
          <a:p>
            <a:fld id="{65B3E1C9-4BD1-46E9-B564-82E35A261C12}"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682BAE94-70E3-4585-80C1-0173A336779A}"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2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4"/>
          </p:nvPr>
        </p:nvSpPr>
        <p:spPr/>
        <p:txBody>
          <a:bodyPr/>
          <a:p>
            <a:fld id="{8F306BAE-1D86-428C-AB63-6144FFFFD5FA}"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2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4"/>
          </p:nvPr>
        </p:nvSpPr>
        <p:spPr/>
        <p:txBody>
          <a:bodyPr/>
          <a:p>
            <a:fld id="{A81DAFA3-D45E-4AF8-96BA-5A5FD8B5D9CA}"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2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4"/>
          </p:nvPr>
        </p:nvSpPr>
        <p:spPr/>
        <p:txBody>
          <a:bodyPr/>
          <a:p>
            <a:fld id="{CEDA1949-11F3-47E8-B27A-5CD6BB3182BA}"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4"/>
          </p:nvPr>
        </p:nvSpPr>
        <p:spPr/>
        <p:txBody>
          <a:bodyPr/>
          <a:p>
            <a:fld id="{B82F467B-765E-46FE-8802-162B11858523}"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4"/>
          </p:nvPr>
        </p:nvSpPr>
        <p:spPr/>
        <p:txBody>
          <a:bodyPr/>
          <a:p>
            <a:fld id="{13EEEE2F-332B-4E38-8B5C-F11096EE431B}"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3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2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4"/>
          </p:nvPr>
        </p:nvSpPr>
        <p:spPr/>
        <p:txBody>
          <a:bodyPr/>
          <a:p>
            <a:fld id="{EA4B1F36-C37B-4DE9-A9BC-B0276A850403}"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2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3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4"/>
          </p:nvPr>
        </p:nvSpPr>
        <p:spPr/>
        <p:txBody>
          <a:bodyPr/>
          <a:p>
            <a:fld id="{E664FD7C-5079-45F4-A42B-2AEFF30D6264}"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4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4"/>
          </p:nvPr>
        </p:nvSpPr>
        <p:spPr/>
        <p:txBody>
          <a:bodyPr/>
          <a:p>
            <a:fld id="{C962C008-DD5A-4CB1-8A96-54D954054CE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4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4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4"/>
          </p:nvPr>
        </p:nvSpPr>
        <p:spPr/>
        <p:txBody>
          <a:bodyPr/>
          <a:p>
            <a:fld id="{DAEE0BFB-57FA-49A3-9EF1-1E9590DB5884}"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4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4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4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4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4"/>
          </p:nvPr>
        </p:nvSpPr>
        <p:spPr/>
        <p:txBody>
          <a:bodyPr/>
          <a:p>
            <a:fld id="{7EC4B541-F569-41AF-9486-FBAB2FD25227}"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5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5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5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5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5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5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4"/>
          </p:nvPr>
        </p:nvSpPr>
        <p:spPr/>
        <p:txBody>
          <a:bodyPr/>
          <a:p>
            <a:fld id="{41500DE4-FE57-49E4-B944-88B85BC2FBF3}"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Object2"/>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40" name="Object 3" descr="/Users/phillipball/Projects/Cisco/Netacad 3/netacad-vudu/src/pptx/assets/Cisco_logo_sm.png"/>
          <p:cNvPicPr/>
          <p:nvPr/>
        </p:nvPicPr>
        <p:blipFill>
          <a:blip r:embed="rId2"/>
          <a:stretch/>
        </p:blipFill>
        <p:spPr>
          <a:xfrm>
            <a:off x="457200" y="4629240"/>
            <a:ext cx="365040" cy="182160"/>
          </a:xfrm>
          <a:prstGeom prst="rect">
            <a:avLst/>
          </a:prstGeom>
          <a:ln w="0">
            <a:noFill/>
          </a:ln>
        </p:spPr>
      </p:pic>
      <p:sp>
        <p:nvSpPr>
          <p:cNvPr id="41" name="PlaceHolder 1"/>
          <p:cNvSpPr>
            <a:spLocks noGrp="1"/>
          </p:cNvSpPr>
          <p:nvPr>
            <p:ph type="sldNum" idx="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41BB9C9-A848-4ABD-8BE4-5A42EA653361}" type="slidenum">
              <a:rPr b="0" lang="en-US" sz="600" spc="-1" strike="noStrike">
                <a:solidFill>
                  <a:srgbClr val="d9d9d9"/>
                </a:solidFill>
                <a:latin typeface="Calibri"/>
              </a:rPr>
              <a:t>&lt;number&gt;</a:t>
            </a:fld>
            <a:endParaRPr b="0" lang="en-AU" sz="600" spc="-1" strike="noStrike">
              <a:latin typeface="Times New Roman"/>
            </a:endParaRPr>
          </a:p>
        </p:txBody>
      </p:sp>
      <p:sp>
        <p:nvSpPr>
          <p:cNvPr id="4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4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Rectangle 7"/>
          <p:cNvSpPr/>
          <p:nvPr/>
        </p:nvSpPr>
        <p:spPr>
          <a:xfrm>
            <a:off x="8389080" y="4743360"/>
            <a:ext cx="471600" cy="15336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045AE0EE-37B3-4CAC-B5C8-5FF53BD5F63F}" type="slidenum">
              <a:rPr b="0" lang="en-US" sz="600" spc="-1" strike="noStrike">
                <a:solidFill>
                  <a:srgbClr val="d9d9d9"/>
                </a:solidFill>
                <a:latin typeface="Arial"/>
                <a:ea typeface="DejaVu Sans"/>
              </a:rPr>
              <a:t>&lt;number&gt;</a:t>
            </a:fld>
            <a:endParaRPr b="0" lang="en-AU" sz="600" spc="-1" strike="noStrike">
              <a:latin typeface="Arial"/>
            </a:endParaRPr>
          </a:p>
        </p:txBody>
      </p:sp>
      <p:sp>
        <p:nvSpPr>
          <p:cNvPr id="81" name="Rectangle 4"/>
          <p:cNvSpPr/>
          <p:nvPr/>
        </p:nvSpPr>
        <p:spPr>
          <a:xfrm>
            <a:off x="5867640" y="4741920"/>
            <a:ext cx="2657160" cy="15336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ea typeface="DejaVu Sans"/>
              </a:rPr>
              <a:t>© 2021  Cisco and/or its affiliates. All rights reserved.   Cisco Confidential</a:t>
            </a:r>
            <a:endParaRPr b="0" lang="en-AU" sz="600" spc="-1" strike="noStrike">
              <a:latin typeface="Arial"/>
            </a:endParaRPr>
          </a:p>
        </p:txBody>
      </p:sp>
      <p:grpSp>
        <p:nvGrpSpPr>
          <p:cNvPr id="82" name="Group 4"/>
          <p:cNvGrpSpPr/>
          <p:nvPr/>
        </p:nvGrpSpPr>
        <p:grpSpPr>
          <a:xfrm>
            <a:off x="507960" y="4715280"/>
            <a:ext cx="339480" cy="180000"/>
            <a:chOff x="507960" y="4715280"/>
            <a:chExt cx="339480" cy="180000"/>
          </a:xfrm>
        </p:grpSpPr>
        <p:sp>
          <p:nvSpPr>
            <p:cNvPr id="83" name="Rectangle 5"/>
            <p:cNvSpPr/>
            <p:nvPr/>
          </p:nvSpPr>
          <p:spPr>
            <a:xfrm>
              <a:off x="604440" y="4835160"/>
              <a:ext cx="14040" cy="59040"/>
            </a:xfrm>
            <a:prstGeom prst="rect">
              <a:avLst/>
            </a:prstGeom>
            <a:solidFill>
              <a:schemeClr val="accent5"/>
            </a:solidFill>
            <a:ln w="0">
              <a:noFill/>
            </a:ln>
          </p:spPr>
          <p:style>
            <a:lnRef idx="0"/>
            <a:fillRef idx="0"/>
            <a:effectRef idx="0"/>
            <a:fontRef idx="minor"/>
          </p:style>
        </p:sp>
        <p:sp>
          <p:nvSpPr>
            <p:cNvPr id="84" name="Freeform 6"/>
            <p:cNvSpPr/>
            <p:nvPr/>
          </p:nvSpPr>
          <p:spPr>
            <a:xfrm>
              <a:off x="694440" y="4834440"/>
              <a:ext cx="43920" cy="608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5" name="Freeform 7"/>
            <p:cNvSpPr/>
            <p:nvPr/>
          </p:nvSpPr>
          <p:spPr>
            <a:xfrm>
              <a:off x="538560" y="4834440"/>
              <a:ext cx="44640" cy="608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6" name="Freeform 8"/>
            <p:cNvSpPr/>
            <p:nvPr/>
          </p:nvSpPr>
          <p:spPr>
            <a:xfrm>
              <a:off x="755280" y="4834440"/>
              <a:ext cx="60840" cy="608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87" name="Freeform 9"/>
            <p:cNvSpPr/>
            <p:nvPr/>
          </p:nvSpPr>
          <p:spPr>
            <a:xfrm>
              <a:off x="639000" y="4834440"/>
              <a:ext cx="39960" cy="608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88" name="Freeform 10"/>
            <p:cNvSpPr/>
            <p:nvPr/>
          </p:nvSpPr>
          <p:spPr>
            <a:xfrm>
              <a:off x="50796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89" name="Freeform 11"/>
            <p:cNvSpPr/>
            <p:nvPr/>
          </p:nvSpPr>
          <p:spPr>
            <a:xfrm>
              <a:off x="54864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0" name="Freeform 12"/>
            <p:cNvSpPr/>
            <p:nvPr/>
          </p:nvSpPr>
          <p:spPr>
            <a:xfrm>
              <a:off x="589320" y="4715280"/>
              <a:ext cx="14040" cy="9360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91" name="Freeform 13"/>
            <p:cNvSpPr/>
            <p:nvPr/>
          </p:nvSpPr>
          <p:spPr>
            <a:xfrm>
              <a:off x="63000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2" name="Freeform 14"/>
            <p:cNvSpPr/>
            <p:nvPr/>
          </p:nvSpPr>
          <p:spPr>
            <a:xfrm>
              <a:off x="67068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93" name="Freeform 15"/>
            <p:cNvSpPr/>
            <p:nvPr/>
          </p:nvSpPr>
          <p:spPr>
            <a:xfrm>
              <a:off x="71136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4" name="Freeform 16"/>
            <p:cNvSpPr/>
            <p:nvPr/>
          </p:nvSpPr>
          <p:spPr>
            <a:xfrm>
              <a:off x="752040" y="4715280"/>
              <a:ext cx="14040" cy="9360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95" name="Freeform 17"/>
            <p:cNvSpPr/>
            <p:nvPr/>
          </p:nvSpPr>
          <p:spPr>
            <a:xfrm>
              <a:off x="79272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6" name="Freeform 18"/>
            <p:cNvSpPr/>
            <p:nvPr/>
          </p:nvSpPr>
          <p:spPr>
            <a:xfrm>
              <a:off x="833400" y="4763880"/>
              <a:ext cx="14040" cy="2988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97" name="PlaceHolder 1"/>
          <p:cNvSpPr>
            <a:spLocks noGrp="1"/>
          </p:cNvSpPr>
          <p:nvPr>
            <p:ph type="sldNum" idx="2"/>
          </p:nvPr>
        </p:nvSpPr>
        <p:spPr>
          <a:xfrm>
            <a:off x="8473320" y="4954320"/>
            <a:ext cx="676080" cy="188640"/>
          </a:xfrm>
          <a:prstGeom prst="rect">
            <a:avLst/>
          </a:prstGeom>
          <a:noFill/>
          <a:ln w="0">
            <a:noFill/>
          </a:ln>
        </p:spPr>
        <p:txBody>
          <a:bodyPr lIns="90000" rIns="90000" tIns="45000" bIns="45000" anchor="ctr">
            <a:noAutofit/>
          </a:bodyPr>
          <a:lstStyle>
            <a:lvl1pPr algn="r">
              <a:lnSpc>
                <a:spcPct val="100000"/>
              </a:lnSpc>
              <a:buNone/>
              <a:defRPr b="0" lang="en-US" sz="520" spc="-1" strike="noStrike">
                <a:solidFill>
                  <a:srgbClr val="595959"/>
                </a:solidFill>
                <a:latin typeface="Arial"/>
              </a:defRPr>
            </a:lvl1pPr>
          </a:lstStyle>
          <a:p>
            <a:pPr algn="r">
              <a:lnSpc>
                <a:spcPct val="100000"/>
              </a:lnSpc>
              <a:buNone/>
            </a:pPr>
            <a:fld id="{D9C6905E-E3CE-4236-8582-993012F4869F}" type="slidenum">
              <a:rPr b="0" lang="en-US" sz="520" spc="-1" strike="noStrike">
                <a:solidFill>
                  <a:srgbClr val="595959"/>
                </a:solidFill>
                <a:latin typeface="Arial"/>
              </a:rPr>
              <a:t>&lt;number&gt;</a:t>
            </a:fld>
            <a:endParaRPr b="0" lang="en-AU" sz="520" spc="-1" strike="noStrike">
              <a:latin typeface="Times New Roman"/>
            </a:endParaRPr>
          </a:p>
        </p:txBody>
      </p:sp>
      <p:sp>
        <p:nvSpPr>
          <p:cNvPr id="9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9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36"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1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3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94f"/>
        </a:solidFill>
      </p:bgPr>
    </p:bg>
    <p:spTree>
      <p:nvGrpSpPr>
        <p:cNvPr id="1" name=""/>
        <p:cNvGrpSpPr/>
        <p:nvPr/>
      </p:nvGrpSpPr>
      <p:grpSpPr>
        <a:xfrm>
          <a:off x="0" y="0"/>
          <a:ext cx="0" cy="0"/>
          <a:chOff x="0" y="0"/>
          <a:chExt cx="0" cy="0"/>
        </a:xfrm>
      </p:grpSpPr>
      <p:sp>
        <p:nvSpPr>
          <p:cNvPr id="175" name="Object2"/>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176" name="Object 3" descr="/Users/phillipball/Projects/Cisco/Netacad 3/netacad-vudu/src/pptx/assets/Cisco_logo_sm.png"/>
          <p:cNvPicPr/>
          <p:nvPr/>
        </p:nvPicPr>
        <p:blipFill>
          <a:blip r:embed="rId2"/>
          <a:srcRect l="0" t="-16633" r="0" b="-16633"/>
          <a:stretch/>
        </p:blipFill>
        <p:spPr>
          <a:xfrm>
            <a:off x="457200" y="4629240"/>
            <a:ext cx="365040" cy="365040"/>
          </a:xfrm>
          <a:prstGeom prst="rect">
            <a:avLst/>
          </a:prstGeom>
          <a:ln w="0">
            <a:noFill/>
          </a:ln>
        </p:spPr>
      </p:pic>
      <p:sp>
        <p:nvSpPr>
          <p:cNvPr id="177" name="PlaceHolder 1"/>
          <p:cNvSpPr>
            <a:spLocks noGrp="1"/>
          </p:cNvSpPr>
          <p:nvPr>
            <p:ph type="sldNum" idx="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DC20790-6D9E-4E27-AC79-62C7197F53AF}" type="slidenum">
              <a:rPr b="0" lang="en-US" sz="600" spc="-1" strike="noStrike">
                <a:solidFill>
                  <a:srgbClr val="d9d9d9"/>
                </a:solidFill>
                <a:latin typeface="Calibri"/>
              </a:rPr>
              <a:t>&lt;number&gt;</a:t>
            </a:fld>
            <a:endParaRPr b="0" lang="en-AU" sz="600" spc="-1" strike="noStrike">
              <a:latin typeface="Times New Roman"/>
            </a:endParaRPr>
          </a:p>
        </p:txBody>
      </p:sp>
      <p:sp>
        <p:nvSpPr>
          <p:cNvPr id="17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7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ffffff"/>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ffffff"/>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ffffff"/>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ffffff"/>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ffffff"/>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ffffff"/>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6" name="Object3"/>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217" name="Object 4" descr="/Users/phillipball/Projects/Cisco/Netacad 3/netacad-vudu/src/pptx/assets/Cisco_logo_sm.png"/>
          <p:cNvPicPr/>
          <p:nvPr/>
        </p:nvPicPr>
        <p:blipFill>
          <a:blip r:embed="rId2"/>
          <a:stretch/>
        </p:blipFill>
        <p:spPr>
          <a:xfrm>
            <a:off x="457200" y="4629240"/>
            <a:ext cx="365040" cy="182160"/>
          </a:xfrm>
          <a:prstGeom prst="rect">
            <a:avLst/>
          </a:prstGeom>
          <a:ln w="0">
            <a:noFill/>
          </a:ln>
        </p:spPr>
      </p:pic>
      <p:sp>
        <p:nvSpPr>
          <p:cNvPr id="218" name="PlaceHolder 1"/>
          <p:cNvSpPr>
            <a:spLocks noGrp="1"/>
          </p:cNvSpPr>
          <p:nvPr>
            <p:ph type="sldNum" idx="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059F2D6-8A11-4316-98B0-EF54692E9B84}" type="slidenum">
              <a:rPr b="0" lang="en-US" sz="600" spc="-1" strike="noStrike">
                <a:solidFill>
                  <a:srgbClr val="d9d9d9"/>
                </a:solidFill>
                <a:latin typeface="Calibri"/>
              </a:rPr>
              <a:t>&lt;number&gt;</a:t>
            </a:fld>
            <a:endParaRPr b="0" lang="en-AU" sz="600" spc="-1" strike="noStrike">
              <a:latin typeface="Times New Roman"/>
            </a:endParaRPr>
          </a:p>
        </p:txBody>
      </p:sp>
      <p:sp>
        <p:nvSpPr>
          <p:cNvPr id="21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22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61.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61.xml"/><Relationship Id="rId3"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457200" y="1542960"/>
            <a:ext cx="6400080" cy="1828080"/>
          </a:xfrm>
          <a:prstGeom prst="rect">
            <a:avLst/>
          </a:prstGeom>
          <a:noFill/>
          <a:ln w="0">
            <a:noFill/>
          </a:ln>
        </p:spPr>
        <p:txBody>
          <a:bodyPr lIns="90000" rIns="90000" tIns="45000" bIns="45000" anchor="t">
            <a:noAutofit/>
          </a:bodyPr>
          <a:p>
            <a:pPr>
              <a:lnSpc>
                <a:spcPct val="100000"/>
              </a:lnSpc>
              <a:spcBef>
                <a:spcPts val="720"/>
              </a:spcBef>
              <a:buNone/>
              <a:tabLst>
                <a:tab algn="l" pos="0"/>
              </a:tabLst>
            </a:pPr>
            <a:r>
              <a:rPr b="0" lang="en-US" sz="3600" spc="-1" strike="noStrike">
                <a:solidFill>
                  <a:srgbClr val="afe8fb"/>
                </a:solidFill>
                <a:latin typeface="Arial"/>
                <a:ea typeface="Arial"/>
              </a:rPr>
              <a:t> </a:t>
            </a:r>
            <a:r>
              <a:rPr b="0" lang="en-US" sz="3600" spc="-1" strike="noStrike">
                <a:solidFill>
                  <a:srgbClr val="afe8fb"/>
                </a:solidFill>
                <a:latin typeface="Arial"/>
                <a:ea typeface="Arial"/>
              </a:rPr>
              <a:t>Endpoint Security</a:t>
            </a:r>
            <a:endParaRPr b="0" lang="en-AU" sz="3600" spc="-1" strike="noStrike">
              <a:latin typeface="Arial"/>
            </a:endParaRPr>
          </a:p>
        </p:txBody>
      </p:sp>
      <p:sp>
        <p:nvSpPr>
          <p:cNvPr id="264" name="Object2"/>
          <p:cNvSpPr/>
          <p:nvPr/>
        </p:nvSpPr>
        <p:spPr>
          <a:xfrm>
            <a:off x="457200" y="3343320"/>
            <a:ext cx="3656880" cy="913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000" spc="-1" strike="noStrike">
                <a:solidFill>
                  <a:srgbClr val="cee8c3"/>
                </a:solidFill>
                <a:latin typeface="Arial"/>
                <a:ea typeface="Arial"/>
              </a:rPr>
              <a:t>Instructor Materials</a:t>
            </a:r>
            <a:endParaRPr b="0" lang="en-AU" sz="2000" spc="-1" strike="noStrike">
              <a:latin typeface="Arial"/>
            </a:endParaRPr>
          </a:p>
        </p:txBody>
      </p:sp>
      <p:sp>
        <p:nvSpPr>
          <p:cNvPr id="265" name="PlaceHolder 2"/>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13.1 Endpoint Security Overview</a:t>
            </a:r>
            <a:endParaRPr b="0" lang="en-AU" sz="4600" spc="-1" strike="noStrike">
              <a:latin typeface="Arial"/>
            </a:endParaRPr>
          </a:p>
        </p:txBody>
      </p:sp>
      <p:sp>
        <p:nvSpPr>
          <p:cNvPr id="289" name="PlaceHolder 2"/>
          <p:cNvSpPr>
            <a:spLocks noGrp="1"/>
          </p:cNvSpPr>
          <p:nvPr>
            <p:ph type="sldNum" idx="1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D17639C-AC82-4373-ADA7-67E5C2D7CBE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Endpoint Security Overview</a:t>
            </a:r>
            <a:endParaRPr b="0" lang="en-AU" sz="1600" spc="-1" strike="noStrike">
              <a:latin typeface="Arial"/>
            </a:endParaRPr>
          </a:p>
        </p:txBody>
      </p:sp>
      <p:sp>
        <p:nvSpPr>
          <p:cNvPr id="29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LAN Elements Security</a:t>
            </a:r>
            <a:endParaRPr b="0" lang="en-AU" sz="2200" spc="-1" strike="noStrike">
              <a:latin typeface="Arial"/>
            </a:endParaRPr>
          </a:p>
        </p:txBody>
      </p:sp>
      <p:sp>
        <p:nvSpPr>
          <p:cNvPr id="292" name="Object4"/>
          <p:cNvSpPr/>
          <p:nvPr/>
        </p:nvSpPr>
        <p:spPr>
          <a:xfrm>
            <a:off x="0" y="914400"/>
            <a:ext cx="5028480" cy="7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DejaVu Sans"/>
              </a:rPr>
              <a:t>Various network security devices are required to protect the network perimeter from outside access. As shown in the figure, these devices could include a hardened ISR that is providing VPN services, an ASA firewall appliance, an IPS, and a AAA server.</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DejaVu Sans"/>
              </a:rPr>
              <a:t>Because many attacks originate from inside the network,  securing an internal LAN is just as important as securing the outside network perimeter. </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DejaVu Sans"/>
              </a:rPr>
              <a:t>Specifically, there are two internal LAN elements to secure:</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DejaVu Sans"/>
              </a:rPr>
              <a:t>Endpoints</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DejaVu Sans"/>
              </a:rPr>
              <a:t>Network infrastructure</a:t>
            </a:r>
            <a:endParaRPr b="0" lang="en-AU" sz="1600" spc="-1" strike="noStrike">
              <a:latin typeface="Arial"/>
            </a:endParaRPr>
          </a:p>
        </p:txBody>
      </p:sp>
      <p:pic>
        <p:nvPicPr>
          <p:cNvPr id="293" name="Picture 3" descr=""/>
          <p:cNvPicPr/>
          <p:nvPr/>
        </p:nvPicPr>
        <p:blipFill>
          <a:blip r:embed="rId1"/>
          <a:stretch/>
        </p:blipFill>
        <p:spPr>
          <a:xfrm>
            <a:off x="4746600" y="880920"/>
            <a:ext cx="4004640" cy="2964600"/>
          </a:xfrm>
          <a:prstGeom prst="rect">
            <a:avLst/>
          </a:prstGeom>
          <a:ln w="0">
            <a:noFill/>
          </a:ln>
        </p:spPr>
      </p:pic>
      <p:sp>
        <p:nvSpPr>
          <p:cNvPr id="294" name="PlaceHolder 3"/>
          <p:cNvSpPr>
            <a:spLocks noGrp="1"/>
          </p:cNvSpPr>
          <p:nvPr>
            <p:ph type="sldNum" idx="1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15869EFF-979E-44AE-88B2-2CD6099E439C}"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Endpoint Security Overview</a:t>
            </a:r>
            <a:endParaRPr b="0" lang="en-AU" sz="1600" spc="-1" strike="noStrike">
              <a:latin typeface="Arial"/>
            </a:endParaRPr>
          </a:p>
        </p:txBody>
      </p:sp>
      <p:sp>
        <p:nvSpPr>
          <p:cNvPr id="29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Traditional Endpoint Security</a:t>
            </a:r>
            <a:endParaRPr b="0" lang="en-AU" sz="2200" spc="-1" strike="noStrike">
              <a:latin typeface="Arial"/>
            </a:endParaRPr>
          </a:p>
        </p:txBody>
      </p:sp>
      <p:sp>
        <p:nvSpPr>
          <p:cNvPr id="297" name="Object4"/>
          <p:cNvSpPr/>
          <p:nvPr/>
        </p:nvSpPr>
        <p:spPr>
          <a:xfrm>
            <a:off x="108720" y="914400"/>
            <a:ext cx="8925480" cy="257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DejaVu Sans"/>
              </a:rPr>
              <a:t>Historically, employee endpoints were company-issued computers which resided within a clearly defined LAN perimeter. These hosts were protected by firewalls and IPS devices which worked well with hosts that were connected to the LAN and behind the firewall.</a:t>
            </a:r>
            <a:endParaRPr b="0" lang="en-AU" sz="1600" spc="-1" strike="noStrike">
              <a:latin typeface="Arial"/>
            </a:endParaRPr>
          </a:p>
          <a:p>
            <a:pPr>
              <a:lnSpc>
                <a:spcPct val="100000"/>
              </a:lnSpc>
              <a:buNone/>
            </a:pPr>
            <a:endParaRPr b="0" lang="en-AU" sz="1600" spc="-1" strike="noStrike">
              <a:latin typeface="Arial"/>
            </a:endParaRPr>
          </a:p>
          <a:p>
            <a:pPr>
              <a:lnSpc>
                <a:spcPct val="100000"/>
              </a:lnSpc>
              <a:buNone/>
            </a:pPr>
            <a:r>
              <a:rPr b="0" lang="en-US" sz="1600" spc="-1" strike="noStrike">
                <a:solidFill>
                  <a:srgbClr val="000000"/>
                </a:solidFill>
                <a:latin typeface="Arial"/>
                <a:ea typeface="DejaVu Sans"/>
              </a:rPr>
              <a:t>The endpoints also used traditional host-based security measures:</a:t>
            </a:r>
            <a:endParaRPr b="0" lang="en-AU" sz="1600" spc="-1" strike="noStrike">
              <a:latin typeface="Arial"/>
            </a:endParaRPr>
          </a:p>
          <a:p>
            <a:pPr>
              <a:lnSpc>
                <a:spcPct val="100000"/>
              </a:lnSpc>
              <a:buNone/>
            </a:pPr>
            <a:endParaRPr b="0" lang="en-AU" sz="1600" spc="-1" strike="noStrike">
              <a:latin typeface="Arial"/>
            </a:endParaRPr>
          </a:p>
          <a:p>
            <a:pPr marL="285840" indent="-285840">
              <a:lnSpc>
                <a:spcPct val="100000"/>
              </a:lnSpc>
              <a:buClr>
                <a:srgbClr val="000000"/>
              </a:buClr>
              <a:buFont typeface="Arial"/>
              <a:buChar char="•"/>
            </a:pPr>
            <a:r>
              <a:rPr b="0" lang="en-US" sz="1600" spc="-1" strike="noStrike">
                <a:solidFill>
                  <a:srgbClr val="000000"/>
                </a:solidFill>
                <a:latin typeface="Arial"/>
                <a:ea typeface="DejaVu Sans"/>
              </a:rPr>
              <a:t>Antivirus/Antimalware Software</a:t>
            </a:r>
            <a:endParaRPr b="0" lang="en-AU" sz="1600" spc="-1" strike="noStrike">
              <a:latin typeface="Arial"/>
            </a:endParaRPr>
          </a:p>
          <a:p>
            <a:pPr>
              <a:lnSpc>
                <a:spcPct val="100000"/>
              </a:lnSpc>
              <a:buNone/>
            </a:pPr>
            <a:endParaRPr b="0" lang="en-AU" sz="1600" spc="-1" strike="noStrike">
              <a:latin typeface="Arial"/>
            </a:endParaRPr>
          </a:p>
          <a:p>
            <a:pPr marL="285840" indent="-285840">
              <a:lnSpc>
                <a:spcPct val="100000"/>
              </a:lnSpc>
              <a:buClr>
                <a:srgbClr val="000000"/>
              </a:buClr>
              <a:buFont typeface="Arial"/>
              <a:buChar char="•"/>
            </a:pPr>
            <a:r>
              <a:rPr b="0" lang="en-US" sz="1600" spc="-1" strike="noStrike">
                <a:solidFill>
                  <a:srgbClr val="000000"/>
                </a:solidFill>
                <a:latin typeface="Arial"/>
                <a:ea typeface="DejaVu Sans"/>
              </a:rPr>
              <a:t>Host-based IPS</a:t>
            </a:r>
            <a:endParaRPr b="0" lang="en-AU" sz="1600" spc="-1" strike="noStrike">
              <a:latin typeface="Arial"/>
            </a:endParaRPr>
          </a:p>
          <a:p>
            <a:pPr>
              <a:lnSpc>
                <a:spcPct val="100000"/>
              </a:lnSpc>
              <a:buNone/>
            </a:pPr>
            <a:endParaRPr b="0" lang="en-AU" sz="1600" spc="-1" strike="noStrike">
              <a:latin typeface="Arial"/>
            </a:endParaRPr>
          </a:p>
          <a:p>
            <a:pPr marL="285840" indent="-285840">
              <a:lnSpc>
                <a:spcPct val="100000"/>
              </a:lnSpc>
              <a:buClr>
                <a:srgbClr val="000000"/>
              </a:buClr>
              <a:buFont typeface="Arial"/>
              <a:buChar char="•"/>
            </a:pPr>
            <a:r>
              <a:rPr b="0" lang="en-US" sz="1600" spc="-1" strike="noStrike">
                <a:solidFill>
                  <a:srgbClr val="000000"/>
                </a:solidFill>
                <a:latin typeface="Arial"/>
                <a:ea typeface="DejaVu Sans"/>
              </a:rPr>
              <a:t>Host-based firewall</a:t>
            </a:r>
            <a:endParaRPr b="0" lang="en-AU" sz="1600" spc="-1" strike="noStrike">
              <a:latin typeface="Arial"/>
            </a:endParaRPr>
          </a:p>
        </p:txBody>
      </p:sp>
      <p:sp>
        <p:nvSpPr>
          <p:cNvPr id="298" name="PlaceHolder 3"/>
          <p:cNvSpPr>
            <a:spLocks noGrp="1"/>
          </p:cNvSpPr>
          <p:nvPr>
            <p:ph type="sldNum" idx="1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D962923-29DD-4BB8-9A3B-57523063799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Endpoint Security Overview</a:t>
            </a:r>
            <a:endParaRPr b="0" lang="en-AU" sz="1600" spc="-1" strike="noStrike">
              <a:latin typeface="Arial"/>
            </a:endParaRPr>
          </a:p>
        </p:txBody>
      </p:sp>
      <p:sp>
        <p:nvSpPr>
          <p:cNvPr id="30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The Borderless Network</a:t>
            </a:r>
            <a:endParaRPr b="0" lang="en-AU" sz="2200" spc="-1" strike="noStrike">
              <a:latin typeface="Arial"/>
            </a:endParaRPr>
          </a:p>
        </p:txBody>
      </p:sp>
      <p:sp>
        <p:nvSpPr>
          <p:cNvPr id="301" name="Object4"/>
          <p:cNvSpPr/>
          <p:nvPr/>
        </p:nvSpPr>
        <p:spPr>
          <a:xfrm>
            <a:off x="0" y="914400"/>
            <a:ext cx="878760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800" spc="-1" strike="noStrike">
                <a:solidFill>
                  <a:srgbClr val="000000"/>
                </a:solidFill>
                <a:latin typeface="Arial"/>
                <a:ea typeface="DejaVu Sans"/>
              </a:rPr>
              <a:t>The new bring-your-own-device (BYOD) needs of workers have a required a different way of approaching endpoint security. </a:t>
            </a:r>
            <a:endParaRPr b="0" lang="en-AU" sz="1800" spc="-1" strike="noStrike">
              <a:latin typeface="Arial"/>
            </a:endParaRPr>
          </a:p>
          <a:p>
            <a:pPr>
              <a:lnSpc>
                <a:spcPts val="2001"/>
              </a:lnSpc>
              <a:buNone/>
            </a:pPr>
            <a:endParaRPr b="0" lang="en-AU" sz="1800" spc="-1" strike="noStrike">
              <a:latin typeface="Arial"/>
            </a:endParaRPr>
          </a:p>
          <a:p>
            <a:pPr>
              <a:lnSpc>
                <a:spcPts val="2001"/>
              </a:lnSpc>
              <a:buNone/>
            </a:pPr>
            <a:r>
              <a:rPr b="0" lang="en-US" sz="1800" spc="-1" strike="noStrike">
                <a:solidFill>
                  <a:srgbClr val="000000"/>
                </a:solidFill>
                <a:latin typeface="Arial"/>
                <a:ea typeface="DejaVu Sans"/>
              </a:rPr>
              <a:t>In many networks, the network-based devices are disparate and typically do not share information among themselves. Additionally, new endpoint devices are not good candidates for the traditional host-based endpoint security solutions because of the variety of devices and the variety of operating systems available on those devices.</a:t>
            </a:r>
            <a:endParaRPr b="0" lang="en-AU" sz="1800" spc="-1" strike="noStrike">
              <a:latin typeface="Arial"/>
            </a:endParaRPr>
          </a:p>
        </p:txBody>
      </p:sp>
      <p:sp>
        <p:nvSpPr>
          <p:cNvPr id="302" name="PlaceHolder 3"/>
          <p:cNvSpPr>
            <a:spLocks noGrp="1"/>
          </p:cNvSpPr>
          <p:nvPr>
            <p:ph type="sldNum" idx="1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F040EE6-DA5C-4A8B-B07E-7BE6688E3EC1}"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Endpoint Security Overview</a:t>
            </a:r>
            <a:endParaRPr b="0" lang="en-AU" sz="1600" spc="-1" strike="noStrike">
              <a:latin typeface="Arial"/>
            </a:endParaRPr>
          </a:p>
        </p:txBody>
      </p:sp>
      <p:sp>
        <p:nvSpPr>
          <p:cNvPr id="304"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Security for Endpoints in the Borderless Network</a:t>
            </a:r>
            <a:endParaRPr b="0" lang="en-AU" sz="2200" spc="-1" strike="noStrike">
              <a:latin typeface="Arial"/>
            </a:endParaRPr>
          </a:p>
        </p:txBody>
      </p:sp>
      <p:sp>
        <p:nvSpPr>
          <p:cNvPr id="305" name="TextBox 6"/>
          <p:cNvSpPr/>
          <p:nvPr/>
        </p:nvSpPr>
        <p:spPr>
          <a:xfrm>
            <a:off x="0" y="896400"/>
            <a:ext cx="8729280" cy="57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Organizations must also protect their endpoints from new threats and provide the protection measures that are outlined in the table below:</a:t>
            </a:r>
            <a:endParaRPr b="0" lang="en-AU" sz="1600" spc="-1" strike="noStrike">
              <a:latin typeface="Arial"/>
            </a:endParaRPr>
          </a:p>
        </p:txBody>
      </p:sp>
      <p:graphicFrame>
        <p:nvGraphicFramePr>
          <p:cNvPr id="306" name="Table 12"/>
          <p:cNvGraphicFramePr/>
          <p:nvPr/>
        </p:nvGraphicFramePr>
        <p:xfrm>
          <a:off x="91440" y="1671120"/>
          <a:ext cx="8960400" cy="1474560"/>
        </p:xfrm>
        <a:graphic>
          <a:graphicData uri="http://schemas.openxmlformats.org/drawingml/2006/table">
            <a:tbl>
              <a:tblPr/>
              <a:tblGrid>
                <a:gridCol w="2078280"/>
                <a:gridCol w="6882480"/>
              </a:tblGrid>
              <a:tr h="258480">
                <a:tc>
                  <a:txBody>
                    <a:bodyPr lIns="37800" rIns="37800" anchor="t">
                      <a:noAutofit/>
                    </a:bodyPr>
                    <a:p>
                      <a:pPr>
                        <a:lnSpc>
                          <a:spcPct val="100000"/>
                        </a:lnSpc>
                        <a:buNone/>
                      </a:pPr>
                      <a:r>
                        <a:rPr b="0" lang="en-US" sz="1200" spc="-1" strike="noStrike">
                          <a:solidFill>
                            <a:srgbClr val="ffffff"/>
                          </a:solidFill>
                          <a:latin typeface="Calibri"/>
                        </a:rPr>
                        <a:t>Measure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Purpose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258480">
                <a:tc>
                  <a:txBody>
                    <a:bodyPr lIns="37800" rIns="37800" anchor="t">
                      <a:noAutofit/>
                    </a:bodyPr>
                    <a:p>
                      <a:pPr>
                        <a:lnSpc>
                          <a:spcPct val="100000"/>
                        </a:lnSpc>
                        <a:buNone/>
                      </a:pPr>
                      <a:r>
                        <a:rPr b="0" lang="en-US" sz="1200" spc="-1" strike="noStrike">
                          <a:solidFill>
                            <a:srgbClr val="58585b"/>
                          </a:solidFill>
                          <a:latin typeface="Calibri"/>
                        </a:rPr>
                        <a:t>antimalware software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Protect endpoints from malware.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258480">
                <a:tc>
                  <a:txBody>
                    <a:bodyPr lIns="37800" rIns="37800" anchor="t">
                      <a:noAutofit/>
                    </a:bodyPr>
                    <a:p>
                      <a:pPr>
                        <a:lnSpc>
                          <a:spcPct val="100000"/>
                        </a:lnSpc>
                        <a:buNone/>
                      </a:pPr>
                      <a:r>
                        <a:rPr b="0" lang="en-US" sz="1200" spc="-1" strike="noStrike">
                          <a:solidFill>
                            <a:srgbClr val="58585b"/>
                          </a:solidFill>
                          <a:latin typeface="Calibri"/>
                        </a:rPr>
                        <a:t>spam filtering</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Prevent spam emails from reaching endpoints.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441000">
                <a:tc>
                  <a:txBody>
                    <a:bodyPr lIns="37800" rIns="37800" anchor="t">
                      <a:noAutofit/>
                    </a:bodyPr>
                    <a:p>
                      <a:pPr>
                        <a:lnSpc>
                          <a:spcPct val="100000"/>
                        </a:lnSpc>
                        <a:buNone/>
                      </a:pPr>
                      <a:r>
                        <a:rPr b="0" lang="en-US" sz="1200" spc="-1" strike="noStrike">
                          <a:solidFill>
                            <a:srgbClr val="58585b"/>
                          </a:solidFill>
                          <a:latin typeface="Calibri"/>
                        </a:rPr>
                        <a:t>blocklisting</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Prevent endpoints from connecting to websites with bad reputations by immediately blocking connections based on the latest reputation intelligence.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258480">
                <a:tc>
                  <a:txBody>
                    <a:bodyPr lIns="37800" rIns="37800" anchor="t">
                      <a:noAutofit/>
                    </a:bodyPr>
                    <a:p>
                      <a:pPr>
                        <a:lnSpc>
                          <a:spcPct val="100000"/>
                        </a:lnSpc>
                        <a:buNone/>
                      </a:pPr>
                      <a:r>
                        <a:rPr b="0" lang="en-US" sz="1200" spc="-1" strike="noStrike">
                          <a:solidFill>
                            <a:srgbClr val="58585b"/>
                          </a:solidFill>
                          <a:latin typeface="Calibri"/>
                        </a:rPr>
                        <a:t>data loss prevention (DLP)</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Prevent sensitive information from being lost or stolen.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bl>
          </a:graphicData>
        </a:graphic>
      </p:graphicFrame>
      <p:sp>
        <p:nvSpPr>
          <p:cNvPr id="307" name="PlaceHolder 3"/>
          <p:cNvSpPr>
            <a:spLocks noGrp="1"/>
          </p:cNvSpPr>
          <p:nvPr>
            <p:ph type="sldNum" idx="1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362CDBFD-3CD4-44DB-BD8A-EA7739AD93DF}"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Endpoint Security Overview</a:t>
            </a:r>
            <a:endParaRPr b="0" lang="en-AU" sz="1600" spc="-1" strike="noStrike">
              <a:latin typeface="Arial"/>
            </a:endParaRPr>
          </a:p>
        </p:txBody>
      </p:sp>
      <p:sp>
        <p:nvSpPr>
          <p:cNvPr id="309"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Network-Based Malware Protection</a:t>
            </a:r>
            <a:endParaRPr b="0" lang="en-AU" sz="2200" spc="-1" strike="noStrike">
              <a:latin typeface="Arial"/>
            </a:endParaRPr>
          </a:p>
        </p:txBody>
      </p:sp>
      <p:sp>
        <p:nvSpPr>
          <p:cNvPr id="310" name="Object4"/>
          <p:cNvSpPr/>
          <p:nvPr/>
        </p:nvSpPr>
        <p:spPr>
          <a:xfrm>
            <a:off x="0" y="914400"/>
            <a:ext cx="4123080" cy="257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DejaVu Sans"/>
              </a:rPr>
              <a:t>Protecting endpoints in a borderless network can be accomplished using network-based, as well as host-based techniques, as shown in the figure. </a:t>
            </a:r>
            <a:endParaRPr b="0" lang="en-AU" sz="1600" spc="-1" strike="noStrike">
              <a:latin typeface="Arial"/>
            </a:endParaRPr>
          </a:p>
          <a:p>
            <a:pPr>
              <a:lnSpc>
                <a:spcPct val="100000"/>
              </a:lnSpc>
              <a:buNone/>
            </a:pPr>
            <a:endParaRPr b="0" lang="en-AU" sz="1600" spc="-1" strike="noStrike">
              <a:latin typeface="Arial"/>
            </a:endParaRPr>
          </a:p>
          <a:p>
            <a:pPr>
              <a:lnSpc>
                <a:spcPct val="100000"/>
              </a:lnSpc>
              <a:buNone/>
            </a:pPr>
            <a:r>
              <a:rPr b="0" lang="en-US" sz="1600" spc="-1" strike="noStrike">
                <a:solidFill>
                  <a:srgbClr val="000000"/>
                </a:solidFill>
                <a:latin typeface="Arial"/>
                <a:ea typeface="DejaVu Sans"/>
              </a:rPr>
              <a:t>The following are examples of devices and techniques that implement host protections at the network level:</a:t>
            </a:r>
            <a:endParaRPr b="0" lang="en-AU" sz="1600" spc="-1" strike="noStrike">
              <a:latin typeface="Arial"/>
            </a:endParaRPr>
          </a:p>
          <a:p>
            <a:pPr>
              <a:lnSpc>
                <a:spcPct val="100000"/>
              </a:lnSpc>
              <a:buNone/>
            </a:pPr>
            <a:endParaRPr b="0" lang="en-AU" sz="1600" spc="-1" strike="noStrike">
              <a:latin typeface="Arial"/>
            </a:endParaRPr>
          </a:p>
          <a:p>
            <a:pPr lvl="1" marL="743040" indent="-285840">
              <a:lnSpc>
                <a:spcPct val="100000"/>
              </a:lnSpc>
              <a:buClr>
                <a:srgbClr val="000000"/>
              </a:buClr>
              <a:buFont typeface="Arial"/>
              <a:buChar char="•"/>
            </a:pPr>
            <a:r>
              <a:rPr b="0" lang="en-US" sz="1600" spc="-1" strike="noStrike">
                <a:solidFill>
                  <a:srgbClr val="000000"/>
                </a:solidFill>
                <a:latin typeface="Arial"/>
                <a:ea typeface="DejaVu Sans"/>
              </a:rPr>
              <a:t>Advanced Malware Protection (AMP) </a:t>
            </a:r>
            <a:endParaRPr b="0" lang="en-AU" sz="1600" spc="-1" strike="noStrike">
              <a:latin typeface="Arial"/>
            </a:endParaRPr>
          </a:p>
          <a:p>
            <a:pPr lvl="1" marL="743040" indent="-285840">
              <a:lnSpc>
                <a:spcPct val="100000"/>
              </a:lnSpc>
              <a:buClr>
                <a:srgbClr val="000000"/>
              </a:buClr>
              <a:buFont typeface="Arial"/>
              <a:buChar char="•"/>
            </a:pPr>
            <a:r>
              <a:rPr b="0" lang="en-US" sz="1600" spc="-1" strike="noStrike">
                <a:solidFill>
                  <a:srgbClr val="000000"/>
                </a:solidFill>
                <a:latin typeface="Arial"/>
                <a:ea typeface="DejaVu Sans"/>
              </a:rPr>
              <a:t>Email Security Appliance (ESA) </a:t>
            </a:r>
            <a:endParaRPr b="0" lang="en-AU" sz="1600" spc="-1" strike="noStrike">
              <a:latin typeface="Arial"/>
            </a:endParaRPr>
          </a:p>
          <a:p>
            <a:pPr lvl="1" marL="743040" indent="-285840">
              <a:lnSpc>
                <a:spcPct val="100000"/>
              </a:lnSpc>
              <a:buClr>
                <a:srgbClr val="000000"/>
              </a:buClr>
              <a:buFont typeface="Arial"/>
              <a:buChar char="•"/>
            </a:pPr>
            <a:r>
              <a:rPr b="0" lang="en-US" sz="1600" spc="-1" strike="noStrike">
                <a:solidFill>
                  <a:srgbClr val="000000"/>
                </a:solidFill>
                <a:latin typeface="Arial"/>
                <a:ea typeface="DejaVu Sans"/>
              </a:rPr>
              <a:t>Web Security Appliance (WSA)</a:t>
            </a:r>
            <a:endParaRPr b="0" lang="en-AU" sz="1600" spc="-1" strike="noStrike">
              <a:latin typeface="Arial"/>
            </a:endParaRPr>
          </a:p>
          <a:p>
            <a:pPr lvl="1" marL="743040" indent="-285840">
              <a:lnSpc>
                <a:spcPct val="100000"/>
              </a:lnSpc>
              <a:buClr>
                <a:srgbClr val="000000"/>
              </a:buClr>
              <a:buFont typeface="Arial"/>
              <a:buChar char="•"/>
            </a:pPr>
            <a:r>
              <a:rPr b="0" lang="en-US" sz="1600" spc="-1" strike="noStrike">
                <a:solidFill>
                  <a:srgbClr val="000000"/>
                </a:solidFill>
                <a:latin typeface="Arial"/>
                <a:ea typeface="DejaVu Sans"/>
              </a:rPr>
              <a:t>Network Admission Control (NAC)</a:t>
            </a:r>
            <a:endParaRPr b="0" lang="en-AU" sz="1600" spc="-1" strike="noStrike">
              <a:latin typeface="Arial"/>
            </a:endParaRPr>
          </a:p>
          <a:p>
            <a:pPr>
              <a:lnSpc>
                <a:spcPts val="2001"/>
              </a:lnSpc>
              <a:buNone/>
            </a:pPr>
            <a:endParaRPr b="0" lang="en-AU" sz="1400" spc="-1" strike="noStrike">
              <a:latin typeface="Arial"/>
            </a:endParaRPr>
          </a:p>
        </p:txBody>
      </p:sp>
      <p:pic>
        <p:nvPicPr>
          <p:cNvPr id="311" name="Picture 3" descr=""/>
          <p:cNvPicPr/>
          <p:nvPr/>
        </p:nvPicPr>
        <p:blipFill>
          <a:blip r:embed="rId1"/>
          <a:stretch/>
        </p:blipFill>
        <p:spPr>
          <a:xfrm>
            <a:off x="4281120" y="685440"/>
            <a:ext cx="4705200" cy="2222640"/>
          </a:xfrm>
          <a:prstGeom prst="rect">
            <a:avLst/>
          </a:prstGeom>
          <a:ln w="0">
            <a:noFill/>
          </a:ln>
        </p:spPr>
      </p:pic>
      <p:pic>
        <p:nvPicPr>
          <p:cNvPr id="312" name="Picture 5" descr=""/>
          <p:cNvPicPr/>
          <p:nvPr/>
        </p:nvPicPr>
        <p:blipFill>
          <a:blip r:embed="rId2"/>
          <a:stretch/>
        </p:blipFill>
        <p:spPr>
          <a:xfrm>
            <a:off x="4964040" y="2736000"/>
            <a:ext cx="2545920" cy="1837800"/>
          </a:xfrm>
          <a:prstGeom prst="rect">
            <a:avLst/>
          </a:prstGeom>
          <a:ln w="0">
            <a:noFill/>
          </a:ln>
        </p:spPr>
      </p:pic>
      <p:sp>
        <p:nvSpPr>
          <p:cNvPr id="313" name="PlaceHolder 3"/>
          <p:cNvSpPr>
            <a:spLocks noGrp="1"/>
          </p:cNvSpPr>
          <p:nvPr>
            <p:ph type="sldNum" idx="1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439043DE-D86F-473B-9820-A3CCAF1E068D}"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Endpoint Security Overview</a:t>
            </a:r>
            <a:endParaRPr b="0" lang="en-AU" sz="1600" spc="-1" strike="noStrike">
              <a:latin typeface="Arial"/>
            </a:endParaRPr>
          </a:p>
        </p:txBody>
      </p:sp>
      <p:sp>
        <p:nvSpPr>
          <p:cNvPr id="31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Hardware and Software Encryption of Local Data</a:t>
            </a:r>
            <a:endParaRPr b="0" lang="en-AU" sz="2200" spc="-1" strike="noStrike">
              <a:latin typeface="Arial"/>
            </a:endParaRPr>
          </a:p>
        </p:txBody>
      </p:sp>
      <p:sp>
        <p:nvSpPr>
          <p:cNvPr id="316" name="Object4"/>
          <p:cNvSpPr/>
          <p:nvPr/>
        </p:nvSpPr>
        <p:spPr>
          <a:xfrm>
            <a:off x="261360" y="921600"/>
            <a:ext cx="8228880" cy="257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Endpoints are also susceptible to data theft. For instance, if a corporate laptop is lost or stolen, a thief could scour the hard drive for sensitive information, contact information, personal information, and more.</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US" sz="1800" spc="-1" strike="noStrike">
                <a:solidFill>
                  <a:srgbClr val="000000"/>
                </a:solidFill>
                <a:latin typeface="Arial"/>
                <a:ea typeface="DejaVu Sans"/>
              </a:rPr>
              <a:t>The solution is to locally encrypt the disk drive with a strong encryption algorithm such as 256-bit AES encryption. The encryption protects the confidential data from unauthorized access. The encrypted disk volumes can only be mounted for normal read/write access with the authorized password.</a:t>
            </a:r>
            <a:endParaRPr b="0" lang="en-AU" sz="1800" spc="-1" strike="noStrike">
              <a:latin typeface="Arial"/>
            </a:endParaRPr>
          </a:p>
        </p:txBody>
      </p:sp>
      <p:sp>
        <p:nvSpPr>
          <p:cNvPr id="317" name="PlaceHolder 3"/>
          <p:cNvSpPr>
            <a:spLocks noGrp="1"/>
          </p:cNvSpPr>
          <p:nvPr>
            <p:ph type="sldNum" idx="1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688C29B-735B-46BF-B167-8F96DAB780B6}"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Endpoint Security Overview</a:t>
            </a:r>
            <a:endParaRPr b="0" lang="en-AU" sz="1600" spc="-1" strike="noStrike">
              <a:latin typeface="Arial"/>
            </a:endParaRPr>
          </a:p>
        </p:txBody>
      </p:sp>
      <p:sp>
        <p:nvSpPr>
          <p:cNvPr id="319"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Network Access Control </a:t>
            </a:r>
            <a:endParaRPr b="0" lang="en-AU" sz="2200" spc="-1" strike="noStrike">
              <a:latin typeface="Arial"/>
            </a:endParaRPr>
          </a:p>
        </p:txBody>
      </p:sp>
      <p:sp>
        <p:nvSpPr>
          <p:cNvPr id="320" name="Object4"/>
          <p:cNvSpPr/>
          <p:nvPr/>
        </p:nvSpPr>
        <p:spPr>
          <a:xfrm>
            <a:off x="0" y="745920"/>
            <a:ext cx="88167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DejaVu Sans"/>
              </a:rPr>
              <a:t>The purpose of network access control (NAC) is to allow only authorized and compliant systems, whether managed or unmanaged, to access the network. It unifies endpoint security technologies with user or device authentication and network security policy enforcement.</a:t>
            </a:r>
            <a:endParaRPr b="0" lang="en-AU" sz="1600" spc="-1" strike="noStrike">
              <a:latin typeface="Arial"/>
            </a:endParaRPr>
          </a:p>
          <a:p>
            <a:pPr>
              <a:lnSpc>
                <a:spcPts val="2001"/>
              </a:lnSpc>
              <a:buNone/>
            </a:pPr>
            <a:endParaRPr b="0" lang="en-AU" sz="1600" spc="-1" strike="noStrike">
              <a:latin typeface="Arial"/>
            </a:endParaRPr>
          </a:p>
          <a:p>
            <a:pPr>
              <a:lnSpc>
                <a:spcPct val="100000"/>
              </a:lnSpc>
              <a:buNone/>
            </a:pPr>
            <a:r>
              <a:rPr b="0" lang="en-US" sz="1600" spc="-1" strike="noStrike">
                <a:solidFill>
                  <a:srgbClr val="000000"/>
                </a:solidFill>
                <a:latin typeface="Arial"/>
                <a:ea typeface="DejaVu Sans"/>
              </a:rPr>
              <a:t>NAC systems can have the following capabilities:</a:t>
            </a:r>
            <a:endParaRPr b="0" lang="en-AU" sz="1600" spc="-1" strike="noStrike">
              <a:latin typeface="Arial"/>
            </a:endParaRPr>
          </a:p>
          <a:p>
            <a:pPr>
              <a:lnSpc>
                <a:spcPct val="100000"/>
              </a:lnSpc>
              <a:buNone/>
            </a:pPr>
            <a:endParaRPr b="0" lang="en-AU" sz="1600" spc="-1" strike="noStrike">
              <a:latin typeface="Arial"/>
            </a:endParaRPr>
          </a:p>
          <a:p>
            <a:pPr lvl="1" marL="743040" indent="-285840">
              <a:lnSpc>
                <a:spcPct val="100000"/>
              </a:lnSpc>
              <a:buClr>
                <a:srgbClr val="000000"/>
              </a:buClr>
              <a:buFont typeface="Arial"/>
              <a:buChar char="•"/>
            </a:pPr>
            <a:r>
              <a:rPr b="1" lang="en-US" sz="1600" spc="-1" strike="noStrike">
                <a:solidFill>
                  <a:srgbClr val="000000"/>
                </a:solidFill>
                <a:latin typeface="Arial"/>
                <a:ea typeface="DejaVu Sans"/>
              </a:rPr>
              <a:t>Profiling and visibility</a:t>
            </a:r>
            <a:r>
              <a:rPr b="0" lang="en-US" sz="1600" spc="-1" strike="noStrike">
                <a:solidFill>
                  <a:srgbClr val="000000"/>
                </a:solidFill>
                <a:latin typeface="Arial"/>
                <a:ea typeface="DejaVu Sans"/>
              </a:rPr>
              <a:t> – This recognizes and users and their devices before malicious code can cause damage.</a:t>
            </a:r>
            <a:endParaRPr b="0" lang="en-AU" sz="1600" spc="-1" strike="noStrike">
              <a:latin typeface="Arial"/>
            </a:endParaRPr>
          </a:p>
          <a:p>
            <a:pPr lvl="1" marL="743040" indent="-285840">
              <a:lnSpc>
                <a:spcPct val="100000"/>
              </a:lnSpc>
              <a:buClr>
                <a:srgbClr val="000000"/>
              </a:buClr>
              <a:buFont typeface="Arial"/>
              <a:buChar char="•"/>
            </a:pPr>
            <a:r>
              <a:rPr b="1" lang="en-US" sz="1600" spc="-1" strike="noStrike">
                <a:solidFill>
                  <a:srgbClr val="000000"/>
                </a:solidFill>
                <a:latin typeface="Arial"/>
                <a:ea typeface="DejaVu Sans"/>
              </a:rPr>
              <a:t>Guest network access</a:t>
            </a:r>
            <a:r>
              <a:rPr b="0" lang="en-US" sz="1600" spc="-1" strike="noStrike">
                <a:solidFill>
                  <a:srgbClr val="000000"/>
                </a:solidFill>
                <a:latin typeface="Arial"/>
                <a:ea typeface="DejaVu Sans"/>
              </a:rPr>
              <a:t> – This manages guests through a customizable, self-service portal that includes guest registration, guest authentication, guest sponsoring, and a guest management portal.</a:t>
            </a:r>
            <a:endParaRPr b="0" lang="en-AU" sz="1600" spc="-1" strike="noStrike">
              <a:latin typeface="Arial"/>
            </a:endParaRPr>
          </a:p>
          <a:p>
            <a:pPr lvl="1" marL="743040" indent="-285840">
              <a:lnSpc>
                <a:spcPct val="100000"/>
              </a:lnSpc>
              <a:buClr>
                <a:srgbClr val="000000"/>
              </a:buClr>
              <a:buFont typeface="Arial"/>
              <a:buChar char="•"/>
            </a:pPr>
            <a:r>
              <a:rPr b="1" lang="en-US" sz="1600" spc="-1" strike="noStrike">
                <a:solidFill>
                  <a:srgbClr val="000000"/>
                </a:solidFill>
                <a:latin typeface="Arial"/>
                <a:ea typeface="DejaVu Sans"/>
              </a:rPr>
              <a:t>Security posture checking</a:t>
            </a:r>
            <a:r>
              <a:rPr b="0" lang="en-US" sz="1600" spc="-1" strike="noStrike">
                <a:solidFill>
                  <a:srgbClr val="000000"/>
                </a:solidFill>
                <a:latin typeface="Arial"/>
                <a:ea typeface="DejaVu Sans"/>
              </a:rPr>
              <a:t> – This evaluates security-policy compliance by user type, device type, and operating system.</a:t>
            </a:r>
            <a:endParaRPr b="0" lang="en-AU" sz="1600" spc="-1" strike="noStrike">
              <a:latin typeface="Arial"/>
            </a:endParaRPr>
          </a:p>
          <a:p>
            <a:pPr lvl="1" marL="743040" indent="-285840">
              <a:lnSpc>
                <a:spcPct val="100000"/>
              </a:lnSpc>
              <a:buClr>
                <a:srgbClr val="000000"/>
              </a:buClr>
              <a:buFont typeface="Arial"/>
              <a:buChar char="•"/>
            </a:pPr>
            <a:r>
              <a:rPr b="1" lang="en-US" sz="1600" spc="-1" strike="noStrike">
                <a:solidFill>
                  <a:srgbClr val="000000"/>
                </a:solidFill>
                <a:latin typeface="Arial"/>
                <a:ea typeface="DejaVu Sans"/>
              </a:rPr>
              <a:t>Incident response</a:t>
            </a:r>
            <a:r>
              <a:rPr b="0" lang="en-US" sz="1600" spc="-1" strike="noStrike">
                <a:solidFill>
                  <a:srgbClr val="000000"/>
                </a:solidFill>
                <a:latin typeface="Arial"/>
                <a:ea typeface="DejaVu Sans"/>
              </a:rPr>
              <a:t> - Mitigating network threats by enforcing security policies that block, isolate, and repair noncompliant machines without administrator attention.</a:t>
            </a:r>
            <a:endParaRPr b="0" lang="en-AU" sz="1600" spc="-1" strike="noStrike">
              <a:latin typeface="Arial"/>
            </a:endParaRPr>
          </a:p>
        </p:txBody>
      </p:sp>
      <p:sp>
        <p:nvSpPr>
          <p:cNvPr id="321" name="PlaceHolder 3"/>
          <p:cNvSpPr>
            <a:spLocks noGrp="1"/>
          </p:cNvSpPr>
          <p:nvPr>
            <p:ph type="sldNum" idx="1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E22A3D48-2C6D-4E23-9F02-96354806A70F}"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Endpoint Security Overview</a:t>
            </a:r>
            <a:endParaRPr b="0" lang="en-AU" sz="1600" spc="-1" strike="noStrike">
              <a:latin typeface="Arial"/>
            </a:endParaRPr>
          </a:p>
        </p:txBody>
      </p:sp>
      <p:sp>
        <p:nvSpPr>
          <p:cNvPr id="32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NAC Functions</a:t>
            </a:r>
            <a:endParaRPr b="0" lang="en-AU" sz="2200" spc="-1" strike="noStrike">
              <a:latin typeface="Arial"/>
            </a:endParaRPr>
          </a:p>
        </p:txBody>
      </p:sp>
      <p:sp>
        <p:nvSpPr>
          <p:cNvPr id="324" name="Object4"/>
          <p:cNvSpPr/>
          <p:nvPr/>
        </p:nvSpPr>
        <p:spPr>
          <a:xfrm>
            <a:off x="0" y="914400"/>
            <a:ext cx="368712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DejaVu Sans"/>
              </a:rPr>
              <a:t>The goal of NAC systems is to ensure that only hosts that are authenticated and have had their security posture examined and approved are permitted onto the network.</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DejaVu Sans"/>
              </a:rPr>
              <a:t>Network access devices can function as the enforcement layer, as shown in the figure. They force the clients to query a RADIUS server for authentication and authorization. The RADIUS server can query other devices, such as an antivirus server, and reply to the network enforcers.</a:t>
            </a:r>
            <a:endParaRPr b="0" lang="en-AU" sz="1600" spc="-1" strike="noStrike">
              <a:latin typeface="Arial"/>
            </a:endParaRPr>
          </a:p>
        </p:txBody>
      </p:sp>
      <p:pic>
        <p:nvPicPr>
          <p:cNvPr id="325" name="Picture 3" descr=""/>
          <p:cNvPicPr/>
          <p:nvPr/>
        </p:nvPicPr>
        <p:blipFill>
          <a:blip r:embed="rId1"/>
          <a:stretch/>
        </p:blipFill>
        <p:spPr>
          <a:xfrm>
            <a:off x="3687840" y="914400"/>
            <a:ext cx="5226840" cy="2873160"/>
          </a:xfrm>
          <a:prstGeom prst="rect">
            <a:avLst/>
          </a:prstGeom>
          <a:ln w="0">
            <a:noFill/>
          </a:ln>
        </p:spPr>
      </p:pic>
      <p:sp>
        <p:nvSpPr>
          <p:cNvPr id="326" name="PlaceHolder 3"/>
          <p:cNvSpPr>
            <a:spLocks noGrp="1"/>
          </p:cNvSpPr>
          <p:nvPr>
            <p:ph type="sldNum" idx="1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1ACE87D5-F1E5-433C-AF93-F3DDB85CCD2E}"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13.2 802.1X Authentication</a:t>
            </a:r>
            <a:endParaRPr b="0" lang="en-AU" sz="4600" spc="-1" strike="noStrike">
              <a:latin typeface="Arial"/>
            </a:endParaRPr>
          </a:p>
        </p:txBody>
      </p:sp>
      <p:sp>
        <p:nvSpPr>
          <p:cNvPr id="328" name="PlaceHolder 2"/>
          <p:cNvSpPr>
            <a:spLocks noGrp="1"/>
          </p:cNvSpPr>
          <p:nvPr>
            <p:ph type="sldNum" idx="1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F80B73FD-8BE5-480F-8C64-7F3CC44F5466}"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Instructor Materials – Module 13 Planning Guide</a:t>
            </a:r>
            <a:endParaRPr b="0" lang="en-AU" sz="1600" spc="-1" strike="noStrike">
              <a:latin typeface="Arial"/>
            </a:endParaRPr>
          </a:p>
        </p:txBody>
      </p:sp>
      <p:sp>
        <p:nvSpPr>
          <p:cNvPr id="267" name="Object2"/>
          <p:cNvSpPr/>
          <p:nvPr/>
        </p:nvSpPr>
        <p:spPr>
          <a:xfrm>
            <a:off x="290160" y="514440"/>
            <a:ext cx="8228880" cy="46285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tabLst>
                <a:tab algn="l" pos="0"/>
              </a:tabLst>
            </a:pPr>
            <a:r>
              <a:rPr b="0" lang="en-US" sz="1400" spc="-1" strike="noStrike">
                <a:solidFill>
                  <a:srgbClr val="000000"/>
                </a:solidFill>
                <a:latin typeface="Arial"/>
                <a:ea typeface="Arial"/>
              </a:rPr>
              <a:t>This PowerPoint deck is divided in two parts:</a:t>
            </a:r>
            <a:endParaRPr b="0" lang="en-AU" sz="1400" spc="-1" strike="noStrike">
              <a:latin typeface="Arial"/>
            </a:endParaRPr>
          </a:p>
          <a:p>
            <a:pPr marL="343080" indent="-343080">
              <a:lnSpc>
                <a:spcPts val="2001"/>
              </a:lnSpc>
              <a:buClr>
                <a:srgbClr val="000000"/>
              </a:buClr>
              <a:buFont typeface="Symbol"/>
              <a:buChar char=""/>
              <a:tabLst>
                <a:tab algn="l" pos="0"/>
              </a:tabLst>
            </a:pPr>
            <a:r>
              <a:rPr b="0" lang="en-US" sz="1400" spc="-1" strike="noStrike">
                <a:solidFill>
                  <a:srgbClr val="000000"/>
                </a:solidFill>
                <a:latin typeface="Arial"/>
                <a:ea typeface="Arial"/>
              </a:rPr>
              <a:t>Instructor Planning Guide</a:t>
            </a:r>
            <a:endParaRPr b="0" lang="en-AU" sz="1400" spc="-1" strike="noStrike">
              <a:latin typeface="Arial"/>
            </a:endParaRPr>
          </a:p>
          <a:p>
            <a:pPr lvl="1" marL="685800" indent="-343080">
              <a:lnSpc>
                <a:spcPts val="2001"/>
              </a:lnSpc>
              <a:buClr>
                <a:srgbClr val="000000"/>
              </a:buClr>
              <a:buFont typeface="Symbol"/>
              <a:buChar char=""/>
              <a:tabLst>
                <a:tab algn="l" pos="0"/>
              </a:tabLst>
            </a:pPr>
            <a:r>
              <a:rPr b="0" lang="en-US" sz="1400" spc="-1" strike="noStrike">
                <a:solidFill>
                  <a:srgbClr val="000000"/>
                </a:solidFill>
                <a:latin typeface="Arial"/>
                <a:ea typeface="Arial"/>
              </a:rPr>
              <a:t>Information to help you become familiar with the module</a:t>
            </a:r>
            <a:endParaRPr b="0" lang="en-AU" sz="1400" spc="-1" strike="noStrike">
              <a:latin typeface="Arial"/>
            </a:endParaRPr>
          </a:p>
          <a:p>
            <a:pPr lvl="1" marL="358920" indent="-216000">
              <a:lnSpc>
                <a:spcPct val="100000"/>
              </a:lnSpc>
              <a:spcBef>
                <a:spcPts val="300"/>
              </a:spcBef>
              <a:spcAft>
                <a:spcPts val="300"/>
              </a:spcAft>
              <a:buClr>
                <a:srgbClr val="58585b"/>
              </a:buClr>
              <a:buFont typeface="Arial"/>
              <a:buChar char="•"/>
              <a:tabLst>
                <a:tab algn="l" pos="0"/>
              </a:tabLst>
            </a:pPr>
            <a:r>
              <a:rPr b="0" lang="en-CA" sz="1400" spc="-1" strike="noStrike">
                <a:solidFill>
                  <a:srgbClr val="000000"/>
                </a:solidFill>
                <a:latin typeface="Arial"/>
                <a:ea typeface="ＭＳ Ｐゴシック"/>
              </a:rPr>
              <a:t>Teaching aids</a:t>
            </a:r>
            <a:endParaRPr b="0" lang="en-AU" sz="1400" spc="-1" strike="noStrike">
              <a:latin typeface="Arial"/>
            </a:endParaRPr>
          </a:p>
          <a:p>
            <a:pPr marL="169920" indent="-169920">
              <a:lnSpc>
                <a:spcPct val="100000"/>
              </a:lnSpc>
              <a:spcBef>
                <a:spcPts val="601"/>
              </a:spcBef>
              <a:spcAft>
                <a:spcPts val="601"/>
              </a:spcAft>
              <a:buClr>
                <a:srgbClr val="58585b"/>
              </a:buClr>
              <a:buSzPct val="90000"/>
              <a:buFont typeface="Arial"/>
              <a:buChar char="•"/>
              <a:tabLst>
                <a:tab algn="l" pos="0"/>
              </a:tabLst>
            </a:pPr>
            <a:r>
              <a:rPr b="0" lang="en-CA" sz="1500" spc="-1" strike="noStrike">
                <a:solidFill>
                  <a:srgbClr val="000000"/>
                </a:solidFill>
                <a:latin typeface="Arial"/>
                <a:ea typeface="ＭＳ Ｐゴシック"/>
              </a:rPr>
              <a:t>Instructor Class Presentation</a:t>
            </a:r>
            <a:endParaRPr b="0" lang="en-AU" sz="1500" spc="-1" strike="noStrike">
              <a:latin typeface="Arial"/>
            </a:endParaRPr>
          </a:p>
          <a:p>
            <a:pPr lvl="1" marL="358920" indent="-216000">
              <a:lnSpc>
                <a:spcPct val="100000"/>
              </a:lnSpc>
              <a:spcBef>
                <a:spcPts val="300"/>
              </a:spcBef>
              <a:spcAft>
                <a:spcPts val="300"/>
              </a:spcAft>
              <a:buClr>
                <a:srgbClr val="58585b"/>
              </a:buClr>
              <a:buFont typeface="Arial"/>
              <a:buChar char="•"/>
              <a:tabLst>
                <a:tab algn="l" pos="0"/>
              </a:tabLst>
            </a:pPr>
            <a:r>
              <a:rPr b="0" lang="en-CA" sz="1400" spc="-1" strike="noStrike">
                <a:solidFill>
                  <a:srgbClr val="000000"/>
                </a:solidFill>
                <a:latin typeface="Arial"/>
                <a:ea typeface="ＭＳ Ｐゴシック"/>
              </a:rPr>
              <a:t>Optional slides that you can use in the classroom</a:t>
            </a:r>
            <a:endParaRPr b="0" lang="en-AU" sz="1400" spc="-1" strike="noStrike">
              <a:latin typeface="Arial"/>
            </a:endParaRPr>
          </a:p>
          <a:p>
            <a:pPr lvl="1" marL="358920" indent="-216000">
              <a:lnSpc>
                <a:spcPct val="100000"/>
              </a:lnSpc>
              <a:spcBef>
                <a:spcPts val="300"/>
              </a:spcBef>
              <a:spcAft>
                <a:spcPts val="300"/>
              </a:spcAft>
              <a:buClr>
                <a:srgbClr val="58585b"/>
              </a:buClr>
              <a:buFont typeface="Arial"/>
              <a:buChar char="•"/>
              <a:tabLst>
                <a:tab algn="l" pos="0"/>
              </a:tabLst>
            </a:pPr>
            <a:r>
              <a:rPr b="0" lang="en-CA" sz="1400" spc="-1" strike="noStrike">
                <a:solidFill>
                  <a:srgbClr val="000000"/>
                </a:solidFill>
                <a:latin typeface="Arial"/>
                <a:ea typeface="ＭＳ Ｐゴシック"/>
              </a:rPr>
              <a:t>Begins on slide # 8.</a:t>
            </a:r>
            <a:endParaRPr b="0" lang="en-AU" sz="1400" spc="-1" strike="noStrike">
              <a:latin typeface="Arial"/>
            </a:endParaRPr>
          </a:p>
          <a:p>
            <a:pPr marL="142920" algn="ctr">
              <a:lnSpc>
                <a:spcPct val="100000"/>
              </a:lnSpc>
              <a:spcBef>
                <a:spcPts val="300"/>
              </a:spcBef>
              <a:spcAft>
                <a:spcPts val="300"/>
              </a:spcAft>
              <a:buNone/>
              <a:tabLst>
                <a:tab algn="l" pos="0"/>
              </a:tabLst>
            </a:pPr>
            <a:r>
              <a:rPr b="1" lang="en-CA" sz="1600" spc="-1" strike="noStrike">
                <a:solidFill>
                  <a:srgbClr val="000000"/>
                </a:solidFill>
                <a:latin typeface="Arial"/>
                <a:ea typeface="ＭＳ Ｐゴシック"/>
              </a:rPr>
              <a:t>Note</a:t>
            </a:r>
            <a:r>
              <a:rPr b="0" lang="en-CA" sz="1600" spc="-1" strike="noStrike">
                <a:solidFill>
                  <a:srgbClr val="000000"/>
                </a:solidFill>
                <a:latin typeface="Arial"/>
                <a:ea typeface="ＭＳ Ｐゴシック"/>
              </a:rPr>
              <a:t>: Remove the Planning Guide from this presentation before sharing with anyone.</a:t>
            </a:r>
            <a:endParaRPr b="0" lang="en-AU" sz="1600" spc="-1" strike="noStrike">
              <a:latin typeface="Arial"/>
            </a:endParaRPr>
          </a:p>
          <a:p>
            <a:pPr marL="142920">
              <a:lnSpc>
                <a:spcPct val="100000"/>
              </a:lnSpc>
              <a:spcBef>
                <a:spcPts val="601"/>
              </a:spcBef>
              <a:spcAft>
                <a:spcPts val="601"/>
              </a:spcAft>
              <a:buNone/>
              <a:tabLst>
                <a:tab algn="l" pos="0"/>
              </a:tabLst>
            </a:pPr>
            <a:r>
              <a:rPr b="1" lang="en-CA" sz="1600" spc="-1" strike="noStrike">
                <a:solidFill>
                  <a:srgbClr val="367187"/>
                </a:solidFill>
                <a:latin typeface="Arial"/>
                <a:ea typeface="ＭＳ Ｐゴシック"/>
              </a:rPr>
              <a:t>For additional help and resources go to the Instructor Home Page and Course Resources for this course. </a:t>
            </a:r>
            <a:r>
              <a:rPr b="1" lang="en-US" sz="1600" spc="-1" strike="noStrike">
                <a:solidFill>
                  <a:srgbClr val="367187"/>
                </a:solidFill>
                <a:latin typeface="Arial"/>
                <a:ea typeface="ＭＳ Ｐゴシック"/>
              </a:rPr>
              <a:t>You also can visit the professional development site on netacad.com, the official Cisco Networking Academy Facebook page, or Instructor Only FB group.</a:t>
            </a:r>
            <a:endParaRPr b="0" lang="en-AU" sz="1600" spc="-1" strike="noStrike">
              <a:latin typeface="Arial"/>
            </a:endParaRPr>
          </a:p>
          <a:p>
            <a:pPr marL="142920">
              <a:lnSpc>
                <a:spcPts val="2001"/>
              </a:lnSpc>
              <a:buNone/>
              <a:tabLst>
                <a:tab algn="l" pos="0"/>
              </a:tabLst>
            </a:pPr>
            <a:endParaRPr b="0" lang="en-AU" sz="1400" spc="-1" strike="noStrike">
              <a:latin typeface="Arial"/>
            </a:endParaRPr>
          </a:p>
        </p:txBody>
      </p:sp>
      <p:sp>
        <p:nvSpPr>
          <p:cNvPr id="268" name="PlaceHolder 2"/>
          <p:cNvSpPr>
            <a:spLocks noGrp="1"/>
          </p:cNvSpPr>
          <p:nvPr>
            <p:ph type="sldNum" idx="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tabLst>
                <a:tab algn="l" pos="0"/>
              </a:tabLst>
              <a:defRPr b="0" lang="en-US" sz="600" spc="-1" strike="noStrike">
                <a:solidFill>
                  <a:srgbClr val="d9d9d9"/>
                </a:solidFill>
                <a:latin typeface="Calibri"/>
              </a:defRPr>
            </a:lvl1pPr>
          </a:lstStyle>
          <a:p>
            <a:pPr>
              <a:lnSpc>
                <a:spcPct val="100000"/>
              </a:lnSpc>
              <a:buNone/>
              <a:tabLst>
                <a:tab algn="l" pos="0"/>
              </a:tabLst>
            </a:pPr>
            <a:fld id="{7558FE2F-EDD1-4DBF-B00E-7CBA03D8C83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802.1X Authentication</a:t>
            </a:r>
            <a:endParaRPr b="0" lang="en-AU" sz="1600" spc="-1" strike="noStrike">
              <a:latin typeface="Arial"/>
            </a:endParaRPr>
          </a:p>
        </p:txBody>
      </p:sp>
      <p:sp>
        <p:nvSpPr>
          <p:cNvPr id="33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Security Using 802.1X Port-Based Authentication</a:t>
            </a:r>
            <a:endParaRPr b="0" lang="en-AU" sz="2200" spc="-1" strike="noStrike">
              <a:latin typeface="Arial"/>
            </a:endParaRPr>
          </a:p>
        </p:txBody>
      </p:sp>
      <p:sp>
        <p:nvSpPr>
          <p:cNvPr id="331" name="Object4"/>
          <p:cNvSpPr/>
          <p:nvPr/>
        </p:nvSpPr>
        <p:spPr>
          <a:xfrm>
            <a:off x="0" y="914400"/>
            <a:ext cx="8911080" cy="1432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Arial"/>
                <a:ea typeface="DejaVu Sans"/>
              </a:rPr>
              <a:t>The IEEE 802.1X standard defines a port-based access control and authentication protocol that restricts unauthorized workstations from connecting to a LAN through publicly accessible switch ports. The authentication server authenticates each workstation that is connected to a switch port before making available any services offered by the switch or the LAN.</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US" sz="1400" spc="-1" strike="noStrike">
                <a:solidFill>
                  <a:srgbClr val="000000"/>
                </a:solidFill>
                <a:latin typeface="Arial"/>
                <a:ea typeface="DejaVu Sans"/>
              </a:rPr>
              <a:t>The figure shows that with 802.1X port-based authentication, the devices in the network have specific roles.</a:t>
            </a:r>
            <a:endParaRPr b="0" lang="en-AU" sz="1400" spc="-1" strike="noStrike">
              <a:latin typeface="Arial"/>
            </a:endParaRPr>
          </a:p>
          <a:p>
            <a:pPr>
              <a:lnSpc>
                <a:spcPts val="2001"/>
              </a:lnSpc>
              <a:buNone/>
            </a:pPr>
            <a:endParaRPr b="0" lang="en-AU" sz="1400" spc="-1" strike="noStrike">
              <a:latin typeface="Arial"/>
            </a:endParaRPr>
          </a:p>
        </p:txBody>
      </p:sp>
      <p:pic>
        <p:nvPicPr>
          <p:cNvPr id="332" name="Picture 3" descr=""/>
          <p:cNvPicPr/>
          <p:nvPr/>
        </p:nvPicPr>
        <p:blipFill>
          <a:blip r:embed="rId1"/>
          <a:stretch/>
        </p:blipFill>
        <p:spPr>
          <a:xfrm>
            <a:off x="1425240" y="2347920"/>
            <a:ext cx="4819680" cy="2397600"/>
          </a:xfrm>
          <a:prstGeom prst="rect">
            <a:avLst/>
          </a:prstGeom>
          <a:ln w="0">
            <a:noFill/>
          </a:ln>
        </p:spPr>
      </p:pic>
      <p:sp>
        <p:nvSpPr>
          <p:cNvPr id="333" name="PlaceHolder 3"/>
          <p:cNvSpPr>
            <a:spLocks noGrp="1"/>
          </p:cNvSpPr>
          <p:nvPr>
            <p:ph type="sldNum" idx="2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09FA634-5DEC-4E48-9614-84F54099A95D}"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802.1X Authentication</a:t>
            </a:r>
            <a:endParaRPr b="0" lang="en-AU" sz="1600" spc="-1" strike="noStrike">
              <a:latin typeface="Arial"/>
            </a:endParaRPr>
          </a:p>
        </p:txBody>
      </p:sp>
      <p:sp>
        <p:nvSpPr>
          <p:cNvPr id="33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Security Using 802.1X Port-Based Authentication (Cont.)</a:t>
            </a:r>
            <a:endParaRPr b="0" lang="en-AU" sz="2200" spc="-1" strike="noStrike">
              <a:latin typeface="Arial"/>
            </a:endParaRPr>
          </a:p>
        </p:txBody>
      </p:sp>
      <p:sp>
        <p:nvSpPr>
          <p:cNvPr id="336" name="Object4"/>
          <p:cNvSpPr/>
          <p:nvPr/>
        </p:nvSpPr>
        <p:spPr>
          <a:xfrm>
            <a:off x="50760" y="737640"/>
            <a:ext cx="8773200" cy="257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Calibri"/>
                <a:ea typeface="DejaVu Sans"/>
              </a:rPr>
              <a:t>The 802.1x roles include:</a:t>
            </a:r>
            <a:endParaRPr b="0" lang="en-AU" sz="1400" spc="-1" strike="noStrike">
              <a:latin typeface="Arial"/>
            </a:endParaRPr>
          </a:p>
          <a:p>
            <a:pPr>
              <a:lnSpc>
                <a:spcPct val="100000"/>
              </a:lnSpc>
              <a:buNone/>
            </a:pPr>
            <a:endParaRPr b="0" lang="en-AU" sz="1400" spc="-1" strike="noStrike">
              <a:latin typeface="Arial"/>
            </a:endParaRPr>
          </a:p>
          <a:p>
            <a:pPr marL="285840" indent="-285840">
              <a:lnSpc>
                <a:spcPct val="100000"/>
              </a:lnSpc>
              <a:buClr>
                <a:srgbClr val="000000"/>
              </a:buClr>
              <a:buFont typeface="Arial"/>
              <a:buChar char="•"/>
            </a:pPr>
            <a:r>
              <a:rPr b="1" lang="en-US" sz="1400" spc="-1" strike="noStrike">
                <a:solidFill>
                  <a:srgbClr val="000000"/>
                </a:solidFill>
                <a:latin typeface="Arial"/>
                <a:ea typeface="DejaVu Sans"/>
              </a:rPr>
              <a:t>Supplicant (Client)</a:t>
            </a:r>
            <a:r>
              <a:rPr b="0" lang="en-US" sz="1400" spc="-1" strike="noStrike">
                <a:solidFill>
                  <a:srgbClr val="000000"/>
                </a:solidFill>
                <a:latin typeface="Arial"/>
                <a:ea typeface="DejaVu Sans"/>
              </a:rPr>
              <a:t> - The device (workstation) that requests access to LAN and switch services and then responds to requests from the switch. The workstation must be running 802.1X-compliant client software. (The port that the client is attached to is the supplicant [client] in the IEEE 802.1X specification.)</a:t>
            </a:r>
            <a:endParaRPr b="0" lang="en-AU" sz="1400" spc="-1" strike="noStrike">
              <a:latin typeface="Arial"/>
            </a:endParaRPr>
          </a:p>
          <a:p>
            <a:pPr>
              <a:lnSpc>
                <a:spcPct val="100000"/>
              </a:lnSpc>
              <a:buNone/>
            </a:pPr>
            <a:endParaRPr b="0" lang="en-AU" sz="1400" spc="-1" strike="noStrike">
              <a:latin typeface="Arial"/>
            </a:endParaRPr>
          </a:p>
          <a:p>
            <a:pPr marL="285840" indent="-285840">
              <a:lnSpc>
                <a:spcPct val="100000"/>
              </a:lnSpc>
              <a:buClr>
                <a:srgbClr val="000000"/>
              </a:buClr>
              <a:buFont typeface="Arial"/>
              <a:buChar char="•"/>
            </a:pPr>
            <a:r>
              <a:rPr b="1" lang="en-US" sz="1400" spc="-1" strike="noStrike">
                <a:solidFill>
                  <a:srgbClr val="000000"/>
                </a:solidFill>
                <a:latin typeface="Arial"/>
                <a:ea typeface="DejaVu Sans"/>
              </a:rPr>
              <a:t>Authenticator (Switch)</a:t>
            </a:r>
            <a:r>
              <a:rPr b="0" lang="en-US" sz="1400" spc="-1" strike="noStrike">
                <a:solidFill>
                  <a:srgbClr val="000000"/>
                </a:solidFill>
                <a:latin typeface="Arial"/>
                <a:ea typeface="DejaVu Sans"/>
              </a:rPr>
              <a:t> - Controls physical access to the network based on the authentication status of the client. The switch acts as an intermediary (proxy) between the client (supplicant) and the authentication server, requesting identifying information from the client, verifying that information with the authentication server, and relaying a response to the client. The switch uses a RADIUS software agent, which is responsible for encapsulating and de-encapsulating the EAP (Extensible Authentication Protocol) frames and interacting with the authentication server.</a:t>
            </a:r>
            <a:endParaRPr b="0" lang="en-AU" sz="1400" spc="-1" strike="noStrike">
              <a:latin typeface="Arial"/>
            </a:endParaRPr>
          </a:p>
          <a:p>
            <a:pPr>
              <a:lnSpc>
                <a:spcPct val="100000"/>
              </a:lnSpc>
              <a:buNone/>
            </a:pPr>
            <a:endParaRPr b="0" lang="en-AU" sz="1400" spc="-1" strike="noStrike">
              <a:latin typeface="Arial"/>
            </a:endParaRPr>
          </a:p>
          <a:p>
            <a:pPr marL="285840" indent="-285840">
              <a:lnSpc>
                <a:spcPct val="100000"/>
              </a:lnSpc>
              <a:buClr>
                <a:srgbClr val="000000"/>
              </a:buClr>
              <a:buFont typeface="Arial"/>
              <a:buChar char="•"/>
            </a:pPr>
            <a:r>
              <a:rPr b="1" lang="en-US" sz="1400" spc="-1" strike="noStrike">
                <a:solidFill>
                  <a:srgbClr val="000000"/>
                </a:solidFill>
                <a:latin typeface="Arial"/>
                <a:ea typeface="DejaVu Sans"/>
              </a:rPr>
              <a:t>Authentication server</a:t>
            </a:r>
            <a:r>
              <a:rPr b="0" lang="en-US" sz="1400" spc="-1" strike="noStrike">
                <a:solidFill>
                  <a:srgbClr val="000000"/>
                </a:solidFill>
                <a:latin typeface="Arial"/>
                <a:ea typeface="DejaVu Sans"/>
              </a:rPr>
              <a:t> - Performs the actual authentication of the client. The authentication server validates the identity of the client and notifies the switch whether the client is authorized to access the LAN and switch services. Because the switch acts as the proxy, the authentication service is transparent to the client. The RADIUS security system with EAP extensions is the only supported authentication server.</a:t>
            </a:r>
            <a:endParaRPr b="0" lang="en-AU" sz="1400" spc="-1" strike="noStrike">
              <a:latin typeface="Arial"/>
            </a:endParaRPr>
          </a:p>
        </p:txBody>
      </p:sp>
      <p:sp>
        <p:nvSpPr>
          <p:cNvPr id="337" name="PlaceHolder 3"/>
          <p:cNvSpPr>
            <a:spLocks noGrp="1"/>
          </p:cNvSpPr>
          <p:nvPr>
            <p:ph type="sldNum" idx="2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E9F1E827-29C5-490F-89BC-9031842A6B6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802.1X Authentication</a:t>
            </a:r>
            <a:endParaRPr b="0" lang="en-AU" sz="1600" spc="-1" strike="noStrike">
              <a:latin typeface="Arial"/>
            </a:endParaRPr>
          </a:p>
        </p:txBody>
      </p:sp>
      <p:sp>
        <p:nvSpPr>
          <p:cNvPr id="339"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Security Using 802.1X Port-Based Authentication (Cont.)</a:t>
            </a:r>
            <a:endParaRPr b="0" lang="en-AU" sz="2200" spc="-1" strike="noStrike">
              <a:latin typeface="Arial"/>
            </a:endParaRPr>
          </a:p>
        </p:txBody>
      </p:sp>
      <p:sp>
        <p:nvSpPr>
          <p:cNvPr id="340" name="Object4"/>
          <p:cNvSpPr/>
          <p:nvPr/>
        </p:nvSpPr>
        <p:spPr>
          <a:xfrm>
            <a:off x="-30960" y="716040"/>
            <a:ext cx="8945640" cy="257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Calibri"/>
                <a:ea typeface="DejaVu Sans"/>
              </a:rPr>
              <a:t>The figure shows the complete message exchange between the supplicant, authenticator, and the authentication server. The encapsulation occurs as follows:</a:t>
            </a:r>
            <a:endParaRPr b="0" lang="en-AU" sz="1400" spc="-1" strike="noStrike">
              <a:latin typeface="Arial"/>
            </a:endParaRPr>
          </a:p>
          <a:p>
            <a:pPr>
              <a:lnSpc>
                <a:spcPct val="100000"/>
              </a:lnSpc>
              <a:buNone/>
            </a:pPr>
            <a:endParaRPr b="0" lang="en-AU" sz="1400" spc="-1" strike="noStrike">
              <a:latin typeface="Arial"/>
            </a:endParaRPr>
          </a:p>
          <a:p>
            <a:pPr lvl="1" marL="743040" indent="-285840">
              <a:lnSpc>
                <a:spcPct val="100000"/>
              </a:lnSpc>
              <a:buClr>
                <a:srgbClr val="000000"/>
              </a:buClr>
              <a:buFont typeface="Arial"/>
              <a:buChar char="•"/>
            </a:pPr>
            <a:r>
              <a:rPr b="1" lang="en-US" sz="1400" spc="-1" strike="noStrike">
                <a:solidFill>
                  <a:srgbClr val="000000"/>
                </a:solidFill>
                <a:latin typeface="Calibri"/>
                <a:ea typeface="DejaVu Sans"/>
              </a:rPr>
              <a:t>Between the supplicant and the authenticator</a:t>
            </a:r>
            <a:r>
              <a:rPr b="0" lang="en-US" sz="1400" spc="-1" strike="noStrike">
                <a:solidFill>
                  <a:srgbClr val="000000"/>
                </a:solidFill>
                <a:latin typeface="Calibri"/>
                <a:ea typeface="DejaVu Sans"/>
              </a:rPr>
              <a:t> - EAP data is encapsulated in EAPOL frames.</a:t>
            </a:r>
            <a:endParaRPr b="0" lang="en-AU" sz="1400" spc="-1" strike="noStrike">
              <a:latin typeface="Arial"/>
            </a:endParaRPr>
          </a:p>
          <a:p>
            <a:pPr lvl="1" marL="743040" indent="-285840">
              <a:lnSpc>
                <a:spcPct val="100000"/>
              </a:lnSpc>
              <a:buClr>
                <a:srgbClr val="000000"/>
              </a:buClr>
              <a:buFont typeface="Arial"/>
              <a:buChar char="•"/>
            </a:pPr>
            <a:r>
              <a:rPr b="1" lang="en-US" sz="1400" spc="-1" strike="noStrike">
                <a:solidFill>
                  <a:srgbClr val="000000"/>
                </a:solidFill>
                <a:latin typeface="Calibri"/>
                <a:ea typeface="DejaVu Sans"/>
              </a:rPr>
              <a:t>Between the authenticator and the authentication server</a:t>
            </a:r>
            <a:r>
              <a:rPr b="0" lang="en-US" sz="1400" spc="-1" strike="noStrike">
                <a:solidFill>
                  <a:srgbClr val="000000"/>
                </a:solidFill>
                <a:latin typeface="Calibri"/>
                <a:ea typeface="DejaVu Sans"/>
              </a:rPr>
              <a:t> - EAP data is encapsulated using RADIUS.</a:t>
            </a:r>
            <a:endParaRPr b="0" lang="en-AU" sz="1400" spc="-1" strike="noStrike">
              <a:latin typeface="Arial"/>
            </a:endParaRPr>
          </a:p>
        </p:txBody>
      </p:sp>
      <p:pic>
        <p:nvPicPr>
          <p:cNvPr id="341" name="Picture 3" descr=""/>
          <p:cNvPicPr/>
          <p:nvPr/>
        </p:nvPicPr>
        <p:blipFill>
          <a:blip r:embed="rId1"/>
          <a:stretch/>
        </p:blipFill>
        <p:spPr>
          <a:xfrm>
            <a:off x="1685520" y="2057040"/>
            <a:ext cx="4579920" cy="3107520"/>
          </a:xfrm>
          <a:prstGeom prst="rect">
            <a:avLst/>
          </a:prstGeom>
          <a:ln w="0">
            <a:noFill/>
          </a:ln>
        </p:spPr>
      </p:pic>
      <p:sp>
        <p:nvSpPr>
          <p:cNvPr id="342" name="PlaceHolder 3"/>
          <p:cNvSpPr>
            <a:spLocks noGrp="1"/>
          </p:cNvSpPr>
          <p:nvPr>
            <p:ph type="sldNum" idx="2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4426F37-7077-4EE5-ABF3-F5FBD1CB128F}"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802.1X Authentication</a:t>
            </a:r>
            <a:endParaRPr b="0" lang="en-AU" sz="1600" spc="-1" strike="noStrike">
              <a:latin typeface="Arial"/>
            </a:endParaRPr>
          </a:p>
        </p:txBody>
      </p:sp>
      <p:sp>
        <p:nvSpPr>
          <p:cNvPr id="344"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Control the 802.1X Authorization State</a:t>
            </a:r>
            <a:endParaRPr b="0" lang="en-AU" sz="2200" spc="-1" strike="noStrike">
              <a:latin typeface="Arial"/>
            </a:endParaRPr>
          </a:p>
        </p:txBody>
      </p:sp>
      <p:sp>
        <p:nvSpPr>
          <p:cNvPr id="345" name="TextBox 6"/>
          <p:cNvSpPr/>
          <p:nvPr/>
        </p:nvSpPr>
        <p:spPr>
          <a:xfrm>
            <a:off x="0" y="650160"/>
            <a:ext cx="8960400" cy="1003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It may be necessary to configure a switch port to override the 802.1X authentication process. To do this, use the </a:t>
            </a:r>
            <a:r>
              <a:rPr b="1" lang="en-US" sz="1400" spc="-1" strike="noStrike">
                <a:solidFill>
                  <a:srgbClr val="000000"/>
                </a:solidFill>
                <a:latin typeface="Arial"/>
                <a:ea typeface="DejaVu Sans"/>
              </a:rPr>
              <a:t>authentication port-control</a:t>
            </a:r>
            <a:r>
              <a:rPr b="0" lang="en-US" sz="1400" spc="-1" strike="noStrike">
                <a:solidFill>
                  <a:srgbClr val="000000"/>
                </a:solidFill>
                <a:latin typeface="Arial"/>
                <a:ea typeface="DejaVu Sans"/>
              </a:rPr>
              <a:t> interface configuration command to control the port authorization state. The syntax for the command and a description of the parameters are shown below.</a:t>
            </a:r>
            <a:endParaRPr b="0" lang="en-AU" sz="1400" spc="-1" strike="noStrike">
              <a:latin typeface="Arial"/>
            </a:endParaRPr>
          </a:p>
          <a:p>
            <a:pPr>
              <a:lnSpc>
                <a:spcPct val="100000"/>
              </a:lnSpc>
              <a:buNone/>
            </a:pPr>
            <a:endParaRPr b="0" lang="en-AU" sz="1800" spc="-1" strike="noStrike">
              <a:latin typeface="Arial"/>
            </a:endParaRPr>
          </a:p>
        </p:txBody>
      </p:sp>
      <p:pic>
        <p:nvPicPr>
          <p:cNvPr id="346" name="Picture 5" descr=""/>
          <p:cNvPicPr/>
          <p:nvPr/>
        </p:nvPicPr>
        <p:blipFill>
          <a:blip r:embed="rId1"/>
          <a:stretch/>
        </p:blipFill>
        <p:spPr>
          <a:xfrm>
            <a:off x="2823120" y="1465920"/>
            <a:ext cx="3264840" cy="1261800"/>
          </a:xfrm>
          <a:prstGeom prst="rect">
            <a:avLst/>
          </a:prstGeom>
          <a:ln w="0">
            <a:noFill/>
          </a:ln>
        </p:spPr>
      </p:pic>
      <p:graphicFrame>
        <p:nvGraphicFramePr>
          <p:cNvPr id="347" name="Table 20"/>
          <p:cNvGraphicFramePr/>
          <p:nvPr/>
        </p:nvGraphicFramePr>
        <p:xfrm>
          <a:off x="1247040" y="2760120"/>
          <a:ext cx="7240680" cy="1946160"/>
        </p:xfrm>
        <a:graphic>
          <a:graphicData uri="http://schemas.openxmlformats.org/drawingml/2006/table">
            <a:tbl>
              <a:tblPr/>
              <a:tblGrid>
                <a:gridCol w="1469520"/>
                <a:gridCol w="5771520"/>
              </a:tblGrid>
              <a:tr h="258480">
                <a:tc>
                  <a:txBody>
                    <a:bodyPr lIns="37800" rIns="37800" anchor="t">
                      <a:noAutofit/>
                    </a:bodyPr>
                    <a:p>
                      <a:pPr>
                        <a:lnSpc>
                          <a:spcPct val="100000"/>
                        </a:lnSpc>
                        <a:buNone/>
                      </a:pPr>
                      <a:r>
                        <a:rPr b="0" lang="en-US" sz="1200" spc="-1" strike="noStrike">
                          <a:solidFill>
                            <a:srgbClr val="ffffff"/>
                          </a:solidFill>
                          <a:latin typeface="Calibri"/>
                        </a:rPr>
                        <a:t>Parameter</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Description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623520">
                <a:tc>
                  <a:txBody>
                    <a:bodyPr lIns="37800" rIns="37800" anchor="t">
                      <a:noAutofit/>
                    </a:bodyPr>
                    <a:p>
                      <a:pPr>
                        <a:lnSpc>
                          <a:spcPct val="100000"/>
                        </a:lnSpc>
                        <a:buNone/>
                      </a:pPr>
                      <a:r>
                        <a:rPr b="1" lang="en-US" sz="1200" spc="-1" strike="noStrike">
                          <a:solidFill>
                            <a:srgbClr val="58585b"/>
                          </a:solidFill>
                          <a:latin typeface="Courier New"/>
                        </a:rPr>
                        <a:t>auto</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Enables 802.1X port-based authentication and causes the port to begin in the unauthorized state. During this time only EAPOL, STP, and CDP frames are the only type of frames that can be sent or received through the port until the client device has been authenticated.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441000">
                <a:tc>
                  <a:txBody>
                    <a:bodyPr lIns="37800" rIns="37800" anchor="t">
                      <a:noAutofit/>
                    </a:bodyPr>
                    <a:p>
                      <a:pPr>
                        <a:lnSpc>
                          <a:spcPct val="100000"/>
                        </a:lnSpc>
                        <a:buNone/>
                      </a:pPr>
                      <a:r>
                        <a:rPr b="1" lang="en-US" sz="1200" spc="-1" strike="noStrike">
                          <a:solidFill>
                            <a:srgbClr val="58585b"/>
                          </a:solidFill>
                          <a:latin typeface="Courier New"/>
                        </a:rPr>
                        <a:t>force-authorized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The port sends and receives normal traffic without 802.1x-based authentication of the client. This is the default setting.</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623520">
                <a:tc>
                  <a:txBody>
                    <a:bodyPr lIns="37800" rIns="37800" anchor="t">
                      <a:noAutofit/>
                    </a:bodyPr>
                    <a:p>
                      <a:pPr>
                        <a:lnSpc>
                          <a:spcPct val="100000"/>
                        </a:lnSpc>
                        <a:buNone/>
                      </a:pPr>
                      <a:r>
                        <a:rPr b="1" lang="en-US" sz="1200" spc="-1" strike="noStrike">
                          <a:solidFill>
                            <a:srgbClr val="58585b"/>
                          </a:solidFill>
                          <a:latin typeface="Courier New"/>
                        </a:rPr>
                        <a:t>force-unauthorized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Causes the port to remain in the unauthorized state, ignoring all attempts by the client to authenticate. The switch cannot provide authentication services to the client through the port.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sp>
        <p:nvSpPr>
          <p:cNvPr id="348" name="PlaceHolder 3"/>
          <p:cNvSpPr>
            <a:spLocks noGrp="1"/>
          </p:cNvSpPr>
          <p:nvPr>
            <p:ph type="sldNum" idx="2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826D4A9D-CA30-4FAE-92A8-E79BB0D7CB16}"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802.1X Authentication</a:t>
            </a:r>
            <a:endParaRPr b="0" lang="en-AU" sz="1600" spc="-1" strike="noStrike">
              <a:latin typeface="Arial"/>
            </a:endParaRPr>
          </a:p>
        </p:txBody>
      </p:sp>
      <p:sp>
        <p:nvSpPr>
          <p:cNvPr id="35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802.1X Configuration</a:t>
            </a:r>
            <a:endParaRPr b="0" lang="en-AU" sz="2200" spc="-1" strike="noStrike">
              <a:latin typeface="Arial"/>
            </a:endParaRPr>
          </a:p>
        </p:txBody>
      </p:sp>
      <p:sp>
        <p:nvSpPr>
          <p:cNvPr id="351" name="Object4"/>
          <p:cNvSpPr/>
          <p:nvPr/>
        </p:nvSpPr>
        <p:spPr>
          <a:xfrm>
            <a:off x="0" y="667440"/>
            <a:ext cx="8822160" cy="2818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Arial"/>
                <a:ea typeface="DejaVu Sans"/>
              </a:rPr>
              <a:t>802.1X Configuration requires a few basic steps:</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1" lang="en-US" sz="1400" spc="-1" strike="noStrike">
                <a:solidFill>
                  <a:srgbClr val="000000"/>
                </a:solidFill>
                <a:latin typeface="Arial"/>
                <a:ea typeface="DejaVu Sans"/>
              </a:rPr>
              <a:t>Step 1</a:t>
            </a:r>
            <a:r>
              <a:rPr b="0" lang="en-US" sz="1400" spc="-1" strike="noStrike">
                <a:solidFill>
                  <a:srgbClr val="000000"/>
                </a:solidFill>
                <a:latin typeface="Arial"/>
                <a:ea typeface="DejaVu Sans"/>
              </a:rPr>
              <a:t>. Enable AAA using the </a:t>
            </a:r>
            <a:r>
              <a:rPr b="1" lang="en-US" sz="1400" spc="-1" strike="noStrike">
                <a:solidFill>
                  <a:srgbClr val="000000"/>
                </a:solidFill>
                <a:latin typeface="Arial"/>
                <a:ea typeface="DejaVu Sans"/>
              </a:rPr>
              <a:t>aaa new-model</a:t>
            </a:r>
            <a:r>
              <a:rPr b="0" lang="en-US" sz="1400" spc="-1" strike="noStrike">
                <a:solidFill>
                  <a:srgbClr val="000000"/>
                </a:solidFill>
                <a:latin typeface="Arial"/>
                <a:ea typeface="DejaVu Sans"/>
              </a:rPr>
              <a:t> command.</a:t>
            </a:r>
            <a:endParaRPr b="0" lang="en-AU" sz="1400" spc="-1" strike="noStrike">
              <a:latin typeface="Arial"/>
            </a:endParaRPr>
          </a:p>
          <a:p>
            <a:pPr>
              <a:lnSpc>
                <a:spcPct val="100000"/>
              </a:lnSpc>
              <a:buNone/>
            </a:pPr>
            <a:br>
              <a:rPr sz="1400"/>
            </a:br>
            <a:r>
              <a:rPr b="1" lang="en-US" sz="1400" spc="-1" strike="noStrike">
                <a:solidFill>
                  <a:srgbClr val="000000"/>
                </a:solidFill>
                <a:latin typeface="Arial"/>
                <a:ea typeface="DejaVu Sans"/>
              </a:rPr>
              <a:t>Step 2</a:t>
            </a:r>
            <a:r>
              <a:rPr b="0" lang="en-US" sz="1400" spc="-1" strike="noStrike">
                <a:solidFill>
                  <a:srgbClr val="000000"/>
                </a:solidFill>
                <a:latin typeface="Arial"/>
                <a:ea typeface="DejaVu Sans"/>
              </a:rPr>
              <a:t>. Designate the RADIUS server and configure its address and ports.</a:t>
            </a:r>
            <a:endParaRPr b="0" lang="en-AU" sz="1400" spc="-1" strike="noStrike">
              <a:latin typeface="Arial"/>
            </a:endParaRPr>
          </a:p>
          <a:p>
            <a:pPr>
              <a:lnSpc>
                <a:spcPct val="100000"/>
              </a:lnSpc>
              <a:buNone/>
            </a:pPr>
            <a:br>
              <a:rPr sz="1400"/>
            </a:br>
            <a:r>
              <a:rPr b="1" lang="en-US" sz="1400" spc="-1" strike="noStrike">
                <a:solidFill>
                  <a:srgbClr val="000000"/>
                </a:solidFill>
                <a:latin typeface="Arial"/>
                <a:ea typeface="DejaVu Sans"/>
              </a:rPr>
              <a:t>Step 3</a:t>
            </a:r>
            <a:r>
              <a:rPr b="0" lang="en-US" sz="1400" spc="-1" strike="noStrike">
                <a:solidFill>
                  <a:srgbClr val="000000"/>
                </a:solidFill>
                <a:latin typeface="Arial"/>
                <a:ea typeface="DejaVu Sans"/>
              </a:rPr>
              <a:t>. Create an 802.1X port-based authentication method list using the </a:t>
            </a:r>
            <a:r>
              <a:rPr b="1" lang="en-US" sz="1400" spc="-1" strike="noStrike">
                <a:solidFill>
                  <a:srgbClr val="000000"/>
                </a:solidFill>
                <a:latin typeface="Arial"/>
                <a:ea typeface="DejaVu Sans"/>
              </a:rPr>
              <a:t>aaa authentication dot1x</a:t>
            </a:r>
            <a:r>
              <a:rPr b="0" lang="en-US" sz="1400" spc="-1" strike="noStrike">
                <a:solidFill>
                  <a:srgbClr val="000000"/>
                </a:solidFill>
                <a:latin typeface="Arial"/>
                <a:ea typeface="DejaVu Sans"/>
              </a:rPr>
              <a:t> command.</a:t>
            </a:r>
            <a:br>
              <a:rPr sz="1400"/>
            </a:br>
            <a:endParaRPr b="0" lang="en-AU" sz="1400" spc="-1" strike="noStrike">
              <a:latin typeface="Arial"/>
            </a:endParaRPr>
          </a:p>
        </p:txBody>
      </p:sp>
      <p:pic>
        <p:nvPicPr>
          <p:cNvPr id="352" name="Picture 8" descr=""/>
          <p:cNvPicPr/>
          <p:nvPr/>
        </p:nvPicPr>
        <p:blipFill>
          <a:blip r:embed="rId1"/>
          <a:stretch/>
        </p:blipFill>
        <p:spPr>
          <a:xfrm>
            <a:off x="2013840" y="2694600"/>
            <a:ext cx="4794120" cy="2048040"/>
          </a:xfrm>
          <a:prstGeom prst="rect">
            <a:avLst/>
          </a:prstGeom>
          <a:ln w="0">
            <a:noFill/>
          </a:ln>
        </p:spPr>
      </p:pic>
      <p:sp>
        <p:nvSpPr>
          <p:cNvPr id="353" name="PlaceHolder 3"/>
          <p:cNvSpPr>
            <a:spLocks noGrp="1"/>
          </p:cNvSpPr>
          <p:nvPr>
            <p:ph type="sldNum" idx="2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18FE260-3421-404F-9D94-4383426866FB}"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802.1X Authentication</a:t>
            </a:r>
            <a:endParaRPr b="0" lang="en-AU" sz="1600" spc="-1" strike="noStrike">
              <a:latin typeface="Arial"/>
            </a:endParaRPr>
          </a:p>
        </p:txBody>
      </p:sp>
      <p:sp>
        <p:nvSpPr>
          <p:cNvPr id="35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802.1X Configuration (Cont.)</a:t>
            </a:r>
            <a:endParaRPr b="0" lang="en-AU" sz="2200" spc="-1" strike="noStrike">
              <a:latin typeface="Arial"/>
            </a:endParaRPr>
          </a:p>
        </p:txBody>
      </p:sp>
      <p:sp>
        <p:nvSpPr>
          <p:cNvPr id="356" name="Object4"/>
          <p:cNvSpPr/>
          <p:nvPr/>
        </p:nvSpPr>
        <p:spPr>
          <a:xfrm>
            <a:off x="0" y="667440"/>
            <a:ext cx="8822160" cy="2818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br>
              <a:rPr sz="1400"/>
            </a:br>
            <a:r>
              <a:rPr b="1" lang="en-US" sz="1400" spc="-1" strike="noStrike">
                <a:solidFill>
                  <a:srgbClr val="000000"/>
                </a:solidFill>
                <a:latin typeface="Arial"/>
                <a:ea typeface="DejaVu Sans"/>
              </a:rPr>
              <a:t>Step 4</a:t>
            </a:r>
            <a:r>
              <a:rPr b="0" lang="en-US" sz="1400" spc="-1" strike="noStrike">
                <a:solidFill>
                  <a:srgbClr val="000000"/>
                </a:solidFill>
                <a:latin typeface="Arial"/>
                <a:ea typeface="DejaVu Sans"/>
              </a:rPr>
              <a:t>. Globally enable 802.1X port-based authentication using the </a:t>
            </a:r>
            <a:r>
              <a:rPr b="1" lang="en-US" sz="1400" spc="-1" strike="noStrike">
                <a:solidFill>
                  <a:srgbClr val="000000"/>
                </a:solidFill>
                <a:latin typeface="Arial"/>
                <a:ea typeface="DejaVu Sans"/>
              </a:rPr>
              <a:t>dot1x system-auth-control</a:t>
            </a:r>
            <a:r>
              <a:rPr b="0" lang="en-US" sz="1400" spc="-1" strike="noStrike">
                <a:solidFill>
                  <a:srgbClr val="000000"/>
                </a:solidFill>
                <a:latin typeface="Arial"/>
                <a:ea typeface="DejaVu Sans"/>
              </a:rPr>
              <a:t> command.</a:t>
            </a:r>
            <a:endParaRPr b="0" lang="en-AU" sz="1400" spc="-1" strike="noStrike">
              <a:latin typeface="Arial"/>
            </a:endParaRPr>
          </a:p>
          <a:p>
            <a:pPr>
              <a:lnSpc>
                <a:spcPct val="100000"/>
              </a:lnSpc>
              <a:buNone/>
            </a:pPr>
            <a:br>
              <a:rPr sz="1400"/>
            </a:br>
            <a:r>
              <a:rPr b="1" lang="en-US" sz="1400" spc="-1" strike="noStrike">
                <a:solidFill>
                  <a:srgbClr val="000000"/>
                </a:solidFill>
                <a:latin typeface="Arial"/>
                <a:ea typeface="DejaVu Sans"/>
              </a:rPr>
              <a:t>Step 5</a:t>
            </a:r>
            <a:r>
              <a:rPr b="0" lang="en-US" sz="1400" spc="-1" strike="noStrike">
                <a:solidFill>
                  <a:srgbClr val="000000"/>
                </a:solidFill>
                <a:latin typeface="Arial"/>
                <a:ea typeface="DejaVu Sans"/>
              </a:rPr>
              <a:t>. Enable port-based authentication on the interface using the </a:t>
            </a:r>
            <a:r>
              <a:rPr b="1" lang="en-US" sz="1400" spc="-1" strike="noStrike">
                <a:solidFill>
                  <a:srgbClr val="000000"/>
                </a:solidFill>
                <a:latin typeface="Arial"/>
                <a:ea typeface="DejaVu Sans"/>
              </a:rPr>
              <a:t>authentication port-control auto</a:t>
            </a:r>
            <a:r>
              <a:rPr b="0" lang="en-US" sz="1400" spc="-1" strike="noStrike">
                <a:solidFill>
                  <a:srgbClr val="000000"/>
                </a:solidFill>
                <a:latin typeface="Arial"/>
                <a:ea typeface="DejaVu Sans"/>
              </a:rPr>
              <a:t> command.</a:t>
            </a:r>
            <a:endParaRPr b="0" lang="en-AU" sz="1400" spc="-1" strike="noStrike">
              <a:latin typeface="Arial"/>
            </a:endParaRPr>
          </a:p>
          <a:p>
            <a:pPr>
              <a:lnSpc>
                <a:spcPct val="100000"/>
              </a:lnSpc>
              <a:buNone/>
            </a:pPr>
            <a:br>
              <a:rPr sz="1400"/>
            </a:br>
            <a:r>
              <a:rPr b="1" lang="en-US" sz="1400" spc="-1" strike="noStrike">
                <a:solidFill>
                  <a:srgbClr val="000000"/>
                </a:solidFill>
                <a:latin typeface="Arial"/>
                <a:ea typeface="DejaVu Sans"/>
              </a:rPr>
              <a:t>Step 6</a:t>
            </a:r>
            <a:r>
              <a:rPr b="0" lang="en-US" sz="1400" spc="-1" strike="noStrike">
                <a:solidFill>
                  <a:srgbClr val="000000"/>
                </a:solidFill>
                <a:latin typeface="Arial"/>
                <a:ea typeface="DejaVu Sans"/>
              </a:rPr>
              <a:t>. Enable 802.1X authentication on the interface using the </a:t>
            </a:r>
            <a:r>
              <a:rPr b="1" lang="en-US" sz="1400" spc="-1" strike="noStrike">
                <a:solidFill>
                  <a:srgbClr val="000000"/>
                </a:solidFill>
                <a:latin typeface="Arial"/>
                <a:ea typeface="DejaVu Sans"/>
              </a:rPr>
              <a:t>dot1x pae</a:t>
            </a:r>
            <a:r>
              <a:rPr b="0" lang="en-US" sz="1400" spc="-1" strike="noStrike">
                <a:solidFill>
                  <a:srgbClr val="000000"/>
                </a:solidFill>
                <a:latin typeface="Arial"/>
                <a:ea typeface="DejaVu Sans"/>
              </a:rPr>
              <a:t> command. The </a:t>
            </a:r>
            <a:r>
              <a:rPr b="1" lang="en-US" sz="1400" spc="-1" strike="noStrike">
                <a:solidFill>
                  <a:srgbClr val="000000"/>
                </a:solidFill>
                <a:latin typeface="Arial"/>
                <a:ea typeface="DejaVu Sans"/>
              </a:rPr>
              <a:t>authenticator</a:t>
            </a:r>
            <a:r>
              <a:rPr b="0" lang="en-US" sz="1400" spc="-1" strike="noStrike">
                <a:solidFill>
                  <a:srgbClr val="000000"/>
                </a:solidFill>
                <a:latin typeface="Arial"/>
                <a:ea typeface="DejaVu Sans"/>
              </a:rPr>
              <a:t> options sets the Port Access Entity (PAE) type so the interface acts only as an authenticator and will not respond to any messages meant for a supplicant.</a:t>
            </a:r>
            <a:endParaRPr b="0" lang="en-AU" sz="1400" spc="-1" strike="noStrike">
              <a:latin typeface="Arial"/>
            </a:endParaRPr>
          </a:p>
        </p:txBody>
      </p:sp>
      <p:pic>
        <p:nvPicPr>
          <p:cNvPr id="357" name="Picture 8" descr=""/>
          <p:cNvPicPr/>
          <p:nvPr/>
        </p:nvPicPr>
        <p:blipFill>
          <a:blip r:embed="rId1"/>
          <a:stretch/>
        </p:blipFill>
        <p:spPr>
          <a:xfrm>
            <a:off x="2013840" y="2694600"/>
            <a:ext cx="4794120" cy="2048040"/>
          </a:xfrm>
          <a:prstGeom prst="rect">
            <a:avLst/>
          </a:prstGeom>
          <a:ln w="0">
            <a:noFill/>
          </a:ln>
        </p:spPr>
      </p:pic>
      <p:sp>
        <p:nvSpPr>
          <p:cNvPr id="358" name="PlaceHolder 3"/>
          <p:cNvSpPr>
            <a:spLocks noGrp="1"/>
          </p:cNvSpPr>
          <p:nvPr>
            <p:ph type="sldNum" idx="2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9018FF3-1F6E-49C1-82DB-A62FD828E9CB}"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0" y="189360"/>
            <a:ext cx="9143280" cy="609120"/>
          </a:xfrm>
          <a:prstGeom prst="rect">
            <a:avLst/>
          </a:prstGeom>
          <a:noFill/>
          <a:ln w="0">
            <a:noFill/>
          </a:ln>
        </p:spPr>
        <p:txBody>
          <a:bodyPr numCol="1" spcCol="0" lIns="90000" rIns="90000" tIns="45000" bIns="45000" anchor="ctr">
            <a:noAutofit/>
          </a:bodyPr>
          <a:p>
            <a:pPr>
              <a:lnSpc>
                <a:spcPct val="100000"/>
              </a:lnSpc>
              <a:buNone/>
            </a:pPr>
            <a:r>
              <a:rPr b="0" lang="en-US" sz="2400" spc="-1" strike="noStrike">
                <a:solidFill>
                  <a:srgbClr val="367187"/>
                </a:solidFill>
                <a:latin typeface="Arial"/>
                <a:ea typeface="ＭＳ Ｐゴシック"/>
              </a:rPr>
              <a:t>What to Expect in this Module</a:t>
            </a:r>
            <a:endParaRPr b="0" lang="en-AU" sz="2400" spc="-1" strike="noStrike">
              <a:latin typeface="Arial"/>
            </a:endParaRPr>
          </a:p>
        </p:txBody>
      </p:sp>
      <p:sp>
        <p:nvSpPr>
          <p:cNvPr id="270" name="PlaceHolder 2"/>
          <p:cNvSpPr>
            <a:spLocks noGrp="1"/>
          </p:cNvSpPr>
          <p:nvPr>
            <p:ph/>
          </p:nvPr>
        </p:nvSpPr>
        <p:spPr>
          <a:xfrm>
            <a:off x="144000" y="798840"/>
            <a:ext cx="8852400" cy="345600"/>
          </a:xfrm>
          <a:prstGeom prst="rect">
            <a:avLst/>
          </a:prstGeom>
          <a:noFill/>
          <a:ln w="0">
            <a:noFill/>
          </a:ln>
        </p:spPr>
        <p:txBody>
          <a:bodyPr numCol="1" spcCol="0" lIns="90000" rIns="182880" tIns="45000" bIns="45000" anchor="t">
            <a:noAutofit/>
          </a:bodyPr>
          <a:p>
            <a:pPr>
              <a:lnSpc>
                <a:spcPct val="100000"/>
              </a:lnSpc>
              <a:spcBef>
                <a:spcPts val="601"/>
              </a:spcBef>
              <a:spcAft>
                <a:spcPts val="601"/>
              </a:spcAft>
              <a:buNone/>
              <a:tabLst>
                <a:tab algn="l" pos="0"/>
              </a:tabLst>
            </a:pPr>
            <a:r>
              <a:rPr b="0" lang="en-US" sz="1500" spc="-1" strike="noStrike">
                <a:solidFill>
                  <a:srgbClr val="000000"/>
                </a:solidFill>
                <a:latin typeface="Arial"/>
                <a:ea typeface="ＭＳ Ｐゴシック"/>
              </a:rPr>
              <a:t>To facilitate learning, the following features within the GUI may be included in this module:</a:t>
            </a:r>
            <a:endParaRPr b="0" lang="en-AU" sz="1500" spc="-1" strike="noStrike">
              <a:latin typeface="Arial"/>
            </a:endParaRPr>
          </a:p>
          <a:p>
            <a:pPr>
              <a:lnSpc>
                <a:spcPct val="100000"/>
              </a:lnSpc>
              <a:spcBef>
                <a:spcPts val="601"/>
              </a:spcBef>
              <a:spcAft>
                <a:spcPts val="601"/>
              </a:spcAft>
              <a:buNone/>
              <a:tabLst>
                <a:tab algn="l" pos="0"/>
              </a:tabLst>
            </a:pPr>
            <a:endParaRPr b="0" lang="en-AU" sz="1500" spc="-1" strike="noStrike">
              <a:latin typeface="Arial"/>
            </a:endParaRPr>
          </a:p>
          <a:p>
            <a:pPr>
              <a:lnSpc>
                <a:spcPct val="100000"/>
              </a:lnSpc>
              <a:spcBef>
                <a:spcPts val="601"/>
              </a:spcBef>
              <a:spcAft>
                <a:spcPts val="601"/>
              </a:spcAft>
              <a:buNone/>
              <a:tabLst>
                <a:tab algn="l" pos="0"/>
              </a:tabLst>
            </a:pPr>
            <a:endParaRPr b="0" lang="en-AU" sz="1500" spc="-1" strike="noStrike">
              <a:latin typeface="Arial"/>
            </a:endParaRPr>
          </a:p>
          <a:p>
            <a:pPr>
              <a:lnSpc>
                <a:spcPct val="100000"/>
              </a:lnSpc>
              <a:spcBef>
                <a:spcPts val="601"/>
              </a:spcBef>
              <a:spcAft>
                <a:spcPts val="601"/>
              </a:spcAft>
              <a:buNone/>
              <a:tabLst>
                <a:tab algn="l" pos="0"/>
              </a:tabLst>
            </a:pPr>
            <a:endParaRPr b="0" lang="en-AU" sz="1500" spc="-1" strike="noStrike">
              <a:latin typeface="Arial"/>
            </a:endParaRPr>
          </a:p>
        </p:txBody>
      </p:sp>
      <p:graphicFrame>
        <p:nvGraphicFramePr>
          <p:cNvPr id="271" name="Table 3"/>
          <p:cNvGraphicFramePr/>
          <p:nvPr/>
        </p:nvGraphicFramePr>
        <p:xfrm>
          <a:off x="301680" y="1145160"/>
          <a:ext cx="8556840" cy="2885040"/>
        </p:xfrm>
        <a:graphic>
          <a:graphicData uri="http://schemas.openxmlformats.org/drawingml/2006/table">
            <a:tbl>
              <a:tblPr/>
              <a:tblGrid>
                <a:gridCol w="2140200"/>
                <a:gridCol w="6417000"/>
              </a:tblGrid>
              <a:tr h="291600">
                <a:tc>
                  <a:txBody>
                    <a:bodyPr anchor="t">
                      <a:noAutofit/>
                    </a:bodyPr>
                    <a:p>
                      <a:pPr>
                        <a:lnSpc>
                          <a:spcPct val="100000"/>
                        </a:lnSpc>
                        <a:buNone/>
                      </a:pPr>
                      <a:r>
                        <a:rPr b="0" lang="en-US" sz="1400" spc="-1" strike="noStrike">
                          <a:solidFill>
                            <a:srgbClr val="ffffff"/>
                          </a:solidFill>
                          <a:latin typeface="Arial"/>
                        </a:rPr>
                        <a:t>Feature</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nchor="t">
                      <a:noAutofit/>
                    </a:bodyPr>
                    <a:p>
                      <a:pPr>
                        <a:lnSpc>
                          <a:spcPct val="100000"/>
                        </a:lnSpc>
                        <a:buNone/>
                      </a:pPr>
                      <a:r>
                        <a:rPr b="0" lang="en-US" sz="1400" spc="-1" strike="noStrike">
                          <a:solidFill>
                            <a:srgbClr val="ffffff"/>
                          </a:solidFill>
                          <a:latin typeface="Arial"/>
                        </a:rPr>
                        <a:t>Description</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r>
              <a:tr h="331200">
                <a:tc>
                  <a:txBody>
                    <a:bodyPr lIns="9360" rIns="9360" anchor="b">
                      <a:noAutofit/>
                    </a:bodyPr>
                    <a:p>
                      <a:pPr>
                        <a:lnSpc>
                          <a:spcPct val="100000"/>
                        </a:lnSpc>
                        <a:buNone/>
                      </a:pPr>
                      <a:r>
                        <a:rPr b="0" lang="en-US" sz="1400" spc="-1" strike="noStrike">
                          <a:solidFill>
                            <a:srgbClr val="000000"/>
                          </a:solidFill>
                          <a:latin typeface="Arial"/>
                        </a:rPr>
                        <a:t>Animations</a:t>
                      </a:r>
                      <a:endParaRPr b="0" lang="en-AU"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t">
                      <a:noAutofit/>
                    </a:bodyPr>
                    <a:p>
                      <a:pPr>
                        <a:lnSpc>
                          <a:spcPct val="100000"/>
                        </a:lnSpc>
                        <a:buNone/>
                        <a:tabLst>
                          <a:tab algn="l" pos="0"/>
                        </a:tabLst>
                      </a:pPr>
                      <a:r>
                        <a:rPr b="0" lang="en-US" sz="1400" spc="-1" strike="noStrike">
                          <a:solidFill>
                            <a:srgbClr val="58585b"/>
                          </a:solidFill>
                          <a:latin typeface="Arial"/>
                        </a:rPr>
                        <a:t>Expose learners to new skills and concepts.</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379080">
                <a:tc>
                  <a:txBody>
                    <a:bodyPr lIns="9360" rIns="9360" anchor="b">
                      <a:noAutofit/>
                    </a:bodyPr>
                    <a:p>
                      <a:pPr>
                        <a:lnSpc>
                          <a:spcPct val="100000"/>
                        </a:lnSpc>
                        <a:buNone/>
                        <a:tabLst>
                          <a:tab algn="l" pos="0"/>
                        </a:tabLst>
                      </a:pPr>
                      <a:r>
                        <a:rPr b="0" lang="en-US" sz="1400" spc="-1" strike="noStrike">
                          <a:solidFill>
                            <a:srgbClr val="000000"/>
                          </a:solidFill>
                          <a:latin typeface="Arial"/>
                        </a:rPr>
                        <a:t>Videos</a:t>
                      </a:r>
                      <a:endParaRPr b="0" lang="en-AU"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t">
                      <a:noAutofit/>
                    </a:bodyPr>
                    <a:p>
                      <a:pPr>
                        <a:lnSpc>
                          <a:spcPct val="100000"/>
                        </a:lnSpc>
                        <a:buNone/>
                        <a:tabLst>
                          <a:tab algn="l" pos="0"/>
                        </a:tabLst>
                      </a:pPr>
                      <a:r>
                        <a:rPr b="0" lang="en-US" sz="1400" spc="-1" strike="noStrike">
                          <a:solidFill>
                            <a:srgbClr val="58585b"/>
                          </a:solidFill>
                          <a:latin typeface="Arial"/>
                        </a:rPr>
                        <a:t>Expose learners to new skills and concepts.</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609120">
                <a:tc>
                  <a:txBody>
                    <a:bodyPr lIns="9360" rIns="9360" anchor="b">
                      <a:noAutofit/>
                    </a:bodyPr>
                    <a:p>
                      <a:pPr>
                        <a:lnSpc>
                          <a:spcPct val="100000"/>
                        </a:lnSpc>
                        <a:buNone/>
                        <a:tabLst>
                          <a:tab algn="l" pos="0"/>
                        </a:tabLst>
                      </a:pPr>
                      <a:r>
                        <a:rPr b="0" lang="en-US" sz="1400" spc="-1" strike="noStrike">
                          <a:solidFill>
                            <a:srgbClr val="000000"/>
                          </a:solidFill>
                          <a:latin typeface="Arial"/>
                        </a:rPr>
                        <a:t>Check Your Understanding(CYU)</a:t>
                      </a:r>
                      <a:endParaRPr b="0" lang="en-AU" sz="1400" spc="-1" strike="noStrike">
                        <a:latin typeface="Arial"/>
                      </a:endParaRPr>
                    </a:p>
                    <a:p>
                      <a:pPr>
                        <a:lnSpc>
                          <a:spcPct val="100000"/>
                        </a:lnSpc>
                        <a:buNone/>
                        <a:tabLst>
                          <a:tab algn="l" pos="0"/>
                        </a:tabLst>
                      </a:pPr>
                      <a:endParaRPr b="0" lang="en-AU"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t">
                      <a:noAutofit/>
                    </a:bodyPr>
                    <a:p>
                      <a:pPr>
                        <a:lnSpc>
                          <a:spcPct val="100000"/>
                        </a:lnSpc>
                        <a:buNone/>
                      </a:pPr>
                      <a:r>
                        <a:rPr b="0" lang="en-US" sz="1400" spc="-1" strike="noStrike">
                          <a:solidFill>
                            <a:srgbClr val="58585b"/>
                          </a:solidFill>
                          <a:latin typeface="Arial"/>
                        </a:rPr>
                        <a:t>Per topic online quiz to help learners gauge content understanding. </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91600">
                <a:tc>
                  <a:txBody>
                    <a:bodyPr lIns="9360" rIns="9360" anchor="b">
                      <a:noAutofit/>
                    </a:bodyPr>
                    <a:p>
                      <a:pPr>
                        <a:lnSpc>
                          <a:spcPct val="100000"/>
                        </a:lnSpc>
                        <a:buNone/>
                        <a:tabLst>
                          <a:tab algn="l" pos="0"/>
                        </a:tabLst>
                      </a:pPr>
                      <a:r>
                        <a:rPr b="0" lang="en-US" sz="1400" spc="-1" strike="noStrike">
                          <a:solidFill>
                            <a:srgbClr val="000000"/>
                          </a:solidFill>
                          <a:latin typeface="Arial"/>
                        </a:rPr>
                        <a:t>Interactive Activities</a:t>
                      </a:r>
                      <a:endParaRPr b="0" lang="en-AU"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t">
                      <a:noAutofit/>
                    </a:bodyPr>
                    <a:p>
                      <a:pPr>
                        <a:lnSpc>
                          <a:spcPct val="100000"/>
                        </a:lnSpc>
                        <a:buNone/>
                      </a:pPr>
                      <a:r>
                        <a:rPr b="0" lang="en-US" sz="1400" spc="-1" strike="noStrike">
                          <a:solidFill>
                            <a:srgbClr val="58585b"/>
                          </a:solidFill>
                          <a:latin typeface="Arial"/>
                        </a:rPr>
                        <a:t>A variety of formats to help learners gauge content understanding.</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491400">
                <a:tc>
                  <a:txBody>
                    <a:bodyPr lIns="9360" rIns="9360" anchor="b">
                      <a:noAutofit/>
                    </a:bodyPr>
                    <a:p>
                      <a:pPr>
                        <a:lnSpc>
                          <a:spcPct val="100000"/>
                        </a:lnSpc>
                        <a:buNone/>
                      </a:pPr>
                      <a:r>
                        <a:rPr b="0" lang="en-US" sz="1400" spc="-1" strike="noStrike">
                          <a:solidFill>
                            <a:srgbClr val="000000"/>
                          </a:solidFill>
                          <a:latin typeface="Arial"/>
                        </a:rPr>
                        <a:t>Syntax Checker</a:t>
                      </a:r>
                      <a:endParaRPr b="0" lang="en-AU"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t">
                      <a:noAutofit/>
                    </a:bodyPr>
                    <a:p>
                      <a:pPr>
                        <a:lnSpc>
                          <a:spcPct val="100000"/>
                        </a:lnSpc>
                        <a:buNone/>
                      </a:pPr>
                      <a:r>
                        <a:rPr b="0" lang="en-US" sz="1400" spc="-1" strike="noStrike">
                          <a:solidFill>
                            <a:srgbClr val="58585b"/>
                          </a:solidFill>
                          <a:latin typeface="Arial"/>
                        </a:rPr>
                        <a:t>Small simulations that expose learners to Cisco command line to practice configuration skills.</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491400">
                <a:tc>
                  <a:txBody>
                    <a:bodyPr lIns="9360" rIns="9360" anchor="b">
                      <a:noAutofit/>
                    </a:bodyPr>
                    <a:p>
                      <a:pPr>
                        <a:lnSpc>
                          <a:spcPct val="100000"/>
                        </a:lnSpc>
                        <a:buNone/>
                      </a:pPr>
                      <a:r>
                        <a:rPr b="0" lang="en-US" sz="1400" spc="-1" strike="noStrike">
                          <a:solidFill>
                            <a:srgbClr val="000000"/>
                          </a:solidFill>
                          <a:latin typeface="Arial"/>
                        </a:rPr>
                        <a:t>PT Activity</a:t>
                      </a:r>
                      <a:endParaRPr b="0" lang="en-AU"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t">
                      <a:noAutofit/>
                    </a:bodyPr>
                    <a:p>
                      <a:pPr>
                        <a:lnSpc>
                          <a:spcPct val="100000"/>
                        </a:lnSpc>
                        <a:buNone/>
                      </a:pPr>
                      <a:r>
                        <a:rPr b="0" lang="en-US" sz="1400" spc="-1" strike="noStrike">
                          <a:solidFill>
                            <a:srgbClr val="58585b"/>
                          </a:solidFill>
                          <a:latin typeface="Arial"/>
                        </a:rPr>
                        <a:t>Simulation and modeling activities designed to explore, acquire, reinforce, and expand skills.</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0" y="-15120"/>
            <a:ext cx="9143280" cy="756360"/>
          </a:xfrm>
          <a:prstGeom prst="rect">
            <a:avLst/>
          </a:prstGeom>
          <a:noFill/>
          <a:ln w="0">
            <a:noFill/>
          </a:ln>
        </p:spPr>
        <p:txBody>
          <a:bodyPr numCol="1" spcCol="0" lIns="90000" rIns="90000" tIns="45000" bIns="45000" anchor="ctr">
            <a:noAutofit/>
          </a:bodyPr>
          <a:p>
            <a:pPr>
              <a:lnSpc>
                <a:spcPct val="100000"/>
              </a:lnSpc>
              <a:buNone/>
            </a:pPr>
            <a:r>
              <a:rPr b="0" lang="en-US" sz="2400" spc="-1" strike="noStrike">
                <a:solidFill>
                  <a:srgbClr val="367187"/>
                </a:solidFill>
                <a:latin typeface="Arial"/>
                <a:ea typeface="ＭＳ Ｐゴシック"/>
              </a:rPr>
              <a:t>What to Expect in this Module (Cont.)</a:t>
            </a:r>
            <a:endParaRPr b="0" lang="en-AU" sz="2400" spc="-1" strike="noStrike">
              <a:latin typeface="Arial"/>
            </a:endParaRPr>
          </a:p>
        </p:txBody>
      </p:sp>
      <p:sp>
        <p:nvSpPr>
          <p:cNvPr id="273" name="Content Placeholder 1"/>
          <p:cNvSpPr/>
          <p:nvPr/>
        </p:nvSpPr>
        <p:spPr>
          <a:xfrm>
            <a:off x="106920" y="668880"/>
            <a:ext cx="8852400" cy="345600"/>
          </a:xfrm>
          <a:prstGeom prst="rect">
            <a:avLst/>
          </a:prstGeom>
          <a:noFill/>
          <a:ln w="0">
            <a:noFill/>
          </a:ln>
        </p:spPr>
        <p:style>
          <a:lnRef idx="0"/>
          <a:fillRef idx="0"/>
          <a:effectRef idx="0"/>
          <a:fontRef idx="minor"/>
        </p:style>
        <p:txBody>
          <a:bodyPr numCol="1" spcCol="0" lIns="90000" rIns="182880" tIns="45000" bIns="45000" anchor="t">
            <a:noAutofit/>
          </a:bodyPr>
          <a:p>
            <a:pPr>
              <a:lnSpc>
                <a:spcPct val="100000"/>
              </a:lnSpc>
              <a:spcBef>
                <a:spcPts val="601"/>
              </a:spcBef>
              <a:spcAft>
                <a:spcPts val="601"/>
              </a:spcAft>
              <a:buNone/>
              <a:tabLst>
                <a:tab algn="l" pos="0"/>
              </a:tabLst>
            </a:pPr>
            <a:r>
              <a:rPr b="0" lang="en-US" sz="1500" spc="-1" strike="noStrike">
                <a:solidFill>
                  <a:srgbClr val="000000"/>
                </a:solidFill>
                <a:latin typeface="Arial"/>
                <a:ea typeface="ＭＳ Ｐゴシック"/>
              </a:rPr>
              <a:t>To facilitate learning, the following features may be included in this module:</a:t>
            </a:r>
            <a:endParaRPr b="0" lang="en-AU" sz="1500" spc="-1" strike="noStrike">
              <a:latin typeface="Arial"/>
            </a:endParaRPr>
          </a:p>
          <a:p>
            <a:pPr>
              <a:lnSpc>
                <a:spcPct val="100000"/>
              </a:lnSpc>
              <a:spcBef>
                <a:spcPts val="601"/>
              </a:spcBef>
              <a:spcAft>
                <a:spcPts val="601"/>
              </a:spcAft>
              <a:buNone/>
              <a:tabLst>
                <a:tab algn="l" pos="0"/>
              </a:tabLst>
            </a:pPr>
            <a:endParaRPr b="0" lang="en-AU" sz="1500" spc="-1" strike="noStrike">
              <a:latin typeface="Arial"/>
            </a:endParaRPr>
          </a:p>
          <a:p>
            <a:pPr>
              <a:lnSpc>
                <a:spcPct val="100000"/>
              </a:lnSpc>
              <a:spcBef>
                <a:spcPts val="601"/>
              </a:spcBef>
              <a:spcAft>
                <a:spcPts val="601"/>
              </a:spcAft>
              <a:buNone/>
              <a:tabLst>
                <a:tab algn="l" pos="0"/>
              </a:tabLst>
            </a:pPr>
            <a:endParaRPr b="0" lang="en-AU" sz="1500" spc="-1" strike="noStrike">
              <a:latin typeface="Arial"/>
            </a:endParaRPr>
          </a:p>
        </p:txBody>
      </p:sp>
      <p:graphicFrame>
        <p:nvGraphicFramePr>
          <p:cNvPr id="274" name="Content Placeholder 3"/>
          <p:cNvGraphicFramePr/>
          <p:nvPr/>
        </p:nvGraphicFramePr>
        <p:xfrm>
          <a:off x="106920" y="1279440"/>
          <a:ext cx="8594640" cy="1857240"/>
        </p:xfrm>
        <a:graphic>
          <a:graphicData uri="http://schemas.openxmlformats.org/drawingml/2006/table">
            <a:tbl>
              <a:tblPr/>
              <a:tblGrid>
                <a:gridCol w="2178000"/>
                <a:gridCol w="6417000"/>
              </a:tblGrid>
              <a:tr h="291600">
                <a:tc>
                  <a:txBody>
                    <a:bodyPr lIns="9360" rIns="9360" anchor="b">
                      <a:noAutofit/>
                    </a:bodyPr>
                    <a:p>
                      <a:pPr>
                        <a:lnSpc>
                          <a:spcPct val="100000"/>
                        </a:lnSpc>
                        <a:buNone/>
                      </a:pPr>
                      <a:r>
                        <a:rPr b="1" lang="en-US" sz="1400" spc="-1" strike="noStrike">
                          <a:solidFill>
                            <a:srgbClr val="ffffff"/>
                          </a:solidFill>
                          <a:latin typeface="Arial"/>
                        </a:rPr>
                        <a:t>Feature</a:t>
                      </a:r>
                      <a:endParaRPr b="0" lang="en-AU"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nchor="t">
                      <a:noAutofit/>
                    </a:bodyPr>
                    <a:p>
                      <a:pPr>
                        <a:lnSpc>
                          <a:spcPct val="100000"/>
                        </a:lnSpc>
                        <a:buNone/>
                      </a:pPr>
                      <a:r>
                        <a:rPr b="0" lang="en-US" sz="1400" spc="-1" strike="noStrike">
                          <a:solidFill>
                            <a:srgbClr val="ffffff"/>
                          </a:solidFill>
                          <a:latin typeface="Arial"/>
                        </a:rPr>
                        <a:t>Description</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r>
              <a:tr h="291600">
                <a:tc>
                  <a:txBody>
                    <a:bodyPr lIns="9360" rIns="9360" anchor="b">
                      <a:noAutofit/>
                    </a:bodyPr>
                    <a:p>
                      <a:pPr>
                        <a:lnSpc>
                          <a:spcPct val="100000"/>
                        </a:lnSpc>
                        <a:buNone/>
                      </a:pPr>
                      <a:r>
                        <a:rPr b="0" lang="en-US" sz="1400" spc="-1" strike="noStrike">
                          <a:solidFill>
                            <a:srgbClr val="000000"/>
                          </a:solidFill>
                          <a:latin typeface="Arial"/>
                        </a:rPr>
                        <a:t>Hands-On Labs</a:t>
                      </a:r>
                      <a:endParaRPr b="0" lang="en-AU"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t">
                      <a:noAutofit/>
                    </a:bodyPr>
                    <a:p>
                      <a:pPr>
                        <a:lnSpc>
                          <a:spcPct val="100000"/>
                        </a:lnSpc>
                        <a:buNone/>
                      </a:pPr>
                      <a:r>
                        <a:rPr b="0" lang="en-US" sz="1400" spc="-1" strike="noStrike">
                          <a:solidFill>
                            <a:srgbClr val="58585b"/>
                          </a:solidFill>
                          <a:latin typeface="Arial"/>
                        </a:rPr>
                        <a:t>Labs designed for working with physical equipment.</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491400">
                <a:tc>
                  <a:txBody>
                    <a:bodyPr lIns="9360" rIns="9360" anchor="b">
                      <a:noAutofit/>
                    </a:bodyPr>
                    <a:p>
                      <a:pPr>
                        <a:lnSpc>
                          <a:spcPct val="100000"/>
                        </a:lnSpc>
                        <a:buNone/>
                        <a:tabLst>
                          <a:tab algn="l" pos="0"/>
                        </a:tabLst>
                      </a:pPr>
                      <a:r>
                        <a:rPr b="0" lang="en-US" sz="1400" spc="-1" strike="noStrike">
                          <a:solidFill>
                            <a:srgbClr val="000000"/>
                          </a:solidFill>
                          <a:latin typeface="Arial"/>
                        </a:rPr>
                        <a:t>Class Activities</a:t>
                      </a:r>
                      <a:endParaRPr b="0" lang="en-AU" sz="1400" spc="-1" strike="noStrike">
                        <a:latin typeface="Arial"/>
                      </a:endParaRPr>
                    </a:p>
                    <a:p>
                      <a:pPr>
                        <a:lnSpc>
                          <a:spcPct val="100000"/>
                        </a:lnSpc>
                        <a:buNone/>
                        <a:tabLst>
                          <a:tab algn="l" pos="0"/>
                        </a:tabLst>
                      </a:pPr>
                      <a:endParaRPr b="0" lang="en-AU"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t">
                      <a:noAutofit/>
                    </a:bodyPr>
                    <a:p>
                      <a:pPr>
                        <a:lnSpc>
                          <a:spcPct val="100000"/>
                        </a:lnSpc>
                        <a:buNone/>
                      </a:pPr>
                      <a:r>
                        <a:rPr b="0" lang="en-US" sz="1400" spc="-1" strike="noStrike">
                          <a:solidFill>
                            <a:srgbClr val="58585b"/>
                          </a:solidFill>
                          <a:latin typeface="Arial"/>
                        </a:rPr>
                        <a:t>These are found on the Instructor Resources page. Class Activities are designed to facilitate learning, class discussion, and collaboration.</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491400">
                <a:tc>
                  <a:txBody>
                    <a:bodyPr lIns="9360" rIns="9360" anchor="b">
                      <a:noAutofit/>
                    </a:bodyPr>
                    <a:p>
                      <a:pPr>
                        <a:lnSpc>
                          <a:spcPct val="100000"/>
                        </a:lnSpc>
                        <a:buNone/>
                      </a:pPr>
                      <a:r>
                        <a:rPr b="0" lang="en-US" sz="1400" spc="-1" strike="noStrike">
                          <a:solidFill>
                            <a:srgbClr val="000000"/>
                          </a:solidFill>
                          <a:latin typeface="Arial"/>
                        </a:rPr>
                        <a:t>Module Quizzes</a:t>
                      </a:r>
                      <a:endParaRPr b="0" lang="en-AU"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t">
                      <a:noAutofit/>
                    </a:bodyPr>
                    <a:p>
                      <a:pPr>
                        <a:lnSpc>
                          <a:spcPct val="100000"/>
                        </a:lnSpc>
                        <a:buNone/>
                      </a:pPr>
                      <a:r>
                        <a:rPr b="0" lang="en-US" sz="1400" spc="-1" strike="noStrike">
                          <a:solidFill>
                            <a:srgbClr val="58585b"/>
                          </a:solidFill>
                          <a:latin typeface="Arial"/>
                        </a:rPr>
                        <a:t>Self-assessments that integrate concepts and skills learned throughout the series of topics presented in the module.</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91600">
                <a:tc>
                  <a:txBody>
                    <a:bodyPr lIns="9360" rIns="9360" anchor="b">
                      <a:noAutofit/>
                    </a:bodyPr>
                    <a:p>
                      <a:pPr>
                        <a:lnSpc>
                          <a:spcPct val="100000"/>
                        </a:lnSpc>
                        <a:buNone/>
                      </a:pPr>
                      <a:r>
                        <a:rPr b="0" lang="en-US" sz="1400" spc="-1" strike="noStrike">
                          <a:solidFill>
                            <a:srgbClr val="000000"/>
                          </a:solidFill>
                          <a:latin typeface="Arial"/>
                        </a:rPr>
                        <a:t>Module Summary</a:t>
                      </a:r>
                      <a:endParaRPr b="0" lang="en-AU"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t">
                      <a:noAutofit/>
                    </a:bodyPr>
                    <a:p>
                      <a:pPr>
                        <a:lnSpc>
                          <a:spcPct val="100000"/>
                        </a:lnSpc>
                        <a:buNone/>
                      </a:pPr>
                      <a:r>
                        <a:rPr b="0" lang="en-US" sz="1400" spc="-1" strike="noStrike">
                          <a:solidFill>
                            <a:srgbClr val="58585b"/>
                          </a:solidFill>
                          <a:latin typeface="Arial"/>
                        </a:rPr>
                        <a:t>Briefly recaps module content.</a:t>
                      </a:r>
                      <a:endParaRPr b="0" lang="en-AU"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0" y="41400"/>
            <a:ext cx="9143280" cy="756720"/>
          </a:xfrm>
          <a:prstGeom prst="rect">
            <a:avLst/>
          </a:prstGeom>
          <a:noFill/>
          <a:ln w="0">
            <a:noFill/>
          </a:ln>
        </p:spPr>
        <p:txBody>
          <a:bodyPr numCol="1" spcCol="0" lIns="90000" rIns="90000" tIns="45000" bIns="45000" anchor="ctr">
            <a:noAutofit/>
          </a:bodyPr>
          <a:p>
            <a:pPr>
              <a:lnSpc>
                <a:spcPct val="100000"/>
              </a:lnSpc>
              <a:buNone/>
            </a:pPr>
            <a:r>
              <a:rPr b="0" lang="en-US" sz="2400" spc="-1" strike="noStrike">
                <a:solidFill>
                  <a:srgbClr val="367187"/>
                </a:solidFill>
                <a:latin typeface="Arial"/>
                <a:ea typeface="ＭＳ Ｐゴシック"/>
              </a:rPr>
              <a:t>Check Your Understanding</a:t>
            </a:r>
            <a:endParaRPr b="0" lang="en-AU" sz="2400" spc="-1" strike="noStrike">
              <a:latin typeface="Arial"/>
            </a:endParaRPr>
          </a:p>
        </p:txBody>
      </p:sp>
      <p:sp>
        <p:nvSpPr>
          <p:cNvPr id="276" name="PlaceHolder 2"/>
          <p:cNvSpPr>
            <a:spLocks noGrp="1"/>
          </p:cNvSpPr>
          <p:nvPr>
            <p:ph/>
          </p:nvPr>
        </p:nvSpPr>
        <p:spPr>
          <a:xfrm>
            <a:off x="145440" y="965160"/>
            <a:ext cx="8877960" cy="3643200"/>
          </a:xfrm>
          <a:prstGeom prst="rect">
            <a:avLst/>
          </a:prstGeom>
          <a:noFill/>
          <a:ln w="0">
            <a:noFill/>
          </a:ln>
        </p:spPr>
        <p:txBody>
          <a:bodyPr numCol="1" spcCol="0" lIns="90000" rIns="182880" tIns="45000" bIns="45000" anchor="t">
            <a:noAutofit/>
          </a:bodyPr>
          <a:p>
            <a:pPr marL="169920" indent="-169920">
              <a:lnSpc>
                <a:spcPct val="100000"/>
              </a:lnSpc>
              <a:spcBef>
                <a:spcPts val="451"/>
              </a:spcBef>
              <a:spcAft>
                <a:spcPts val="601"/>
              </a:spcAft>
              <a:buClr>
                <a:srgbClr val="58585b"/>
              </a:buClr>
              <a:buSzPct val="90000"/>
              <a:buFont typeface="Arial"/>
              <a:buChar char="•"/>
            </a:pPr>
            <a:r>
              <a:rPr b="0" lang="en-US" sz="1500" spc="-1" strike="noStrike">
                <a:solidFill>
                  <a:srgbClr val="000000"/>
                </a:solidFill>
                <a:latin typeface="Arial"/>
                <a:ea typeface="ＭＳ Ｐゴシック"/>
              </a:rPr>
              <a:t>Check Your Understanding activities are designed to let students quickly determine if they understand the content and can proceed, or if they need to review. </a:t>
            </a:r>
            <a:endParaRPr b="0" lang="en-AU" sz="1500" spc="-1" strike="noStrike">
              <a:latin typeface="Arial"/>
            </a:endParaRPr>
          </a:p>
          <a:p>
            <a:pPr marL="169920" indent="-169920">
              <a:lnSpc>
                <a:spcPct val="100000"/>
              </a:lnSpc>
              <a:spcBef>
                <a:spcPts val="451"/>
              </a:spcBef>
              <a:spcAft>
                <a:spcPts val="601"/>
              </a:spcAft>
              <a:buClr>
                <a:srgbClr val="58585b"/>
              </a:buClr>
              <a:buSzPct val="90000"/>
              <a:buFont typeface="Arial"/>
              <a:buChar char="•"/>
            </a:pPr>
            <a:r>
              <a:rPr b="0" lang="en-US" sz="1500" spc="-1" strike="noStrike">
                <a:solidFill>
                  <a:srgbClr val="000000"/>
                </a:solidFill>
                <a:latin typeface="Arial"/>
                <a:ea typeface="ＭＳ Ｐゴシック"/>
              </a:rPr>
              <a:t>Check Your Understanding activities </a:t>
            </a:r>
            <a:r>
              <a:rPr b="1" i="1" lang="en-US" sz="1500" spc="-1" strike="noStrike">
                <a:solidFill>
                  <a:srgbClr val="000000"/>
                </a:solidFill>
                <a:latin typeface="Arial"/>
                <a:ea typeface="ＭＳ Ｐゴシック"/>
              </a:rPr>
              <a:t>do not </a:t>
            </a:r>
            <a:r>
              <a:rPr b="0" lang="en-US" sz="1500" spc="-1" strike="noStrike">
                <a:solidFill>
                  <a:srgbClr val="000000"/>
                </a:solidFill>
                <a:latin typeface="Arial"/>
                <a:ea typeface="ＭＳ Ｐゴシック"/>
              </a:rPr>
              <a:t>affect student grades.</a:t>
            </a:r>
            <a:endParaRPr b="0" lang="en-AU" sz="1500" spc="-1" strike="noStrike">
              <a:latin typeface="Arial"/>
            </a:endParaRPr>
          </a:p>
          <a:p>
            <a:pPr marL="169920" indent="-169920">
              <a:lnSpc>
                <a:spcPct val="100000"/>
              </a:lnSpc>
              <a:spcBef>
                <a:spcPts val="451"/>
              </a:spcBef>
              <a:spcAft>
                <a:spcPts val="601"/>
              </a:spcAft>
              <a:buClr>
                <a:srgbClr val="58585b"/>
              </a:buClr>
              <a:buSzPct val="90000"/>
              <a:buFont typeface="Arial"/>
              <a:buChar char="•"/>
            </a:pPr>
            <a:r>
              <a:rPr b="0" lang="en-US" sz="1500" spc="-1" strike="noStrike">
                <a:solidFill>
                  <a:srgbClr val="000000"/>
                </a:solidFill>
                <a:latin typeface="Arial"/>
                <a:ea typeface="ＭＳ Ｐゴシック"/>
              </a:rPr>
              <a:t>There are no separate slides for these activities in the PPT. They are listed in the notes area of the slide that appears before these activities.</a:t>
            </a:r>
            <a:endParaRPr b="0" lang="en-AU" sz="1500" spc="-1" strike="noStrike">
              <a:latin typeface="Arial"/>
            </a:endParaRPr>
          </a:p>
          <a:p>
            <a:pPr>
              <a:lnSpc>
                <a:spcPct val="100000"/>
              </a:lnSpc>
              <a:spcBef>
                <a:spcPts val="451"/>
              </a:spcBef>
              <a:spcAft>
                <a:spcPts val="601"/>
              </a:spcAft>
              <a:buNone/>
              <a:tabLst>
                <a:tab algn="l" pos="0"/>
              </a:tabLst>
            </a:pPr>
            <a:endParaRPr b="0" lang="en-AU" sz="1500" spc="-1" strike="noStrike">
              <a:latin typeface="Arial"/>
            </a:endParaRPr>
          </a:p>
          <a:p>
            <a:pPr>
              <a:lnSpc>
                <a:spcPct val="100000"/>
              </a:lnSpc>
              <a:spcBef>
                <a:spcPts val="451"/>
              </a:spcBef>
              <a:spcAft>
                <a:spcPts val="601"/>
              </a:spcAft>
              <a:buNone/>
              <a:tabLst>
                <a:tab algn="l" pos="0"/>
              </a:tabLst>
            </a:pPr>
            <a:endParaRPr b="0" lang="en-AU" sz="1500" spc="-1" strike="noStrike">
              <a:latin typeface="Arial"/>
            </a:endParaRPr>
          </a:p>
        </p:txBody>
      </p:sp>
    </p:spTree>
  </p:cSld>
  <p:transition spd="slow">
    <p:wipe dir="l"/>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Module 13: Activities</a:t>
            </a:r>
            <a:endParaRPr b="0" lang="en-AU" sz="1600" spc="-1" strike="noStrike">
              <a:latin typeface="Arial"/>
            </a:endParaRPr>
          </a:p>
        </p:txBody>
      </p:sp>
      <p:sp>
        <p:nvSpPr>
          <p:cNvPr id="278" name="Object2"/>
          <p:cNvSpPr/>
          <p:nvPr/>
        </p:nvSpPr>
        <p:spPr>
          <a:xfrm>
            <a:off x="0" y="457200"/>
            <a:ext cx="8228880" cy="36108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tabLst>
                <a:tab algn="l" pos="0"/>
              </a:tabLst>
            </a:pPr>
            <a:r>
              <a:rPr b="0" lang="en-US" sz="1400" spc="-1" strike="noStrike">
                <a:solidFill>
                  <a:srgbClr val="000000"/>
                </a:solidFill>
                <a:latin typeface="Arial"/>
                <a:ea typeface="Arial"/>
              </a:rPr>
              <a:t>What activities are associated with this module?</a:t>
            </a:r>
            <a:endParaRPr b="0" lang="en-AU" sz="1400" spc="-1" strike="noStrike">
              <a:latin typeface="Arial"/>
            </a:endParaRPr>
          </a:p>
        </p:txBody>
      </p:sp>
      <p:graphicFrame>
        <p:nvGraphicFramePr>
          <p:cNvPr id="279" name="Content Placeholder 3"/>
          <p:cNvGraphicFramePr/>
          <p:nvPr/>
        </p:nvGraphicFramePr>
        <p:xfrm>
          <a:off x="456120" y="1147320"/>
          <a:ext cx="8228520" cy="1353240"/>
        </p:xfrm>
        <a:graphic>
          <a:graphicData uri="http://schemas.openxmlformats.org/drawingml/2006/table">
            <a:tbl>
              <a:tblPr/>
              <a:tblGrid>
                <a:gridCol w="1129680"/>
                <a:gridCol w="1857600"/>
                <a:gridCol w="4079880"/>
                <a:gridCol w="1161720"/>
              </a:tblGrid>
              <a:tr h="301320">
                <a:tc>
                  <a:txBody>
                    <a:bodyPr lIns="68400" rIns="68400" anchor="ctr">
                      <a:noAutofit/>
                    </a:bodyPr>
                    <a:p>
                      <a:pPr algn="ctr">
                        <a:lnSpc>
                          <a:spcPct val="100000"/>
                        </a:lnSpc>
                        <a:buNone/>
                        <a:tabLst>
                          <a:tab algn="l" pos="0"/>
                        </a:tabLst>
                      </a:pPr>
                      <a:r>
                        <a:rPr b="1" lang="en-US" sz="1200" spc="-1" strike="noStrike">
                          <a:solidFill>
                            <a:srgbClr val="ffffff"/>
                          </a:solidFill>
                          <a:latin typeface="Arial"/>
                        </a:rPr>
                        <a:t>Page #</a:t>
                      </a:r>
                      <a:endParaRPr b="0" lang="en-AU" sz="12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anchor="ctr">
                      <a:noAutofit/>
                    </a:bodyPr>
                    <a:p>
                      <a:pPr>
                        <a:lnSpc>
                          <a:spcPct val="100000"/>
                        </a:lnSpc>
                        <a:buNone/>
                        <a:tabLst>
                          <a:tab algn="l" pos="0"/>
                        </a:tabLst>
                      </a:pPr>
                      <a:r>
                        <a:rPr b="1" lang="en-US" sz="1200" spc="-1" strike="noStrike">
                          <a:solidFill>
                            <a:srgbClr val="ffffff"/>
                          </a:solidFill>
                          <a:latin typeface="Arial"/>
                        </a:rPr>
                        <a:t>Activity Type</a:t>
                      </a:r>
                      <a:endParaRPr b="0" lang="en-AU" sz="12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anchor="ctr">
                      <a:noAutofit/>
                    </a:bodyPr>
                    <a:p>
                      <a:pPr>
                        <a:lnSpc>
                          <a:spcPct val="100000"/>
                        </a:lnSpc>
                        <a:buNone/>
                      </a:pPr>
                      <a:r>
                        <a:rPr b="1" lang="en-US" sz="1200" spc="-1" strike="noStrike">
                          <a:solidFill>
                            <a:srgbClr val="ffffff"/>
                          </a:solidFill>
                          <a:latin typeface="Arial"/>
                        </a:rPr>
                        <a:t>Activity Name</a:t>
                      </a:r>
                      <a:endParaRPr b="0" lang="en-AU" sz="12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anchor="ctr">
                      <a:noAutofit/>
                    </a:bodyPr>
                    <a:p>
                      <a:pPr>
                        <a:lnSpc>
                          <a:spcPct val="100000"/>
                        </a:lnSpc>
                        <a:buNone/>
                      </a:pPr>
                      <a:r>
                        <a:rPr b="1" lang="en-US" sz="1200" spc="-1" strike="noStrike">
                          <a:solidFill>
                            <a:srgbClr val="ffffff"/>
                          </a:solidFill>
                          <a:latin typeface="Arial"/>
                        </a:rPr>
                        <a:t>Optional?</a:t>
                      </a:r>
                      <a:endParaRPr b="0" lang="en-AU" sz="12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350640">
                <a:tc>
                  <a:txBody>
                    <a:bodyPr lIns="68400" rIns="68400" anchor="ctr">
                      <a:noAutofit/>
                    </a:bodyPr>
                    <a:p>
                      <a:pPr algn="ctr">
                        <a:lnSpc>
                          <a:spcPct val="100000"/>
                        </a:lnSpc>
                        <a:buNone/>
                      </a:pPr>
                      <a:r>
                        <a:rPr b="0" lang="en-US" sz="1100" spc="-1" strike="noStrike">
                          <a:solidFill>
                            <a:srgbClr val="000000"/>
                          </a:solidFill>
                          <a:latin typeface="Arial"/>
                        </a:rPr>
                        <a:t>13.1.9</a:t>
                      </a:r>
                      <a:endParaRPr b="0" lang="en-AU" sz="1100" spc="-1" strike="noStrike">
                        <a:latin typeface="Arial"/>
                      </a:endParaRPr>
                    </a:p>
                  </a:txBody>
                  <a:tcPr anchor="ctr" marL="68400" marR="68400">
                    <a:lnL w="12240">
                      <a:solidFill>
                        <a:srgbClr val="ffffff"/>
                      </a:solidFill>
                    </a:lnL>
                    <a:lnR w="12240">
                      <a:solidFill>
                        <a:srgbClr val="ffffff"/>
                      </a:solidFill>
                    </a:lnR>
                    <a:lnT w="38160">
                      <a:solidFill>
                        <a:srgbClr val="ffffff"/>
                      </a:solidFill>
                    </a:lnT>
                    <a:lnB w="12240">
                      <a:solidFill>
                        <a:srgbClr val="ffffff"/>
                      </a:solidFill>
                    </a:lnB>
                    <a:solidFill>
                      <a:srgbClr val="cccfd3"/>
                    </a:solidFill>
                  </a:tcPr>
                </a:tc>
                <a:tc>
                  <a:txBody>
                    <a:bodyPr lIns="68400" rIns="68400" anchor="ctr">
                      <a:noAutofit/>
                    </a:bodyPr>
                    <a:p>
                      <a:pPr>
                        <a:lnSpc>
                          <a:spcPct val="100000"/>
                        </a:lnSpc>
                        <a:buNone/>
                        <a:tabLst>
                          <a:tab algn="l" pos="0"/>
                        </a:tabLst>
                      </a:pPr>
                      <a:r>
                        <a:rPr b="0" lang="en-US" sz="1100" spc="-1" strike="noStrike">
                          <a:solidFill>
                            <a:srgbClr val="000000"/>
                          </a:solidFill>
                          <a:latin typeface="Arial"/>
                        </a:rPr>
                        <a:t>Check your Understanding</a:t>
                      </a:r>
                      <a:endParaRPr b="0" lang="en-AU" sz="1100" spc="-1" strike="noStrike">
                        <a:latin typeface="Arial"/>
                      </a:endParaRPr>
                    </a:p>
                  </a:txBody>
                  <a:tcPr anchor="ctr" marL="68400" marR="68400">
                    <a:lnL w="12240">
                      <a:solidFill>
                        <a:srgbClr val="ffffff"/>
                      </a:solidFill>
                    </a:lnL>
                    <a:lnR w="12240">
                      <a:solidFill>
                        <a:srgbClr val="ffffff"/>
                      </a:solidFill>
                    </a:lnR>
                    <a:lnT w="38160">
                      <a:solidFill>
                        <a:srgbClr val="ffffff"/>
                      </a:solidFill>
                    </a:lnT>
                    <a:lnB w="12240">
                      <a:solidFill>
                        <a:srgbClr val="ffffff"/>
                      </a:solidFill>
                    </a:lnB>
                    <a:solidFill>
                      <a:srgbClr val="cccfd3"/>
                    </a:solidFill>
                  </a:tcPr>
                </a:tc>
                <a:tc>
                  <a:txBody>
                    <a:bodyPr lIns="68400" rIns="68400" anchor="ctr">
                      <a:noAutofit/>
                    </a:bodyPr>
                    <a:p>
                      <a:pPr>
                        <a:lnSpc>
                          <a:spcPct val="100000"/>
                        </a:lnSpc>
                        <a:buNone/>
                      </a:pPr>
                      <a:r>
                        <a:rPr b="0" lang="en-US" sz="1100" spc="-1" strike="noStrike">
                          <a:solidFill>
                            <a:srgbClr val="000000"/>
                          </a:solidFill>
                          <a:latin typeface="Arial"/>
                        </a:rPr>
                        <a:t>Identify Endpoint Security Terminology</a:t>
                      </a:r>
                      <a:endParaRPr b="0" lang="en-AU" sz="1100" spc="-1" strike="noStrike">
                        <a:latin typeface="Arial"/>
                      </a:endParaRPr>
                    </a:p>
                  </a:txBody>
                  <a:tcPr anchor="ctr" marL="68400" marR="68400">
                    <a:lnL w="12240">
                      <a:solidFill>
                        <a:srgbClr val="ffffff"/>
                      </a:solidFill>
                    </a:lnL>
                    <a:lnR w="12240">
                      <a:solidFill>
                        <a:srgbClr val="ffffff"/>
                      </a:solidFill>
                    </a:lnR>
                    <a:lnT w="38160">
                      <a:solidFill>
                        <a:srgbClr val="ffffff"/>
                      </a:solidFill>
                    </a:lnT>
                    <a:lnB w="12240">
                      <a:solidFill>
                        <a:srgbClr val="ffffff"/>
                      </a:solidFill>
                    </a:lnB>
                    <a:solidFill>
                      <a:srgbClr val="cccfd3"/>
                    </a:solidFill>
                  </a:tcPr>
                </a:tc>
                <a:tc>
                  <a:txBody>
                    <a:bodyPr lIns="68400" rIns="68400" anchor="ctr">
                      <a:noAutofit/>
                    </a:bodyPr>
                    <a:p>
                      <a:pPr>
                        <a:lnSpc>
                          <a:spcPct val="100000"/>
                        </a:lnSpc>
                        <a:buNone/>
                      </a:pPr>
                      <a:r>
                        <a:rPr b="0" lang="en-US" sz="1100" spc="-1" strike="noStrike">
                          <a:solidFill>
                            <a:srgbClr val="000000"/>
                          </a:solidFill>
                          <a:latin typeface="Arial"/>
                        </a:rPr>
                        <a:t>Recommended</a:t>
                      </a:r>
                      <a:endParaRPr b="0" lang="en-AU" sz="1100" spc="-1" strike="noStrike">
                        <a:latin typeface="Arial"/>
                      </a:endParaRPr>
                    </a:p>
                  </a:txBody>
                  <a:tcPr anchor="ctr" marL="68400" marR="68400">
                    <a:lnL w="12240">
                      <a:solidFill>
                        <a:srgbClr val="ffffff"/>
                      </a:solidFill>
                    </a:lnL>
                    <a:lnR w="12240">
                      <a:solidFill>
                        <a:srgbClr val="ffffff"/>
                      </a:solidFill>
                    </a:lnR>
                    <a:lnT w="38160">
                      <a:solidFill>
                        <a:srgbClr val="ffffff"/>
                      </a:solidFill>
                    </a:lnT>
                    <a:lnB w="12240">
                      <a:solidFill>
                        <a:srgbClr val="ffffff"/>
                      </a:solidFill>
                    </a:lnB>
                    <a:solidFill>
                      <a:srgbClr val="cccfd3"/>
                    </a:solidFill>
                  </a:tcPr>
                </a:tc>
              </a:tr>
              <a:tr h="350640">
                <a:tc>
                  <a:txBody>
                    <a:bodyPr lIns="68400" rIns="68400" anchor="ctr">
                      <a:noAutofit/>
                    </a:bodyPr>
                    <a:p>
                      <a:pPr algn="ctr">
                        <a:lnSpc>
                          <a:spcPct val="100000"/>
                        </a:lnSpc>
                        <a:buNone/>
                      </a:pPr>
                      <a:r>
                        <a:rPr b="0" lang="en-US" sz="1100" spc="-1" strike="noStrike">
                          <a:solidFill>
                            <a:srgbClr val="000000"/>
                          </a:solidFill>
                          <a:latin typeface="Arial"/>
                        </a:rPr>
                        <a:t>13.2.4</a:t>
                      </a:r>
                      <a:endParaRPr b="0" lang="en-AU"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anchor="ctr">
                      <a:noAutofit/>
                    </a:bodyPr>
                    <a:p>
                      <a:pPr>
                        <a:lnSpc>
                          <a:spcPct val="100000"/>
                        </a:lnSpc>
                        <a:buNone/>
                        <a:tabLst>
                          <a:tab algn="l" pos="0"/>
                        </a:tabLst>
                      </a:pPr>
                      <a:r>
                        <a:rPr b="0" lang="en-US" sz="1100" spc="-1" strike="noStrike">
                          <a:solidFill>
                            <a:srgbClr val="000000"/>
                          </a:solidFill>
                          <a:latin typeface="Arial"/>
                        </a:rPr>
                        <a:t>Syntax Checker</a:t>
                      </a:r>
                      <a:endParaRPr b="0" lang="en-AU"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anchor="ctr">
                      <a:noAutofit/>
                    </a:bodyPr>
                    <a:p>
                      <a:pPr>
                        <a:lnSpc>
                          <a:spcPct val="100000"/>
                        </a:lnSpc>
                        <a:buNone/>
                      </a:pPr>
                      <a:r>
                        <a:rPr b="0" lang="en-US" sz="1100" spc="-1" strike="noStrike">
                          <a:solidFill>
                            <a:srgbClr val="000000"/>
                          </a:solidFill>
                          <a:latin typeface="Arial"/>
                        </a:rPr>
                        <a:t>Configure 802.1x Port-Authentication</a:t>
                      </a:r>
                      <a:endParaRPr b="0" lang="en-AU"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anchor="ctr">
                      <a:noAutofit/>
                    </a:bodyPr>
                    <a:p>
                      <a:pPr>
                        <a:lnSpc>
                          <a:spcPct val="100000"/>
                        </a:lnSpc>
                        <a:buNone/>
                      </a:pPr>
                      <a:r>
                        <a:rPr b="0" lang="en-US" sz="1100" spc="-1" strike="noStrike">
                          <a:solidFill>
                            <a:srgbClr val="000000"/>
                          </a:solidFill>
                          <a:latin typeface="Arial"/>
                        </a:rPr>
                        <a:t>Recommended</a:t>
                      </a:r>
                      <a:endParaRPr b="0" lang="en-AU"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51000">
                <a:tc>
                  <a:txBody>
                    <a:bodyPr lIns="68400" rIns="68400" anchor="ctr">
                      <a:noAutofit/>
                    </a:bodyPr>
                    <a:p>
                      <a:pPr algn="ctr">
                        <a:lnSpc>
                          <a:spcPct val="100000"/>
                        </a:lnSpc>
                        <a:buNone/>
                      </a:pPr>
                      <a:r>
                        <a:rPr b="0" lang="en-US" sz="1100" spc="-1" strike="noStrike">
                          <a:solidFill>
                            <a:srgbClr val="000000"/>
                          </a:solidFill>
                          <a:latin typeface="Arial"/>
                        </a:rPr>
                        <a:t>13.3.2</a:t>
                      </a:r>
                      <a:endParaRPr b="0" lang="en-AU"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anchor="ctr">
                      <a:noAutofit/>
                    </a:bodyPr>
                    <a:p>
                      <a:pPr>
                        <a:lnSpc>
                          <a:spcPct val="100000"/>
                        </a:lnSpc>
                        <a:buNone/>
                        <a:tabLst>
                          <a:tab algn="l" pos="0"/>
                        </a:tabLst>
                      </a:pPr>
                      <a:r>
                        <a:rPr b="0" lang="en-US" sz="1100" spc="-1" strike="noStrike">
                          <a:solidFill>
                            <a:srgbClr val="000000"/>
                          </a:solidFill>
                          <a:latin typeface="Arial"/>
                        </a:rPr>
                        <a:t>Module Quiz</a:t>
                      </a:r>
                      <a:endParaRPr b="0" lang="en-AU"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anchor="ctr">
                      <a:noAutofit/>
                    </a:bodyPr>
                    <a:p>
                      <a:pPr>
                        <a:lnSpc>
                          <a:spcPct val="100000"/>
                        </a:lnSpc>
                        <a:buNone/>
                      </a:pPr>
                      <a:r>
                        <a:rPr b="0" lang="en-US" sz="1100" spc="-1" strike="noStrike">
                          <a:solidFill>
                            <a:srgbClr val="000000"/>
                          </a:solidFill>
                          <a:latin typeface="Arial"/>
                        </a:rPr>
                        <a:t>Endpoint Security Summary</a:t>
                      </a:r>
                      <a:endParaRPr b="0" lang="en-AU"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anchor="ctr">
                      <a:noAutofit/>
                    </a:bodyPr>
                    <a:p>
                      <a:pPr>
                        <a:lnSpc>
                          <a:spcPct val="100000"/>
                        </a:lnSpc>
                        <a:buNone/>
                      </a:pPr>
                      <a:r>
                        <a:rPr b="0" lang="en-US" sz="1100" spc="-1" strike="noStrike">
                          <a:solidFill>
                            <a:srgbClr val="000000"/>
                          </a:solidFill>
                          <a:latin typeface="Arial"/>
                        </a:rPr>
                        <a:t>Recommended</a:t>
                      </a:r>
                      <a:endParaRPr b="0" lang="en-AU"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bl>
          </a:graphicData>
        </a:graphic>
      </p:graphicFrame>
      <p:sp>
        <p:nvSpPr>
          <p:cNvPr id="280" name="PlaceHolder 2"/>
          <p:cNvSpPr>
            <a:spLocks noGrp="1"/>
          </p:cNvSpPr>
          <p:nvPr>
            <p:ph type="sldNum" idx="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tabLst>
                <a:tab algn="l" pos="0"/>
              </a:tabLst>
              <a:defRPr b="0" lang="en-US" sz="600" spc="-1" strike="noStrike">
                <a:solidFill>
                  <a:srgbClr val="d9d9d9"/>
                </a:solidFill>
                <a:latin typeface="Calibri"/>
              </a:defRPr>
            </a:lvl1pPr>
          </a:lstStyle>
          <a:p>
            <a:pPr>
              <a:lnSpc>
                <a:spcPct val="100000"/>
              </a:lnSpc>
              <a:buNone/>
              <a:tabLst>
                <a:tab algn="l" pos="0"/>
              </a:tabLst>
            </a:pPr>
            <a:fld id="{0AB7D2FD-74D9-4C4B-9ADE-C95BB4218A55}"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0" y="41400"/>
            <a:ext cx="9143280" cy="756720"/>
          </a:xfrm>
          <a:prstGeom prst="rect">
            <a:avLst/>
          </a:prstGeom>
          <a:noFill/>
          <a:ln w="0">
            <a:noFill/>
          </a:ln>
        </p:spPr>
        <p:txBody>
          <a:bodyPr numCol="1" spcCol="0" lIns="90000" rIns="90000" tIns="45000" bIns="45000" anchor="ctr">
            <a:noAutofit/>
          </a:bodyPr>
          <a:p>
            <a:pPr>
              <a:lnSpc>
                <a:spcPct val="100000"/>
              </a:lnSpc>
              <a:buNone/>
            </a:pPr>
            <a:r>
              <a:rPr b="0" lang="en-US" sz="2400" spc="-1" strike="noStrike">
                <a:solidFill>
                  <a:srgbClr val="367187"/>
                </a:solidFill>
                <a:latin typeface="Arial"/>
                <a:ea typeface="ＭＳ Ｐゴシック"/>
              </a:rPr>
              <a:t>Module 13: Best Practices</a:t>
            </a:r>
            <a:endParaRPr b="0" lang="en-AU" sz="2400" spc="-1" strike="noStrike">
              <a:latin typeface="Arial"/>
            </a:endParaRPr>
          </a:p>
        </p:txBody>
      </p:sp>
      <p:sp>
        <p:nvSpPr>
          <p:cNvPr id="282" name="PlaceHolder 2"/>
          <p:cNvSpPr>
            <a:spLocks noGrp="1"/>
          </p:cNvSpPr>
          <p:nvPr>
            <p:ph/>
          </p:nvPr>
        </p:nvSpPr>
        <p:spPr>
          <a:xfrm>
            <a:off x="86040" y="668160"/>
            <a:ext cx="8852400" cy="4154760"/>
          </a:xfrm>
          <a:prstGeom prst="rect">
            <a:avLst/>
          </a:prstGeom>
          <a:noFill/>
          <a:ln w="0">
            <a:noFill/>
          </a:ln>
        </p:spPr>
        <p:txBody>
          <a:bodyPr numCol="1" spcCol="0" lIns="90000" rIns="182880" tIns="45000" bIns="45000" anchor="t">
            <a:noAutofit/>
          </a:bodyPr>
          <a:p>
            <a:pPr marL="169920" indent="-169920">
              <a:lnSpc>
                <a:spcPct val="100000"/>
              </a:lnSpc>
              <a:spcBef>
                <a:spcPts val="601"/>
              </a:spcBef>
              <a:spcAft>
                <a:spcPts val="601"/>
              </a:spcAft>
              <a:buClr>
                <a:srgbClr val="58585b"/>
              </a:buClr>
              <a:buSzPct val="90000"/>
              <a:buFont typeface="Arial"/>
              <a:buChar char="•"/>
            </a:pPr>
            <a:r>
              <a:rPr b="0" lang="en-US" sz="1500" spc="-1" strike="noStrike">
                <a:solidFill>
                  <a:srgbClr val="000000"/>
                </a:solidFill>
                <a:latin typeface="Arial"/>
                <a:ea typeface="ＭＳ Ｐゴシック"/>
              </a:rPr>
              <a:t>Prior to teaching Module 13, the instructor should:</a:t>
            </a:r>
            <a:endParaRPr b="0" lang="en-AU" sz="1500" spc="-1" strike="noStrike">
              <a:latin typeface="Arial"/>
            </a:endParaRPr>
          </a:p>
          <a:p>
            <a:pPr lvl="1" marL="358920" indent="-216000">
              <a:lnSpc>
                <a:spcPct val="100000"/>
              </a:lnSpc>
              <a:spcBef>
                <a:spcPts val="300"/>
              </a:spcBef>
              <a:spcAft>
                <a:spcPts val="300"/>
              </a:spcAft>
              <a:buClr>
                <a:srgbClr val="58585b"/>
              </a:buClr>
              <a:buFont typeface="Arial"/>
              <a:buChar char="•"/>
            </a:pPr>
            <a:r>
              <a:rPr b="0" lang="en-US" sz="1400" spc="-1" strike="noStrike">
                <a:solidFill>
                  <a:srgbClr val="000000"/>
                </a:solidFill>
                <a:latin typeface="Arial"/>
                <a:ea typeface="ＭＳ Ｐゴシック"/>
              </a:rPr>
              <a:t>Review the activities and assessments for this module.</a:t>
            </a:r>
            <a:endParaRPr b="0" lang="en-AU" sz="1400" spc="-1" strike="noStrike">
              <a:latin typeface="Arial"/>
            </a:endParaRPr>
          </a:p>
          <a:p>
            <a:pPr lvl="1" marL="358920" indent="-216000">
              <a:lnSpc>
                <a:spcPct val="100000"/>
              </a:lnSpc>
              <a:spcBef>
                <a:spcPts val="300"/>
              </a:spcBef>
              <a:spcAft>
                <a:spcPts val="300"/>
              </a:spcAft>
              <a:buClr>
                <a:srgbClr val="58585b"/>
              </a:buClr>
              <a:buFont typeface="Arial"/>
              <a:buChar char="•"/>
            </a:pPr>
            <a:r>
              <a:rPr b="0" lang="en-US" sz="1400" spc="-1" strike="noStrike">
                <a:solidFill>
                  <a:srgbClr val="000000"/>
                </a:solidFill>
                <a:latin typeface="Arial"/>
                <a:ea typeface="ＭＳ Ｐゴシック"/>
              </a:rPr>
              <a:t>Try to include as many questions as possible to keep students engaged during classroom presentation.</a:t>
            </a:r>
            <a:endParaRPr b="0" lang="en-AU" sz="1400" spc="-1" strike="noStrike">
              <a:latin typeface="Arial"/>
            </a:endParaRPr>
          </a:p>
          <a:p>
            <a:pPr>
              <a:lnSpc>
                <a:spcPct val="100000"/>
              </a:lnSpc>
              <a:spcBef>
                <a:spcPts val="601"/>
              </a:spcBef>
              <a:spcAft>
                <a:spcPts val="601"/>
              </a:spcAft>
              <a:buNone/>
            </a:pPr>
            <a:endParaRPr b="0" lang="en-AU" sz="1500" spc="-1" strike="noStrike">
              <a:latin typeface="Arial"/>
            </a:endParaRPr>
          </a:p>
          <a:p>
            <a:pPr marL="169920" indent="-169920">
              <a:lnSpc>
                <a:spcPct val="100000"/>
              </a:lnSpc>
              <a:spcBef>
                <a:spcPts val="601"/>
              </a:spcBef>
              <a:spcAft>
                <a:spcPts val="601"/>
              </a:spcAft>
              <a:buClr>
                <a:srgbClr val="58585b"/>
              </a:buClr>
              <a:buSzPct val="90000"/>
              <a:buFont typeface="Arial"/>
              <a:buChar char="•"/>
            </a:pPr>
            <a:r>
              <a:rPr b="0" lang="en-US" sz="1500" spc="-1" strike="noStrike">
                <a:solidFill>
                  <a:srgbClr val="000000"/>
                </a:solidFill>
                <a:latin typeface="Arial"/>
                <a:ea typeface="ＭＳ Ｐゴシック"/>
              </a:rPr>
              <a:t>Topic 13.1</a:t>
            </a:r>
            <a:endParaRPr b="0" lang="en-AU" sz="1500" spc="-1" strike="noStrike">
              <a:latin typeface="Arial"/>
            </a:endParaRPr>
          </a:p>
          <a:p>
            <a:pPr lvl="1" marL="358920" indent="-216000">
              <a:lnSpc>
                <a:spcPct val="100000"/>
              </a:lnSpc>
              <a:spcBef>
                <a:spcPts val="300"/>
              </a:spcBef>
              <a:spcAft>
                <a:spcPts val="300"/>
              </a:spcAft>
              <a:buClr>
                <a:srgbClr val="58585b"/>
              </a:buClr>
              <a:buFont typeface="Arial"/>
              <a:buChar char="•"/>
            </a:pPr>
            <a:r>
              <a:rPr b="0" lang="en-US" sz="1400" spc="-1" strike="noStrike">
                <a:solidFill>
                  <a:srgbClr val="000000"/>
                </a:solidFill>
                <a:latin typeface="Arial"/>
                <a:ea typeface="ＭＳ Ｐゴシック"/>
              </a:rPr>
              <a:t>Ask the class “Assume your company is letting employees use their own devices to work on the corporate network.  What would you do to secure the network?</a:t>
            </a:r>
            <a:r>
              <a:rPr b="0" lang="en-CA" sz="1400" spc="-1" strike="noStrike">
                <a:solidFill>
                  <a:srgbClr val="000000"/>
                </a:solidFill>
                <a:latin typeface="Arial"/>
                <a:ea typeface="ＭＳ Ｐゴシック"/>
              </a:rPr>
              <a:t>”  Elicit answers to implement antimalware software, host-based IPS and firewall features, and encrypting data.  Network access control (NAC) is used to enable only compliant devices and authorized users to access the network. </a:t>
            </a:r>
            <a:endParaRPr b="0" lang="en-AU" sz="1400" spc="-1" strike="noStrike">
              <a:latin typeface="Arial"/>
            </a:endParaRPr>
          </a:p>
          <a:p>
            <a:pPr>
              <a:lnSpc>
                <a:spcPct val="100000"/>
              </a:lnSpc>
              <a:spcBef>
                <a:spcPts val="601"/>
              </a:spcBef>
              <a:spcAft>
                <a:spcPts val="601"/>
              </a:spcAft>
              <a:buNone/>
              <a:tabLst>
                <a:tab algn="l" pos="0"/>
              </a:tabLst>
            </a:pPr>
            <a:endParaRPr b="0" lang="en-AU" sz="1500" spc="-1" strike="noStrike">
              <a:latin typeface="Arial"/>
            </a:endParaRPr>
          </a:p>
          <a:p>
            <a:pPr marL="169920" indent="-169920">
              <a:lnSpc>
                <a:spcPct val="100000"/>
              </a:lnSpc>
              <a:spcBef>
                <a:spcPts val="601"/>
              </a:spcBef>
              <a:spcAft>
                <a:spcPts val="601"/>
              </a:spcAft>
              <a:buClr>
                <a:srgbClr val="58585b"/>
              </a:buClr>
              <a:buSzPct val="90000"/>
              <a:buFont typeface="Arial"/>
              <a:buChar char="•"/>
              <a:tabLst>
                <a:tab algn="l" pos="0"/>
              </a:tabLst>
            </a:pPr>
            <a:r>
              <a:rPr b="0" lang="en-US" sz="1500" spc="-1" strike="noStrike">
                <a:solidFill>
                  <a:srgbClr val="000000"/>
                </a:solidFill>
                <a:latin typeface="Arial"/>
                <a:ea typeface="ＭＳ Ｐゴシック"/>
              </a:rPr>
              <a:t>Topic 13.2</a:t>
            </a:r>
            <a:endParaRPr b="0" lang="en-AU" sz="1500" spc="-1" strike="noStrike">
              <a:latin typeface="Arial"/>
            </a:endParaRPr>
          </a:p>
          <a:p>
            <a:pPr lvl="1" marL="358920" indent="-216000">
              <a:lnSpc>
                <a:spcPct val="100000"/>
              </a:lnSpc>
              <a:spcBef>
                <a:spcPts val="300"/>
              </a:spcBef>
              <a:spcAft>
                <a:spcPts val="300"/>
              </a:spcAft>
              <a:buClr>
                <a:srgbClr val="58585b"/>
              </a:buClr>
              <a:buFont typeface="Arial"/>
              <a:buChar char="•"/>
              <a:tabLst>
                <a:tab algn="l" pos="0"/>
              </a:tabLst>
            </a:pPr>
            <a:r>
              <a:rPr b="0" lang="en-US" sz="1400" spc="-1" strike="noStrike">
                <a:solidFill>
                  <a:srgbClr val="000000"/>
                </a:solidFill>
                <a:latin typeface="Arial"/>
                <a:ea typeface="ＭＳ Ｐゴシック"/>
              </a:rPr>
              <a:t>Ask the class “How do you authenticate hosts on a network?” </a:t>
            </a:r>
            <a:endParaRPr b="0" lang="en-AU" sz="1400" spc="-1" strike="noStrike">
              <a:latin typeface="Arial"/>
            </a:endParaRPr>
          </a:p>
          <a:p>
            <a:pPr lvl="1" marL="358920" indent="-216000">
              <a:lnSpc>
                <a:spcPct val="100000"/>
              </a:lnSpc>
              <a:spcBef>
                <a:spcPts val="300"/>
              </a:spcBef>
              <a:spcAft>
                <a:spcPts val="300"/>
              </a:spcAft>
              <a:buClr>
                <a:srgbClr val="58585b"/>
              </a:buClr>
              <a:buFont typeface="Arial"/>
              <a:buChar char="•"/>
              <a:tabLst>
                <a:tab algn="l" pos="0"/>
              </a:tabLst>
            </a:pPr>
            <a:r>
              <a:rPr b="0" lang="en-US" sz="1400" spc="-1" strike="noStrike">
                <a:solidFill>
                  <a:srgbClr val="000000"/>
                </a:solidFill>
                <a:latin typeface="Arial"/>
                <a:ea typeface="ＭＳ Ｐゴシック"/>
              </a:rPr>
              <a:t>Explain that “Organizations use the 802.1X port </a:t>
            </a:r>
            <a:r>
              <a:rPr b="0" lang="en-CA" sz="1400" spc="-1" strike="noStrike">
                <a:solidFill>
                  <a:srgbClr val="000000"/>
                </a:solidFill>
                <a:latin typeface="Arial"/>
                <a:ea typeface="ＭＳ Ｐゴシック"/>
              </a:rPr>
              <a:t>authentication protocol to authenticate users or devices.”</a:t>
            </a:r>
            <a:endParaRPr b="0" lang="en-AU" sz="1400" spc="-1" strike="noStrike">
              <a:latin typeface="Arial"/>
            </a:endParaRPr>
          </a:p>
        </p:txBody>
      </p:sp>
    </p:spTree>
  </p:cSld>
  <p:transition spd="slow">
    <p:wipe dir="l"/>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p:nvPr>
        </p:nvSpPr>
        <p:spPr>
          <a:xfrm>
            <a:off x="457200" y="1542960"/>
            <a:ext cx="6400080" cy="2571120"/>
          </a:xfrm>
          <a:prstGeom prst="rect">
            <a:avLst/>
          </a:prstGeom>
          <a:noFill/>
          <a:ln w="0">
            <a:noFill/>
          </a:ln>
        </p:spPr>
        <p:txBody>
          <a:bodyPr lIns="90000" rIns="90000" tIns="45000" bIns="45000" anchor="t">
            <a:noAutofit/>
          </a:bodyPr>
          <a:p>
            <a:pPr>
              <a:lnSpc>
                <a:spcPct val="100000"/>
              </a:lnSpc>
              <a:spcBef>
                <a:spcPts val="839"/>
              </a:spcBef>
              <a:buNone/>
              <a:tabLst>
                <a:tab algn="l" pos="0"/>
              </a:tabLst>
            </a:pPr>
            <a:r>
              <a:rPr b="0" lang="en-US" sz="4200" spc="-1" strike="noStrike">
                <a:solidFill>
                  <a:srgbClr val="afe8fb"/>
                </a:solidFill>
                <a:latin typeface="Arial"/>
                <a:ea typeface="Arial"/>
              </a:rPr>
              <a:t>Module 13: Endpoint Security</a:t>
            </a:r>
            <a:endParaRPr b="0" lang="en-AU" sz="4200" spc="-1" strike="noStrike">
              <a:latin typeface="Arial"/>
            </a:endParaRPr>
          </a:p>
        </p:txBody>
      </p:sp>
      <p:sp>
        <p:nvSpPr>
          <p:cNvPr id="284" name="PlaceHolder 2"/>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r>
              <a:rPr b="0" lang="en-US" sz="1200" spc="-1" strike="noStrike">
                <a:solidFill>
                  <a:srgbClr val="afe8fb"/>
                </a:solidFill>
                <a:latin typeface="Arial"/>
                <a:ea typeface="Arial"/>
              </a:rPr>
              <a:t>(NETSEC)</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0" y="41400"/>
            <a:ext cx="9143280" cy="612000"/>
          </a:xfrm>
          <a:prstGeom prst="rect">
            <a:avLst/>
          </a:prstGeom>
          <a:noFill/>
          <a:ln w="0">
            <a:noFill/>
          </a:ln>
        </p:spPr>
        <p:txBody>
          <a:bodyPr numCol="1" spcCol="0" lIns="90000" rIns="90000" tIns="45000" bIns="45000" anchor="ctr">
            <a:noAutofit/>
          </a:bodyPr>
          <a:p>
            <a:pPr>
              <a:lnSpc>
                <a:spcPct val="100000"/>
              </a:lnSpc>
              <a:buNone/>
            </a:pPr>
            <a:r>
              <a:rPr b="0" lang="en-US" sz="2400" spc="-1" strike="noStrike">
                <a:solidFill>
                  <a:srgbClr val="367187"/>
                </a:solidFill>
                <a:latin typeface="Arial"/>
                <a:ea typeface="ＭＳ Ｐゴシック"/>
              </a:rPr>
              <a:t>Module Objectives</a:t>
            </a:r>
            <a:endParaRPr b="0" lang="en-AU" sz="2400" spc="-1" strike="noStrike">
              <a:latin typeface="Arial"/>
            </a:endParaRPr>
          </a:p>
        </p:txBody>
      </p:sp>
      <p:sp>
        <p:nvSpPr>
          <p:cNvPr id="286" name="PlaceHolder 2"/>
          <p:cNvSpPr>
            <a:spLocks noGrp="1"/>
          </p:cNvSpPr>
          <p:nvPr>
            <p:ph/>
          </p:nvPr>
        </p:nvSpPr>
        <p:spPr>
          <a:xfrm>
            <a:off x="99360" y="654120"/>
            <a:ext cx="8730720" cy="826920"/>
          </a:xfrm>
          <a:prstGeom prst="rect">
            <a:avLst/>
          </a:prstGeom>
          <a:noFill/>
          <a:ln w="0">
            <a:noFill/>
          </a:ln>
        </p:spPr>
        <p:txBody>
          <a:bodyPr numCol="1" spcCol="0" lIns="90000" rIns="182880" tIns="45000" bIns="45000" anchor="t">
            <a:noAutofit/>
          </a:bodyPr>
          <a:p>
            <a:pPr>
              <a:lnSpc>
                <a:spcPct val="100000"/>
              </a:lnSpc>
              <a:buNone/>
              <a:tabLst>
                <a:tab algn="l" pos="0"/>
              </a:tabLst>
            </a:pPr>
            <a:r>
              <a:rPr b="1" lang="en-US" sz="1400" spc="-1" strike="noStrike">
                <a:solidFill>
                  <a:srgbClr val="58585b"/>
                </a:solidFill>
                <a:latin typeface="Arial"/>
                <a:ea typeface="Calibri"/>
              </a:rPr>
              <a:t>Module Title: </a:t>
            </a:r>
            <a:r>
              <a:rPr b="0" lang="en-US" sz="1400" spc="-1" strike="noStrike">
                <a:solidFill>
                  <a:srgbClr val="000000"/>
                </a:solidFill>
                <a:latin typeface="Arial"/>
                <a:ea typeface="ＭＳ Ｐゴシック"/>
              </a:rPr>
              <a:t>Endpoint Security</a:t>
            </a:r>
            <a:endParaRPr b="0" lang="en-AU" sz="1400" spc="-1" strike="noStrike">
              <a:latin typeface="Arial"/>
            </a:endParaRPr>
          </a:p>
          <a:p>
            <a:pPr>
              <a:lnSpc>
                <a:spcPct val="100000"/>
              </a:lnSpc>
              <a:buNone/>
              <a:tabLst>
                <a:tab algn="l" pos="0"/>
              </a:tabLst>
            </a:pPr>
            <a:endParaRPr b="0" lang="en-AU" sz="1600" spc="-1" strike="noStrike">
              <a:latin typeface="Arial"/>
            </a:endParaRPr>
          </a:p>
          <a:p>
            <a:pPr>
              <a:lnSpc>
                <a:spcPct val="100000"/>
              </a:lnSpc>
              <a:buNone/>
              <a:tabLst>
                <a:tab algn="l" pos="0"/>
              </a:tabLst>
            </a:pPr>
            <a:r>
              <a:rPr b="1" lang="en-US" sz="1400" spc="-1" strike="noStrike">
                <a:solidFill>
                  <a:srgbClr val="58585b"/>
                </a:solidFill>
                <a:latin typeface="Arial"/>
                <a:ea typeface="Calibri"/>
              </a:rPr>
              <a:t>Module Objective</a:t>
            </a:r>
            <a:r>
              <a:rPr b="0" lang="en-US" sz="1400" spc="-1" strike="noStrike">
                <a:solidFill>
                  <a:srgbClr val="58585b"/>
                </a:solidFill>
                <a:latin typeface="Arial"/>
                <a:ea typeface="Calibri"/>
              </a:rPr>
              <a:t>: </a:t>
            </a:r>
            <a:r>
              <a:rPr b="0" lang="en-US" sz="1400" spc="-1" strike="noStrike">
                <a:solidFill>
                  <a:srgbClr val="000000"/>
                </a:solidFill>
                <a:latin typeface="Arial"/>
                <a:ea typeface="ＭＳ Ｐゴシック"/>
              </a:rPr>
              <a:t>Explain endpoint vulnerabilities and protection methods</a:t>
            </a:r>
            <a:r>
              <a:rPr b="0" lang="en-US" sz="2000" spc="-1" strike="noStrike">
                <a:solidFill>
                  <a:srgbClr val="000000"/>
                </a:solidFill>
                <a:latin typeface="Arial"/>
                <a:ea typeface="ＭＳ Ｐゴシック"/>
              </a:rPr>
              <a:t>.</a:t>
            </a:r>
            <a:endParaRPr b="0" lang="en-AU" sz="2000" spc="-1" strike="noStrike">
              <a:latin typeface="Arial"/>
            </a:endParaRPr>
          </a:p>
          <a:p>
            <a:pPr>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p:txBody>
      </p:sp>
      <p:graphicFrame>
        <p:nvGraphicFramePr>
          <p:cNvPr id="287" name="Table 1"/>
          <p:cNvGraphicFramePr/>
          <p:nvPr/>
        </p:nvGraphicFramePr>
        <p:xfrm>
          <a:off x="423360" y="1625760"/>
          <a:ext cx="8262720" cy="750960"/>
        </p:xfrm>
        <a:graphic>
          <a:graphicData uri="http://schemas.openxmlformats.org/drawingml/2006/table">
            <a:tbl>
              <a:tblPr/>
              <a:tblGrid>
                <a:gridCol w="2917440"/>
                <a:gridCol w="5345640"/>
              </a:tblGrid>
              <a:tr h="223920">
                <a:tc>
                  <a:txBody>
                    <a:bodyPr lIns="60120" rIns="60120" anchor="t">
                      <a:noAutofit/>
                    </a:bodyPr>
                    <a:p>
                      <a:pPr>
                        <a:lnSpc>
                          <a:spcPct val="107000"/>
                        </a:lnSpc>
                        <a:buNone/>
                      </a:pPr>
                      <a:r>
                        <a:rPr b="0" lang="en-US" sz="1100" spc="-1" strike="noStrike">
                          <a:solidFill>
                            <a:srgbClr val="ffffff"/>
                          </a:solidFill>
                          <a:latin typeface="Arial"/>
                        </a:rPr>
                        <a:t>Topic Title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ffffff"/>
                          </a:solidFill>
                          <a:latin typeface="Arial"/>
                        </a:rPr>
                        <a:t>Topic Objective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r>
              <a:tr h="263520">
                <a:tc>
                  <a:txBody>
                    <a:bodyPr lIns="60120" rIns="60120" anchor="t">
                      <a:noAutofit/>
                    </a:bodyPr>
                    <a:p>
                      <a:pPr>
                        <a:lnSpc>
                          <a:spcPct val="107000"/>
                        </a:lnSpc>
                        <a:buNone/>
                      </a:pPr>
                      <a:r>
                        <a:rPr b="1" lang="en-US" sz="1200" spc="-1" strike="noStrike">
                          <a:solidFill>
                            <a:srgbClr val="ffffff"/>
                          </a:solidFill>
                          <a:latin typeface="Arial"/>
                        </a:rPr>
                        <a:t>Endpoint Security Overview</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200" spc="-1" strike="noStrike">
                          <a:solidFill>
                            <a:srgbClr val="58585b"/>
                          </a:solidFill>
                          <a:latin typeface="Arial"/>
                        </a:rPr>
                        <a:t>Describe endpoint security and the enabling technologies.</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63880">
                <a:tc>
                  <a:txBody>
                    <a:bodyPr lIns="60120" rIns="60120" anchor="t">
                      <a:noAutofit/>
                    </a:bodyPr>
                    <a:p>
                      <a:pPr>
                        <a:lnSpc>
                          <a:spcPct val="107000"/>
                        </a:lnSpc>
                        <a:buNone/>
                      </a:pPr>
                      <a:r>
                        <a:rPr b="1" lang="en-US" sz="1200" spc="-1" strike="noStrike">
                          <a:solidFill>
                            <a:srgbClr val="ffffff"/>
                          </a:solidFill>
                          <a:latin typeface="Arial"/>
                        </a:rPr>
                        <a:t>802.1X Authentication</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200" spc="-1" strike="noStrike">
                          <a:solidFill>
                            <a:srgbClr val="58585b"/>
                          </a:solidFill>
                          <a:latin typeface="Arial"/>
                        </a:rPr>
                        <a:t>Explain the functions of 802.1x components.</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bl>
          </a:graphicData>
        </a:graphic>
      </p:graphicFrame>
    </p:spTree>
  </p:cSld>
  <p:transition spd="slow">
    <p:wipe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882</TotalTime>
  <Application>LibreOffice/7.3.3.2$Windows_X86_64 LibreOffice_project/d1d0ea68f081ee2800a922cac8f79445e4603348</Application>
  <AppVersion>15.0000</AppVersion>
  <Words>2714</Words>
  <Paragraphs>314</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2020-12-08T18:27:12Z</dcterms:created>
  <dc:creator>PptxGenJS</dc:creator>
  <dc:description/>
  <dc:language>en-AU</dc:language>
  <cp:lastModifiedBy/>
  <dcterms:modified xsi:type="dcterms:W3CDTF">2022-07-30T13:08:14Z</dcterms:modified>
  <cp:revision>42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4</vt:i4>
  </property>
  <property fmtid="{D5CDD505-2E9C-101B-9397-08002B2CF9AE}" pid="3" name="Notes">
    <vt:i4>27</vt:i4>
  </property>
  <property fmtid="{D5CDD505-2E9C-101B-9397-08002B2CF9AE}" pid="4" name="PresentationFormat">
    <vt:lpwstr>On-screen Show (16:9)</vt:lpwstr>
  </property>
  <property fmtid="{D5CDD505-2E9C-101B-9397-08002B2CF9AE}" pid="5" name="Slides">
    <vt:i4>29</vt:i4>
  </property>
</Properties>
</file>