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9144000" cy="5143500"/>
  <p:notesSz cx="51435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AU" sz="4400" spc="-1" strike="noStrike">
                <a:latin typeface="Arial"/>
              </a:rPr>
              <a:t>Click to move the slide</a:t>
            </a:r>
            <a:endParaRPr b="0" lang="en-AU" sz="4400" spc="-1" strike="noStrike">
              <a:latin typeface="Arial"/>
            </a:endParaRPr>
          </a:p>
        </p:txBody>
      </p:sp>
      <p:sp>
        <p:nvSpPr>
          <p:cNvPr id="21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AU" sz="2000" spc="-1" strike="noStrike">
                <a:latin typeface="Arial"/>
              </a:rPr>
              <a:t>Click to edit the notes format</a:t>
            </a:r>
            <a:endParaRPr b="0" lang="en-AU" sz="2000" spc="-1" strike="noStrike">
              <a:latin typeface="Arial"/>
            </a:endParaRPr>
          </a:p>
        </p:txBody>
      </p:sp>
      <p:sp>
        <p:nvSpPr>
          <p:cNvPr id="218"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AU" sz="1400" spc="-1" strike="noStrike">
                <a:latin typeface="Times New Roman"/>
              </a:rPr>
              <a:t>&lt;header&gt;</a:t>
            </a:r>
            <a:endParaRPr b="0" lang="en-AU" sz="1400" spc="-1" strike="noStrike">
              <a:latin typeface="Times New Roman"/>
            </a:endParaRPr>
          </a:p>
        </p:txBody>
      </p:sp>
      <p:sp>
        <p:nvSpPr>
          <p:cNvPr id="219" name="PlaceHolder 4"/>
          <p:cNvSpPr>
            <a:spLocks noGrp="1"/>
          </p:cNvSpPr>
          <p:nvPr>
            <p:ph type="dt" idx="4"/>
          </p:nvPr>
        </p:nvSpPr>
        <p:spPr>
          <a:xfrm>
            <a:off x="4278960" y="0"/>
            <a:ext cx="3280680" cy="534240"/>
          </a:xfrm>
          <a:prstGeom prst="rect">
            <a:avLst/>
          </a:prstGeom>
          <a:noFill/>
          <a:ln w="0">
            <a:noFill/>
          </a:ln>
        </p:spPr>
        <p:txBody>
          <a:bodyPr lIns="0" rIns="0" tIns="0" bIns="0" anchor="t">
            <a:noAutofit/>
          </a:bodyPr>
          <a:lstStyle>
            <a:lvl1pPr algn="r">
              <a:buNone/>
              <a:defRPr b="0" lang="en-AU" sz="1400" spc="-1" strike="noStrike">
                <a:latin typeface="Times New Roman"/>
              </a:defRPr>
            </a:lvl1pPr>
          </a:lstStyle>
          <a:p>
            <a:pPr algn="r">
              <a:buNone/>
            </a:pPr>
            <a:r>
              <a:rPr b="0" lang="en-AU" sz="1400" spc="-1" strike="noStrike">
                <a:latin typeface="Times New Roman"/>
              </a:rPr>
              <a:t>&lt;date/time&gt;</a:t>
            </a:r>
            <a:endParaRPr b="0" lang="en-AU" sz="1400" spc="-1" strike="noStrike">
              <a:latin typeface="Times New Roman"/>
            </a:endParaRPr>
          </a:p>
        </p:txBody>
      </p:sp>
      <p:sp>
        <p:nvSpPr>
          <p:cNvPr id="220" name="PlaceHolder 5"/>
          <p:cNvSpPr>
            <a:spLocks noGrp="1"/>
          </p:cNvSpPr>
          <p:nvPr>
            <p:ph type="ftr" idx="5"/>
          </p:nvPr>
        </p:nvSpPr>
        <p:spPr>
          <a:xfrm>
            <a:off x="0" y="10157400"/>
            <a:ext cx="3280680" cy="534240"/>
          </a:xfrm>
          <a:prstGeom prst="rect">
            <a:avLst/>
          </a:prstGeom>
          <a:noFill/>
          <a:ln w="0">
            <a:noFill/>
          </a:ln>
        </p:spPr>
        <p:txBody>
          <a:bodyPr lIns="0" rIns="0" tIns="0" bIns="0" anchor="b">
            <a:noAutofit/>
          </a:bodyPr>
          <a:lstStyle>
            <a:lvl1pPr>
              <a:defRPr b="0" lang="en-AU" sz="1400" spc="-1" strike="noStrike">
                <a:latin typeface="Times New Roman"/>
              </a:defRPr>
            </a:lvl1pPr>
          </a:lstStyle>
          <a:p>
            <a:r>
              <a:rPr b="0" lang="en-AU" sz="1400" spc="-1" strike="noStrike">
                <a:latin typeface="Times New Roman"/>
              </a:rPr>
              <a:t>&lt;footer&gt;</a:t>
            </a:r>
            <a:endParaRPr b="0" lang="en-AU" sz="1400" spc="-1" strike="noStrike">
              <a:latin typeface="Times New Roman"/>
            </a:endParaRPr>
          </a:p>
        </p:txBody>
      </p:sp>
      <p:sp>
        <p:nvSpPr>
          <p:cNvPr id="221" name="PlaceHolder 6"/>
          <p:cNvSpPr>
            <a:spLocks noGrp="1"/>
          </p:cNvSpPr>
          <p:nvPr>
            <p:ph type="sldNum" idx="6"/>
          </p:nvPr>
        </p:nvSpPr>
        <p:spPr>
          <a:xfrm>
            <a:off x="4278960" y="10157400"/>
            <a:ext cx="3280680" cy="534240"/>
          </a:xfrm>
          <a:prstGeom prst="rect">
            <a:avLst/>
          </a:prstGeom>
          <a:noFill/>
          <a:ln w="0">
            <a:noFill/>
          </a:ln>
        </p:spPr>
        <p:txBody>
          <a:bodyPr lIns="0" rIns="0" tIns="0" bIns="0" anchor="b">
            <a:noAutofit/>
          </a:bodyPr>
          <a:lstStyle>
            <a:lvl1pPr algn="r">
              <a:buNone/>
              <a:defRPr b="0" lang="en-AU" sz="1400" spc="-1" strike="noStrike">
                <a:latin typeface="Times New Roman"/>
              </a:defRPr>
            </a:lvl1pPr>
          </a:lstStyle>
          <a:p>
            <a:pPr algn="r">
              <a:buNone/>
            </a:pPr>
            <a:fld id="{86B88A72-6EE0-470F-802D-1A1EEEF07DBD}" type="slidenum">
              <a:rPr b="0" lang="en-AU" sz="1400" spc="-1" strike="noStrike">
                <a:latin typeface="Times New Roman"/>
              </a:rPr>
              <a:t>&lt;number&gt;</a:t>
            </a:fld>
            <a:endParaRPr b="0" lang="en-AU"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type="sldImg"/>
          </p:nvPr>
        </p:nvSpPr>
        <p:spPr>
          <a:xfrm>
            <a:off x="0" y="0"/>
            <a:ext cx="0" cy="0"/>
          </a:xfrm>
          <a:prstGeom prst="rect">
            <a:avLst/>
          </a:prstGeom>
          <a:ln w="0">
            <a:noFill/>
          </a:ln>
        </p:spPr>
      </p:sp>
      <p:sp>
        <p:nvSpPr>
          <p:cNvPr id="340"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Networking Security (NETSEC)</a:t>
            </a:r>
            <a:endParaRPr b="0" lang="en-AU" sz="2000" spc="-1" strike="noStrike">
              <a:latin typeface="Arial"/>
            </a:endParaRPr>
          </a:p>
          <a:p>
            <a:pPr marL="216000" indent="-216000">
              <a:lnSpc>
                <a:spcPct val="100000"/>
              </a:lnSpc>
              <a:buNone/>
            </a:pPr>
            <a:r>
              <a:rPr b="0" lang="en-US" sz="2000" spc="-1" strike="noStrike">
                <a:latin typeface="Arial"/>
              </a:rPr>
              <a:t>Module 11: IPS Technologies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41" name="PlaceHolder 3"/>
          <p:cNvSpPr>
            <a:spLocks noGrp="1"/>
          </p:cNvSpPr>
          <p:nvPr>
            <p:ph type="sldNum" idx="31"/>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B74EFF63-CE0C-4643-A0CC-59729093FE91}"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PlaceHolder 1"/>
          <p:cNvSpPr>
            <a:spLocks noGrp="1"/>
          </p:cNvSpPr>
          <p:nvPr>
            <p:ph type="sldImg"/>
          </p:nvPr>
        </p:nvSpPr>
        <p:spPr>
          <a:xfrm>
            <a:off x="0" y="0"/>
            <a:ext cx="0" cy="0"/>
          </a:xfrm>
          <a:prstGeom prst="rect">
            <a:avLst/>
          </a:prstGeom>
          <a:ln w="0">
            <a:noFill/>
          </a:ln>
        </p:spPr>
      </p:sp>
      <p:sp>
        <p:nvSpPr>
          <p:cNvPr id="367"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11: IPS Technologies</a:t>
            </a:r>
            <a:endParaRPr b="0" lang="en-AU" sz="2000" spc="-1" strike="noStrike">
              <a:latin typeface="Arial"/>
            </a:endParaRPr>
          </a:p>
          <a:p>
            <a:pPr marL="216000" indent="-216000">
              <a:lnSpc>
                <a:spcPct val="100000"/>
              </a:lnSpc>
              <a:buNone/>
            </a:pPr>
            <a:r>
              <a:rPr b="0" lang="en-US" sz="2000" spc="-1" strike="noStrike">
                <a:latin typeface="Arial"/>
              </a:rPr>
              <a:t>11.2: IPS Implementations</a:t>
            </a:r>
            <a:endParaRPr b="0" lang="en-AU" sz="2000" spc="-1" strike="noStrike">
              <a:latin typeface="Arial"/>
            </a:endParaRPr>
          </a:p>
          <a:p>
            <a:pPr marL="216000" indent="-216000">
              <a:lnSpc>
                <a:spcPct val="100000"/>
              </a:lnSpc>
              <a:buNone/>
            </a:pPr>
            <a:r>
              <a:rPr b="0" lang="en-US" sz="2000" spc="-1" strike="noStrike">
                <a:latin typeface="Arial"/>
              </a:rPr>
              <a:t>11.2.1: Types of IPS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68" name="PlaceHolder 3"/>
          <p:cNvSpPr>
            <a:spLocks noGrp="1"/>
          </p:cNvSpPr>
          <p:nvPr>
            <p:ph type="sldNum" idx="39"/>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8A607C91-777A-4204-B584-BCC6EA37C447}"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sldImg"/>
          </p:nvPr>
        </p:nvSpPr>
        <p:spPr>
          <a:xfrm>
            <a:off x="0" y="0"/>
            <a:ext cx="0" cy="0"/>
          </a:xfrm>
          <a:prstGeom prst="rect">
            <a:avLst/>
          </a:prstGeom>
          <a:ln w="0">
            <a:noFill/>
          </a:ln>
        </p:spPr>
      </p:sp>
      <p:sp>
        <p:nvSpPr>
          <p:cNvPr id="370"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11: IPS Technologies</a:t>
            </a:r>
            <a:endParaRPr b="0" lang="en-AU" sz="2000" spc="-1" strike="noStrike">
              <a:latin typeface="Arial"/>
            </a:endParaRPr>
          </a:p>
          <a:p>
            <a:pPr marL="216000" indent="-216000">
              <a:lnSpc>
                <a:spcPct val="100000"/>
              </a:lnSpc>
              <a:buNone/>
            </a:pPr>
            <a:r>
              <a:rPr b="0" lang="en-US" sz="2000" spc="-1" strike="noStrike">
                <a:latin typeface="Arial"/>
              </a:rPr>
              <a:t>11.2: IPS Implementations</a:t>
            </a:r>
            <a:endParaRPr b="0" lang="en-AU" sz="2000" spc="-1" strike="noStrike">
              <a:latin typeface="Arial"/>
            </a:endParaRPr>
          </a:p>
          <a:p>
            <a:pPr marL="216000" indent="-216000">
              <a:lnSpc>
                <a:spcPct val="100000"/>
              </a:lnSpc>
              <a:buNone/>
            </a:pPr>
            <a:r>
              <a:rPr b="0" lang="en-US" sz="2000" spc="-1" strike="noStrike">
                <a:latin typeface="Arial"/>
              </a:rPr>
              <a:t>11.2.2: Network-Based IPS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71" name="PlaceHolder 3"/>
          <p:cNvSpPr>
            <a:spLocks noGrp="1"/>
          </p:cNvSpPr>
          <p:nvPr>
            <p:ph type="sldNum" idx="40"/>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6F584DED-33EE-4D06-BCF9-DB82B4047907}"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PlaceHolder 1"/>
          <p:cNvSpPr>
            <a:spLocks noGrp="1"/>
          </p:cNvSpPr>
          <p:nvPr>
            <p:ph type="sldImg"/>
          </p:nvPr>
        </p:nvSpPr>
        <p:spPr>
          <a:xfrm>
            <a:off x="0" y="0"/>
            <a:ext cx="0" cy="0"/>
          </a:xfrm>
          <a:prstGeom prst="rect">
            <a:avLst/>
          </a:prstGeom>
          <a:ln w="0">
            <a:noFill/>
          </a:ln>
        </p:spPr>
      </p:sp>
      <p:sp>
        <p:nvSpPr>
          <p:cNvPr id="373"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11: IPS Technologies</a:t>
            </a:r>
            <a:endParaRPr b="0" lang="en-AU" sz="2000" spc="-1" strike="noStrike">
              <a:latin typeface="Arial"/>
            </a:endParaRPr>
          </a:p>
          <a:p>
            <a:pPr marL="216000" indent="-216000">
              <a:lnSpc>
                <a:spcPct val="100000"/>
              </a:lnSpc>
              <a:buNone/>
            </a:pPr>
            <a:r>
              <a:rPr b="0" lang="en-US" sz="2000" spc="-1" strike="noStrike">
                <a:latin typeface="Arial"/>
              </a:rPr>
              <a:t>11.2: IPS Implementations</a:t>
            </a:r>
            <a:endParaRPr b="0" lang="en-AU" sz="2000" spc="-1" strike="noStrike">
              <a:latin typeface="Arial"/>
            </a:endParaRPr>
          </a:p>
          <a:p>
            <a:pPr marL="216000" indent="-216000">
              <a:lnSpc>
                <a:spcPct val="100000"/>
              </a:lnSpc>
              <a:buNone/>
              <a:tabLst>
                <a:tab algn="l" pos="0"/>
              </a:tabLst>
            </a:pPr>
            <a:r>
              <a:rPr b="0" lang="en-US" sz="2000" spc="-1" strike="noStrike">
                <a:latin typeface="Arial"/>
              </a:rPr>
              <a:t>11.2.3: Modes of Deployment</a:t>
            </a:r>
            <a:endParaRPr b="0" lang="en-AU" sz="2000" spc="-1" strike="noStrike">
              <a:latin typeface="Arial"/>
            </a:endParaRPr>
          </a:p>
          <a:p>
            <a:pPr marL="216000" indent="-216000">
              <a:lnSpc>
                <a:spcPct val="100000"/>
              </a:lnSpc>
              <a:buNone/>
              <a:tabLst>
                <a:tab algn="l" pos="0"/>
              </a:tabLst>
            </a:pPr>
            <a:r>
              <a:rPr b="0" lang="en-US" sz="2000" spc="-1" strike="noStrike">
                <a:latin typeface="Arial"/>
              </a:rPr>
              <a:t>11.2.4: Check Your Understanding – Compare IDS and IPS Deployment</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74" name="PlaceHolder 3"/>
          <p:cNvSpPr>
            <a:spLocks noGrp="1"/>
          </p:cNvSpPr>
          <p:nvPr>
            <p:ph type="sldNum" idx="41"/>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3348E4B2-40DF-4B0B-B909-2A160B42334B}"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sldImg"/>
          </p:nvPr>
        </p:nvSpPr>
        <p:spPr>
          <a:xfrm>
            <a:off x="0" y="0"/>
            <a:ext cx="0" cy="0"/>
          </a:xfrm>
          <a:prstGeom prst="rect">
            <a:avLst/>
          </a:prstGeom>
          <a:ln w="0">
            <a:noFill/>
          </a:ln>
        </p:spPr>
      </p:sp>
      <p:sp>
        <p:nvSpPr>
          <p:cNvPr id="376"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11: IPS Technologies</a:t>
            </a:r>
            <a:endParaRPr b="0" lang="en-AU" sz="2000" spc="-1" strike="noStrike">
              <a:latin typeface="Arial"/>
            </a:endParaRPr>
          </a:p>
          <a:p>
            <a:pPr marL="216000" indent="-216000">
              <a:lnSpc>
                <a:spcPct val="100000"/>
              </a:lnSpc>
              <a:buNone/>
            </a:pPr>
            <a:r>
              <a:rPr b="0" lang="en-US" sz="2000" spc="-1" strike="noStrike">
                <a:latin typeface="Arial"/>
              </a:rPr>
              <a:t>11.3: IPS on Cisco ISRs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77" name="PlaceHolder 3"/>
          <p:cNvSpPr>
            <a:spLocks noGrp="1"/>
          </p:cNvSpPr>
          <p:nvPr>
            <p:ph type="sldNum" idx="42"/>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C8643466-07D5-4CEB-BA32-0D6E52DB5486}"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PlaceHolder 1"/>
          <p:cNvSpPr>
            <a:spLocks noGrp="1"/>
          </p:cNvSpPr>
          <p:nvPr>
            <p:ph type="sldImg"/>
          </p:nvPr>
        </p:nvSpPr>
        <p:spPr>
          <a:xfrm>
            <a:off x="0" y="0"/>
            <a:ext cx="0" cy="0"/>
          </a:xfrm>
          <a:prstGeom prst="rect">
            <a:avLst/>
          </a:prstGeom>
          <a:ln w="0">
            <a:noFill/>
          </a:ln>
        </p:spPr>
      </p:sp>
      <p:sp>
        <p:nvSpPr>
          <p:cNvPr id="379"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11: IPS Technologies</a:t>
            </a:r>
            <a:endParaRPr b="0" lang="en-AU" sz="2000" spc="-1" strike="noStrike">
              <a:latin typeface="Arial"/>
            </a:endParaRPr>
          </a:p>
          <a:p>
            <a:pPr marL="216000" indent="-216000">
              <a:lnSpc>
                <a:spcPct val="100000"/>
              </a:lnSpc>
              <a:buNone/>
            </a:pPr>
            <a:r>
              <a:rPr b="0" lang="en-US" sz="2000" spc="-1" strike="noStrike">
                <a:latin typeface="Arial"/>
              </a:rPr>
              <a:t>11.3: IPS on Cisco ISRs</a:t>
            </a:r>
            <a:endParaRPr b="0" lang="en-AU" sz="2000" spc="-1" strike="noStrike">
              <a:latin typeface="Arial"/>
            </a:endParaRPr>
          </a:p>
          <a:p>
            <a:pPr marL="216000" indent="-216000">
              <a:lnSpc>
                <a:spcPct val="100000"/>
              </a:lnSpc>
              <a:buNone/>
            </a:pPr>
            <a:r>
              <a:rPr b="0" lang="en-US" sz="2000" spc="-1" strike="noStrike">
                <a:latin typeface="Arial"/>
              </a:rPr>
              <a:t>11.3.1: IPS Components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80" name="PlaceHolder 3"/>
          <p:cNvSpPr>
            <a:spLocks noGrp="1"/>
          </p:cNvSpPr>
          <p:nvPr>
            <p:ph type="sldNum" idx="43"/>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0EF1B0A2-3463-4F4A-8FBE-3CE846BA412B}"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type="sldImg"/>
          </p:nvPr>
        </p:nvSpPr>
        <p:spPr>
          <a:xfrm>
            <a:off x="0" y="0"/>
            <a:ext cx="0" cy="0"/>
          </a:xfrm>
          <a:prstGeom prst="rect">
            <a:avLst/>
          </a:prstGeom>
          <a:ln w="0">
            <a:noFill/>
          </a:ln>
        </p:spPr>
      </p:sp>
      <p:sp>
        <p:nvSpPr>
          <p:cNvPr id="382"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11: IPS Technologies</a:t>
            </a:r>
            <a:endParaRPr b="0" lang="en-AU" sz="2000" spc="-1" strike="noStrike">
              <a:latin typeface="Arial"/>
            </a:endParaRPr>
          </a:p>
          <a:p>
            <a:pPr marL="216000" indent="-216000">
              <a:lnSpc>
                <a:spcPct val="100000"/>
              </a:lnSpc>
              <a:buNone/>
            </a:pPr>
            <a:r>
              <a:rPr b="0" lang="en-US" sz="2000" spc="-1" strike="noStrike">
                <a:latin typeface="Arial"/>
              </a:rPr>
              <a:t>11.3: IPS on Cisco ISRs</a:t>
            </a:r>
            <a:endParaRPr b="0" lang="en-AU" sz="2000" spc="-1" strike="noStrike">
              <a:latin typeface="Arial"/>
            </a:endParaRPr>
          </a:p>
          <a:p>
            <a:pPr marL="216000" indent="-216000">
              <a:lnSpc>
                <a:spcPct val="100000"/>
              </a:lnSpc>
              <a:buNone/>
            </a:pPr>
            <a:r>
              <a:rPr b="0" lang="en-US" sz="2000" spc="-1" strike="noStrike">
                <a:latin typeface="Arial"/>
              </a:rPr>
              <a:t>11.3.2: Cisco IOS IPS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83" name="PlaceHolder 3"/>
          <p:cNvSpPr>
            <a:spLocks noGrp="1"/>
          </p:cNvSpPr>
          <p:nvPr>
            <p:ph type="sldNum" idx="44"/>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AC4357C6-0689-4B78-A723-DE8C4ACF3091}"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PlaceHolder 1"/>
          <p:cNvSpPr>
            <a:spLocks noGrp="1"/>
          </p:cNvSpPr>
          <p:nvPr>
            <p:ph type="sldImg"/>
          </p:nvPr>
        </p:nvSpPr>
        <p:spPr>
          <a:xfrm>
            <a:off x="0" y="0"/>
            <a:ext cx="0" cy="0"/>
          </a:xfrm>
          <a:prstGeom prst="rect">
            <a:avLst/>
          </a:prstGeom>
          <a:ln w="0">
            <a:noFill/>
          </a:ln>
        </p:spPr>
      </p:sp>
      <p:sp>
        <p:nvSpPr>
          <p:cNvPr id="385"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11: IPS Technologies</a:t>
            </a:r>
            <a:endParaRPr b="0" lang="en-AU" sz="2000" spc="-1" strike="noStrike">
              <a:latin typeface="Arial"/>
            </a:endParaRPr>
          </a:p>
          <a:p>
            <a:pPr marL="216000" indent="-216000">
              <a:lnSpc>
                <a:spcPct val="100000"/>
              </a:lnSpc>
              <a:buNone/>
            </a:pPr>
            <a:r>
              <a:rPr b="0" lang="en-US" sz="2000" spc="-1" strike="noStrike">
                <a:latin typeface="Arial"/>
              </a:rPr>
              <a:t>11.3: IPS on Cisco ISRs</a:t>
            </a:r>
            <a:endParaRPr b="0" lang="en-AU" sz="2000" spc="-1" strike="noStrike">
              <a:latin typeface="Arial"/>
            </a:endParaRPr>
          </a:p>
          <a:p>
            <a:pPr marL="216000" indent="-216000">
              <a:lnSpc>
                <a:spcPct val="100000"/>
              </a:lnSpc>
              <a:buNone/>
            </a:pPr>
            <a:r>
              <a:rPr b="0" lang="en-US" sz="2000" spc="-1" strike="noStrike">
                <a:latin typeface="Arial"/>
              </a:rPr>
              <a:t>11.3.3: Snort IPS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86" name="PlaceHolder 3"/>
          <p:cNvSpPr>
            <a:spLocks noGrp="1"/>
          </p:cNvSpPr>
          <p:nvPr>
            <p:ph type="sldNum" idx="45"/>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B6458222-D0C9-418D-893E-37D048BD7E6B}"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PlaceHolder 1"/>
          <p:cNvSpPr>
            <a:spLocks noGrp="1"/>
          </p:cNvSpPr>
          <p:nvPr>
            <p:ph type="sldImg"/>
          </p:nvPr>
        </p:nvSpPr>
        <p:spPr>
          <a:xfrm>
            <a:off x="0" y="0"/>
            <a:ext cx="0" cy="0"/>
          </a:xfrm>
          <a:prstGeom prst="rect">
            <a:avLst/>
          </a:prstGeom>
          <a:ln w="0">
            <a:noFill/>
          </a:ln>
        </p:spPr>
      </p:sp>
      <p:sp>
        <p:nvSpPr>
          <p:cNvPr id="388"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11: IPS Technologies</a:t>
            </a:r>
            <a:endParaRPr b="0" lang="en-AU" sz="2000" spc="-1" strike="noStrike">
              <a:latin typeface="Arial"/>
            </a:endParaRPr>
          </a:p>
          <a:p>
            <a:pPr marL="216000" indent="-216000">
              <a:lnSpc>
                <a:spcPct val="100000"/>
              </a:lnSpc>
              <a:buNone/>
            </a:pPr>
            <a:r>
              <a:rPr b="0" lang="en-US" sz="2000" spc="-1" strike="noStrike">
                <a:latin typeface="Arial"/>
              </a:rPr>
              <a:t>11.3: IPS on Cisco ISRs</a:t>
            </a:r>
            <a:endParaRPr b="0" lang="en-AU" sz="2000" spc="-1" strike="noStrike">
              <a:latin typeface="Arial"/>
            </a:endParaRPr>
          </a:p>
          <a:p>
            <a:pPr marL="216000" indent="-216000">
              <a:lnSpc>
                <a:spcPct val="100000"/>
              </a:lnSpc>
              <a:buNone/>
            </a:pPr>
            <a:r>
              <a:rPr b="0" lang="en-US" sz="2000" spc="-1" strike="noStrike">
                <a:latin typeface="Arial"/>
              </a:rPr>
              <a:t>11.3.4: Snort Operation </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89" name="PlaceHolder 3"/>
          <p:cNvSpPr>
            <a:spLocks noGrp="1"/>
          </p:cNvSpPr>
          <p:nvPr>
            <p:ph type="sldNum" idx="46"/>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52CB2DB7-68FB-4BDE-94A5-3D721A486077}"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PlaceHolder 1"/>
          <p:cNvSpPr>
            <a:spLocks noGrp="1"/>
          </p:cNvSpPr>
          <p:nvPr>
            <p:ph type="sldImg"/>
          </p:nvPr>
        </p:nvSpPr>
        <p:spPr>
          <a:xfrm>
            <a:off x="0" y="0"/>
            <a:ext cx="0" cy="0"/>
          </a:xfrm>
          <a:prstGeom prst="rect">
            <a:avLst/>
          </a:prstGeom>
          <a:ln w="0">
            <a:noFill/>
          </a:ln>
        </p:spPr>
      </p:sp>
      <p:sp>
        <p:nvSpPr>
          <p:cNvPr id="391"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11: IPS Technologies</a:t>
            </a:r>
            <a:endParaRPr b="0" lang="en-AU" sz="2000" spc="-1" strike="noStrike">
              <a:latin typeface="Arial"/>
            </a:endParaRPr>
          </a:p>
          <a:p>
            <a:pPr marL="216000" indent="-216000">
              <a:lnSpc>
                <a:spcPct val="100000"/>
              </a:lnSpc>
              <a:buNone/>
            </a:pPr>
            <a:r>
              <a:rPr b="0" lang="en-US" sz="2000" spc="-1" strike="noStrike">
                <a:latin typeface="Arial"/>
              </a:rPr>
              <a:t>11.3: IPS on Cisco ISRs</a:t>
            </a:r>
            <a:endParaRPr b="0" lang="en-AU" sz="2000" spc="-1" strike="noStrike">
              <a:latin typeface="Arial"/>
            </a:endParaRPr>
          </a:p>
          <a:p>
            <a:pPr marL="216000" indent="-216000">
              <a:lnSpc>
                <a:spcPct val="100000"/>
              </a:lnSpc>
              <a:buNone/>
            </a:pPr>
            <a:r>
              <a:rPr b="0" lang="en-US" sz="2000" spc="-1" strike="noStrike">
                <a:latin typeface="Arial"/>
              </a:rPr>
              <a:t>11.3.5: Snort Features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92" name="PlaceHolder 3"/>
          <p:cNvSpPr>
            <a:spLocks noGrp="1"/>
          </p:cNvSpPr>
          <p:nvPr>
            <p:ph type="sldNum" idx="47"/>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01B9A4F1-59CD-47E5-906F-4C2F241164BA}"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sldImg"/>
          </p:nvPr>
        </p:nvSpPr>
        <p:spPr>
          <a:xfrm>
            <a:off x="0" y="0"/>
            <a:ext cx="0" cy="0"/>
          </a:xfrm>
          <a:prstGeom prst="rect">
            <a:avLst/>
          </a:prstGeom>
          <a:ln w="0">
            <a:noFill/>
          </a:ln>
        </p:spPr>
      </p:sp>
      <p:sp>
        <p:nvSpPr>
          <p:cNvPr id="394"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11: IPS Technologies</a:t>
            </a:r>
            <a:endParaRPr b="0" lang="en-AU" sz="2000" spc="-1" strike="noStrike">
              <a:latin typeface="Arial"/>
            </a:endParaRPr>
          </a:p>
          <a:p>
            <a:pPr marL="216000" indent="-216000">
              <a:lnSpc>
                <a:spcPct val="100000"/>
              </a:lnSpc>
              <a:buNone/>
            </a:pPr>
            <a:r>
              <a:rPr b="0" lang="en-US" sz="2000" spc="-1" strike="noStrike">
                <a:latin typeface="Arial"/>
              </a:rPr>
              <a:t>11.3: IPS on Cisco ISRs</a:t>
            </a:r>
            <a:endParaRPr b="0" lang="en-AU" sz="2000" spc="-1" strike="noStrike">
              <a:latin typeface="Arial"/>
            </a:endParaRPr>
          </a:p>
          <a:p>
            <a:pPr marL="216000" indent="-216000">
              <a:lnSpc>
                <a:spcPct val="100000"/>
              </a:lnSpc>
              <a:buNone/>
              <a:tabLst>
                <a:tab algn="l" pos="0"/>
              </a:tabLst>
            </a:pPr>
            <a:r>
              <a:rPr b="0" lang="en-US" sz="2000" spc="-1" strike="noStrike">
                <a:latin typeface="Arial"/>
              </a:rPr>
              <a:t>11.3.6: Snort System Requirements</a:t>
            </a:r>
            <a:endParaRPr b="0" lang="en-AU" sz="2000" spc="-1" strike="noStrike">
              <a:latin typeface="Arial"/>
            </a:endParaRPr>
          </a:p>
          <a:p>
            <a:pPr marL="216000" indent="-216000">
              <a:lnSpc>
                <a:spcPct val="100000"/>
              </a:lnSpc>
              <a:buNone/>
              <a:tabLst>
                <a:tab algn="l" pos="0"/>
              </a:tabLst>
            </a:pPr>
            <a:r>
              <a:rPr b="0" lang="en-US" sz="2000" spc="-1" strike="noStrike">
                <a:latin typeface="Arial"/>
              </a:rPr>
              <a:t>11.3.7: Check Your Understanding – IPS on Cisco ISRs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95" name="PlaceHolder 3"/>
          <p:cNvSpPr>
            <a:spLocks noGrp="1"/>
          </p:cNvSpPr>
          <p:nvPr>
            <p:ph type="sldNum" idx="48"/>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3C0FF94A-7FA8-4CB8-BD0C-91CAC5CE268B}"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type="sldImg"/>
          </p:nvPr>
        </p:nvSpPr>
        <p:spPr>
          <a:xfrm>
            <a:off x="0" y="0"/>
            <a:ext cx="0" cy="0"/>
          </a:xfrm>
          <a:prstGeom prst="rect">
            <a:avLst/>
          </a:prstGeom>
          <a:ln w="0">
            <a:noFill/>
          </a:ln>
        </p:spPr>
      </p:sp>
      <p:sp>
        <p:nvSpPr>
          <p:cNvPr id="343"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Networking Security (NETSEC)</a:t>
            </a:r>
            <a:endParaRPr b="0" lang="en-AU" sz="2000" spc="-1" strike="noStrike">
              <a:latin typeface="Arial"/>
            </a:endParaRPr>
          </a:p>
          <a:p>
            <a:pPr marL="216000" indent="-216000">
              <a:lnSpc>
                <a:spcPct val="100000"/>
              </a:lnSpc>
              <a:buNone/>
            </a:pPr>
            <a:r>
              <a:rPr b="0" lang="en-US" sz="2000" spc="-1" strike="noStrike">
                <a:latin typeface="Arial"/>
              </a:rPr>
              <a:t>Module 11: IPS Technologies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44" name="PlaceHolder 3"/>
          <p:cNvSpPr>
            <a:spLocks noGrp="1"/>
          </p:cNvSpPr>
          <p:nvPr>
            <p:ph type="sldNum" idx="32"/>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3D7E5539-ED94-466F-AAD9-B671C57E5AF7}"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PlaceHolder 1"/>
          <p:cNvSpPr>
            <a:spLocks noGrp="1"/>
          </p:cNvSpPr>
          <p:nvPr>
            <p:ph type="sldImg"/>
          </p:nvPr>
        </p:nvSpPr>
        <p:spPr>
          <a:xfrm>
            <a:off x="0" y="0"/>
            <a:ext cx="0" cy="0"/>
          </a:xfrm>
          <a:prstGeom prst="rect">
            <a:avLst/>
          </a:prstGeom>
          <a:ln w="0">
            <a:noFill/>
          </a:ln>
        </p:spPr>
      </p:sp>
      <p:sp>
        <p:nvSpPr>
          <p:cNvPr id="397"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11: IPS Technologies</a:t>
            </a:r>
            <a:endParaRPr b="0" lang="en-AU" sz="2000" spc="-1" strike="noStrike">
              <a:latin typeface="Arial"/>
            </a:endParaRPr>
          </a:p>
          <a:p>
            <a:pPr marL="216000" indent="-216000">
              <a:lnSpc>
                <a:spcPct val="100000"/>
              </a:lnSpc>
              <a:buNone/>
            </a:pPr>
            <a:r>
              <a:rPr b="0" lang="en-US" sz="2000" spc="-1" strike="noStrike">
                <a:latin typeface="Arial"/>
              </a:rPr>
              <a:t>11.4: Cisco Switched Port Analyzer</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98" name="PlaceHolder 3"/>
          <p:cNvSpPr>
            <a:spLocks noGrp="1"/>
          </p:cNvSpPr>
          <p:nvPr>
            <p:ph type="sldNum" idx="49"/>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864A169E-2215-4D8D-A41D-DD9BC4F458D0}"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PlaceHolder 1"/>
          <p:cNvSpPr>
            <a:spLocks noGrp="1"/>
          </p:cNvSpPr>
          <p:nvPr>
            <p:ph type="sldImg"/>
          </p:nvPr>
        </p:nvSpPr>
        <p:spPr>
          <a:xfrm>
            <a:off x="0" y="0"/>
            <a:ext cx="0" cy="0"/>
          </a:xfrm>
          <a:prstGeom prst="rect">
            <a:avLst/>
          </a:prstGeom>
          <a:ln w="0">
            <a:noFill/>
          </a:ln>
        </p:spPr>
      </p:sp>
      <p:sp>
        <p:nvSpPr>
          <p:cNvPr id="400"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11: IPS Technologies</a:t>
            </a:r>
            <a:endParaRPr b="0" lang="en-AU" sz="2000" spc="-1" strike="noStrike">
              <a:latin typeface="Arial"/>
            </a:endParaRPr>
          </a:p>
          <a:p>
            <a:pPr marL="216000" indent="-216000">
              <a:lnSpc>
                <a:spcPct val="100000"/>
              </a:lnSpc>
              <a:buNone/>
            </a:pPr>
            <a:r>
              <a:rPr b="0" lang="en-US" sz="2000" spc="-1" strike="noStrike">
                <a:latin typeface="Arial"/>
              </a:rPr>
              <a:t>11.4: Cisco Switched Port Analyzer</a:t>
            </a:r>
            <a:endParaRPr b="0" lang="en-AU" sz="2000" spc="-1" strike="noStrike">
              <a:latin typeface="Arial"/>
            </a:endParaRPr>
          </a:p>
          <a:p>
            <a:pPr marL="216000" indent="-216000">
              <a:lnSpc>
                <a:spcPct val="100000"/>
              </a:lnSpc>
              <a:buNone/>
            </a:pPr>
            <a:r>
              <a:rPr b="0" lang="en-US" sz="2000" spc="-1" strike="noStrike">
                <a:latin typeface="Arial"/>
              </a:rPr>
              <a:t>11.4.1: Network Monitoring Methods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01" name="PlaceHolder 3"/>
          <p:cNvSpPr>
            <a:spLocks noGrp="1"/>
          </p:cNvSpPr>
          <p:nvPr>
            <p:ph type="sldNum" idx="50"/>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1D2669F1-210A-4AAA-8259-58C3FE191FBC}"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PlaceHolder 1"/>
          <p:cNvSpPr>
            <a:spLocks noGrp="1"/>
          </p:cNvSpPr>
          <p:nvPr>
            <p:ph type="sldImg"/>
          </p:nvPr>
        </p:nvSpPr>
        <p:spPr>
          <a:xfrm>
            <a:off x="0" y="0"/>
            <a:ext cx="0" cy="0"/>
          </a:xfrm>
          <a:prstGeom prst="rect">
            <a:avLst/>
          </a:prstGeom>
          <a:ln w="0">
            <a:noFill/>
          </a:ln>
        </p:spPr>
      </p:sp>
      <p:sp>
        <p:nvSpPr>
          <p:cNvPr id="403"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11: IPS Technologies</a:t>
            </a:r>
            <a:endParaRPr b="0" lang="en-AU" sz="2000" spc="-1" strike="noStrike">
              <a:latin typeface="Arial"/>
            </a:endParaRPr>
          </a:p>
          <a:p>
            <a:pPr marL="216000" indent="-216000">
              <a:lnSpc>
                <a:spcPct val="100000"/>
              </a:lnSpc>
              <a:buNone/>
            </a:pPr>
            <a:r>
              <a:rPr b="0" lang="en-US" sz="2000" spc="-1" strike="noStrike">
                <a:latin typeface="Arial"/>
              </a:rPr>
              <a:t>11.4: Cisco Switched Port Analyzer</a:t>
            </a:r>
            <a:endParaRPr b="0" lang="en-AU" sz="2000" spc="-1" strike="noStrike">
              <a:latin typeface="Arial"/>
            </a:endParaRPr>
          </a:p>
          <a:p>
            <a:pPr marL="216000" indent="-216000">
              <a:lnSpc>
                <a:spcPct val="100000"/>
              </a:lnSpc>
              <a:buNone/>
            </a:pPr>
            <a:r>
              <a:rPr b="0" lang="en-US" sz="2000" spc="-1" strike="noStrike">
                <a:latin typeface="Arial"/>
              </a:rPr>
              <a:t>11.4.2: Network Taps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04" name="PlaceHolder 3"/>
          <p:cNvSpPr>
            <a:spLocks noGrp="1"/>
          </p:cNvSpPr>
          <p:nvPr>
            <p:ph type="sldNum" idx="51"/>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518D9336-948E-4D5C-A500-26EDCD8128FB}"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PlaceHolder 1"/>
          <p:cNvSpPr>
            <a:spLocks noGrp="1"/>
          </p:cNvSpPr>
          <p:nvPr>
            <p:ph type="sldImg"/>
          </p:nvPr>
        </p:nvSpPr>
        <p:spPr>
          <a:xfrm>
            <a:off x="0" y="0"/>
            <a:ext cx="0" cy="0"/>
          </a:xfrm>
          <a:prstGeom prst="rect">
            <a:avLst/>
          </a:prstGeom>
          <a:ln w="0">
            <a:noFill/>
          </a:ln>
        </p:spPr>
      </p:sp>
      <p:sp>
        <p:nvSpPr>
          <p:cNvPr id="406"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11: IPS Technologies</a:t>
            </a:r>
            <a:endParaRPr b="0" lang="en-AU" sz="2000" spc="-1" strike="noStrike">
              <a:latin typeface="Arial"/>
            </a:endParaRPr>
          </a:p>
          <a:p>
            <a:pPr marL="216000" indent="-216000">
              <a:lnSpc>
                <a:spcPct val="100000"/>
              </a:lnSpc>
              <a:buNone/>
            </a:pPr>
            <a:r>
              <a:rPr b="0" lang="en-US" sz="2000" spc="-1" strike="noStrike">
                <a:latin typeface="Arial"/>
              </a:rPr>
              <a:t>11.4: Cisco Switched Port Analyzer</a:t>
            </a:r>
            <a:endParaRPr b="0" lang="en-AU" sz="2000" spc="-1" strike="noStrike">
              <a:latin typeface="Arial"/>
            </a:endParaRPr>
          </a:p>
          <a:p>
            <a:pPr marL="216000" indent="-216000">
              <a:lnSpc>
                <a:spcPct val="100000"/>
              </a:lnSpc>
              <a:buNone/>
            </a:pPr>
            <a:r>
              <a:rPr b="0" lang="en-US" sz="2000" spc="-1" strike="noStrike">
                <a:latin typeface="Arial"/>
              </a:rPr>
              <a:t>11.4.3: Traffic Mirroring and SPAN</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07" name="PlaceHolder 3"/>
          <p:cNvSpPr>
            <a:spLocks noGrp="1"/>
          </p:cNvSpPr>
          <p:nvPr>
            <p:ph type="sldNum" idx="52"/>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A16367D3-3504-4879-AFFE-8898F9157718}"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PlaceHolder 1"/>
          <p:cNvSpPr>
            <a:spLocks noGrp="1"/>
          </p:cNvSpPr>
          <p:nvPr>
            <p:ph type="sldImg"/>
          </p:nvPr>
        </p:nvSpPr>
        <p:spPr>
          <a:xfrm>
            <a:off x="0" y="0"/>
            <a:ext cx="0" cy="0"/>
          </a:xfrm>
          <a:prstGeom prst="rect">
            <a:avLst/>
          </a:prstGeom>
          <a:ln w="0">
            <a:noFill/>
          </a:ln>
        </p:spPr>
      </p:sp>
      <p:sp>
        <p:nvSpPr>
          <p:cNvPr id="409"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11: IPS Technologies</a:t>
            </a:r>
            <a:endParaRPr b="0" lang="en-AU" sz="2000" spc="-1" strike="noStrike">
              <a:latin typeface="Arial"/>
            </a:endParaRPr>
          </a:p>
          <a:p>
            <a:pPr marL="216000" indent="-216000">
              <a:lnSpc>
                <a:spcPct val="100000"/>
              </a:lnSpc>
              <a:buNone/>
            </a:pPr>
            <a:r>
              <a:rPr b="0" lang="en-US" sz="2000" spc="-1" strike="noStrike">
                <a:latin typeface="Arial"/>
              </a:rPr>
              <a:t>11.4: Cisco Switched Port Analyzer</a:t>
            </a:r>
            <a:endParaRPr b="0" lang="en-AU" sz="2000" spc="-1" strike="noStrike">
              <a:latin typeface="Arial"/>
            </a:endParaRPr>
          </a:p>
          <a:p>
            <a:pPr marL="216000" indent="-216000">
              <a:lnSpc>
                <a:spcPct val="100000"/>
              </a:lnSpc>
              <a:buNone/>
            </a:pPr>
            <a:r>
              <a:rPr b="0" lang="en-US" sz="2000" spc="-1" strike="noStrike">
                <a:latin typeface="Arial"/>
              </a:rPr>
              <a:t>11.4.3: Traffic Mirroring and SPAN(Cont.)</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10" name="PlaceHolder 3"/>
          <p:cNvSpPr>
            <a:spLocks noGrp="1"/>
          </p:cNvSpPr>
          <p:nvPr>
            <p:ph type="sldNum" idx="53"/>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061A53C4-6FF1-461E-900B-181B0C2C8A67}"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PlaceHolder 1"/>
          <p:cNvSpPr>
            <a:spLocks noGrp="1"/>
          </p:cNvSpPr>
          <p:nvPr>
            <p:ph type="sldImg"/>
          </p:nvPr>
        </p:nvSpPr>
        <p:spPr>
          <a:xfrm>
            <a:off x="0" y="0"/>
            <a:ext cx="0" cy="0"/>
          </a:xfrm>
          <a:prstGeom prst="rect">
            <a:avLst/>
          </a:prstGeom>
          <a:ln w="0">
            <a:noFill/>
          </a:ln>
        </p:spPr>
      </p:sp>
      <p:sp>
        <p:nvSpPr>
          <p:cNvPr id="412"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11: IPS Technologies</a:t>
            </a:r>
            <a:endParaRPr b="0" lang="en-AU" sz="2000" spc="-1" strike="noStrike">
              <a:latin typeface="Arial"/>
            </a:endParaRPr>
          </a:p>
          <a:p>
            <a:pPr marL="216000" indent="-216000">
              <a:lnSpc>
                <a:spcPct val="100000"/>
              </a:lnSpc>
              <a:buNone/>
            </a:pPr>
            <a:r>
              <a:rPr b="0" lang="en-US" sz="2000" spc="-1" strike="noStrike">
                <a:latin typeface="Arial"/>
              </a:rPr>
              <a:t>11.4: Cisco Switched Port Analyzer</a:t>
            </a:r>
            <a:endParaRPr b="0" lang="en-AU" sz="2000" spc="-1" strike="noStrike">
              <a:latin typeface="Arial"/>
            </a:endParaRPr>
          </a:p>
          <a:p>
            <a:pPr marL="216000" indent="-216000">
              <a:lnSpc>
                <a:spcPct val="100000"/>
              </a:lnSpc>
              <a:buNone/>
              <a:tabLst>
                <a:tab algn="l" pos="0"/>
              </a:tabLst>
            </a:pPr>
            <a:r>
              <a:rPr b="0" lang="en-US" sz="2000" spc="-1" strike="noStrike">
                <a:latin typeface="Arial"/>
              </a:rPr>
              <a:t>11.4.4: Configure Cisco SPAN using Intrusion Detection</a:t>
            </a:r>
            <a:endParaRPr b="0" lang="en-AU" sz="2000" spc="-1" strike="noStrike">
              <a:latin typeface="Arial"/>
            </a:endParaRPr>
          </a:p>
          <a:p>
            <a:pPr marL="216000" indent="-216000">
              <a:lnSpc>
                <a:spcPct val="100000"/>
              </a:lnSpc>
              <a:buNone/>
              <a:tabLst>
                <a:tab algn="l" pos="0"/>
              </a:tabLst>
            </a:pPr>
            <a:r>
              <a:rPr b="0" lang="en-US" sz="2000" spc="-1" strike="noStrike">
                <a:latin typeface="Arial"/>
              </a:rPr>
              <a:t>11.4.5: Syntax Checker – Configure and Verify SPAN</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13" name="PlaceHolder 3"/>
          <p:cNvSpPr>
            <a:spLocks noGrp="1"/>
          </p:cNvSpPr>
          <p:nvPr>
            <p:ph type="sldNum" idx="54"/>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2C0C9807-3E23-474E-8D7D-0F87F2515B72}"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PlaceHolder 1"/>
          <p:cNvSpPr>
            <a:spLocks noGrp="1"/>
          </p:cNvSpPr>
          <p:nvPr>
            <p:ph type="sldImg"/>
          </p:nvPr>
        </p:nvSpPr>
        <p:spPr>
          <a:xfrm>
            <a:off x="0" y="0"/>
            <a:ext cx="0" cy="0"/>
          </a:xfrm>
          <a:prstGeom prst="rect">
            <a:avLst/>
          </a:prstGeom>
          <a:ln w="0">
            <a:noFill/>
          </a:ln>
        </p:spPr>
      </p:sp>
      <p:sp>
        <p:nvSpPr>
          <p:cNvPr id="415"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11: IPS Technologies</a:t>
            </a:r>
            <a:endParaRPr b="0" lang="en-AU" sz="2000" spc="-1" strike="noStrike">
              <a:latin typeface="Arial"/>
            </a:endParaRPr>
          </a:p>
          <a:p>
            <a:pPr marL="216000" indent="-216000">
              <a:lnSpc>
                <a:spcPct val="100000"/>
              </a:lnSpc>
              <a:buNone/>
            </a:pPr>
            <a:r>
              <a:rPr b="0" lang="en-US" sz="2000" spc="-1" strike="noStrike">
                <a:latin typeface="Arial"/>
              </a:rPr>
              <a:t>11.4: Cisco Switched Port Analyzer</a:t>
            </a:r>
            <a:endParaRPr b="0" lang="en-AU" sz="2000" spc="-1" strike="noStrike">
              <a:latin typeface="Arial"/>
            </a:endParaRPr>
          </a:p>
          <a:p>
            <a:pPr marL="216000" indent="-216000">
              <a:lnSpc>
                <a:spcPct val="100000"/>
              </a:lnSpc>
              <a:buNone/>
              <a:tabLst>
                <a:tab algn="l" pos="0"/>
              </a:tabLst>
            </a:pPr>
            <a:r>
              <a:rPr b="0" lang="en-US" sz="2000" spc="-1" strike="noStrike">
                <a:latin typeface="Arial"/>
              </a:rPr>
              <a:t>11.4.4: Configure Cisco SPAN using Intrusion Detection</a:t>
            </a:r>
            <a:endParaRPr b="0" lang="en-AU" sz="2000" spc="-1" strike="noStrike">
              <a:latin typeface="Arial"/>
            </a:endParaRPr>
          </a:p>
          <a:p>
            <a:pPr marL="216000" indent="-216000">
              <a:lnSpc>
                <a:spcPct val="100000"/>
              </a:lnSpc>
              <a:buNone/>
              <a:tabLst>
                <a:tab algn="l" pos="0"/>
              </a:tabLst>
            </a:pPr>
            <a:r>
              <a:rPr b="0" lang="en-US" sz="2000" spc="-1" strike="noStrike">
                <a:latin typeface="Arial"/>
              </a:rPr>
              <a:t>11.4.5: Syntax Checker – Configure and Verify SPAN</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16" name="PlaceHolder 3"/>
          <p:cNvSpPr>
            <a:spLocks noGrp="1"/>
          </p:cNvSpPr>
          <p:nvPr>
            <p:ph type="sldNum" idx="55"/>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E2261F6A-2C82-4167-AE7E-0A879BA4AA98}"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PlaceHolder 1"/>
          <p:cNvSpPr>
            <a:spLocks noGrp="1"/>
          </p:cNvSpPr>
          <p:nvPr>
            <p:ph type="sldImg"/>
          </p:nvPr>
        </p:nvSpPr>
        <p:spPr>
          <a:xfrm>
            <a:off x="0" y="0"/>
            <a:ext cx="0" cy="0"/>
          </a:xfrm>
          <a:prstGeom prst="rect">
            <a:avLst/>
          </a:prstGeom>
          <a:ln w="0">
            <a:noFill/>
          </a:ln>
        </p:spPr>
      </p:sp>
      <p:sp>
        <p:nvSpPr>
          <p:cNvPr id="418"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11: IPS Technologies</a:t>
            </a:r>
            <a:endParaRPr b="0" lang="en-AU" sz="2000" spc="-1" strike="noStrike">
              <a:latin typeface="Arial"/>
            </a:endParaRPr>
          </a:p>
          <a:p>
            <a:pPr marL="216000" indent="-216000">
              <a:lnSpc>
                <a:spcPct val="100000"/>
              </a:lnSpc>
              <a:buNone/>
            </a:pPr>
            <a:r>
              <a:rPr b="0" lang="en-US" sz="2000" spc="-1" strike="noStrike">
                <a:latin typeface="Arial"/>
              </a:rPr>
              <a:t>11.4: Cisco Switched Port Analyzer</a:t>
            </a:r>
            <a:endParaRPr b="0" lang="en-AU" sz="2000" spc="-1" strike="noStrike">
              <a:latin typeface="Arial"/>
            </a:endParaRPr>
          </a:p>
          <a:p>
            <a:pPr marL="216000" indent="-216000">
              <a:lnSpc>
                <a:spcPct val="100000"/>
              </a:lnSpc>
              <a:buNone/>
              <a:tabLst>
                <a:tab algn="l" pos="0"/>
              </a:tabLst>
            </a:pPr>
            <a:r>
              <a:rPr b="0" lang="en-US" sz="2000" spc="-1" strike="noStrike">
                <a:latin typeface="Arial"/>
              </a:rPr>
              <a:t>11.4.4: Configure Cisco SPAN using Intrusion Detection</a:t>
            </a:r>
            <a:endParaRPr b="0" lang="en-AU" sz="2000" spc="-1" strike="noStrike">
              <a:latin typeface="Arial"/>
            </a:endParaRPr>
          </a:p>
          <a:p>
            <a:pPr marL="216000" indent="-216000">
              <a:lnSpc>
                <a:spcPct val="100000"/>
              </a:lnSpc>
              <a:buNone/>
              <a:tabLst>
                <a:tab algn="l" pos="0"/>
              </a:tabLst>
            </a:pPr>
            <a:r>
              <a:rPr b="0" lang="en-US" sz="2000" spc="-1" strike="noStrike">
                <a:latin typeface="Arial"/>
              </a:rPr>
              <a:t>11.4.5: Syntax Checker – Configure and Verify SPAN</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19" name="PlaceHolder 3"/>
          <p:cNvSpPr>
            <a:spLocks noGrp="1"/>
          </p:cNvSpPr>
          <p:nvPr>
            <p:ph type="sldNum" idx="56"/>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C801B14C-81E6-4E84-9F7B-A7EEDC3AAB19}"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Rectangle 11"/>
          <p:cNvSpPr/>
          <p:nvPr/>
        </p:nvSpPr>
        <p:spPr>
          <a:xfrm>
            <a:off x="5929200" y="8680320"/>
            <a:ext cx="812160" cy="286560"/>
          </a:xfrm>
          <a:prstGeom prst="rect">
            <a:avLst/>
          </a:prstGeom>
          <a:noFill/>
          <a:ln w="0">
            <a:noFill/>
          </a:ln>
        </p:spPr>
        <p:style>
          <a:lnRef idx="0"/>
          <a:fillRef idx="0"/>
          <a:effectRef idx="0"/>
          <a:fontRef idx="minor"/>
        </p:style>
        <p:txBody>
          <a:bodyPr lIns="18720" rIns="18720" tIns="0" bIns="0" anchor="b">
            <a:noAutofit/>
          </a:bodyPr>
          <a:p>
            <a:pPr algn="r">
              <a:lnSpc>
                <a:spcPct val="100000"/>
              </a:lnSpc>
              <a:buNone/>
              <a:tabLst>
                <a:tab algn="l" pos="0"/>
              </a:tabLst>
            </a:pPr>
            <a:fld id="{02973F4B-A78A-44CF-9327-78138BBED64E}" type="slidenum">
              <a:rPr b="0" lang="en-US" sz="800" spc="-1" strike="noStrike">
                <a:solidFill>
                  <a:srgbClr val="000000"/>
                </a:solidFill>
                <a:latin typeface="Arial"/>
                <a:ea typeface="ＭＳ Ｐゴシック"/>
              </a:rPr>
              <a:t>&lt;number&gt;</a:t>
            </a:fld>
            <a:endParaRPr b="0" lang="en-AU" sz="800" spc="-1" strike="noStrike">
              <a:latin typeface="Arial"/>
            </a:endParaRPr>
          </a:p>
        </p:txBody>
      </p:sp>
      <p:sp>
        <p:nvSpPr>
          <p:cNvPr id="346" name="PlaceHolder 1"/>
          <p:cNvSpPr>
            <a:spLocks noGrp="1"/>
          </p:cNvSpPr>
          <p:nvPr>
            <p:ph type="sldImg"/>
          </p:nvPr>
        </p:nvSpPr>
        <p:spPr>
          <a:xfrm>
            <a:off x="0" y="0"/>
            <a:ext cx="0" cy="0"/>
          </a:xfrm>
          <a:prstGeom prst="rect">
            <a:avLst/>
          </a:prstGeom>
          <a:ln w="0">
            <a:noFill/>
          </a:ln>
        </p:spPr>
      </p:sp>
      <p:sp>
        <p:nvSpPr>
          <p:cNvPr id="347"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tabLst>
                <a:tab algn="l" pos="0"/>
              </a:tabLst>
            </a:pPr>
            <a:r>
              <a:rPr b="0" lang="en-US" sz="1200" spc="-1" strike="noStrike">
                <a:latin typeface="Arial"/>
              </a:rPr>
              <a:t>11 – IPS Technologies</a:t>
            </a:r>
            <a:endParaRPr b="0" lang="en-AU" sz="1200" spc="-1" strike="noStrike">
              <a:latin typeface="Arial"/>
            </a:endParaRPr>
          </a:p>
          <a:p>
            <a:pPr marL="216000" indent="-216000">
              <a:lnSpc>
                <a:spcPct val="100000"/>
              </a:lnSpc>
              <a:buNone/>
              <a:tabLst>
                <a:tab algn="l" pos="0"/>
              </a:tabLst>
            </a:pPr>
            <a:r>
              <a:rPr b="0" lang="en-GB" sz="2000" spc="-1" strike="noStrike">
                <a:latin typeface="Arial"/>
              </a:rPr>
              <a:t>11.0.2 – What will I learn to do in this module?</a:t>
            </a:r>
            <a:endParaRPr b="0" lang="en-AU"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sldImg"/>
          </p:nvPr>
        </p:nvSpPr>
        <p:spPr>
          <a:xfrm>
            <a:off x="0" y="0"/>
            <a:ext cx="0" cy="0"/>
          </a:xfrm>
          <a:prstGeom prst="rect">
            <a:avLst/>
          </a:prstGeom>
          <a:ln w="0">
            <a:noFill/>
          </a:ln>
        </p:spPr>
      </p:sp>
      <p:sp>
        <p:nvSpPr>
          <p:cNvPr id="349"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11: IPS Technologies</a:t>
            </a:r>
            <a:endParaRPr b="0" lang="en-AU" sz="2000" spc="-1" strike="noStrike">
              <a:latin typeface="Arial"/>
            </a:endParaRPr>
          </a:p>
          <a:p>
            <a:pPr marL="216000" indent="-216000">
              <a:lnSpc>
                <a:spcPct val="100000"/>
              </a:lnSpc>
              <a:buNone/>
            </a:pPr>
            <a:r>
              <a:rPr b="0" lang="en-US" sz="2000" spc="-1" strike="noStrike">
                <a:latin typeface="Arial"/>
              </a:rPr>
              <a:t>11.1: IDS and IPS Characteristics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50" name="PlaceHolder 3"/>
          <p:cNvSpPr>
            <a:spLocks noGrp="1"/>
          </p:cNvSpPr>
          <p:nvPr>
            <p:ph type="sldNum" idx="33"/>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CED30323-B0FD-4BD7-85C5-1CE6DCCA9FE3}"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PlaceHolder 1"/>
          <p:cNvSpPr>
            <a:spLocks noGrp="1"/>
          </p:cNvSpPr>
          <p:nvPr>
            <p:ph type="sldImg"/>
          </p:nvPr>
        </p:nvSpPr>
        <p:spPr>
          <a:xfrm>
            <a:off x="0" y="0"/>
            <a:ext cx="0" cy="0"/>
          </a:xfrm>
          <a:prstGeom prst="rect">
            <a:avLst/>
          </a:prstGeom>
          <a:ln w="0">
            <a:noFill/>
          </a:ln>
        </p:spPr>
      </p:sp>
      <p:sp>
        <p:nvSpPr>
          <p:cNvPr id="352"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11: IPS Technologies</a:t>
            </a:r>
            <a:endParaRPr b="0" lang="en-AU" sz="2000" spc="-1" strike="noStrike">
              <a:latin typeface="Arial"/>
            </a:endParaRPr>
          </a:p>
          <a:p>
            <a:pPr marL="216000" indent="-216000">
              <a:lnSpc>
                <a:spcPct val="100000"/>
              </a:lnSpc>
              <a:buNone/>
            </a:pPr>
            <a:r>
              <a:rPr b="0" lang="en-US" sz="2000" spc="-1" strike="noStrike">
                <a:latin typeface="Arial"/>
              </a:rPr>
              <a:t>11.1: IDS and IPS Characteristics</a:t>
            </a:r>
            <a:endParaRPr b="0" lang="en-AU" sz="2000" spc="-1" strike="noStrike">
              <a:latin typeface="Arial"/>
            </a:endParaRPr>
          </a:p>
          <a:p>
            <a:pPr marL="216000" indent="-216000">
              <a:lnSpc>
                <a:spcPct val="100000"/>
              </a:lnSpc>
              <a:buNone/>
            </a:pPr>
            <a:r>
              <a:rPr b="0" lang="en-US" sz="2000" spc="-1" strike="noStrike">
                <a:latin typeface="Arial"/>
              </a:rPr>
              <a:t>11.1.1: Zero-Day Attacks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53" name="PlaceHolder 3"/>
          <p:cNvSpPr>
            <a:spLocks noGrp="1"/>
          </p:cNvSpPr>
          <p:nvPr>
            <p:ph type="sldNum" idx="34"/>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D24F61FE-48B0-4B97-B4A5-91C92ACB065A}"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type="sldImg"/>
          </p:nvPr>
        </p:nvSpPr>
        <p:spPr>
          <a:xfrm>
            <a:off x="0" y="0"/>
            <a:ext cx="0" cy="0"/>
          </a:xfrm>
          <a:prstGeom prst="rect">
            <a:avLst/>
          </a:prstGeom>
          <a:ln w="0">
            <a:noFill/>
          </a:ln>
        </p:spPr>
      </p:sp>
      <p:sp>
        <p:nvSpPr>
          <p:cNvPr id="355"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11: IPS Technologies</a:t>
            </a:r>
            <a:endParaRPr b="0" lang="en-AU" sz="2000" spc="-1" strike="noStrike">
              <a:latin typeface="Arial"/>
            </a:endParaRPr>
          </a:p>
          <a:p>
            <a:pPr marL="216000" indent="-216000">
              <a:lnSpc>
                <a:spcPct val="100000"/>
              </a:lnSpc>
              <a:buNone/>
            </a:pPr>
            <a:r>
              <a:rPr b="0" lang="en-US" sz="2000" spc="-1" strike="noStrike">
                <a:latin typeface="Arial"/>
              </a:rPr>
              <a:t>11.1: IDS and IPS Characteristics</a:t>
            </a:r>
            <a:endParaRPr b="0" lang="en-AU" sz="2000" spc="-1" strike="noStrike">
              <a:latin typeface="Arial"/>
            </a:endParaRPr>
          </a:p>
          <a:p>
            <a:pPr marL="216000" indent="-216000">
              <a:lnSpc>
                <a:spcPct val="100000"/>
              </a:lnSpc>
              <a:buNone/>
            </a:pPr>
            <a:r>
              <a:rPr b="0" lang="en-US" sz="2000" spc="-1" strike="noStrike">
                <a:latin typeface="Arial"/>
              </a:rPr>
              <a:t>11.1.2: Monitor for Attacks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56" name="PlaceHolder 3"/>
          <p:cNvSpPr>
            <a:spLocks noGrp="1"/>
          </p:cNvSpPr>
          <p:nvPr>
            <p:ph type="sldNum" idx="35"/>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B1FECAEA-10A8-46E6-9C18-0561DCAD5CE1}"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PlaceHolder 1"/>
          <p:cNvSpPr>
            <a:spLocks noGrp="1"/>
          </p:cNvSpPr>
          <p:nvPr>
            <p:ph type="sldImg"/>
          </p:nvPr>
        </p:nvSpPr>
        <p:spPr>
          <a:xfrm>
            <a:off x="0" y="0"/>
            <a:ext cx="0" cy="0"/>
          </a:xfrm>
          <a:prstGeom prst="rect">
            <a:avLst/>
          </a:prstGeom>
          <a:ln w="0">
            <a:noFill/>
          </a:ln>
        </p:spPr>
      </p:sp>
      <p:sp>
        <p:nvSpPr>
          <p:cNvPr id="358"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11: IPS Technologies</a:t>
            </a:r>
            <a:endParaRPr b="0" lang="en-AU" sz="2000" spc="-1" strike="noStrike">
              <a:latin typeface="Arial"/>
            </a:endParaRPr>
          </a:p>
          <a:p>
            <a:pPr marL="216000" indent="-216000">
              <a:lnSpc>
                <a:spcPct val="100000"/>
              </a:lnSpc>
              <a:buNone/>
            </a:pPr>
            <a:r>
              <a:rPr b="0" lang="en-US" sz="2000" spc="-1" strike="noStrike">
                <a:latin typeface="Arial"/>
              </a:rPr>
              <a:t>11.1: IDS and IPS Characteristics</a:t>
            </a:r>
            <a:endParaRPr b="0" lang="en-AU" sz="2000" spc="-1" strike="noStrike">
              <a:latin typeface="Arial"/>
            </a:endParaRPr>
          </a:p>
          <a:p>
            <a:pPr marL="216000" indent="-216000">
              <a:lnSpc>
                <a:spcPct val="100000"/>
              </a:lnSpc>
              <a:buNone/>
            </a:pPr>
            <a:r>
              <a:rPr b="0" lang="en-US" sz="2000" spc="-1" strike="noStrike">
                <a:latin typeface="Arial"/>
              </a:rPr>
              <a:t>11.1.3: Intrusion Prevention and Detection Devices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59" name="PlaceHolder 3"/>
          <p:cNvSpPr>
            <a:spLocks noGrp="1"/>
          </p:cNvSpPr>
          <p:nvPr>
            <p:ph type="sldNum" idx="36"/>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0CD465FC-6ED6-417D-A8F9-F18939F4D7B5}"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PlaceHolder 1"/>
          <p:cNvSpPr>
            <a:spLocks noGrp="1"/>
          </p:cNvSpPr>
          <p:nvPr>
            <p:ph type="sldImg"/>
          </p:nvPr>
        </p:nvSpPr>
        <p:spPr>
          <a:xfrm>
            <a:off x="0" y="0"/>
            <a:ext cx="0" cy="0"/>
          </a:xfrm>
          <a:prstGeom prst="rect">
            <a:avLst/>
          </a:prstGeom>
          <a:ln w="0">
            <a:noFill/>
          </a:ln>
        </p:spPr>
      </p:sp>
      <p:sp>
        <p:nvSpPr>
          <p:cNvPr id="361"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11: IPS Technologies</a:t>
            </a:r>
            <a:endParaRPr b="0" lang="en-AU" sz="2000" spc="-1" strike="noStrike">
              <a:latin typeface="Arial"/>
            </a:endParaRPr>
          </a:p>
          <a:p>
            <a:pPr marL="216000" indent="-216000">
              <a:lnSpc>
                <a:spcPct val="100000"/>
              </a:lnSpc>
              <a:buNone/>
            </a:pPr>
            <a:r>
              <a:rPr b="0" lang="en-US" sz="2000" spc="-1" strike="noStrike">
                <a:latin typeface="Arial"/>
              </a:rPr>
              <a:t>11.1: IDS and IPS Characteristics</a:t>
            </a:r>
            <a:endParaRPr b="0" lang="en-AU" sz="2000" spc="-1" strike="noStrike">
              <a:latin typeface="Arial"/>
            </a:endParaRPr>
          </a:p>
          <a:p>
            <a:pPr marL="216000" indent="-216000">
              <a:lnSpc>
                <a:spcPct val="100000"/>
              </a:lnSpc>
              <a:buNone/>
              <a:tabLst>
                <a:tab algn="l" pos="0"/>
              </a:tabLst>
            </a:pPr>
            <a:r>
              <a:rPr b="0" lang="en-US" sz="2000" spc="-1" strike="noStrike">
                <a:latin typeface="Arial"/>
              </a:rPr>
              <a:t>11.1.4: Advantages and Disadvantages of IDS and IPS</a:t>
            </a:r>
            <a:endParaRPr b="0" lang="en-AU" sz="2000" spc="-1" strike="noStrike">
              <a:latin typeface="Arial"/>
            </a:endParaRPr>
          </a:p>
          <a:p>
            <a:pPr marL="216000" indent="-216000">
              <a:lnSpc>
                <a:spcPct val="100000"/>
              </a:lnSpc>
              <a:buNone/>
              <a:tabLst>
                <a:tab algn="l" pos="0"/>
              </a:tabLst>
            </a:pPr>
            <a:r>
              <a:rPr b="0" lang="en-US" sz="2000" spc="-1" strike="noStrike">
                <a:latin typeface="Arial"/>
              </a:rPr>
              <a:t>11.1.5: Interactive Activity – Compare IDS and IPS Characteristics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62" name="PlaceHolder 3"/>
          <p:cNvSpPr>
            <a:spLocks noGrp="1"/>
          </p:cNvSpPr>
          <p:nvPr>
            <p:ph type="sldNum" idx="37"/>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8DF5B396-B34D-46D5-A76F-BE7E6030D218}"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PlaceHolder 1"/>
          <p:cNvSpPr>
            <a:spLocks noGrp="1"/>
          </p:cNvSpPr>
          <p:nvPr>
            <p:ph type="sldImg"/>
          </p:nvPr>
        </p:nvSpPr>
        <p:spPr>
          <a:xfrm>
            <a:off x="0" y="0"/>
            <a:ext cx="0" cy="0"/>
          </a:xfrm>
          <a:prstGeom prst="rect">
            <a:avLst/>
          </a:prstGeom>
          <a:ln w="0">
            <a:noFill/>
          </a:ln>
        </p:spPr>
      </p:sp>
      <p:sp>
        <p:nvSpPr>
          <p:cNvPr id="364"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11: IPS Technologies</a:t>
            </a:r>
            <a:endParaRPr b="0" lang="en-AU" sz="2000" spc="-1" strike="noStrike">
              <a:latin typeface="Arial"/>
            </a:endParaRPr>
          </a:p>
          <a:p>
            <a:pPr marL="216000" indent="-216000">
              <a:lnSpc>
                <a:spcPct val="100000"/>
              </a:lnSpc>
              <a:buNone/>
            </a:pPr>
            <a:r>
              <a:rPr b="0" lang="en-US" sz="2000" spc="-1" strike="noStrike">
                <a:latin typeface="Arial"/>
              </a:rPr>
              <a:t>11.2: IPS Implementations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65" name="PlaceHolder 3"/>
          <p:cNvSpPr>
            <a:spLocks noGrp="1"/>
          </p:cNvSpPr>
          <p:nvPr>
            <p:ph type="sldNum" idx="38"/>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F85B55FF-6F39-407C-BE9D-1C9FDC67E9FD}"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4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A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4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4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4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A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5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5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5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A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5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5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6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6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6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7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AA273471-6673-4E89-BDF3-422B6481E76C}"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9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4" name="PlaceHolder 3"/>
          <p:cNvSpPr>
            <a:spLocks noGrp="1"/>
          </p:cNvSpPr>
          <p:nvPr>
            <p:ph type="sldNum" idx="1"/>
          </p:nvPr>
        </p:nvSpPr>
        <p:spPr/>
        <p:txBody>
          <a:bodyPr/>
          <a:p>
            <a:fld id="{741F573D-6705-4E94-8A1E-24BABD287FDE}"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0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AU" sz="3200" spc="-1" strike="noStrike">
              <a:latin typeface="Arial"/>
            </a:endParaRPr>
          </a:p>
        </p:txBody>
      </p:sp>
      <p:sp>
        <p:nvSpPr>
          <p:cNvPr id="4" name="PlaceHolder 3"/>
          <p:cNvSpPr>
            <a:spLocks noGrp="1"/>
          </p:cNvSpPr>
          <p:nvPr>
            <p:ph type="sldNum" idx="1"/>
          </p:nvPr>
        </p:nvSpPr>
        <p:spPr/>
        <p:txBody>
          <a:bodyPr/>
          <a:p>
            <a:fld id="{675A8214-AC8D-40AA-B15F-BA34022A2729}"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0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0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sldNum" idx="1"/>
          </p:nvPr>
        </p:nvSpPr>
        <p:spPr/>
        <p:txBody>
          <a:bodyPr/>
          <a:p>
            <a:fld id="{379CDBC7-34D3-4E96-9AFF-DF3E7FF3A43B}"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 name="PlaceHolder 2"/>
          <p:cNvSpPr>
            <a:spLocks noGrp="1"/>
          </p:cNvSpPr>
          <p:nvPr>
            <p:ph type="sldNum" idx="1"/>
          </p:nvPr>
        </p:nvSpPr>
        <p:spPr/>
        <p:txBody>
          <a:bodyPr/>
          <a:p>
            <a:fld id="{BA8F9888-3B38-4410-AD63-868AFC8D5F6B}"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3" name="PlaceHolder 2"/>
          <p:cNvSpPr>
            <a:spLocks noGrp="1"/>
          </p:cNvSpPr>
          <p:nvPr>
            <p:ph type="sldNum" idx="1"/>
          </p:nvPr>
        </p:nvSpPr>
        <p:spPr/>
        <p:txBody>
          <a:bodyPr/>
          <a:p>
            <a:fld id="{76B69EFB-7ECB-4499-B1AE-74C7EAAAE674}"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0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0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1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1"/>
          </p:nvPr>
        </p:nvSpPr>
        <p:spPr/>
        <p:txBody>
          <a:bodyPr/>
          <a:p>
            <a:fld id="{8219CEF5-7CE4-4ACE-911F-11C1C5B4003C}"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1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1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1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1"/>
          </p:nvPr>
        </p:nvSpPr>
        <p:spPr/>
        <p:txBody>
          <a:bodyPr/>
          <a:p>
            <a:fld id="{C4D752BD-336F-455A-AE55-29CFC8FAD643}"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1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1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1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1"/>
          </p:nvPr>
        </p:nvSpPr>
        <p:spPr/>
        <p:txBody>
          <a:bodyPr/>
          <a:p>
            <a:fld id="{6755DE63-CB23-4297-9B93-37F7EAF5BDD1}"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2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2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sldNum" idx="1"/>
          </p:nvPr>
        </p:nvSpPr>
        <p:spPr/>
        <p:txBody>
          <a:bodyPr/>
          <a:p>
            <a:fld id="{6DA11670-A098-45EB-928E-9EC1C1E837A0}"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2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2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 name="PlaceHolder 6"/>
          <p:cNvSpPr>
            <a:spLocks noGrp="1"/>
          </p:cNvSpPr>
          <p:nvPr>
            <p:ph type="sldNum" idx="1"/>
          </p:nvPr>
        </p:nvSpPr>
        <p:spPr/>
        <p:txBody>
          <a:bodyPr/>
          <a:p>
            <a:fld id="{F1A27AC6-0004-4465-9993-398021E46754}"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2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2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3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3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3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3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9" name="PlaceHolder 8"/>
          <p:cNvSpPr>
            <a:spLocks noGrp="1"/>
          </p:cNvSpPr>
          <p:nvPr>
            <p:ph type="sldNum" idx="1"/>
          </p:nvPr>
        </p:nvSpPr>
        <p:spPr/>
        <p:txBody>
          <a:bodyPr/>
          <a:p>
            <a:fld id="{4F8719BE-A1D0-4D00-9E31-8ED68DF7F16A}"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46E0FED6-5330-4D3B-A15F-411B1CA3FBE7}"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4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4" name="PlaceHolder 3"/>
          <p:cNvSpPr>
            <a:spLocks noGrp="1"/>
          </p:cNvSpPr>
          <p:nvPr>
            <p:ph type="sldNum" idx="2"/>
          </p:nvPr>
        </p:nvSpPr>
        <p:spPr/>
        <p:txBody>
          <a:bodyPr/>
          <a:p>
            <a:fld id="{E9DE8995-719E-4B92-BDBF-6897C6388D88}"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4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AU" sz="3200" spc="-1" strike="noStrike">
              <a:latin typeface="Arial"/>
            </a:endParaRPr>
          </a:p>
        </p:txBody>
      </p:sp>
      <p:sp>
        <p:nvSpPr>
          <p:cNvPr id="4" name="PlaceHolder 3"/>
          <p:cNvSpPr>
            <a:spLocks noGrp="1"/>
          </p:cNvSpPr>
          <p:nvPr>
            <p:ph type="sldNum" idx="2"/>
          </p:nvPr>
        </p:nvSpPr>
        <p:spPr/>
        <p:txBody>
          <a:bodyPr/>
          <a:p>
            <a:fld id="{5F0372F1-EE4E-4809-A514-CA43AC6D8F21}"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4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4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sldNum" idx="2"/>
          </p:nvPr>
        </p:nvSpPr>
        <p:spPr/>
        <p:txBody>
          <a:bodyPr/>
          <a:p>
            <a:fld id="{EE83B55A-895F-4B64-A39B-A693AD8A443D}"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 name="PlaceHolder 2"/>
          <p:cNvSpPr>
            <a:spLocks noGrp="1"/>
          </p:cNvSpPr>
          <p:nvPr>
            <p:ph type="sldNum" idx="2"/>
          </p:nvPr>
        </p:nvSpPr>
        <p:spPr/>
        <p:txBody>
          <a:bodyPr/>
          <a:p>
            <a:fld id="{56679D70-B9CC-429C-AE24-0AC61AD77B6F}"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7"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3" name="PlaceHolder 2"/>
          <p:cNvSpPr>
            <a:spLocks noGrp="1"/>
          </p:cNvSpPr>
          <p:nvPr>
            <p:ph type="sldNum" idx="2"/>
          </p:nvPr>
        </p:nvSpPr>
        <p:spPr/>
        <p:txBody>
          <a:bodyPr/>
          <a:p>
            <a:fld id="{AFCBA49E-3E74-477E-AB2D-0563D28C7525}"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4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5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5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2"/>
          </p:nvPr>
        </p:nvSpPr>
        <p:spPr/>
        <p:txBody>
          <a:bodyPr/>
          <a:p>
            <a:fld id="{3423528F-B70D-4914-98B3-4DF74FBBDFDC}"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5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5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5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2"/>
          </p:nvPr>
        </p:nvSpPr>
        <p:spPr/>
        <p:txBody>
          <a:bodyPr/>
          <a:p>
            <a:fld id="{6B3F5629-5B1B-4406-B15F-ABD5CF93E6C4}"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5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5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5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2"/>
          </p:nvPr>
        </p:nvSpPr>
        <p:spPr/>
        <p:txBody>
          <a:bodyPr/>
          <a:p>
            <a:fld id="{8643F60A-18EB-486A-B1F9-FBD99CD0FF75}"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6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6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sldNum" idx="2"/>
          </p:nvPr>
        </p:nvSpPr>
        <p:spPr/>
        <p:txBody>
          <a:bodyPr/>
          <a:p>
            <a:fld id="{42FFE735-D9E7-4D0F-A65C-EC513FC567D9}"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6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6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6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6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 name="PlaceHolder 6"/>
          <p:cNvSpPr>
            <a:spLocks noGrp="1"/>
          </p:cNvSpPr>
          <p:nvPr>
            <p:ph type="sldNum" idx="2"/>
          </p:nvPr>
        </p:nvSpPr>
        <p:spPr/>
        <p:txBody>
          <a:bodyPr/>
          <a:p>
            <a:fld id="{BEB515A5-E066-47CD-B63E-CC13FA9ADBB4}" type="slidenum">
              <a:t>&lt;#&gt;</a:t>
            </a:fld>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6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7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7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7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7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7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9" name="PlaceHolder 8"/>
          <p:cNvSpPr>
            <a:spLocks noGrp="1"/>
          </p:cNvSpPr>
          <p:nvPr>
            <p:ph type="sldNum" idx="2"/>
          </p:nvPr>
        </p:nvSpPr>
        <p:spPr/>
        <p:txBody>
          <a:bodyPr/>
          <a:p>
            <a:fld id="{BCBA6480-CD2D-422C-ADE9-EBFD2600F80C}" type="slidenum">
              <a:t>&lt;#&gt;</a:t>
            </a:fld>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C88BE013-7BC6-482F-B95C-872CC70E76CD}"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8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4" name="PlaceHolder 3"/>
          <p:cNvSpPr>
            <a:spLocks noGrp="1"/>
          </p:cNvSpPr>
          <p:nvPr>
            <p:ph type="sldNum" idx="3"/>
          </p:nvPr>
        </p:nvSpPr>
        <p:spPr/>
        <p:txBody>
          <a:bodyPr/>
          <a:p>
            <a:fld id="{D4B12235-CFD3-438B-97BE-034307F32141}" type="slidenum">
              <a:t>&lt;#&gt;</a:t>
            </a:fld>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8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AU" sz="3200" spc="-1" strike="noStrike">
              <a:latin typeface="Arial"/>
            </a:endParaRPr>
          </a:p>
        </p:txBody>
      </p:sp>
      <p:sp>
        <p:nvSpPr>
          <p:cNvPr id="4" name="PlaceHolder 3"/>
          <p:cNvSpPr>
            <a:spLocks noGrp="1"/>
          </p:cNvSpPr>
          <p:nvPr>
            <p:ph type="sldNum" idx="3"/>
          </p:nvPr>
        </p:nvSpPr>
        <p:spPr/>
        <p:txBody>
          <a:bodyPr/>
          <a:p>
            <a:fld id="{71E7AF99-0469-49E9-AB68-832C452DC92B}" type="slidenum">
              <a:t>&lt;#&gt;</a:t>
            </a:fld>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8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8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sldNum" idx="3"/>
          </p:nvPr>
        </p:nvSpPr>
        <p:spPr/>
        <p:txBody>
          <a:bodyPr/>
          <a:p>
            <a:fld id="{C0F41630-B6AD-4656-B95B-B2AFF8EA92E7}" type="slidenum">
              <a:t>&lt;#&gt;</a:t>
            </a:fld>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 name="PlaceHolder 2"/>
          <p:cNvSpPr>
            <a:spLocks noGrp="1"/>
          </p:cNvSpPr>
          <p:nvPr>
            <p:ph type="sldNum" idx="3"/>
          </p:nvPr>
        </p:nvSpPr>
        <p:spPr/>
        <p:txBody>
          <a:bodyPr/>
          <a:p>
            <a:fld id="{1DC1CFBF-79C7-4C73-940F-BC42B9132B01}" type="slidenum">
              <a:t>&lt;#&gt;</a:t>
            </a:fld>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3" name="PlaceHolder 2"/>
          <p:cNvSpPr>
            <a:spLocks noGrp="1"/>
          </p:cNvSpPr>
          <p:nvPr>
            <p:ph type="sldNum" idx="3"/>
          </p:nvPr>
        </p:nvSpPr>
        <p:spPr/>
        <p:txBody>
          <a:bodyPr/>
          <a:p>
            <a:fld id="{2D6CAF57-038F-4E5B-A831-155063B98BF6}" type="slidenum">
              <a:t>&lt;#&gt;</a:t>
            </a:fld>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9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9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9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3"/>
          </p:nvPr>
        </p:nvSpPr>
        <p:spPr/>
        <p:txBody>
          <a:bodyPr/>
          <a:p>
            <a:fld id="{730EE1B2-1812-4AEA-AD30-F51D3D4D8BA3}" type="slidenum">
              <a:t>&lt;#&gt;</a:t>
            </a:fld>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9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9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9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3"/>
          </p:nvPr>
        </p:nvSpPr>
        <p:spPr/>
        <p:txBody>
          <a:bodyPr/>
          <a:p>
            <a:fld id="{E843A10D-A18A-4845-BB5B-12E849935EB7}" type="slidenum">
              <a:t>&lt;#&gt;</a:t>
            </a:fld>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9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9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0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3"/>
          </p:nvPr>
        </p:nvSpPr>
        <p:spPr/>
        <p:txBody>
          <a:bodyPr/>
          <a:p>
            <a:fld id="{D6889F2C-9DB7-4B6E-BA75-6732B063952C}" type="slidenum">
              <a:t>&lt;#&gt;</a:t>
            </a:fld>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0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0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sldNum" idx="3"/>
          </p:nvPr>
        </p:nvSpPr>
        <p:spPr/>
        <p:txBody>
          <a:bodyPr/>
          <a:p>
            <a:fld id="{9DD3740B-6643-4B0E-8699-A765F08EEB24}" type="slidenum">
              <a:t>&lt;#&gt;</a:t>
            </a:fld>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0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0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0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0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 name="PlaceHolder 6"/>
          <p:cNvSpPr>
            <a:spLocks noGrp="1"/>
          </p:cNvSpPr>
          <p:nvPr>
            <p:ph type="sldNum" idx="3"/>
          </p:nvPr>
        </p:nvSpPr>
        <p:spPr/>
        <p:txBody>
          <a:bodyPr/>
          <a:p>
            <a:fld id="{166056FD-BC5D-4776-AF3F-7B77F54A9758}"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AU"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1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1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1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1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1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1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9" name="PlaceHolder 8"/>
          <p:cNvSpPr>
            <a:spLocks noGrp="1"/>
          </p:cNvSpPr>
          <p:nvPr>
            <p:ph type="sldNum" idx="3"/>
          </p:nvPr>
        </p:nvSpPr>
        <p:spPr/>
        <p:txBody>
          <a:bodyPr/>
          <a:p>
            <a:fld id="{4DA1F3BF-E1FF-410F-8F2C-3F4D421CEDB3}"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6.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Object 3" descr="/Users/phillipball/Projects/Cisco/Netacad 3/netacad-vudu/src/pptx/assets/Cisco_logo.png"/>
          <p:cNvPicPr/>
          <p:nvPr/>
        </p:nvPicPr>
        <p:blipFill>
          <a:blip r:embed="rId3"/>
          <a:srcRect l="0" t="-33333" r="0" b="-33333"/>
          <a:stretch/>
        </p:blipFill>
        <p:spPr>
          <a:xfrm>
            <a:off x="457200" y="257040"/>
            <a:ext cx="913680" cy="913680"/>
          </a:xfrm>
          <a:prstGeom prst="rect">
            <a:avLst/>
          </a:prstGeom>
          <a:ln w="0">
            <a:noFill/>
          </a:ln>
        </p:spPr>
      </p:pic>
      <p:sp>
        <p:nvSpPr>
          <p:cNvPr id="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AU" sz="4400" spc="-1" strike="noStrike">
                <a:latin typeface="Arial"/>
              </a:rPr>
              <a:t>Click to edit the title text format</a:t>
            </a:r>
            <a:endParaRPr b="0" lang="en-AU" sz="4400" spc="-1" strike="noStrike">
              <a:latin typeface="Arial"/>
            </a:endParaRP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39" name="Object 3" descr="/Users/phillipball/Projects/Cisco/Netacad 3/netacad-vudu/src/pptx/assets/Cisco_logo.png"/>
          <p:cNvPicPr/>
          <p:nvPr/>
        </p:nvPicPr>
        <p:blipFill>
          <a:blip r:embed="rId3"/>
          <a:srcRect l="0" t="-33333" r="0" b="-33333"/>
          <a:stretch/>
        </p:blipFill>
        <p:spPr>
          <a:xfrm>
            <a:off x="457200" y="257040"/>
            <a:ext cx="913680" cy="913680"/>
          </a:xfrm>
          <a:prstGeom prst="rect">
            <a:avLst/>
          </a:prstGeom>
          <a:ln w="0">
            <a:noFill/>
          </a:ln>
        </p:spPr>
      </p:pic>
      <p:sp>
        <p:nvSpPr>
          <p:cNvPr id="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AU" sz="4400" spc="-1" strike="noStrike">
                <a:latin typeface="Arial"/>
              </a:rPr>
              <a:t>Click to edit the title text format</a:t>
            </a:r>
            <a:endParaRPr b="0" lang="en-AU" sz="4400" spc="-1" strike="noStrike">
              <a:latin typeface="Arial"/>
            </a:endParaRPr>
          </a:p>
        </p:txBody>
      </p:sp>
      <p:sp>
        <p:nvSpPr>
          <p:cNvPr id="4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Rectangle 7"/>
          <p:cNvSpPr/>
          <p:nvPr/>
        </p:nvSpPr>
        <p:spPr>
          <a:xfrm>
            <a:off x="8389080" y="4743360"/>
            <a:ext cx="471600" cy="153360"/>
          </a:xfrm>
          <a:prstGeom prst="rect">
            <a:avLst/>
          </a:prstGeom>
          <a:noFill/>
          <a:ln w="9525">
            <a:noFill/>
          </a:ln>
        </p:spPr>
        <p:style>
          <a:lnRef idx="0"/>
          <a:fillRef idx="0"/>
          <a:effectRef idx="0"/>
          <a:fontRef idx="minor"/>
        </p:style>
        <p:txBody>
          <a:bodyPr wrap="none" lIns="61560" rIns="61560" tIns="30960" bIns="30960" anchor="b">
            <a:spAutoFit/>
          </a:bodyPr>
          <a:p>
            <a:pPr algn="r">
              <a:lnSpc>
                <a:spcPct val="100000"/>
              </a:lnSpc>
              <a:buNone/>
            </a:pPr>
            <a:fld id="{3F929B8B-21A5-4BA7-BC5B-E2FC04C8C2C3}" type="slidenum">
              <a:rPr b="0" lang="en-US" sz="600" spc="-1" strike="noStrike">
                <a:solidFill>
                  <a:srgbClr val="d9d9d9"/>
                </a:solidFill>
                <a:latin typeface="Arial"/>
                <a:ea typeface="DejaVu Sans"/>
              </a:rPr>
              <a:t>&lt;number&gt;</a:t>
            </a:fld>
            <a:endParaRPr b="0" lang="en-AU" sz="600" spc="-1" strike="noStrike">
              <a:latin typeface="Arial"/>
            </a:endParaRPr>
          </a:p>
        </p:txBody>
      </p:sp>
      <p:sp>
        <p:nvSpPr>
          <p:cNvPr id="79" name="Rectangle 4"/>
          <p:cNvSpPr/>
          <p:nvPr/>
        </p:nvSpPr>
        <p:spPr>
          <a:xfrm>
            <a:off x="5867640" y="4741920"/>
            <a:ext cx="2657160" cy="153360"/>
          </a:xfrm>
          <a:prstGeom prst="rect">
            <a:avLst/>
          </a:prstGeom>
          <a:noFill/>
          <a:ln w="9525">
            <a:noFill/>
          </a:ln>
        </p:spPr>
        <p:style>
          <a:lnRef idx="0"/>
          <a:fillRef idx="0"/>
          <a:effectRef idx="0"/>
          <a:fontRef idx="minor"/>
        </p:style>
        <p:txBody>
          <a:bodyPr lIns="61560" rIns="61560" tIns="30960" bIns="30960" anchor="b">
            <a:spAutoFit/>
          </a:bodyPr>
          <a:p>
            <a:pPr>
              <a:lnSpc>
                <a:spcPct val="100000"/>
              </a:lnSpc>
              <a:buNone/>
            </a:pPr>
            <a:r>
              <a:rPr b="0" lang="en-US" sz="600" spc="-1" strike="noStrike">
                <a:solidFill>
                  <a:srgbClr val="d9d9d9"/>
                </a:solidFill>
                <a:latin typeface="Arial"/>
                <a:ea typeface="DejaVu Sans"/>
              </a:rPr>
              <a:t>© 2021  Cisco and/or its affiliates. All rights reserved.   Cisco Confidential</a:t>
            </a:r>
            <a:endParaRPr b="0" lang="en-AU" sz="600" spc="-1" strike="noStrike">
              <a:latin typeface="Arial"/>
            </a:endParaRPr>
          </a:p>
        </p:txBody>
      </p:sp>
      <p:grpSp>
        <p:nvGrpSpPr>
          <p:cNvPr id="80" name="Group 4"/>
          <p:cNvGrpSpPr/>
          <p:nvPr/>
        </p:nvGrpSpPr>
        <p:grpSpPr>
          <a:xfrm>
            <a:off x="507960" y="4715280"/>
            <a:ext cx="339480" cy="180000"/>
            <a:chOff x="507960" y="4715280"/>
            <a:chExt cx="339480" cy="180000"/>
          </a:xfrm>
        </p:grpSpPr>
        <p:sp>
          <p:nvSpPr>
            <p:cNvPr id="81" name="Rectangle 5"/>
            <p:cNvSpPr/>
            <p:nvPr/>
          </p:nvSpPr>
          <p:spPr>
            <a:xfrm>
              <a:off x="604440" y="4835160"/>
              <a:ext cx="14040" cy="59040"/>
            </a:xfrm>
            <a:prstGeom prst="rect">
              <a:avLst/>
            </a:prstGeom>
            <a:solidFill>
              <a:schemeClr val="accent5"/>
            </a:solidFill>
            <a:ln w="0">
              <a:noFill/>
            </a:ln>
          </p:spPr>
          <p:style>
            <a:lnRef idx="0"/>
            <a:fillRef idx="0"/>
            <a:effectRef idx="0"/>
            <a:fontRef idx="minor"/>
          </p:style>
        </p:sp>
        <p:sp>
          <p:nvSpPr>
            <p:cNvPr id="82" name="Freeform 6"/>
            <p:cNvSpPr/>
            <p:nvPr/>
          </p:nvSpPr>
          <p:spPr>
            <a:xfrm>
              <a:off x="694440" y="4834440"/>
              <a:ext cx="43920" cy="60840"/>
            </a:xfrm>
            <a:custGeom>
              <a:avLst/>
              <a:gdLst/>
              <a:ahLst/>
              <a:rect l="l" t="t"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fillRef idx="0"/>
            <a:effectRef idx="0"/>
            <a:fontRef idx="minor"/>
          </p:style>
        </p:sp>
        <p:sp>
          <p:nvSpPr>
            <p:cNvPr id="83" name="Freeform 7"/>
            <p:cNvSpPr/>
            <p:nvPr/>
          </p:nvSpPr>
          <p:spPr>
            <a:xfrm>
              <a:off x="538560" y="4834440"/>
              <a:ext cx="44640" cy="60840"/>
            </a:xfrm>
            <a:custGeom>
              <a:avLst/>
              <a:gdLst/>
              <a:ahLst/>
              <a:rect l="l" t="t"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fillRef idx="0"/>
            <a:effectRef idx="0"/>
            <a:fontRef idx="minor"/>
          </p:style>
        </p:sp>
        <p:sp>
          <p:nvSpPr>
            <p:cNvPr id="84" name="Freeform 8"/>
            <p:cNvSpPr/>
            <p:nvPr/>
          </p:nvSpPr>
          <p:spPr>
            <a:xfrm>
              <a:off x="755280" y="4834440"/>
              <a:ext cx="60840" cy="60840"/>
            </a:xfrm>
            <a:custGeom>
              <a:avLst/>
              <a:gdLst/>
              <a:ahLst/>
              <a:rect l="l" t="t"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w="0">
              <a:noFill/>
            </a:ln>
          </p:spPr>
          <p:style>
            <a:lnRef idx="0"/>
            <a:fillRef idx="0"/>
            <a:effectRef idx="0"/>
            <a:fontRef idx="minor"/>
          </p:style>
        </p:sp>
        <p:sp>
          <p:nvSpPr>
            <p:cNvPr id="85" name="Freeform 9"/>
            <p:cNvSpPr/>
            <p:nvPr/>
          </p:nvSpPr>
          <p:spPr>
            <a:xfrm>
              <a:off x="639000" y="4834440"/>
              <a:ext cx="39960" cy="60840"/>
            </a:xfrm>
            <a:custGeom>
              <a:avLst/>
              <a:gdLst/>
              <a:ahLst/>
              <a:rect l="l" t="t"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w="0">
              <a:noFill/>
            </a:ln>
          </p:spPr>
          <p:style>
            <a:lnRef idx="0"/>
            <a:fillRef idx="0"/>
            <a:effectRef idx="0"/>
            <a:fontRef idx="minor"/>
          </p:style>
        </p:sp>
        <p:sp>
          <p:nvSpPr>
            <p:cNvPr id="86" name="Freeform 10"/>
            <p:cNvSpPr/>
            <p:nvPr/>
          </p:nvSpPr>
          <p:spPr>
            <a:xfrm>
              <a:off x="507960" y="4763880"/>
              <a:ext cx="14040" cy="29880"/>
            </a:xfrm>
            <a:custGeom>
              <a:avLst/>
              <a:gdLst/>
              <a:ah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sp>
          <p:nvSpPr>
            <p:cNvPr id="87" name="Freeform 11"/>
            <p:cNvSpPr/>
            <p:nvPr/>
          </p:nvSpPr>
          <p:spPr>
            <a:xfrm>
              <a:off x="548640" y="4743720"/>
              <a:ext cx="14040" cy="50040"/>
            </a:xfrm>
            <a:custGeom>
              <a:avLst/>
              <a:gdLst/>
              <a:ah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88" name="Freeform 12"/>
            <p:cNvSpPr/>
            <p:nvPr/>
          </p:nvSpPr>
          <p:spPr>
            <a:xfrm>
              <a:off x="589320" y="4715280"/>
              <a:ext cx="14040" cy="93600"/>
            </a:xfrm>
            <a:custGeom>
              <a:avLst/>
              <a:gdLst/>
              <a:ahLst/>
              <a:rect l="l" t="t"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w="0">
              <a:noFill/>
            </a:ln>
          </p:spPr>
          <p:style>
            <a:lnRef idx="0"/>
            <a:fillRef idx="0"/>
            <a:effectRef idx="0"/>
            <a:fontRef idx="minor"/>
          </p:style>
        </p:sp>
        <p:sp>
          <p:nvSpPr>
            <p:cNvPr id="89" name="Freeform 13"/>
            <p:cNvSpPr/>
            <p:nvPr/>
          </p:nvSpPr>
          <p:spPr>
            <a:xfrm>
              <a:off x="630000" y="4743720"/>
              <a:ext cx="14040" cy="50040"/>
            </a:xfrm>
            <a:custGeom>
              <a:avLst/>
              <a:gdLst/>
              <a:ah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90" name="Freeform 14"/>
            <p:cNvSpPr/>
            <p:nvPr/>
          </p:nvSpPr>
          <p:spPr>
            <a:xfrm>
              <a:off x="670680" y="4763880"/>
              <a:ext cx="14040" cy="29880"/>
            </a:xfrm>
            <a:custGeom>
              <a:avLst/>
              <a:gdLst/>
              <a:ah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sp>
          <p:nvSpPr>
            <p:cNvPr id="91" name="Freeform 15"/>
            <p:cNvSpPr/>
            <p:nvPr/>
          </p:nvSpPr>
          <p:spPr>
            <a:xfrm>
              <a:off x="711360" y="4743720"/>
              <a:ext cx="14040" cy="50040"/>
            </a:xfrm>
            <a:custGeom>
              <a:avLst/>
              <a:gdLst/>
              <a:ah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92" name="Freeform 16"/>
            <p:cNvSpPr/>
            <p:nvPr/>
          </p:nvSpPr>
          <p:spPr>
            <a:xfrm>
              <a:off x="752040" y="4715280"/>
              <a:ext cx="14040" cy="93600"/>
            </a:xfrm>
            <a:custGeom>
              <a:avLst/>
              <a:gdLst/>
              <a:ahLst/>
              <a:rect l="l" t="t"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w="0">
              <a:noFill/>
            </a:ln>
          </p:spPr>
          <p:style>
            <a:lnRef idx="0"/>
            <a:fillRef idx="0"/>
            <a:effectRef idx="0"/>
            <a:fontRef idx="minor"/>
          </p:style>
        </p:sp>
        <p:sp>
          <p:nvSpPr>
            <p:cNvPr id="93" name="Freeform 17"/>
            <p:cNvSpPr/>
            <p:nvPr/>
          </p:nvSpPr>
          <p:spPr>
            <a:xfrm>
              <a:off x="792720" y="4743720"/>
              <a:ext cx="14040" cy="50040"/>
            </a:xfrm>
            <a:custGeom>
              <a:avLst/>
              <a:gdLst/>
              <a:ah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94" name="Freeform 18"/>
            <p:cNvSpPr/>
            <p:nvPr/>
          </p:nvSpPr>
          <p:spPr>
            <a:xfrm>
              <a:off x="833400" y="4763880"/>
              <a:ext cx="14040" cy="29880"/>
            </a:xfrm>
            <a:custGeom>
              <a:avLst/>
              <a:gdLst/>
              <a:ahLst/>
              <a:rect l="l" t="t"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grpSp>
      <p:sp>
        <p:nvSpPr>
          <p:cNvPr id="95" name="PlaceHolder 1"/>
          <p:cNvSpPr>
            <a:spLocks noGrp="1"/>
          </p:cNvSpPr>
          <p:nvPr>
            <p:ph type="sldNum" idx="1"/>
          </p:nvPr>
        </p:nvSpPr>
        <p:spPr>
          <a:xfrm>
            <a:off x="8473320" y="4954320"/>
            <a:ext cx="676080" cy="188640"/>
          </a:xfrm>
          <a:prstGeom prst="rect">
            <a:avLst/>
          </a:prstGeom>
          <a:noFill/>
          <a:ln w="0">
            <a:noFill/>
          </a:ln>
        </p:spPr>
        <p:txBody>
          <a:bodyPr lIns="90000" rIns="90000" tIns="45000" bIns="45000" anchor="ctr">
            <a:noAutofit/>
          </a:bodyPr>
          <a:lstStyle>
            <a:lvl1pPr algn="r">
              <a:lnSpc>
                <a:spcPct val="100000"/>
              </a:lnSpc>
              <a:buNone/>
              <a:defRPr b="0" lang="en-US" sz="520" spc="-1" strike="noStrike">
                <a:solidFill>
                  <a:srgbClr val="595959"/>
                </a:solidFill>
                <a:latin typeface="Arial"/>
              </a:defRPr>
            </a:lvl1pPr>
          </a:lstStyle>
          <a:p>
            <a:pPr algn="r">
              <a:lnSpc>
                <a:spcPct val="100000"/>
              </a:lnSpc>
              <a:buNone/>
            </a:pPr>
            <a:fld id="{9A3FBD50-0A4B-4669-BBF6-9853DFA1A04B}" type="slidenum">
              <a:rPr b="0" lang="en-US" sz="520" spc="-1" strike="noStrike">
                <a:solidFill>
                  <a:srgbClr val="595959"/>
                </a:solidFill>
                <a:latin typeface="Arial"/>
              </a:rPr>
              <a:t>&lt;number&gt;</a:t>
            </a:fld>
            <a:endParaRPr b="0" lang="en-AU" sz="520" spc="-1" strike="noStrike">
              <a:latin typeface="Times New Roman"/>
            </a:endParaRPr>
          </a:p>
        </p:txBody>
      </p:sp>
      <p:sp>
        <p:nvSpPr>
          <p:cNvPr id="96"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AU" sz="4400" spc="-1" strike="noStrike">
                <a:latin typeface="Arial"/>
              </a:rPr>
              <a:t>Click to edit the title text format</a:t>
            </a:r>
            <a:endParaRPr b="0" lang="en-AU" sz="4400" spc="-1" strike="noStrike">
              <a:latin typeface="Arial"/>
            </a:endParaRPr>
          </a:p>
        </p:txBody>
      </p:sp>
      <p:sp>
        <p:nvSpPr>
          <p:cNvPr id="9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94f"/>
        </a:solidFill>
      </p:bgPr>
    </p:bg>
    <p:spTree>
      <p:nvGrpSpPr>
        <p:cNvPr id="1" name=""/>
        <p:cNvGrpSpPr/>
        <p:nvPr/>
      </p:nvGrpSpPr>
      <p:grpSpPr>
        <a:xfrm>
          <a:off x="0" y="0"/>
          <a:ext cx="0" cy="0"/>
          <a:chOff x="0" y="0"/>
          <a:chExt cx="0" cy="0"/>
        </a:xfrm>
      </p:grpSpPr>
      <p:sp>
        <p:nvSpPr>
          <p:cNvPr id="134" name="Object2"/>
          <p:cNvSpPr/>
          <p:nvPr/>
        </p:nvSpPr>
        <p:spPr>
          <a:xfrm>
            <a:off x="914400" y="4629240"/>
            <a:ext cx="7771680" cy="227880"/>
          </a:xfrm>
          <a:prstGeom prst="rect">
            <a:avLst/>
          </a:prstGeom>
          <a:noFill/>
          <a:ln w="0">
            <a:noFill/>
          </a:ln>
        </p:spPr>
        <p:style>
          <a:lnRef idx="0"/>
          <a:fillRef idx="0"/>
          <a:effectRef idx="0"/>
          <a:fontRef idx="minor"/>
        </p:style>
        <p:txBody>
          <a:bodyPr lIns="90000" rIns="90000" tIns="45000" bIns="45000" anchor="t">
            <a:normAutofit/>
          </a:bodyPr>
          <a:p>
            <a:pPr algn="r">
              <a:lnSpc>
                <a:spcPct val="100000"/>
              </a:lnSpc>
              <a:buNone/>
            </a:pPr>
            <a:r>
              <a:rPr b="0" lang="en-US" sz="600" spc="-1" strike="noStrike">
                <a:solidFill>
                  <a:srgbClr val="d9d9d9"/>
                </a:solidFill>
                <a:latin typeface="Calibri"/>
                <a:ea typeface="DejaVu Sans"/>
              </a:rPr>
              <a:t>© 2021  Cisco and/or its affiliates. All rights reserved.   Cisco Confidential</a:t>
            </a:r>
            <a:endParaRPr b="0" lang="en-AU" sz="600" spc="-1" strike="noStrike">
              <a:latin typeface="Arial"/>
            </a:endParaRPr>
          </a:p>
        </p:txBody>
      </p:sp>
      <p:pic>
        <p:nvPicPr>
          <p:cNvPr id="135" name="Object 3" descr="/Users/phillipball/Projects/Cisco/Netacad 3/netacad-vudu/src/pptx/assets/Cisco_logo_sm.png"/>
          <p:cNvPicPr/>
          <p:nvPr/>
        </p:nvPicPr>
        <p:blipFill>
          <a:blip r:embed="rId2"/>
          <a:srcRect l="0" t="-16633" r="0" b="-16633"/>
          <a:stretch/>
        </p:blipFill>
        <p:spPr>
          <a:xfrm>
            <a:off x="457200" y="4629240"/>
            <a:ext cx="365040" cy="365040"/>
          </a:xfrm>
          <a:prstGeom prst="rect">
            <a:avLst/>
          </a:prstGeom>
          <a:ln w="0">
            <a:noFill/>
          </a:ln>
        </p:spPr>
      </p:pic>
      <p:sp>
        <p:nvSpPr>
          <p:cNvPr id="136" name="PlaceHolder 1"/>
          <p:cNvSpPr>
            <a:spLocks noGrp="1"/>
          </p:cNvSpPr>
          <p:nvPr>
            <p:ph type="sldNum" idx="2"/>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13E9ECA7-965F-482D-9BE8-FC843E691CBC}" type="slidenum">
              <a:rPr b="0" lang="en-US" sz="600" spc="-1" strike="noStrike">
                <a:solidFill>
                  <a:srgbClr val="d9d9d9"/>
                </a:solidFill>
                <a:latin typeface="Calibri"/>
              </a:rPr>
              <a:t>&lt;number&gt;</a:t>
            </a:fld>
            <a:endParaRPr b="0" lang="en-AU" sz="600" spc="-1" strike="noStrike">
              <a:latin typeface="Times New Roman"/>
            </a:endParaRPr>
          </a:p>
        </p:txBody>
      </p:sp>
      <p:sp>
        <p:nvSpPr>
          <p:cNvPr id="137"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AU" sz="4400" spc="-1" strike="noStrike">
                <a:latin typeface="Arial"/>
              </a:rPr>
              <a:t>Click to edit the title text format</a:t>
            </a:r>
            <a:endParaRPr b="0" lang="en-AU" sz="4400" spc="-1" strike="noStrike">
              <a:latin typeface="Arial"/>
            </a:endParaRPr>
          </a:p>
        </p:txBody>
      </p:sp>
      <p:sp>
        <p:nvSpPr>
          <p:cNvPr id="138"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ffffff"/>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ffffff"/>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ffffff"/>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ffffff"/>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ffffff"/>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ffffff"/>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5" name="Object3"/>
          <p:cNvSpPr/>
          <p:nvPr/>
        </p:nvSpPr>
        <p:spPr>
          <a:xfrm>
            <a:off x="914400" y="4629240"/>
            <a:ext cx="7771680" cy="227880"/>
          </a:xfrm>
          <a:prstGeom prst="rect">
            <a:avLst/>
          </a:prstGeom>
          <a:noFill/>
          <a:ln w="0">
            <a:noFill/>
          </a:ln>
        </p:spPr>
        <p:style>
          <a:lnRef idx="0"/>
          <a:fillRef idx="0"/>
          <a:effectRef idx="0"/>
          <a:fontRef idx="minor"/>
        </p:style>
        <p:txBody>
          <a:bodyPr lIns="90000" rIns="90000" tIns="45000" bIns="45000" anchor="t">
            <a:normAutofit/>
          </a:bodyPr>
          <a:p>
            <a:pPr algn="r">
              <a:lnSpc>
                <a:spcPct val="100000"/>
              </a:lnSpc>
              <a:buNone/>
            </a:pPr>
            <a:r>
              <a:rPr b="0" lang="en-US" sz="600" spc="-1" strike="noStrike">
                <a:solidFill>
                  <a:srgbClr val="d9d9d9"/>
                </a:solidFill>
                <a:latin typeface="Calibri"/>
                <a:ea typeface="DejaVu Sans"/>
              </a:rPr>
              <a:t>© 2021  Cisco and/or its affiliates. All rights reserved.   Cisco Confidential</a:t>
            </a:r>
            <a:endParaRPr b="0" lang="en-AU" sz="600" spc="-1" strike="noStrike">
              <a:latin typeface="Arial"/>
            </a:endParaRPr>
          </a:p>
        </p:txBody>
      </p:sp>
      <p:pic>
        <p:nvPicPr>
          <p:cNvPr id="176" name="Object 4" descr="/Users/phillipball/Projects/Cisco/Netacad 3/netacad-vudu/src/pptx/assets/Cisco_logo_sm.png"/>
          <p:cNvPicPr/>
          <p:nvPr/>
        </p:nvPicPr>
        <p:blipFill>
          <a:blip r:embed="rId2"/>
          <a:stretch/>
        </p:blipFill>
        <p:spPr>
          <a:xfrm>
            <a:off x="457200" y="4629240"/>
            <a:ext cx="365040" cy="182160"/>
          </a:xfrm>
          <a:prstGeom prst="rect">
            <a:avLst/>
          </a:prstGeom>
          <a:ln w="0">
            <a:noFill/>
          </a:ln>
        </p:spPr>
      </p:pic>
      <p:sp>
        <p:nvSpPr>
          <p:cNvPr id="177" name="PlaceHolder 1"/>
          <p:cNvSpPr>
            <a:spLocks noGrp="1"/>
          </p:cNvSpPr>
          <p:nvPr>
            <p:ph type="sldNum" idx="3"/>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6086EAC7-DD09-4BD0-BF90-1504CB503140}" type="slidenum">
              <a:rPr b="0" lang="en-US" sz="600" spc="-1" strike="noStrike">
                <a:solidFill>
                  <a:srgbClr val="d9d9d9"/>
                </a:solidFill>
                <a:latin typeface="Calibri"/>
              </a:rPr>
              <a:t>&lt;number&gt;</a:t>
            </a:fld>
            <a:endParaRPr b="0" lang="en-AU" sz="600" spc="-1" strike="noStrike">
              <a:latin typeface="Times New Roman"/>
            </a:endParaRPr>
          </a:p>
        </p:txBody>
      </p:sp>
      <p:sp>
        <p:nvSpPr>
          <p:cNvPr id="178"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AU" sz="4400" spc="-1" strike="noStrike">
                <a:latin typeface="Arial"/>
              </a:rPr>
              <a:t>Click to edit the title text format</a:t>
            </a:r>
            <a:endParaRPr b="0" lang="en-AU" sz="4400" spc="-1" strike="noStrike">
              <a:latin typeface="Arial"/>
            </a:endParaRPr>
          </a:p>
        </p:txBody>
      </p:sp>
      <p:sp>
        <p:nvSpPr>
          <p:cNvPr id="179"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9.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49.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9.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9.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49.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49.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49.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49.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49.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49.xml"/><Relationship Id="rId3" Type="http://schemas.openxmlformats.org/officeDocument/2006/relationships/notesSlide" Target="../notesSlides/notesSlide2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9.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9.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9.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22" name="PlaceHolder 1"/>
          <p:cNvSpPr>
            <a:spLocks noGrp="1"/>
          </p:cNvSpPr>
          <p:nvPr>
            <p:ph/>
          </p:nvPr>
        </p:nvSpPr>
        <p:spPr>
          <a:xfrm>
            <a:off x="457200" y="1542960"/>
            <a:ext cx="6400080" cy="1828080"/>
          </a:xfrm>
          <a:prstGeom prst="rect">
            <a:avLst/>
          </a:prstGeom>
          <a:noFill/>
          <a:ln w="0">
            <a:noFill/>
          </a:ln>
        </p:spPr>
        <p:txBody>
          <a:bodyPr lIns="90000" rIns="90000" tIns="45000" bIns="45000" anchor="t">
            <a:noAutofit/>
          </a:bodyPr>
          <a:p>
            <a:pPr>
              <a:lnSpc>
                <a:spcPct val="100000"/>
              </a:lnSpc>
              <a:spcBef>
                <a:spcPts val="720"/>
              </a:spcBef>
              <a:buNone/>
              <a:tabLst>
                <a:tab algn="l" pos="0"/>
              </a:tabLst>
            </a:pPr>
            <a:r>
              <a:rPr b="0" lang="en-US" sz="3600" spc="-1" strike="noStrike">
                <a:solidFill>
                  <a:srgbClr val="afe8fb"/>
                </a:solidFill>
                <a:latin typeface="Arial"/>
                <a:ea typeface="Arial"/>
              </a:rPr>
              <a:t> </a:t>
            </a:r>
            <a:r>
              <a:rPr b="0" lang="en-US" sz="3600" spc="-1" strike="noStrike">
                <a:solidFill>
                  <a:srgbClr val="afe8fb"/>
                </a:solidFill>
                <a:latin typeface="Arial"/>
                <a:ea typeface="Arial"/>
              </a:rPr>
              <a:t>IPS Technologies</a:t>
            </a:r>
            <a:endParaRPr b="0" lang="en-AU" sz="3600" spc="-1" strike="noStrike">
              <a:latin typeface="Arial"/>
            </a:endParaRPr>
          </a:p>
        </p:txBody>
      </p:sp>
      <p:sp>
        <p:nvSpPr>
          <p:cNvPr id="223" name="Object2"/>
          <p:cNvSpPr/>
          <p:nvPr/>
        </p:nvSpPr>
        <p:spPr>
          <a:xfrm>
            <a:off x="457200" y="3343320"/>
            <a:ext cx="3656880" cy="9136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000" spc="-1" strike="noStrike">
                <a:solidFill>
                  <a:srgbClr val="cee8c3"/>
                </a:solidFill>
                <a:latin typeface="Arial"/>
                <a:ea typeface="Arial"/>
              </a:rPr>
              <a:t>Instructor Materials</a:t>
            </a:r>
            <a:endParaRPr b="0" lang="en-AU" sz="2000" spc="-1" strike="noStrike">
              <a:latin typeface="Arial"/>
            </a:endParaRPr>
          </a:p>
        </p:txBody>
      </p:sp>
      <p:sp>
        <p:nvSpPr>
          <p:cNvPr id="224" name="PlaceHolder 2"/>
          <p:cNvSpPr>
            <a:spLocks noGrp="1"/>
          </p:cNvSpPr>
          <p:nvPr>
            <p:ph/>
          </p:nvPr>
        </p:nvSpPr>
        <p:spPr>
          <a:xfrm>
            <a:off x="457200" y="4114800"/>
            <a:ext cx="3656880" cy="913680"/>
          </a:xfrm>
          <a:prstGeom prst="rect">
            <a:avLst/>
          </a:prstGeom>
          <a:noFill/>
          <a:ln w="0">
            <a:noFill/>
          </a:ln>
        </p:spPr>
        <p:txBody>
          <a:bodyPr lIns="90000" rIns="90000" tIns="45000" bIns="45000" anchor="t">
            <a:noAutofit/>
          </a:bodyPr>
          <a:p>
            <a:pPr>
              <a:lnSpc>
                <a:spcPct val="100000"/>
              </a:lnSpc>
              <a:spcBef>
                <a:spcPts val="241"/>
              </a:spcBef>
              <a:buNone/>
              <a:tabLst>
                <a:tab algn="l" pos="0"/>
              </a:tabLst>
            </a:pPr>
            <a:r>
              <a:rPr b="0" lang="en-US" sz="1200" spc="-1" strike="noStrike">
                <a:solidFill>
                  <a:srgbClr val="afe8fb"/>
                </a:solidFill>
                <a:latin typeface="Arial"/>
                <a:ea typeface="Arial"/>
              </a:rPr>
              <a:t>Networking Security v1.0</a:t>
            </a:r>
            <a:endParaRPr b="0" lang="en-AU" sz="1200" spc="-1" strike="noStrike">
              <a:latin typeface="Arial"/>
            </a:endParaRPr>
          </a:p>
          <a:p>
            <a:pPr>
              <a:lnSpc>
                <a:spcPct val="100000"/>
              </a:lnSpc>
              <a:spcBef>
                <a:spcPts val="241"/>
              </a:spcBef>
              <a:buNone/>
              <a:tabLst>
                <a:tab algn="l" pos="0"/>
              </a:tabLst>
            </a:pPr>
            <a:endParaRPr b="0" lang="en-AU" sz="1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IPS Implementations</a:t>
            </a:r>
            <a:endParaRPr b="0" lang="en-AU" sz="1600" spc="-1" strike="noStrike">
              <a:latin typeface="Arial"/>
            </a:endParaRPr>
          </a:p>
        </p:txBody>
      </p:sp>
      <p:sp>
        <p:nvSpPr>
          <p:cNvPr id="255"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Types of IPS</a:t>
            </a:r>
            <a:endParaRPr b="0" lang="en-AU" sz="2200" spc="-1" strike="noStrike">
              <a:latin typeface="Arial"/>
            </a:endParaRPr>
          </a:p>
        </p:txBody>
      </p:sp>
      <p:sp>
        <p:nvSpPr>
          <p:cNvPr id="256" name="Rectangle 3"/>
          <p:cNvSpPr/>
          <p:nvPr/>
        </p:nvSpPr>
        <p:spPr>
          <a:xfrm>
            <a:off x="0" y="778680"/>
            <a:ext cx="4237920" cy="3499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400" spc="-1" strike="noStrike">
                <a:solidFill>
                  <a:srgbClr val="000000"/>
                </a:solidFill>
                <a:latin typeface="Arial"/>
                <a:ea typeface="DejaVu Sans"/>
              </a:rPr>
              <a:t>There are two primary kinds of IPS available: host-based IPS (HIPS) and network-based IPS. </a:t>
            </a: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r>
              <a:rPr b="0" lang="en-US" sz="1400" spc="-1" strike="noStrike">
                <a:solidFill>
                  <a:srgbClr val="000000"/>
                </a:solidFill>
                <a:latin typeface="Arial"/>
                <a:ea typeface="DejaVu Sans"/>
              </a:rPr>
              <a:t>HIPS can be thought of as a combination of antivirus software, antimalware software, and a firewall. An example of a HIPS is Windows Defender. It provides a range of protection measures for Windows hosts. </a:t>
            </a: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r>
              <a:rPr b="0" lang="en-US" sz="1400" spc="-1" strike="noStrike">
                <a:solidFill>
                  <a:srgbClr val="000000"/>
                </a:solidFill>
                <a:latin typeface="Arial"/>
                <a:ea typeface="DejaVu Sans"/>
              </a:rPr>
              <a:t>A network-based IPS can be implemented using a dedicated or non-dedicated IPS device such as a router. Network-based IPS implementations are a critical component of intrusion prevention. Host-based IDS/IPS solutions must be integrated with a network-based IPS implementation to ensure a robust security architecture.</a:t>
            </a:r>
            <a:endParaRPr b="0" lang="en-AU" sz="1400" spc="-1" strike="noStrike">
              <a:latin typeface="Arial"/>
            </a:endParaRPr>
          </a:p>
        </p:txBody>
      </p:sp>
      <p:sp>
        <p:nvSpPr>
          <p:cNvPr id="257" name="TextBox 5"/>
          <p:cNvSpPr/>
          <p:nvPr/>
        </p:nvSpPr>
        <p:spPr>
          <a:xfrm>
            <a:off x="5293440" y="895320"/>
            <a:ext cx="2739600" cy="3031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400" spc="-1" strike="noStrike">
                <a:solidFill>
                  <a:srgbClr val="000000"/>
                </a:solidFill>
                <a:latin typeface="Arial"/>
                <a:ea typeface="DejaVu Sans"/>
              </a:rPr>
              <a:t>Sample IPS Sensor Deployment</a:t>
            </a:r>
            <a:endParaRPr b="0" lang="en-AU" sz="1400" spc="-1" strike="noStrike">
              <a:latin typeface="Arial"/>
            </a:endParaRPr>
          </a:p>
        </p:txBody>
      </p:sp>
      <p:pic>
        <p:nvPicPr>
          <p:cNvPr id="258" name="Picture 4" descr=""/>
          <p:cNvPicPr/>
          <p:nvPr/>
        </p:nvPicPr>
        <p:blipFill>
          <a:blip r:embed="rId1"/>
          <a:stretch/>
        </p:blipFill>
        <p:spPr>
          <a:xfrm>
            <a:off x="4238640" y="1463040"/>
            <a:ext cx="4849200" cy="2637720"/>
          </a:xfrm>
          <a:prstGeom prst="rect">
            <a:avLst/>
          </a:prstGeom>
          <a:ln w="0">
            <a:noFill/>
          </a:ln>
        </p:spPr>
      </p:pic>
      <p:sp>
        <p:nvSpPr>
          <p:cNvPr id="259" name="PlaceHolder 3"/>
          <p:cNvSpPr>
            <a:spLocks noGrp="1"/>
          </p:cNvSpPr>
          <p:nvPr>
            <p:ph type="sldNum" idx="13"/>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D2F6FECA-91D5-46AD-AA68-7D4FE156BBF7}"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IPS Implementations</a:t>
            </a:r>
            <a:endParaRPr b="0" lang="en-AU" sz="1600" spc="-1" strike="noStrike">
              <a:latin typeface="Arial"/>
            </a:endParaRPr>
          </a:p>
        </p:txBody>
      </p:sp>
      <p:sp>
        <p:nvSpPr>
          <p:cNvPr id="261"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Network-Based IPS</a:t>
            </a:r>
            <a:endParaRPr b="0" lang="en-AU" sz="2200" spc="-1" strike="noStrike">
              <a:latin typeface="Arial"/>
            </a:endParaRPr>
          </a:p>
        </p:txBody>
      </p:sp>
      <p:sp>
        <p:nvSpPr>
          <p:cNvPr id="262" name="Object4"/>
          <p:cNvSpPr/>
          <p:nvPr/>
        </p:nvSpPr>
        <p:spPr>
          <a:xfrm>
            <a:off x="398160" y="881640"/>
            <a:ext cx="8228880" cy="346500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400" spc="-1" strike="noStrike">
                <a:solidFill>
                  <a:srgbClr val="000000"/>
                </a:solidFill>
                <a:latin typeface="Arial"/>
                <a:ea typeface="Arial"/>
              </a:rPr>
              <a:t>Network-based IPS Sensors can be implemented in several ways:</a:t>
            </a:r>
            <a:endParaRPr b="0" lang="en-AU" sz="1400" spc="-1" strike="noStrike">
              <a:latin typeface="Arial"/>
            </a:endParaRPr>
          </a:p>
          <a:p>
            <a:pPr marL="285840" indent="-285840">
              <a:lnSpc>
                <a:spcPts val="2001"/>
              </a:lnSpc>
              <a:buClr>
                <a:srgbClr val="000000"/>
              </a:buClr>
              <a:buFont typeface="Arial"/>
              <a:buChar char="•"/>
            </a:pPr>
            <a:r>
              <a:rPr b="0" lang="en-US" sz="1400" spc="-1" strike="noStrike">
                <a:solidFill>
                  <a:srgbClr val="000000"/>
                </a:solidFill>
                <a:latin typeface="Arial"/>
                <a:ea typeface="Arial"/>
              </a:rPr>
              <a:t>On a Cisco Firepower appliance</a:t>
            </a:r>
            <a:endParaRPr b="0" lang="en-AU" sz="1400" spc="-1" strike="noStrike">
              <a:latin typeface="Arial"/>
            </a:endParaRPr>
          </a:p>
          <a:p>
            <a:pPr marL="285840" indent="-285840">
              <a:lnSpc>
                <a:spcPts val="2001"/>
              </a:lnSpc>
              <a:buClr>
                <a:srgbClr val="000000"/>
              </a:buClr>
              <a:buFont typeface="Arial"/>
              <a:buChar char="•"/>
            </a:pPr>
            <a:r>
              <a:rPr b="0" lang="en-US" sz="1400" spc="-1" strike="noStrike">
                <a:solidFill>
                  <a:srgbClr val="000000"/>
                </a:solidFill>
                <a:latin typeface="Arial"/>
                <a:ea typeface="Arial"/>
              </a:rPr>
              <a:t>On an ASA firewall device</a:t>
            </a:r>
            <a:endParaRPr b="0" lang="en-AU" sz="1400" spc="-1" strike="noStrike">
              <a:latin typeface="Arial"/>
            </a:endParaRPr>
          </a:p>
          <a:p>
            <a:pPr marL="285840" indent="-285840">
              <a:lnSpc>
                <a:spcPts val="2001"/>
              </a:lnSpc>
              <a:buClr>
                <a:srgbClr val="000000"/>
              </a:buClr>
              <a:buFont typeface="Arial"/>
              <a:buChar char="•"/>
            </a:pPr>
            <a:r>
              <a:rPr b="0" lang="en-US" sz="1400" spc="-1" strike="noStrike">
                <a:solidFill>
                  <a:srgbClr val="000000"/>
                </a:solidFill>
                <a:latin typeface="Arial"/>
                <a:ea typeface="Arial"/>
              </a:rPr>
              <a:t>On an ISR router</a:t>
            </a:r>
            <a:endParaRPr b="0" lang="en-AU" sz="1400" spc="-1" strike="noStrike">
              <a:latin typeface="Arial"/>
            </a:endParaRPr>
          </a:p>
          <a:p>
            <a:pPr marL="285840" indent="-285840">
              <a:lnSpc>
                <a:spcPts val="2001"/>
              </a:lnSpc>
              <a:buClr>
                <a:srgbClr val="000000"/>
              </a:buClr>
              <a:buFont typeface="Arial"/>
              <a:buChar char="•"/>
            </a:pPr>
            <a:r>
              <a:rPr b="0" lang="en-US" sz="1400" spc="-1" strike="noStrike">
                <a:solidFill>
                  <a:srgbClr val="000000"/>
                </a:solidFill>
                <a:latin typeface="Arial"/>
                <a:ea typeface="Arial"/>
              </a:rPr>
              <a:t>As an NGIPSv for VMware</a:t>
            </a:r>
            <a:endParaRPr b="0" lang="en-AU" sz="1400" spc="-1" strike="noStrike">
              <a:latin typeface="Arial"/>
            </a:endParaRPr>
          </a:p>
          <a:p>
            <a:pPr>
              <a:lnSpc>
                <a:spcPts val="2001"/>
              </a:lnSpc>
              <a:buNone/>
            </a:pPr>
            <a:endParaRPr b="0" lang="en-AU" sz="1400" spc="-1" strike="noStrike">
              <a:latin typeface="Arial"/>
            </a:endParaRPr>
          </a:p>
          <a:p>
            <a:pPr>
              <a:lnSpc>
                <a:spcPts val="2001"/>
              </a:lnSpc>
              <a:buNone/>
            </a:pPr>
            <a:r>
              <a:rPr b="0" lang="en-US" sz="1400" spc="-1" strike="noStrike">
                <a:solidFill>
                  <a:srgbClr val="000000"/>
                </a:solidFill>
                <a:latin typeface="Arial"/>
                <a:ea typeface="Arial"/>
              </a:rPr>
              <a:t>The hardware of all network-based sensors includes three components:</a:t>
            </a:r>
            <a:endParaRPr b="0" lang="en-AU" sz="1400" spc="-1" strike="noStrike">
              <a:latin typeface="Arial"/>
            </a:endParaRPr>
          </a:p>
          <a:p>
            <a:pPr marL="285840" indent="-285840">
              <a:lnSpc>
                <a:spcPts val="2001"/>
              </a:lnSpc>
              <a:buClr>
                <a:srgbClr val="000000"/>
              </a:buClr>
              <a:buFont typeface="Arial"/>
              <a:buChar char="•"/>
            </a:pPr>
            <a:r>
              <a:rPr b="1" lang="en-US" sz="1400" spc="-1" strike="noStrike">
                <a:solidFill>
                  <a:srgbClr val="000000"/>
                </a:solidFill>
                <a:latin typeface="Arial"/>
                <a:ea typeface="Arial"/>
              </a:rPr>
              <a:t>NIC</a:t>
            </a:r>
            <a:r>
              <a:rPr b="0" lang="en-US" sz="1400" spc="-1" strike="noStrike">
                <a:solidFill>
                  <a:srgbClr val="000000"/>
                </a:solidFill>
                <a:latin typeface="Arial"/>
                <a:ea typeface="Arial"/>
              </a:rPr>
              <a:t> - The network-based IPS must be able to connect to any network, such as Ethernet, Fast Ethernet, and Gigabit Ethernet.</a:t>
            </a:r>
            <a:endParaRPr b="0" lang="en-AU" sz="1400" spc="-1" strike="noStrike">
              <a:latin typeface="Arial"/>
            </a:endParaRPr>
          </a:p>
          <a:p>
            <a:pPr marL="285840" indent="-285840">
              <a:lnSpc>
                <a:spcPts val="2001"/>
              </a:lnSpc>
              <a:buClr>
                <a:srgbClr val="000000"/>
              </a:buClr>
              <a:buFont typeface="Arial"/>
              <a:buChar char="•"/>
            </a:pPr>
            <a:r>
              <a:rPr b="1" lang="en-US" sz="1400" spc="-1" strike="noStrike">
                <a:solidFill>
                  <a:srgbClr val="000000"/>
                </a:solidFill>
                <a:latin typeface="Arial"/>
                <a:ea typeface="Arial"/>
              </a:rPr>
              <a:t>Processor</a:t>
            </a:r>
            <a:r>
              <a:rPr b="0" lang="en-US" sz="1400" spc="-1" strike="noStrike">
                <a:solidFill>
                  <a:srgbClr val="000000"/>
                </a:solidFill>
                <a:latin typeface="Arial"/>
                <a:ea typeface="Arial"/>
              </a:rPr>
              <a:t> - Intrusion prevention requires CPU power to perform intrusion detection analysis and pattern matching.</a:t>
            </a:r>
            <a:endParaRPr b="0" lang="en-AU" sz="1400" spc="-1" strike="noStrike">
              <a:latin typeface="Arial"/>
            </a:endParaRPr>
          </a:p>
          <a:p>
            <a:pPr marL="285840" indent="-285840">
              <a:lnSpc>
                <a:spcPts val="2001"/>
              </a:lnSpc>
              <a:buClr>
                <a:srgbClr val="000000"/>
              </a:buClr>
              <a:buFont typeface="Arial"/>
              <a:buChar char="•"/>
            </a:pPr>
            <a:r>
              <a:rPr b="1" lang="en-US" sz="1400" spc="-1" strike="noStrike">
                <a:solidFill>
                  <a:srgbClr val="000000"/>
                </a:solidFill>
                <a:latin typeface="Arial"/>
                <a:ea typeface="Arial"/>
              </a:rPr>
              <a:t>Memory</a:t>
            </a:r>
            <a:r>
              <a:rPr b="0" lang="en-US" sz="1400" spc="-1" strike="noStrike">
                <a:solidFill>
                  <a:srgbClr val="000000"/>
                </a:solidFill>
                <a:latin typeface="Arial"/>
                <a:ea typeface="Arial"/>
              </a:rPr>
              <a:t> - Intrusion detection analysis is memory-intensive. Memory directly affects the ability of a network-based IPS to efficiently and accurately detect an attack.)</a:t>
            </a:r>
            <a:endParaRPr b="0" lang="en-AU" sz="1400" spc="-1" strike="noStrike">
              <a:latin typeface="Arial"/>
            </a:endParaRPr>
          </a:p>
        </p:txBody>
      </p:sp>
      <p:sp>
        <p:nvSpPr>
          <p:cNvPr id="263" name="PlaceHolder 3"/>
          <p:cNvSpPr>
            <a:spLocks noGrp="1"/>
          </p:cNvSpPr>
          <p:nvPr>
            <p:ph type="sldNum" idx="14"/>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72F757E9-5AAD-4700-A2BF-2143D26A2DB9}"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IPS Implementations</a:t>
            </a:r>
            <a:endParaRPr b="0" lang="en-AU" sz="1600" spc="-1" strike="noStrike">
              <a:latin typeface="Arial"/>
            </a:endParaRPr>
          </a:p>
        </p:txBody>
      </p:sp>
      <p:sp>
        <p:nvSpPr>
          <p:cNvPr id="265"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Modes of Deployment</a:t>
            </a:r>
            <a:endParaRPr b="0" lang="en-AU" sz="2200" spc="-1" strike="noStrike">
              <a:latin typeface="Arial"/>
            </a:endParaRPr>
          </a:p>
        </p:txBody>
      </p:sp>
      <p:sp>
        <p:nvSpPr>
          <p:cNvPr id="266" name="Object4"/>
          <p:cNvSpPr/>
          <p:nvPr/>
        </p:nvSpPr>
        <p:spPr>
          <a:xfrm>
            <a:off x="114480" y="731520"/>
            <a:ext cx="2171160" cy="60120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400" spc="-1" strike="noStrike">
                <a:solidFill>
                  <a:srgbClr val="000000"/>
                </a:solidFill>
                <a:latin typeface="Arial"/>
                <a:ea typeface="Arial"/>
              </a:rPr>
              <a:t>IDS and IPS sensors can operate in inline mode (also known as inline interface pair mode) or promiscuous mode (also known as passive mode).</a:t>
            </a:r>
            <a:endParaRPr b="0" lang="en-AU" sz="1400" spc="-1" strike="noStrike">
              <a:latin typeface="Arial"/>
            </a:endParaRPr>
          </a:p>
        </p:txBody>
      </p:sp>
      <p:sp>
        <p:nvSpPr>
          <p:cNvPr id="267" name="TextBox 5"/>
          <p:cNvSpPr/>
          <p:nvPr/>
        </p:nvSpPr>
        <p:spPr>
          <a:xfrm>
            <a:off x="5452200" y="577800"/>
            <a:ext cx="1102680" cy="3031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400" spc="-1" strike="noStrike">
                <a:solidFill>
                  <a:srgbClr val="000000"/>
                </a:solidFill>
                <a:latin typeface="Arial"/>
                <a:ea typeface="DejaVu Sans"/>
              </a:rPr>
              <a:t>Inline Mode</a:t>
            </a:r>
            <a:endParaRPr b="0" lang="en-AU" sz="1400" spc="-1" strike="noStrike">
              <a:latin typeface="Arial"/>
            </a:endParaRPr>
          </a:p>
        </p:txBody>
      </p:sp>
      <p:pic>
        <p:nvPicPr>
          <p:cNvPr id="268" name="Picture 3" descr=""/>
          <p:cNvPicPr/>
          <p:nvPr/>
        </p:nvPicPr>
        <p:blipFill>
          <a:blip r:embed="rId1"/>
          <a:stretch/>
        </p:blipFill>
        <p:spPr>
          <a:xfrm>
            <a:off x="2979000" y="914040"/>
            <a:ext cx="6050160" cy="829800"/>
          </a:xfrm>
          <a:prstGeom prst="rect">
            <a:avLst/>
          </a:prstGeom>
          <a:ln w="0">
            <a:solidFill>
              <a:srgbClr val="000000"/>
            </a:solidFill>
          </a:ln>
        </p:spPr>
      </p:pic>
      <p:sp>
        <p:nvSpPr>
          <p:cNvPr id="269" name="TextBox 9"/>
          <p:cNvSpPr/>
          <p:nvPr/>
        </p:nvSpPr>
        <p:spPr>
          <a:xfrm>
            <a:off x="2982240" y="3018240"/>
            <a:ext cx="1212480" cy="5162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400" spc="-1" strike="noStrike">
                <a:solidFill>
                  <a:srgbClr val="000000"/>
                </a:solidFill>
                <a:latin typeface="Arial"/>
                <a:ea typeface="DejaVu Sans"/>
              </a:rPr>
              <a:t>Promiscuous</a:t>
            </a:r>
            <a:endParaRPr b="0" lang="en-AU" sz="1400" spc="-1" strike="noStrike">
              <a:latin typeface="Arial"/>
            </a:endParaRPr>
          </a:p>
          <a:p>
            <a:pPr>
              <a:lnSpc>
                <a:spcPct val="100000"/>
              </a:lnSpc>
              <a:buNone/>
            </a:pPr>
            <a:r>
              <a:rPr b="0" lang="en-US" sz="1400" spc="-1" strike="noStrike">
                <a:solidFill>
                  <a:srgbClr val="000000"/>
                </a:solidFill>
                <a:latin typeface="Arial"/>
                <a:ea typeface="DejaVu Sans"/>
              </a:rPr>
              <a:t>Mode</a:t>
            </a:r>
            <a:endParaRPr b="0" lang="en-AU" sz="1400" spc="-1" strike="noStrike">
              <a:latin typeface="Arial"/>
            </a:endParaRPr>
          </a:p>
        </p:txBody>
      </p:sp>
      <p:pic>
        <p:nvPicPr>
          <p:cNvPr id="270" name="Picture 6" descr=""/>
          <p:cNvPicPr/>
          <p:nvPr/>
        </p:nvPicPr>
        <p:blipFill>
          <a:blip r:embed="rId2"/>
          <a:stretch/>
        </p:blipFill>
        <p:spPr>
          <a:xfrm>
            <a:off x="4323240" y="1955880"/>
            <a:ext cx="4591440" cy="2647440"/>
          </a:xfrm>
          <a:prstGeom prst="rect">
            <a:avLst/>
          </a:prstGeom>
          <a:ln w="0">
            <a:solidFill>
              <a:srgbClr val="000000"/>
            </a:solidFill>
          </a:ln>
        </p:spPr>
      </p:pic>
      <p:sp>
        <p:nvSpPr>
          <p:cNvPr id="271" name="PlaceHolder 3"/>
          <p:cNvSpPr>
            <a:spLocks noGrp="1"/>
          </p:cNvSpPr>
          <p:nvPr>
            <p:ph type="sldNum" idx="15"/>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E7A87ABD-3300-4CF0-9243-93E8434097DA}"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p:nvPr>
        </p:nvSpPr>
        <p:spPr>
          <a:xfrm>
            <a:off x="457200" y="2057400"/>
            <a:ext cx="8228880" cy="913680"/>
          </a:xfrm>
          <a:prstGeom prst="rect">
            <a:avLst/>
          </a:prstGeom>
          <a:noFill/>
          <a:ln w="0">
            <a:noFill/>
          </a:ln>
        </p:spPr>
        <p:txBody>
          <a:bodyPr lIns="90000" rIns="90000" tIns="45000" bIns="45000" anchor="t">
            <a:noAutofit/>
          </a:bodyPr>
          <a:p>
            <a:pPr>
              <a:lnSpc>
                <a:spcPct val="100000"/>
              </a:lnSpc>
              <a:spcBef>
                <a:spcPts val="921"/>
              </a:spcBef>
              <a:buNone/>
              <a:tabLst>
                <a:tab algn="l" pos="0"/>
              </a:tabLst>
            </a:pPr>
            <a:r>
              <a:rPr b="0" lang="en-US" sz="4600" spc="-1" strike="noStrike">
                <a:solidFill>
                  <a:srgbClr val="b1e8fa"/>
                </a:solidFill>
                <a:latin typeface="Arial"/>
                <a:ea typeface="Arial"/>
              </a:rPr>
              <a:t>11.3 IPS on Cisco ISRs</a:t>
            </a:r>
            <a:endParaRPr b="0" lang="en-AU" sz="4600" spc="-1" strike="noStrike">
              <a:latin typeface="Arial"/>
            </a:endParaRPr>
          </a:p>
        </p:txBody>
      </p:sp>
      <p:sp>
        <p:nvSpPr>
          <p:cNvPr id="273" name="PlaceHolder 2"/>
          <p:cNvSpPr>
            <a:spLocks noGrp="1"/>
          </p:cNvSpPr>
          <p:nvPr>
            <p:ph type="sldNum" idx="16"/>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3F7B7EAA-12FD-4466-968D-938AA5530468}"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IPS on Cisco ISRs</a:t>
            </a:r>
            <a:endParaRPr b="0" lang="en-AU" sz="1600" spc="-1" strike="noStrike">
              <a:latin typeface="Arial"/>
            </a:endParaRPr>
          </a:p>
        </p:txBody>
      </p:sp>
      <p:sp>
        <p:nvSpPr>
          <p:cNvPr id="275"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IPS Components</a:t>
            </a:r>
            <a:endParaRPr b="0" lang="en-AU" sz="2200" spc="-1" strike="noStrike">
              <a:latin typeface="Arial"/>
            </a:endParaRPr>
          </a:p>
        </p:txBody>
      </p:sp>
      <p:sp>
        <p:nvSpPr>
          <p:cNvPr id="276" name="Object4"/>
          <p:cNvSpPr/>
          <p:nvPr/>
        </p:nvSpPr>
        <p:spPr>
          <a:xfrm>
            <a:off x="0" y="914400"/>
            <a:ext cx="4004640" cy="2571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400" spc="-1" strike="noStrike">
                <a:solidFill>
                  <a:srgbClr val="000000"/>
                </a:solidFill>
                <a:latin typeface="Arial"/>
                <a:ea typeface="Arial"/>
              </a:rPr>
              <a:t>An IPS sensor has two components:</a:t>
            </a:r>
            <a:endParaRPr b="0" lang="en-AU" sz="1400" spc="-1" strike="noStrike">
              <a:latin typeface="Arial"/>
            </a:endParaRPr>
          </a:p>
          <a:p>
            <a:pPr marL="285840" indent="-285840">
              <a:lnSpc>
                <a:spcPts val="2001"/>
              </a:lnSpc>
              <a:buClr>
                <a:srgbClr val="000000"/>
              </a:buClr>
              <a:buFont typeface="Arial"/>
              <a:buChar char="•"/>
            </a:pPr>
            <a:r>
              <a:rPr b="1" lang="en-US" sz="1400" spc="-1" strike="noStrike">
                <a:solidFill>
                  <a:srgbClr val="000000"/>
                </a:solidFill>
                <a:latin typeface="Arial"/>
                <a:ea typeface="Arial"/>
              </a:rPr>
              <a:t>IPS detection and enforcement engine </a:t>
            </a:r>
            <a:r>
              <a:rPr b="0" lang="en-US" sz="1400" spc="-1" strike="noStrike">
                <a:solidFill>
                  <a:srgbClr val="000000"/>
                </a:solidFill>
                <a:latin typeface="Arial"/>
                <a:ea typeface="Arial"/>
              </a:rPr>
              <a:t>- To validate traffic, the detection engine compares incoming traffic with known attack signatures that are included in the IPS attack signature package.</a:t>
            </a:r>
            <a:endParaRPr b="0" lang="en-AU" sz="1400" spc="-1" strike="noStrike">
              <a:latin typeface="Arial"/>
            </a:endParaRPr>
          </a:p>
          <a:p>
            <a:pPr marL="285840" indent="-285840">
              <a:lnSpc>
                <a:spcPts val="2001"/>
              </a:lnSpc>
              <a:buClr>
                <a:srgbClr val="000000"/>
              </a:buClr>
              <a:buFont typeface="Arial"/>
              <a:buChar char="•"/>
            </a:pPr>
            <a:r>
              <a:rPr b="1" lang="en-US" sz="1400" spc="-1" strike="noStrike">
                <a:solidFill>
                  <a:srgbClr val="000000"/>
                </a:solidFill>
                <a:latin typeface="Arial"/>
                <a:ea typeface="Arial"/>
              </a:rPr>
              <a:t>IPS attack signatures package </a:t>
            </a:r>
            <a:r>
              <a:rPr b="0" lang="en-US" sz="1400" spc="-1" strike="noStrike">
                <a:solidFill>
                  <a:srgbClr val="000000"/>
                </a:solidFill>
                <a:latin typeface="Arial"/>
                <a:ea typeface="Arial"/>
              </a:rPr>
              <a:t>- This is a list of known attack signatures that are contained in one file. The signature pack is updated frequently as new attacks are discovered. Network traffic is analyzed for matches to these signatures.</a:t>
            </a:r>
            <a:endParaRPr b="0" lang="en-AU" sz="1400" spc="-1" strike="noStrike">
              <a:latin typeface="Arial"/>
            </a:endParaRPr>
          </a:p>
        </p:txBody>
      </p:sp>
      <p:sp>
        <p:nvSpPr>
          <p:cNvPr id="277" name="Object4"/>
          <p:cNvSpPr/>
          <p:nvPr/>
        </p:nvSpPr>
        <p:spPr>
          <a:xfrm>
            <a:off x="4333320" y="407520"/>
            <a:ext cx="4640760" cy="2571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400" spc="-1" strike="noStrike">
                <a:solidFill>
                  <a:srgbClr val="000000"/>
                </a:solidFill>
                <a:latin typeface="Arial"/>
                <a:ea typeface="Arial"/>
              </a:rPr>
              <a:t>The IPS detection and enforcement engine that can be implemented depends on the router platform:</a:t>
            </a:r>
            <a:endParaRPr b="0" lang="en-AU" sz="1400" spc="-1" strike="noStrike">
              <a:latin typeface="Arial"/>
            </a:endParaRPr>
          </a:p>
          <a:p>
            <a:pPr marL="285840" indent="-285840">
              <a:lnSpc>
                <a:spcPts val="2001"/>
              </a:lnSpc>
              <a:buClr>
                <a:srgbClr val="000000"/>
              </a:buClr>
              <a:buFont typeface="Arial"/>
              <a:buChar char="•"/>
            </a:pPr>
            <a:r>
              <a:rPr b="0" lang="en-US" sz="1400" spc="-1" strike="noStrike">
                <a:solidFill>
                  <a:srgbClr val="000000"/>
                </a:solidFill>
                <a:latin typeface="Arial"/>
                <a:ea typeface="Arial"/>
              </a:rPr>
              <a:t>Cisco IOS Intrusion Prevention System (IPS)</a:t>
            </a:r>
            <a:endParaRPr b="0" lang="en-AU" sz="1400" spc="-1" strike="noStrike">
              <a:latin typeface="Arial"/>
            </a:endParaRPr>
          </a:p>
          <a:p>
            <a:pPr marL="285840" indent="-285840">
              <a:lnSpc>
                <a:spcPts val="2001"/>
              </a:lnSpc>
              <a:buClr>
                <a:srgbClr val="000000"/>
              </a:buClr>
              <a:buFont typeface="Arial"/>
              <a:buChar char="•"/>
            </a:pPr>
            <a:r>
              <a:rPr b="0" lang="en-US" sz="1400" spc="-1" strike="noStrike">
                <a:solidFill>
                  <a:srgbClr val="000000"/>
                </a:solidFill>
                <a:latin typeface="Arial"/>
                <a:ea typeface="Arial"/>
              </a:rPr>
              <a:t>Cisco Snort IPS </a:t>
            </a:r>
            <a:endParaRPr b="0" lang="en-AU" sz="1400" spc="-1" strike="noStrike">
              <a:latin typeface="Arial"/>
            </a:endParaRPr>
          </a:p>
        </p:txBody>
      </p:sp>
      <p:pic>
        <p:nvPicPr>
          <p:cNvPr id="278" name="Picture 6" descr=""/>
          <p:cNvPicPr/>
          <p:nvPr/>
        </p:nvPicPr>
        <p:blipFill>
          <a:blip r:embed="rId1"/>
          <a:stretch/>
        </p:blipFill>
        <p:spPr>
          <a:xfrm>
            <a:off x="4333320" y="1826280"/>
            <a:ext cx="4215960" cy="2609280"/>
          </a:xfrm>
          <a:prstGeom prst="rect">
            <a:avLst/>
          </a:prstGeom>
          <a:ln w="0">
            <a:noFill/>
          </a:ln>
        </p:spPr>
      </p:pic>
      <p:sp>
        <p:nvSpPr>
          <p:cNvPr id="279" name="PlaceHolder 3"/>
          <p:cNvSpPr>
            <a:spLocks noGrp="1"/>
          </p:cNvSpPr>
          <p:nvPr>
            <p:ph type="sldNum" idx="17"/>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5A40829A-47F6-4D68-BAB8-8C95D3FE69BF}"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IPS on Cisco ISRs</a:t>
            </a:r>
            <a:endParaRPr b="0" lang="en-AU" sz="1600" spc="-1" strike="noStrike">
              <a:latin typeface="Arial"/>
            </a:endParaRPr>
          </a:p>
        </p:txBody>
      </p:sp>
      <p:sp>
        <p:nvSpPr>
          <p:cNvPr id="281"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Cisco IOS IPS</a:t>
            </a:r>
            <a:endParaRPr b="0" lang="en-AU" sz="2200" spc="-1" strike="noStrike">
              <a:latin typeface="Arial"/>
            </a:endParaRPr>
          </a:p>
        </p:txBody>
      </p:sp>
      <p:sp>
        <p:nvSpPr>
          <p:cNvPr id="282" name="Object4"/>
          <p:cNvSpPr/>
          <p:nvPr/>
        </p:nvSpPr>
        <p:spPr>
          <a:xfrm>
            <a:off x="0" y="914400"/>
            <a:ext cx="5911200" cy="2571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400" spc="-1" strike="noStrike">
                <a:solidFill>
                  <a:srgbClr val="000000"/>
                </a:solidFill>
                <a:latin typeface="Arial"/>
                <a:ea typeface="Arial"/>
              </a:rPr>
              <a:t>The network administrator could configure the Cisco IOS IPS to choose the appropriate response to various threats. For example, when packets in a session matched a signature, Cisco IOS IPS could be configured to respond as follows:</a:t>
            </a:r>
            <a:endParaRPr b="0" lang="en-AU" sz="1400" spc="-1" strike="noStrike">
              <a:latin typeface="Arial"/>
            </a:endParaRPr>
          </a:p>
          <a:p>
            <a:pPr marL="285840" indent="-285840">
              <a:lnSpc>
                <a:spcPts val="2001"/>
              </a:lnSpc>
              <a:buClr>
                <a:srgbClr val="000000"/>
              </a:buClr>
              <a:buFont typeface="Arial"/>
              <a:buChar char="•"/>
            </a:pPr>
            <a:r>
              <a:rPr b="0" lang="en-US" sz="1400" spc="-1" strike="noStrike">
                <a:solidFill>
                  <a:srgbClr val="000000"/>
                </a:solidFill>
                <a:latin typeface="Arial"/>
                <a:ea typeface="Arial"/>
              </a:rPr>
              <a:t>Send an alarm to a syslog server or a centralized management interface.</a:t>
            </a:r>
            <a:endParaRPr b="0" lang="en-AU" sz="1400" spc="-1" strike="noStrike">
              <a:latin typeface="Arial"/>
            </a:endParaRPr>
          </a:p>
          <a:p>
            <a:pPr marL="285840" indent="-285840">
              <a:lnSpc>
                <a:spcPts val="2001"/>
              </a:lnSpc>
              <a:buClr>
                <a:srgbClr val="000000"/>
              </a:buClr>
              <a:buFont typeface="Arial"/>
              <a:buChar char="•"/>
            </a:pPr>
            <a:r>
              <a:rPr b="0" lang="en-US" sz="1400" spc="-1" strike="noStrike">
                <a:solidFill>
                  <a:srgbClr val="000000"/>
                </a:solidFill>
                <a:latin typeface="Arial"/>
                <a:ea typeface="Arial"/>
              </a:rPr>
              <a:t>Drop the packet.</a:t>
            </a:r>
            <a:endParaRPr b="0" lang="en-AU" sz="1400" spc="-1" strike="noStrike">
              <a:latin typeface="Arial"/>
            </a:endParaRPr>
          </a:p>
          <a:p>
            <a:pPr marL="285840" indent="-285840">
              <a:lnSpc>
                <a:spcPts val="2001"/>
              </a:lnSpc>
              <a:buClr>
                <a:srgbClr val="000000"/>
              </a:buClr>
              <a:buFont typeface="Arial"/>
              <a:buChar char="•"/>
            </a:pPr>
            <a:r>
              <a:rPr b="0" lang="en-US" sz="1400" spc="-1" strike="noStrike">
                <a:solidFill>
                  <a:srgbClr val="000000"/>
                </a:solidFill>
                <a:latin typeface="Arial"/>
                <a:ea typeface="Arial"/>
              </a:rPr>
              <a:t>Reset the connection.</a:t>
            </a:r>
            <a:endParaRPr b="0" lang="en-AU" sz="1400" spc="-1" strike="noStrike">
              <a:latin typeface="Arial"/>
            </a:endParaRPr>
          </a:p>
          <a:p>
            <a:pPr marL="285840" indent="-285840">
              <a:lnSpc>
                <a:spcPts val="2001"/>
              </a:lnSpc>
              <a:buClr>
                <a:srgbClr val="000000"/>
              </a:buClr>
              <a:buFont typeface="Arial"/>
              <a:buChar char="•"/>
            </a:pPr>
            <a:r>
              <a:rPr b="0" lang="en-US" sz="1400" spc="-1" strike="noStrike">
                <a:solidFill>
                  <a:srgbClr val="000000"/>
                </a:solidFill>
                <a:latin typeface="Arial"/>
                <a:ea typeface="Arial"/>
              </a:rPr>
              <a:t>Deny traffic from the source IP address of the threat for a specified amount of time.</a:t>
            </a:r>
            <a:endParaRPr b="0" lang="en-AU" sz="1400" spc="-1" strike="noStrike">
              <a:latin typeface="Arial"/>
            </a:endParaRPr>
          </a:p>
          <a:p>
            <a:pPr marL="285840" indent="-285840">
              <a:lnSpc>
                <a:spcPts val="2001"/>
              </a:lnSpc>
              <a:buClr>
                <a:srgbClr val="000000"/>
              </a:buClr>
              <a:buFont typeface="Arial"/>
              <a:buChar char="•"/>
            </a:pPr>
            <a:r>
              <a:rPr b="0" lang="en-US" sz="1400" spc="-1" strike="noStrike">
                <a:solidFill>
                  <a:srgbClr val="000000"/>
                </a:solidFill>
                <a:latin typeface="Arial"/>
                <a:ea typeface="Arial"/>
              </a:rPr>
              <a:t>Deny traffic on the connection for which the signature was seen for a specified amount of time.</a:t>
            </a:r>
            <a:endParaRPr b="0" lang="en-AU" sz="1400" spc="-1" strike="noStrike">
              <a:latin typeface="Arial"/>
            </a:endParaRPr>
          </a:p>
        </p:txBody>
      </p:sp>
      <p:pic>
        <p:nvPicPr>
          <p:cNvPr id="283" name="Picture 5" descr=""/>
          <p:cNvPicPr/>
          <p:nvPr/>
        </p:nvPicPr>
        <p:blipFill>
          <a:blip r:embed="rId1"/>
          <a:stretch/>
        </p:blipFill>
        <p:spPr>
          <a:xfrm>
            <a:off x="5911920" y="1377360"/>
            <a:ext cx="2774160" cy="2108160"/>
          </a:xfrm>
          <a:prstGeom prst="rect">
            <a:avLst/>
          </a:prstGeom>
          <a:ln w="0">
            <a:noFill/>
          </a:ln>
        </p:spPr>
      </p:pic>
      <p:sp>
        <p:nvSpPr>
          <p:cNvPr id="284" name="PlaceHolder 3"/>
          <p:cNvSpPr>
            <a:spLocks noGrp="1"/>
          </p:cNvSpPr>
          <p:nvPr>
            <p:ph type="sldNum" idx="18"/>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DD067F1E-D840-471F-B4BB-8419D24469D8}"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IPS on Cisco ISRs</a:t>
            </a:r>
            <a:endParaRPr b="0" lang="en-AU" sz="1600" spc="-1" strike="noStrike">
              <a:latin typeface="Arial"/>
            </a:endParaRPr>
          </a:p>
        </p:txBody>
      </p:sp>
      <p:sp>
        <p:nvSpPr>
          <p:cNvPr id="286"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Snort IPS</a:t>
            </a:r>
            <a:endParaRPr b="0" lang="en-AU" sz="2200" spc="-1" strike="noStrike">
              <a:latin typeface="Arial"/>
            </a:endParaRPr>
          </a:p>
        </p:txBody>
      </p:sp>
      <p:sp>
        <p:nvSpPr>
          <p:cNvPr id="287" name="Object4"/>
          <p:cNvSpPr/>
          <p:nvPr/>
        </p:nvSpPr>
        <p:spPr>
          <a:xfrm>
            <a:off x="0" y="695880"/>
            <a:ext cx="6171480" cy="278964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400" spc="-1" strike="noStrike">
                <a:solidFill>
                  <a:srgbClr val="000000"/>
                </a:solidFill>
                <a:latin typeface="Arial"/>
                <a:ea typeface="Arial"/>
              </a:rPr>
              <a:t>Many of the devices that supported Cisco IOS IPS are no longer available, or no longer supported. The newer Cisco 4000 Series Integrated Services Routers (ISR) provide IPS services using the Snort IPS feature. Snort is an open source network IPS that performs real-time traffic analysis and generates alerts when threats are detected on IP networks. It can also perform protocol analysis, content searching or matching, and detect a variety of attacks and probes, such as buffer overflows, stealth port scans, etc.</a:t>
            </a:r>
            <a:endParaRPr b="0" lang="en-AU" sz="1400" spc="-1" strike="noStrike">
              <a:latin typeface="Arial"/>
            </a:endParaRPr>
          </a:p>
          <a:p>
            <a:pPr>
              <a:lnSpc>
                <a:spcPts val="2001"/>
              </a:lnSpc>
              <a:buNone/>
            </a:pPr>
            <a:endParaRPr b="0" lang="en-AU" sz="1400" spc="-1" strike="noStrike">
              <a:latin typeface="Arial"/>
            </a:endParaRPr>
          </a:p>
          <a:p>
            <a:pPr>
              <a:lnSpc>
                <a:spcPts val="2001"/>
              </a:lnSpc>
              <a:buNone/>
            </a:pPr>
            <a:r>
              <a:rPr b="0" lang="en-US" sz="1400" spc="-1" strike="noStrike">
                <a:solidFill>
                  <a:srgbClr val="000000"/>
                </a:solidFill>
                <a:latin typeface="Arial"/>
                <a:ea typeface="Arial"/>
              </a:rPr>
              <a:t>The Snort engine runs in a virtual service container on Cisco 4000 Series ISRs. A virtual service container is a virtual machine that runs on the ISR router operating system. Service containers are applications that can be hosted directly on Cisco IOS XE routing platforms. The Snort container is distributed as an Open Virtualization Appliance (OVA) file that is installed on the router.</a:t>
            </a:r>
            <a:endParaRPr b="0" lang="en-AU" sz="1400" spc="-1" strike="noStrike">
              <a:latin typeface="Arial"/>
            </a:endParaRPr>
          </a:p>
          <a:p>
            <a:pPr>
              <a:lnSpc>
                <a:spcPts val="2001"/>
              </a:lnSpc>
              <a:buNone/>
            </a:pPr>
            <a:endParaRPr b="0" lang="en-AU" sz="1400" spc="-1" strike="noStrike">
              <a:latin typeface="Arial"/>
            </a:endParaRPr>
          </a:p>
        </p:txBody>
      </p:sp>
      <p:pic>
        <p:nvPicPr>
          <p:cNvPr id="288" name="Picture 5" descr=""/>
          <p:cNvPicPr/>
          <p:nvPr/>
        </p:nvPicPr>
        <p:blipFill>
          <a:blip r:embed="rId1"/>
          <a:stretch/>
        </p:blipFill>
        <p:spPr>
          <a:xfrm>
            <a:off x="6085800" y="1444680"/>
            <a:ext cx="2600280" cy="1971360"/>
          </a:xfrm>
          <a:prstGeom prst="rect">
            <a:avLst/>
          </a:prstGeom>
          <a:ln w="0">
            <a:noFill/>
          </a:ln>
        </p:spPr>
      </p:pic>
      <p:sp>
        <p:nvSpPr>
          <p:cNvPr id="289" name="PlaceHolder 3"/>
          <p:cNvSpPr>
            <a:spLocks noGrp="1"/>
          </p:cNvSpPr>
          <p:nvPr>
            <p:ph type="sldNum" idx="19"/>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65AA7F2A-03D4-4932-A5A6-7BFF4727A170}"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IPS on Cisco ISRs</a:t>
            </a:r>
            <a:endParaRPr b="0" lang="en-AU" sz="1600" spc="-1" strike="noStrike">
              <a:latin typeface="Arial"/>
            </a:endParaRPr>
          </a:p>
        </p:txBody>
      </p:sp>
      <p:sp>
        <p:nvSpPr>
          <p:cNvPr id="291"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Snort Operation </a:t>
            </a:r>
            <a:endParaRPr b="0" lang="en-AU" sz="2200" spc="-1" strike="noStrike">
              <a:latin typeface="Arial"/>
            </a:endParaRPr>
          </a:p>
        </p:txBody>
      </p:sp>
      <p:sp>
        <p:nvSpPr>
          <p:cNvPr id="292" name="Object4"/>
          <p:cNvSpPr/>
          <p:nvPr/>
        </p:nvSpPr>
        <p:spPr>
          <a:xfrm>
            <a:off x="371880" y="914400"/>
            <a:ext cx="8228880" cy="2571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400" spc="-1" strike="noStrike">
                <a:solidFill>
                  <a:srgbClr val="000000"/>
                </a:solidFill>
                <a:latin typeface="Arial"/>
                <a:ea typeface="Arial"/>
              </a:rPr>
              <a:t>Snort IPS signatures are delivered automatically to the ISR by Cisco Talos. Snort can customize rule sets and provide centralized deployment and management capabilities for 4000 Series ISRs.</a:t>
            </a:r>
            <a:endParaRPr b="0" lang="en-AU" sz="1400" spc="-1" strike="noStrike">
              <a:latin typeface="Arial"/>
            </a:endParaRPr>
          </a:p>
          <a:p>
            <a:pPr>
              <a:lnSpc>
                <a:spcPts val="2001"/>
              </a:lnSpc>
              <a:buNone/>
            </a:pPr>
            <a:r>
              <a:rPr b="0" lang="en-US" sz="1400" spc="-1" strike="noStrike">
                <a:solidFill>
                  <a:srgbClr val="000000"/>
                </a:solidFill>
                <a:latin typeface="Arial"/>
                <a:ea typeface="Arial"/>
              </a:rPr>
              <a:t>Snort can be enabled in IDS mode or IPS mode:</a:t>
            </a:r>
            <a:endParaRPr b="0" lang="en-AU" sz="1400" spc="-1" strike="noStrike">
              <a:latin typeface="Arial"/>
            </a:endParaRPr>
          </a:p>
          <a:p>
            <a:pPr marL="285840" indent="-285840">
              <a:lnSpc>
                <a:spcPts val="2001"/>
              </a:lnSpc>
              <a:buClr>
                <a:srgbClr val="000000"/>
              </a:buClr>
              <a:buFont typeface="Arial"/>
              <a:buChar char="•"/>
            </a:pPr>
            <a:r>
              <a:rPr b="1" lang="en-US" sz="1400" spc="-1" strike="noStrike">
                <a:solidFill>
                  <a:srgbClr val="000000"/>
                </a:solidFill>
                <a:latin typeface="Arial"/>
                <a:ea typeface="Arial"/>
              </a:rPr>
              <a:t>IDS mode </a:t>
            </a:r>
            <a:r>
              <a:rPr b="0" lang="en-US" sz="1400" spc="-1" strike="noStrike">
                <a:solidFill>
                  <a:srgbClr val="000000"/>
                </a:solidFill>
                <a:latin typeface="Arial"/>
                <a:ea typeface="Arial"/>
              </a:rPr>
              <a:t>- Snort inspects the traffic and reports alerts but does not take any action to prevent attacks.</a:t>
            </a:r>
            <a:endParaRPr b="0" lang="en-AU" sz="1400" spc="-1" strike="noStrike">
              <a:latin typeface="Arial"/>
            </a:endParaRPr>
          </a:p>
          <a:p>
            <a:pPr marL="285840" indent="-285840">
              <a:lnSpc>
                <a:spcPts val="2001"/>
              </a:lnSpc>
              <a:buClr>
                <a:srgbClr val="000000"/>
              </a:buClr>
              <a:buFont typeface="Arial"/>
              <a:buChar char="•"/>
            </a:pPr>
            <a:r>
              <a:rPr b="1" lang="en-US" sz="1400" spc="-1" strike="noStrike">
                <a:solidFill>
                  <a:srgbClr val="000000"/>
                </a:solidFill>
                <a:latin typeface="Arial"/>
                <a:ea typeface="Arial"/>
              </a:rPr>
              <a:t>IPS mode </a:t>
            </a:r>
            <a:r>
              <a:rPr b="0" lang="en-US" sz="1400" spc="-1" strike="noStrike">
                <a:solidFill>
                  <a:srgbClr val="000000"/>
                </a:solidFill>
                <a:latin typeface="Arial"/>
                <a:ea typeface="Arial"/>
              </a:rPr>
              <a:t>- In addition to intrusion detection, actions are taken to prevent attacks.</a:t>
            </a:r>
            <a:endParaRPr b="0" lang="en-AU" sz="1400" spc="-1" strike="noStrike">
              <a:latin typeface="Arial"/>
            </a:endParaRPr>
          </a:p>
          <a:p>
            <a:pPr>
              <a:lnSpc>
                <a:spcPts val="2001"/>
              </a:lnSpc>
              <a:buNone/>
            </a:pPr>
            <a:endParaRPr b="0" lang="en-AU" sz="1400" spc="-1" strike="noStrike">
              <a:latin typeface="Arial"/>
            </a:endParaRPr>
          </a:p>
          <a:p>
            <a:pPr>
              <a:lnSpc>
                <a:spcPts val="2001"/>
              </a:lnSpc>
              <a:buNone/>
            </a:pPr>
            <a:r>
              <a:rPr b="0" lang="en-US" sz="1400" spc="-1" strike="noStrike">
                <a:solidFill>
                  <a:srgbClr val="000000"/>
                </a:solidFill>
                <a:latin typeface="Arial"/>
                <a:ea typeface="Arial"/>
              </a:rPr>
              <a:t>In the network intrusion detection and prevention mode, Snort performs the following actions:</a:t>
            </a:r>
            <a:endParaRPr b="0" lang="en-AU" sz="1400" spc="-1" strike="noStrike">
              <a:latin typeface="Arial"/>
            </a:endParaRPr>
          </a:p>
          <a:p>
            <a:pPr marL="285840" indent="-285840">
              <a:lnSpc>
                <a:spcPts val="2001"/>
              </a:lnSpc>
              <a:buClr>
                <a:srgbClr val="000000"/>
              </a:buClr>
              <a:buFont typeface="Arial"/>
              <a:buChar char="•"/>
            </a:pPr>
            <a:r>
              <a:rPr b="0" lang="en-US" sz="1400" spc="-1" strike="noStrike">
                <a:solidFill>
                  <a:srgbClr val="000000"/>
                </a:solidFill>
                <a:latin typeface="Arial"/>
                <a:ea typeface="Arial"/>
              </a:rPr>
              <a:t>Monitors network traffic and analyzes against a defined rule set.</a:t>
            </a:r>
            <a:endParaRPr b="0" lang="en-AU" sz="1400" spc="-1" strike="noStrike">
              <a:latin typeface="Arial"/>
            </a:endParaRPr>
          </a:p>
          <a:p>
            <a:pPr marL="285840" indent="-285840">
              <a:lnSpc>
                <a:spcPts val="2001"/>
              </a:lnSpc>
              <a:buClr>
                <a:srgbClr val="000000"/>
              </a:buClr>
              <a:buFont typeface="Arial"/>
              <a:buChar char="•"/>
            </a:pPr>
            <a:r>
              <a:rPr b="0" lang="en-US" sz="1400" spc="-1" strike="noStrike">
                <a:solidFill>
                  <a:srgbClr val="000000"/>
                </a:solidFill>
                <a:latin typeface="Arial"/>
                <a:ea typeface="Arial"/>
              </a:rPr>
              <a:t>Performs attack classification.</a:t>
            </a:r>
            <a:endParaRPr b="0" lang="en-AU" sz="1400" spc="-1" strike="noStrike">
              <a:latin typeface="Arial"/>
            </a:endParaRPr>
          </a:p>
          <a:p>
            <a:pPr marL="285840" indent="-285840">
              <a:lnSpc>
                <a:spcPts val="2001"/>
              </a:lnSpc>
              <a:buClr>
                <a:srgbClr val="000000"/>
              </a:buClr>
              <a:buFont typeface="Arial"/>
              <a:buChar char="•"/>
            </a:pPr>
            <a:r>
              <a:rPr b="0" lang="en-US" sz="1400" spc="-1" strike="noStrike">
                <a:solidFill>
                  <a:srgbClr val="000000"/>
                </a:solidFill>
                <a:latin typeface="Arial"/>
                <a:ea typeface="Arial"/>
              </a:rPr>
              <a:t>Invokes actions against matched rules.</a:t>
            </a:r>
            <a:endParaRPr b="0" lang="en-AU" sz="1400" spc="-1" strike="noStrike">
              <a:latin typeface="Arial"/>
            </a:endParaRPr>
          </a:p>
          <a:p>
            <a:pPr>
              <a:lnSpc>
                <a:spcPts val="2001"/>
              </a:lnSpc>
              <a:buNone/>
            </a:pPr>
            <a:endParaRPr b="0" lang="en-AU" sz="1400" spc="-1" strike="noStrike">
              <a:latin typeface="Arial"/>
            </a:endParaRPr>
          </a:p>
        </p:txBody>
      </p:sp>
      <p:sp>
        <p:nvSpPr>
          <p:cNvPr id="293" name="PlaceHolder 3"/>
          <p:cNvSpPr>
            <a:spLocks noGrp="1"/>
          </p:cNvSpPr>
          <p:nvPr>
            <p:ph type="sldNum" idx="20"/>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63AF64E5-4EE1-4D1E-8DC5-5747F27B0D07}"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IPS on Cisco ISRs</a:t>
            </a:r>
            <a:endParaRPr b="0" lang="en-AU" sz="1600" spc="-1" strike="noStrike">
              <a:latin typeface="Arial"/>
            </a:endParaRPr>
          </a:p>
        </p:txBody>
      </p:sp>
      <p:sp>
        <p:nvSpPr>
          <p:cNvPr id="295"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Snort Features</a:t>
            </a:r>
            <a:endParaRPr b="0" lang="en-AU" sz="2200" spc="-1" strike="noStrike">
              <a:latin typeface="Arial"/>
            </a:endParaRPr>
          </a:p>
        </p:txBody>
      </p:sp>
      <p:sp>
        <p:nvSpPr>
          <p:cNvPr id="296" name="Rectangle 4"/>
          <p:cNvSpPr/>
          <p:nvPr/>
        </p:nvSpPr>
        <p:spPr>
          <a:xfrm>
            <a:off x="0" y="731520"/>
            <a:ext cx="457128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400" spc="-1" strike="noStrike">
                <a:solidFill>
                  <a:srgbClr val="000000"/>
                </a:solidFill>
                <a:latin typeface="Arial"/>
                <a:ea typeface="DejaVu Sans"/>
              </a:rPr>
              <a:t>The table lists the features and benefits of Snort IPS.</a:t>
            </a:r>
            <a:endParaRPr b="0" lang="en-AU" sz="1400" spc="-1" strike="noStrike">
              <a:latin typeface="Arial"/>
            </a:endParaRPr>
          </a:p>
        </p:txBody>
      </p:sp>
      <p:graphicFrame>
        <p:nvGraphicFramePr>
          <p:cNvPr id="297" name="Table 24"/>
          <p:cNvGraphicFramePr/>
          <p:nvPr/>
        </p:nvGraphicFramePr>
        <p:xfrm>
          <a:off x="91440" y="1039320"/>
          <a:ext cx="8960400" cy="0"/>
        </p:xfrm>
        <a:graphic>
          <a:graphicData uri="http://schemas.openxmlformats.org/drawingml/2006/table">
            <a:tbl>
              <a:tblPr/>
              <a:tblGrid>
                <a:gridCol w="3307680"/>
                <a:gridCol w="5653080"/>
              </a:tblGrid>
              <a:tr h="0">
                <a:tc>
                  <a:txBody>
                    <a:bodyPr lIns="37800" rIns="37800" anchor="t">
                      <a:noAutofit/>
                    </a:bodyPr>
                    <a:p>
                      <a:pPr>
                        <a:lnSpc>
                          <a:spcPct val="100000"/>
                        </a:lnSpc>
                        <a:buNone/>
                      </a:pPr>
                      <a:r>
                        <a:rPr b="0" lang="en-US" sz="1200" spc="-1" strike="noStrike">
                          <a:solidFill>
                            <a:srgbClr val="ffffff"/>
                          </a:solidFill>
                          <a:latin typeface="Calibri"/>
                        </a:rPr>
                        <a:t>Feature</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024c69"/>
                    </a:solidFill>
                  </a:tcPr>
                </a:tc>
                <a:tc>
                  <a:txBody>
                    <a:bodyPr lIns="37800" rIns="37800" anchor="t">
                      <a:noAutofit/>
                    </a:bodyPr>
                    <a:p>
                      <a:pPr>
                        <a:lnSpc>
                          <a:spcPct val="100000"/>
                        </a:lnSpc>
                        <a:buNone/>
                      </a:pPr>
                      <a:r>
                        <a:rPr b="0" lang="en-US" sz="1200" spc="-1" strike="noStrike">
                          <a:solidFill>
                            <a:srgbClr val="ffffff"/>
                          </a:solidFill>
                          <a:latin typeface="Calibri"/>
                        </a:rPr>
                        <a:t>Benefit</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024c69"/>
                    </a:solidFill>
                  </a:tcPr>
                </a:tc>
              </a:tr>
              <a:tr h="0">
                <a:tc>
                  <a:txBody>
                    <a:bodyPr lIns="37800" rIns="37800" anchor="t">
                      <a:noAutofit/>
                    </a:bodyPr>
                    <a:p>
                      <a:pPr>
                        <a:lnSpc>
                          <a:spcPct val="100000"/>
                        </a:lnSpc>
                        <a:buNone/>
                      </a:pPr>
                      <a:r>
                        <a:rPr b="0" lang="en-US" sz="1200" spc="-1" strike="noStrike">
                          <a:solidFill>
                            <a:srgbClr val="58585b"/>
                          </a:solidFill>
                          <a:latin typeface="Calibri"/>
                        </a:rPr>
                        <a:t>Signature-based intrusion detection system (IDS) and intrusion prevention system (IPS)</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0" lang="en-US" sz="1200" spc="-1" strike="noStrike">
                          <a:solidFill>
                            <a:srgbClr val="58585b"/>
                          </a:solidFill>
                          <a:latin typeface="Calibri"/>
                        </a:rPr>
                        <a:t>Snort open-source IPS, capable of performing real-time traffic analysis and packet logging on IP networks, runs on the 4000 Series ISR service container without the need to deploy an additional device at the branch.</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r>
              <a:tr h="0">
                <a:tc>
                  <a:txBody>
                    <a:bodyPr lIns="37800" rIns="37800" anchor="t">
                      <a:noAutofit/>
                    </a:bodyPr>
                    <a:p>
                      <a:pPr>
                        <a:lnSpc>
                          <a:spcPct val="100000"/>
                        </a:lnSpc>
                        <a:buNone/>
                      </a:pPr>
                      <a:r>
                        <a:rPr b="0" lang="en-US" sz="1200" spc="-1" strike="noStrike">
                          <a:solidFill>
                            <a:srgbClr val="58585b"/>
                          </a:solidFill>
                          <a:latin typeface="Calibri"/>
                        </a:rPr>
                        <a:t>Snort rule set updates</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c>
                  <a:txBody>
                    <a:bodyPr lIns="37800" rIns="37800" anchor="t">
                      <a:noAutofit/>
                    </a:bodyPr>
                    <a:p>
                      <a:pPr>
                        <a:lnSpc>
                          <a:spcPct val="100000"/>
                        </a:lnSpc>
                        <a:buNone/>
                      </a:pPr>
                      <a:r>
                        <a:rPr b="0" lang="en-US" sz="1200" spc="-1" strike="noStrike">
                          <a:solidFill>
                            <a:srgbClr val="58585b"/>
                          </a:solidFill>
                          <a:latin typeface="Calibri"/>
                        </a:rPr>
                        <a:t>Snort rule set updates for 4000 Series ISRs are generated by Cisco Talos, a group of leading-edge network security experts who work around the clock to proactively discover, assess, and respond to the latest trends in hacking activities, intrusion attempts, malware, and vulnerabilities.</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r>
              <a:tr h="0">
                <a:tc>
                  <a:txBody>
                    <a:bodyPr lIns="37800" rIns="37800" anchor="t">
                      <a:noAutofit/>
                    </a:bodyPr>
                    <a:p>
                      <a:pPr>
                        <a:lnSpc>
                          <a:spcPct val="100000"/>
                        </a:lnSpc>
                        <a:buNone/>
                      </a:pPr>
                      <a:r>
                        <a:rPr b="0" lang="en-US" sz="1200" spc="-1" strike="noStrike">
                          <a:solidFill>
                            <a:srgbClr val="58585b"/>
                          </a:solidFill>
                          <a:latin typeface="Calibri"/>
                        </a:rPr>
                        <a:t>Snort rule set pull</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0" lang="en-US" sz="1200" spc="-1" strike="noStrike">
                          <a:solidFill>
                            <a:srgbClr val="58585b"/>
                          </a:solidFill>
                          <a:latin typeface="Calibri"/>
                        </a:rPr>
                        <a:t>The router will be able to download rule sets directly from cisco.com or snort.org to a local server, using one-time commands or periodic automated updates.</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r>
              <a:tr h="0">
                <a:tc>
                  <a:txBody>
                    <a:bodyPr lIns="37800" rIns="37800" anchor="t">
                      <a:noAutofit/>
                    </a:bodyPr>
                    <a:p>
                      <a:pPr>
                        <a:lnSpc>
                          <a:spcPct val="100000"/>
                        </a:lnSpc>
                        <a:buNone/>
                      </a:pPr>
                      <a:r>
                        <a:rPr b="0" lang="en-US" sz="1200" spc="-1" strike="noStrike">
                          <a:solidFill>
                            <a:srgbClr val="58585b"/>
                          </a:solidFill>
                          <a:latin typeface="Calibri"/>
                        </a:rPr>
                        <a:t>Snort rule set push</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c>
                  <a:txBody>
                    <a:bodyPr lIns="37800" rIns="37800" anchor="t">
                      <a:noAutofit/>
                    </a:bodyPr>
                    <a:p>
                      <a:pPr>
                        <a:lnSpc>
                          <a:spcPct val="100000"/>
                        </a:lnSpc>
                        <a:buNone/>
                      </a:pPr>
                      <a:r>
                        <a:rPr b="0" lang="en-US" sz="1200" spc="-1" strike="noStrike">
                          <a:solidFill>
                            <a:srgbClr val="58585b"/>
                          </a:solidFill>
                          <a:latin typeface="Calibri"/>
                        </a:rPr>
                        <a:t>A centralized management tool can push the rule sets based on preconfigured policy, instead of the router directly downloading on its own.</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r>
              <a:tr h="0">
                <a:tc>
                  <a:txBody>
                    <a:bodyPr lIns="37800" rIns="37800" anchor="t">
                      <a:noAutofit/>
                    </a:bodyPr>
                    <a:p>
                      <a:pPr>
                        <a:lnSpc>
                          <a:spcPct val="100000"/>
                        </a:lnSpc>
                        <a:buNone/>
                      </a:pPr>
                      <a:r>
                        <a:rPr b="0" lang="en-US" sz="1200" spc="-1" strike="noStrike">
                          <a:solidFill>
                            <a:srgbClr val="58585b"/>
                          </a:solidFill>
                          <a:latin typeface="Calibri"/>
                        </a:rPr>
                        <a:t>Signature allowed listing</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0" lang="en-US" sz="1200" spc="-1" strike="noStrike">
                          <a:solidFill>
                            <a:srgbClr val="58585b"/>
                          </a:solidFill>
                          <a:latin typeface="Calibri"/>
                        </a:rPr>
                        <a:t>Allowed listing allows the disabling of certain signatures from the rule set. Disabled signatures can be reenabled at any time.</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r>
            </a:tbl>
          </a:graphicData>
        </a:graphic>
      </p:graphicFrame>
      <p:sp>
        <p:nvSpPr>
          <p:cNvPr id="298" name="PlaceHolder 3"/>
          <p:cNvSpPr>
            <a:spLocks noGrp="1"/>
          </p:cNvSpPr>
          <p:nvPr>
            <p:ph type="sldNum" idx="21"/>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05C2CF65-2A0A-46B5-8572-4A609573AC4D}"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IPS on Cisco ISRs</a:t>
            </a:r>
            <a:endParaRPr b="0" lang="en-AU" sz="1600" spc="-1" strike="noStrike">
              <a:latin typeface="Arial"/>
            </a:endParaRPr>
          </a:p>
        </p:txBody>
      </p:sp>
      <p:sp>
        <p:nvSpPr>
          <p:cNvPr id="300"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Snort System Requirements</a:t>
            </a:r>
            <a:endParaRPr b="0" lang="en-AU" sz="2200" spc="-1" strike="noStrike">
              <a:latin typeface="Arial"/>
            </a:endParaRPr>
          </a:p>
        </p:txBody>
      </p:sp>
      <p:sp>
        <p:nvSpPr>
          <p:cNvPr id="301" name="Object4"/>
          <p:cNvSpPr/>
          <p:nvPr/>
        </p:nvSpPr>
        <p:spPr>
          <a:xfrm>
            <a:off x="302040" y="844560"/>
            <a:ext cx="8228880" cy="2571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400" spc="-1" strike="noStrike">
                <a:solidFill>
                  <a:srgbClr val="000000"/>
                </a:solidFill>
                <a:latin typeface="Arial"/>
                <a:ea typeface="Arial"/>
              </a:rPr>
              <a:t>A security K9 license (SEC) is required to activate Snort IPS functionality. Customers also need to purchase a yearly subscription for the signature package distributed on cisco.com. To keep current with the latest threat protection, Snort rule sets are term-based subscriptions, available for one or three years.</a:t>
            </a:r>
            <a:endParaRPr b="0" lang="en-AU" sz="1400" spc="-1" strike="noStrike">
              <a:latin typeface="Arial"/>
            </a:endParaRPr>
          </a:p>
          <a:p>
            <a:pPr>
              <a:lnSpc>
                <a:spcPts val="2001"/>
              </a:lnSpc>
              <a:buNone/>
            </a:pPr>
            <a:endParaRPr b="0" lang="en-AU" sz="1400" spc="-1" strike="noStrike">
              <a:latin typeface="Arial"/>
            </a:endParaRPr>
          </a:p>
          <a:p>
            <a:pPr>
              <a:lnSpc>
                <a:spcPts val="2001"/>
              </a:lnSpc>
              <a:buNone/>
            </a:pPr>
            <a:r>
              <a:rPr b="0" lang="en-US" sz="1400" spc="-1" strike="noStrike">
                <a:solidFill>
                  <a:srgbClr val="000000"/>
                </a:solidFill>
                <a:latin typeface="Arial"/>
                <a:ea typeface="Arial"/>
              </a:rPr>
              <a:t>There are two types of term-based subscriptions:</a:t>
            </a:r>
            <a:endParaRPr b="0" lang="en-AU" sz="1400" spc="-1" strike="noStrike">
              <a:latin typeface="Arial"/>
            </a:endParaRPr>
          </a:p>
          <a:p>
            <a:pPr marL="285840" indent="-285840">
              <a:lnSpc>
                <a:spcPts val="2001"/>
              </a:lnSpc>
              <a:buClr>
                <a:srgbClr val="000000"/>
              </a:buClr>
              <a:buFont typeface="Arial"/>
              <a:buChar char="•"/>
            </a:pPr>
            <a:r>
              <a:rPr b="1" lang="en-US" sz="1400" spc="-1" strike="noStrike">
                <a:solidFill>
                  <a:srgbClr val="000000"/>
                </a:solidFill>
                <a:latin typeface="Arial"/>
                <a:ea typeface="Arial"/>
              </a:rPr>
              <a:t>Community Rule Set </a:t>
            </a:r>
            <a:r>
              <a:rPr b="0" lang="en-US" sz="1400" spc="-1" strike="noStrike">
                <a:solidFill>
                  <a:srgbClr val="000000"/>
                </a:solidFill>
                <a:latin typeface="Arial"/>
                <a:ea typeface="Arial"/>
              </a:rPr>
              <a:t>- Offers limited coverage against threats, focusing on reactive response to security threats versus proactive research work. There is 30-day delayed access to updated signatures in the Community Rule Set, and this subscription does not entitle the customer to Cisco support.</a:t>
            </a:r>
            <a:endParaRPr b="0" lang="en-AU" sz="1400" spc="-1" strike="noStrike">
              <a:latin typeface="Arial"/>
            </a:endParaRPr>
          </a:p>
          <a:p>
            <a:pPr marL="285840" indent="-285840">
              <a:lnSpc>
                <a:spcPts val="2001"/>
              </a:lnSpc>
              <a:buClr>
                <a:srgbClr val="000000"/>
              </a:buClr>
              <a:buFont typeface="Arial"/>
              <a:buChar char="•"/>
            </a:pPr>
            <a:r>
              <a:rPr b="1" lang="en-US" sz="1400" spc="-1" strike="noStrike">
                <a:solidFill>
                  <a:srgbClr val="000000"/>
                </a:solidFill>
                <a:latin typeface="Arial"/>
                <a:ea typeface="Arial"/>
              </a:rPr>
              <a:t>Subscriber Rule Set </a:t>
            </a:r>
            <a:r>
              <a:rPr b="0" lang="en-US" sz="1400" spc="-1" strike="noStrike">
                <a:solidFill>
                  <a:srgbClr val="000000"/>
                </a:solidFill>
                <a:latin typeface="Arial"/>
                <a:ea typeface="Arial"/>
              </a:rPr>
              <a:t>- Offers the best protection against threats. It includes coverage in advance of exploits by using the research work of the Cisco Talos security experts. The Subscriber Rule Set also provides the fastest access to updated signatures in response to a security incident or the proactive discovery of a new threat. This subscription is fully supported by Cisco.</a:t>
            </a:r>
            <a:endParaRPr b="0" lang="en-AU" sz="1400" spc="-1" strike="noStrike">
              <a:latin typeface="Arial"/>
            </a:endParaRPr>
          </a:p>
        </p:txBody>
      </p:sp>
      <p:sp>
        <p:nvSpPr>
          <p:cNvPr id="302" name="PlaceHolder 3"/>
          <p:cNvSpPr>
            <a:spLocks noGrp="1"/>
          </p:cNvSpPr>
          <p:nvPr>
            <p:ph type="sldNum" idx="22"/>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A79A2E1B-FD9E-40D4-B3E9-403478EDA303}"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p:nvPr>
        </p:nvSpPr>
        <p:spPr>
          <a:xfrm>
            <a:off x="457200" y="1542960"/>
            <a:ext cx="6400080" cy="2571120"/>
          </a:xfrm>
          <a:prstGeom prst="rect">
            <a:avLst/>
          </a:prstGeom>
          <a:noFill/>
          <a:ln w="0">
            <a:noFill/>
          </a:ln>
        </p:spPr>
        <p:txBody>
          <a:bodyPr lIns="90000" rIns="90000" tIns="45000" bIns="45000" anchor="t">
            <a:noAutofit/>
          </a:bodyPr>
          <a:p>
            <a:pPr>
              <a:lnSpc>
                <a:spcPct val="100000"/>
              </a:lnSpc>
              <a:spcBef>
                <a:spcPts val="839"/>
              </a:spcBef>
              <a:buNone/>
              <a:tabLst>
                <a:tab algn="l" pos="0"/>
              </a:tabLst>
            </a:pPr>
            <a:r>
              <a:rPr b="0" lang="en-US" sz="4200" spc="-1" strike="noStrike">
                <a:solidFill>
                  <a:srgbClr val="afe8fb"/>
                </a:solidFill>
                <a:latin typeface="Arial"/>
                <a:ea typeface="Arial"/>
              </a:rPr>
              <a:t>Module 11: IPS Technologies</a:t>
            </a:r>
            <a:endParaRPr b="0" lang="en-AU" sz="4200" spc="-1" strike="noStrike">
              <a:latin typeface="Arial"/>
            </a:endParaRPr>
          </a:p>
        </p:txBody>
      </p:sp>
      <p:sp>
        <p:nvSpPr>
          <p:cNvPr id="226" name="PlaceHolder 2"/>
          <p:cNvSpPr>
            <a:spLocks noGrp="1"/>
          </p:cNvSpPr>
          <p:nvPr>
            <p:ph/>
          </p:nvPr>
        </p:nvSpPr>
        <p:spPr>
          <a:xfrm>
            <a:off x="457200" y="4114800"/>
            <a:ext cx="3656880" cy="913680"/>
          </a:xfrm>
          <a:prstGeom prst="rect">
            <a:avLst/>
          </a:prstGeom>
          <a:noFill/>
          <a:ln w="0">
            <a:noFill/>
          </a:ln>
        </p:spPr>
        <p:txBody>
          <a:bodyPr lIns="90000" rIns="90000" tIns="45000" bIns="45000" anchor="t">
            <a:noAutofit/>
          </a:bodyPr>
          <a:p>
            <a:pPr>
              <a:lnSpc>
                <a:spcPct val="100000"/>
              </a:lnSpc>
              <a:spcBef>
                <a:spcPts val="241"/>
              </a:spcBef>
              <a:buNone/>
              <a:tabLst>
                <a:tab algn="l" pos="0"/>
              </a:tabLst>
            </a:pPr>
            <a:r>
              <a:rPr b="0" lang="en-US" sz="1200" spc="-1" strike="noStrike">
                <a:solidFill>
                  <a:srgbClr val="afe8fb"/>
                </a:solidFill>
                <a:latin typeface="Arial"/>
                <a:ea typeface="Arial"/>
              </a:rPr>
              <a:t>Networking Security  v1.0</a:t>
            </a:r>
            <a:endParaRPr b="0" lang="en-AU" sz="1200" spc="-1" strike="noStrike">
              <a:latin typeface="Arial"/>
            </a:endParaRPr>
          </a:p>
          <a:p>
            <a:pPr>
              <a:lnSpc>
                <a:spcPct val="100000"/>
              </a:lnSpc>
              <a:spcBef>
                <a:spcPts val="241"/>
              </a:spcBef>
              <a:buNone/>
              <a:tabLst>
                <a:tab algn="l" pos="0"/>
              </a:tabLst>
            </a:pPr>
            <a:r>
              <a:rPr b="0" lang="en-US" sz="1200" spc="-1" strike="noStrike">
                <a:solidFill>
                  <a:srgbClr val="afe8fb"/>
                </a:solidFill>
                <a:latin typeface="Arial"/>
                <a:ea typeface="Arial"/>
              </a:rPr>
              <a:t>(NETSEC)</a:t>
            </a:r>
            <a:endParaRPr b="0" lang="en-AU" sz="1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p:nvPr>
        </p:nvSpPr>
        <p:spPr>
          <a:xfrm>
            <a:off x="457200" y="2057400"/>
            <a:ext cx="8228880" cy="913680"/>
          </a:xfrm>
          <a:prstGeom prst="rect">
            <a:avLst/>
          </a:prstGeom>
          <a:noFill/>
          <a:ln w="0">
            <a:noFill/>
          </a:ln>
        </p:spPr>
        <p:txBody>
          <a:bodyPr lIns="90000" rIns="90000" tIns="45000" bIns="45000" anchor="t">
            <a:noAutofit/>
          </a:bodyPr>
          <a:p>
            <a:pPr>
              <a:lnSpc>
                <a:spcPct val="100000"/>
              </a:lnSpc>
              <a:spcBef>
                <a:spcPts val="921"/>
              </a:spcBef>
              <a:buNone/>
              <a:tabLst>
                <a:tab algn="l" pos="0"/>
              </a:tabLst>
            </a:pPr>
            <a:r>
              <a:rPr b="0" lang="en-US" sz="4600" spc="-1" strike="noStrike">
                <a:solidFill>
                  <a:srgbClr val="b1e8fa"/>
                </a:solidFill>
                <a:latin typeface="Arial"/>
                <a:ea typeface="Arial"/>
              </a:rPr>
              <a:t>11.4 Cisco Switched Port Analyzer</a:t>
            </a:r>
            <a:endParaRPr b="0" lang="en-AU" sz="4600" spc="-1" strike="noStrike">
              <a:latin typeface="Arial"/>
            </a:endParaRPr>
          </a:p>
        </p:txBody>
      </p:sp>
      <p:sp>
        <p:nvSpPr>
          <p:cNvPr id="304" name="PlaceHolder 2"/>
          <p:cNvSpPr>
            <a:spLocks noGrp="1"/>
          </p:cNvSpPr>
          <p:nvPr>
            <p:ph type="sldNum" idx="23"/>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DD70DA08-C955-40E0-A43E-658AA0379FAC}"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Cisco Switched Port Analyzer</a:t>
            </a:r>
            <a:endParaRPr b="0" lang="en-AU" sz="1600" spc="-1" strike="noStrike">
              <a:latin typeface="Arial"/>
            </a:endParaRPr>
          </a:p>
        </p:txBody>
      </p:sp>
      <p:sp>
        <p:nvSpPr>
          <p:cNvPr id="306"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Network Monitoring Methods</a:t>
            </a:r>
            <a:endParaRPr b="0" lang="en-AU" sz="2200" spc="-1" strike="noStrike">
              <a:latin typeface="Arial"/>
            </a:endParaRPr>
          </a:p>
        </p:txBody>
      </p:sp>
      <p:sp>
        <p:nvSpPr>
          <p:cNvPr id="307" name="Object4"/>
          <p:cNvSpPr/>
          <p:nvPr/>
        </p:nvSpPr>
        <p:spPr>
          <a:xfrm>
            <a:off x="248040" y="929880"/>
            <a:ext cx="8228880" cy="2571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600" spc="-1" strike="noStrike">
                <a:solidFill>
                  <a:srgbClr val="000000"/>
                </a:solidFill>
                <a:latin typeface="Arial"/>
                <a:ea typeface="Arial"/>
              </a:rPr>
              <a:t>The day-to-day operation of a network consists of common patterns of traffic flow, bandwidth usage, and resource access. Together, these patterns identify normal network behavior. Security analysts must be intimately familiar with normal network behavior because abnormal network behavior typically indicates a problem.</a:t>
            </a:r>
            <a:endParaRPr b="0" lang="en-AU" sz="1600" spc="-1" strike="noStrike">
              <a:latin typeface="Arial"/>
            </a:endParaRPr>
          </a:p>
          <a:p>
            <a:pPr>
              <a:lnSpc>
                <a:spcPts val="2001"/>
              </a:lnSpc>
              <a:buNone/>
            </a:pPr>
            <a:endParaRPr b="0" lang="en-AU" sz="1600" spc="-1" strike="noStrike">
              <a:latin typeface="Arial"/>
            </a:endParaRPr>
          </a:p>
          <a:p>
            <a:pPr>
              <a:lnSpc>
                <a:spcPts val="2001"/>
              </a:lnSpc>
              <a:buNone/>
            </a:pPr>
            <a:r>
              <a:rPr b="0" lang="en-US" sz="1600" spc="-1" strike="noStrike">
                <a:solidFill>
                  <a:srgbClr val="000000"/>
                </a:solidFill>
                <a:latin typeface="Arial"/>
                <a:ea typeface="Arial"/>
              </a:rPr>
              <a:t>To determine normal network behavior, network monitoring must be implemented using IDS, packet analyzers, SNMP, NetFlow, and other tools. Some of these tools require captured network data. There are two common methods used to capture traffic and send it to network monitoring devices:</a:t>
            </a:r>
            <a:endParaRPr b="0" lang="en-AU" sz="1600" spc="-1" strike="noStrike">
              <a:latin typeface="Arial"/>
            </a:endParaRPr>
          </a:p>
          <a:p>
            <a:pPr>
              <a:lnSpc>
                <a:spcPts val="2001"/>
              </a:lnSpc>
              <a:buNone/>
            </a:pPr>
            <a:endParaRPr b="0" lang="en-AU" sz="1600" spc="-1" strike="noStrike">
              <a:latin typeface="Arial"/>
            </a:endParaRPr>
          </a:p>
          <a:p>
            <a:pPr marL="285840" indent="-285840">
              <a:lnSpc>
                <a:spcPts val="2001"/>
              </a:lnSpc>
              <a:buClr>
                <a:srgbClr val="000000"/>
              </a:buClr>
              <a:buFont typeface="Arial"/>
              <a:buChar char="•"/>
            </a:pPr>
            <a:r>
              <a:rPr b="0" lang="en-US" sz="1600" spc="-1" strike="noStrike">
                <a:solidFill>
                  <a:srgbClr val="000000"/>
                </a:solidFill>
                <a:latin typeface="Arial"/>
                <a:ea typeface="Arial"/>
              </a:rPr>
              <a:t>    </a:t>
            </a:r>
            <a:r>
              <a:rPr b="0" lang="en-US" sz="1600" spc="-1" strike="noStrike">
                <a:solidFill>
                  <a:srgbClr val="000000"/>
                </a:solidFill>
                <a:latin typeface="Arial"/>
                <a:ea typeface="Arial"/>
              </a:rPr>
              <a:t>Network taps, sometimes known as test access points (TAPs)</a:t>
            </a:r>
            <a:endParaRPr b="0" lang="en-AU" sz="1600" spc="-1" strike="noStrike">
              <a:latin typeface="Arial"/>
            </a:endParaRPr>
          </a:p>
          <a:p>
            <a:pPr marL="285840" indent="-285840">
              <a:lnSpc>
                <a:spcPts val="2001"/>
              </a:lnSpc>
              <a:buClr>
                <a:srgbClr val="000000"/>
              </a:buClr>
              <a:buFont typeface="Arial"/>
              <a:buChar char="•"/>
            </a:pPr>
            <a:r>
              <a:rPr b="0" lang="en-US" sz="1600" spc="-1" strike="noStrike">
                <a:solidFill>
                  <a:srgbClr val="000000"/>
                </a:solidFill>
                <a:latin typeface="Arial"/>
                <a:ea typeface="Arial"/>
              </a:rPr>
              <a:t>    </a:t>
            </a:r>
            <a:r>
              <a:rPr b="0" lang="en-US" sz="1600" spc="-1" strike="noStrike">
                <a:solidFill>
                  <a:srgbClr val="000000"/>
                </a:solidFill>
                <a:latin typeface="Arial"/>
                <a:ea typeface="Arial"/>
              </a:rPr>
              <a:t>Traffic mirroring using Switch Port Analyzer (SPAN) or other port mirroring approaches. </a:t>
            </a:r>
            <a:endParaRPr b="0" lang="en-AU" sz="1600" spc="-1" strike="noStrike">
              <a:latin typeface="Arial"/>
            </a:endParaRPr>
          </a:p>
        </p:txBody>
      </p:sp>
      <p:sp>
        <p:nvSpPr>
          <p:cNvPr id="308" name="PlaceHolder 3"/>
          <p:cNvSpPr>
            <a:spLocks noGrp="1"/>
          </p:cNvSpPr>
          <p:nvPr>
            <p:ph type="sldNum" idx="24"/>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0D37A04A-D576-4B05-BBF1-61F9586C6336}"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Cisco Switched Port Analyzer</a:t>
            </a:r>
            <a:endParaRPr b="0" lang="en-AU" sz="1600" spc="-1" strike="noStrike">
              <a:latin typeface="Arial"/>
            </a:endParaRPr>
          </a:p>
        </p:txBody>
      </p:sp>
      <p:sp>
        <p:nvSpPr>
          <p:cNvPr id="310"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Network Taps</a:t>
            </a:r>
            <a:endParaRPr b="0" lang="en-AU" sz="2200" spc="-1" strike="noStrike">
              <a:latin typeface="Arial"/>
            </a:endParaRPr>
          </a:p>
        </p:txBody>
      </p:sp>
      <p:sp>
        <p:nvSpPr>
          <p:cNvPr id="311" name="Object4"/>
          <p:cNvSpPr/>
          <p:nvPr/>
        </p:nvSpPr>
        <p:spPr>
          <a:xfrm>
            <a:off x="0" y="914400"/>
            <a:ext cx="3827160" cy="91368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600" spc="-1" strike="noStrike">
                <a:solidFill>
                  <a:srgbClr val="000000"/>
                </a:solidFill>
                <a:latin typeface="Arial"/>
                <a:ea typeface="Arial"/>
              </a:rPr>
              <a:t>A network tap is typically a passive splitting device implemented inline between a device of interest and the network. A tap forwards all traffic, including physical layer errors, to an analysis device while also allowing the traffic to reach its intended destination. Taps are also typically fail-safe, which means if a tap fails or loses power, traffic between the firewall and internal router is not affected.</a:t>
            </a:r>
            <a:endParaRPr b="0" lang="en-AU" sz="1600" spc="-1" strike="noStrike">
              <a:latin typeface="Arial"/>
            </a:endParaRPr>
          </a:p>
        </p:txBody>
      </p:sp>
      <p:pic>
        <p:nvPicPr>
          <p:cNvPr id="312" name="Picture 3" descr=""/>
          <p:cNvPicPr/>
          <p:nvPr/>
        </p:nvPicPr>
        <p:blipFill>
          <a:blip r:embed="rId1"/>
          <a:stretch/>
        </p:blipFill>
        <p:spPr>
          <a:xfrm>
            <a:off x="3879360" y="914400"/>
            <a:ext cx="4880160" cy="2691360"/>
          </a:xfrm>
          <a:prstGeom prst="rect">
            <a:avLst/>
          </a:prstGeom>
          <a:ln w="0">
            <a:noFill/>
          </a:ln>
        </p:spPr>
      </p:pic>
      <p:sp>
        <p:nvSpPr>
          <p:cNvPr id="313" name="PlaceHolder 3"/>
          <p:cNvSpPr>
            <a:spLocks noGrp="1"/>
          </p:cNvSpPr>
          <p:nvPr>
            <p:ph type="sldNum" idx="25"/>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DB60F8B3-FDF2-4FC1-AB72-FCF5E4767772}"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Cisco Switched Port Analyzer</a:t>
            </a:r>
            <a:endParaRPr b="0" lang="en-AU" sz="1600" spc="-1" strike="noStrike">
              <a:latin typeface="Arial"/>
            </a:endParaRPr>
          </a:p>
        </p:txBody>
      </p:sp>
      <p:sp>
        <p:nvSpPr>
          <p:cNvPr id="315"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Traffic Mirroring and SPAN</a:t>
            </a:r>
            <a:endParaRPr b="0" lang="en-AU" sz="2200" spc="-1" strike="noStrike">
              <a:latin typeface="Arial"/>
            </a:endParaRPr>
          </a:p>
        </p:txBody>
      </p:sp>
      <p:graphicFrame>
        <p:nvGraphicFramePr>
          <p:cNvPr id="316" name="Table 30"/>
          <p:cNvGraphicFramePr/>
          <p:nvPr/>
        </p:nvGraphicFramePr>
        <p:xfrm>
          <a:off x="1072440" y="2863080"/>
          <a:ext cx="6815520" cy="0"/>
        </p:xfrm>
        <a:graphic>
          <a:graphicData uri="http://schemas.openxmlformats.org/drawingml/2006/table">
            <a:tbl>
              <a:tblPr/>
              <a:tblGrid>
                <a:gridCol w="1782360"/>
                <a:gridCol w="5033520"/>
              </a:tblGrid>
              <a:tr h="0">
                <a:tc>
                  <a:txBody>
                    <a:bodyPr lIns="37800" rIns="37800" anchor="t">
                      <a:noAutofit/>
                    </a:bodyPr>
                    <a:p>
                      <a:pPr>
                        <a:lnSpc>
                          <a:spcPct val="100000"/>
                        </a:lnSpc>
                        <a:buNone/>
                      </a:pPr>
                      <a:r>
                        <a:rPr b="0" lang="en-US" sz="1200" spc="-1" strike="noStrike">
                          <a:solidFill>
                            <a:srgbClr val="ffffff"/>
                          </a:solidFill>
                          <a:latin typeface="Calibri"/>
                        </a:rPr>
                        <a:t>SPAN Term</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024c69"/>
                    </a:solidFill>
                  </a:tcPr>
                </a:tc>
                <a:tc>
                  <a:txBody>
                    <a:bodyPr lIns="37800" rIns="37800" anchor="t">
                      <a:noAutofit/>
                    </a:bodyPr>
                    <a:p>
                      <a:pPr>
                        <a:lnSpc>
                          <a:spcPct val="100000"/>
                        </a:lnSpc>
                        <a:buNone/>
                      </a:pPr>
                      <a:r>
                        <a:rPr b="0" lang="en-US" sz="1200" spc="-1" strike="noStrike">
                          <a:solidFill>
                            <a:srgbClr val="ffffff"/>
                          </a:solidFill>
                          <a:latin typeface="Calibri"/>
                        </a:rPr>
                        <a:t>Description</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024c69"/>
                    </a:solidFill>
                  </a:tcPr>
                </a:tc>
              </a:tr>
              <a:tr h="0">
                <a:tc>
                  <a:txBody>
                    <a:bodyPr lIns="37800" rIns="37800" anchor="t">
                      <a:noAutofit/>
                    </a:bodyPr>
                    <a:p>
                      <a:pPr>
                        <a:lnSpc>
                          <a:spcPct val="100000"/>
                        </a:lnSpc>
                        <a:buNone/>
                      </a:pPr>
                      <a:r>
                        <a:rPr b="0" lang="en-US" sz="1200" spc="-1" strike="noStrike">
                          <a:solidFill>
                            <a:srgbClr val="58585b"/>
                          </a:solidFill>
                          <a:latin typeface="Calibri"/>
                        </a:rPr>
                        <a:t>Ingress traffic</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0" lang="en-US" sz="1200" spc="-1" strike="noStrike">
                          <a:solidFill>
                            <a:srgbClr val="58585b"/>
                          </a:solidFill>
                          <a:latin typeface="Calibri"/>
                        </a:rPr>
                        <a:t>Traffic that enters the switch.</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r>
              <a:tr h="0">
                <a:tc>
                  <a:txBody>
                    <a:bodyPr lIns="37800" rIns="37800" anchor="t">
                      <a:noAutofit/>
                    </a:bodyPr>
                    <a:p>
                      <a:pPr>
                        <a:lnSpc>
                          <a:spcPct val="100000"/>
                        </a:lnSpc>
                        <a:buNone/>
                      </a:pPr>
                      <a:r>
                        <a:rPr b="0" lang="en-US" sz="1200" spc="-1" strike="noStrike">
                          <a:solidFill>
                            <a:srgbClr val="58585b"/>
                          </a:solidFill>
                          <a:latin typeface="Calibri"/>
                        </a:rPr>
                        <a:t>Egress traffic</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0" lang="en-US" sz="1200" spc="-1" strike="noStrike">
                          <a:solidFill>
                            <a:srgbClr val="58585b"/>
                          </a:solidFill>
                          <a:latin typeface="Calibri"/>
                        </a:rPr>
                        <a:t>Traffic that leaves the switch.</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r>
              <a:tr h="0">
                <a:tc>
                  <a:txBody>
                    <a:bodyPr lIns="37800" rIns="37800" anchor="t">
                      <a:noAutofit/>
                    </a:bodyPr>
                    <a:p>
                      <a:pPr>
                        <a:lnSpc>
                          <a:spcPct val="100000"/>
                        </a:lnSpc>
                        <a:buNone/>
                      </a:pPr>
                      <a:r>
                        <a:rPr b="0" lang="en-US" sz="1200" spc="-1" strike="noStrike">
                          <a:solidFill>
                            <a:srgbClr val="58585b"/>
                          </a:solidFill>
                          <a:latin typeface="Calibri"/>
                        </a:rPr>
                        <a:t>Source (SPAN) port</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0" lang="en-US" sz="1200" spc="-1" strike="noStrike">
                          <a:solidFill>
                            <a:srgbClr val="58585b"/>
                          </a:solidFill>
                          <a:latin typeface="Calibri"/>
                        </a:rPr>
                        <a:t>Source ports are monitored as traffic entering them is replicated (mirrored) to the destination ports.</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r>
              <a:tr h="0">
                <a:tc>
                  <a:txBody>
                    <a:bodyPr lIns="37800" rIns="37800" anchor="t">
                      <a:noAutofit/>
                    </a:bodyPr>
                    <a:p>
                      <a:pPr>
                        <a:lnSpc>
                          <a:spcPct val="100000"/>
                        </a:lnSpc>
                        <a:buNone/>
                      </a:pPr>
                      <a:r>
                        <a:rPr b="0" lang="en-US" sz="1200" spc="-1" strike="noStrike">
                          <a:solidFill>
                            <a:srgbClr val="58585b"/>
                          </a:solidFill>
                          <a:latin typeface="Calibri"/>
                        </a:rPr>
                        <a:t>Destination (SPAN) port</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0" lang="en-US" sz="1200" spc="-1" strike="noStrike">
                          <a:solidFill>
                            <a:srgbClr val="58585b"/>
                          </a:solidFill>
                          <a:latin typeface="Calibri"/>
                        </a:rPr>
                        <a:t>A port that mirrors source ports. Destination SPAN ports often connect to analysis devices such as a packet analyzer or an IDS.</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r>
            </a:tbl>
          </a:graphicData>
        </a:graphic>
      </p:graphicFrame>
      <p:sp>
        <p:nvSpPr>
          <p:cNvPr id="317" name="Rectangle 3"/>
          <p:cNvSpPr/>
          <p:nvPr/>
        </p:nvSpPr>
        <p:spPr>
          <a:xfrm>
            <a:off x="0" y="726840"/>
            <a:ext cx="8960400" cy="2010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DejaVu Sans"/>
              </a:rPr>
              <a:t>Because capturing data for network monitoring requires all traffic to be captured, special techniques must be employed to bypass the network segmentation imposed by network switches. Port mirroring is one of these techniques. Port mirroring enables the switch to copy frames that are received on one or more ports to a Switch Port Analyzer (SPAN) port that is connected to an analysis device.</a:t>
            </a: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r>
              <a:rPr b="0" lang="en-US" sz="1800" spc="-1" strike="noStrike">
                <a:solidFill>
                  <a:srgbClr val="000000"/>
                </a:solidFill>
                <a:latin typeface="Arial"/>
                <a:ea typeface="DejaVu Sans"/>
              </a:rPr>
              <a:t>The table identifies and describes terms used by the SPAN feature.</a:t>
            </a:r>
            <a:endParaRPr b="0" lang="en-AU" sz="1800" spc="-1" strike="noStrike">
              <a:latin typeface="Arial"/>
            </a:endParaRPr>
          </a:p>
        </p:txBody>
      </p:sp>
      <p:sp>
        <p:nvSpPr>
          <p:cNvPr id="318" name="PlaceHolder 3"/>
          <p:cNvSpPr>
            <a:spLocks noGrp="1"/>
          </p:cNvSpPr>
          <p:nvPr>
            <p:ph type="sldNum" idx="26"/>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D224C911-4D39-49DC-8953-E41AEDFA3E9F}"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Cisco Switched Port Analyzer</a:t>
            </a:r>
            <a:endParaRPr b="0" lang="en-AU" sz="1600" spc="-1" strike="noStrike">
              <a:latin typeface="Arial"/>
            </a:endParaRPr>
          </a:p>
        </p:txBody>
      </p:sp>
      <p:sp>
        <p:nvSpPr>
          <p:cNvPr id="320"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Traffic Mirroring and SPAN (Cont.)</a:t>
            </a:r>
            <a:endParaRPr b="0" lang="en-AU" sz="2200" spc="-1" strike="noStrike">
              <a:latin typeface="Arial"/>
            </a:endParaRPr>
          </a:p>
        </p:txBody>
      </p:sp>
      <p:sp>
        <p:nvSpPr>
          <p:cNvPr id="321" name="Rectangle 3"/>
          <p:cNvSpPr/>
          <p:nvPr/>
        </p:nvSpPr>
        <p:spPr>
          <a:xfrm>
            <a:off x="142920" y="865440"/>
            <a:ext cx="4279320" cy="1187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DejaVu Sans"/>
              </a:rPr>
              <a:t>The figure shows a switch that interconnects two hosts and mirrors traffic to an intrusion detection device (IDS) and network management server.</a:t>
            </a:r>
            <a:endParaRPr b="0" lang="en-AU" sz="1800" spc="-1" strike="noStrike">
              <a:latin typeface="Arial"/>
            </a:endParaRPr>
          </a:p>
        </p:txBody>
      </p:sp>
      <p:pic>
        <p:nvPicPr>
          <p:cNvPr id="322" name="Picture 4" descr=""/>
          <p:cNvPicPr/>
          <p:nvPr/>
        </p:nvPicPr>
        <p:blipFill>
          <a:blip r:embed="rId1"/>
          <a:stretch/>
        </p:blipFill>
        <p:spPr>
          <a:xfrm>
            <a:off x="4254120" y="622080"/>
            <a:ext cx="4774680" cy="3655080"/>
          </a:xfrm>
          <a:prstGeom prst="rect">
            <a:avLst/>
          </a:prstGeom>
          <a:ln w="0">
            <a:noFill/>
          </a:ln>
        </p:spPr>
      </p:pic>
      <p:sp>
        <p:nvSpPr>
          <p:cNvPr id="323" name="PlaceHolder 3"/>
          <p:cNvSpPr>
            <a:spLocks noGrp="1"/>
          </p:cNvSpPr>
          <p:nvPr>
            <p:ph type="sldNum" idx="27"/>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0C85A342-9A17-4214-8B78-FEB47BB7E21C}"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Cisco Switched Port Analyzer</a:t>
            </a:r>
            <a:endParaRPr b="0" lang="en-AU" sz="1600" spc="-1" strike="noStrike">
              <a:latin typeface="Arial"/>
            </a:endParaRPr>
          </a:p>
        </p:txBody>
      </p:sp>
      <p:sp>
        <p:nvSpPr>
          <p:cNvPr id="325"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Configure Cisco SPAN</a:t>
            </a:r>
            <a:endParaRPr b="0" lang="en-AU" sz="2200" spc="-1" strike="noStrike">
              <a:latin typeface="Arial"/>
            </a:endParaRPr>
          </a:p>
        </p:txBody>
      </p:sp>
      <p:sp>
        <p:nvSpPr>
          <p:cNvPr id="326" name="Object4"/>
          <p:cNvSpPr/>
          <p:nvPr/>
        </p:nvSpPr>
        <p:spPr>
          <a:xfrm>
            <a:off x="286560" y="929880"/>
            <a:ext cx="8724960" cy="357120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600" spc="-1" strike="noStrike">
                <a:solidFill>
                  <a:srgbClr val="000000"/>
                </a:solidFill>
                <a:latin typeface="Arial"/>
                <a:ea typeface="Arial"/>
              </a:rPr>
              <a:t>The SPAN feature on Cisco switches sends a copy of each frame entering the source port out the destination port and toward the packet analyzer or IDS. A session number is used to identify a SPAN session. The figure shows the </a:t>
            </a:r>
            <a:r>
              <a:rPr b="1" lang="en-US" sz="1600" spc="-1" strike="noStrike">
                <a:solidFill>
                  <a:srgbClr val="000000"/>
                </a:solidFill>
                <a:latin typeface="Arial"/>
                <a:ea typeface="Arial"/>
              </a:rPr>
              <a:t>monitor session </a:t>
            </a:r>
            <a:r>
              <a:rPr b="0" lang="en-US" sz="1600" spc="-1" strike="noStrike">
                <a:solidFill>
                  <a:srgbClr val="000000"/>
                </a:solidFill>
                <a:latin typeface="Arial"/>
                <a:ea typeface="Arial"/>
              </a:rPr>
              <a:t>command, used to associate a source port and a destination port with a SPAN session.  A VLAN can be specified instead of a physical port.</a:t>
            </a:r>
            <a:endParaRPr b="0" lang="en-AU" sz="1600" spc="-1" strike="noStrike">
              <a:latin typeface="Arial"/>
            </a:endParaRPr>
          </a:p>
        </p:txBody>
      </p:sp>
      <p:pic>
        <p:nvPicPr>
          <p:cNvPr id="327" name="Picture 6" descr=""/>
          <p:cNvPicPr/>
          <p:nvPr/>
        </p:nvPicPr>
        <p:blipFill>
          <a:blip r:embed="rId1"/>
          <a:stretch/>
        </p:blipFill>
        <p:spPr>
          <a:xfrm>
            <a:off x="520920" y="2322360"/>
            <a:ext cx="8101440" cy="801000"/>
          </a:xfrm>
          <a:prstGeom prst="rect">
            <a:avLst/>
          </a:prstGeom>
          <a:ln w="0">
            <a:noFill/>
          </a:ln>
        </p:spPr>
      </p:pic>
      <p:sp>
        <p:nvSpPr>
          <p:cNvPr id="328" name="PlaceHolder 3"/>
          <p:cNvSpPr>
            <a:spLocks noGrp="1"/>
          </p:cNvSpPr>
          <p:nvPr>
            <p:ph type="sldNum" idx="28"/>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77F0E972-1F57-4455-899F-0592A87DD85C}"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Cisco Switched Port Analyzer</a:t>
            </a:r>
            <a:endParaRPr b="0" lang="en-AU" sz="1600" spc="-1" strike="noStrike">
              <a:latin typeface="Arial"/>
            </a:endParaRPr>
          </a:p>
        </p:txBody>
      </p:sp>
      <p:sp>
        <p:nvSpPr>
          <p:cNvPr id="330"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Configure Cisco SPAN (cont.)</a:t>
            </a:r>
            <a:endParaRPr b="0" lang="en-AU" sz="2200" spc="-1" strike="noStrike">
              <a:latin typeface="Arial"/>
            </a:endParaRPr>
          </a:p>
        </p:txBody>
      </p:sp>
      <p:sp>
        <p:nvSpPr>
          <p:cNvPr id="331" name="Object4"/>
          <p:cNvSpPr/>
          <p:nvPr/>
        </p:nvSpPr>
        <p:spPr>
          <a:xfrm>
            <a:off x="0" y="914400"/>
            <a:ext cx="3090240" cy="357120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600" spc="-1" strike="noStrike">
                <a:solidFill>
                  <a:srgbClr val="000000"/>
                </a:solidFill>
                <a:latin typeface="Arial"/>
                <a:ea typeface="Arial"/>
              </a:rPr>
              <a:t>In this example, PCA is connected to F0/1 and an IDS is connected to F0/2. The objective is to capture all the traffic that is sent or received by PCA on port F0/1 and send a copy of those frames to the IDS (or a packet analyzer) on port F0/2. The SPAN session on the switch will copy all the traffic that it sends and receives on source port F0/1 to the destination port F0/2.</a:t>
            </a:r>
            <a:endParaRPr b="0" lang="en-AU" sz="1600" spc="-1" strike="noStrike">
              <a:latin typeface="Arial"/>
            </a:endParaRPr>
          </a:p>
        </p:txBody>
      </p:sp>
      <p:pic>
        <p:nvPicPr>
          <p:cNvPr id="332" name="Picture 5" descr=""/>
          <p:cNvPicPr/>
          <p:nvPr/>
        </p:nvPicPr>
        <p:blipFill>
          <a:blip r:embed="rId1"/>
          <a:stretch/>
        </p:blipFill>
        <p:spPr>
          <a:xfrm>
            <a:off x="3157920" y="923760"/>
            <a:ext cx="5857200" cy="2790360"/>
          </a:xfrm>
          <a:prstGeom prst="rect">
            <a:avLst/>
          </a:prstGeom>
          <a:ln w="0">
            <a:noFill/>
          </a:ln>
        </p:spPr>
      </p:pic>
      <p:sp>
        <p:nvSpPr>
          <p:cNvPr id="333" name="PlaceHolder 3"/>
          <p:cNvSpPr>
            <a:spLocks noGrp="1"/>
          </p:cNvSpPr>
          <p:nvPr>
            <p:ph type="sldNum" idx="29"/>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7409E9AD-9360-4102-ADBF-0E70C0FBF201}"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Cisco Switched Port Analyzer</a:t>
            </a:r>
            <a:endParaRPr b="0" lang="en-AU" sz="1600" spc="-1" strike="noStrike">
              <a:latin typeface="Arial"/>
            </a:endParaRPr>
          </a:p>
        </p:txBody>
      </p:sp>
      <p:sp>
        <p:nvSpPr>
          <p:cNvPr id="335"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Configure Cisco SPAN (cont.)</a:t>
            </a:r>
            <a:endParaRPr b="0" lang="en-AU" sz="2200" spc="-1" strike="noStrike">
              <a:latin typeface="Arial"/>
            </a:endParaRPr>
          </a:p>
        </p:txBody>
      </p:sp>
      <p:sp>
        <p:nvSpPr>
          <p:cNvPr id="336" name="Object4"/>
          <p:cNvSpPr/>
          <p:nvPr/>
        </p:nvSpPr>
        <p:spPr>
          <a:xfrm>
            <a:off x="804960" y="1581480"/>
            <a:ext cx="3935160" cy="357120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600" spc="-1" strike="noStrike">
                <a:solidFill>
                  <a:srgbClr val="000000"/>
                </a:solidFill>
                <a:latin typeface="Arial"/>
                <a:ea typeface="Arial"/>
              </a:rPr>
              <a:t>The </a:t>
            </a:r>
            <a:r>
              <a:rPr b="1" lang="en-US" sz="1600" spc="-1" strike="noStrike">
                <a:solidFill>
                  <a:srgbClr val="000000"/>
                </a:solidFill>
                <a:latin typeface="Arial"/>
                <a:ea typeface="Arial"/>
              </a:rPr>
              <a:t>show monitor </a:t>
            </a:r>
            <a:r>
              <a:rPr b="0" lang="en-US" sz="1600" spc="-1" strike="noStrike">
                <a:solidFill>
                  <a:srgbClr val="000000"/>
                </a:solidFill>
                <a:latin typeface="Arial"/>
                <a:ea typeface="Arial"/>
              </a:rPr>
              <a:t>command is used to verify the SPAN session.</a:t>
            </a:r>
            <a:endParaRPr b="0" lang="en-AU" sz="1600" spc="-1" strike="noStrike">
              <a:latin typeface="Arial"/>
            </a:endParaRPr>
          </a:p>
        </p:txBody>
      </p:sp>
      <p:pic>
        <p:nvPicPr>
          <p:cNvPr id="337" name="Picture 6" descr=""/>
          <p:cNvPicPr/>
          <p:nvPr/>
        </p:nvPicPr>
        <p:blipFill>
          <a:blip r:embed="rId1"/>
          <a:stretch/>
        </p:blipFill>
        <p:spPr>
          <a:xfrm>
            <a:off x="4885560" y="1581480"/>
            <a:ext cx="3307680" cy="2310840"/>
          </a:xfrm>
          <a:prstGeom prst="rect">
            <a:avLst/>
          </a:prstGeom>
          <a:ln w="0">
            <a:noFill/>
          </a:ln>
        </p:spPr>
      </p:pic>
      <p:sp>
        <p:nvSpPr>
          <p:cNvPr id="338" name="PlaceHolder 3"/>
          <p:cNvSpPr>
            <a:spLocks noGrp="1"/>
          </p:cNvSpPr>
          <p:nvPr>
            <p:ph type="sldNum" idx="30"/>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A89F9E55-0C94-449B-B978-4DD34F392168}"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0" y="41400"/>
            <a:ext cx="9143280" cy="612000"/>
          </a:xfrm>
          <a:prstGeom prst="rect">
            <a:avLst/>
          </a:prstGeom>
          <a:noFill/>
          <a:ln w="0">
            <a:noFill/>
          </a:ln>
        </p:spPr>
        <p:txBody>
          <a:bodyPr numCol="1" spcCol="0" lIns="90000" rIns="90000" tIns="45000" bIns="45000" anchor="ctr">
            <a:noAutofit/>
          </a:bodyPr>
          <a:p>
            <a:pPr>
              <a:lnSpc>
                <a:spcPct val="100000"/>
              </a:lnSpc>
              <a:buNone/>
            </a:pPr>
            <a:r>
              <a:rPr b="0" lang="en-US" sz="2400" spc="-1" strike="noStrike">
                <a:solidFill>
                  <a:srgbClr val="367187"/>
                </a:solidFill>
                <a:latin typeface="Arial"/>
                <a:ea typeface="ＭＳ Ｐゴシック"/>
              </a:rPr>
              <a:t>Module Objectives</a:t>
            </a:r>
            <a:endParaRPr b="0" lang="en-AU" sz="2400" spc="-1" strike="noStrike">
              <a:latin typeface="Arial"/>
            </a:endParaRPr>
          </a:p>
        </p:txBody>
      </p:sp>
      <p:sp>
        <p:nvSpPr>
          <p:cNvPr id="228" name="PlaceHolder 2"/>
          <p:cNvSpPr>
            <a:spLocks noGrp="1"/>
          </p:cNvSpPr>
          <p:nvPr>
            <p:ph/>
          </p:nvPr>
        </p:nvSpPr>
        <p:spPr>
          <a:xfrm>
            <a:off x="99360" y="654120"/>
            <a:ext cx="8730720" cy="826920"/>
          </a:xfrm>
          <a:prstGeom prst="rect">
            <a:avLst/>
          </a:prstGeom>
          <a:noFill/>
          <a:ln w="0">
            <a:noFill/>
          </a:ln>
        </p:spPr>
        <p:txBody>
          <a:bodyPr numCol="1" spcCol="0" lIns="90000" rIns="182880" tIns="45000" bIns="45000" anchor="t">
            <a:noAutofit/>
          </a:bodyPr>
          <a:p>
            <a:pPr>
              <a:lnSpc>
                <a:spcPct val="100000"/>
              </a:lnSpc>
              <a:buNone/>
              <a:tabLst>
                <a:tab algn="l" pos="0"/>
              </a:tabLst>
            </a:pPr>
            <a:r>
              <a:rPr b="1" lang="en-US" sz="1400" spc="-1" strike="noStrike">
                <a:solidFill>
                  <a:srgbClr val="58585b"/>
                </a:solidFill>
                <a:latin typeface="Arial"/>
                <a:ea typeface="Calibri"/>
              </a:rPr>
              <a:t>Module Title: </a:t>
            </a:r>
            <a:r>
              <a:rPr b="0" lang="en-US" sz="1400" spc="-1" strike="noStrike">
                <a:solidFill>
                  <a:srgbClr val="58585b"/>
                </a:solidFill>
                <a:latin typeface="Arial"/>
                <a:ea typeface="Calibri"/>
              </a:rPr>
              <a:t>IPS Technologies</a:t>
            </a:r>
            <a:endParaRPr b="0" lang="en-AU" sz="1400" spc="-1" strike="noStrike">
              <a:latin typeface="Arial"/>
            </a:endParaRPr>
          </a:p>
          <a:p>
            <a:pPr>
              <a:lnSpc>
                <a:spcPct val="100000"/>
              </a:lnSpc>
              <a:buNone/>
              <a:tabLst>
                <a:tab algn="l" pos="0"/>
              </a:tabLst>
            </a:pPr>
            <a:endParaRPr b="0" lang="en-AU" sz="1400" spc="-1" strike="noStrike">
              <a:latin typeface="Arial"/>
            </a:endParaRPr>
          </a:p>
          <a:p>
            <a:pPr>
              <a:lnSpc>
                <a:spcPct val="100000"/>
              </a:lnSpc>
              <a:buNone/>
              <a:tabLst>
                <a:tab algn="l" pos="0"/>
              </a:tabLst>
            </a:pPr>
            <a:r>
              <a:rPr b="1" lang="en-US" sz="1400" spc="-1" strike="noStrike">
                <a:solidFill>
                  <a:srgbClr val="58585b"/>
                </a:solidFill>
                <a:latin typeface="Arial"/>
                <a:ea typeface="Calibri"/>
              </a:rPr>
              <a:t>Module Objective</a:t>
            </a:r>
            <a:r>
              <a:rPr b="0" lang="en-US" sz="1400" spc="-1" strike="noStrike">
                <a:solidFill>
                  <a:srgbClr val="58585b"/>
                </a:solidFill>
                <a:latin typeface="Arial"/>
                <a:ea typeface="Calibri"/>
              </a:rPr>
              <a:t>: Explain how network-based Intrusion Prevention Systems are used to help secure a network. </a:t>
            </a:r>
            <a:endParaRPr b="0" lang="en-AU" sz="1400" spc="-1" strike="noStrike">
              <a:latin typeface="Arial"/>
            </a:endParaRPr>
          </a:p>
          <a:p>
            <a:pPr>
              <a:lnSpc>
                <a:spcPct val="100000"/>
              </a:lnSpc>
              <a:spcBef>
                <a:spcPts val="451"/>
              </a:spcBef>
              <a:spcAft>
                <a:spcPts val="601"/>
              </a:spcAft>
              <a:buNone/>
              <a:tabLst>
                <a:tab algn="l" pos="0"/>
              </a:tabLst>
            </a:pPr>
            <a:endParaRPr b="0" lang="en-AU" sz="1500" spc="-1" strike="noStrike">
              <a:latin typeface="Arial"/>
            </a:endParaRPr>
          </a:p>
          <a:p>
            <a:pPr marL="89280">
              <a:lnSpc>
                <a:spcPct val="100000"/>
              </a:lnSpc>
              <a:spcBef>
                <a:spcPts val="451"/>
              </a:spcBef>
              <a:spcAft>
                <a:spcPts val="601"/>
              </a:spcAft>
              <a:buNone/>
              <a:tabLst>
                <a:tab algn="l" pos="0"/>
              </a:tabLst>
            </a:pPr>
            <a:endParaRPr b="0" lang="en-AU" sz="1500" spc="-1" strike="noStrike">
              <a:latin typeface="Arial"/>
            </a:endParaRPr>
          </a:p>
          <a:p>
            <a:pPr marL="89280">
              <a:lnSpc>
                <a:spcPct val="100000"/>
              </a:lnSpc>
              <a:spcBef>
                <a:spcPts val="451"/>
              </a:spcBef>
              <a:spcAft>
                <a:spcPts val="601"/>
              </a:spcAft>
              <a:buNone/>
              <a:tabLst>
                <a:tab algn="l" pos="0"/>
              </a:tabLst>
            </a:pPr>
            <a:endParaRPr b="0" lang="en-AU" sz="1500" spc="-1" strike="noStrike">
              <a:latin typeface="Arial"/>
            </a:endParaRPr>
          </a:p>
        </p:txBody>
      </p:sp>
      <p:graphicFrame>
        <p:nvGraphicFramePr>
          <p:cNvPr id="229" name="Table 1"/>
          <p:cNvGraphicFramePr/>
          <p:nvPr/>
        </p:nvGraphicFramePr>
        <p:xfrm>
          <a:off x="423360" y="1625760"/>
          <a:ext cx="8262720" cy="1278360"/>
        </p:xfrm>
        <a:graphic>
          <a:graphicData uri="http://schemas.openxmlformats.org/drawingml/2006/table">
            <a:tbl>
              <a:tblPr/>
              <a:tblGrid>
                <a:gridCol w="2917440"/>
                <a:gridCol w="5345640"/>
              </a:tblGrid>
              <a:tr h="223920">
                <a:tc>
                  <a:txBody>
                    <a:bodyPr lIns="60120" rIns="60120" anchor="t">
                      <a:noAutofit/>
                    </a:bodyPr>
                    <a:p>
                      <a:pPr>
                        <a:lnSpc>
                          <a:spcPct val="107000"/>
                        </a:lnSpc>
                        <a:buNone/>
                      </a:pPr>
                      <a:r>
                        <a:rPr b="0" lang="en-US" sz="1100" spc="-1" strike="noStrike">
                          <a:solidFill>
                            <a:srgbClr val="ffffff"/>
                          </a:solidFill>
                          <a:latin typeface="Arial"/>
                        </a:rPr>
                        <a:t>Topic Title</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lIns="60120" rIns="60120" anchor="t">
                      <a:noAutofit/>
                    </a:bodyPr>
                    <a:p>
                      <a:pPr>
                        <a:lnSpc>
                          <a:spcPct val="107000"/>
                        </a:lnSpc>
                        <a:buNone/>
                      </a:pPr>
                      <a:r>
                        <a:rPr b="0" lang="en-US" sz="1100" spc="-1" strike="noStrike">
                          <a:solidFill>
                            <a:srgbClr val="ffffff"/>
                          </a:solidFill>
                          <a:latin typeface="Arial"/>
                        </a:rPr>
                        <a:t>Topic Objective</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r>
              <a:tr h="263520">
                <a:tc>
                  <a:txBody>
                    <a:bodyPr lIns="60120" rIns="60120" anchor="t">
                      <a:noAutofit/>
                    </a:bodyPr>
                    <a:p>
                      <a:pPr>
                        <a:lnSpc>
                          <a:spcPct val="107000"/>
                        </a:lnSpc>
                        <a:buNone/>
                      </a:pPr>
                      <a:r>
                        <a:rPr b="1" lang="en-US" sz="1100" spc="-1" strike="noStrike">
                          <a:solidFill>
                            <a:srgbClr val="ffffff"/>
                          </a:solidFill>
                          <a:latin typeface="Arial"/>
                          <a:ea typeface="Calibri"/>
                        </a:rPr>
                        <a:t>IDS and IPS Characteristics</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lIns="60120" rIns="60120" anchor="t">
                      <a:noAutofit/>
                    </a:bodyPr>
                    <a:p>
                      <a:pPr>
                        <a:lnSpc>
                          <a:spcPct val="107000"/>
                        </a:lnSpc>
                        <a:buNone/>
                      </a:pPr>
                      <a:r>
                        <a:rPr b="0" lang="en-US" sz="1100" spc="-1" strike="noStrike">
                          <a:solidFill>
                            <a:srgbClr val="58585b"/>
                          </a:solidFill>
                          <a:latin typeface="Arial"/>
                          <a:ea typeface="Calibri"/>
                        </a:rPr>
                        <a:t>Explain the functions and operations of IDS and IPS systems.</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r>
              <a:tr h="263520">
                <a:tc>
                  <a:txBody>
                    <a:bodyPr lIns="60120" rIns="60120" anchor="t">
                      <a:noAutofit/>
                    </a:bodyPr>
                    <a:p>
                      <a:pPr>
                        <a:lnSpc>
                          <a:spcPct val="107000"/>
                        </a:lnSpc>
                        <a:buNone/>
                      </a:pPr>
                      <a:r>
                        <a:rPr b="0" lang="en-US" sz="1100" spc="-1" strike="noStrike">
                          <a:solidFill>
                            <a:srgbClr val="ffffff"/>
                          </a:solidFill>
                          <a:latin typeface="Arial"/>
                        </a:rPr>
                        <a:t>IPS Implementations</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lIns="60120" rIns="60120" anchor="t">
                      <a:noAutofit/>
                    </a:bodyPr>
                    <a:p>
                      <a:pPr>
                        <a:lnSpc>
                          <a:spcPct val="107000"/>
                        </a:lnSpc>
                        <a:buNone/>
                      </a:pPr>
                      <a:r>
                        <a:rPr b="0" lang="en-US" sz="1100" spc="-1" strike="noStrike">
                          <a:solidFill>
                            <a:srgbClr val="58585b"/>
                          </a:solidFill>
                          <a:latin typeface="Arial"/>
                          <a:ea typeface="Calibri"/>
                        </a:rPr>
                        <a:t>Explain how network-based IPS are implemented.</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r>
              <a:tr h="263520">
                <a:tc>
                  <a:txBody>
                    <a:bodyPr lIns="60120" rIns="60120" anchor="t">
                      <a:noAutofit/>
                    </a:bodyPr>
                    <a:p>
                      <a:pPr>
                        <a:lnSpc>
                          <a:spcPct val="107000"/>
                        </a:lnSpc>
                        <a:buNone/>
                      </a:pPr>
                      <a:r>
                        <a:rPr b="0" lang="en-US" sz="1100" spc="-1" strike="noStrike">
                          <a:solidFill>
                            <a:srgbClr val="ffffff"/>
                          </a:solidFill>
                          <a:latin typeface="Arial"/>
                          <a:ea typeface="Calibri"/>
                        </a:rPr>
                        <a:t>IPS on Cisco ISRs</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lIns="60120" rIns="60120" anchor="t">
                      <a:noAutofit/>
                    </a:bodyPr>
                    <a:p>
                      <a:pPr>
                        <a:lnSpc>
                          <a:spcPct val="107000"/>
                        </a:lnSpc>
                        <a:buNone/>
                      </a:pPr>
                      <a:r>
                        <a:rPr b="0" lang="en-US" sz="1100" spc="-1" strike="noStrike">
                          <a:solidFill>
                            <a:srgbClr val="58585b"/>
                          </a:solidFill>
                          <a:latin typeface="Arial"/>
                          <a:ea typeface="Calibri"/>
                        </a:rPr>
                        <a:t>Describe the IPS technologies that are available on Cisco ISR routers.</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r>
              <a:tr h="264240">
                <a:tc>
                  <a:txBody>
                    <a:bodyPr lIns="60120" rIns="60120" anchor="t">
                      <a:noAutofit/>
                    </a:bodyPr>
                    <a:p>
                      <a:pPr>
                        <a:lnSpc>
                          <a:spcPct val="107000"/>
                        </a:lnSpc>
                        <a:buNone/>
                      </a:pPr>
                      <a:r>
                        <a:rPr b="0" lang="en-US" sz="1100" spc="-1" strike="noStrike">
                          <a:solidFill>
                            <a:srgbClr val="ffffff"/>
                          </a:solidFill>
                          <a:latin typeface="Arial"/>
                          <a:ea typeface="Calibri"/>
                        </a:rPr>
                        <a:t>Cisco Switched Port Analyzer</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lIns="60120" rIns="60120" anchor="t">
                      <a:noAutofit/>
                    </a:bodyPr>
                    <a:p>
                      <a:pPr>
                        <a:lnSpc>
                          <a:spcPct val="107000"/>
                        </a:lnSpc>
                        <a:buNone/>
                      </a:pPr>
                      <a:r>
                        <a:rPr b="0" lang="en-US" sz="1100" spc="-1" strike="noStrike">
                          <a:solidFill>
                            <a:srgbClr val="58585b"/>
                          </a:solidFill>
                          <a:latin typeface="Arial"/>
                          <a:ea typeface="Calibri"/>
                        </a:rPr>
                        <a:t>Configure Cisco SPAN.</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r>
            </a:tbl>
          </a:graphicData>
        </a:graphic>
      </p:graphicFrame>
    </p:spTree>
  </p:cSld>
  <p:transition spd="slow">
    <p:wipe dir="l"/>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p:nvPr>
        </p:nvSpPr>
        <p:spPr>
          <a:xfrm>
            <a:off x="457200" y="2057400"/>
            <a:ext cx="8228880" cy="913680"/>
          </a:xfrm>
          <a:prstGeom prst="rect">
            <a:avLst/>
          </a:prstGeom>
          <a:noFill/>
          <a:ln w="0">
            <a:noFill/>
          </a:ln>
        </p:spPr>
        <p:txBody>
          <a:bodyPr lIns="90000" rIns="90000" tIns="45000" bIns="45000" anchor="t">
            <a:noAutofit/>
          </a:bodyPr>
          <a:p>
            <a:pPr>
              <a:lnSpc>
                <a:spcPct val="100000"/>
              </a:lnSpc>
              <a:spcBef>
                <a:spcPts val="921"/>
              </a:spcBef>
              <a:buNone/>
              <a:tabLst>
                <a:tab algn="l" pos="0"/>
              </a:tabLst>
            </a:pPr>
            <a:r>
              <a:rPr b="0" lang="en-US" sz="4600" spc="-1" strike="noStrike">
                <a:solidFill>
                  <a:srgbClr val="b1e8fa"/>
                </a:solidFill>
                <a:latin typeface="Arial"/>
                <a:ea typeface="Arial"/>
              </a:rPr>
              <a:t>11.1 IDS and IPS Characteristics</a:t>
            </a:r>
            <a:endParaRPr b="0" lang="en-AU" sz="4600" spc="-1" strike="noStrike">
              <a:latin typeface="Arial"/>
            </a:endParaRPr>
          </a:p>
        </p:txBody>
      </p:sp>
      <p:sp>
        <p:nvSpPr>
          <p:cNvPr id="231" name="PlaceHolder 2"/>
          <p:cNvSpPr>
            <a:spLocks noGrp="1"/>
          </p:cNvSpPr>
          <p:nvPr>
            <p:ph type="sldNum" idx="7"/>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D58AFCE7-AA13-4541-9CD9-66D3D86737F4}"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IDS and IPS Characteristics</a:t>
            </a:r>
            <a:endParaRPr b="0" lang="en-AU" sz="1600" spc="-1" strike="noStrike">
              <a:latin typeface="Arial"/>
            </a:endParaRPr>
          </a:p>
        </p:txBody>
      </p:sp>
      <p:sp>
        <p:nvSpPr>
          <p:cNvPr id="233"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Zero-Day Attacks</a:t>
            </a:r>
            <a:endParaRPr b="0" lang="en-AU" sz="2200" spc="-1" strike="noStrike">
              <a:latin typeface="Arial"/>
            </a:endParaRPr>
          </a:p>
        </p:txBody>
      </p:sp>
      <p:sp>
        <p:nvSpPr>
          <p:cNvPr id="234" name="Object4"/>
          <p:cNvSpPr/>
          <p:nvPr/>
        </p:nvSpPr>
        <p:spPr>
          <a:xfrm>
            <a:off x="0" y="759960"/>
            <a:ext cx="9038520" cy="79956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400" spc="-1" strike="noStrike">
                <a:solidFill>
                  <a:srgbClr val="000000"/>
                </a:solidFill>
                <a:latin typeface="Arial"/>
                <a:ea typeface="Arial"/>
              </a:rPr>
              <a:t>A zero-day attack is a cyberattack that tries to exploit software vulnerabilities that are unknown or undisclosed by the software vendor. The term zero-day describes the moment when a previously unknown threat is identified.</a:t>
            </a:r>
            <a:endParaRPr b="0" lang="en-AU" sz="1400" spc="-1" strike="noStrike">
              <a:latin typeface="Arial"/>
            </a:endParaRPr>
          </a:p>
        </p:txBody>
      </p:sp>
      <p:pic>
        <p:nvPicPr>
          <p:cNvPr id="235" name="Picture 3" descr=""/>
          <p:cNvPicPr/>
          <p:nvPr/>
        </p:nvPicPr>
        <p:blipFill>
          <a:blip r:embed="rId1"/>
          <a:stretch/>
        </p:blipFill>
        <p:spPr>
          <a:xfrm>
            <a:off x="104760" y="1558080"/>
            <a:ext cx="4025160" cy="2401560"/>
          </a:xfrm>
          <a:prstGeom prst="rect">
            <a:avLst/>
          </a:prstGeom>
          <a:ln w="0">
            <a:noFill/>
          </a:ln>
        </p:spPr>
      </p:pic>
      <p:sp>
        <p:nvSpPr>
          <p:cNvPr id="236" name="TextBox 6"/>
          <p:cNvSpPr/>
          <p:nvPr/>
        </p:nvSpPr>
        <p:spPr>
          <a:xfrm>
            <a:off x="5022720" y="2126880"/>
            <a:ext cx="3469680" cy="2725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200" spc="-1" strike="noStrike">
                <a:solidFill>
                  <a:srgbClr val="000000"/>
                </a:solidFill>
                <a:latin typeface="Arial"/>
                <a:ea typeface="DejaVu Sans"/>
              </a:rPr>
              <a:t>Microsoft Internet Explore Zero-Day Vulnerability</a:t>
            </a:r>
            <a:endParaRPr b="0" lang="en-AU" sz="1200" spc="-1" strike="noStrike">
              <a:latin typeface="Arial"/>
            </a:endParaRPr>
          </a:p>
        </p:txBody>
      </p:sp>
      <p:pic>
        <p:nvPicPr>
          <p:cNvPr id="237" name="Picture 5" descr=""/>
          <p:cNvPicPr/>
          <p:nvPr/>
        </p:nvPicPr>
        <p:blipFill>
          <a:blip r:embed="rId2"/>
          <a:stretch/>
        </p:blipFill>
        <p:spPr>
          <a:xfrm>
            <a:off x="4303800" y="2571840"/>
            <a:ext cx="4734720" cy="1888920"/>
          </a:xfrm>
          <a:prstGeom prst="rect">
            <a:avLst/>
          </a:prstGeom>
          <a:ln w="0">
            <a:noFill/>
          </a:ln>
        </p:spPr>
      </p:pic>
      <p:sp>
        <p:nvSpPr>
          <p:cNvPr id="238" name="PlaceHolder 3"/>
          <p:cNvSpPr>
            <a:spLocks noGrp="1"/>
          </p:cNvSpPr>
          <p:nvPr>
            <p:ph type="sldNum" idx="8"/>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E2F279FE-9550-47C2-A5E6-30025D03AA3E}"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IDS and IPS Characteristics</a:t>
            </a:r>
            <a:endParaRPr b="0" lang="en-AU" sz="1600" spc="-1" strike="noStrike">
              <a:latin typeface="Arial"/>
            </a:endParaRPr>
          </a:p>
        </p:txBody>
      </p:sp>
      <p:sp>
        <p:nvSpPr>
          <p:cNvPr id="240"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Monitor for Attacks</a:t>
            </a:r>
            <a:endParaRPr b="0" lang="en-AU" sz="2200" spc="-1" strike="noStrike">
              <a:latin typeface="Arial"/>
            </a:endParaRPr>
          </a:p>
        </p:txBody>
      </p:sp>
      <p:sp>
        <p:nvSpPr>
          <p:cNvPr id="241" name="Object4"/>
          <p:cNvSpPr/>
          <p:nvPr/>
        </p:nvSpPr>
        <p:spPr>
          <a:xfrm>
            <a:off x="0" y="914400"/>
            <a:ext cx="4047480" cy="2571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600" spc="-1" strike="noStrike">
                <a:solidFill>
                  <a:srgbClr val="000000"/>
                </a:solidFill>
                <a:latin typeface="Arial"/>
                <a:ea typeface="Arial"/>
              </a:rPr>
              <a:t>Intrusion Detection Systems (IDS) were implemented to passively monitor the traffic on a network. The figure shows that an IDS-enabled device copies the traffic stream and analyzes the copied traffic rather than the actual forwarded packets. A better solution is to use a device that can immediately detect and stop an attack. An Intrusion Prevention System (IPS) performs this function.</a:t>
            </a:r>
            <a:endParaRPr b="0" lang="en-AU" sz="1600" spc="-1" strike="noStrike">
              <a:latin typeface="Arial"/>
            </a:endParaRPr>
          </a:p>
          <a:p>
            <a:pPr>
              <a:lnSpc>
                <a:spcPts val="2001"/>
              </a:lnSpc>
              <a:buNone/>
            </a:pPr>
            <a:endParaRPr b="0" lang="en-AU" sz="1400" spc="-1" strike="noStrike">
              <a:latin typeface="Arial"/>
            </a:endParaRPr>
          </a:p>
          <a:p>
            <a:pPr>
              <a:lnSpc>
                <a:spcPts val="2001"/>
              </a:lnSpc>
              <a:buNone/>
            </a:pPr>
            <a:endParaRPr b="0" lang="en-AU" sz="1400" spc="-1" strike="noStrike">
              <a:latin typeface="Arial"/>
            </a:endParaRPr>
          </a:p>
        </p:txBody>
      </p:sp>
      <p:pic>
        <p:nvPicPr>
          <p:cNvPr id="242" name="Picture 3" descr=""/>
          <p:cNvPicPr/>
          <p:nvPr/>
        </p:nvPicPr>
        <p:blipFill>
          <a:blip r:embed="rId1"/>
          <a:stretch/>
        </p:blipFill>
        <p:spPr>
          <a:xfrm>
            <a:off x="4572000" y="914400"/>
            <a:ext cx="3646080" cy="3504600"/>
          </a:xfrm>
          <a:prstGeom prst="rect">
            <a:avLst/>
          </a:prstGeom>
          <a:ln w="0">
            <a:noFill/>
          </a:ln>
        </p:spPr>
      </p:pic>
      <p:sp>
        <p:nvSpPr>
          <p:cNvPr id="243" name="PlaceHolder 3"/>
          <p:cNvSpPr>
            <a:spLocks noGrp="1"/>
          </p:cNvSpPr>
          <p:nvPr>
            <p:ph type="sldNum" idx="9"/>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F3DA9D89-ED59-4397-8249-F5229FCAB1F7}"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IDS and IPS Characteristics</a:t>
            </a:r>
            <a:endParaRPr b="0" lang="en-AU" sz="1600" spc="-1" strike="noStrike">
              <a:latin typeface="Arial"/>
            </a:endParaRPr>
          </a:p>
        </p:txBody>
      </p:sp>
      <p:sp>
        <p:nvSpPr>
          <p:cNvPr id="245"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Intrusion Prevention and Detection Devices</a:t>
            </a:r>
            <a:endParaRPr b="0" lang="en-AU" sz="2200" spc="-1" strike="noStrike">
              <a:latin typeface="Arial"/>
            </a:endParaRPr>
          </a:p>
        </p:txBody>
      </p:sp>
      <p:pic>
        <p:nvPicPr>
          <p:cNvPr id="246" name="Picture 3" descr=""/>
          <p:cNvPicPr/>
          <p:nvPr/>
        </p:nvPicPr>
        <p:blipFill>
          <a:blip r:embed="rId1"/>
          <a:stretch/>
        </p:blipFill>
        <p:spPr>
          <a:xfrm>
            <a:off x="1325520" y="649440"/>
            <a:ext cx="5286240" cy="4171320"/>
          </a:xfrm>
          <a:prstGeom prst="rect">
            <a:avLst/>
          </a:prstGeom>
          <a:ln w="0">
            <a:noFill/>
          </a:ln>
        </p:spPr>
      </p:pic>
      <p:sp>
        <p:nvSpPr>
          <p:cNvPr id="247" name="PlaceHolder 3"/>
          <p:cNvSpPr>
            <a:spLocks noGrp="1"/>
          </p:cNvSpPr>
          <p:nvPr>
            <p:ph type="sldNum" idx="10"/>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C5CDBA14-8DDF-4D66-A9B2-4E5C944B27DC}"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IDS and IPS Characteristics</a:t>
            </a:r>
            <a:endParaRPr b="0" lang="en-AU" sz="1600" spc="-1" strike="noStrike">
              <a:latin typeface="Arial"/>
            </a:endParaRPr>
          </a:p>
        </p:txBody>
      </p:sp>
      <p:sp>
        <p:nvSpPr>
          <p:cNvPr id="249"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Advantages and Disadvantages of IDS and IPS</a:t>
            </a:r>
            <a:endParaRPr b="0" lang="en-AU" sz="2200" spc="-1" strike="noStrike">
              <a:latin typeface="Arial"/>
            </a:endParaRPr>
          </a:p>
        </p:txBody>
      </p:sp>
      <p:graphicFrame>
        <p:nvGraphicFramePr>
          <p:cNvPr id="250" name="Table 12"/>
          <p:cNvGraphicFramePr/>
          <p:nvPr/>
        </p:nvGraphicFramePr>
        <p:xfrm>
          <a:off x="91440" y="1371600"/>
          <a:ext cx="8960040" cy="0"/>
        </p:xfrm>
        <a:graphic>
          <a:graphicData uri="http://schemas.openxmlformats.org/drawingml/2006/table">
            <a:tbl>
              <a:tblPr/>
              <a:tblGrid>
                <a:gridCol w="991800"/>
                <a:gridCol w="3538080"/>
                <a:gridCol w="4430520"/>
              </a:tblGrid>
              <a:tr h="0">
                <a:tc>
                  <a:txBody>
                    <a:bodyPr lIns="37800" rIns="37800" anchor="t">
                      <a:noAutofit/>
                    </a:bodyPr>
                    <a:p>
                      <a:pPr>
                        <a:lnSpc>
                          <a:spcPct val="100000"/>
                        </a:lnSpc>
                        <a:buNone/>
                      </a:pPr>
                      <a:r>
                        <a:rPr b="0" lang="en-US" sz="1200" spc="-1" strike="noStrike">
                          <a:solidFill>
                            <a:srgbClr val="ffffff"/>
                          </a:solidFill>
                          <a:latin typeface="Calibri"/>
                        </a:rPr>
                        <a:t>Solution</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024c69"/>
                    </a:solidFill>
                  </a:tcPr>
                </a:tc>
                <a:tc>
                  <a:txBody>
                    <a:bodyPr lIns="37800" rIns="37800" anchor="t">
                      <a:noAutofit/>
                    </a:bodyPr>
                    <a:p>
                      <a:pPr>
                        <a:lnSpc>
                          <a:spcPct val="100000"/>
                        </a:lnSpc>
                        <a:buNone/>
                      </a:pPr>
                      <a:r>
                        <a:rPr b="0" lang="en-US" sz="1200" spc="-1" strike="noStrike">
                          <a:solidFill>
                            <a:srgbClr val="ffffff"/>
                          </a:solidFill>
                          <a:latin typeface="Calibri"/>
                        </a:rPr>
                        <a:t>Advantages</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024c69"/>
                    </a:solidFill>
                  </a:tcPr>
                </a:tc>
                <a:tc>
                  <a:txBody>
                    <a:bodyPr lIns="37800" rIns="37800" anchor="t">
                      <a:noAutofit/>
                    </a:bodyPr>
                    <a:p>
                      <a:pPr>
                        <a:lnSpc>
                          <a:spcPct val="100000"/>
                        </a:lnSpc>
                        <a:buNone/>
                      </a:pPr>
                      <a:r>
                        <a:rPr b="0" lang="en-US" sz="1200" spc="-1" strike="noStrike">
                          <a:solidFill>
                            <a:srgbClr val="ffffff"/>
                          </a:solidFill>
                          <a:latin typeface="Calibri"/>
                        </a:rPr>
                        <a:t>Disadvantages</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024c69"/>
                    </a:solidFill>
                  </a:tcPr>
                </a:tc>
              </a:tr>
              <a:tr h="0">
                <a:tc>
                  <a:txBody>
                    <a:bodyPr lIns="37800" rIns="37800" anchor="t">
                      <a:noAutofit/>
                    </a:bodyPr>
                    <a:p>
                      <a:pPr>
                        <a:lnSpc>
                          <a:spcPct val="100000"/>
                        </a:lnSpc>
                        <a:buNone/>
                      </a:pPr>
                      <a:r>
                        <a:rPr b="0" lang="en-US" sz="1200" spc="-1" strike="noStrike">
                          <a:solidFill>
                            <a:srgbClr val="58585b"/>
                          </a:solidFill>
                          <a:latin typeface="Arial"/>
                        </a:rPr>
                        <a:t>IDS</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marL="171360" indent="-171360">
                        <a:lnSpc>
                          <a:spcPct val="100000"/>
                        </a:lnSpc>
                        <a:buClr>
                          <a:srgbClr val="58585b"/>
                        </a:buClr>
                        <a:buFont typeface="Arial"/>
                        <a:buChar char="•"/>
                      </a:pPr>
                      <a:r>
                        <a:rPr b="0" lang="en-US" sz="1200" spc="-1" strike="noStrike">
                          <a:solidFill>
                            <a:srgbClr val="58585b"/>
                          </a:solidFill>
                          <a:latin typeface="Arial"/>
                        </a:rPr>
                        <a:t>No Impact on network (latency, jitter)</a:t>
                      </a:r>
                      <a:endParaRPr b="0" lang="en-AU" sz="1200" spc="-1" strike="noStrike">
                        <a:latin typeface="Arial"/>
                      </a:endParaRPr>
                    </a:p>
                    <a:p>
                      <a:pPr marL="171360" indent="-171360">
                        <a:lnSpc>
                          <a:spcPct val="100000"/>
                        </a:lnSpc>
                        <a:buClr>
                          <a:srgbClr val="58585b"/>
                        </a:buClr>
                        <a:buFont typeface="Arial"/>
                        <a:buChar char="•"/>
                      </a:pPr>
                      <a:r>
                        <a:rPr b="0" lang="en-US" sz="1200" spc="-1" strike="noStrike">
                          <a:solidFill>
                            <a:srgbClr val="58585b"/>
                          </a:solidFill>
                          <a:latin typeface="Arial"/>
                        </a:rPr>
                        <a:t>No Network impact if there is a sensor failure</a:t>
                      </a:r>
                      <a:endParaRPr b="0" lang="en-AU" sz="1200" spc="-1" strike="noStrike">
                        <a:latin typeface="Arial"/>
                      </a:endParaRPr>
                    </a:p>
                    <a:p>
                      <a:pPr marL="171360" indent="-171360">
                        <a:lnSpc>
                          <a:spcPct val="100000"/>
                        </a:lnSpc>
                        <a:buClr>
                          <a:srgbClr val="58585b"/>
                        </a:buClr>
                        <a:buFont typeface="Arial"/>
                        <a:buChar char="•"/>
                      </a:pPr>
                      <a:r>
                        <a:rPr b="0" lang="en-US" sz="1200" spc="-1" strike="noStrike">
                          <a:solidFill>
                            <a:srgbClr val="58585b"/>
                          </a:solidFill>
                          <a:latin typeface="Arial"/>
                        </a:rPr>
                        <a:t>No network impact if there is sensor overload</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marL="171360" indent="-171360">
                        <a:lnSpc>
                          <a:spcPct val="100000"/>
                        </a:lnSpc>
                        <a:buClr>
                          <a:srgbClr val="58585b"/>
                        </a:buClr>
                        <a:buFont typeface="Arial"/>
                        <a:buChar char="•"/>
                      </a:pPr>
                      <a:r>
                        <a:rPr b="0" lang="en-US" sz="1200" spc="-1" strike="noStrike">
                          <a:solidFill>
                            <a:srgbClr val="58585b"/>
                          </a:solidFill>
                          <a:latin typeface="Arial"/>
                        </a:rPr>
                        <a:t>Response action cannot stop trigger packets</a:t>
                      </a:r>
                      <a:endParaRPr b="0" lang="en-AU" sz="1200" spc="-1" strike="noStrike">
                        <a:latin typeface="Arial"/>
                      </a:endParaRPr>
                    </a:p>
                    <a:p>
                      <a:pPr marL="171360" indent="-171360">
                        <a:lnSpc>
                          <a:spcPct val="100000"/>
                        </a:lnSpc>
                        <a:buClr>
                          <a:srgbClr val="58585b"/>
                        </a:buClr>
                        <a:buFont typeface="Arial"/>
                        <a:buChar char="•"/>
                      </a:pPr>
                      <a:r>
                        <a:rPr b="0" lang="en-US" sz="1200" spc="-1" strike="noStrike">
                          <a:solidFill>
                            <a:srgbClr val="58585b"/>
                          </a:solidFill>
                          <a:latin typeface="Arial"/>
                        </a:rPr>
                        <a:t>Correct tuning required for response actions</a:t>
                      </a:r>
                      <a:endParaRPr b="0" lang="en-AU" sz="1200" spc="-1" strike="noStrike">
                        <a:latin typeface="Arial"/>
                      </a:endParaRPr>
                    </a:p>
                    <a:p>
                      <a:pPr marL="171360" indent="-171360">
                        <a:lnSpc>
                          <a:spcPct val="100000"/>
                        </a:lnSpc>
                        <a:buClr>
                          <a:srgbClr val="58585b"/>
                        </a:buClr>
                        <a:buFont typeface="Arial"/>
                        <a:buChar char="•"/>
                      </a:pPr>
                      <a:r>
                        <a:rPr b="0" lang="en-US" sz="1200" spc="-1" strike="noStrike">
                          <a:solidFill>
                            <a:srgbClr val="58585b"/>
                          </a:solidFill>
                          <a:latin typeface="Arial"/>
                        </a:rPr>
                        <a:t>More vulnerable to network security evasion techniques</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r>
              <a:tr h="0">
                <a:tc>
                  <a:txBody>
                    <a:bodyPr lIns="37800" rIns="37800" anchor="t">
                      <a:noAutofit/>
                    </a:bodyPr>
                    <a:p>
                      <a:pPr>
                        <a:lnSpc>
                          <a:spcPct val="100000"/>
                        </a:lnSpc>
                        <a:buNone/>
                      </a:pPr>
                      <a:r>
                        <a:rPr b="0" lang="en-US" sz="1200" spc="-1" strike="noStrike">
                          <a:solidFill>
                            <a:srgbClr val="58585b"/>
                          </a:solidFill>
                          <a:latin typeface="Arial"/>
                        </a:rPr>
                        <a:t>IPS</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c>
                  <a:txBody>
                    <a:bodyPr lIns="37800" rIns="37800" anchor="t">
                      <a:noAutofit/>
                    </a:bodyPr>
                    <a:p>
                      <a:pPr marL="171360" indent="-171360">
                        <a:lnSpc>
                          <a:spcPct val="100000"/>
                        </a:lnSpc>
                        <a:buClr>
                          <a:srgbClr val="58585b"/>
                        </a:buClr>
                        <a:buFont typeface="Arial"/>
                        <a:buChar char="•"/>
                      </a:pPr>
                      <a:r>
                        <a:rPr b="0" lang="en-US" sz="1200" spc="-1" strike="noStrike">
                          <a:solidFill>
                            <a:srgbClr val="58585b"/>
                          </a:solidFill>
                          <a:latin typeface="Arial"/>
                        </a:rPr>
                        <a:t>Stops trigger packets</a:t>
                      </a:r>
                      <a:endParaRPr b="0" lang="en-AU" sz="1200" spc="-1" strike="noStrike">
                        <a:latin typeface="Arial"/>
                      </a:endParaRPr>
                    </a:p>
                    <a:p>
                      <a:pPr marL="171360" indent="-171360">
                        <a:lnSpc>
                          <a:spcPct val="100000"/>
                        </a:lnSpc>
                        <a:buClr>
                          <a:srgbClr val="58585b"/>
                        </a:buClr>
                        <a:buFont typeface="Arial"/>
                        <a:buChar char="•"/>
                      </a:pPr>
                      <a:r>
                        <a:rPr b="0" lang="en-US" sz="1200" spc="-1" strike="noStrike">
                          <a:solidFill>
                            <a:srgbClr val="58585b"/>
                          </a:solidFill>
                          <a:latin typeface="Arial"/>
                        </a:rPr>
                        <a:t>Can use stream normalization techniques</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c>
                  <a:txBody>
                    <a:bodyPr lIns="37800" rIns="37800" anchor="t">
                      <a:noAutofit/>
                    </a:bodyPr>
                    <a:p>
                      <a:pPr marL="171360" indent="-171360">
                        <a:lnSpc>
                          <a:spcPct val="100000"/>
                        </a:lnSpc>
                        <a:buClr>
                          <a:srgbClr val="58585b"/>
                        </a:buClr>
                        <a:buFont typeface="Arial"/>
                        <a:buChar char="•"/>
                      </a:pPr>
                      <a:r>
                        <a:rPr b="0" lang="en-US" sz="1200" spc="-1" strike="noStrike">
                          <a:solidFill>
                            <a:srgbClr val="58585b"/>
                          </a:solidFill>
                          <a:latin typeface="Arial"/>
                        </a:rPr>
                        <a:t>Sensor issues might affect network traffic</a:t>
                      </a:r>
                      <a:endParaRPr b="0" lang="en-AU" sz="1200" spc="-1" strike="noStrike">
                        <a:latin typeface="Arial"/>
                      </a:endParaRPr>
                    </a:p>
                    <a:p>
                      <a:pPr marL="171360" indent="-171360">
                        <a:lnSpc>
                          <a:spcPct val="100000"/>
                        </a:lnSpc>
                        <a:buClr>
                          <a:srgbClr val="58585b"/>
                        </a:buClr>
                        <a:buFont typeface="Arial"/>
                        <a:buChar char="•"/>
                      </a:pPr>
                      <a:r>
                        <a:rPr b="0" lang="en-US" sz="1200" spc="-1" strike="noStrike">
                          <a:solidFill>
                            <a:srgbClr val="58585b"/>
                          </a:solidFill>
                          <a:latin typeface="Arial"/>
                        </a:rPr>
                        <a:t>Sensor overloading impacts the network</a:t>
                      </a:r>
                      <a:endParaRPr b="0" lang="en-AU" sz="1200" spc="-1" strike="noStrike">
                        <a:latin typeface="Arial"/>
                      </a:endParaRPr>
                    </a:p>
                    <a:p>
                      <a:pPr marL="171360" indent="-171360">
                        <a:lnSpc>
                          <a:spcPct val="100000"/>
                        </a:lnSpc>
                        <a:buClr>
                          <a:srgbClr val="58585b"/>
                        </a:buClr>
                        <a:buFont typeface="Arial"/>
                        <a:buChar char="•"/>
                      </a:pPr>
                      <a:r>
                        <a:rPr b="0" lang="en-US" sz="1200" spc="-1" strike="noStrike">
                          <a:solidFill>
                            <a:srgbClr val="58585b"/>
                          </a:solidFill>
                          <a:latin typeface="Arial"/>
                        </a:rPr>
                        <a:t>Some impact on network (latency, jitter)</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r>
            </a:tbl>
          </a:graphicData>
        </a:graphic>
      </p:graphicFrame>
      <p:sp>
        <p:nvSpPr>
          <p:cNvPr id="251" name="PlaceHolder 3"/>
          <p:cNvSpPr>
            <a:spLocks noGrp="1"/>
          </p:cNvSpPr>
          <p:nvPr>
            <p:ph type="sldNum" idx="11"/>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2BC142AB-461E-4594-A65E-97E90B5DA8CB}"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p:nvPr>
        </p:nvSpPr>
        <p:spPr>
          <a:xfrm>
            <a:off x="457200" y="2057400"/>
            <a:ext cx="8228880" cy="913680"/>
          </a:xfrm>
          <a:prstGeom prst="rect">
            <a:avLst/>
          </a:prstGeom>
          <a:noFill/>
          <a:ln w="0">
            <a:noFill/>
          </a:ln>
        </p:spPr>
        <p:txBody>
          <a:bodyPr lIns="90000" rIns="90000" tIns="45000" bIns="45000" anchor="t">
            <a:noAutofit/>
          </a:bodyPr>
          <a:p>
            <a:pPr>
              <a:lnSpc>
                <a:spcPct val="100000"/>
              </a:lnSpc>
              <a:spcBef>
                <a:spcPts val="921"/>
              </a:spcBef>
              <a:buNone/>
              <a:tabLst>
                <a:tab algn="l" pos="0"/>
              </a:tabLst>
            </a:pPr>
            <a:r>
              <a:rPr b="0" lang="en-US" sz="4600" spc="-1" strike="noStrike">
                <a:solidFill>
                  <a:srgbClr val="b1e8fa"/>
                </a:solidFill>
                <a:latin typeface="Arial"/>
                <a:ea typeface="Arial"/>
              </a:rPr>
              <a:t>11.2 IPS Implementations</a:t>
            </a:r>
            <a:endParaRPr b="0" lang="en-AU" sz="4600" spc="-1" strike="noStrike">
              <a:latin typeface="Arial"/>
            </a:endParaRPr>
          </a:p>
        </p:txBody>
      </p:sp>
      <p:sp>
        <p:nvSpPr>
          <p:cNvPr id="253" name="PlaceHolder 2"/>
          <p:cNvSpPr>
            <a:spLocks noGrp="1"/>
          </p:cNvSpPr>
          <p:nvPr>
            <p:ph type="sldNum" idx="12"/>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509CA131-288E-4227-8D59-5CE5E060CF69}"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476</TotalTime>
  <Application>LibreOffice/7.3.3.2$Windows_X86_64 LibreOffice_project/d1d0ea68f081ee2800a922cac8f79445e4603348</Application>
  <AppVersion>15.0000</AppVersion>
  <Words>4151</Words>
  <Paragraphs>435</Paragraphs>
  <Company>PptxGenJS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2020-12-08T18:27:12Z</dcterms:created>
  <dc:creator>PptxGenJS</dc:creator>
  <dc:description/>
  <dc:language>en-AU</dc:language>
  <cp:lastModifiedBy/>
  <dcterms:modified xsi:type="dcterms:W3CDTF">2022-07-30T13:08:12Z</dcterms:modified>
  <cp:revision>41</cp:revision>
  <dc:subject>PptxGenJS Presentation</dc:subject>
  <dc:title>PptxGenJS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8</vt:i4>
  </property>
  <property fmtid="{D5CDD505-2E9C-101B-9397-08002B2CF9AE}" pid="3" name="Notes">
    <vt:i4>39</vt:i4>
  </property>
  <property fmtid="{D5CDD505-2E9C-101B-9397-08002B2CF9AE}" pid="4" name="PresentationFormat">
    <vt:lpwstr>On-screen Show (16:9)</vt:lpwstr>
  </property>
  <property fmtid="{D5CDD505-2E9C-101B-9397-08002B2CF9AE}" pid="5" name="Slides">
    <vt:i4>41</vt:i4>
  </property>
</Properties>
</file>