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3500"/>
  <p:notesSz cx="51435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21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21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219"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220"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221"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4C8CB5B0-71FE-43B7-8DFD-9EB44AEEC232}"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0" y="0"/>
            <a:ext cx="0" cy="0"/>
          </a:xfrm>
          <a:prstGeom prst="rect">
            <a:avLst/>
          </a:prstGeom>
          <a:ln w="0">
            <a:noFill/>
          </a:ln>
        </p:spPr>
      </p:sp>
      <p:sp>
        <p:nvSpPr>
          <p:cNvPr id="35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4: Secure Device Access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7" name="PlaceHolder 3"/>
          <p:cNvSpPr>
            <a:spLocks noGrp="1"/>
          </p:cNvSpPr>
          <p:nvPr>
            <p:ph type="sldNum" idx="3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E9CCC1D-4134-4D58-9DE4-6C1C826C5A2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0" y="0"/>
            <a:ext cx="0" cy="0"/>
          </a:xfrm>
          <a:prstGeom prst="rect">
            <a:avLst/>
          </a:prstGeom>
          <a:ln w="0">
            <a:noFill/>
          </a:ln>
        </p:spPr>
      </p:sp>
      <p:sp>
        <p:nvSpPr>
          <p:cNvPr id="38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4.2: Configure Secure Administrative Access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4"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76C3BE0-492E-46C2-92A9-39A62C0E26F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0" y="0"/>
            <a:ext cx="0" cy="0"/>
          </a:xfrm>
          <a:prstGeom prst="rect">
            <a:avLst/>
          </a:prstGeom>
          <a:ln w="0">
            <a:noFill/>
          </a:ln>
        </p:spPr>
      </p:sp>
      <p:sp>
        <p:nvSpPr>
          <p:cNvPr id="38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4.2: Configure Secure Administrative Access</a:t>
            </a:r>
            <a:endParaRPr b="0" lang="en-AU" sz="2000" spc="-1" strike="noStrike">
              <a:latin typeface="Arial"/>
            </a:endParaRPr>
          </a:p>
          <a:p>
            <a:pPr marL="216000" indent="-216000">
              <a:lnSpc>
                <a:spcPct val="100000"/>
              </a:lnSpc>
              <a:buNone/>
            </a:pPr>
            <a:r>
              <a:rPr b="0" lang="en-US" sz="2000" spc="-1" strike="noStrike">
                <a:latin typeface="Arial"/>
              </a:rPr>
              <a:t>4.2.1: Passwords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7"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07B3BED-4820-46DF-BEE7-CA96B9BC648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0" y="0"/>
            <a:ext cx="0" cy="0"/>
          </a:xfrm>
          <a:prstGeom prst="rect">
            <a:avLst/>
          </a:prstGeom>
          <a:ln w="0">
            <a:noFill/>
          </a:ln>
        </p:spPr>
      </p:sp>
      <p:sp>
        <p:nvSpPr>
          <p:cNvPr id="38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4.2: Configure Secure Administrative Access</a:t>
            </a:r>
            <a:endParaRPr b="0" lang="en-AU" sz="2000" spc="-1" strike="noStrike">
              <a:latin typeface="Arial"/>
            </a:endParaRPr>
          </a:p>
          <a:p>
            <a:pPr marL="216000" indent="-216000">
              <a:lnSpc>
                <a:spcPct val="100000"/>
              </a:lnSpc>
              <a:buNone/>
            </a:pPr>
            <a:r>
              <a:rPr b="0" lang="en-US" sz="2000" spc="-1" strike="noStrike">
                <a:latin typeface="Arial"/>
              </a:rPr>
              <a:t>4.2.2: Configure Passwords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0"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5F1E40A-1D94-440B-8E9B-72AEC576BF2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0" y="0"/>
            <a:ext cx="0" cy="0"/>
          </a:xfrm>
          <a:prstGeom prst="rect">
            <a:avLst/>
          </a:prstGeom>
          <a:ln w="0">
            <a:noFill/>
          </a:ln>
        </p:spPr>
      </p:sp>
      <p:sp>
        <p:nvSpPr>
          <p:cNvPr id="39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4.2: Configure Secure Administrative Access</a:t>
            </a:r>
            <a:endParaRPr b="0" lang="en-AU" sz="2000" spc="-1" strike="noStrike">
              <a:latin typeface="Arial"/>
            </a:endParaRPr>
          </a:p>
          <a:p>
            <a:pPr marL="216000" indent="-216000">
              <a:lnSpc>
                <a:spcPct val="100000"/>
              </a:lnSpc>
              <a:buNone/>
            </a:pPr>
            <a:r>
              <a:rPr b="0" lang="en-US" sz="2000" spc="-1" strike="noStrike">
                <a:latin typeface="Arial"/>
              </a:rPr>
              <a:t>4.2.3: Encrypt Passwords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3"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29DBDBB0-A21E-4D6F-8B78-D7D18BBDC8F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0" y="0"/>
            <a:ext cx="0" cy="0"/>
          </a:xfrm>
          <a:prstGeom prst="rect">
            <a:avLst/>
          </a:prstGeom>
          <a:ln w="0">
            <a:noFill/>
          </a:ln>
        </p:spPr>
      </p:sp>
      <p:sp>
        <p:nvSpPr>
          <p:cNvPr id="39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4.2: Configure Secure Administrative Access</a:t>
            </a:r>
            <a:endParaRPr b="0" lang="en-AU" sz="2000" spc="-1" strike="noStrike">
              <a:latin typeface="Arial"/>
            </a:endParaRPr>
          </a:p>
          <a:p>
            <a:pPr marL="216000" indent="-216000">
              <a:lnSpc>
                <a:spcPct val="100000"/>
              </a:lnSpc>
              <a:buNone/>
            </a:pPr>
            <a:r>
              <a:rPr b="0" lang="en-US" sz="2000" spc="-1" strike="noStrike">
                <a:latin typeface="Arial"/>
              </a:rPr>
              <a:t>4.2.4: Additional Password Security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6"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1FBFABC-B47B-4842-9106-4E571B4DC3E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0" y="0"/>
            <a:ext cx="0" cy="0"/>
          </a:xfrm>
          <a:prstGeom prst="rect">
            <a:avLst/>
          </a:prstGeom>
          <a:ln w="0">
            <a:noFill/>
          </a:ln>
        </p:spPr>
      </p:sp>
      <p:sp>
        <p:nvSpPr>
          <p:cNvPr id="39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4.2: Configure Secure Administrative Access</a:t>
            </a:r>
            <a:endParaRPr b="0" lang="en-AU" sz="2000" spc="-1" strike="noStrike">
              <a:latin typeface="Arial"/>
            </a:endParaRPr>
          </a:p>
          <a:p>
            <a:pPr marL="216000" indent="-216000">
              <a:lnSpc>
                <a:spcPct val="100000"/>
              </a:lnSpc>
              <a:buNone/>
              <a:tabLst>
                <a:tab algn="l" pos="0"/>
              </a:tabLst>
            </a:pPr>
            <a:r>
              <a:rPr b="0" lang="en-US" sz="2000" spc="-1" strike="noStrike">
                <a:latin typeface="Arial"/>
              </a:rPr>
              <a:t>4.2.5: Secret Password Algorithms</a:t>
            </a:r>
            <a:endParaRPr b="0" lang="en-AU" sz="2000" spc="-1" strike="noStrike">
              <a:latin typeface="Arial"/>
            </a:endParaRPr>
          </a:p>
          <a:p>
            <a:pPr marL="216000" indent="-216000">
              <a:lnSpc>
                <a:spcPct val="100000"/>
              </a:lnSpc>
              <a:buNone/>
              <a:tabLst>
                <a:tab algn="l" pos="0"/>
              </a:tabLst>
            </a:pPr>
            <a:r>
              <a:rPr b="0" lang="en-US" sz="2000" spc="-1" strike="noStrike">
                <a:latin typeface="Arial"/>
              </a:rPr>
              <a:t>4.2.6: Syntax Checker – Secure Administrative Access on R2</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9"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D5EF264-A853-476A-8053-AEF824D5A41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0" y="0"/>
            <a:ext cx="0" cy="0"/>
          </a:xfrm>
          <a:prstGeom prst="rect">
            <a:avLst/>
          </a:prstGeom>
          <a:ln w="0">
            <a:noFill/>
          </a:ln>
        </p:spPr>
      </p:sp>
      <p:sp>
        <p:nvSpPr>
          <p:cNvPr id="40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2"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A30B19F-8AFD-4884-AAEB-E49D44B38E4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0" y="0"/>
            <a:ext cx="0" cy="0"/>
          </a:xfrm>
          <a:prstGeom prst="rect">
            <a:avLst/>
          </a:prstGeom>
          <a:ln w="0">
            <a:noFill/>
          </a:ln>
        </p:spPr>
      </p:sp>
      <p:sp>
        <p:nvSpPr>
          <p:cNvPr id="40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pPr>
            <a:r>
              <a:rPr b="0" lang="en-US" sz="2000" spc="-1" strike="noStrike">
                <a:latin typeface="Arial"/>
              </a:rPr>
              <a:t>4.3.1: Enhance the Login Process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5" name="PlaceHolder 3"/>
          <p:cNvSpPr>
            <a:spLocks noGrp="1"/>
          </p:cNvSpPr>
          <p:nvPr>
            <p:ph type="sldNum" idx="4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BF1A18D-EA51-4014-A4C1-76B8836BBD4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0" y="0"/>
            <a:ext cx="0" cy="0"/>
          </a:xfrm>
          <a:prstGeom prst="rect">
            <a:avLst/>
          </a:prstGeom>
          <a:ln w="0">
            <a:noFill/>
          </a:ln>
        </p:spPr>
      </p:sp>
      <p:sp>
        <p:nvSpPr>
          <p:cNvPr id="40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pPr>
            <a:r>
              <a:rPr b="0" lang="en-US" sz="2000" spc="-1" strike="noStrike">
                <a:latin typeface="Arial"/>
              </a:rPr>
              <a:t>4.3.2: Configure Login Enhancement Features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8" name="PlaceHolder 3"/>
          <p:cNvSpPr>
            <a:spLocks noGrp="1"/>
          </p:cNvSpPr>
          <p:nvPr>
            <p:ph type="sldNum" idx="4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52D9415-B3DF-4B6D-9C55-B324B898008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0" y="0"/>
            <a:ext cx="0" cy="0"/>
          </a:xfrm>
          <a:prstGeom prst="rect">
            <a:avLst/>
          </a:prstGeom>
          <a:ln w="0">
            <a:noFill/>
          </a:ln>
        </p:spPr>
      </p:sp>
      <p:sp>
        <p:nvSpPr>
          <p:cNvPr id="41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pPr>
            <a:r>
              <a:rPr b="0" lang="en-US" sz="2000" spc="-1" strike="noStrike">
                <a:latin typeface="Arial"/>
              </a:rPr>
              <a:t>4.3.3: Enable Login Enhancements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1" name="PlaceHolder 3"/>
          <p:cNvSpPr>
            <a:spLocks noGrp="1"/>
          </p:cNvSpPr>
          <p:nvPr>
            <p:ph type="sldNum" idx="4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1A82A63-6AD5-43A8-A21A-8903F59AF5A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0" y="0"/>
            <a:ext cx="0" cy="0"/>
          </a:xfrm>
          <a:prstGeom prst="rect">
            <a:avLst/>
          </a:prstGeom>
          <a:ln w="0">
            <a:noFill/>
          </a:ln>
        </p:spPr>
      </p:sp>
      <p:sp>
        <p:nvSpPr>
          <p:cNvPr id="35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4: Secure Device Access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0" name="PlaceHolder 3"/>
          <p:cNvSpPr>
            <a:spLocks noGrp="1"/>
          </p:cNvSpPr>
          <p:nvPr>
            <p:ph type="sldNum" idx="3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DCB7300-ABF5-4AAB-A18D-143F5D8F346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0" y="0"/>
            <a:ext cx="0" cy="0"/>
          </a:xfrm>
          <a:prstGeom prst="rect">
            <a:avLst/>
          </a:prstGeom>
          <a:ln w="0">
            <a:noFill/>
          </a:ln>
        </p:spPr>
      </p:sp>
      <p:sp>
        <p:nvSpPr>
          <p:cNvPr id="41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pPr>
            <a:r>
              <a:rPr b="0" lang="en-US" sz="2000" spc="-1" strike="noStrike">
                <a:latin typeface="Arial"/>
              </a:rPr>
              <a:t>4.3.4: Log Failed Attempts</a:t>
            </a:r>
            <a:endParaRPr b="0" lang="en-AU" sz="2000" spc="-1" strike="noStrike">
              <a:latin typeface="Arial"/>
            </a:endParaRPr>
          </a:p>
          <a:p>
            <a:pPr marL="216000" indent="-216000">
              <a:lnSpc>
                <a:spcPct val="100000"/>
              </a:lnSpc>
              <a:buNone/>
              <a:tabLst>
                <a:tab algn="l" pos="0"/>
              </a:tabLst>
            </a:pPr>
            <a:r>
              <a:rPr b="0" lang="en-US" sz="2000" spc="-1" strike="noStrike">
                <a:latin typeface="Arial"/>
              </a:rPr>
              <a:t>4.3.5: Syntax Checker – Configure Enhanced Login Security on R2</a:t>
            </a:r>
            <a:endParaRPr b="0" lang="en-AU" sz="2000" spc="-1" strike="noStrike">
              <a:latin typeface="Arial"/>
            </a:endParaRPr>
          </a:p>
        </p:txBody>
      </p:sp>
      <p:sp>
        <p:nvSpPr>
          <p:cNvPr id="414" name="PlaceHolder 3"/>
          <p:cNvSpPr>
            <a:spLocks noGrp="1"/>
          </p:cNvSpPr>
          <p:nvPr>
            <p:ph type="sldNum" idx="4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68EC285-9B73-44EB-BD52-0B42AEE6A47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0" y="0"/>
            <a:ext cx="0" cy="0"/>
          </a:xfrm>
          <a:prstGeom prst="rect">
            <a:avLst/>
          </a:prstGeom>
          <a:ln w="0">
            <a:noFill/>
          </a:ln>
        </p:spPr>
      </p:sp>
      <p:sp>
        <p:nvSpPr>
          <p:cNvPr id="41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pPr>
            <a:r>
              <a:rPr b="0" lang="en-US" sz="2000" spc="-1" strike="noStrike">
                <a:latin typeface="Arial"/>
              </a:rPr>
              <a:t>4.3.4: Log Failed Attempts</a:t>
            </a:r>
            <a:endParaRPr b="0" lang="en-AU" sz="2000" spc="-1" strike="noStrike">
              <a:latin typeface="Arial"/>
            </a:endParaRPr>
          </a:p>
          <a:p>
            <a:pPr marL="216000" indent="-216000">
              <a:lnSpc>
                <a:spcPct val="100000"/>
              </a:lnSpc>
              <a:buNone/>
              <a:tabLst>
                <a:tab algn="l" pos="0"/>
              </a:tabLst>
            </a:pPr>
            <a:r>
              <a:rPr b="0" lang="en-US" sz="2000" spc="-1" strike="noStrike">
                <a:latin typeface="Arial"/>
              </a:rPr>
              <a:t>4.3.5: Syntax Checker – Configure Enhanced Login Security on R2</a:t>
            </a:r>
            <a:endParaRPr b="0" lang="en-AU" sz="2000" spc="-1" strike="noStrike">
              <a:latin typeface="Arial"/>
            </a:endParaRPr>
          </a:p>
        </p:txBody>
      </p:sp>
      <p:sp>
        <p:nvSpPr>
          <p:cNvPr id="417" name="PlaceHolder 3"/>
          <p:cNvSpPr>
            <a:spLocks noGrp="1"/>
          </p:cNvSpPr>
          <p:nvPr>
            <p:ph type="sldNum" idx="5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F0493B6-4FBD-4E32-AB41-C2F63BF2C83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171360" y="1143000"/>
            <a:ext cx="5485680" cy="3085560"/>
          </a:xfrm>
          <a:prstGeom prst="rect">
            <a:avLst/>
          </a:prstGeom>
          <a:ln w="0">
            <a:noFill/>
          </a:ln>
        </p:spPr>
      </p:sp>
      <p:sp>
        <p:nvSpPr>
          <p:cNvPr id="419" name="PlaceHolder 2"/>
          <p:cNvSpPr>
            <a:spLocks noGrp="1"/>
          </p:cNvSpPr>
          <p:nvPr>
            <p:ph type="body"/>
          </p:nvPr>
        </p:nvSpPr>
        <p:spPr>
          <a:xfrm>
            <a:off x="514440" y="4400640"/>
            <a:ext cx="4114080" cy="359964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tabLst>
                <a:tab algn="l" pos="0"/>
              </a:tabLst>
            </a:pPr>
            <a:r>
              <a:rPr b="0" lang="en-US" sz="2000" spc="-1" strike="noStrike">
                <a:latin typeface="Arial"/>
              </a:rPr>
              <a:t>4.3: Configure Enhanced Security for Virtual Logins</a:t>
            </a:r>
            <a:endParaRPr b="0" lang="en-AU" sz="2000" spc="-1" strike="noStrike">
              <a:latin typeface="Arial"/>
            </a:endParaRPr>
          </a:p>
          <a:p>
            <a:pPr marL="216000" indent="-216000">
              <a:lnSpc>
                <a:spcPct val="100000"/>
              </a:lnSpc>
              <a:buNone/>
              <a:tabLst>
                <a:tab algn="l" pos="0"/>
              </a:tabLst>
            </a:pPr>
            <a:r>
              <a:rPr b="0" lang="en-US" sz="2000" spc="-1" strike="noStrike">
                <a:latin typeface="Arial"/>
              </a:rPr>
              <a:t>4.3.6 – Video – Configure Passwords and Enhanced Login Security</a:t>
            </a:r>
            <a:endParaRPr b="0" lang="en-AU"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0" y="0"/>
            <a:ext cx="0" cy="0"/>
          </a:xfrm>
          <a:prstGeom prst="rect">
            <a:avLst/>
          </a:prstGeom>
          <a:ln w="0">
            <a:noFill/>
          </a:ln>
        </p:spPr>
      </p:sp>
      <p:sp>
        <p:nvSpPr>
          <p:cNvPr id="42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4.4: Configure SSH</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2" name="PlaceHolder 3"/>
          <p:cNvSpPr>
            <a:spLocks noGrp="1"/>
          </p:cNvSpPr>
          <p:nvPr>
            <p:ph type="sldNum" idx="5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35CB52D-0EF5-480C-BA0B-020F8D70FDDC}"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0" y="0"/>
            <a:ext cx="0" cy="0"/>
          </a:xfrm>
          <a:prstGeom prst="rect">
            <a:avLst/>
          </a:prstGeom>
          <a:ln w="0">
            <a:noFill/>
          </a:ln>
        </p:spPr>
      </p:sp>
      <p:sp>
        <p:nvSpPr>
          <p:cNvPr id="42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4.4: Configure SSH</a:t>
            </a:r>
            <a:endParaRPr b="0" lang="en-AU" sz="2000" spc="-1" strike="noStrike">
              <a:latin typeface="Arial"/>
            </a:endParaRPr>
          </a:p>
          <a:p>
            <a:pPr marL="216000" indent="-216000">
              <a:lnSpc>
                <a:spcPct val="100000"/>
              </a:lnSpc>
              <a:buNone/>
            </a:pPr>
            <a:r>
              <a:rPr b="0" lang="en-US" sz="2000" spc="-1" strike="noStrike">
                <a:latin typeface="Arial"/>
              </a:rPr>
              <a:t>4.4.1: Video -The Need for SSH</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5" name="PlaceHolder 3"/>
          <p:cNvSpPr>
            <a:spLocks noGrp="1"/>
          </p:cNvSpPr>
          <p:nvPr>
            <p:ph type="sldNum" idx="5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9705FEA-F089-49C4-837B-E2C5FE04A4F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0" y="0"/>
            <a:ext cx="0" cy="0"/>
          </a:xfrm>
          <a:prstGeom prst="rect">
            <a:avLst/>
          </a:prstGeom>
          <a:ln w="0">
            <a:noFill/>
          </a:ln>
        </p:spPr>
      </p:sp>
      <p:sp>
        <p:nvSpPr>
          <p:cNvPr id="42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4.4: Configure SSH</a:t>
            </a:r>
            <a:endParaRPr b="0" lang="en-AU" sz="2000" spc="-1" strike="noStrike">
              <a:latin typeface="Arial"/>
            </a:endParaRPr>
          </a:p>
          <a:p>
            <a:pPr marL="216000" indent="-216000">
              <a:lnSpc>
                <a:spcPct val="100000"/>
              </a:lnSpc>
              <a:buNone/>
            </a:pPr>
            <a:r>
              <a:rPr b="0" lang="en-US" sz="2000" spc="-1" strike="noStrike">
                <a:latin typeface="Arial"/>
              </a:rPr>
              <a:t>4.4.2: Enable SSH</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8" name="PlaceHolder 3"/>
          <p:cNvSpPr>
            <a:spLocks noGrp="1"/>
          </p:cNvSpPr>
          <p:nvPr>
            <p:ph type="sldNum" idx="5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92A9731-4501-4C60-B65B-8A6FB75B8D0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0" y="0"/>
            <a:ext cx="0" cy="0"/>
          </a:xfrm>
          <a:prstGeom prst="rect">
            <a:avLst/>
          </a:prstGeom>
          <a:ln w="0">
            <a:noFill/>
          </a:ln>
        </p:spPr>
      </p:sp>
      <p:sp>
        <p:nvSpPr>
          <p:cNvPr id="43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4.4: Configure SSH</a:t>
            </a:r>
            <a:endParaRPr b="0" lang="en-AU" sz="2000" spc="-1" strike="noStrike">
              <a:latin typeface="Arial"/>
            </a:endParaRPr>
          </a:p>
          <a:p>
            <a:pPr marL="216000" indent="-216000">
              <a:lnSpc>
                <a:spcPct val="100000"/>
              </a:lnSpc>
              <a:buNone/>
              <a:tabLst>
                <a:tab algn="l" pos="0"/>
              </a:tabLst>
            </a:pPr>
            <a:r>
              <a:rPr b="0" lang="en-US" sz="2000" spc="-1" strike="noStrike">
                <a:latin typeface="Arial"/>
              </a:rPr>
              <a:t>4.4.3: Enhance SSH Login Security</a:t>
            </a:r>
            <a:endParaRPr b="0" lang="en-AU" sz="2000" spc="-1" strike="noStrike">
              <a:latin typeface="Arial"/>
            </a:endParaRPr>
          </a:p>
          <a:p>
            <a:pPr marL="216000" indent="-216000">
              <a:lnSpc>
                <a:spcPct val="100000"/>
              </a:lnSpc>
              <a:buNone/>
              <a:tabLst>
                <a:tab algn="l" pos="0"/>
              </a:tabLst>
            </a:pPr>
            <a:r>
              <a:rPr b="0" lang="en-US" sz="2000" spc="-1" strike="noStrike">
                <a:latin typeface="Arial"/>
              </a:rPr>
              <a:t>4.4.4: Syntax Checker – Enable SSH on R2</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1" name="PlaceHolder 3"/>
          <p:cNvSpPr>
            <a:spLocks noGrp="1"/>
          </p:cNvSpPr>
          <p:nvPr>
            <p:ph type="sldNum" idx="5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2B622F7-7633-4D0A-8C94-1F2CF80A439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0" y="0"/>
            <a:ext cx="0" cy="0"/>
          </a:xfrm>
          <a:prstGeom prst="rect">
            <a:avLst/>
          </a:prstGeom>
          <a:ln w="0">
            <a:noFill/>
          </a:ln>
        </p:spPr>
      </p:sp>
      <p:sp>
        <p:nvSpPr>
          <p:cNvPr id="43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4.4: Configure SSH</a:t>
            </a:r>
            <a:endParaRPr b="0" lang="en-AU" sz="2000" spc="-1" strike="noStrike">
              <a:latin typeface="Arial"/>
            </a:endParaRPr>
          </a:p>
          <a:p>
            <a:pPr marL="216000" indent="-216000">
              <a:lnSpc>
                <a:spcPct val="100000"/>
              </a:lnSpc>
              <a:buNone/>
            </a:pPr>
            <a:r>
              <a:rPr b="0" lang="en-US" sz="2000" spc="-1" strike="noStrike">
                <a:latin typeface="Arial"/>
              </a:rPr>
              <a:t>4.4.5: Connect a Router to an SSH-Enabled Router</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4" name="PlaceHolder 3"/>
          <p:cNvSpPr>
            <a:spLocks noGrp="1"/>
          </p:cNvSpPr>
          <p:nvPr>
            <p:ph type="sldNum" idx="5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7C70166-DBDD-4702-A7FA-9E342EFC449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0" y="0"/>
            <a:ext cx="0" cy="0"/>
          </a:xfrm>
          <a:prstGeom prst="rect">
            <a:avLst/>
          </a:prstGeom>
          <a:ln w="0">
            <a:noFill/>
          </a:ln>
        </p:spPr>
      </p:sp>
      <p:sp>
        <p:nvSpPr>
          <p:cNvPr id="43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4.4: Configure SSH</a:t>
            </a:r>
            <a:endParaRPr b="0" lang="en-AU" sz="2000" spc="-1" strike="noStrike">
              <a:latin typeface="Arial"/>
            </a:endParaRPr>
          </a:p>
          <a:p>
            <a:pPr marL="216000" indent="-216000">
              <a:lnSpc>
                <a:spcPct val="100000"/>
              </a:lnSpc>
              <a:buNone/>
            </a:pPr>
            <a:r>
              <a:rPr b="0" lang="en-US" sz="2000" spc="-1" strike="noStrike">
                <a:latin typeface="Arial"/>
              </a:rPr>
              <a:t>4.4.6: Connect a Host to an SSH-Enabled Router</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7" name="PlaceHolder 3"/>
          <p:cNvSpPr>
            <a:spLocks noGrp="1"/>
          </p:cNvSpPr>
          <p:nvPr>
            <p:ph type="sldNum" idx="5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5E23F22-BBD2-4CE6-A57F-45E7594D036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7ED5532F-9B64-423B-986E-04B73F5F892A}"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62" name="PlaceHolder 1"/>
          <p:cNvSpPr>
            <a:spLocks noGrp="1"/>
          </p:cNvSpPr>
          <p:nvPr>
            <p:ph type="sldImg"/>
          </p:nvPr>
        </p:nvSpPr>
        <p:spPr>
          <a:xfrm>
            <a:off x="0" y="0"/>
            <a:ext cx="0" cy="0"/>
          </a:xfrm>
          <a:prstGeom prst="rect">
            <a:avLst/>
          </a:prstGeom>
          <a:ln w="0">
            <a:noFill/>
          </a:ln>
        </p:spPr>
      </p:sp>
      <p:sp>
        <p:nvSpPr>
          <p:cNvPr id="36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US" sz="1200" spc="-1" strike="noStrike">
                <a:latin typeface="Arial"/>
              </a:rPr>
              <a:t>4 – Secure Device Access</a:t>
            </a:r>
            <a:endParaRPr b="0" lang="en-AU" sz="1200" spc="-1" strike="noStrike">
              <a:latin typeface="Arial"/>
            </a:endParaRPr>
          </a:p>
          <a:p>
            <a:pPr marL="216000" indent="-216000">
              <a:lnSpc>
                <a:spcPct val="100000"/>
              </a:lnSpc>
              <a:buNone/>
              <a:tabLst>
                <a:tab algn="l" pos="0"/>
              </a:tabLst>
            </a:pPr>
            <a:r>
              <a:rPr b="0" lang="en-GB" sz="2000" spc="-1" strike="noStrike">
                <a:latin typeface="Arial"/>
              </a:rPr>
              <a:t>4.0.2 – What will I learn to do in this module?</a:t>
            </a:r>
            <a:endParaRPr b="0" lang="en-AU"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0" y="0"/>
            <a:ext cx="0" cy="0"/>
          </a:xfrm>
          <a:prstGeom prst="rect">
            <a:avLst/>
          </a:prstGeom>
          <a:ln w="0">
            <a:noFill/>
          </a:ln>
        </p:spPr>
      </p:sp>
      <p:sp>
        <p:nvSpPr>
          <p:cNvPr id="36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4.1: Secure the Edge Router</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6" name="PlaceHolder 3"/>
          <p:cNvSpPr>
            <a:spLocks noGrp="1"/>
          </p:cNvSpPr>
          <p:nvPr>
            <p:ph type="sldNum" idx="3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FE69BB2-1AA0-4F96-82EC-3739D012252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0" y="0"/>
            <a:ext cx="0" cy="0"/>
          </a:xfrm>
          <a:prstGeom prst="rect">
            <a:avLst/>
          </a:prstGeom>
          <a:ln w="0">
            <a:noFill/>
          </a:ln>
        </p:spPr>
      </p:sp>
      <p:sp>
        <p:nvSpPr>
          <p:cNvPr id="36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4.1: Secure the Edge Router</a:t>
            </a:r>
            <a:endParaRPr b="0" lang="en-AU" sz="2000" spc="-1" strike="noStrike">
              <a:latin typeface="Arial"/>
            </a:endParaRPr>
          </a:p>
          <a:p>
            <a:pPr marL="216000" indent="-216000">
              <a:lnSpc>
                <a:spcPct val="100000"/>
              </a:lnSpc>
              <a:buNone/>
            </a:pPr>
            <a:r>
              <a:rPr b="0" lang="en-US" sz="2000" spc="-1" strike="noStrike">
                <a:latin typeface="Arial"/>
              </a:rPr>
              <a:t>4.1.1: Secure the Network Infrastructure</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9" name="PlaceHolder 3"/>
          <p:cNvSpPr>
            <a:spLocks noGrp="1"/>
          </p:cNvSpPr>
          <p:nvPr>
            <p:ph type="sldNum" idx="3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0B7FE7C-B44C-46AB-88F9-148E23FB540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0" y="0"/>
            <a:ext cx="0" cy="0"/>
          </a:xfrm>
          <a:prstGeom prst="rect">
            <a:avLst/>
          </a:prstGeom>
          <a:ln w="0">
            <a:noFill/>
          </a:ln>
        </p:spPr>
      </p:sp>
      <p:sp>
        <p:nvSpPr>
          <p:cNvPr id="37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4.1: Secure the Edge Router</a:t>
            </a:r>
            <a:endParaRPr b="0" lang="en-AU" sz="2000" spc="-1" strike="noStrike">
              <a:latin typeface="Arial"/>
            </a:endParaRPr>
          </a:p>
          <a:p>
            <a:pPr marL="216000" indent="-216000">
              <a:lnSpc>
                <a:spcPct val="100000"/>
              </a:lnSpc>
              <a:buNone/>
            </a:pPr>
            <a:r>
              <a:rPr b="0" lang="en-US" sz="2000" spc="-1" strike="noStrike">
                <a:latin typeface="Arial"/>
              </a:rPr>
              <a:t>4.1.2: Edge Router Security Approaches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2" name="PlaceHolder 3"/>
          <p:cNvSpPr>
            <a:spLocks noGrp="1"/>
          </p:cNvSpPr>
          <p:nvPr>
            <p:ph type="sldNum" idx="3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CA99B61-840E-4777-AB77-E84D3299164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0" y="0"/>
            <a:ext cx="0" cy="0"/>
          </a:xfrm>
          <a:prstGeom prst="rect">
            <a:avLst/>
          </a:prstGeom>
          <a:ln w="0">
            <a:noFill/>
          </a:ln>
        </p:spPr>
      </p:sp>
      <p:sp>
        <p:nvSpPr>
          <p:cNvPr id="37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4.1: Secure the Edge Router</a:t>
            </a:r>
            <a:endParaRPr b="0" lang="en-AU" sz="2000" spc="-1" strike="noStrike">
              <a:latin typeface="Arial"/>
            </a:endParaRPr>
          </a:p>
          <a:p>
            <a:pPr marL="216000" indent="-216000">
              <a:lnSpc>
                <a:spcPct val="100000"/>
              </a:lnSpc>
              <a:buNone/>
            </a:pPr>
            <a:r>
              <a:rPr b="0" lang="en-US" sz="2000" spc="-1" strike="noStrike">
                <a:latin typeface="Arial"/>
              </a:rPr>
              <a:t>4.1.3: Three Areas of Router Security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5" name="PlaceHolder 3"/>
          <p:cNvSpPr>
            <a:spLocks noGrp="1"/>
          </p:cNvSpPr>
          <p:nvPr>
            <p:ph type="sldNum" idx="3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8D2602E-7D36-4485-8B7B-3D1C06BFB1D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0" y="0"/>
            <a:ext cx="0" cy="0"/>
          </a:xfrm>
          <a:prstGeom prst="rect">
            <a:avLst/>
          </a:prstGeom>
          <a:ln w="0">
            <a:noFill/>
          </a:ln>
        </p:spPr>
      </p:sp>
      <p:sp>
        <p:nvSpPr>
          <p:cNvPr id="37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4.1: Secure the Edge Router</a:t>
            </a:r>
            <a:endParaRPr b="0" lang="en-AU" sz="2000" spc="-1" strike="noStrike">
              <a:latin typeface="Arial"/>
            </a:endParaRPr>
          </a:p>
          <a:p>
            <a:pPr marL="216000" indent="-216000">
              <a:lnSpc>
                <a:spcPct val="100000"/>
              </a:lnSpc>
              <a:buNone/>
            </a:pPr>
            <a:r>
              <a:rPr b="0" lang="en-US" sz="2000" spc="-1" strike="noStrike">
                <a:latin typeface="Arial"/>
              </a:rPr>
              <a:t>4.1.4: Secure Administrative Access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8" name="PlaceHolder 3"/>
          <p:cNvSpPr>
            <a:spLocks noGrp="1"/>
          </p:cNvSpPr>
          <p:nvPr>
            <p:ph type="sldNum" idx="3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C10BA61-C36C-44C8-883A-9BC8C3A4768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0" y="0"/>
            <a:ext cx="0" cy="0"/>
          </a:xfrm>
          <a:prstGeom prst="rect">
            <a:avLst/>
          </a:prstGeom>
          <a:ln w="0">
            <a:noFill/>
          </a:ln>
        </p:spPr>
      </p:sp>
      <p:sp>
        <p:nvSpPr>
          <p:cNvPr id="38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4: Secure Device Access</a:t>
            </a:r>
            <a:endParaRPr b="0" lang="en-AU" sz="2000" spc="-1" strike="noStrike">
              <a:latin typeface="Arial"/>
            </a:endParaRPr>
          </a:p>
          <a:p>
            <a:pPr marL="216000" indent="-216000">
              <a:lnSpc>
                <a:spcPct val="100000"/>
              </a:lnSpc>
              <a:buNone/>
            </a:pPr>
            <a:r>
              <a:rPr b="0" lang="en-US" sz="2000" spc="-1" strike="noStrike">
                <a:latin typeface="Arial"/>
              </a:rPr>
              <a:t>4.1: Secure the Edge Router</a:t>
            </a:r>
            <a:endParaRPr b="0" lang="en-AU" sz="2000" spc="-1" strike="noStrike">
              <a:latin typeface="Arial"/>
            </a:endParaRPr>
          </a:p>
          <a:p>
            <a:pPr marL="216000" indent="-216000">
              <a:lnSpc>
                <a:spcPct val="100000"/>
              </a:lnSpc>
              <a:buNone/>
            </a:pPr>
            <a:r>
              <a:rPr b="0" lang="en-US" sz="2000" spc="-1" strike="noStrike">
                <a:latin typeface="Arial"/>
              </a:rPr>
              <a:t>4.1.5: Secure Local and Remote Access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1"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3E9F3ED-D5C9-40D9-A0C7-F6E23507E9B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6752904-226A-4F94-847F-EF6CCF4172D2}"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34CA359E-6286-4EE5-B23E-3EFF3938D11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5CCC1951-EFAD-4A76-A3E5-075EBBA01C2C}"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353DBFDA-7127-4AFB-AFD1-E7AEA59F07F3}"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ED5F3663-271B-49E6-B64D-823243DEDC4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96D8B815-7728-4D12-A047-426336EF377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4E69C8D9-7730-4FD9-BA83-886872CCB441}"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63488BF5-9093-4A42-A1E5-546831882205}"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795F62E6-2C6C-49D7-BC53-9ADBC8A19C1E}"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9D46873B-01A3-4443-9592-24D00AE504A2}"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55B82D15-E7FE-4A97-9AEE-7C6C0753F1AD}"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16DCEEF0-4209-42C8-8823-04847EF6E6E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D64FFF5-3439-4679-9B71-0BED683C730D}"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28779994-1AB2-4E6E-8119-1559677A6929}"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A6C72049-E711-4764-AAEC-DEBF46D2DF6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BB40ECE3-51B4-4E6E-BF61-45B02B2E836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3AC4FE4D-19F8-400C-807B-9C480A52E8B0}"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3DE0E02A-E277-4B98-8C73-7D5F13DBB2D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39D775A8-FCF7-431C-87FC-D29315E3AC0D}"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BCE0F2AF-7818-442A-BB85-38CCFAFEFEA9}"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ABDAEBDC-8E70-44E1-B1A6-937565C00319}"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A195F41D-ADF0-4A9B-9757-DF4BE3046AEA}"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94361105-639D-42AA-8407-13A75182B77D}"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DEAEDE62-D2AC-433E-95C2-31E8FC5A1C8C}"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4604472-9256-4E2F-A828-12D456CC82E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3"/>
          </p:nvPr>
        </p:nvSpPr>
        <p:spPr/>
        <p:txBody>
          <a:bodyPr/>
          <a:p>
            <a:fld id="{F6E78E1D-B494-4334-84A7-B1F57006DF33}"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3"/>
          </p:nvPr>
        </p:nvSpPr>
        <p:spPr/>
        <p:txBody>
          <a:bodyPr/>
          <a:p>
            <a:fld id="{CCA47E09-0AC4-452B-BFDC-7D5ACCAB5CB6}"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86EFF5E7-2A41-4340-912F-2139396DF9C5}"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3"/>
          </p:nvPr>
        </p:nvSpPr>
        <p:spPr/>
        <p:txBody>
          <a:bodyPr/>
          <a:p>
            <a:fld id="{394D9699-0C05-487E-B463-5965DAD03DBA}"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3"/>
          </p:nvPr>
        </p:nvSpPr>
        <p:spPr/>
        <p:txBody>
          <a:bodyPr/>
          <a:p>
            <a:fld id="{7DC6B337-9A4E-4C65-AA10-6E208AEB61D3}"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B58ED8BB-9CD1-4011-8626-0880C7268D2A}"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99890FD4-6C4F-46AE-84F7-AECB06EE2FC4}"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322E3119-1049-4945-8E1E-7B316363BB7F}"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48BB2CC5-4733-4B6B-AF40-107BDDC258CE}"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3"/>
          </p:nvPr>
        </p:nvSpPr>
        <p:spPr/>
        <p:txBody>
          <a:bodyPr/>
          <a:p>
            <a:fld id="{0F831026-E7CA-4CA4-ADF8-D5DFFE54086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3"/>
          </p:nvPr>
        </p:nvSpPr>
        <p:spPr/>
        <p:txBody>
          <a:bodyPr/>
          <a:p>
            <a:fld id="{5F6DAFA9-FAC3-45E9-90A3-472319782E1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7"/>
          <p:cNvSpPr/>
          <p:nvPr/>
        </p:nvSpPr>
        <p:spPr>
          <a:xfrm>
            <a:off x="8541000" y="4743360"/>
            <a:ext cx="167040" cy="15336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8913E2A8-D380-4262-8774-81CA9ADF6E28}" type="slidenum">
              <a:rPr b="0" lang="en-US" sz="600" spc="-1" strike="noStrike">
                <a:solidFill>
                  <a:srgbClr val="d9d9d9"/>
                </a:solidFill>
                <a:latin typeface="Arial"/>
                <a:ea typeface="DejaVu Sans"/>
              </a:rPr>
              <a:t>&lt;number&gt;</a:t>
            </a:fld>
            <a:endParaRPr b="0" lang="en-AU" sz="600" spc="-1" strike="noStrike">
              <a:latin typeface="Arial"/>
            </a:endParaRPr>
          </a:p>
        </p:txBody>
      </p:sp>
      <p:sp>
        <p:nvSpPr>
          <p:cNvPr id="79" name="Rectangle 4"/>
          <p:cNvSpPr/>
          <p:nvPr/>
        </p:nvSpPr>
        <p:spPr>
          <a:xfrm>
            <a:off x="5867640" y="4741920"/>
            <a:ext cx="2657160" cy="15336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2021  Cisco and/or its affiliates. All rights reserved.   Cisco Confidential</a:t>
            </a:r>
            <a:endParaRPr b="0" lang="en-AU" sz="600" spc="-1" strike="noStrike">
              <a:latin typeface="Arial"/>
            </a:endParaRPr>
          </a:p>
        </p:txBody>
      </p:sp>
      <p:grpSp>
        <p:nvGrpSpPr>
          <p:cNvPr id="80" name="Group 4"/>
          <p:cNvGrpSpPr/>
          <p:nvPr/>
        </p:nvGrpSpPr>
        <p:grpSpPr>
          <a:xfrm>
            <a:off x="507960" y="4715280"/>
            <a:ext cx="339480" cy="180000"/>
            <a:chOff x="507960" y="4715280"/>
            <a:chExt cx="339480" cy="180000"/>
          </a:xfrm>
        </p:grpSpPr>
        <p:sp>
          <p:nvSpPr>
            <p:cNvPr id="81"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82"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3"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4"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5"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6"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7"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8"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9"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0"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1"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2"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3"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4"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5" name="PlaceHolder 1"/>
          <p:cNvSpPr>
            <a:spLocks noGrp="1"/>
          </p:cNvSpPr>
          <p:nvPr>
            <p:ph type="sldNum" idx="1"/>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defRPr>
            </a:lvl1pPr>
          </a:lstStyle>
          <a:p>
            <a:pPr algn="r">
              <a:lnSpc>
                <a:spcPct val="100000"/>
              </a:lnSpc>
              <a:buNone/>
            </a:pPr>
            <a:fld id="{27C554B6-A963-434A-8BB5-154DCD5886D1}" type="slidenum">
              <a:rPr b="0" lang="en-US" sz="520" spc="-1" strike="noStrike">
                <a:solidFill>
                  <a:srgbClr val="595959"/>
                </a:solidFill>
                <a:latin typeface="Arial"/>
              </a:rPr>
              <a:t>&lt;number&gt;</a:t>
            </a:fld>
            <a:endParaRPr b="0" lang="en-AU" sz="520" spc="-1" strike="noStrike">
              <a:latin typeface="Times New Roman"/>
            </a:endParaRPr>
          </a:p>
        </p:txBody>
      </p:sp>
      <p:sp>
        <p:nvSpPr>
          <p:cNvPr id="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94f"/>
        </a:solidFill>
      </p:bgPr>
    </p:bg>
    <p:spTree>
      <p:nvGrpSpPr>
        <p:cNvPr id="1" name=""/>
        <p:cNvGrpSpPr/>
        <p:nvPr/>
      </p:nvGrpSpPr>
      <p:grpSpPr>
        <a:xfrm>
          <a:off x="0" y="0"/>
          <a:ext cx="0" cy="0"/>
          <a:chOff x="0" y="0"/>
          <a:chExt cx="0" cy="0"/>
        </a:xfrm>
      </p:grpSpPr>
      <p:sp>
        <p:nvSpPr>
          <p:cNvPr id="134"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35" name="Object 3" descr="/Users/phillipball/Projects/Cisco/Netacad 3/netacad-vudu/src/pptx/assets/Cisco_logo_sm.png"/>
          <p:cNvPicPr/>
          <p:nvPr/>
        </p:nvPicPr>
        <p:blipFill>
          <a:blip r:embed="rId2"/>
          <a:srcRect l="0" t="-16633" r="0" b="-16633"/>
          <a:stretch/>
        </p:blipFill>
        <p:spPr>
          <a:xfrm>
            <a:off x="457200" y="4629240"/>
            <a:ext cx="365040" cy="365040"/>
          </a:xfrm>
          <a:prstGeom prst="rect">
            <a:avLst/>
          </a:prstGeom>
          <a:ln w="0">
            <a:noFill/>
          </a:ln>
        </p:spPr>
      </p:pic>
      <p:sp>
        <p:nvSpPr>
          <p:cNvPr id="136" name="PlaceHolder 1"/>
          <p:cNvSpPr>
            <a:spLocks noGrp="1"/>
          </p:cNvSpPr>
          <p:nvPr>
            <p:ph type="sldNum" idx="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010308C-EDB8-453F-8819-B77ADF857537}" type="slidenum">
              <a:rPr b="0" lang="en-US" sz="600" spc="-1" strike="noStrike">
                <a:solidFill>
                  <a:srgbClr val="d9d9d9"/>
                </a:solidFill>
                <a:latin typeface="Calibri"/>
              </a:rPr>
              <a:t>&lt;number&gt;</a:t>
            </a:fld>
            <a:endParaRPr b="0" lang="en-AU" sz="600" spc="-1" strike="noStrike">
              <a:latin typeface="Times New Roman"/>
            </a:endParaRPr>
          </a:p>
        </p:txBody>
      </p:sp>
      <p:sp>
        <p:nvSpPr>
          <p:cNvPr id="13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Object3"/>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76" name="Object 4"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177" name="PlaceHolder 1"/>
          <p:cNvSpPr>
            <a:spLocks noGrp="1"/>
          </p:cNvSpPr>
          <p:nvPr>
            <p:ph type="sldNum" idx="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FB97966C-FBC7-4F06-8EC7-EE9F25B8D182}" type="slidenum">
              <a:rPr b="0" lang="en-US" sz="600" spc="-1" strike="noStrike">
                <a:solidFill>
                  <a:srgbClr val="d9d9d9"/>
                </a:solidFill>
                <a:latin typeface="Calibri"/>
              </a:rPr>
              <a:t>&lt;number&gt;</a:t>
            </a:fld>
            <a:endParaRPr b="0" lang="en-AU" sz="600" spc="-1" strike="noStrike">
              <a:latin typeface="Times New Roman"/>
            </a:endParaRPr>
          </a:p>
        </p:txBody>
      </p:sp>
      <p:sp>
        <p:nvSpPr>
          <p:cNvPr id="1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9.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9.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49.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9.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49.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49.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49.xml"/><Relationship Id="rId3"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457200" y="1542960"/>
            <a:ext cx="6400080" cy="1828080"/>
          </a:xfrm>
          <a:prstGeom prst="rect">
            <a:avLst/>
          </a:prstGeom>
          <a:noFill/>
          <a:ln w="0">
            <a:noFill/>
          </a:ln>
        </p:spPr>
        <p:txBody>
          <a:bodyPr lIns="90000" rIns="90000" tIns="45000" bIns="45000" anchor="t">
            <a:noAutofit/>
          </a:bodyPr>
          <a:p>
            <a:pPr>
              <a:lnSpc>
                <a:spcPct val="100000"/>
              </a:lnSpc>
              <a:spcBef>
                <a:spcPts val="720"/>
              </a:spcBef>
              <a:buNone/>
              <a:tabLst>
                <a:tab algn="l" pos="0"/>
              </a:tabLst>
            </a:pPr>
            <a:r>
              <a:rPr b="0" lang="en-US" sz="3600" spc="-1" strike="noStrike">
                <a:solidFill>
                  <a:srgbClr val="afe8fb"/>
                </a:solidFill>
                <a:latin typeface="Arial"/>
                <a:ea typeface="Arial"/>
              </a:rPr>
              <a:t> </a:t>
            </a:r>
            <a:r>
              <a:rPr b="0" lang="en-US" sz="3600" spc="-1" strike="noStrike">
                <a:solidFill>
                  <a:srgbClr val="afe8fb"/>
                </a:solidFill>
                <a:latin typeface="Arial"/>
                <a:ea typeface="Arial"/>
              </a:rPr>
              <a:t>Secure Device Access</a:t>
            </a:r>
            <a:endParaRPr b="0" lang="en-AU" sz="3600" spc="-1" strike="noStrike">
              <a:latin typeface="Arial"/>
            </a:endParaRPr>
          </a:p>
        </p:txBody>
      </p:sp>
      <p:sp>
        <p:nvSpPr>
          <p:cNvPr id="223" name="Object2"/>
          <p:cNvSpPr/>
          <p:nvPr/>
        </p:nvSpPr>
        <p:spPr>
          <a:xfrm>
            <a:off x="457200" y="3343320"/>
            <a:ext cx="36568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cee8c3"/>
                </a:solidFill>
                <a:latin typeface="Arial"/>
                <a:ea typeface="Arial"/>
              </a:rPr>
              <a:t>Instructor Materials</a:t>
            </a:r>
            <a:endParaRPr b="0" lang="en-AU" sz="2000" spc="-1" strike="noStrike">
              <a:latin typeface="Arial"/>
            </a:endParaRPr>
          </a:p>
        </p:txBody>
      </p:sp>
      <p:sp>
        <p:nvSpPr>
          <p:cNvPr id="224"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4.2 Configure Secure Administrative Access</a:t>
            </a:r>
            <a:endParaRPr b="0" lang="en-AU" sz="4600" spc="-1" strike="noStrike">
              <a:latin typeface="Arial"/>
            </a:endParaRPr>
          </a:p>
        </p:txBody>
      </p:sp>
      <p:sp>
        <p:nvSpPr>
          <p:cNvPr id="256" name="PlaceHolder 2"/>
          <p:cNvSpPr>
            <a:spLocks noGrp="1"/>
          </p:cNvSpPr>
          <p:nvPr>
            <p:ph type="sldNum" idx="1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88E833F1-8B8A-4C90-BF59-4786C45A15F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Secure Administrative Access</a:t>
            </a:r>
            <a:endParaRPr b="0" lang="en-AU" sz="1600" spc="-1" strike="noStrike">
              <a:latin typeface="Arial"/>
            </a:endParaRPr>
          </a:p>
        </p:txBody>
      </p:sp>
      <p:sp>
        <p:nvSpPr>
          <p:cNvPr id="25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Passwords</a:t>
            </a:r>
            <a:endParaRPr b="0" lang="en-AU" sz="2200" spc="-1" strike="noStrike">
              <a:latin typeface="Arial"/>
            </a:endParaRPr>
          </a:p>
        </p:txBody>
      </p:sp>
      <p:sp>
        <p:nvSpPr>
          <p:cNvPr id="259" name="TextBox 3"/>
          <p:cNvSpPr/>
          <p:nvPr/>
        </p:nvSpPr>
        <p:spPr>
          <a:xfrm>
            <a:off x="342000" y="771480"/>
            <a:ext cx="737028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The table shows examples of strong and weak passwords.</a:t>
            </a:r>
            <a:endParaRPr b="0" lang="en-AU" sz="1800" spc="-1" strike="noStrike">
              <a:latin typeface="Arial"/>
            </a:endParaRPr>
          </a:p>
        </p:txBody>
      </p:sp>
      <p:graphicFrame>
        <p:nvGraphicFramePr>
          <p:cNvPr id="260" name="Table 15"/>
          <p:cNvGraphicFramePr/>
          <p:nvPr/>
        </p:nvGraphicFramePr>
        <p:xfrm>
          <a:off x="1866240" y="1354320"/>
          <a:ext cx="5411160" cy="0"/>
        </p:xfrm>
        <a:graphic>
          <a:graphicData uri="http://schemas.openxmlformats.org/drawingml/2006/table">
            <a:tbl>
              <a:tblPr/>
              <a:tblGrid>
                <a:gridCol w="1517040"/>
                <a:gridCol w="3894480"/>
              </a:tblGrid>
              <a:tr h="0">
                <a:tc>
                  <a:txBody>
                    <a:bodyPr lIns="37800" rIns="37800" anchor="t">
                      <a:noAutofit/>
                    </a:bodyPr>
                    <a:p>
                      <a:pPr>
                        <a:lnSpc>
                          <a:spcPct val="100000"/>
                        </a:lnSpc>
                        <a:buNone/>
                      </a:pPr>
                      <a:r>
                        <a:rPr b="0" lang="en-US" sz="1200" spc="-1" strike="noStrike">
                          <a:solidFill>
                            <a:srgbClr val="ffffff"/>
                          </a:solidFill>
                          <a:latin typeface="Calibri"/>
                        </a:rPr>
                        <a:t>Weak Password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Why it is Weak</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secret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Simple dictionary password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smith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Maiden name of mother</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toyota</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Make of a car</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bob1967</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Name and birthday of the user</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Blueleaf23</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Simple words and numbers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graphicFrame>
        <p:nvGraphicFramePr>
          <p:cNvPr id="261" name="Table 30"/>
          <p:cNvGraphicFramePr/>
          <p:nvPr/>
        </p:nvGraphicFramePr>
        <p:xfrm>
          <a:off x="1866240" y="3149280"/>
          <a:ext cx="5410800" cy="0"/>
        </p:xfrm>
        <a:graphic>
          <a:graphicData uri="http://schemas.openxmlformats.org/drawingml/2006/table">
            <a:tbl>
              <a:tblPr/>
              <a:tblGrid>
                <a:gridCol w="1467000"/>
                <a:gridCol w="3944160"/>
              </a:tblGrid>
              <a:tr h="0">
                <a:tc>
                  <a:txBody>
                    <a:bodyPr lIns="37800" rIns="37800" anchor="t">
                      <a:noAutofit/>
                    </a:bodyPr>
                    <a:p>
                      <a:pPr>
                        <a:lnSpc>
                          <a:spcPct val="100000"/>
                        </a:lnSpc>
                        <a:buNone/>
                      </a:pPr>
                      <a:r>
                        <a:rPr b="0" lang="en-US" sz="1200" spc="-1" strike="noStrike">
                          <a:solidFill>
                            <a:srgbClr val="ffffff"/>
                          </a:solidFill>
                          <a:latin typeface="Calibri"/>
                        </a:rPr>
                        <a:t>Strong Password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Why it is Strong</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b67n42d39c</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Combines alphanumeric characters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12^h u4@1p7</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Combines alphanumeric characters, symbols, and includes a space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bl>
          </a:graphicData>
        </a:graphic>
      </p:graphicFrame>
      <p:sp>
        <p:nvSpPr>
          <p:cNvPr id="262" name="PlaceHolder 3"/>
          <p:cNvSpPr>
            <a:spLocks noGrp="1"/>
          </p:cNvSpPr>
          <p:nvPr>
            <p:ph type="sldNum" idx="1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A6FEE91-77E1-42C4-B3FD-935C99C0100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Secure Administrative Access</a:t>
            </a:r>
            <a:endParaRPr b="0" lang="en-AU" sz="1600" spc="-1" strike="noStrike">
              <a:latin typeface="Arial"/>
            </a:endParaRPr>
          </a:p>
        </p:txBody>
      </p:sp>
      <p:sp>
        <p:nvSpPr>
          <p:cNvPr id="264"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Passwords</a:t>
            </a:r>
            <a:endParaRPr b="0" lang="en-AU" sz="2200" spc="-1" strike="noStrike">
              <a:latin typeface="Arial"/>
            </a:endParaRPr>
          </a:p>
        </p:txBody>
      </p:sp>
      <p:sp>
        <p:nvSpPr>
          <p:cNvPr id="265" name="Object4"/>
          <p:cNvSpPr/>
          <p:nvPr/>
        </p:nvSpPr>
        <p:spPr>
          <a:xfrm>
            <a:off x="0" y="708840"/>
            <a:ext cx="46666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To secure user EXEC mode access, enter line console configuration mode using the </a:t>
            </a:r>
            <a:r>
              <a:rPr b="1" lang="en-US" sz="1400" spc="-1" strike="noStrike">
                <a:solidFill>
                  <a:srgbClr val="000000"/>
                </a:solidFill>
                <a:latin typeface="Arial"/>
                <a:ea typeface="Arial"/>
              </a:rPr>
              <a:t>line console 0 </a:t>
            </a:r>
            <a:r>
              <a:rPr b="0" lang="en-US" sz="1400" spc="-1" strike="noStrike">
                <a:solidFill>
                  <a:srgbClr val="000000"/>
                </a:solidFill>
                <a:latin typeface="Arial"/>
                <a:ea typeface="Arial"/>
              </a:rPr>
              <a:t>global configuration command. Specify the user EXEC mode password using the </a:t>
            </a:r>
            <a:r>
              <a:rPr b="1" lang="en-US" sz="1400" spc="-1" strike="noStrike">
                <a:solidFill>
                  <a:srgbClr val="000000"/>
                </a:solidFill>
                <a:latin typeface="Arial"/>
                <a:ea typeface="Arial"/>
              </a:rPr>
              <a:t>password</a:t>
            </a:r>
            <a:r>
              <a:rPr b="0" lang="en-US" sz="1400" spc="-1" strike="noStrike">
                <a:solidFill>
                  <a:srgbClr val="000000"/>
                </a:solidFill>
                <a:latin typeface="Arial"/>
                <a:ea typeface="Arial"/>
              </a:rPr>
              <a:t> </a:t>
            </a:r>
            <a:r>
              <a:rPr b="0" i="1" lang="en-US" sz="1400" spc="-1" strike="noStrike">
                <a:solidFill>
                  <a:srgbClr val="000000"/>
                </a:solidFill>
                <a:latin typeface="Arial"/>
                <a:ea typeface="Arial"/>
              </a:rPr>
              <a:t>password</a:t>
            </a:r>
            <a:r>
              <a:rPr b="0" lang="en-US" sz="1400" spc="-1" strike="noStrike">
                <a:solidFill>
                  <a:srgbClr val="000000"/>
                </a:solidFill>
                <a:latin typeface="Arial"/>
                <a:ea typeface="Arial"/>
              </a:rPr>
              <a:t> command. Enable user EXEC access using the </a:t>
            </a:r>
            <a:r>
              <a:rPr b="1" lang="en-US" sz="1400" spc="-1" strike="noStrike">
                <a:solidFill>
                  <a:srgbClr val="000000"/>
                </a:solidFill>
                <a:latin typeface="Arial"/>
                <a:ea typeface="Arial"/>
              </a:rPr>
              <a:t>login</a:t>
            </a:r>
            <a:r>
              <a:rPr b="0" lang="en-US" sz="1400" spc="-1" strike="noStrike">
                <a:solidFill>
                  <a:srgbClr val="000000"/>
                </a:solidFill>
                <a:latin typeface="Arial"/>
                <a:ea typeface="Arial"/>
              </a:rPr>
              <a:t> command.</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sp>
        <p:nvSpPr>
          <p:cNvPr id="266" name="Rectangle 5"/>
          <p:cNvSpPr/>
          <p:nvPr/>
        </p:nvSpPr>
        <p:spPr>
          <a:xfrm>
            <a:off x="0" y="2293920"/>
            <a:ext cx="4571280" cy="1155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To have administrator access to all IOS commands including configuring a device, you must gain privileged EXEC mode access. To secure privileged EXEC access, use the </a:t>
            </a:r>
            <a:r>
              <a:rPr b="1" lang="en-US" sz="1400" spc="-1" strike="noStrike">
                <a:solidFill>
                  <a:srgbClr val="000000"/>
                </a:solidFill>
                <a:latin typeface="Arial"/>
                <a:ea typeface="DejaVu Sans"/>
              </a:rPr>
              <a:t>enable secret</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password</a:t>
            </a:r>
            <a:r>
              <a:rPr b="0" lang="en-US" sz="1400" spc="-1" strike="noStrike">
                <a:solidFill>
                  <a:srgbClr val="000000"/>
                </a:solidFill>
                <a:latin typeface="Arial"/>
                <a:ea typeface="DejaVu Sans"/>
              </a:rPr>
              <a:t> global config command.</a:t>
            </a:r>
            <a:endParaRPr b="0" lang="en-AU" sz="1400" spc="-1" strike="noStrike">
              <a:latin typeface="Arial"/>
            </a:endParaRPr>
          </a:p>
        </p:txBody>
      </p:sp>
      <p:sp>
        <p:nvSpPr>
          <p:cNvPr id="267" name="Rectangle 7"/>
          <p:cNvSpPr/>
          <p:nvPr/>
        </p:nvSpPr>
        <p:spPr>
          <a:xfrm>
            <a:off x="47520" y="3480840"/>
            <a:ext cx="4571280" cy="942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To secure vty lines, enter line vty mode using the </a:t>
            </a:r>
            <a:r>
              <a:rPr b="1" lang="en-US" sz="1400" spc="-1" strike="noStrike">
                <a:solidFill>
                  <a:srgbClr val="000000"/>
                </a:solidFill>
                <a:latin typeface="Arial"/>
                <a:ea typeface="DejaVu Sans"/>
              </a:rPr>
              <a:t>line vty 0 15</a:t>
            </a:r>
            <a:r>
              <a:rPr b="0" lang="en-US" sz="1400" spc="-1" strike="noStrike">
                <a:solidFill>
                  <a:srgbClr val="000000"/>
                </a:solidFill>
                <a:latin typeface="Arial"/>
                <a:ea typeface="DejaVu Sans"/>
              </a:rPr>
              <a:t> global config command. Specify the vty password using the </a:t>
            </a:r>
            <a:r>
              <a:rPr b="1" lang="en-US" sz="1400" spc="-1" strike="noStrike">
                <a:solidFill>
                  <a:srgbClr val="000000"/>
                </a:solidFill>
                <a:latin typeface="Arial"/>
                <a:ea typeface="DejaVu Sans"/>
              </a:rPr>
              <a:t>password</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password</a:t>
            </a:r>
            <a:r>
              <a:rPr b="0" lang="en-US" sz="1400" spc="-1" strike="noStrike">
                <a:solidFill>
                  <a:srgbClr val="000000"/>
                </a:solidFill>
                <a:latin typeface="Arial"/>
                <a:ea typeface="DejaVu Sans"/>
              </a:rPr>
              <a:t> command. Enable vty access using the </a:t>
            </a:r>
            <a:r>
              <a:rPr b="1" lang="en-US" sz="1400" spc="-1" strike="noStrike">
                <a:solidFill>
                  <a:srgbClr val="000000"/>
                </a:solidFill>
                <a:latin typeface="Arial"/>
                <a:ea typeface="DejaVu Sans"/>
              </a:rPr>
              <a:t>login</a:t>
            </a:r>
            <a:r>
              <a:rPr b="0" lang="en-US" sz="1400" spc="-1" strike="noStrike">
                <a:solidFill>
                  <a:srgbClr val="000000"/>
                </a:solidFill>
                <a:latin typeface="Arial"/>
                <a:ea typeface="DejaVu Sans"/>
              </a:rPr>
              <a:t> command.</a:t>
            </a:r>
            <a:endParaRPr b="0" lang="en-AU" sz="1400" spc="-1" strike="noStrike">
              <a:latin typeface="Arial"/>
            </a:endParaRPr>
          </a:p>
        </p:txBody>
      </p:sp>
      <p:pic>
        <p:nvPicPr>
          <p:cNvPr id="268" name="Picture 3" descr=""/>
          <p:cNvPicPr/>
          <p:nvPr/>
        </p:nvPicPr>
        <p:blipFill>
          <a:blip r:embed="rId1"/>
          <a:stretch/>
        </p:blipFill>
        <p:spPr>
          <a:xfrm>
            <a:off x="5016600" y="812520"/>
            <a:ext cx="3498120" cy="1181160"/>
          </a:xfrm>
          <a:prstGeom prst="rect">
            <a:avLst/>
          </a:prstGeom>
          <a:ln w="0">
            <a:noFill/>
          </a:ln>
        </p:spPr>
      </p:pic>
      <p:pic>
        <p:nvPicPr>
          <p:cNvPr id="269" name="Picture 6" descr=""/>
          <p:cNvPicPr/>
          <p:nvPr/>
        </p:nvPicPr>
        <p:blipFill>
          <a:blip r:embed="rId2"/>
          <a:stretch/>
        </p:blipFill>
        <p:spPr>
          <a:xfrm>
            <a:off x="5016600" y="2301120"/>
            <a:ext cx="3498120" cy="847080"/>
          </a:xfrm>
          <a:prstGeom prst="rect">
            <a:avLst/>
          </a:prstGeom>
          <a:ln w="0">
            <a:noFill/>
          </a:ln>
        </p:spPr>
      </p:pic>
      <p:pic>
        <p:nvPicPr>
          <p:cNvPr id="270" name="Picture 8" descr=""/>
          <p:cNvPicPr/>
          <p:nvPr/>
        </p:nvPicPr>
        <p:blipFill>
          <a:blip r:embed="rId3"/>
          <a:stretch/>
        </p:blipFill>
        <p:spPr>
          <a:xfrm>
            <a:off x="5016600" y="3388320"/>
            <a:ext cx="3498120" cy="1138320"/>
          </a:xfrm>
          <a:prstGeom prst="rect">
            <a:avLst/>
          </a:prstGeom>
          <a:ln w="0">
            <a:noFill/>
          </a:ln>
        </p:spPr>
      </p:pic>
      <p:sp>
        <p:nvSpPr>
          <p:cNvPr id="271" name="PlaceHolder 3"/>
          <p:cNvSpPr>
            <a:spLocks noGrp="1"/>
          </p:cNvSpPr>
          <p:nvPr>
            <p:ph type="sldNum" idx="1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9E69BBC-7CBF-4C1A-8A58-869A8EF2426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Secure Administrative Access</a:t>
            </a:r>
            <a:endParaRPr b="0" lang="en-AU" sz="1600" spc="-1" strike="noStrike">
              <a:latin typeface="Arial"/>
            </a:endParaRPr>
          </a:p>
        </p:txBody>
      </p:sp>
      <p:sp>
        <p:nvSpPr>
          <p:cNvPr id="273" name="PlaceHolder 2"/>
          <p:cNvSpPr>
            <a:spLocks noGrp="1"/>
          </p:cNvSpPr>
          <p:nvPr>
            <p:ph/>
          </p:nvPr>
        </p:nvSpPr>
        <p:spPr>
          <a:xfrm>
            <a:off x="0" y="274320"/>
            <a:ext cx="9143280" cy="391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Encrypt Passwords</a:t>
            </a:r>
            <a:endParaRPr b="0" lang="en-AU" sz="2200" spc="-1" strike="noStrike">
              <a:latin typeface="Arial"/>
            </a:endParaRPr>
          </a:p>
        </p:txBody>
      </p:sp>
      <p:sp>
        <p:nvSpPr>
          <p:cNvPr id="274" name="Object4"/>
          <p:cNvSpPr/>
          <p:nvPr/>
        </p:nvSpPr>
        <p:spPr>
          <a:xfrm>
            <a:off x="0" y="740880"/>
            <a:ext cx="3805560" cy="36702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Strong passwords are only useful if they are secret. There are several steps that can be taken to help ensure that passwords remain secret on a Cisco router and switch including these:</a:t>
            </a:r>
            <a:endParaRPr b="0" lang="en-AU" sz="1400" spc="-1" strike="noStrike">
              <a:latin typeface="Arial"/>
            </a:endParaRPr>
          </a:p>
          <a:p>
            <a:pPr>
              <a:lnSpc>
                <a:spcPts val="2001"/>
              </a:lnSpc>
              <a:buNone/>
            </a:pP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Encrypting all plaintext passwords</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Setting a minimum acceptable password length</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Deterring brute-force password guessing attacks</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Disabling an inactive privileged EXEC mode access after a specified amount of time.</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sp>
        <p:nvSpPr>
          <p:cNvPr id="275" name="TextBox 9"/>
          <p:cNvSpPr/>
          <p:nvPr/>
        </p:nvSpPr>
        <p:spPr>
          <a:xfrm>
            <a:off x="3945600" y="676800"/>
            <a:ext cx="46098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Arial"/>
              </a:rPr>
              <a:t>To encrypt all plaintext passwords, use the </a:t>
            </a:r>
            <a:r>
              <a:rPr b="1" lang="en-US" sz="1400" spc="-1" strike="noStrike">
                <a:solidFill>
                  <a:srgbClr val="000000"/>
                </a:solidFill>
                <a:latin typeface="Arial"/>
                <a:ea typeface="Arial"/>
              </a:rPr>
              <a:t>service password-encryption</a:t>
            </a:r>
            <a:r>
              <a:rPr b="0" lang="en-US" sz="1400" spc="-1" strike="noStrike">
                <a:solidFill>
                  <a:srgbClr val="000000"/>
                </a:solidFill>
                <a:latin typeface="Arial"/>
                <a:ea typeface="Arial"/>
              </a:rPr>
              <a:t> global config command.</a:t>
            </a:r>
            <a:endParaRPr b="0" lang="en-AU" sz="1400" spc="-1" strike="noStrike">
              <a:latin typeface="Arial"/>
            </a:endParaRPr>
          </a:p>
        </p:txBody>
      </p:sp>
      <p:sp>
        <p:nvSpPr>
          <p:cNvPr id="276" name="Rectangle 5"/>
          <p:cNvSpPr/>
          <p:nvPr/>
        </p:nvSpPr>
        <p:spPr>
          <a:xfrm>
            <a:off x="4008960" y="1994040"/>
            <a:ext cx="50180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Use the </a:t>
            </a:r>
            <a:r>
              <a:rPr b="1" lang="en-US" sz="1400" spc="-1" strike="noStrike">
                <a:solidFill>
                  <a:srgbClr val="000000"/>
                </a:solidFill>
                <a:latin typeface="Arial"/>
                <a:ea typeface="DejaVu Sans"/>
              </a:rPr>
              <a:t>show running-config</a:t>
            </a:r>
            <a:r>
              <a:rPr b="0" lang="en-US" sz="1400" spc="-1" strike="noStrike">
                <a:solidFill>
                  <a:srgbClr val="000000"/>
                </a:solidFill>
                <a:latin typeface="Arial"/>
                <a:ea typeface="DejaVu Sans"/>
              </a:rPr>
              <a:t> command to verify that passwords are now encrypted.</a:t>
            </a:r>
            <a:endParaRPr b="0" lang="en-AU" sz="1400" spc="-1" strike="noStrike">
              <a:latin typeface="Arial"/>
            </a:endParaRPr>
          </a:p>
        </p:txBody>
      </p:sp>
      <p:pic>
        <p:nvPicPr>
          <p:cNvPr id="277" name="Picture 6" descr=""/>
          <p:cNvPicPr/>
          <p:nvPr/>
        </p:nvPicPr>
        <p:blipFill>
          <a:blip r:embed="rId1"/>
          <a:stretch/>
        </p:blipFill>
        <p:spPr>
          <a:xfrm>
            <a:off x="4153320" y="1270800"/>
            <a:ext cx="3805560" cy="609840"/>
          </a:xfrm>
          <a:prstGeom prst="rect">
            <a:avLst/>
          </a:prstGeom>
          <a:ln w="0">
            <a:noFill/>
          </a:ln>
        </p:spPr>
      </p:pic>
      <p:pic>
        <p:nvPicPr>
          <p:cNvPr id="278" name="Picture 7" descr=""/>
          <p:cNvPicPr/>
          <p:nvPr/>
        </p:nvPicPr>
        <p:blipFill>
          <a:blip r:embed="rId2"/>
          <a:stretch/>
        </p:blipFill>
        <p:spPr>
          <a:xfrm>
            <a:off x="4365000" y="2503080"/>
            <a:ext cx="2363400" cy="2139120"/>
          </a:xfrm>
          <a:prstGeom prst="rect">
            <a:avLst/>
          </a:prstGeom>
          <a:ln w="0">
            <a:noFill/>
          </a:ln>
        </p:spPr>
      </p:pic>
      <p:sp>
        <p:nvSpPr>
          <p:cNvPr id="279" name="PlaceHolder 3"/>
          <p:cNvSpPr>
            <a:spLocks noGrp="1"/>
          </p:cNvSpPr>
          <p:nvPr>
            <p:ph type="sldNum" idx="1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2E04BC7-BE6B-4E8D-A94E-1299D62540D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Secure Administrative Access</a:t>
            </a:r>
            <a:endParaRPr b="0" lang="en-AU" sz="1600" spc="-1" strike="noStrike">
              <a:latin typeface="Arial"/>
            </a:endParaRPr>
          </a:p>
        </p:txBody>
      </p:sp>
      <p:sp>
        <p:nvSpPr>
          <p:cNvPr id="28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Additional Password Security</a:t>
            </a:r>
            <a:endParaRPr b="0" lang="en-AU" sz="2200" spc="-1" strike="noStrike">
              <a:latin typeface="Arial"/>
            </a:endParaRPr>
          </a:p>
        </p:txBody>
      </p:sp>
      <p:sp>
        <p:nvSpPr>
          <p:cNvPr id="282" name="Object4"/>
          <p:cNvSpPr/>
          <p:nvPr/>
        </p:nvSpPr>
        <p:spPr>
          <a:xfrm>
            <a:off x="0" y="914400"/>
            <a:ext cx="4355280" cy="3440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DejaVu Sans"/>
              </a:rPr>
              <a:t>As shown in the sample configuration, the </a:t>
            </a:r>
            <a:r>
              <a:rPr b="1" lang="en-US" sz="1400" spc="-1" strike="noStrike">
                <a:solidFill>
                  <a:srgbClr val="000000"/>
                </a:solidFill>
                <a:latin typeface="Arial"/>
                <a:ea typeface="DejaVu Sans"/>
              </a:rPr>
              <a:t>service password-encryption</a:t>
            </a:r>
            <a:r>
              <a:rPr b="0" lang="en-US" sz="1400" spc="-1" strike="noStrike">
                <a:solidFill>
                  <a:srgbClr val="000000"/>
                </a:solidFill>
                <a:latin typeface="Arial"/>
                <a:ea typeface="DejaVu Sans"/>
              </a:rPr>
              <a:t> global configuration command prevents unauthorized individuals from viewing plaintext passwords in the configuration file.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To ensure that all configured passwords are a minimum of a specified length, use the </a:t>
            </a:r>
            <a:r>
              <a:rPr b="1" lang="en-US" sz="1400" spc="-1" strike="noStrike">
                <a:solidFill>
                  <a:srgbClr val="000000"/>
                </a:solidFill>
                <a:latin typeface="Arial"/>
                <a:ea typeface="DejaVu Sans"/>
              </a:rPr>
              <a:t>security passwords min-length</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length</a:t>
            </a:r>
            <a:r>
              <a:rPr b="0" lang="en-US" sz="1400" spc="-1" strike="noStrike">
                <a:solidFill>
                  <a:srgbClr val="000000"/>
                </a:solidFill>
                <a:latin typeface="Arial"/>
                <a:ea typeface="DejaVu Sans"/>
              </a:rPr>
              <a:t> command in global configuration mode.</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Threat actors may use password cracking software to conduct a brute-force attack on a network device. This attack continuously attempts to guess the valid passwords until one works. Use the </a:t>
            </a:r>
            <a:r>
              <a:rPr b="1" lang="en-US" sz="1400" spc="-1" strike="noStrike">
                <a:solidFill>
                  <a:srgbClr val="000000"/>
                </a:solidFill>
                <a:latin typeface="Arial"/>
                <a:ea typeface="DejaVu Sans"/>
              </a:rPr>
              <a:t>login block-for</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seconds</a:t>
            </a:r>
            <a:r>
              <a:rPr b="0" lang="en-US" sz="1400" spc="-1" strike="noStrike">
                <a:solidFill>
                  <a:srgbClr val="000000"/>
                </a:solidFill>
                <a:latin typeface="Arial"/>
                <a:ea typeface="DejaVu Sans"/>
              </a:rPr>
              <a:t> </a:t>
            </a:r>
            <a:r>
              <a:rPr b="1" lang="en-US" sz="1400" spc="-1" strike="noStrike">
                <a:solidFill>
                  <a:srgbClr val="000000"/>
                </a:solidFill>
                <a:latin typeface="Arial"/>
                <a:ea typeface="DejaVu Sans"/>
              </a:rPr>
              <a:t>attempts</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number</a:t>
            </a:r>
            <a:r>
              <a:rPr b="0" lang="en-US" sz="1400" spc="-1" strike="noStrike">
                <a:solidFill>
                  <a:srgbClr val="000000"/>
                </a:solidFill>
                <a:latin typeface="Arial"/>
                <a:ea typeface="DejaVu Sans"/>
              </a:rPr>
              <a:t> </a:t>
            </a:r>
            <a:r>
              <a:rPr b="1" lang="en-US" sz="1400" spc="-1" strike="noStrike">
                <a:solidFill>
                  <a:srgbClr val="000000"/>
                </a:solidFill>
                <a:latin typeface="Arial"/>
                <a:ea typeface="DejaVu Sans"/>
              </a:rPr>
              <a:t>within</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seconds</a:t>
            </a:r>
            <a:r>
              <a:rPr b="0" lang="en-US" sz="1400" spc="-1" strike="noStrike">
                <a:solidFill>
                  <a:srgbClr val="000000"/>
                </a:solidFill>
                <a:latin typeface="Arial"/>
                <a:ea typeface="DejaVu Sans"/>
              </a:rPr>
              <a:t> global configuration command to deter this type of attack.</a:t>
            </a:r>
            <a:endParaRPr b="0" lang="en-AU" sz="1400" spc="-1" strike="noStrike">
              <a:latin typeface="Arial"/>
            </a:endParaRPr>
          </a:p>
        </p:txBody>
      </p:sp>
      <p:pic>
        <p:nvPicPr>
          <p:cNvPr id="283" name="Picture 5" descr=""/>
          <p:cNvPicPr/>
          <p:nvPr/>
        </p:nvPicPr>
        <p:blipFill>
          <a:blip r:embed="rId1"/>
          <a:stretch/>
        </p:blipFill>
        <p:spPr>
          <a:xfrm>
            <a:off x="4603680" y="855720"/>
            <a:ext cx="4292280" cy="3079080"/>
          </a:xfrm>
          <a:prstGeom prst="rect">
            <a:avLst/>
          </a:prstGeom>
          <a:ln w="0">
            <a:noFill/>
          </a:ln>
        </p:spPr>
      </p:pic>
      <p:sp>
        <p:nvSpPr>
          <p:cNvPr id="284" name="PlaceHolder 3"/>
          <p:cNvSpPr>
            <a:spLocks noGrp="1"/>
          </p:cNvSpPr>
          <p:nvPr>
            <p:ph type="sldNum" idx="1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956929B-9C4A-4F79-9CCF-6671760CF8D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Secure Administrative Access</a:t>
            </a:r>
            <a:endParaRPr b="0" lang="en-AU" sz="1600" spc="-1" strike="noStrike">
              <a:latin typeface="Arial"/>
            </a:endParaRPr>
          </a:p>
        </p:txBody>
      </p:sp>
      <p:sp>
        <p:nvSpPr>
          <p:cNvPr id="286" name="PlaceHolder 2"/>
          <p:cNvSpPr>
            <a:spLocks noGrp="1"/>
          </p:cNvSpPr>
          <p:nvPr>
            <p:ph/>
          </p:nvPr>
        </p:nvSpPr>
        <p:spPr>
          <a:xfrm>
            <a:off x="0" y="274320"/>
            <a:ext cx="9143280" cy="454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Secret Password Algorithms</a:t>
            </a:r>
            <a:endParaRPr b="0" lang="en-AU" sz="2200" spc="-1" strike="noStrike">
              <a:latin typeface="Arial"/>
            </a:endParaRPr>
          </a:p>
        </p:txBody>
      </p:sp>
      <p:sp>
        <p:nvSpPr>
          <p:cNvPr id="287" name="TextBox 3"/>
          <p:cNvSpPr/>
          <p:nvPr/>
        </p:nvSpPr>
        <p:spPr>
          <a:xfrm>
            <a:off x="182880" y="895320"/>
            <a:ext cx="8674560" cy="1368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MD5 hashes are no longer considered secure because attackers can reconstruct valid certificates. This can allow attackers to spoof any website. The enable secret password uses an MD5 hash by default. It is now recommended that you configure all secret passwords using either type 8 or type 9 passwords. Type 8 and type 9 were introduced in Cisco IOS 15.3(3)M. Type 8 and type 9 use SHA encryption.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To enter an unencrypted password, use the </a:t>
            </a:r>
            <a:r>
              <a:rPr b="1" lang="en-US" sz="1400" spc="-1" strike="noStrike">
                <a:solidFill>
                  <a:srgbClr val="000000"/>
                </a:solidFill>
                <a:latin typeface="Arial"/>
                <a:ea typeface="DejaVu Sans"/>
              </a:rPr>
              <a:t>enable algorithm-type </a:t>
            </a:r>
            <a:r>
              <a:rPr b="0" lang="en-US" sz="1400" spc="-1" strike="noStrike">
                <a:solidFill>
                  <a:srgbClr val="000000"/>
                </a:solidFill>
                <a:latin typeface="Arial"/>
                <a:ea typeface="DejaVu Sans"/>
              </a:rPr>
              <a:t>command syntax:</a:t>
            </a:r>
            <a:endParaRPr b="0" lang="en-AU" sz="1400" spc="-1" strike="noStrike">
              <a:latin typeface="Arial"/>
            </a:endParaRPr>
          </a:p>
        </p:txBody>
      </p:sp>
      <p:graphicFrame>
        <p:nvGraphicFramePr>
          <p:cNvPr id="288" name="Table 19"/>
          <p:cNvGraphicFramePr/>
          <p:nvPr/>
        </p:nvGraphicFramePr>
        <p:xfrm>
          <a:off x="876960" y="3257640"/>
          <a:ext cx="6944760" cy="0"/>
        </p:xfrm>
        <a:graphic>
          <a:graphicData uri="http://schemas.openxmlformats.org/drawingml/2006/table">
            <a:tbl>
              <a:tblPr/>
              <a:tblGrid>
                <a:gridCol w="1116000"/>
                <a:gridCol w="5829120"/>
              </a:tblGrid>
              <a:tr h="0">
                <a:tc>
                  <a:txBody>
                    <a:bodyPr lIns="37800" rIns="37800" anchor="t">
                      <a:noAutofit/>
                    </a:bodyPr>
                    <a:p>
                      <a:pPr>
                        <a:lnSpc>
                          <a:spcPct val="100000"/>
                        </a:lnSpc>
                        <a:buNone/>
                      </a:pPr>
                      <a:r>
                        <a:rPr b="0" lang="en-US" sz="1200" spc="-1" strike="noStrike">
                          <a:solidFill>
                            <a:srgbClr val="ffffff"/>
                          </a:solidFill>
                          <a:latin typeface="Calibri"/>
                        </a:rPr>
                        <a:t>Algorithm Keyword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150" spc="-1" strike="noStrike">
                          <a:solidFill>
                            <a:srgbClr val="58585b"/>
                          </a:solidFill>
                          <a:latin typeface="Arial"/>
                        </a:rPr>
                        <a:t>md5</a:t>
                      </a:r>
                      <a:endParaRPr b="0" lang="en-AU" sz="115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150" spc="-1" strike="noStrike">
                          <a:solidFill>
                            <a:srgbClr val="58585b"/>
                          </a:solidFill>
                          <a:latin typeface="Arial"/>
                        </a:rPr>
                        <a:t>Type 5; selects the message digest algorithm 5 (MD5) as the hashing algorithm.</a:t>
                      </a:r>
                      <a:endParaRPr b="0" lang="en-AU" sz="115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150" spc="-1" strike="noStrike">
                          <a:solidFill>
                            <a:srgbClr val="58585b"/>
                          </a:solidFill>
                          <a:latin typeface="Arial"/>
                        </a:rPr>
                        <a:t>scrypt</a:t>
                      </a:r>
                      <a:endParaRPr b="0" lang="en-AU" sz="115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150" spc="-1" strike="noStrike">
                          <a:solidFill>
                            <a:srgbClr val="58585b"/>
                          </a:solidFill>
                          <a:latin typeface="Arial"/>
                        </a:rPr>
                        <a:t>Type 9; selects scrypt as the hashing algorithm.</a:t>
                      </a:r>
                      <a:endParaRPr b="0" lang="en-AU" sz="115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150" spc="-1" strike="noStrike">
                          <a:solidFill>
                            <a:srgbClr val="58585b"/>
                          </a:solidFill>
                          <a:latin typeface="Arial"/>
                        </a:rPr>
                        <a:t>sha256</a:t>
                      </a:r>
                      <a:endParaRPr b="0" lang="en-AU" sz="115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150" spc="-1" strike="noStrike">
                          <a:solidFill>
                            <a:srgbClr val="58585b"/>
                          </a:solidFill>
                          <a:latin typeface="Arial"/>
                        </a:rPr>
                        <a:t>Type 8: selects Password-Based Key Derivation Function 2 (PBKDF2) with Secure Hash Algorithm, 256-bits (SHA-256) as the hashing algorithm.</a:t>
                      </a:r>
                      <a:endParaRPr b="0" lang="en-AU" sz="115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pic>
        <p:nvPicPr>
          <p:cNvPr id="289" name="Picture 5" descr=""/>
          <p:cNvPicPr/>
          <p:nvPr/>
        </p:nvPicPr>
        <p:blipFill>
          <a:blip r:embed="rId1"/>
          <a:stretch/>
        </p:blipFill>
        <p:spPr>
          <a:xfrm>
            <a:off x="182880" y="2257560"/>
            <a:ext cx="8140320" cy="367560"/>
          </a:xfrm>
          <a:prstGeom prst="rect">
            <a:avLst/>
          </a:prstGeom>
          <a:ln w="0">
            <a:noFill/>
          </a:ln>
        </p:spPr>
      </p:pic>
      <p:pic>
        <p:nvPicPr>
          <p:cNvPr id="290" name="Picture 7" descr=""/>
          <p:cNvPicPr/>
          <p:nvPr/>
        </p:nvPicPr>
        <p:blipFill>
          <a:blip r:embed="rId2"/>
          <a:stretch/>
        </p:blipFill>
        <p:spPr>
          <a:xfrm>
            <a:off x="230400" y="2621880"/>
            <a:ext cx="8045280" cy="482040"/>
          </a:xfrm>
          <a:prstGeom prst="rect">
            <a:avLst/>
          </a:prstGeom>
          <a:ln w="0">
            <a:noFill/>
          </a:ln>
        </p:spPr>
      </p:pic>
      <p:sp>
        <p:nvSpPr>
          <p:cNvPr id="291" name="PlaceHolder 3"/>
          <p:cNvSpPr>
            <a:spLocks noGrp="1"/>
          </p:cNvSpPr>
          <p:nvPr>
            <p:ph type="sldNum" idx="1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AF51D77-15D1-41B5-993D-8702FF7D881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4.3 Configure Enhanced Security for Virtual Logins</a:t>
            </a:r>
            <a:endParaRPr b="0" lang="en-AU" sz="4600" spc="-1" strike="noStrike">
              <a:latin typeface="Arial"/>
            </a:endParaRPr>
          </a:p>
        </p:txBody>
      </p:sp>
      <p:sp>
        <p:nvSpPr>
          <p:cNvPr id="293" name="PlaceHolder 2"/>
          <p:cNvSpPr>
            <a:spLocks noGrp="1"/>
          </p:cNvSpPr>
          <p:nvPr>
            <p:ph type="sldNum" idx="1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DE9A762-49F6-44A9-8C83-5503BFA42AC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Enhanced Security for Virtual Logins</a:t>
            </a:r>
            <a:endParaRPr b="0" lang="en-AU" sz="1600" spc="-1" strike="noStrike">
              <a:latin typeface="Arial"/>
            </a:endParaRPr>
          </a:p>
        </p:txBody>
      </p:sp>
      <p:sp>
        <p:nvSpPr>
          <p:cNvPr id="29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Enhance the Login Process</a:t>
            </a:r>
            <a:endParaRPr b="0" lang="en-AU" sz="2200" spc="-1" strike="noStrike">
              <a:latin typeface="Arial"/>
            </a:endParaRPr>
          </a:p>
        </p:txBody>
      </p:sp>
      <p:sp>
        <p:nvSpPr>
          <p:cNvPr id="296" name="Object4"/>
          <p:cNvSpPr/>
          <p:nvPr/>
        </p:nvSpPr>
        <p:spPr>
          <a:xfrm>
            <a:off x="0" y="800280"/>
            <a:ext cx="8902080" cy="14518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Login blocking is enabling a detection profile that lets you configure a network device to react to repeated failed login attempts by refusing further connection requests. </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Access control lists (ACLs) can be used to permit legitimate connections from addresses of known system administrators. </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Use the </a:t>
            </a:r>
            <a:r>
              <a:rPr b="1" lang="en-US" sz="1400" spc="-1" strike="noStrike">
                <a:solidFill>
                  <a:srgbClr val="000000"/>
                </a:solidFill>
                <a:latin typeface="Arial"/>
                <a:ea typeface="Arial"/>
              </a:rPr>
              <a:t>banner</a:t>
            </a:r>
            <a:r>
              <a:rPr b="0" lang="en-US" sz="1400" spc="-1" strike="noStrike">
                <a:solidFill>
                  <a:srgbClr val="000000"/>
                </a:solidFill>
                <a:latin typeface="Arial"/>
                <a:ea typeface="Arial"/>
              </a:rPr>
              <a:t> global configuration mode command to specify appropriate messages. Banners protect the organization from a legal perspective.</a:t>
            </a:r>
            <a:endParaRPr b="0" lang="en-AU" sz="1400" spc="-1" strike="noStrike">
              <a:latin typeface="Arial"/>
            </a:endParaRPr>
          </a:p>
        </p:txBody>
      </p:sp>
      <p:pic>
        <p:nvPicPr>
          <p:cNvPr id="297" name="Picture 6" descr=""/>
          <p:cNvPicPr/>
          <p:nvPr/>
        </p:nvPicPr>
        <p:blipFill>
          <a:blip r:embed="rId1"/>
          <a:stretch/>
        </p:blipFill>
        <p:spPr>
          <a:xfrm>
            <a:off x="135720" y="2981880"/>
            <a:ext cx="8140320" cy="348480"/>
          </a:xfrm>
          <a:prstGeom prst="rect">
            <a:avLst/>
          </a:prstGeom>
          <a:ln w="0">
            <a:noFill/>
          </a:ln>
        </p:spPr>
      </p:pic>
      <p:pic>
        <p:nvPicPr>
          <p:cNvPr id="298" name="Picture 8" descr=""/>
          <p:cNvPicPr/>
          <p:nvPr/>
        </p:nvPicPr>
        <p:blipFill>
          <a:blip r:embed="rId2"/>
          <a:stretch/>
        </p:blipFill>
        <p:spPr>
          <a:xfrm>
            <a:off x="207000" y="3405240"/>
            <a:ext cx="3841200" cy="1364760"/>
          </a:xfrm>
          <a:prstGeom prst="rect">
            <a:avLst/>
          </a:prstGeom>
          <a:ln w="0">
            <a:noFill/>
          </a:ln>
        </p:spPr>
      </p:pic>
      <p:sp>
        <p:nvSpPr>
          <p:cNvPr id="299" name="PlaceHolder 3"/>
          <p:cNvSpPr>
            <a:spLocks noGrp="1"/>
          </p:cNvSpPr>
          <p:nvPr>
            <p:ph type="sldNum" idx="2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B8D16DB-2CD6-41D4-B569-A044C41AF03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Enhanced Security for Virtual Logins</a:t>
            </a:r>
            <a:endParaRPr b="0" lang="en-AU" sz="1600" spc="-1" strike="noStrike">
              <a:latin typeface="Arial"/>
            </a:endParaRPr>
          </a:p>
        </p:txBody>
      </p:sp>
      <p:sp>
        <p:nvSpPr>
          <p:cNvPr id="30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Login Enhancement Features</a:t>
            </a:r>
            <a:endParaRPr b="0" lang="en-AU" sz="2200" spc="-1" strike="noStrike">
              <a:latin typeface="Arial"/>
            </a:endParaRPr>
          </a:p>
        </p:txBody>
      </p:sp>
      <p:sp>
        <p:nvSpPr>
          <p:cNvPr id="302" name="Object4"/>
          <p:cNvSpPr/>
          <p:nvPr/>
        </p:nvSpPr>
        <p:spPr>
          <a:xfrm>
            <a:off x="0" y="914400"/>
            <a:ext cx="8766360" cy="13518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The </a:t>
            </a:r>
            <a:r>
              <a:rPr b="1" lang="en-US" sz="1400" spc="-1" strike="noStrike">
                <a:solidFill>
                  <a:srgbClr val="000000"/>
                </a:solidFill>
                <a:latin typeface="Arial"/>
                <a:ea typeface="Arial"/>
              </a:rPr>
              <a:t>login block-for</a:t>
            </a:r>
            <a:r>
              <a:rPr b="0" lang="en-US" sz="1400" spc="-1" strike="noStrike">
                <a:solidFill>
                  <a:srgbClr val="000000"/>
                </a:solidFill>
                <a:latin typeface="Arial"/>
                <a:ea typeface="Arial"/>
              </a:rPr>
              <a:t> command can defend against DoS attacks by disabling logins after a specified number of failed login attempts. The </a:t>
            </a:r>
            <a:r>
              <a:rPr b="1" lang="en-US" sz="1400" spc="-1" strike="noStrike">
                <a:solidFill>
                  <a:srgbClr val="000000"/>
                </a:solidFill>
                <a:latin typeface="Arial"/>
                <a:ea typeface="Arial"/>
              </a:rPr>
              <a:t>login quiet-mode</a:t>
            </a:r>
            <a:r>
              <a:rPr b="0" lang="en-US" sz="1400" spc="-1" strike="noStrike">
                <a:solidFill>
                  <a:srgbClr val="000000"/>
                </a:solidFill>
                <a:latin typeface="Arial"/>
                <a:ea typeface="Arial"/>
              </a:rPr>
              <a:t> command maps to an ACL that identifies the permitted hosts. The </a:t>
            </a:r>
            <a:r>
              <a:rPr b="1" lang="en-US" sz="1400" spc="-1" strike="noStrike">
                <a:solidFill>
                  <a:srgbClr val="000000"/>
                </a:solidFill>
                <a:latin typeface="Arial"/>
                <a:ea typeface="Arial"/>
              </a:rPr>
              <a:t>login delay</a:t>
            </a:r>
            <a:r>
              <a:rPr b="0" lang="en-US" sz="1400" spc="-1" strike="noStrike">
                <a:solidFill>
                  <a:srgbClr val="000000"/>
                </a:solidFill>
                <a:latin typeface="Arial"/>
                <a:ea typeface="Arial"/>
              </a:rPr>
              <a:t> command specifies the number of seconds the user must wait between unsuccessful login attempts. The </a:t>
            </a:r>
            <a:r>
              <a:rPr b="1" lang="en-US" sz="1400" spc="-1" strike="noStrike">
                <a:solidFill>
                  <a:srgbClr val="000000"/>
                </a:solidFill>
                <a:latin typeface="Arial"/>
                <a:ea typeface="Arial"/>
              </a:rPr>
              <a:t>login on-success</a:t>
            </a:r>
            <a:r>
              <a:rPr b="0" lang="en-US" sz="1400" spc="-1" strike="noStrike">
                <a:solidFill>
                  <a:srgbClr val="000000"/>
                </a:solidFill>
                <a:latin typeface="Arial"/>
                <a:ea typeface="Arial"/>
              </a:rPr>
              <a:t> and </a:t>
            </a:r>
            <a:r>
              <a:rPr b="1" lang="en-US" sz="1400" spc="-1" strike="noStrike">
                <a:solidFill>
                  <a:srgbClr val="000000"/>
                </a:solidFill>
                <a:latin typeface="Arial"/>
                <a:ea typeface="Arial"/>
              </a:rPr>
              <a:t>login on-failure</a:t>
            </a:r>
            <a:r>
              <a:rPr b="0" lang="en-US" sz="1400" spc="-1" strike="noStrike">
                <a:solidFill>
                  <a:srgbClr val="000000"/>
                </a:solidFill>
                <a:latin typeface="Arial"/>
                <a:ea typeface="Arial"/>
              </a:rPr>
              <a:t> commands log successful and unsuccessful login attempts.</a:t>
            </a:r>
            <a:endParaRPr b="0" lang="en-AU" sz="1400" spc="-1" strike="noStrike">
              <a:latin typeface="Arial"/>
            </a:endParaRPr>
          </a:p>
        </p:txBody>
      </p:sp>
      <p:pic>
        <p:nvPicPr>
          <p:cNvPr id="303" name="Picture 6" descr=""/>
          <p:cNvPicPr/>
          <p:nvPr/>
        </p:nvPicPr>
        <p:blipFill>
          <a:blip r:embed="rId1"/>
          <a:stretch/>
        </p:blipFill>
        <p:spPr>
          <a:xfrm>
            <a:off x="1532160" y="2706840"/>
            <a:ext cx="5314680" cy="926280"/>
          </a:xfrm>
          <a:prstGeom prst="rect">
            <a:avLst/>
          </a:prstGeom>
          <a:ln w="0">
            <a:noFill/>
          </a:ln>
        </p:spPr>
      </p:pic>
      <p:sp>
        <p:nvSpPr>
          <p:cNvPr id="304" name="PlaceHolder 3"/>
          <p:cNvSpPr>
            <a:spLocks noGrp="1"/>
          </p:cNvSpPr>
          <p:nvPr>
            <p:ph type="sldNum" idx="2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52D5D2C-3F5B-4548-9A4C-36D41B2416C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Enhanced Security for Virtual Logins</a:t>
            </a:r>
            <a:endParaRPr b="0" lang="en-AU" sz="1600" spc="-1" strike="noStrike">
              <a:latin typeface="Arial"/>
            </a:endParaRPr>
          </a:p>
        </p:txBody>
      </p:sp>
      <p:sp>
        <p:nvSpPr>
          <p:cNvPr id="30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Enable Login Enhancements</a:t>
            </a:r>
            <a:endParaRPr b="0" lang="en-AU" sz="2200" spc="-1" strike="noStrike">
              <a:latin typeface="Arial"/>
            </a:endParaRPr>
          </a:p>
        </p:txBody>
      </p:sp>
      <p:sp>
        <p:nvSpPr>
          <p:cNvPr id="307" name="Object4"/>
          <p:cNvSpPr/>
          <p:nvPr/>
        </p:nvSpPr>
        <p:spPr>
          <a:xfrm>
            <a:off x="0" y="914400"/>
            <a:ext cx="89438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To help a Cisco IOS device provide DoS detection, use the </a:t>
            </a:r>
            <a:r>
              <a:rPr b="1" lang="en-US" sz="1400" spc="-1" strike="noStrike">
                <a:solidFill>
                  <a:srgbClr val="000000"/>
                </a:solidFill>
                <a:latin typeface="Arial"/>
                <a:ea typeface="Arial"/>
              </a:rPr>
              <a:t>login block-for </a:t>
            </a:r>
            <a:r>
              <a:rPr b="0" lang="en-US" sz="1400" spc="-1" strike="noStrike">
                <a:solidFill>
                  <a:srgbClr val="000000"/>
                </a:solidFill>
                <a:latin typeface="Arial"/>
                <a:ea typeface="Arial"/>
              </a:rPr>
              <a:t>command, which must be issued before any other login command. The </a:t>
            </a:r>
            <a:r>
              <a:rPr b="1" lang="en-US" sz="1400" spc="-1" strike="noStrike">
                <a:solidFill>
                  <a:srgbClr val="000000"/>
                </a:solidFill>
                <a:latin typeface="Arial"/>
                <a:ea typeface="Arial"/>
              </a:rPr>
              <a:t>login block-for </a:t>
            </a:r>
            <a:r>
              <a:rPr b="0" lang="en-US" sz="1400" spc="-1" strike="noStrike">
                <a:solidFill>
                  <a:srgbClr val="000000"/>
                </a:solidFill>
                <a:latin typeface="Arial"/>
                <a:ea typeface="Arial"/>
              </a:rPr>
              <a:t>command monitors login device activity and operates in two modes:</a:t>
            </a:r>
            <a:endParaRPr b="0" lang="en-AU" sz="1400" spc="-1" strike="noStrike">
              <a:latin typeface="Arial"/>
            </a:endParaRPr>
          </a:p>
          <a:p>
            <a:pPr>
              <a:lnSpc>
                <a:spcPts val="2001"/>
              </a:lnSpc>
              <a:buNone/>
            </a:pP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Normal mode </a:t>
            </a:r>
            <a:r>
              <a:rPr b="0" lang="en-US" sz="1400" spc="-1" strike="noStrike">
                <a:solidFill>
                  <a:srgbClr val="000000"/>
                </a:solidFill>
                <a:latin typeface="Arial"/>
                <a:ea typeface="Arial"/>
              </a:rPr>
              <a:t>- Also called watch mode, the router keeps count of the number of failed login attempts within an identified amount of time.</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Quiet mode </a:t>
            </a:r>
            <a:r>
              <a:rPr b="0" lang="en-US" sz="1400" spc="-1" strike="noStrike">
                <a:solidFill>
                  <a:srgbClr val="000000"/>
                </a:solidFill>
                <a:latin typeface="Arial"/>
                <a:ea typeface="Arial"/>
              </a:rPr>
              <a:t>– Also called the quiet period. If the number of failed logins exceeds the configured threshold, all login attempts using Telnet, SSH, and HTTP are denied for the time specified in the </a:t>
            </a:r>
            <a:r>
              <a:rPr b="1" lang="en-US" sz="1400" spc="-1" strike="noStrike">
                <a:solidFill>
                  <a:srgbClr val="000000"/>
                </a:solidFill>
                <a:latin typeface="Arial"/>
                <a:ea typeface="Arial"/>
              </a:rPr>
              <a:t>login block-for </a:t>
            </a:r>
            <a:r>
              <a:rPr b="0" lang="en-US" sz="1400" spc="-1" strike="noStrike">
                <a:solidFill>
                  <a:srgbClr val="000000"/>
                </a:solidFill>
                <a:latin typeface="Arial"/>
                <a:ea typeface="Arial"/>
              </a:rPr>
              <a:t>command.</a:t>
            </a:r>
            <a:endParaRPr b="0" lang="en-AU" sz="1400" spc="-1" strike="noStrike">
              <a:latin typeface="Arial"/>
            </a:endParaRPr>
          </a:p>
          <a:p>
            <a:pPr>
              <a:lnSpc>
                <a:spcPts val="2001"/>
              </a:lnSpc>
              <a:buNone/>
            </a:pPr>
            <a:r>
              <a:rPr b="0" lang="en-US" sz="1400" spc="-1" strike="noStrike">
                <a:solidFill>
                  <a:srgbClr val="000000"/>
                </a:solidFill>
                <a:latin typeface="Arial"/>
                <a:ea typeface="Arial"/>
              </a:rPr>
              <a:t>    </a:t>
            </a:r>
            <a:endParaRPr b="0" lang="en-AU" sz="1400" spc="-1" strike="noStrike">
              <a:latin typeface="Arial"/>
            </a:endParaRPr>
          </a:p>
        </p:txBody>
      </p:sp>
      <p:pic>
        <p:nvPicPr>
          <p:cNvPr id="308" name="Picture 6" descr=""/>
          <p:cNvPicPr/>
          <p:nvPr/>
        </p:nvPicPr>
        <p:blipFill>
          <a:blip r:embed="rId1"/>
          <a:stretch/>
        </p:blipFill>
        <p:spPr>
          <a:xfrm>
            <a:off x="1645200" y="3302280"/>
            <a:ext cx="4971600" cy="1231200"/>
          </a:xfrm>
          <a:prstGeom prst="rect">
            <a:avLst/>
          </a:prstGeom>
          <a:ln w="0">
            <a:noFill/>
          </a:ln>
        </p:spPr>
      </p:pic>
      <p:sp>
        <p:nvSpPr>
          <p:cNvPr id="309" name="PlaceHolder 3"/>
          <p:cNvSpPr>
            <a:spLocks noGrp="1"/>
          </p:cNvSpPr>
          <p:nvPr>
            <p:ph type="sldNum" idx="2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B37030D-FA29-46C2-80A7-EC42370DD45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542960"/>
            <a:ext cx="6400080" cy="2571120"/>
          </a:xfrm>
          <a:prstGeom prst="rect">
            <a:avLst/>
          </a:prstGeom>
          <a:noFill/>
          <a:ln w="0">
            <a:noFill/>
          </a:ln>
        </p:spPr>
        <p:txBody>
          <a:bodyPr lIns="90000" rIns="90000" tIns="45000" bIns="45000" anchor="t">
            <a:noAutofit/>
          </a:bodyPr>
          <a:p>
            <a:pPr>
              <a:lnSpc>
                <a:spcPct val="100000"/>
              </a:lnSpc>
              <a:spcBef>
                <a:spcPts val="839"/>
              </a:spcBef>
              <a:buNone/>
              <a:tabLst>
                <a:tab algn="l" pos="0"/>
              </a:tabLst>
            </a:pPr>
            <a:r>
              <a:rPr b="0" lang="en-US" sz="4200" spc="-1" strike="noStrike">
                <a:solidFill>
                  <a:srgbClr val="afe8fb"/>
                </a:solidFill>
                <a:latin typeface="Arial"/>
                <a:ea typeface="Arial"/>
              </a:rPr>
              <a:t>Module 4: Secure Device Access</a:t>
            </a:r>
            <a:endParaRPr b="0" lang="en-AU" sz="4200" spc="-1" strike="noStrike">
              <a:latin typeface="Arial"/>
            </a:endParaRPr>
          </a:p>
        </p:txBody>
      </p:sp>
      <p:sp>
        <p:nvSpPr>
          <p:cNvPr id="226"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r>
              <a:rPr b="0" lang="en-US" sz="1200" spc="-1" strike="noStrike">
                <a:solidFill>
                  <a:srgbClr val="afe8fb"/>
                </a:solidFill>
                <a:latin typeface="Arial"/>
                <a:ea typeface="Arial"/>
              </a:rPr>
              <a:t>(NETSEC)</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Enhanced Security for Virtual Logins</a:t>
            </a:r>
            <a:endParaRPr b="0" lang="en-AU" sz="1600" spc="-1" strike="noStrike">
              <a:latin typeface="Arial"/>
            </a:endParaRPr>
          </a:p>
        </p:txBody>
      </p:sp>
      <p:sp>
        <p:nvSpPr>
          <p:cNvPr id="31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Log Failed Attempts</a:t>
            </a:r>
            <a:endParaRPr b="0" lang="en-AU" sz="2200" spc="-1" strike="noStrike">
              <a:latin typeface="Arial"/>
            </a:endParaRPr>
          </a:p>
        </p:txBody>
      </p:sp>
      <p:sp>
        <p:nvSpPr>
          <p:cNvPr id="312" name="Object4"/>
          <p:cNvSpPr/>
          <p:nvPr/>
        </p:nvSpPr>
        <p:spPr>
          <a:xfrm>
            <a:off x="0" y="914400"/>
            <a:ext cx="8933760" cy="15210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There are three commands that can be configured to help an administrator detect a password attack. Each lets a device to generate syslog messages for failed or successful login attempts. The first two commands, </a:t>
            </a:r>
            <a:r>
              <a:rPr b="1" lang="en-US" sz="1400" spc="-1" strike="noStrike">
                <a:solidFill>
                  <a:srgbClr val="000000"/>
                </a:solidFill>
                <a:latin typeface="Arial"/>
                <a:ea typeface="Arial"/>
              </a:rPr>
              <a:t>login on-success log</a:t>
            </a:r>
            <a:r>
              <a:rPr b="0" lang="en-US" sz="1400" spc="-1" strike="noStrike">
                <a:solidFill>
                  <a:srgbClr val="000000"/>
                </a:solidFill>
                <a:latin typeface="Arial"/>
                <a:ea typeface="Arial"/>
              </a:rPr>
              <a:t> and </a:t>
            </a:r>
            <a:r>
              <a:rPr b="1" lang="en-US" sz="1400" spc="-1" strike="noStrike">
                <a:solidFill>
                  <a:srgbClr val="000000"/>
                </a:solidFill>
                <a:latin typeface="Arial"/>
                <a:ea typeface="Arial"/>
              </a:rPr>
              <a:t>login on-failure log</a:t>
            </a:r>
            <a:r>
              <a:rPr b="0" lang="en-US" sz="1400" spc="-1" strike="noStrike">
                <a:solidFill>
                  <a:srgbClr val="000000"/>
                </a:solidFill>
                <a:latin typeface="Arial"/>
                <a:ea typeface="Arial"/>
              </a:rPr>
              <a:t>, generate syslog messages for successful and unsuccessful login attempts. An alternative to the </a:t>
            </a:r>
            <a:r>
              <a:rPr b="1" lang="en-US" sz="1400" spc="-1" strike="noStrike">
                <a:solidFill>
                  <a:srgbClr val="000000"/>
                </a:solidFill>
                <a:latin typeface="Arial"/>
                <a:ea typeface="Arial"/>
              </a:rPr>
              <a:t>login on-failure log </a:t>
            </a:r>
            <a:r>
              <a:rPr b="0" lang="en-US" sz="1400" spc="-1" strike="noStrike">
                <a:solidFill>
                  <a:srgbClr val="000000"/>
                </a:solidFill>
                <a:latin typeface="Arial"/>
                <a:ea typeface="Arial"/>
              </a:rPr>
              <a:t>command is the </a:t>
            </a:r>
            <a:r>
              <a:rPr b="1" lang="en-US" sz="1400" spc="-1" strike="noStrike">
                <a:solidFill>
                  <a:srgbClr val="000000"/>
                </a:solidFill>
                <a:latin typeface="Arial"/>
                <a:ea typeface="Arial"/>
              </a:rPr>
              <a:t>security authentication failure rate </a:t>
            </a:r>
            <a:r>
              <a:rPr b="0" lang="en-US" sz="1400" spc="-1" strike="noStrike">
                <a:solidFill>
                  <a:srgbClr val="000000"/>
                </a:solidFill>
                <a:latin typeface="Arial"/>
                <a:ea typeface="Arial"/>
              </a:rPr>
              <a:t>command can be configured to generate a log message when the login failure rate is exceeded.</a:t>
            </a:r>
            <a:endParaRPr b="0" lang="en-AU" sz="1400" spc="-1" strike="noStrike">
              <a:latin typeface="Arial"/>
            </a:endParaRPr>
          </a:p>
        </p:txBody>
      </p:sp>
      <p:pic>
        <p:nvPicPr>
          <p:cNvPr id="313" name="Picture 6" descr=""/>
          <p:cNvPicPr/>
          <p:nvPr/>
        </p:nvPicPr>
        <p:blipFill>
          <a:blip r:embed="rId1"/>
          <a:stretch/>
        </p:blipFill>
        <p:spPr>
          <a:xfrm>
            <a:off x="343080" y="2517120"/>
            <a:ext cx="8057880" cy="532800"/>
          </a:xfrm>
          <a:prstGeom prst="rect">
            <a:avLst/>
          </a:prstGeom>
          <a:ln w="0">
            <a:noFill/>
          </a:ln>
        </p:spPr>
      </p:pic>
      <p:pic>
        <p:nvPicPr>
          <p:cNvPr id="314" name="Picture 8" descr=""/>
          <p:cNvPicPr/>
          <p:nvPr/>
        </p:nvPicPr>
        <p:blipFill>
          <a:blip r:embed="rId2"/>
          <a:stretch/>
        </p:blipFill>
        <p:spPr>
          <a:xfrm>
            <a:off x="368640" y="3208680"/>
            <a:ext cx="8032320" cy="272520"/>
          </a:xfrm>
          <a:prstGeom prst="rect">
            <a:avLst/>
          </a:prstGeom>
          <a:ln w="0">
            <a:noFill/>
          </a:ln>
        </p:spPr>
      </p:pic>
      <p:sp>
        <p:nvSpPr>
          <p:cNvPr id="315" name="PlaceHolder 3"/>
          <p:cNvSpPr>
            <a:spLocks noGrp="1"/>
          </p:cNvSpPr>
          <p:nvPr>
            <p:ph type="sldNum" idx="2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8D0C6A6F-DCC5-4003-8D7C-99F829495C6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Enhanced Security for Virtual Logins</a:t>
            </a:r>
            <a:endParaRPr b="0" lang="en-AU" sz="1600" spc="-1" strike="noStrike">
              <a:latin typeface="Arial"/>
            </a:endParaRPr>
          </a:p>
        </p:txBody>
      </p:sp>
      <p:sp>
        <p:nvSpPr>
          <p:cNvPr id="317" name="PlaceHolder 2"/>
          <p:cNvSpPr>
            <a:spLocks noGrp="1"/>
          </p:cNvSpPr>
          <p:nvPr>
            <p:ph/>
          </p:nvPr>
        </p:nvSpPr>
        <p:spPr>
          <a:xfrm>
            <a:off x="0" y="274320"/>
            <a:ext cx="9143280" cy="50652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Log Failed Attempts (Cont.)</a:t>
            </a:r>
            <a:endParaRPr b="0" lang="en-AU" sz="2200" spc="-1" strike="noStrike">
              <a:latin typeface="Arial"/>
            </a:endParaRPr>
          </a:p>
        </p:txBody>
      </p:sp>
      <p:sp>
        <p:nvSpPr>
          <p:cNvPr id="318" name="Object4"/>
          <p:cNvSpPr/>
          <p:nvPr/>
        </p:nvSpPr>
        <p:spPr>
          <a:xfrm>
            <a:off x="0" y="914400"/>
            <a:ext cx="9035280" cy="9720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Use the </a:t>
            </a:r>
            <a:r>
              <a:rPr b="1" lang="en-US" sz="1400" spc="-1" strike="noStrike">
                <a:solidFill>
                  <a:srgbClr val="000000"/>
                </a:solidFill>
                <a:latin typeface="Arial"/>
                <a:ea typeface="Arial"/>
              </a:rPr>
              <a:t>show login </a:t>
            </a:r>
            <a:r>
              <a:rPr b="0" lang="en-US" sz="1400" spc="-1" strike="noStrike">
                <a:solidFill>
                  <a:srgbClr val="000000"/>
                </a:solidFill>
                <a:latin typeface="Arial"/>
                <a:ea typeface="Arial"/>
              </a:rPr>
              <a:t>command to verify the </a:t>
            </a:r>
            <a:r>
              <a:rPr b="1" lang="en-US" sz="1400" spc="-1" strike="noStrike">
                <a:solidFill>
                  <a:srgbClr val="000000"/>
                </a:solidFill>
                <a:latin typeface="Arial"/>
                <a:ea typeface="Arial"/>
              </a:rPr>
              <a:t>login block-for </a:t>
            </a:r>
            <a:r>
              <a:rPr b="0" lang="en-US" sz="1400" spc="-1" strike="noStrike">
                <a:solidFill>
                  <a:srgbClr val="000000"/>
                </a:solidFill>
                <a:latin typeface="Arial"/>
                <a:ea typeface="Arial"/>
              </a:rPr>
              <a:t>command settings and current mode. </a:t>
            </a:r>
            <a:endParaRPr b="0" lang="en-AU" sz="1400" spc="-1" strike="noStrike">
              <a:latin typeface="Arial"/>
            </a:endParaRPr>
          </a:p>
          <a:p>
            <a:pPr>
              <a:lnSpc>
                <a:spcPts val="2001"/>
              </a:lnSpc>
              <a:buNone/>
            </a:pPr>
            <a:r>
              <a:rPr b="0" lang="en-US" sz="1400" spc="-1" strike="noStrike">
                <a:solidFill>
                  <a:srgbClr val="000000"/>
                </a:solidFill>
                <a:latin typeface="Arial"/>
                <a:ea typeface="Arial"/>
              </a:rPr>
              <a:t>The </a:t>
            </a:r>
            <a:r>
              <a:rPr b="1" lang="en-US" sz="1400" spc="-1" strike="noStrike">
                <a:solidFill>
                  <a:srgbClr val="000000"/>
                </a:solidFill>
                <a:latin typeface="Arial"/>
                <a:ea typeface="Arial"/>
              </a:rPr>
              <a:t>show login failures </a:t>
            </a:r>
            <a:r>
              <a:rPr b="0" lang="en-US" sz="1400" spc="-1" strike="noStrike">
                <a:solidFill>
                  <a:srgbClr val="000000"/>
                </a:solidFill>
                <a:latin typeface="Arial"/>
                <a:ea typeface="Arial"/>
              </a:rPr>
              <a:t>command displays additional information regarding the failed attempts, such as the IP address from which the failed login attempts originated.  </a:t>
            </a:r>
            <a:endParaRPr b="0" lang="en-AU" sz="1400" spc="-1" strike="noStrike">
              <a:latin typeface="Arial"/>
            </a:endParaRPr>
          </a:p>
        </p:txBody>
      </p:sp>
      <p:sp>
        <p:nvSpPr>
          <p:cNvPr id="319" name="PlaceHolder 3"/>
          <p:cNvSpPr>
            <a:spLocks noGrp="1"/>
          </p:cNvSpPr>
          <p:nvPr>
            <p:ph type="sldNum" idx="2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48224E82-9492-4EB3-B0A8-D6D767502BBA}" type="slidenum">
              <a:rPr b="0" lang="en-US" sz="600" spc="-1" strike="noStrike">
                <a:solidFill>
                  <a:srgbClr val="d9d9d9"/>
                </a:solidFill>
                <a:latin typeface="Calibri"/>
              </a:rPr>
              <a:t>&lt;number&gt;</a:t>
            </a:fld>
            <a:endParaRPr b="0" lang="en-AU" sz="600" spc="-1" strike="noStrike">
              <a:latin typeface="Times New Roman"/>
            </a:endParaRPr>
          </a:p>
        </p:txBody>
      </p:sp>
      <p:pic>
        <p:nvPicPr>
          <p:cNvPr id="320" name="Picture 9" descr=""/>
          <p:cNvPicPr/>
          <p:nvPr/>
        </p:nvPicPr>
        <p:blipFill>
          <a:blip r:embed="rId1"/>
          <a:stretch/>
        </p:blipFill>
        <p:spPr>
          <a:xfrm>
            <a:off x="1726920" y="2205360"/>
            <a:ext cx="5689080" cy="21013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Video – Configure Passwords and Enhanced Login</a:t>
            </a:r>
            <a:endParaRPr b="0" lang="en-AU" sz="2200" spc="-1" strike="noStrike">
              <a:latin typeface="Arial"/>
            </a:endParaRPr>
          </a:p>
        </p:txBody>
      </p:sp>
      <p:sp>
        <p:nvSpPr>
          <p:cNvPr id="322" name="PlaceHolder 2"/>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Enhanced Security for Virtual Logins</a:t>
            </a:r>
            <a:endParaRPr b="0" lang="en-AU" sz="1600" spc="-1" strike="noStrike">
              <a:latin typeface="Arial"/>
            </a:endParaRPr>
          </a:p>
          <a:p>
            <a:pPr>
              <a:lnSpc>
                <a:spcPct val="100000"/>
              </a:lnSpc>
              <a:spcBef>
                <a:spcPts val="320"/>
              </a:spcBef>
              <a:buNone/>
              <a:tabLst>
                <a:tab algn="l" pos="0"/>
              </a:tabLst>
            </a:pPr>
            <a:endParaRPr b="0" lang="en-AU" sz="1600" spc="-1" strike="noStrike">
              <a:latin typeface="Arial"/>
            </a:endParaRPr>
          </a:p>
        </p:txBody>
      </p:sp>
      <p:pic>
        <p:nvPicPr>
          <p:cNvPr id="323" name="Picture 4" descr=""/>
          <p:cNvPicPr/>
          <p:nvPr/>
        </p:nvPicPr>
        <p:blipFill>
          <a:blip r:embed="rId1"/>
          <a:stretch/>
        </p:blipFill>
        <p:spPr>
          <a:xfrm>
            <a:off x="1451880" y="1113480"/>
            <a:ext cx="5717160" cy="3219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4.4 Configure SSH</a:t>
            </a:r>
            <a:endParaRPr b="0" lang="en-AU" sz="4600" spc="-1" strike="noStrike">
              <a:latin typeface="Arial"/>
            </a:endParaRPr>
          </a:p>
        </p:txBody>
      </p:sp>
      <p:sp>
        <p:nvSpPr>
          <p:cNvPr id="325" name="PlaceHolder 2"/>
          <p:cNvSpPr>
            <a:spLocks noGrp="1"/>
          </p:cNvSpPr>
          <p:nvPr>
            <p:ph type="sldNum" idx="2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3B839E5-CCEE-41A4-A82C-4C33769BD96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SSH</a:t>
            </a:r>
            <a:endParaRPr b="0" lang="en-AU" sz="1600" spc="-1" strike="noStrike">
              <a:latin typeface="Arial"/>
            </a:endParaRPr>
          </a:p>
        </p:txBody>
      </p:sp>
      <p:sp>
        <p:nvSpPr>
          <p:cNvPr id="327"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Video – The Need for SSH</a:t>
            </a:r>
            <a:endParaRPr b="0" lang="en-AU" sz="2200" spc="-1" strike="noStrike">
              <a:latin typeface="Arial"/>
            </a:endParaRPr>
          </a:p>
        </p:txBody>
      </p:sp>
      <p:sp>
        <p:nvSpPr>
          <p:cNvPr id="328" name="PlaceHolder 3"/>
          <p:cNvSpPr>
            <a:spLocks noGrp="1"/>
          </p:cNvSpPr>
          <p:nvPr>
            <p:ph type="sldNum" idx="2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FAD859AC-6E62-452D-BD0C-E73D237A8284}" type="slidenum">
              <a:rPr b="0" lang="en-US" sz="600" spc="-1" strike="noStrike">
                <a:solidFill>
                  <a:srgbClr val="d9d9d9"/>
                </a:solidFill>
                <a:latin typeface="Calibri"/>
              </a:rPr>
              <a:t>&lt;number&gt;</a:t>
            </a:fld>
            <a:endParaRPr b="0" lang="en-AU" sz="600" spc="-1" strike="noStrike">
              <a:latin typeface="Times New Roman"/>
            </a:endParaRPr>
          </a:p>
        </p:txBody>
      </p:sp>
      <p:pic>
        <p:nvPicPr>
          <p:cNvPr id="329" name="Picture 6" descr=""/>
          <p:cNvPicPr/>
          <p:nvPr/>
        </p:nvPicPr>
        <p:blipFill>
          <a:blip r:embed="rId1"/>
          <a:stretch/>
        </p:blipFill>
        <p:spPr>
          <a:xfrm>
            <a:off x="980640" y="731520"/>
            <a:ext cx="7182000" cy="37580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SSH</a:t>
            </a:r>
            <a:endParaRPr b="0" lang="en-AU" sz="1600" spc="-1" strike="noStrike">
              <a:latin typeface="Arial"/>
            </a:endParaRPr>
          </a:p>
        </p:txBody>
      </p:sp>
      <p:sp>
        <p:nvSpPr>
          <p:cNvPr id="33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Enable SSH</a:t>
            </a:r>
            <a:endParaRPr b="0" lang="en-AU" sz="2200" spc="-1" strike="noStrike">
              <a:latin typeface="Arial"/>
            </a:endParaRPr>
          </a:p>
        </p:txBody>
      </p:sp>
      <p:sp>
        <p:nvSpPr>
          <p:cNvPr id="332" name="Object4"/>
          <p:cNvSpPr/>
          <p:nvPr/>
        </p:nvSpPr>
        <p:spPr>
          <a:xfrm>
            <a:off x="0" y="914400"/>
            <a:ext cx="33328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Configure a Cisco device to support SSH using the following six steps:</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1" lang="en-US" sz="1400" spc="-1" strike="noStrike">
                <a:solidFill>
                  <a:srgbClr val="000000"/>
                </a:solidFill>
                <a:latin typeface="Arial"/>
                <a:ea typeface="Arial"/>
              </a:rPr>
              <a:t>Step 1</a:t>
            </a:r>
            <a:r>
              <a:rPr b="0" lang="en-US" sz="1400" spc="-1" strike="noStrike">
                <a:solidFill>
                  <a:srgbClr val="000000"/>
                </a:solidFill>
                <a:latin typeface="Arial"/>
                <a:ea typeface="Arial"/>
              </a:rPr>
              <a:t>. Configure a unique device hostname. </a:t>
            </a:r>
            <a:endParaRPr b="0" lang="en-AU" sz="1400" spc="-1" strike="noStrike">
              <a:latin typeface="Arial"/>
            </a:endParaRPr>
          </a:p>
          <a:p>
            <a:pPr>
              <a:lnSpc>
                <a:spcPts val="2001"/>
              </a:lnSpc>
              <a:buNone/>
            </a:pPr>
            <a:r>
              <a:rPr b="1" lang="en-US" sz="1400" spc="-1" strike="noStrike">
                <a:solidFill>
                  <a:srgbClr val="000000"/>
                </a:solidFill>
                <a:latin typeface="Arial"/>
                <a:ea typeface="Arial"/>
              </a:rPr>
              <a:t>Step 2</a:t>
            </a:r>
            <a:r>
              <a:rPr b="0" lang="en-US" sz="1400" spc="-1" strike="noStrike">
                <a:solidFill>
                  <a:srgbClr val="000000"/>
                </a:solidFill>
                <a:latin typeface="Arial"/>
                <a:ea typeface="Arial"/>
              </a:rPr>
              <a:t>. Configure the IP domain name. </a:t>
            </a:r>
            <a:endParaRPr b="0" lang="en-AU" sz="1400" spc="-1" strike="noStrike">
              <a:latin typeface="Arial"/>
            </a:endParaRPr>
          </a:p>
          <a:p>
            <a:pPr>
              <a:lnSpc>
                <a:spcPts val="2001"/>
              </a:lnSpc>
              <a:buNone/>
            </a:pPr>
            <a:r>
              <a:rPr b="1" lang="en-US" sz="1400" spc="-1" strike="noStrike">
                <a:solidFill>
                  <a:srgbClr val="000000"/>
                </a:solidFill>
                <a:latin typeface="Arial"/>
                <a:ea typeface="Arial"/>
              </a:rPr>
              <a:t>Step 3</a:t>
            </a:r>
            <a:r>
              <a:rPr b="0" lang="en-US" sz="1400" spc="-1" strike="noStrike">
                <a:solidFill>
                  <a:srgbClr val="000000"/>
                </a:solidFill>
                <a:latin typeface="Arial"/>
                <a:ea typeface="Arial"/>
              </a:rPr>
              <a:t>. Generate a key to encrypt SSH traffic. </a:t>
            </a:r>
            <a:endParaRPr b="0" lang="en-AU" sz="1400" spc="-1" strike="noStrike">
              <a:latin typeface="Arial"/>
            </a:endParaRPr>
          </a:p>
          <a:p>
            <a:pPr>
              <a:lnSpc>
                <a:spcPts val="2001"/>
              </a:lnSpc>
              <a:buNone/>
            </a:pPr>
            <a:r>
              <a:rPr b="1" lang="en-US" sz="1400" spc="-1" strike="noStrike">
                <a:solidFill>
                  <a:srgbClr val="000000"/>
                </a:solidFill>
                <a:latin typeface="Arial"/>
                <a:ea typeface="Arial"/>
              </a:rPr>
              <a:t>Step 4</a:t>
            </a:r>
            <a:r>
              <a:rPr b="0" lang="en-US" sz="1400" spc="-1" strike="noStrike">
                <a:solidFill>
                  <a:srgbClr val="000000"/>
                </a:solidFill>
                <a:latin typeface="Arial"/>
                <a:ea typeface="Arial"/>
              </a:rPr>
              <a:t>. Verify or create a local database entry. </a:t>
            </a:r>
            <a:endParaRPr b="0" lang="en-AU" sz="1400" spc="-1" strike="noStrike">
              <a:latin typeface="Arial"/>
            </a:endParaRPr>
          </a:p>
          <a:p>
            <a:pPr>
              <a:lnSpc>
                <a:spcPts val="2001"/>
              </a:lnSpc>
              <a:buNone/>
            </a:pPr>
            <a:r>
              <a:rPr b="1" lang="en-US" sz="1400" spc="-1" strike="noStrike">
                <a:solidFill>
                  <a:srgbClr val="000000"/>
                </a:solidFill>
                <a:latin typeface="Arial"/>
                <a:ea typeface="Arial"/>
              </a:rPr>
              <a:t>Step 5</a:t>
            </a:r>
            <a:r>
              <a:rPr b="0" lang="en-US" sz="1400" spc="-1" strike="noStrike">
                <a:solidFill>
                  <a:srgbClr val="000000"/>
                </a:solidFill>
                <a:latin typeface="Arial"/>
                <a:ea typeface="Arial"/>
              </a:rPr>
              <a:t>. Authenticate against the local database. </a:t>
            </a:r>
            <a:endParaRPr b="0" lang="en-AU" sz="1400" spc="-1" strike="noStrike">
              <a:latin typeface="Arial"/>
            </a:endParaRPr>
          </a:p>
          <a:p>
            <a:pPr>
              <a:lnSpc>
                <a:spcPts val="2001"/>
              </a:lnSpc>
              <a:buNone/>
            </a:pPr>
            <a:r>
              <a:rPr b="1" lang="en-US" sz="1400" spc="-1" strike="noStrike">
                <a:solidFill>
                  <a:srgbClr val="000000"/>
                </a:solidFill>
                <a:latin typeface="Arial"/>
                <a:ea typeface="Arial"/>
              </a:rPr>
              <a:t>Step 6</a:t>
            </a:r>
            <a:r>
              <a:rPr b="0" lang="en-US" sz="1400" spc="-1" strike="noStrike">
                <a:solidFill>
                  <a:srgbClr val="000000"/>
                </a:solidFill>
                <a:latin typeface="Arial"/>
                <a:ea typeface="Arial"/>
              </a:rPr>
              <a:t>. Enable vty inbound SSH sessions. </a:t>
            </a:r>
            <a:endParaRPr b="0" lang="en-AU" sz="1400" spc="-1" strike="noStrike">
              <a:latin typeface="Arial"/>
            </a:endParaRPr>
          </a:p>
        </p:txBody>
      </p:sp>
      <p:pic>
        <p:nvPicPr>
          <p:cNvPr id="333" name="Picture 3" descr=""/>
          <p:cNvPicPr/>
          <p:nvPr/>
        </p:nvPicPr>
        <p:blipFill>
          <a:blip r:embed="rId1"/>
          <a:stretch/>
        </p:blipFill>
        <p:spPr>
          <a:xfrm>
            <a:off x="3414960" y="1140840"/>
            <a:ext cx="5612400" cy="2411280"/>
          </a:xfrm>
          <a:prstGeom prst="rect">
            <a:avLst/>
          </a:prstGeom>
          <a:ln w="0">
            <a:noFill/>
          </a:ln>
        </p:spPr>
      </p:pic>
      <p:sp>
        <p:nvSpPr>
          <p:cNvPr id="334" name="PlaceHolder 3"/>
          <p:cNvSpPr>
            <a:spLocks noGrp="1"/>
          </p:cNvSpPr>
          <p:nvPr>
            <p:ph type="sldNum" idx="2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3A9C7CC2-6ADD-4BED-856C-98B2AEFE780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SSH</a:t>
            </a:r>
            <a:endParaRPr b="0" lang="en-AU" sz="1600" spc="-1" strike="noStrike">
              <a:latin typeface="Arial"/>
            </a:endParaRPr>
          </a:p>
        </p:txBody>
      </p:sp>
      <p:sp>
        <p:nvSpPr>
          <p:cNvPr id="33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Enhance SSH Login Security</a:t>
            </a:r>
            <a:endParaRPr b="0" lang="en-AU" sz="2200" spc="-1" strike="noStrike">
              <a:latin typeface="Arial"/>
            </a:endParaRPr>
          </a:p>
        </p:txBody>
      </p:sp>
      <p:sp>
        <p:nvSpPr>
          <p:cNvPr id="337" name="Object4"/>
          <p:cNvSpPr/>
          <p:nvPr/>
        </p:nvSpPr>
        <p:spPr>
          <a:xfrm>
            <a:off x="181080" y="838080"/>
            <a:ext cx="3504600" cy="13518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To verify the optional SSH command settings, use the </a:t>
            </a:r>
            <a:r>
              <a:rPr b="1" lang="en-US" sz="1400" spc="-1" strike="noStrike">
                <a:solidFill>
                  <a:srgbClr val="000000"/>
                </a:solidFill>
                <a:latin typeface="Arial"/>
                <a:ea typeface="Arial"/>
              </a:rPr>
              <a:t>show ip ssh</a:t>
            </a:r>
            <a:r>
              <a:rPr b="0" lang="en-US" sz="1400" spc="-1" strike="noStrike">
                <a:solidFill>
                  <a:srgbClr val="000000"/>
                </a:solidFill>
                <a:latin typeface="Arial"/>
                <a:ea typeface="Arial"/>
              </a:rPr>
              <a:t> command. Use the </a:t>
            </a:r>
            <a:r>
              <a:rPr b="1" lang="en-US" sz="1400" spc="-1" strike="noStrike">
                <a:solidFill>
                  <a:srgbClr val="000000"/>
                </a:solidFill>
                <a:latin typeface="Arial"/>
                <a:ea typeface="Arial"/>
              </a:rPr>
              <a:t>ip ssh time-out </a:t>
            </a:r>
            <a:r>
              <a:rPr b="0" i="1" lang="en-US" sz="1400" spc="-1" strike="noStrike">
                <a:solidFill>
                  <a:srgbClr val="000000"/>
                </a:solidFill>
                <a:latin typeface="Arial"/>
                <a:ea typeface="Arial"/>
              </a:rPr>
              <a:t>seconds</a:t>
            </a:r>
            <a:r>
              <a:rPr b="0" lang="en-US" sz="1400" spc="-1" strike="noStrike">
                <a:solidFill>
                  <a:srgbClr val="000000"/>
                </a:solidFill>
                <a:latin typeface="Arial"/>
                <a:ea typeface="Arial"/>
              </a:rPr>
              <a:t> global configuration mode command to modify the default 120-second timeout interval. This configures the number of seconds that SSH can use to authenticate a user. By default, a user logging in has three attempts to enter the correct password before being disconnected. To configure a different number of consecutive SSH retries, use the </a:t>
            </a:r>
            <a:r>
              <a:rPr b="1" lang="en-US" sz="1400" spc="-1" strike="noStrike">
                <a:solidFill>
                  <a:srgbClr val="000000"/>
                </a:solidFill>
                <a:latin typeface="Arial"/>
                <a:ea typeface="Arial"/>
              </a:rPr>
              <a:t>ip ssh authentication-retries </a:t>
            </a:r>
            <a:r>
              <a:rPr b="0" i="1" lang="en-US" sz="1400" spc="-1" strike="noStrike">
                <a:solidFill>
                  <a:srgbClr val="000000"/>
                </a:solidFill>
                <a:latin typeface="Arial"/>
                <a:ea typeface="Arial"/>
              </a:rPr>
              <a:t>integer</a:t>
            </a:r>
            <a:r>
              <a:rPr b="0" lang="en-US" sz="1400" spc="-1" strike="noStrike">
                <a:solidFill>
                  <a:srgbClr val="000000"/>
                </a:solidFill>
                <a:latin typeface="Arial"/>
                <a:ea typeface="Arial"/>
              </a:rPr>
              <a:t> global configuration mode command.</a:t>
            </a:r>
            <a:endParaRPr b="0" lang="en-AU" sz="1400" spc="-1" strike="noStrike">
              <a:latin typeface="Arial"/>
            </a:endParaRPr>
          </a:p>
        </p:txBody>
      </p:sp>
      <p:pic>
        <p:nvPicPr>
          <p:cNvPr id="338" name="Picture 3" descr=""/>
          <p:cNvPicPr/>
          <p:nvPr/>
        </p:nvPicPr>
        <p:blipFill>
          <a:blip r:embed="rId1"/>
          <a:stretch/>
        </p:blipFill>
        <p:spPr>
          <a:xfrm>
            <a:off x="4068720" y="1087560"/>
            <a:ext cx="4617360" cy="2757960"/>
          </a:xfrm>
          <a:prstGeom prst="rect">
            <a:avLst/>
          </a:prstGeom>
          <a:ln w="0">
            <a:noFill/>
          </a:ln>
        </p:spPr>
      </p:pic>
      <p:sp>
        <p:nvSpPr>
          <p:cNvPr id="339" name="PlaceHolder 3"/>
          <p:cNvSpPr>
            <a:spLocks noGrp="1"/>
          </p:cNvSpPr>
          <p:nvPr>
            <p:ph type="sldNum" idx="2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DEE3747-338C-4D20-A5A8-CC4008FE914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SSH</a:t>
            </a:r>
            <a:endParaRPr b="0" lang="en-AU" sz="1600" spc="-1" strike="noStrike">
              <a:latin typeface="Arial"/>
            </a:endParaRPr>
          </a:p>
        </p:txBody>
      </p:sp>
      <p:sp>
        <p:nvSpPr>
          <p:cNvPr id="34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Connect a Router to an SSH-Enabled Router</a:t>
            </a:r>
            <a:endParaRPr b="0" lang="en-AU" sz="2200" spc="-1" strike="noStrike">
              <a:latin typeface="Arial"/>
            </a:endParaRPr>
          </a:p>
        </p:txBody>
      </p:sp>
      <p:sp>
        <p:nvSpPr>
          <p:cNvPr id="342" name="Object4"/>
          <p:cNvSpPr/>
          <p:nvPr/>
        </p:nvSpPr>
        <p:spPr>
          <a:xfrm>
            <a:off x="104760" y="769680"/>
            <a:ext cx="2590200" cy="111564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To verify the status of the client connections, use the </a:t>
            </a:r>
            <a:r>
              <a:rPr b="1" lang="en-US" sz="1400" spc="-1" strike="noStrike">
                <a:solidFill>
                  <a:srgbClr val="000000"/>
                </a:solidFill>
                <a:latin typeface="Arial"/>
                <a:ea typeface="Arial"/>
              </a:rPr>
              <a:t>show ssh </a:t>
            </a:r>
            <a:r>
              <a:rPr b="0" lang="en-US" sz="1400" spc="-1" strike="noStrike">
                <a:solidFill>
                  <a:srgbClr val="000000"/>
                </a:solidFill>
                <a:latin typeface="Arial"/>
                <a:ea typeface="Arial"/>
              </a:rPr>
              <a:t>command. There are two different ways to connect to an SSH-enabled router. By default, when SSH is enabled, a Cisco router can act as an SSH server or SSH client. As a server, a router can accept SSH client connections. As a client, a router can connect via SSH to another SSH-enabled router.</a:t>
            </a:r>
            <a:endParaRPr b="0" lang="en-AU" sz="1400" spc="-1" strike="noStrike">
              <a:latin typeface="Arial"/>
            </a:endParaRPr>
          </a:p>
        </p:txBody>
      </p:sp>
      <p:sp>
        <p:nvSpPr>
          <p:cNvPr id="343" name="TextBox 5"/>
          <p:cNvSpPr/>
          <p:nvPr/>
        </p:nvSpPr>
        <p:spPr>
          <a:xfrm>
            <a:off x="2916360" y="817920"/>
            <a:ext cx="166068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DejaVu Sans"/>
              </a:rPr>
              <a:t>Check SSH Status</a:t>
            </a:r>
            <a:endParaRPr b="0" lang="en-AU" sz="1400" spc="-1" strike="noStrike">
              <a:latin typeface="Arial"/>
            </a:endParaRPr>
          </a:p>
        </p:txBody>
      </p:sp>
      <p:pic>
        <p:nvPicPr>
          <p:cNvPr id="344" name="Picture 6" descr=""/>
          <p:cNvPicPr/>
          <p:nvPr/>
        </p:nvPicPr>
        <p:blipFill>
          <a:blip r:embed="rId1"/>
          <a:stretch/>
        </p:blipFill>
        <p:spPr>
          <a:xfrm>
            <a:off x="5438880" y="807840"/>
            <a:ext cx="3173040" cy="857520"/>
          </a:xfrm>
          <a:prstGeom prst="rect">
            <a:avLst/>
          </a:prstGeom>
          <a:ln w="0">
            <a:noFill/>
          </a:ln>
        </p:spPr>
      </p:pic>
      <p:sp>
        <p:nvSpPr>
          <p:cNvPr id="345" name="TextBox 8"/>
          <p:cNvSpPr/>
          <p:nvPr/>
        </p:nvSpPr>
        <p:spPr>
          <a:xfrm>
            <a:off x="2914920" y="1886040"/>
            <a:ext cx="157968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DejaVu Sans"/>
              </a:rPr>
              <a:t>Connect from R2 </a:t>
            </a: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To R1</a:t>
            </a:r>
            <a:endParaRPr b="0" lang="en-AU" sz="1400" spc="-1" strike="noStrike">
              <a:latin typeface="Arial"/>
            </a:endParaRPr>
          </a:p>
        </p:txBody>
      </p:sp>
      <p:pic>
        <p:nvPicPr>
          <p:cNvPr id="346" name="Picture 7" descr=""/>
          <p:cNvPicPr/>
          <p:nvPr/>
        </p:nvPicPr>
        <p:blipFill>
          <a:blip r:embed="rId2"/>
          <a:stretch/>
        </p:blipFill>
        <p:spPr>
          <a:xfrm>
            <a:off x="5438880" y="1893240"/>
            <a:ext cx="2628360" cy="1000800"/>
          </a:xfrm>
          <a:prstGeom prst="rect">
            <a:avLst/>
          </a:prstGeom>
          <a:ln w="0">
            <a:noFill/>
          </a:ln>
        </p:spPr>
      </p:pic>
      <p:sp>
        <p:nvSpPr>
          <p:cNvPr id="347" name="TextBox 10"/>
          <p:cNvSpPr/>
          <p:nvPr/>
        </p:nvSpPr>
        <p:spPr>
          <a:xfrm>
            <a:off x="2918520" y="3133440"/>
            <a:ext cx="202176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DejaVu Sans"/>
              </a:rPr>
              <a:t>View SSH Connections</a:t>
            </a:r>
            <a:endParaRPr b="0" lang="en-AU" sz="1400" spc="-1" strike="noStrike">
              <a:latin typeface="Arial"/>
            </a:endParaRPr>
          </a:p>
        </p:txBody>
      </p:sp>
      <p:pic>
        <p:nvPicPr>
          <p:cNvPr id="348" name="Picture 9" descr=""/>
          <p:cNvPicPr/>
          <p:nvPr/>
        </p:nvPicPr>
        <p:blipFill>
          <a:blip r:embed="rId3"/>
          <a:stretch/>
        </p:blipFill>
        <p:spPr>
          <a:xfrm>
            <a:off x="4227120" y="3490920"/>
            <a:ext cx="4594680" cy="921240"/>
          </a:xfrm>
          <a:prstGeom prst="rect">
            <a:avLst/>
          </a:prstGeom>
          <a:ln w="0">
            <a:noFill/>
          </a:ln>
        </p:spPr>
      </p:pic>
      <p:sp>
        <p:nvSpPr>
          <p:cNvPr id="349" name="PlaceHolder 3"/>
          <p:cNvSpPr>
            <a:spLocks noGrp="1"/>
          </p:cNvSpPr>
          <p:nvPr>
            <p:ph type="sldNum" idx="2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25EB75C-DA8D-40E2-862C-2062B99D6684}"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SSH</a:t>
            </a:r>
            <a:endParaRPr b="0" lang="en-AU" sz="1600" spc="-1" strike="noStrike">
              <a:latin typeface="Arial"/>
            </a:endParaRPr>
          </a:p>
        </p:txBody>
      </p:sp>
      <p:sp>
        <p:nvSpPr>
          <p:cNvPr id="35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Connect a Host to an SSH-Enabled Router</a:t>
            </a:r>
            <a:endParaRPr b="0" lang="en-AU" sz="2200" spc="-1" strike="noStrike">
              <a:latin typeface="Arial"/>
            </a:endParaRPr>
          </a:p>
        </p:txBody>
      </p:sp>
      <p:sp>
        <p:nvSpPr>
          <p:cNvPr id="352" name="Object4"/>
          <p:cNvSpPr/>
          <p:nvPr/>
        </p:nvSpPr>
        <p:spPr>
          <a:xfrm>
            <a:off x="251640" y="914400"/>
            <a:ext cx="37616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Connect using an SSH client (e.g., PuTTY, OpenSSH, TeraTerm) running on a host.</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Generally, the SSH client initiates an SSH connection to the router. The router SSH service prompts for the correct username and password combination. After the login is verified, the router can be managed as if the administrator was using a standard Telnet session.</a:t>
            </a:r>
            <a:endParaRPr b="0" lang="en-AU" sz="1600" spc="-1" strike="noStrike">
              <a:latin typeface="Arial"/>
            </a:endParaRPr>
          </a:p>
        </p:txBody>
      </p:sp>
      <p:pic>
        <p:nvPicPr>
          <p:cNvPr id="353" name="Picture 3" descr=""/>
          <p:cNvPicPr/>
          <p:nvPr/>
        </p:nvPicPr>
        <p:blipFill>
          <a:blip r:embed="rId1"/>
          <a:stretch/>
        </p:blipFill>
        <p:spPr>
          <a:xfrm>
            <a:off x="4572000" y="807840"/>
            <a:ext cx="4013280" cy="3725640"/>
          </a:xfrm>
          <a:prstGeom prst="rect">
            <a:avLst/>
          </a:prstGeom>
          <a:ln w="0">
            <a:noFill/>
          </a:ln>
        </p:spPr>
      </p:pic>
      <p:sp>
        <p:nvSpPr>
          <p:cNvPr id="354" name="PlaceHolder 3"/>
          <p:cNvSpPr>
            <a:spLocks noGrp="1"/>
          </p:cNvSpPr>
          <p:nvPr>
            <p:ph type="sldNum" idx="3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4D43610B-0A5E-4D00-8722-14D8A1FED22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0" y="41400"/>
            <a:ext cx="9143280" cy="6120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AU" sz="2400" spc="-1" strike="noStrike">
              <a:latin typeface="Arial"/>
            </a:endParaRPr>
          </a:p>
        </p:txBody>
      </p:sp>
      <p:sp>
        <p:nvSpPr>
          <p:cNvPr id="228" name="PlaceHolder 2"/>
          <p:cNvSpPr>
            <a:spLocks noGrp="1"/>
          </p:cNvSpPr>
          <p:nvPr>
            <p:ph/>
          </p:nvPr>
        </p:nvSpPr>
        <p:spPr>
          <a:xfrm>
            <a:off x="99360" y="654120"/>
            <a:ext cx="8730720" cy="826920"/>
          </a:xfrm>
          <a:prstGeom prst="rect">
            <a:avLst/>
          </a:prstGeom>
          <a:noFill/>
          <a:ln w="0">
            <a:noFill/>
          </a:ln>
        </p:spPr>
        <p:txBody>
          <a:bodyPr numCol="1" spcCol="0" lIns="90000" rIns="182880" tIns="45000" bIns="45000" anchor="t">
            <a:noAutofit/>
          </a:bodyPr>
          <a:p>
            <a:pPr>
              <a:lnSpc>
                <a:spcPct val="100000"/>
              </a:lnSpc>
              <a:buNone/>
              <a:tabLst>
                <a:tab algn="l" pos="0"/>
              </a:tabLst>
            </a:pPr>
            <a:r>
              <a:rPr b="1" lang="en-US" sz="1400" spc="-1" strike="noStrike">
                <a:solidFill>
                  <a:srgbClr val="58585b"/>
                </a:solidFill>
                <a:latin typeface="Arial"/>
                <a:ea typeface="Calibri"/>
              </a:rPr>
              <a:t>Module Title: </a:t>
            </a:r>
            <a:r>
              <a:rPr b="0" lang="en-US" sz="1400" spc="-1" strike="noStrike">
                <a:solidFill>
                  <a:srgbClr val="58585b"/>
                </a:solidFill>
                <a:latin typeface="Arial"/>
                <a:ea typeface="Calibri"/>
              </a:rPr>
              <a:t>Secure Device Access</a:t>
            </a:r>
            <a:endParaRPr b="0" lang="en-AU" sz="1400" spc="-1" strike="noStrike">
              <a:latin typeface="Arial"/>
            </a:endParaRPr>
          </a:p>
          <a:p>
            <a:pPr>
              <a:lnSpc>
                <a:spcPct val="100000"/>
              </a:lnSpc>
              <a:buNone/>
              <a:tabLst>
                <a:tab algn="l" pos="0"/>
              </a:tabLst>
            </a:pPr>
            <a:endParaRPr b="0" lang="en-AU" sz="1400" spc="-1" strike="noStrike">
              <a:latin typeface="Arial"/>
            </a:endParaRPr>
          </a:p>
          <a:p>
            <a:pPr>
              <a:lnSpc>
                <a:spcPct val="100000"/>
              </a:lnSpc>
              <a:buNone/>
              <a:tabLst>
                <a:tab algn="l" pos="0"/>
              </a:tabLst>
            </a:pPr>
            <a:r>
              <a:rPr b="1" lang="en-US" sz="1400" spc="-1" strike="noStrike">
                <a:solidFill>
                  <a:srgbClr val="58585b"/>
                </a:solidFill>
                <a:latin typeface="Arial"/>
                <a:ea typeface="Calibri"/>
              </a:rPr>
              <a:t>Module Objective</a:t>
            </a:r>
            <a:r>
              <a:rPr b="0" lang="en-US" sz="1400" spc="-1" strike="noStrike">
                <a:solidFill>
                  <a:srgbClr val="58585b"/>
                </a:solidFill>
                <a:latin typeface="Arial"/>
                <a:ea typeface="Calibri"/>
              </a:rPr>
              <a:t>: Configure secure administrative devices.</a:t>
            </a:r>
            <a:endParaRPr b="0" lang="en-AU" sz="14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p:txBody>
      </p:sp>
      <p:graphicFrame>
        <p:nvGraphicFramePr>
          <p:cNvPr id="229" name="Table 1"/>
          <p:cNvGraphicFramePr/>
          <p:nvPr/>
        </p:nvGraphicFramePr>
        <p:xfrm>
          <a:off x="423360" y="1625760"/>
          <a:ext cx="8262720" cy="1333440"/>
        </p:xfrm>
        <a:graphic>
          <a:graphicData uri="http://schemas.openxmlformats.org/drawingml/2006/table">
            <a:tbl>
              <a:tblPr/>
              <a:tblGrid>
                <a:gridCol w="2917440"/>
                <a:gridCol w="5345640"/>
              </a:tblGrid>
              <a:tr h="223920">
                <a:tc>
                  <a:txBody>
                    <a:bodyPr lIns="60120" rIns="60120" anchor="t">
                      <a:noAutofit/>
                    </a:bodyPr>
                    <a:p>
                      <a:pPr>
                        <a:lnSpc>
                          <a:spcPct val="107000"/>
                        </a:lnSpc>
                        <a:buNone/>
                      </a:pPr>
                      <a:r>
                        <a:rPr b="1" lang="en-US" sz="1100" spc="-1" strike="noStrike">
                          <a:solidFill>
                            <a:srgbClr val="ffffff"/>
                          </a:solidFill>
                          <a:latin typeface="Arial"/>
                        </a:rPr>
                        <a:t>Topic Title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0120" rIns="60120" anchor="t">
                      <a:noAutofit/>
                    </a:bodyPr>
                    <a:p>
                      <a:pPr>
                        <a:lnSpc>
                          <a:spcPct val="107000"/>
                        </a:lnSpc>
                        <a:buNone/>
                      </a:pPr>
                      <a:r>
                        <a:rPr b="1" lang="en-US" sz="1100" spc="-1" strike="noStrike">
                          <a:solidFill>
                            <a:srgbClr val="ffffff"/>
                          </a:solidFill>
                          <a:latin typeface="Arial"/>
                        </a:rPr>
                        <a:t>Topic Objective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263520">
                <a:tc>
                  <a:txBody>
                    <a:bodyPr lIns="60120" rIns="60120" anchor="t">
                      <a:noAutofit/>
                    </a:bodyPr>
                    <a:p>
                      <a:pPr>
                        <a:lnSpc>
                          <a:spcPct val="107000"/>
                        </a:lnSpc>
                        <a:buNone/>
                      </a:pPr>
                      <a:r>
                        <a:rPr b="1" lang="en-US" sz="1100" spc="-1" strike="noStrike">
                          <a:solidFill>
                            <a:srgbClr val="ffffff"/>
                          </a:solidFill>
                          <a:latin typeface="Arial"/>
                        </a:rPr>
                        <a:t>Securing the Edge Router</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rPr>
                        <a:t>Explain how to secure a network perimeter.</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1" lang="en-US" sz="1100" spc="-1" strike="noStrike">
                          <a:solidFill>
                            <a:srgbClr val="ffffff"/>
                          </a:solidFill>
                          <a:latin typeface="Arial"/>
                        </a:rPr>
                        <a:t>Configure Secure Administrative Access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rPr>
                        <a:t>Use the correct commands to configure passwords on a Cisco IOS device.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33000">
                <a:tc>
                  <a:txBody>
                    <a:bodyPr lIns="60120" rIns="60120" anchor="t">
                      <a:noAutofit/>
                    </a:bodyPr>
                    <a:p>
                      <a:pPr>
                        <a:lnSpc>
                          <a:spcPct val="107000"/>
                        </a:lnSpc>
                        <a:buNone/>
                      </a:pPr>
                      <a:r>
                        <a:rPr b="1" lang="en-US" sz="1100" spc="-1" strike="noStrike">
                          <a:solidFill>
                            <a:srgbClr val="ffffff"/>
                          </a:solidFill>
                          <a:latin typeface="Arial"/>
                        </a:rPr>
                        <a:t>Configure Enhanced Security for Virtual Logins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rPr>
                        <a:t>Use the correct commands to configure enhanced security for virtual logins.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49840">
                <a:tc>
                  <a:txBody>
                    <a:bodyPr lIns="60120" rIns="60120" anchor="t">
                      <a:noAutofit/>
                    </a:bodyPr>
                    <a:p>
                      <a:pPr>
                        <a:lnSpc>
                          <a:spcPct val="107000"/>
                        </a:lnSpc>
                        <a:buNone/>
                      </a:pPr>
                      <a:r>
                        <a:rPr b="1" lang="en-US" sz="1100" spc="-1" strike="noStrike">
                          <a:solidFill>
                            <a:srgbClr val="ffffff"/>
                          </a:solidFill>
                          <a:latin typeface="Arial"/>
                        </a:rPr>
                        <a:t>Configure SSH</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rPr>
                        <a:t>Configure an SSH daemon for secure remote management.</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4.1 Secure the Edge Router</a:t>
            </a:r>
            <a:endParaRPr b="0" lang="en-AU" sz="4600" spc="-1" strike="noStrike">
              <a:latin typeface="Arial"/>
            </a:endParaRPr>
          </a:p>
        </p:txBody>
      </p:sp>
      <p:sp>
        <p:nvSpPr>
          <p:cNvPr id="231" name="PlaceHolder 2"/>
          <p:cNvSpPr>
            <a:spLocks noGrp="1"/>
          </p:cNvSpPr>
          <p:nvPr>
            <p:ph type="sldNum" idx="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302FE500-FF7A-4D41-881C-69A92E09EB0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Secure the Edge Router</a:t>
            </a:r>
            <a:endParaRPr b="0" lang="en-AU" sz="1600" spc="-1" strike="noStrike">
              <a:latin typeface="Arial"/>
            </a:endParaRPr>
          </a:p>
        </p:txBody>
      </p:sp>
      <p:sp>
        <p:nvSpPr>
          <p:cNvPr id="233" name="PlaceHolder 2"/>
          <p:cNvSpPr>
            <a:spLocks noGrp="1"/>
          </p:cNvSpPr>
          <p:nvPr>
            <p:ph/>
          </p:nvPr>
        </p:nvSpPr>
        <p:spPr>
          <a:xfrm>
            <a:off x="0" y="274320"/>
            <a:ext cx="9143280" cy="42012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Secure the Network Infrastructure</a:t>
            </a:r>
            <a:endParaRPr b="0" lang="en-AU" sz="2200" spc="-1" strike="noStrike">
              <a:latin typeface="Arial"/>
            </a:endParaRPr>
          </a:p>
        </p:txBody>
      </p:sp>
      <p:sp>
        <p:nvSpPr>
          <p:cNvPr id="234" name="Object4"/>
          <p:cNvSpPr/>
          <p:nvPr/>
        </p:nvSpPr>
        <p:spPr>
          <a:xfrm>
            <a:off x="174600" y="837000"/>
            <a:ext cx="8228880" cy="19519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Securing the network infrastructure is critical to overall network security. The network infrastructure includes routers, switches, servers, endpoints, and other devices. Routers are a primary target for attacks because these devices direct traffic into, out of, and between networks.</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The edge router shown in the figure is the last router between the internal network and an untrusted network, such as the internet. All an organization’s internet traffic goes through an edge router, which often functions as the first and last line of defense for a network. </a:t>
            </a:r>
            <a:endParaRPr b="0" lang="en-AU" sz="1600" spc="-1" strike="noStrike">
              <a:latin typeface="Arial"/>
            </a:endParaRPr>
          </a:p>
        </p:txBody>
      </p:sp>
      <p:pic>
        <p:nvPicPr>
          <p:cNvPr id="235" name="Picture 3" descr=""/>
          <p:cNvPicPr/>
          <p:nvPr/>
        </p:nvPicPr>
        <p:blipFill>
          <a:blip r:embed="rId1"/>
          <a:stretch/>
        </p:blipFill>
        <p:spPr>
          <a:xfrm>
            <a:off x="1562040" y="2960280"/>
            <a:ext cx="5524200" cy="1447200"/>
          </a:xfrm>
          <a:prstGeom prst="rect">
            <a:avLst/>
          </a:prstGeom>
          <a:ln w="0">
            <a:noFill/>
          </a:ln>
        </p:spPr>
      </p:pic>
      <p:sp>
        <p:nvSpPr>
          <p:cNvPr id="236" name="PlaceHolder 3"/>
          <p:cNvSpPr>
            <a:spLocks noGrp="1"/>
          </p:cNvSpPr>
          <p:nvPr>
            <p:ph type="sldNum" idx="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420558A1-3C15-48C3-BB1B-02654B3D680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Secure the Edge Router</a:t>
            </a:r>
            <a:endParaRPr b="0" lang="en-AU" sz="1600" spc="-1" strike="noStrike">
              <a:latin typeface="Arial"/>
            </a:endParaRPr>
          </a:p>
        </p:txBody>
      </p:sp>
      <p:sp>
        <p:nvSpPr>
          <p:cNvPr id="23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Edge Router Security Approaches</a:t>
            </a:r>
            <a:endParaRPr b="0" lang="en-AU" sz="2200" spc="-1" strike="noStrike">
              <a:latin typeface="Arial"/>
            </a:endParaRPr>
          </a:p>
        </p:txBody>
      </p:sp>
      <p:sp>
        <p:nvSpPr>
          <p:cNvPr id="239" name="Object4"/>
          <p:cNvSpPr/>
          <p:nvPr/>
        </p:nvSpPr>
        <p:spPr>
          <a:xfrm>
            <a:off x="0" y="759960"/>
            <a:ext cx="4470480" cy="3868200"/>
          </a:xfrm>
          <a:prstGeom prst="rect">
            <a:avLst/>
          </a:prstGeom>
          <a:noFill/>
          <a:ln w="0">
            <a:noFill/>
          </a:ln>
        </p:spPr>
        <p:style>
          <a:lnRef idx="0"/>
          <a:fillRef idx="0"/>
          <a:effectRef idx="0"/>
          <a:fontRef idx="minor"/>
        </p:style>
        <p:txBody>
          <a:bodyPr lIns="90000" rIns="90000" tIns="45000" bIns="45000" anchor="t">
            <a:noAutofit/>
          </a:bodyPr>
          <a:p>
            <a:pPr marL="285840" indent="-285840">
              <a:lnSpc>
                <a:spcPts val="2001"/>
              </a:lnSpc>
              <a:buClr>
                <a:srgbClr val="000000"/>
              </a:buClr>
              <a:buFont typeface="Arial"/>
              <a:buChar char="•"/>
            </a:pPr>
            <a:r>
              <a:rPr b="1" lang="en-US" sz="1400" spc="-1" strike="noStrike">
                <a:solidFill>
                  <a:srgbClr val="000000"/>
                </a:solidFill>
                <a:latin typeface="Arial"/>
                <a:ea typeface="Arial"/>
              </a:rPr>
              <a:t>Single Router </a:t>
            </a:r>
            <a:r>
              <a:rPr b="0" lang="en-US" sz="1400" spc="-1" strike="noStrike">
                <a:solidFill>
                  <a:srgbClr val="000000"/>
                </a:solidFill>
                <a:latin typeface="Arial"/>
                <a:ea typeface="Arial"/>
              </a:rPr>
              <a:t>- A single router connects the protected network or internal local area network (LAN), to the internet. All security policies are configured on this device. </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Defense-in-Depth</a:t>
            </a:r>
            <a:r>
              <a:rPr b="0" lang="en-US" sz="1400" spc="-1" strike="noStrike">
                <a:solidFill>
                  <a:srgbClr val="000000"/>
                </a:solidFill>
                <a:latin typeface="Arial"/>
                <a:ea typeface="Arial"/>
              </a:rPr>
              <a:t> – This uses multiple layers of security prior to traffic entering the protected LAN. There are three primary layers of defense: the edge router, the firewall, and an internal router that connects to the protected LAN. </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DMZ</a:t>
            </a:r>
            <a:r>
              <a:rPr b="0" lang="en-US" sz="1400" spc="-1" strike="noStrike">
                <a:solidFill>
                  <a:srgbClr val="000000"/>
                </a:solidFill>
                <a:latin typeface="Arial"/>
                <a:ea typeface="Arial"/>
              </a:rPr>
              <a:t> -  The DMZ can be used for servers that must be accessible from the internet or another external network. The DMZ can be set up between two routers, with an internal router connecting to the protected network and an external router connecting to the unprotected network. </a:t>
            </a:r>
            <a:endParaRPr b="0" lang="en-AU" sz="1400" spc="-1" strike="noStrike">
              <a:latin typeface="Arial"/>
            </a:endParaRPr>
          </a:p>
        </p:txBody>
      </p:sp>
      <p:pic>
        <p:nvPicPr>
          <p:cNvPr id="240" name="Picture 3" descr=""/>
          <p:cNvPicPr/>
          <p:nvPr/>
        </p:nvPicPr>
        <p:blipFill>
          <a:blip r:embed="rId1"/>
          <a:stretch/>
        </p:blipFill>
        <p:spPr>
          <a:xfrm>
            <a:off x="4939560" y="731520"/>
            <a:ext cx="3975120" cy="3401280"/>
          </a:xfrm>
          <a:prstGeom prst="rect">
            <a:avLst/>
          </a:prstGeom>
          <a:ln w="0">
            <a:noFill/>
          </a:ln>
        </p:spPr>
      </p:pic>
      <p:sp>
        <p:nvSpPr>
          <p:cNvPr id="241" name="PlaceHolder 3"/>
          <p:cNvSpPr>
            <a:spLocks noGrp="1"/>
          </p:cNvSpPr>
          <p:nvPr>
            <p:ph type="sldNum" idx="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27A53C5-8835-4923-9461-0ED2A7198A9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Secure the Edge Router</a:t>
            </a:r>
            <a:endParaRPr b="0" lang="en-AU" sz="1600" spc="-1" strike="noStrike">
              <a:latin typeface="Arial"/>
            </a:endParaRPr>
          </a:p>
        </p:txBody>
      </p:sp>
      <p:sp>
        <p:nvSpPr>
          <p:cNvPr id="24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Three Areas of Router Security</a:t>
            </a:r>
            <a:endParaRPr b="0" lang="en-AU" sz="2200" spc="-1" strike="noStrike">
              <a:latin typeface="Arial"/>
            </a:endParaRPr>
          </a:p>
        </p:txBody>
      </p:sp>
      <p:sp>
        <p:nvSpPr>
          <p:cNvPr id="244" name="Object4"/>
          <p:cNvSpPr/>
          <p:nvPr/>
        </p:nvSpPr>
        <p:spPr>
          <a:xfrm>
            <a:off x="0" y="914400"/>
            <a:ext cx="8228880" cy="31806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Three areas of router security must be maintained:</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Physical </a:t>
            </a:r>
            <a:r>
              <a:rPr b="0" lang="en-US" sz="1400" spc="-1" strike="noStrike">
                <a:solidFill>
                  <a:srgbClr val="000000"/>
                </a:solidFill>
                <a:latin typeface="Arial"/>
                <a:ea typeface="Arial"/>
              </a:rPr>
              <a:t>-  Place the router and physical devices that connect to it in a secure locked room that is accessible only to authorized personnel. Install an uninterruptible power supply (UPS) or diesel backup power generator. </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Operating System </a:t>
            </a:r>
            <a:r>
              <a:rPr b="0" lang="en-US" sz="1400" spc="-1" strike="noStrike">
                <a:solidFill>
                  <a:srgbClr val="000000"/>
                </a:solidFill>
                <a:latin typeface="Arial"/>
                <a:ea typeface="Arial"/>
              </a:rPr>
              <a:t>-  Configure the router with the maximum amount of memory possible. The availability of memory can help mitigate DoS attacks. Use the latest, stable version of the operating system that meets the feature specifications of the router or network device. Keep a secure copy of router operating system images and router configuration files as backups.</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Router Hardening </a:t>
            </a:r>
            <a:r>
              <a:rPr b="0" lang="en-US" sz="1400" spc="-1" strike="noStrike">
                <a:solidFill>
                  <a:srgbClr val="000000"/>
                </a:solidFill>
                <a:latin typeface="Arial"/>
                <a:ea typeface="Arial"/>
              </a:rPr>
              <a:t>-  Ensure that only authorized personnel have access and that their level of access is controlled. Disable unused ports and interfaces. Disable unnecessary services. A router has services that are enabled by default. Some of these services can be used by an attacker to gather information about the router and the network. </a:t>
            </a:r>
            <a:endParaRPr b="0" lang="en-AU" sz="1400" spc="-1" strike="noStrike">
              <a:latin typeface="Arial"/>
            </a:endParaRPr>
          </a:p>
        </p:txBody>
      </p:sp>
      <p:sp>
        <p:nvSpPr>
          <p:cNvPr id="245" name="PlaceHolder 3"/>
          <p:cNvSpPr>
            <a:spLocks noGrp="1"/>
          </p:cNvSpPr>
          <p:nvPr>
            <p:ph type="sldNum" idx="1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A98D06E-CAB5-457A-8F23-81E0DD2373A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Secure the Edge Router</a:t>
            </a:r>
            <a:endParaRPr b="0" lang="en-AU" sz="1600" spc="-1" strike="noStrike">
              <a:latin typeface="Arial"/>
            </a:endParaRPr>
          </a:p>
        </p:txBody>
      </p:sp>
      <p:sp>
        <p:nvSpPr>
          <p:cNvPr id="247" name="PlaceHolder 2"/>
          <p:cNvSpPr>
            <a:spLocks noGrp="1"/>
          </p:cNvSpPr>
          <p:nvPr>
            <p:ph/>
          </p:nvPr>
        </p:nvSpPr>
        <p:spPr>
          <a:xfrm>
            <a:off x="0" y="274320"/>
            <a:ext cx="9143280" cy="49644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Secure Administrative Access</a:t>
            </a:r>
            <a:endParaRPr b="0" lang="en-AU" sz="2200" spc="-1" strike="noStrike">
              <a:latin typeface="Arial"/>
            </a:endParaRPr>
          </a:p>
        </p:txBody>
      </p:sp>
      <p:sp>
        <p:nvSpPr>
          <p:cNvPr id="248" name="Object4"/>
          <p:cNvSpPr/>
          <p:nvPr/>
        </p:nvSpPr>
        <p:spPr>
          <a:xfrm>
            <a:off x="0" y="914400"/>
            <a:ext cx="85708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Securing administrative access is important. If an unauthorized person gains administrative access to a router, that person could alter routing parameters, disable routing functions, or discover and gain access to other systems within the network. Several tasks are involved in securing administrative access to an infrastructure device:</a:t>
            </a:r>
            <a:endParaRPr b="0" lang="en-AU" sz="1400" spc="-1" strike="noStrike">
              <a:latin typeface="Arial"/>
            </a:endParaRPr>
          </a:p>
          <a:p>
            <a:pPr lvl="1" marL="743040" indent="-285840">
              <a:lnSpc>
                <a:spcPts val="2001"/>
              </a:lnSpc>
              <a:buClr>
                <a:srgbClr val="000000"/>
              </a:buClr>
              <a:buFont typeface="Arial"/>
              <a:buChar char="•"/>
            </a:pPr>
            <a:r>
              <a:rPr b="0" lang="en-US" sz="1400" spc="-1" strike="noStrike">
                <a:solidFill>
                  <a:srgbClr val="000000"/>
                </a:solidFill>
                <a:latin typeface="Arial"/>
                <a:ea typeface="Arial"/>
              </a:rPr>
              <a:t>Restrict device accessibility</a:t>
            </a:r>
            <a:endParaRPr b="0" lang="en-AU" sz="1400" spc="-1" strike="noStrike">
              <a:latin typeface="Arial"/>
            </a:endParaRPr>
          </a:p>
          <a:p>
            <a:pPr lvl="1" marL="743040" indent="-285840">
              <a:lnSpc>
                <a:spcPts val="2001"/>
              </a:lnSpc>
              <a:buClr>
                <a:srgbClr val="000000"/>
              </a:buClr>
              <a:buFont typeface="Arial"/>
              <a:buChar char="•"/>
            </a:pPr>
            <a:r>
              <a:rPr b="0" lang="en-US" sz="1400" spc="-1" strike="noStrike">
                <a:solidFill>
                  <a:srgbClr val="000000"/>
                </a:solidFill>
                <a:latin typeface="Arial"/>
                <a:ea typeface="Arial"/>
              </a:rPr>
              <a:t>Log and account for all access</a:t>
            </a:r>
            <a:endParaRPr b="0" lang="en-AU" sz="1400" spc="-1" strike="noStrike">
              <a:latin typeface="Arial"/>
            </a:endParaRPr>
          </a:p>
          <a:p>
            <a:pPr lvl="1" marL="743040" indent="-285840">
              <a:lnSpc>
                <a:spcPts val="2001"/>
              </a:lnSpc>
              <a:buClr>
                <a:srgbClr val="000000"/>
              </a:buClr>
              <a:buFont typeface="Arial"/>
              <a:buChar char="•"/>
            </a:pPr>
            <a:r>
              <a:rPr b="0" lang="en-US" sz="1400" spc="-1" strike="noStrike">
                <a:solidFill>
                  <a:srgbClr val="000000"/>
                </a:solidFill>
                <a:latin typeface="Arial"/>
                <a:ea typeface="Arial"/>
              </a:rPr>
              <a:t>Authenticate access</a:t>
            </a:r>
            <a:endParaRPr b="0" lang="en-AU" sz="1400" spc="-1" strike="noStrike">
              <a:latin typeface="Arial"/>
            </a:endParaRPr>
          </a:p>
          <a:p>
            <a:pPr lvl="1" marL="743040" indent="-285840">
              <a:lnSpc>
                <a:spcPts val="2001"/>
              </a:lnSpc>
              <a:buClr>
                <a:srgbClr val="000000"/>
              </a:buClr>
              <a:buFont typeface="Arial"/>
              <a:buChar char="•"/>
            </a:pPr>
            <a:r>
              <a:rPr b="0" lang="en-US" sz="1400" spc="-1" strike="noStrike">
                <a:solidFill>
                  <a:srgbClr val="000000"/>
                </a:solidFill>
                <a:latin typeface="Arial"/>
                <a:ea typeface="Arial"/>
              </a:rPr>
              <a:t>Authorize actions</a:t>
            </a:r>
            <a:endParaRPr b="0" lang="en-AU" sz="1400" spc="-1" strike="noStrike">
              <a:latin typeface="Arial"/>
            </a:endParaRPr>
          </a:p>
          <a:p>
            <a:pPr lvl="1" marL="743040" indent="-285840">
              <a:lnSpc>
                <a:spcPts val="2001"/>
              </a:lnSpc>
              <a:buClr>
                <a:srgbClr val="000000"/>
              </a:buClr>
              <a:buFont typeface="Arial"/>
              <a:buChar char="•"/>
            </a:pPr>
            <a:r>
              <a:rPr b="0" lang="en-US" sz="1400" spc="-1" strike="noStrike">
                <a:solidFill>
                  <a:srgbClr val="000000"/>
                </a:solidFill>
                <a:latin typeface="Arial"/>
                <a:ea typeface="Arial"/>
              </a:rPr>
              <a:t>Present legal notification</a:t>
            </a:r>
            <a:endParaRPr b="0" lang="en-AU" sz="1400" spc="-1" strike="noStrike">
              <a:latin typeface="Arial"/>
            </a:endParaRPr>
          </a:p>
          <a:p>
            <a:pPr lvl="1" marL="743040" indent="-285840">
              <a:lnSpc>
                <a:spcPts val="2001"/>
              </a:lnSpc>
              <a:buClr>
                <a:srgbClr val="000000"/>
              </a:buClr>
              <a:buFont typeface="Arial"/>
              <a:buChar char="•"/>
            </a:pPr>
            <a:r>
              <a:rPr b="0" lang="en-US" sz="1400" spc="-1" strike="noStrike">
                <a:solidFill>
                  <a:srgbClr val="000000"/>
                </a:solidFill>
                <a:latin typeface="Arial"/>
                <a:ea typeface="Arial"/>
              </a:rPr>
              <a:t>Ensure the confidentiality of data</a:t>
            </a:r>
            <a:endParaRPr b="0" lang="en-AU" sz="1400" spc="-1" strike="noStrike">
              <a:latin typeface="Arial"/>
            </a:endParaRPr>
          </a:p>
        </p:txBody>
      </p:sp>
      <p:sp>
        <p:nvSpPr>
          <p:cNvPr id="249" name="PlaceHolder 3"/>
          <p:cNvSpPr>
            <a:spLocks noGrp="1"/>
          </p:cNvSpPr>
          <p:nvPr>
            <p:ph type="sldNum" idx="1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CA1E00D-6418-4CEE-8F87-D46B50F20C0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Secure the Edge Router</a:t>
            </a:r>
            <a:endParaRPr b="0" lang="en-AU" sz="1600" spc="-1" strike="noStrike">
              <a:latin typeface="Arial"/>
            </a:endParaRPr>
          </a:p>
        </p:txBody>
      </p:sp>
      <p:sp>
        <p:nvSpPr>
          <p:cNvPr id="251" name="PlaceHolder 2"/>
          <p:cNvSpPr>
            <a:spLocks noGrp="1"/>
          </p:cNvSpPr>
          <p:nvPr>
            <p:ph/>
          </p:nvPr>
        </p:nvSpPr>
        <p:spPr>
          <a:xfrm>
            <a:off x="0" y="274320"/>
            <a:ext cx="9143280" cy="43920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Secure Local and Remote Access</a:t>
            </a:r>
            <a:endParaRPr b="0" lang="en-AU" sz="2200" spc="-1" strike="noStrike">
              <a:latin typeface="Arial"/>
            </a:endParaRPr>
          </a:p>
        </p:txBody>
      </p:sp>
      <p:sp>
        <p:nvSpPr>
          <p:cNvPr id="252" name="Object4"/>
          <p:cNvSpPr/>
          <p:nvPr/>
        </p:nvSpPr>
        <p:spPr>
          <a:xfrm>
            <a:off x="0" y="783720"/>
            <a:ext cx="4993920" cy="332676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A router can be accessed for administrative purposes locally or remotely:</a:t>
            </a:r>
            <a:endParaRPr b="0" lang="en-AU" sz="1400" spc="-1" strike="noStrike">
              <a:latin typeface="Arial"/>
            </a:endParaRPr>
          </a:p>
          <a:p>
            <a:pPr>
              <a:lnSpc>
                <a:spcPts val="2001"/>
              </a:lnSpc>
              <a:buNone/>
            </a:pP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Local access </a:t>
            </a:r>
            <a:r>
              <a:rPr b="0" lang="en-US" sz="1400" spc="-1" strike="noStrike">
                <a:solidFill>
                  <a:srgbClr val="000000"/>
                </a:solidFill>
                <a:latin typeface="Arial"/>
                <a:ea typeface="Arial"/>
              </a:rPr>
              <a:t>- The administrator must have physical access to the router and use a console cable to connect to the console port. Local access is typically used for initial configuration of the device.</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Remote access </a:t>
            </a:r>
            <a:r>
              <a:rPr b="0" lang="en-US" sz="1400" spc="-1" strike="noStrike">
                <a:solidFill>
                  <a:srgbClr val="000000"/>
                </a:solidFill>
                <a:latin typeface="Arial"/>
                <a:ea typeface="Arial"/>
              </a:rPr>
              <a:t>- Although the aux port option is available, the most common remote access method involves allowing Telnet, SSH, HTTP, HTTPS, or SNMP connections to the router from a computer. The computer can be on the local network or a remote network. </a:t>
            </a:r>
            <a:endParaRPr b="0" lang="en-AU" sz="1400" spc="-1" strike="noStrike">
              <a:latin typeface="Arial"/>
            </a:endParaRPr>
          </a:p>
        </p:txBody>
      </p:sp>
      <p:pic>
        <p:nvPicPr>
          <p:cNvPr id="253" name="Picture 3" descr=""/>
          <p:cNvPicPr/>
          <p:nvPr/>
        </p:nvPicPr>
        <p:blipFill>
          <a:blip r:embed="rId1"/>
          <a:stretch/>
        </p:blipFill>
        <p:spPr>
          <a:xfrm>
            <a:off x="5109120" y="783720"/>
            <a:ext cx="3920040" cy="3326760"/>
          </a:xfrm>
          <a:prstGeom prst="rect">
            <a:avLst/>
          </a:prstGeom>
          <a:ln w="0">
            <a:noFill/>
          </a:ln>
        </p:spPr>
      </p:pic>
      <p:sp>
        <p:nvSpPr>
          <p:cNvPr id="254" name="PlaceHolder 3"/>
          <p:cNvSpPr>
            <a:spLocks noGrp="1"/>
          </p:cNvSpPr>
          <p:nvPr>
            <p:ph type="sldNum" idx="1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83F20FF5-5302-4741-9644-F98AD75F95E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892</TotalTime>
  <Application>LibreOffice/7.3.3.2$Windows_X86_64 LibreOffice_project/d1d0ea68f081ee2800a922cac8f79445e4603348</Application>
  <AppVersion>15.0000</AppVersion>
  <Words>4299</Words>
  <Paragraphs>475</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2020-12-08T18:27:11Z</dcterms:created>
  <dc:creator>PptxGenJS</dc:creator>
  <dc:description/>
  <dc:language>en-AU</dc:language>
  <cp:lastModifiedBy/>
  <dcterms:modified xsi:type="dcterms:W3CDTF">2022-07-30T13:09:21Z</dcterms:modified>
  <cp:revision>52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7</vt:i4>
  </property>
  <property fmtid="{D5CDD505-2E9C-101B-9397-08002B2CF9AE}" pid="3" name="Notes">
    <vt:i4>43</vt:i4>
  </property>
  <property fmtid="{D5CDD505-2E9C-101B-9397-08002B2CF9AE}" pid="4" name="PresentationFormat">
    <vt:lpwstr>On-screen Show (16:9)</vt:lpwstr>
  </property>
  <property fmtid="{D5CDD505-2E9C-101B-9397-08002B2CF9AE}" pid="5" name="Slides">
    <vt:i4>45</vt:i4>
  </property>
</Properties>
</file>