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move the slide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AU" sz="2000" spc="-1" strike="noStrike">
                <a:latin typeface="Arial"/>
              </a:rPr>
              <a:t>Click to edit the notes format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AU" sz="1400" spc="-1" strike="noStrike">
                <a:latin typeface="Times New Roman"/>
              </a:rPr>
              <a:t>&lt;header&gt;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A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AD0399D-6918-46DB-8E91-44E73C5FA8B8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Networking Security (NETSEC)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Module 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3F7C5E-EB09-4D8C-932B-4846E39361B9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5.2.2: Role-Based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3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0FFEC1-DE99-4291-86EF-F03182C3C0C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5.2.3: Configure Role-Based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EFA3E-6731-47DF-9DF0-E58832E06BF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5.2.3: Configure Role-Based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3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3CBDB9-6779-49ED-81D3-137B2097FB7E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5.2.3: Configure Role-Based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5.2.4: Syntax Checker - Configure Views on R2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3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A72500-DE9B-4590-B8FF-4B9AD1B910D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5.2.5  Lab-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Configure Administrative Roles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9DB7E9-63F7-4FFB-91D7-93980D24628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5.2.6: Configure Role-Based CLI Superviews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A4D8AC-A39A-40E9-AA57-383C7B63394F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5.2.6: Configure Role-Based CLI Superviews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5.2.7: Syntax Checker - Configure Superviews on R2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4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EDF47E-B9AE-4ACF-8D98-F619009945AA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5.2.8: Verify Role-Based CLI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4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E9F81D-A4AE-42B7-855D-0F2A074E8271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5.2.8: Verify Role-Based CLI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4787C-78EB-40DD-998E-19B98CDB689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5.2.8: Verify Role-Based CLI Views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4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8C4474-6BEE-4EAC-9A1C-EF8284A10401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Networking Security (NETSEC)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Module 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2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41D4DC-930F-4C79-B710-4D7C0DF4CE79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5.3: Assign Administrative Roles Summary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4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286B99-ADE9-4229-9519-29AD9BE0D5CC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5.3: Assign Administrative Roles Summary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5.3.1: What Did I Learn in this Module?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5.3.2: Module Quiz – Assign Administrative Rolls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4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4F35F6-BC9F-46AD-9564-3885D1553B5D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5.3: Assign Administrative Roles Summary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5.3.1: What Did I Learn in this Module?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5.3.2: Module Quiz – Assign Administrative Rolls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4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80D416-A596-42DE-9A1C-7E6FD0AF422D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11"/>
          <p:cNvSpPr/>
          <p:nvPr/>
        </p:nvSpPr>
        <p:spPr>
          <a:xfrm>
            <a:off x="5929200" y="8680320"/>
            <a:ext cx="8121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720" rIns="18720" tIns="0" bIns="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07A305-F89E-45AB-B911-E6523E9CBCAA}" type="slidenum"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AU" sz="800" spc="-1" strike="noStrike"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 – Assigning Administrative Roles</a:t>
            </a:r>
            <a:endParaRPr b="0" lang="en-AU" sz="12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5.0.2 – What will I learn in this module?</a:t>
            </a:r>
            <a:endParaRPr b="0" lang="en-A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5.1: Configure Privilege Levels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EC8A1-4FA6-4E09-8987-0A2751190E7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5.1: Configure Privilege Levels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5.1.1: Limiting Command Availability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4DC578-2B92-431E-9371-255C9818DE4E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5.1: Configure Privilege Levels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5.1.2: Configuring and Assigning Privilege Levels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3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3F0FA-AEF7-4231-8B80-A717A539442B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5.1: Configure Privilege Levels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5.1.3: Limitations of Privilege Levels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5.1.4: Syntax Checker - Configure Privilege Levels on R2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3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9FDC7D-A7F8-451A-9705-C3ACB52EFAC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E1664E-9E66-4912-8581-81A1E8B4DC4C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5: Assigning Administrative Roles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5.2: Configure Role-Based CLI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5.2.1: Role-Based CLI Access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3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E5F4AD-937F-4AFB-BC0C-B9261038B00C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70269C-FF46-4FA1-9ECC-9AA54BB30DD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DD5E63-E35F-4E9F-8C54-D2595929C92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43F40D-16C3-4945-AB15-0B403E51F72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0ABA20-176C-41E3-8E4C-46E5F561D95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2F1D57-9153-499B-A08E-988EFC4D334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BF258A-2976-43F8-924C-77FBC7D68AE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3C335C-E4DF-47E6-A47C-45CBAB4F68F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44BEDC-D9B6-447B-848D-95519A78DB0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6E4457-60B6-4AF1-8A2A-9ACC1B86021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BF0700-277D-43D2-9F1A-6CCCB376240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0C4761-CCF4-47E1-96C8-AB52AEBA125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B62691-62A9-4EB3-9136-78946A8E361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3DAC47-C572-4B35-9B36-F1D7A521C65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520D86-B5B4-447E-BEF7-6522899615C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D1980-1AEE-48E1-B47E-DB67194EFA8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686F05-7EC8-4810-BB5B-5FF3064295E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883D3-9115-49FB-B44F-6E5E8C9F48B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E1BF16-7906-4735-BB58-9237C15B543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D8D20-1D93-40B3-B397-E2BA310A0CA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2C344B-B805-4FFC-8F77-144C73EDF9A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D05E7-C54E-4487-A0A0-8CB72C2462F6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19F97D-EFA6-4269-B04A-9F829A722BAA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0D022A-DECD-4C18-BCD8-38507420EC7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C05F6-2383-4176-A3BD-83EC57CDC4BA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EA18E-B826-427A-BC2E-9DF5C7CE473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6245F-6DA9-4023-AE1B-B5C0F8822B4F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F8BE06-E8B8-4986-AF2D-EEAC4454EFE6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12705-A6B7-4D6F-9BF2-293C0EB6855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6D101-4826-401B-AE28-BBEFCC65ABE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ED1FC0-685B-45CA-BEC1-B86A19B9F27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FB82EA-44BB-46F8-8509-BFB3204358A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B7C2DB-32FE-4C5F-8020-DE77DCBF434E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DA22C-B4EA-4C95-A6F3-2A82CEAB4A4D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A0A6D2-174E-4A0B-BD10-1B8960F70DAF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9FC786-09C7-45AF-9A7A-D43D7A61BE9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18F2B-8FB8-4928-A2C8-AAC2EB61AED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ject 3" descr="/Users/phillipball/Projects/Cisco/Netacad 3/netacad-vudu/src/pptx/assets/Cisco_logo.png"/>
          <p:cNvPicPr/>
          <p:nvPr/>
        </p:nvPicPr>
        <p:blipFill>
          <a:blip r:embed="rId3"/>
          <a:srcRect l="0" t="-33333" r="0" b="-33333"/>
          <a:stretch/>
        </p:blipFill>
        <p:spPr>
          <a:xfrm>
            <a:off x="457200" y="257040"/>
            <a:ext cx="913680" cy="9136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ject 3" descr="/Users/phillipball/Projects/Cisco/Netacad 3/netacad-vudu/src/pptx/assets/Cisco_logo.png"/>
          <p:cNvPicPr/>
          <p:nvPr/>
        </p:nvPicPr>
        <p:blipFill>
          <a:blip r:embed="rId3"/>
          <a:srcRect l="0" t="-33333" r="0" b="-33333"/>
          <a:stretch/>
        </p:blipFill>
        <p:spPr>
          <a:xfrm>
            <a:off x="457200" y="257040"/>
            <a:ext cx="913680" cy="9136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/>
          <p:cNvSpPr/>
          <p:nvPr/>
        </p:nvSpPr>
        <p:spPr>
          <a:xfrm>
            <a:off x="8389080" y="4743360"/>
            <a:ext cx="471600" cy="15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560" rIns="61560" tIns="30960" bIns="30960" anchor="b">
            <a:spAutoFit/>
          </a:bodyPr>
          <a:p>
            <a:pPr algn="r">
              <a:lnSpc>
                <a:spcPct val="100000"/>
              </a:lnSpc>
              <a:buNone/>
            </a:pPr>
            <a:fld id="{0C50D959-7650-428D-8E23-AD65E19DDFA1}" type="slidenum">
              <a:rPr b="0" lang="en-US" sz="600" spc="-1" strike="noStrike">
                <a:solidFill>
                  <a:srgbClr val="d9d9d9"/>
                </a:solidFill>
                <a:latin typeface="Arial"/>
                <a:ea typeface="DejaVu Sans"/>
              </a:rPr>
              <a:t>&lt;number&gt;</a:t>
            </a:fld>
            <a:endParaRPr b="0" lang="en-AU" sz="600" spc="-1" strike="noStrike">
              <a:latin typeface="Arial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5867640" y="4741920"/>
            <a:ext cx="2657160" cy="15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1560" rIns="61560" tIns="30960" bIns="30960" anchor="b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d9d9d9"/>
                </a:solidFill>
                <a:latin typeface="Arial"/>
                <a:ea typeface="DejaVu Sans"/>
              </a:rPr>
              <a:t>© 2021  Cisco and/or its affiliates. All rights reserved.   Cisco Confidential</a:t>
            </a:r>
            <a:endParaRPr b="0" lang="en-AU" sz="600" spc="-1" strike="noStrike">
              <a:latin typeface="Arial"/>
            </a:endParaRPr>
          </a:p>
        </p:txBody>
      </p:sp>
      <p:grpSp>
        <p:nvGrpSpPr>
          <p:cNvPr id="80" name="Group 4"/>
          <p:cNvGrpSpPr/>
          <p:nvPr/>
        </p:nvGrpSpPr>
        <p:grpSpPr>
          <a:xfrm>
            <a:off x="507960" y="4715280"/>
            <a:ext cx="339480" cy="180000"/>
            <a:chOff x="507960" y="4715280"/>
            <a:chExt cx="339480" cy="180000"/>
          </a:xfrm>
        </p:grpSpPr>
        <p:sp>
          <p:nvSpPr>
            <p:cNvPr id="81" name="Rectangle 5"/>
            <p:cNvSpPr/>
            <p:nvPr/>
          </p:nvSpPr>
          <p:spPr>
            <a:xfrm>
              <a:off x="604440" y="4835160"/>
              <a:ext cx="14040" cy="5904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6"/>
            <p:cNvSpPr/>
            <p:nvPr/>
          </p:nvSpPr>
          <p:spPr>
            <a:xfrm>
              <a:off x="694440" y="4834440"/>
              <a:ext cx="43920" cy="6084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7"/>
            <p:cNvSpPr/>
            <p:nvPr/>
          </p:nvSpPr>
          <p:spPr>
            <a:xfrm>
              <a:off x="538560" y="4834440"/>
              <a:ext cx="44640" cy="6084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8"/>
            <p:cNvSpPr/>
            <p:nvPr/>
          </p:nvSpPr>
          <p:spPr>
            <a:xfrm>
              <a:off x="755280" y="4834440"/>
              <a:ext cx="60840" cy="6084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9"/>
            <p:cNvSpPr/>
            <p:nvPr/>
          </p:nvSpPr>
          <p:spPr>
            <a:xfrm>
              <a:off x="639000" y="4834440"/>
              <a:ext cx="39960" cy="6084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10"/>
            <p:cNvSpPr/>
            <p:nvPr/>
          </p:nvSpPr>
          <p:spPr>
            <a:xfrm>
              <a:off x="507960" y="4763880"/>
              <a:ext cx="14040" cy="2988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11"/>
            <p:cNvSpPr/>
            <p:nvPr/>
          </p:nvSpPr>
          <p:spPr>
            <a:xfrm>
              <a:off x="548640" y="4743720"/>
              <a:ext cx="14040" cy="5004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12"/>
            <p:cNvSpPr/>
            <p:nvPr/>
          </p:nvSpPr>
          <p:spPr>
            <a:xfrm>
              <a:off x="589320" y="4715280"/>
              <a:ext cx="14040" cy="9360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13"/>
            <p:cNvSpPr/>
            <p:nvPr/>
          </p:nvSpPr>
          <p:spPr>
            <a:xfrm>
              <a:off x="630000" y="4743720"/>
              <a:ext cx="14040" cy="5004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14"/>
            <p:cNvSpPr/>
            <p:nvPr/>
          </p:nvSpPr>
          <p:spPr>
            <a:xfrm>
              <a:off x="670680" y="4763880"/>
              <a:ext cx="14040" cy="2988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15"/>
            <p:cNvSpPr/>
            <p:nvPr/>
          </p:nvSpPr>
          <p:spPr>
            <a:xfrm>
              <a:off x="711360" y="4743720"/>
              <a:ext cx="14040" cy="5004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16"/>
            <p:cNvSpPr/>
            <p:nvPr/>
          </p:nvSpPr>
          <p:spPr>
            <a:xfrm>
              <a:off x="752040" y="4715280"/>
              <a:ext cx="14040" cy="9360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17"/>
            <p:cNvSpPr/>
            <p:nvPr/>
          </p:nvSpPr>
          <p:spPr>
            <a:xfrm>
              <a:off x="792720" y="4743720"/>
              <a:ext cx="14040" cy="5004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18"/>
            <p:cNvSpPr/>
            <p:nvPr/>
          </p:nvSpPr>
          <p:spPr>
            <a:xfrm>
              <a:off x="833400" y="4763880"/>
              <a:ext cx="14040" cy="2988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PlaceHolder 1"/>
          <p:cNvSpPr>
            <a:spLocks noGrp="1"/>
          </p:cNvSpPr>
          <p:nvPr>
            <p:ph type="sldNum" idx="1"/>
          </p:nvPr>
        </p:nvSpPr>
        <p:spPr>
          <a:xfrm>
            <a:off x="8473320" y="4954320"/>
            <a:ext cx="676080" cy="18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20" spc="-1" strike="noStrike">
                <a:solidFill>
                  <a:srgbClr val="595959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6A2E30-FE21-4301-B227-9F23D2A2D87F}" type="slidenum">
              <a:rPr b="0" lang="en-US" sz="520" spc="-1" strike="noStrike">
                <a:solidFill>
                  <a:srgbClr val="595959"/>
                </a:solidFill>
                <a:latin typeface="Arial"/>
              </a:rPr>
              <a:t>&lt;number&gt;</a:t>
            </a:fld>
            <a:endParaRPr b="0" lang="en-AU" sz="52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9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2"/>
          <p:cNvSpPr/>
          <p:nvPr/>
        </p:nvSpPr>
        <p:spPr>
          <a:xfrm>
            <a:off x="914400" y="4629240"/>
            <a:ext cx="77716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d9d9d9"/>
                </a:solidFill>
                <a:latin typeface="Calibri"/>
                <a:ea typeface="DejaVu Sans"/>
              </a:rPr>
              <a:t>© 2021 Cisco and/or its affiliates. All rights reserved.   Cisco Confidential</a:t>
            </a:r>
            <a:endParaRPr b="0" lang="en-AU" sz="600" spc="-1" strike="noStrike">
              <a:latin typeface="Arial"/>
            </a:endParaRPr>
          </a:p>
        </p:txBody>
      </p:sp>
      <p:pic>
        <p:nvPicPr>
          <p:cNvPr id="135" name="Object 3" descr="/Users/phillipball/Projects/Cisco/Netacad 3/netacad-vudu/src/pptx/assets/Cisco_logo_sm.png"/>
          <p:cNvPicPr/>
          <p:nvPr/>
        </p:nvPicPr>
        <p:blipFill>
          <a:blip r:embed="rId2"/>
          <a:srcRect l="0" t="-16633" r="0" b="-16633"/>
          <a:stretch/>
        </p:blipFill>
        <p:spPr>
          <a:xfrm>
            <a:off x="457200" y="4629240"/>
            <a:ext cx="365040" cy="3650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sldNum" idx="2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32D60C0-056F-4633-B048-409F1DCB09CD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3"/>
          <p:cNvSpPr/>
          <p:nvPr/>
        </p:nvSpPr>
        <p:spPr>
          <a:xfrm>
            <a:off x="914400" y="4629240"/>
            <a:ext cx="77716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d9d9d9"/>
                </a:solidFill>
                <a:latin typeface="Calibri"/>
                <a:ea typeface="DejaVu Sans"/>
              </a:rPr>
              <a:t>© 2021  Cisco and/or its affiliates. All rights reserved.   Cisco Confidential</a:t>
            </a:r>
            <a:endParaRPr b="0" lang="en-AU" sz="600" spc="-1" strike="noStrike">
              <a:latin typeface="Arial"/>
            </a:endParaRPr>
          </a:p>
        </p:txBody>
      </p:sp>
      <p:pic>
        <p:nvPicPr>
          <p:cNvPr id="176" name="Object 4" descr="/Users/phillipball/Projects/Cisco/Netacad 3/netacad-vudu/src/pptx/assets/Cisco_logo_sm.png"/>
          <p:cNvPicPr/>
          <p:nvPr/>
        </p:nvPicPr>
        <p:blipFill>
          <a:blip r:embed="rId2"/>
          <a:stretch/>
        </p:blipFill>
        <p:spPr>
          <a:xfrm>
            <a:off x="457200" y="4629240"/>
            <a:ext cx="365040" cy="18216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sldNum" idx="3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D98A96E-ECA4-488F-AB62-2772C9C60990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457200" y="1542960"/>
            <a:ext cx="6400080" cy="182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afe8fb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afe8fb"/>
                </a:solidFill>
                <a:latin typeface="Arial"/>
                <a:ea typeface="Arial"/>
              </a:rPr>
              <a:t>Assigning Administrative Roles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23" name="Object2"/>
          <p:cNvSpPr/>
          <p:nvPr/>
        </p:nvSpPr>
        <p:spPr>
          <a:xfrm>
            <a:off x="457200" y="3343320"/>
            <a:ext cx="365688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ee8c3"/>
                </a:solidFill>
                <a:latin typeface="Arial"/>
                <a:ea typeface="Arial"/>
              </a:rPr>
              <a:t>Instructor Materials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4114800"/>
            <a:ext cx="36568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afe8fb"/>
                </a:solidFill>
                <a:latin typeface="Arial"/>
                <a:ea typeface="Arial"/>
              </a:rPr>
              <a:t>Networking Security v1.0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Role-Based Views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56" name="Object4"/>
          <p:cNvSpPr/>
          <p:nvPr/>
        </p:nvSpPr>
        <p:spPr>
          <a:xfrm>
            <a:off x="100440" y="731520"/>
            <a:ext cx="9143280" cy="37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Role-based CLI provides three types of views that dictate which commands are available: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Root View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-To configure any view for the system, the administrator must be in root view.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 View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 specific set of commands can be bundled into a CLI view.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Superview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- A superview consists of one or more CLI views.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Superviews have several specific characteristics: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single CLI view can be shared within multiple superviews.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Commands cannot be configured for a superview. An administrator must add commands to the CLI view and add that CLI view to the superview.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Users who are logged into a superview can access all the commands that are configured for any of the CLI views that are part of the superview.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Each superview has a password that is used to switch between superviews or from a CLI view to a superview.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Deleting a superview does not delete the associated CLI views. The CLI views remain available to be assigned to another superview.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3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B9EEC988-C456-4CDC-A814-559F25C18050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Views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60" name="TextBox 7"/>
          <p:cNvSpPr/>
          <p:nvPr/>
        </p:nvSpPr>
        <p:spPr>
          <a:xfrm>
            <a:off x="-14400" y="932040"/>
            <a:ext cx="6539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five steps to create and manage a specific view.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1" name="TextBox 6"/>
          <p:cNvSpPr/>
          <p:nvPr/>
        </p:nvSpPr>
        <p:spPr>
          <a:xfrm>
            <a:off x="-14400" y="1585800"/>
            <a:ext cx="4504680" cy="25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1.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Enable AAA with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aaa new-model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global configuration mode command. Exit and enter the root view with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enable view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command.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Create a view using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parser view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view-name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global configuration mode command. This enables the view configuration mode.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2" name="Rectangle: Rounded Corners 9"/>
          <p:cNvSpPr/>
          <p:nvPr/>
        </p:nvSpPr>
        <p:spPr>
          <a:xfrm>
            <a:off x="4464360" y="2043360"/>
            <a:ext cx="4413240" cy="6768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aaa new-model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enable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[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[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view-name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]]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3" name="Rectangle: Rounded Corners 11"/>
          <p:cNvSpPr/>
          <p:nvPr/>
        </p:nvSpPr>
        <p:spPr>
          <a:xfrm>
            <a:off x="4464360" y="309996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parser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view-name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4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E7389AF-9A4D-4994-8873-E80ABABF0915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Views (Cont.)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67" name="TextBox 6"/>
          <p:cNvSpPr/>
          <p:nvPr/>
        </p:nvSpPr>
        <p:spPr>
          <a:xfrm>
            <a:off x="0" y="960120"/>
            <a:ext cx="4504680" cy="22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Assign a secret password to the view using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view configuration mode command.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4.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Assign commands to the selected view using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parser-mode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command in view configuration mode.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8" name="TextBox 9"/>
          <p:cNvSpPr/>
          <p:nvPr/>
        </p:nvSpPr>
        <p:spPr>
          <a:xfrm>
            <a:off x="0" y="3632760"/>
            <a:ext cx="46123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5.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Exit view configuration mode by typing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command.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9" name="Rectangle: Rounded Corners 8"/>
          <p:cNvSpPr/>
          <p:nvPr/>
        </p:nvSpPr>
        <p:spPr>
          <a:xfrm>
            <a:off x="4613040" y="108396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Router(config-view)#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secret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password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70" name="Rectangle: Rounded Corners 10"/>
          <p:cNvSpPr/>
          <p:nvPr/>
        </p:nvSpPr>
        <p:spPr>
          <a:xfrm>
            <a:off x="4613040" y="2382840"/>
            <a:ext cx="4371840" cy="107532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Router(config-view)#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commands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parser-mode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{include | include-exclusive | exclude} [all] [interface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interface-name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|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command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]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5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3E4E3D7-3005-4D04-AA58-27CBCC397400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70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Views (Cont.)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74" name="TextBox 4"/>
          <p:cNvSpPr/>
          <p:nvPr/>
        </p:nvSpPr>
        <p:spPr>
          <a:xfrm>
            <a:off x="0" y="690480"/>
            <a:ext cx="7470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Below is a list of commands and the description.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275" name="Table 16"/>
          <p:cNvGraphicFramePr/>
          <p:nvPr/>
        </p:nvGraphicFramePr>
        <p:xfrm>
          <a:off x="91440" y="1073880"/>
          <a:ext cx="8960400" cy="0"/>
        </p:xfrm>
        <a:graphic>
          <a:graphicData uri="http://schemas.openxmlformats.org/drawingml/2006/table">
            <a:tbl>
              <a:tblPr/>
              <a:tblGrid>
                <a:gridCol w="1573560"/>
                <a:gridCol w="7387200"/>
              </a:tblGrid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Commands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24c69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commands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Adds commands or interfaces to a view.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i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parser-mode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The mode in which the specified command exists; for example, EXEC mode.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include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Adds a command or an interface to the view and allows the same command or interface to be added to other views.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include-exclusive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Adds a command or an interface to the view and excludes the same command or interface from being added to all other views.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exclude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Excludes a command or an interface from the view.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A "wildcard" that allows every command in a specified configuration mode that begins with the same keyword or every subinterface for a specified interface to be part of the view.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interface </a:t>
                      </a:r>
                      <a:r>
                        <a:rPr b="0" i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interface-name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Interface that is added to the view.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i="1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command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Command that is added to the view.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76" name="PlaceHolder 3"/>
          <p:cNvSpPr>
            <a:spLocks noGrp="1"/>
          </p:cNvSpPr>
          <p:nvPr>
            <p:ph type="sldNum" idx="16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7DBC08B5-9388-470D-917F-17F2AB573B65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70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Lab – Configure Administrative Roles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79" name="TextBox 4"/>
          <p:cNvSpPr/>
          <p:nvPr/>
        </p:nvSpPr>
        <p:spPr>
          <a:xfrm>
            <a:off x="0" y="690480"/>
            <a:ext cx="7470000" cy="8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18288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 this lab, you will complete the following objectives:</a:t>
            </a:r>
            <a:endParaRPr b="0" lang="en-AU" sz="1600" spc="-1" strike="noStrike">
              <a:latin typeface="Arial"/>
            </a:endParaRPr>
          </a:p>
          <a:p>
            <a:pPr lvl="1" marL="358920" indent="-216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Part 1: Configure basic device settings.</a:t>
            </a:r>
            <a:endParaRPr b="0" lang="en-AU" sz="1400" spc="-1" strike="noStrike">
              <a:latin typeface="Arial"/>
            </a:endParaRPr>
          </a:p>
          <a:p>
            <a:pPr lvl="1" marL="358920" indent="-216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Part 2: Configure administrative roles.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7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420A758-83F2-4B18-8877-2FAAF935A792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 Superviews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83" name="TextBox 8"/>
          <p:cNvSpPr/>
          <p:nvPr/>
        </p:nvSpPr>
        <p:spPr>
          <a:xfrm>
            <a:off x="0" y="988920"/>
            <a:ext cx="8825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steps to configure a superview are essentially the same as configuring a CLI view, except that the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view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view-name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command is used to assign commands to the superview. 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84" name="Object4"/>
          <p:cNvSpPr/>
          <p:nvPr/>
        </p:nvSpPr>
        <p:spPr>
          <a:xfrm>
            <a:off x="0" y="1766880"/>
            <a:ext cx="4648320" cy="25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 Create a view using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parser view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view-name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superview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command and enter superview configuration mode.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Step 2.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Assign a secret password to the view using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secret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command. This sets a password to protect access to the superview.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85" name="Rectangle: Rounded Corners 9"/>
          <p:cNvSpPr/>
          <p:nvPr/>
        </p:nvSpPr>
        <p:spPr>
          <a:xfrm>
            <a:off x="4649040" y="318456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Router(config-view)#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secret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password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86" name="Rectangle: Rounded Corners 10"/>
          <p:cNvSpPr/>
          <p:nvPr/>
        </p:nvSpPr>
        <p:spPr>
          <a:xfrm>
            <a:off x="4649040" y="2036160"/>
            <a:ext cx="4413240" cy="6699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parser view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view-name </a:t>
            </a:r>
            <a:r>
              <a:rPr b="1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superview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8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00C5710-72A1-4011-9632-B0DAF0D32BF5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 Superviews (Cont.)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90" name="Object4"/>
          <p:cNvSpPr/>
          <p:nvPr/>
        </p:nvSpPr>
        <p:spPr>
          <a:xfrm>
            <a:off x="0" y="914400"/>
            <a:ext cx="4123080" cy="25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3.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Assign an existing view using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view-name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command in view configuration mode. This adds a CLI view to superview.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4.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Exit superview configuration mode by typing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command.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91" name="Rectangle: Rounded Corners 6"/>
          <p:cNvSpPr/>
          <p:nvPr/>
        </p:nvSpPr>
        <p:spPr>
          <a:xfrm>
            <a:off x="4360680" y="136512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Router(config-view)#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view-name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9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C6B3887-F0CB-4730-ABDA-38B796F51353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Verify Role-Based CLI Views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95" name="Object4"/>
          <p:cNvSpPr/>
          <p:nvPr/>
        </p:nvSpPr>
        <p:spPr>
          <a:xfrm>
            <a:off x="66240" y="774000"/>
            <a:ext cx="89604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verify a view, use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enable view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view-name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command. Enter the name of the view to verify and provide the password to log into the view. Use the question mark (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command to verify that the commands available in the view are correct. The example enables the USER superview and lists the commands available in the view.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600" spc="-1" strike="noStrike">
              <a:latin typeface="Arial"/>
            </a:endParaRPr>
          </a:p>
        </p:txBody>
      </p:sp>
      <p:pic>
        <p:nvPicPr>
          <p:cNvPr id="296" name="Picture 5" descr=""/>
          <p:cNvPicPr/>
          <p:nvPr/>
        </p:nvPicPr>
        <p:blipFill>
          <a:blip r:embed="rId1"/>
          <a:stretch/>
        </p:blipFill>
        <p:spPr>
          <a:xfrm>
            <a:off x="1014840" y="1865160"/>
            <a:ext cx="6530760" cy="2823480"/>
          </a:xfrm>
          <a:prstGeom prst="rect">
            <a:avLst/>
          </a:prstGeom>
          <a:ln w="0">
            <a:noFill/>
          </a:ln>
        </p:spPr>
      </p:pic>
      <p:sp>
        <p:nvSpPr>
          <p:cNvPr id="297" name="PlaceHolder 3"/>
          <p:cNvSpPr>
            <a:spLocks noGrp="1"/>
          </p:cNvSpPr>
          <p:nvPr>
            <p:ph type="sldNum" idx="20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14D3391B-9925-4069-8CFF-35A8AE1EA623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Verify Role-Based CLI Views (Cont.)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300" name="Object4"/>
          <p:cNvSpPr/>
          <p:nvPr/>
        </p:nvSpPr>
        <p:spPr>
          <a:xfrm>
            <a:off x="66240" y="774000"/>
            <a:ext cx="89604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example below enables the SUPPORT superview and lists the commands available in the view.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301" name="Picture 3" descr=""/>
          <p:cNvPicPr/>
          <p:nvPr/>
        </p:nvPicPr>
        <p:blipFill>
          <a:blip r:embed="rId1"/>
          <a:stretch/>
        </p:blipFill>
        <p:spPr>
          <a:xfrm>
            <a:off x="170280" y="1349280"/>
            <a:ext cx="8802720" cy="304884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3"/>
          <p:cNvSpPr>
            <a:spLocks noGrp="1"/>
          </p:cNvSpPr>
          <p:nvPr>
            <p:ph type="sldNum" idx="21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1B745A6-C468-4A6A-91B6-D5E1F5BED65A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Verify Role-Based CLI Views (Cont.)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305" name="Object4"/>
          <p:cNvSpPr/>
          <p:nvPr/>
        </p:nvSpPr>
        <p:spPr>
          <a:xfrm>
            <a:off x="66240" y="774000"/>
            <a:ext cx="89604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example enables the JR-ADMIN view and lists the commands available in the view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306" name="TextBox 8"/>
          <p:cNvSpPr/>
          <p:nvPr/>
        </p:nvSpPr>
        <p:spPr>
          <a:xfrm>
            <a:off x="219600" y="3982680"/>
            <a:ext cx="880740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By not specifying a view for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enable view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command, you can log in as root. From the root view, use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show parser view all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command to see a summary of all views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307" name="Picture 5" descr=""/>
          <p:cNvPicPr/>
          <p:nvPr/>
        </p:nvPicPr>
        <p:blipFill>
          <a:blip r:embed="rId1"/>
          <a:stretch/>
        </p:blipFill>
        <p:spPr>
          <a:xfrm>
            <a:off x="299520" y="1124640"/>
            <a:ext cx="7796880" cy="289368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3"/>
          <p:cNvSpPr>
            <a:spLocks noGrp="1"/>
          </p:cNvSpPr>
          <p:nvPr>
            <p:ph type="sldNum" idx="22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D3191F14-1FA5-49B7-926B-E8880FFCD9AC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457200" y="1542960"/>
            <a:ext cx="640008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39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afe8fb"/>
                </a:solidFill>
                <a:latin typeface="Arial"/>
                <a:ea typeface="Arial"/>
              </a:rPr>
              <a:t>Module 5: Assigning Administrative Roles</a:t>
            </a:r>
            <a:endParaRPr b="0" lang="en-AU" sz="42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4114800"/>
            <a:ext cx="36568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afe8fb"/>
                </a:solidFill>
                <a:latin typeface="Arial"/>
                <a:ea typeface="Arial"/>
              </a:rPr>
              <a:t>Networking Security v1.0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afe8fb"/>
                </a:solidFill>
                <a:latin typeface="Arial"/>
                <a:ea typeface="Arial"/>
              </a:rPr>
              <a:t>(NETSEC)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457200" y="2057400"/>
            <a:ext cx="82288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rgbClr val="b1e8fa"/>
                </a:solidFill>
                <a:latin typeface="Arial"/>
                <a:ea typeface="Arial"/>
              </a:rPr>
              <a:t>5.3 Assign Administrative Roles Summary</a:t>
            </a:r>
            <a:endParaRPr b="0" lang="en-AU" sz="46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23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15A2F9F9-5DEB-4F0B-BA01-DB0583B0486A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Assign Administrative Roles Summary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What Did I Learn in this Module?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313" name="Object4"/>
          <p:cNvSpPr/>
          <p:nvPr/>
        </p:nvSpPr>
        <p:spPr>
          <a:xfrm>
            <a:off x="300240" y="731520"/>
            <a:ext cx="8228880" cy="362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IOS software supports two infrastructure access methods: privilege level and role-based CLI.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 default, there is User EXEC mode (privilege level 1) and Privileged EXEC mode (level 15).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higher the privilege level, the more router access a user has.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assign a command to a privilege level, use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privilege exec level </a:t>
            </a:r>
            <a:r>
              <a:rPr b="0" i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level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0" i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].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to assign a privilege level to a specific user or use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secret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to assign a privilege level to a specific EXEC mode password.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Privilege levels has limitations therefore use the Cisco role-based CLI access feature.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4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FFE4183-DCBF-4B74-B948-69706D6440BD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Assign Administrative Roles Summary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What Did I Learn in this Module?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317" name="Object4"/>
          <p:cNvSpPr/>
          <p:nvPr/>
        </p:nvSpPr>
        <p:spPr>
          <a:xfrm>
            <a:off x="300240" y="731520"/>
            <a:ext cx="8228880" cy="362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Role-based CLI creates different views of router configurations for different users.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Role-based Root view has level 15 privileges but can configure or modify views.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Views can contain the same commands and there is no command hierarchy.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create a view, AAA must be enabled using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aaa new-model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enter root view, use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view root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and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enable secret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password.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view using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parser view </a:t>
            </a:r>
            <a:r>
              <a:rPr b="0" i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view-name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global config mode command.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the view a password using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secret </a:t>
            </a:r>
            <a:r>
              <a:rPr b="0" i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commands to the view using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commands </a:t>
            </a:r>
            <a:r>
              <a:rPr b="0" i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parser-mode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command.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superview allows a network administrator to combine multiple views together. </a:t>
            </a:r>
            <a:endParaRPr b="0" lang="en-A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views to a superview using the </a:t>
            </a:r>
            <a:r>
              <a:rPr b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view </a:t>
            </a:r>
            <a:r>
              <a:rPr b="0" i="1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view-name 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25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04C8A90A-9586-4D2B-BAD0-4DC193FD94FB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0" y="41400"/>
            <a:ext cx="9143280" cy="756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367187"/>
                </a:solidFill>
                <a:latin typeface="Arial"/>
                <a:ea typeface="ＭＳ Ｐゴシック"/>
              </a:rPr>
              <a:t>Module Objectives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0" y="685800"/>
            <a:ext cx="9006120" cy="1127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182880" tIns="45000" bIns="45000" anchor="t">
            <a:noAutofit/>
          </a:bodyPr>
          <a:p>
            <a:pPr marL="189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Module Title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Assigning Administrative Roles</a:t>
            </a:r>
            <a:endParaRPr b="0" lang="en-AU" sz="1400" spc="-1" strike="noStrike">
              <a:latin typeface="Arial"/>
            </a:endParaRPr>
          </a:p>
          <a:p>
            <a:pPr marL="189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AU" sz="1400" spc="-1" strike="noStrike">
              <a:latin typeface="Arial"/>
            </a:endParaRPr>
          </a:p>
          <a:p>
            <a:pPr marL="189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Module Objective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Configure command authorization using privilege levels and role-based CLI. </a:t>
            </a:r>
            <a:endParaRPr b="0" lang="en-AU" sz="1400" spc="-1" strike="noStrike">
              <a:latin typeface="Arial"/>
            </a:endParaRPr>
          </a:p>
          <a:p>
            <a:pPr marL="3279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AU" sz="1150" spc="-1" strike="noStrike">
              <a:latin typeface="Arial"/>
            </a:endParaRPr>
          </a:p>
        </p:txBody>
      </p:sp>
      <p:graphicFrame>
        <p:nvGraphicFramePr>
          <p:cNvPr id="229" name="Table 3"/>
          <p:cNvGraphicFramePr/>
          <p:nvPr/>
        </p:nvGraphicFramePr>
        <p:xfrm>
          <a:off x="484560" y="1949040"/>
          <a:ext cx="8274600" cy="1473840"/>
        </p:xfrm>
        <a:graphic>
          <a:graphicData uri="http://schemas.openxmlformats.org/drawingml/2006/table">
            <a:tbl>
              <a:tblPr/>
              <a:tblGrid>
                <a:gridCol w="4137480"/>
                <a:gridCol w="4137480"/>
              </a:tblGrid>
              <a:tr h="291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Topic Title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4c6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Topic Objective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4c69"/>
                    </a:solidFill>
                  </a:tcPr>
                </a:tc>
              </a:tr>
              <a:tr h="6912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Configure Privilege Levels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4c6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Use the correct commands to configure administrative privilege levels to control command availability.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fd3"/>
                    </a:solidFill>
                  </a:tcPr>
                </a:tc>
              </a:tr>
              <a:tr h="49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Configure Role-Based CLI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4c69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58585b"/>
                          </a:solidFill>
                          <a:latin typeface="Arial"/>
                        </a:rPr>
                        <a:t>Use the correct commands to configure role-based CLI access to control command availability.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transition spd="slow"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457200" y="2057400"/>
            <a:ext cx="82288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rgbClr val="b1e8fa"/>
                </a:solidFill>
                <a:latin typeface="Arial"/>
                <a:ea typeface="Arial"/>
              </a:rPr>
              <a:t>5.1 Configure Privilege Levels</a:t>
            </a:r>
            <a:endParaRPr b="0" lang="en-AU" sz="46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Num" idx="7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7C575B8E-F495-4E7C-BC33-D417FDA5FAFC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Privilege Levels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Limiting Command Availability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34" name="TextBox 6"/>
          <p:cNvSpPr/>
          <p:nvPr/>
        </p:nvSpPr>
        <p:spPr>
          <a:xfrm>
            <a:off x="91440" y="786600"/>
            <a:ext cx="8960400" cy="17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Cisco IOS software can provide infrastructure access using privilege level or role-based CLI. 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default, the Cisco IOS software CLI has two levels of access to commands.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EXEC mode (privilege level 1)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and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Privileged EXEC mode (privilege level 15). 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16 privilege levels in total. 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assign commands to a custom privilege level, use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privilege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mode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{level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level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| reset}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command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global configuration mode command.</a:t>
            </a:r>
            <a:endParaRPr b="0" lang="en-AU" sz="1600" spc="-1" strike="noStrike">
              <a:latin typeface="Arial"/>
            </a:endParaRPr>
          </a:p>
        </p:txBody>
      </p:sp>
      <p:graphicFrame>
        <p:nvGraphicFramePr>
          <p:cNvPr id="235" name="Table 9"/>
          <p:cNvGraphicFramePr/>
          <p:nvPr/>
        </p:nvGraphicFramePr>
        <p:xfrm>
          <a:off x="182880" y="2540160"/>
          <a:ext cx="8960400" cy="0"/>
        </p:xfrm>
        <a:graphic>
          <a:graphicData uri="http://schemas.openxmlformats.org/drawingml/2006/table">
            <a:tbl>
              <a:tblPr/>
              <a:tblGrid>
                <a:gridCol w="2194560"/>
                <a:gridCol w="6766200"/>
              </a:tblGrid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Command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24c69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24c69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i="1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mode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Specifies the configuration mode. Use the </a:t>
                      </a:r>
                      <a:r>
                        <a:rPr b="1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privilege ?</a:t>
                      </a:r>
                      <a:r>
                        <a:rPr b="0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 command to see a complete list of router configuration modes available on your router.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level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(Optional) Enables setting a privilege level with a specified command.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i="1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level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(Optional) The privilege level that is associated with a command. You can specify up to 16 privilege levels, using numbers 0 to 15.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reset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(Optional) Resets the privilege level of a command.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i="1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command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  <a:tc>
                  <a:txBody>
                    <a:bodyPr lIns="37800" rIns="37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58585b"/>
                          </a:solidFill>
                          <a:latin typeface="Calibri"/>
                        </a:rPr>
                        <a:t>(Optional) Argument to use when you want to reset the privilege level.</a:t>
                      </a:r>
                      <a:endParaRPr b="0" lang="en-AU" sz="1300" spc="-1" strike="noStrike">
                        <a:latin typeface="Arial"/>
                      </a:endParaRPr>
                    </a:p>
                  </a:txBody>
                  <a:tcPr anchor="t"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cbd0d4"/>
                    </a:solidFill>
                  </a:tcPr>
                </a:tc>
              </a:tr>
            </a:tbl>
          </a:graphicData>
        </a:graphic>
      </p:graphicFrame>
      <p:sp>
        <p:nvSpPr>
          <p:cNvPr id="236" name="PlaceHolder 3"/>
          <p:cNvSpPr>
            <a:spLocks noGrp="1"/>
          </p:cNvSpPr>
          <p:nvPr>
            <p:ph type="sldNum" idx="8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BAA749E7-622E-4F1B-A291-5E91698072C8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Privilege Levels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Configuring and Assigning Privilege Levels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39" name="Object4"/>
          <p:cNvSpPr/>
          <p:nvPr/>
        </p:nvSpPr>
        <p:spPr>
          <a:xfrm>
            <a:off x="0" y="914400"/>
            <a:ext cx="4485600" cy="33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configure a privilege level with specific commands, use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privilege exec level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level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[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global configuration command. 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two methods for assigning passwords to the different privilege levels: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assign a privilege level to a specific user, use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username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privilege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level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secret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global configuration mode command.</a:t>
            </a:r>
            <a:endParaRPr b="0" lang="en-AU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assign a privilege level to a specific EXEC mode, use the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enable secret level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level password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global configuration mode command.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6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4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400" spc="-1" strike="noStrike">
              <a:latin typeface="Arial"/>
            </a:endParaRPr>
          </a:p>
        </p:txBody>
      </p:sp>
      <p:sp>
        <p:nvSpPr>
          <p:cNvPr id="240" name="Rectangle: Rounded Corners 5"/>
          <p:cNvSpPr/>
          <p:nvPr/>
        </p:nvSpPr>
        <p:spPr>
          <a:xfrm>
            <a:off x="4572000" y="105912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Router(config)#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privilege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mode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{level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level </a:t>
            </a:r>
            <a:r>
              <a:rPr b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| reset} </a:t>
            </a:r>
            <a:r>
              <a:rPr b="0" i="1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command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1" name="Rectangle: Rounded Corners 6"/>
          <p:cNvSpPr/>
          <p:nvPr/>
        </p:nvSpPr>
        <p:spPr>
          <a:xfrm>
            <a:off x="4572000" y="268632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Router(config)# </a:t>
            </a:r>
            <a:r>
              <a:rPr b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username </a:t>
            </a:r>
            <a:r>
              <a:rPr b="1" i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name </a:t>
            </a:r>
            <a:r>
              <a:rPr b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privilege </a:t>
            </a:r>
            <a:r>
              <a:rPr b="0" i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level </a:t>
            </a:r>
            <a:r>
              <a:rPr b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secret </a:t>
            </a:r>
            <a:r>
              <a:rPr b="0" i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password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2" name="Rectangle: Rounded Corners 7"/>
          <p:cNvSpPr/>
          <p:nvPr/>
        </p:nvSpPr>
        <p:spPr>
          <a:xfrm>
            <a:off x="4572000" y="3657960"/>
            <a:ext cx="4413240" cy="5032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Router(config)# </a:t>
            </a:r>
            <a:r>
              <a:rPr b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enable secret level </a:t>
            </a:r>
            <a:r>
              <a:rPr b="0" i="1" lang="en-CA" sz="1400" spc="-1" strike="noStrike">
                <a:solidFill>
                  <a:srgbClr val="ffffff"/>
                </a:solidFill>
                <a:latin typeface="Courier New"/>
                <a:ea typeface="DejaVu Sans"/>
              </a:rPr>
              <a:t>level password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9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23014FF8-C20A-4FD7-83D7-3DD81B2B65AC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Privilege Levels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Limitations of Privilege Levels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46" name="Object4"/>
          <p:cNvSpPr/>
          <p:nvPr/>
        </p:nvSpPr>
        <p:spPr>
          <a:xfrm>
            <a:off x="0" y="740520"/>
            <a:ext cx="8987760" cy="39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use of privilege levels has its limitations: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access control to specific interfaces, ports, logical interfaces, and slots on a router.</a:t>
            </a:r>
            <a:endParaRPr b="0" lang="en-AU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Commands available at lower privilege levels are always executable at higher levels.</a:t>
            </a:r>
            <a:endParaRPr b="0" lang="en-AU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Commands specifically set at a higher privilege level are not available for lower privileged users.</a:t>
            </a:r>
            <a:endParaRPr b="0" lang="en-AU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Assigning a command with multiple keywords allows access to all commands that use those keywords. For example, allowing access to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show ip route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allows the user access to all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show ip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commands.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10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E55C606-5268-4827-82B1-F50915A0A3F1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457200" y="2057400"/>
            <a:ext cx="82288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0" lang="en-US" sz="4600" spc="-1" strike="noStrike">
                <a:solidFill>
                  <a:srgbClr val="b1e8fa"/>
                </a:solidFill>
                <a:latin typeface="Arial"/>
                <a:ea typeface="Arial"/>
              </a:rPr>
              <a:t>5.2 Configure Role-Based CLI</a:t>
            </a:r>
            <a:endParaRPr b="0" lang="en-AU" sz="46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Num" idx="11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D6359C77-25BD-496B-BDE0-15ABEB63F608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2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24c69"/>
                </a:solidFill>
                <a:latin typeface="Arial"/>
                <a:ea typeface="Arial"/>
              </a:rPr>
              <a:t>Configure Role-Based CLI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0" y="274320"/>
            <a:ext cx="91432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24c69"/>
                </a:solidFill>
                <a:latin typeface="Arial"/>
                <a:ea typeface="Arial"/>
              </a:rPr>
              <a:t>Role-Based CLI Access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252" name="Object4"/>
          <p:cNvSpPr/>
          <p:nvPr/>
        </p:nvSpPr>
        <p:spPr>
          <a:xfrm>
            <a:off x="0" y="914400"/>
            <a:ext cx="8942040" cy="25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00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Cisco IOS Release 12.3(11)T feature provides finer, more granular access by controlling which commands are available to specific roles.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Role-based CLI access enables the network administrator to create different views of router configurations for different users.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Role-based CLI access enables the network administrator to create different views of router configurations for different users.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view defines the CLI commands that each user can access.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endParaRPr b="0" lang="en-AU" sz="1800" spc="-1" strike="noStrike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addresses security, availability, and operational efficiency.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2"/>
          </p:nvPr>
        </p:nvSpPr>
        <p:spPr>
          <a:xfrm>
            <a:off x="8686800" y="4629240"/>
            <a:ext cx="456480" cy="2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600" spc="-1" strike="noStrike">
                <a:solidFill>
                  <a:srgbClr val="d9d9d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ACD43A1E-5336-4968-ABC5-8A62D7428B81}" type="slidenum">
              <a:rPr b="0" lang="en-US" sz="600" spc="-1" strike="noStrike">
                <a:solidFill>
                  <a:srgbClr val="d9d9d9"/>
                </a:solidFill>
                <a:latin typeface="Calibri"/>
              </a:rPr>
              <a:t>&lt;number&gt;</a:t>
            </a:fld>
            <a:endParaRPr b="0" lang="en-AU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Application>LibreOffice/7.3.3.2$Windows_X86_64 LibreOffice_project/d1d0ea68f081ee2800a922cac8f79445e4603348</Application>
  <AppVersion>15.0000</AppVersion>
  <Words>2860</Words>
  <Paragraphs>377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2020-12-08T18:27:11Z</dcterms:created>
  <dc:creator>PptxGenJS</dc:creator>
  <dc:description/>
  <dc:language>en-AU</dc:language>
  <cp:lastModifiedBy/>
  <dcterms:modified xsi:type="dcterms:W3CDTF">2022-07-30T13:10:46Z</dcterms:modified>
  <cp:revision>43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29</vt:i4>
  </property>
  <property fmtid="{D5CDD505-2E9C-101B-9397-08002B2CF9AE}" pid="4" name="PresentationFormat">
    <vt:lpwstr>On-screen Show (16:9)</vt:lpwstr>
  </property>
  <property fmtid="{D5CDD505-2E9C-101B-9397-08002B2CF9AE}" pid="5" name="Slides">
    <vt:i4>31</vt:i4>
  </property>
</Properties>
</file>