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p:notesSz cx="51435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21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21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219"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220"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221"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9CA48EE9-C21A-4A71-86EB-6C70D8C5BDFF}"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0" y="0"/>
            <a:ext cx="0" cy="0"/>
          </a:xfrm>
          <a:prstGeom prst="rect">
            <a:avLst/>
          </a:prstGeom>
          <a:ln w="0">
            <a:noFill/>
          </a:ln>
        </p:spPr>
      </p:sp>
      <p:sp>
        <p:nvSpPr>
          <p:cNvPr id="36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18: VPNs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3" name="PlaceHolder 3"/>
          <p:cNvSpPr>
            <a:spLocks noGrp="1"/>
          </p:cNvSpPr>
          <p:nvPr>
            <p:ph type="sldNum" idx="3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0796A86-8507-4E78-822C-77019F23D7E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0" y="0"/>
            <a:ext cx="0" cy="0"/>
          </a:xfrm>
          <a:prstGeom prst="rect">
            <a:avLst/>
          </a:prstGeom>
          <a:ln w="0">
            <a:noFill/>
          </a:ln>
        </p:spPr>
      </p:sp>
      <p:sp>
        <p:nvSpPr>
          <p:cNvPr id="38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18.2: VPN Topologies</a:t>
            </a:r>
            <a:endParaRPr b="0" lang="en-AU" sz="2000" spc="-1" strike="noStrike">
              <a:latin typeface="Arial"/>
            </a:endParaRPr>
          </a:p>
          <a:p>
            <a:pPr marL="216000" indent="-216000">
              <a:lnSpc>
                <a:spcPct val="100000"/>
              </a:lnSpc>
              <a:buNone/>
            </a:pPr>
            <a:r>
              <a:rPr b="0" lang="en-US" sz="2000" spc="-1" strike="noStrike">
                <a:latin typeface="Arial"/>
              </a:rPr>
              <a:t>18.2.2: Remote-Access VPNs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0"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F41CDE9-C023-48B2-9D85-F592A5163D5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0" y="0"/>
            <a:ext cx="0" cy="0"/>
          </a:xfrm>
          <a:prstGeom prst="rect">
            <a:avLst/>
          </a:prstGeom>
          <a:ln w="0">
            <a:noFill/>
          </a:ln>
        </p:spPr>
      </p:sp>
      <p:sp>
        <p:nvSpPr>
          <p:cNvPr id="39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18.2: VPN Topologies</a:t>
            </a:r>
            <a:endParaRPr b="0" lang="en-AU" sz="2000" spc="-1" strike="noStrike">
              <a:latin typeface="Arial"/>
            </a:endParaRPr>
          </a:p>
          <a:p>
            <a:pPr marL="216000" indent="-216000">
              <a:lnSpc>
                <a:spcPct val="100000"/>
              </a:lnSpc>
              <a:buNone/>
            </a:pPr>
            <a:r>
              <a:rPr b="0" lang="en-US" sz="2000" spc="-1" strike="noStrike">
                <a:latin typeface="Arial"/>
              </a:rPr>
              <a:t>18.2.3: SSL VPNs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3" name="PlaceHolder 3"/>
          <p:cNvSpPr>
            <a:spLocks noGrp="1"/>
          </p:cNvSpPr>
          <p:nvPr>
            <p:ph type="sldNum" idx="4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906F0A3-A645-41DB-B1CF-AF185FB7E6F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0" y="0"/>
            <a:ext cx="0" cy="0"/>
          </a:xfrm>
          <a:prstGeom prst="rect">
            <a:avLst/>
          </a:prstGeom>
          <a:ln w="0">
            <a:noFill/>
          </a:ln>
        </p:spPr>
      </p:sp>
      <p:sp>
        <p:nvSpPr>
          <p:cNvPr id="39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18.2: VPN Topologies</a:t>
            </a:r>
            <a:endParaRPr b="0" lang="en-AU" sz="2000" spc="-1" strike="noStrike">
              <a:latin typeface="Arial"/>
            </a:endParaRPr>
          </a:p>
          <a:p>
            <a:pPr marL="216000" indent="-216000">
              <a:lnSpc>
                <a:spcPct val="100000"/>
              </a:lnSpc>
              <a:buNone/>
              <a:tabLst>
                <a:tab algn="l" pos="0"/>
              </a:tabLst>
            </a:pPr>
            <a:r>
              <a:rPr b="0" lang="en-US" sz="2000" spc="-1" strike="noStrike">
                <a:latin typeface="Arial"/>
              </a:rPr>
              <a:t>18.2.4: Site-to-Site IPsec VPNs</a:t>
            </a:r>
            <a:endParaRPr b="0" lang="en-AU" sz="2000" spc="-1" strike="noStrike">
              <a:latin typeface="Arial"/>
            </a:endParaRPr>
          </a:p>
          <a:p>
            <a:pPr marL="216000" indent="-216000">
              <a:lnSpc>
                <a:spcPct val="100000"/>
              </a:lnSpc>
              <a:buNone/>
              <a:tabLst>
                <a:tab algn="l" pos="0"/>
              </a:tabLst>
            </a:pPr>
            <a:r>
              <a:rPr b="0" lang="en-US" sz="2000" spc="-1" strike="noStrike">
                <a:latin typeface="Arial"/>
              </a:rPr>
              <a:t>18.2.5: Check Your Understanding - Compare Remote-Access and Site-to-Site VPNs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6" name="PlaceHolder 3"/>
          <p:cNvSpPr>
            <a:spLocks noGrp="1"/>
          </p:cNvSpPr>
          <p:nvPr>
            <p:ph type="sldNum" idx="4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1B45CFA-CC09-44FC-8320-FCFDA6D8175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0" y="0"/>
            <a:ext cx="0" cy="0"/>
          </a:xfrm>
          <a:prstGeom prst="rect">
            <a:avLst/>
          </a:prstGeom>
          <a:ln w="0">
            <a:noFill/>
          </a:ln>
        </p:spPr>
      </p:sp>
      <p:sp>
        <p:nvSpPr>
          <p:cNvPr id="39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9" name="PlaceHolder 3"/>
          <p:cNvSpPr>
            <a:spLocks noGrp="1"/>
          </p:cNvSpPr>
          <p:nvPr>
            <p:ph type="sldNum" idx="4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605BCF2-0C2E-4A41-BE7A-97BA4355932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0" y="0"/>
            <a:ext cx="0" cy="0"/>
          </a:xfrm>
          <a:prstGeom prst="rect">
            <a:avLst/>
          </a:prstGeom>
          <a:ln w="0">
            <a:noFill/>
          </a:ln>
        </p:spPr>
      </p:sp>
      <p:sp>
        <p:nvSpPr>
          <p:cNvPr id="40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18.3.1: Video - IPsec Concepts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2" name="PlaceHolder 3"/>
          <p:cNvSpPr>
            <a:spLocks noGrp="1"/>
          </p:cNvSpPr>
          <p:nvPr>
            <p:ph type="sldNum" idx="4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CA6A9FD-B6A5-4415-8014-EEB4A8A6438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0" y="0"/>
            <a:ext cx="0" cy="0"/>
          </a:xfrm>
          <a:prstGeom prst="rect">
            <a:avLst/>
          </a:prstGeom>
          <a:ln w="0">
            <a:noFill/>
          </a:ln>
        </p:spPr>
      </p:sp>
      <p:sp>
        <p:nvSpPr>
          <p:cNvPr id="40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18.3.2: IPsec Technologies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5" name="PlaceHolder 3"/>
          <p:cNvSpPr>
            <a:spLocks noGrp="1"/>
          </p:cNvSpPr>
          <p:nvPr>
            <p:ph type="sldNum" idx="5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66718E2-DAA1-4CFC-BBE6-E893C64BA0E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0" y="0"/>
            <a:ext cx="0" cy="0"/>
          </a:xfrm>
          <a:prstGeom prst="rect">
            <a:avLst/>
          </a:prstGeom>
          <a:ln w="0">
            <a:noFill/>
          </a:ln>
        </p:spPr>
      </p:sp>
      <p:sp>
        <p:nvSpPr>
          <p:cNvPr id="40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18.3.2: IPsec Technologies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8" name="PlaceHolder 3"/>
          <p:cNvSpPr>
            <a:spLocks noGrp="1"/>
          </p:cNvSpPr>
          <p:nvPr>
            <p:ph type="sldNum" idx="5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C5B0165-092B-4A37-8F46-2C977907C3EC}"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0" y="0"/>
            <a:ext cx="0" cy="0"/>
          </a:xfrm>
          <a:prstGeom prst="rect">
            <a:avLst/>
          </a:prstGeom>
          <a:ln w="0">
            <a:noFill/>
          </a:ln>
        </p:spPr>
      </p:sp>
      <p:sp>
        <p:nvSpPr>
          <p:cNvPr id="41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18.3.3: IPsec Protocol Encapsulation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1" name="PlaceHolder 3"/>
          <p:cNvSpPr>
            <a:spLocks noGrp="1"/>
          </p:cNvSpPr>
          <p:nvPr>
            <p:ph type="sldNum" idx="5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F23A17B-AC94-4B2A-AE28-35945F3ACD6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0" y="0"/>
            <a:ext cx="0" cy="0"/>
          </a:xfrm>
          <a:prstGeom prst="rect">
            <a:avLst/>
          </a:prstGeom>
          <a:ln w="0">
            <a:noFill/>
          </a:ln>
        </p:spPr>
      </p:sp>
      <p:sp>
        <p:nvSpPr>
          <p:cNvPr id="41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18.3.4: Confidentiality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4" name="PlaceHolder 3"/>
          <p:cNvSpPr>
            <a:spLocks noGrp="1"/>
          </p:cNvSpPr>
          <p:nvPr>
            <p:ph type="sldNum" idx="5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A50F892-9FF6-451C-AB48-8555C16C50D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0" y="0"/>
            <a:ext cx="0" cy="0"/>
          </a:xfrm>
          <a:prstGeom prst="rect">
            <a:avLst/>
          </a:prstGeom>
          <a:ln w="0">
            <a:noFill/>
          </a:ln>
        </p:spPr>
      </p:sp>
      <p:sp>
        <p:nvSpPr>
          <p:cNvPr id="41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18.3.5: Integrity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7" name="PlaceHolder 3"/>
          <p:cNvSpPr>
            <a:spLocks noGrp="1"/>
          </p:cNvSpPr>
          <p:nvPr>
            <p:ph type="sldNum" idx="5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A8967A2-152D-4E02-99D0-6E03FC0D1BE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0" y="0"/>
            <a:ext cx="0" cy="0"/>
          </a:xfrm>
          <a:prstGeom prst="rect">
            <a:avLst/>
          </a:prstGeom>
          <a:ln w="0">
            <a:noFill/>
          </a:ln>
        </p:spPr>
      </p:sp>
      <p:sp>
        <p:nvSpPr>
          <p:cNvPr id="36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18: VPNs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6"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8DB595F-B58C-47D2-A48C-E5D0D6B168B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0" y="0"/>
            <a:ext cx="0" cy="0"/>
          </a:xfrm>
          <a:prstGeom prst="rect">
            <a:avLst/>
          </a:prstGeom>
          <a:ln w="0">
            <a:noFill/>
          </a:ln>
        </p:spPr>
      </p:sp>
      <p:sp>
        <p:nvSpPr>
          <p:cNvPr id="41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18.3.6: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0" name="PlaceHolder 3"/>
          <p:cNvSpPr>
            <a:spLocks noGrp="1"/>
          </p:cNvSpPr>
          <p:nvPr>
            <p:ph type="sldNum" idx="5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F03C5D3-5DB2-4A1A-A9FE-A64A08DF557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0" y="0"/>
            <a:ext cx="0" cy="0"/>
          </a:xfrm>
          <a:prstGeom prst="rect">
            <a:avLst/>
          </a:prstGeom>
          <a:ln w="0">
            <a:noFill/>
          </a:ln>
        </p:spPr>
      </p:sp>
      <p:sp>
        <p:nvSpPr>
          <p:cNvPr id="42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18.3.6: Authentication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3" name="PlaceHolder 3"/>
          <p:cNvSpPr>
            <a:spLocks noGrp="1"/>
          </p:cNvSpPr>
          <p:nvPr>
            <p:ph type="sldNum" idx="5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106452F-C11E-4F91-8BD2-6044EC2EF05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0" y="0"/>
            <a:ext cx="0" cy="0"/>
          </a:xfrm>
          <a:prstGeom prst="rect">
            <a:avLst/>
          </a:prstGeom>
          <a:ln w="0">
            <a:noFill/>
          </a:ln>
        </p:spPr>
      </p:sp>
      <p:sp>
        <p:nvSpPr>
          <p:cNvPr id="42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pPr>
            <a:r>
              <a:rPr b="0" lang="en-US" sz="2000" spc="-1" strike="noStrike">
                <a:latin typeface="Arial"/>
              </a:rPr>
              <a:t>18.3.7: Secure Key Exchange with Diffie-Hellman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6" name="PlaceHolder 3"/>
          <p:cNvSpPr>
            <a:spLocks noGrp="1"/>
          </p:cNvSpPr>
          <p:nvPr>
            <p:ph type="sldNum" idx="5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09CD9A9-C193-4132-9D78-10FDDC58B2BC}"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0" y="0"/>
            <a:ext cx="0" cy="0"/>
          </a:xfrm>
          <a:prstGeom prst="rect">
            <a:avLst/>
          </a:prstGeom>
          <a:ln w="0">
            <a:noFill/>
          </a:ln>
        </p:spPr>
      </p:sp>
      <p:sp>
        <p:nvSpPr>
          <p:cNvPr id="42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18.3: IPsec Overview</a:t>
            </a:r>
            <a:endParaRPr b="0" lang="en-AU" sz="2000" spc="-1" strike="noStrike">
              <a:latin typeface="Arial"/>
            </a:endParaRPr>
          </a:p>
          <a:p>
            <a:pPr marL="216000" indent="-216000">
              <a:lnSpc>
                <a:spcPct val="100000"/>
              </a:lnSpc>
              <a:buNone/>
              <a:tabLst>
                <a:tab algn="l" pos="0"/>
              </a:tabLst>
            </a:pPr>
            <a:r>
              <a:rPr b="0" lang="en-US" sz="2000" spc="-1" strike="noStrike">
                <a:latin typeface="Arial"/>
              </a:rPr>
              <a:t>18.3.8: Video - IPsec Transport and Tunnel Modes</a:t>
            </a:r>
            <a:endParaRPr b="0" lang="en-AU" sz="2000" spc="-1" strike="noStrike">
              <a:latin typeface="Arial"/>
            </a:endParaRPr>
          </a:p>
          <a:p>
            <a:pPr marL="216000" indent="-216000">
              <a:lnSpc>
                <a:spcPct val="100000"/>
              </a:lnSpc>
              <a:buNone/>
              <a:tabLst>
                <a:tab algn="l" pos="0"/>
              </a:tabLst>
            </a:pPr>
            <a:r>
              <a:rPr b="0" lang="en-US" sz="2000" spc="-1" strike="noStrike">
                <a:latin typeface="Arial"/>
              </a:rPr>
              <a:t>18.3.9: Check Your Understanding - IPsec</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9" name="PlaceHolder 3"/>
          <p:cNvSpPr>
            <a:spLocks noGrp="1"/>
          </p:cNvSpPr>
          <p:nvPr>
            <p:ph type="sldNum" idx="5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2A5A6AC7-77AC-4D69-9CBC-20AC4C3E4A8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0" y="0"/>
            <a:ext cx="0" cy="0"/>
          </a:xfrm>
          <a:prstGeom prst="rect">
            <a:avLst/>
          </a:prstGeom>
          <a:ln w="0">
            <a:noFill/>
          </a:ln>
        </p:spPr>
      </p:sp>
      <p:sp>
        <p:nvSpPr>
          <p:cNvPr id="43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18.4: IPsec Protocols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2" name="PlaceHolder 3"/>
          <p:cNvSpPr>
            <a:spLocks noGrp="1"/>
          </p:cNvSpPr>
          <p:nvPr>
            <p:ph type="sldNum" idx="5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AB85BB4-42AA-47A7-B5EE-2107E0A95F0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0" y="0"/>
            <a:ext cx="0" cy="0"/>
          </a:xfrm>
          <a:prstGeom prst="rect">
            <a:avLst/>
          </a:prstGeom>
          <a:ln w="0">
            <a:noFill/>
          </a:ln>
        </p:spPr>
      </p:sp>
      <p:sp>
        <p:nvSpPr>
          <p:cNvPr id="43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18.4: IPsec Protocols</a:t>
            </a:r>
            <a:endParaRPr b="0" lang="en-AU" sz="2000" spc="-1" strike="noStrike">
              <a:latin typeface="Arial"/>
            </a:endParaRPr>
          </a:p>
          <a:p>
            <a:pPr marL="216000" indent="-216000">
              <a:lnSpc>
                <a:spcPct val="100000"/>
              </a:lnSpc>
              <a:buNone/>
            </a:pPr>
            <a:r>
              <a:rPr b="0" lang="en-US" sz="2000" spc="-1" strike="noStrike">
                <a:latin typeface="Arial"/>
              </a:rPr>
              <a:t>18.4.1: IPsec Protocol Overview</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5" name="PlaceHolder 3"/>
          <p:cNvSpPr>
            <a:spLocks noGrp="1"/>
          </p:cNvSpPr>
          <p:nvPr>
            <p:ph type="sldNum" idx="6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B24A659-2167-4225-A0C2-5C103997CCE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0" y="0"/>
            <a:ext cx="0" cy="0"/>
          </a:xfrm>
          <a:prstGeom prst="rect">
            <a:avLst/>
          </a:prstGeom>
          <a:ln w="0">
            <a:noFill/>
          </a:ln>
        </p:spPr>
      </p:sp>
      <p:sp>
        <p:nvSpPr>
          <p:cNvPr id="43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18.4: IPsec Protocols</a:t>
            </a:r>
            <a:endParaRPr b="0" lang="en-AU" sz="2000" spc="-1" strike="noStrike">
              <a:latin typeface="Arial"/>
            </a:endParaRPr>
          </a:p>
          <a:p>
            <a:pPr marL="216000" indent="-216000">
              <a:lnSpc>
                <a:spcPct val="100000"/>
              </a:lnSpc>
              <a:buNone/>
            </a:pPr>
            <a:r>
              <a:rPr b="0" lang="en-US" sz="2000" spc="-1" strike="noStrike">
                <a:latin typeface="Arial"/>
              </a:rPr>
              <a:t>18.4.2: Authentication Header</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8" name="PlaceHolder 3"/>
          <p:cNvSpPr>
            <a:spLocks noGrp="1"/>
          </p:cNvSpPr>
          <p:nvPr>
            <p:ph type="sldNum" idx="6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475B9B2-55C6-4DC3-8CB6-CCF1EEEEF46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0" y="0"/>
            <a:ext cx="0" cy="0"/>
          </a:xfrm>
          <a:prstGeom prst="rect">
            <a:avLst/>
          </a:prstGeom>
          <a:ln w="0">
            <a:noFill/>
          </a:ln>
        </p:spPr>
      </p:sp>
      <p:sp>
        <p:nvSpPr>
          <p:cNvPr id="44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18.4: IPsec Protocols</a:t>
            </a:r>
            <a:endParaRPr b="0" lang="en-AU" sz="2000" spc="-1" strike="noStrike">
              <a:latin typeface="Arial"/>
            </a:endParaRPr>
          </a:p>
          <a:p>
            <a:pPr marL="216000" indent="-216000">
              <a:lnSpc>
                <a:spcPct val="100000"/>
              </a:lnSpc>
              <a:buNone/>
            </a:pPr>
            <a:r>
              <a:rPr b="0" lang="en-US" sz="2000" spc="-1" strike="noStrike">
                <a:latin typeface="Arial"/>
              </a:rPr>
              <a:t>18.4.3: Encapsulation Security Protocol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1" name="PlaceHolder 3"/>
          <p:cNvSpPr>
            <a:spLocks noGrp="1"/>
          </p:cNvSpPr>
          <p:nvPr>
            <p:ph type="sldNum" idx="6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4047F07-CE0F-4829-83C9-7E5EF5C6638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0" y="0"/>
            <a:ext cx="0" cy="0"/>
          </a:xfrm>
          <a:prstGeom prst="rect">
            <a:avLst/>
          </a:prstGeom>
          <a:ln w="0">
            <a:noFill/>
          </a:ln>
        </p:spPr>
      </p:sp>
      <p:sp>
        <p:nvSpPr>
          <p:cNvPr id="44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18.4: IPsec Protocols</a:t>
            </a:r>
            <a:endParaRPr b="0" lang="en-AU" sz="2000" spc="-1" strike="noStrike">
              <a:latin typeface="Arial"/>
            </a:endParaRPr>
          </a:p>
          <a:p>
            <a:pPr marL="216000" indent="-216000">
              <a:lnSpc>
                <a:spcPct val="100000"/>
              </a:lnSpc>
              <a:buNone/>
            </a:pPr>
            <a:r>
              <a:rPr b="0" lang="en-US" sz="2000" spc="-1" strike="noStrike">
                <a:latin typeface="Arial"/>
              </a:rPr>
              <a:t>18.4.4: ESP Encrypts and Authenticates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4" name="PlaceHolder 3"/>
          <p:cNvSpPr>
            <a:spLocks noGrp="1"/>
          </p:cNvSpPr>
          <p:nvPr>
            <p:ph type="sldNum" idx="6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1945447-C5E2-453C-B751-2668EEFFE59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0" y="0"/>
            <a:ext cx="0" cy="0"/>
          </a:xfrm>
          <a:prstGeom prst="rect">
            <a:avLst/>
          </a:prstGeom>
          <a:ln w="0">
            <a:noFill/>
          </a:ln>
        </p:spPr>
      </p:sp>
      <p:sp>
        <p:nvSpPr>
          <p:cNvPr id="44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18.4: IPsec Protocols</a:t>
            </a:r>
            <a:endParaRPr b="0" lang="en-AU" sz="2000" spc="-1" strike="noStrike">
              <a:latin typeface="Arial"/>
            </a:endParaRPr>
          </a:p>
          <a:p>
            <a:pPr marL="216000" indent="-216000">
              <a:lnSpc>
                <a:spcPct val="100000"/>
              </a:lnSpc>
              <a:buNone/>
              <a:tabLst>
                <a:tab algn="l" pos="0"/>
              </a:tabLst>
            </a:pPr>
            <a:r>
              <a:rPr b="0" lang="en-US" sz="2000" spc="-1" strike="noStrike">
                <a:latin typeface="Arial"/>
              </a:rPr>
              <a:t>18.4.5: Transport and Tunnel Modes</a:t>
            </a:r>
            <a:endParaRPr b="0" lang="en-AU" sz="2000" spc="-1" strike="noStrike">
              <a:latin typeface="Arial"/>
            </a:endParaRPr>
          </a:p>
          <a:p>
            <a:pPr marL="216000" indent="-216000">
              <a:lnSpc>
                <a:spcPct val="100000"/>
              </a:lnSpc>
              <a:buNone/>
              <a:tabLst>
                <a:tab algn="l" pos="0"/>
              </a:tabLst>
            </a:pPr>
            <a:r>
              <a:rPr b="0" lang="en-US" sz="2000" spc="-1" strike="noStrike">
                <a:latin typeface="Arial"/>
              </a:rPr>
              <a:t>18.4.6: Check Your Understanding - Identify the IPsec Negotiation Steps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7" name="PlaceHolder 3"/>
          <p:cNvSpPr>
            <a:spLocks noGrp="1"/>
          </p:cNvSpPr>
          <p:nvPr>
            <p:ph type="sldNum" idx="6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DFD00FF-75DF-4ACD-929C-3BBA80E028E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D09ABDDC-7CED-4061-9D8C-813416CE2FB3}"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68" name="PlaceHolder 1"/>
          <p:cNvSpPr>
            <a:spLocks noGrp="1"/>
          </p:cNvSpPr>
          <p:nvPr>
            <p:ph type="sldImg"/>
          </p:nvPr>
        </p:nvSpPr>
        <p:spPr>
          <a:xfrm>
            <a:off x="0" y="0"/>
            <a:ext cx="0" cy="0"/>
          </a:xfrm>
          <a:prstGeom prst="rect">
            <a:avLst/>
          </a:prstGeom>
          <a:ln w="0">
            <a:noFill/>
          </a:ln>
        </p:spPr>
      </p:sp>
      <p:sp>
        <p:nvSpPr>
          <p:cNvPr id="36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US" sz="1200" spc="-1" strike="noStrike">
                <a:latin typeface="Arial"/>
              </a:rPr>
              <a:t>18 – VPNs</a:t>
            </a:r>
            <a:endParaRPr b="0" lang="en-AU" sz="1200" spc="-1" strike="noStrike">
              <a:latin typeface="Arial"/>
            </a:endParaRPr>
          </a:p>
          <a:p>
            <a:pPr marL="216000" indent="-216000">
              <a:lnSpc>
                <a:spcPct val="100000"/>
              </a:lnSpc>
              <a:buNone/>
              <a:tabLst>
                <a:tab algn="l" pos="0"/>
              </a:tabLst>
            </a:pPr>
            <a:r>
              <a:rPr b="0" lang="en-GB" sz="2000" spc="-1" strike="noStrike">
                <a:latin typeface="Arial"/>
              </a:rPr>
              <a:t>18.0.2 – What will I learn to do in this module?</a:t>
            </a:r>
            <a:endParaRPr b="0" lang="en-AU"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0" y="0"/>
            <a:ext cx="0" cy="0"/>
          </a:xfrm>
          <a:prstGeom prst="rect">
            <a:avLst/>
          </a:prstGeom>
          <a:ln w="0">
            <a:noFill/>
          </a:ln>
        </p:spPr>
      </p:sp>
      <p:sp>
        <p:nvSpPr>
          <p:cNvPr id="44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18.5: Internet Key Exchange</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0" name="PlaceHolder 3"/>
          <p:cNvSpPr>
            <a:spLocks noGrp="1"/>
          </p:cNvSpPr>
          <p:nvPr>
            <p:ph type="sldNum" idx="6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E66BC43-25DF-4546-9293-C8CF019C542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0" y="0"/>
            <a:ext cx="0" cy="0"/>
          </a:xfrm>
          <a:prstGeom prst="rect">
            <a:avLst/>
          </a:prstGeom>
          <a:ln w="0">
            <a:noFill/>
          </a:ln>
        </p:spPr>
      </p:sp>
      <p:sp>
        <p:nvSpPr>
          <p:cNvPr id="45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18.5: Internet Key Exchange</a:t>
            </a:r>
            <a:endParaRPr b="0" lang="en-AU" sz="2000" spc="-1" strike="noStrike">
              <a:latin typeface="Arial"/>
            </a:endParaRPr>
          </a:p>
          <a:p>
            <a:pPr marL="216000" indent="-216000">
              <a:lnSpc>
                <a:spcPct val="100000"/>
              </a:lnSpc>
              <a:buNone/>
            </a:pPr>
            <a:r>
              <a:rPr b="0" lang="en-US" sz="2000" spc="-1" strike="noStrike">
                <a:latin typeface="Arial"/>
              </a:rPr>
              <a:t>18.5.1: The IKE Protocol</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3" name="PlaceHolder 3"/>
          <p:cNvSpPr>
            <a:spLocks noGrp="1"/>
          </p:cNvSpPr>
          <p:nvPr>
            <p:ph type="sldNum" idx="6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8840239-E96A-42D3-A2B6-D7D4EAF98B9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0" y="0"/>
            <a:ext cx="0" cy="0"/>
          </a:xfrm>
          <a:prstGeom prst="rect">
            <a:avLst/>
          </a:prstGeom>
          <a:ln w="0">
            <a:noFill/>
          </a:ln>
        </p:spPr>
      </p:sp>
      <p:sp>
        <p:nvSpPr>
          <p:cNvPr id="45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18.5: Internet Key Exchange</a:t>
            </a:r>
            <a:endParaRPr b="0" lang="en-AU" sz="2000" spc="-1" strike="noStrike">
              <a:latin typeface="Arial"/>
            </a:endParaRPr>
          </a:p>
          <a:p>
            <a:pPr marL="216000" indent="-216000">
              <a:lnSpc>
                <a:spcPct val="100000"/>
              </a:lnSpc>
              <a:buNone/>
            </a:pPr>
            <a:r>
              <a:rPr b="0" lang="en-US" sz="2000" spc="-1" strike="noStrike">
                <a:latin typeface="Arial"/>
              </a:rPr>
              <a:t>18.5.2: Phase 1 and 2 Key Negotiation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6" name="PlaceHolder 3"/>
          <p:cNvSpPr>
            <a:spLocks noGrp="1"/>
          </p:cNvSpPr>
          <p:nvPr>
            <p:ph type="sldNum" idx="6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53A58EF-1F95-482D-9C66-1C4210F34CF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0" y="0"/>
            <a:ext cx="0" cy="0"/>
          </a:xfrm>
          <a:prstGeom prst="rect">
            <a:avLst/>
          </a:prstGeom>
          <a:ln w="0">
            <a:noFill/>
          </a:ln>
        </p:spPr>
      </p:sp>
      <p:sp>
        <p:nvSpPr>
          <p:cNvPr id="45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18.5: Internet Key Exchange</a:t>
            </a:r>
            <a:endParaRPr b="0" lang="en-AU" sz="2000" spc="-1" strike="noStrike">
              <a:latin typeface="Arial"/>
            </a:endParaRPr>
          </a:p>
          <a:p>
            <a:pPr marL="216000" indent="-216000">
              <a:lnSpc>
                <a:spcPct val="100000"/>
              </a:lnSpc>
              <a:buNone/>
            </a:pPr>
            <a:r>
              <a:rPr b="0" lang="en-US" sz="2000" spc="-1" strike="noStrike">
                <a:latin typeface="Arial"/>
              </a:rPr>
              <a:t>18.5.3: Phase 2: Negotiating SAs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9" name="PlaceHolder 3"/>
          <p:cNvSpPr>
            <a:spLocks noGrp="1"/>
          </p:cNvSpPr>
          <p:nvPr>
            <p:ph type="sldNum" idx="6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4B43AF8-7722-4A0F-9FFB-ED033A38CCD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0" y="0"/>
            <a:ext cx="0" cy="0"/>
          </a:xfrm>
          <a:prstGeom prst="rect">
            <a:avLst/>
          </a:prstGeom>
          <a:ln w="0">
            <a:noFill/>
          </a:ln>
        </p:spPr>
      </p:sp>
      <p:sp>
        <p:nvSpPr>
          <p:cNvPr id="37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18.1: VPN Overview</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2"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A7CAC00-12C2-4465-B57B-56B3D48505E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0" y="0"/>
            <a:ext cx="0" cy="0"/>
          </a:xfrm>
          <a:prstGeom prst="rect">
            <a:avLst/>
          </a:prstGeom>
          <a:ln w="0">
            <a:noFill/>
          </a:ln>
        </p:spPr>
      </p:sp>
      <p:sp>
        <p:nvSpPr>
          <p:cNvPr id="37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18.1: VPN Overview</a:t>
            </a:r>
            <a:endParaRPr b="0" lang="en-AU" sz="2000" spc="-1" strike="noStrike">
              <a:latin typeface="Arial"/>
            </a:endParaRPr>
          </a:p>
          <a:p>
            <a:pPr marL="216000" indent="-216000">
              <a:lnSpc>
                <a:spcPct val="100000"/>
              </a:lnSpc>
              <a:buNone/>
            </a:pPr>
            <a:r>
              <a:rPr b="0" lang="en-US" sz="2000" spc="-1" strike="noStrike">
                <a:latin typeface="Arial"/>
              </a:rPr>
              <a:t>18.1.1: Virtual Private Networks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5"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0F167A0-DC7E-4BD2-8D6A-558FD551E1F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0" y="0"/>
            <a:ext cx="0" cy="0"/>
          </a:xfrm>
          <a:prstGeom prst="rect">
            <a:avLst/>
          </a:prstGeom>
          <a:ln w="0">
            <a:noFill/>
          </a:ln>
        </p:spPr>
      </p:sp>
      <p:sp>
        <p:nvSpPr>
          <p:cNvPr id="37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18.1: VPN Overview</a:t>
            </a:r>
            <a:endParaRPr b="0" lang="en-AU" sz="2000" spc="-1" strike="noStrike">
              <a:latin typeface="Arial"/>
            </a:endParaRPr>
          </a:p>
          <a:p>
            <a:pPr marL="216000" indent="-216000">
              <a:lnSpc>
                <a:spcPct val="100000"/>
              </a:lnSpc>
              <a:buNone/>
            </a:pPr>
            <a:r>
              <a:rPr b="0" lang="en-US" sz="2000" spc="-1" strike="noStrike">
                <a:latin typeface="Arial"/>
              </a:rPr>
              <a:t>18.1.2: VPN Benefits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8"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9E10347-E7AE-444E-879D-8D105C55A2E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0" y="0"/>
            <a:ext cx="0" cy="0"/>
          </a:xfrm>
          <a:prstGeom prst="rect">
            <a:avLst/>
          </a:prstGeom>
          <a:ln w="0">
            <a:noFill/>
          </a:ln>
        </p:spPr>
      </p:sp>
      <p:sp>
        <p:nvSpPr>
          <p:cNvPr id="38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18.2: VPN Topologies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1"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C20D6AB-BA24-498C-A092-2125AD2F403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0" y="0"/>
            <a:ext cx="0" cy="0"/>
          </a:xfrm>
          <a:prstGeom prst="rect">
            <a:avLst/>
          </a:prstGeom>
          <a:ln w="0">
            <a:noFill/>
          </a:ln>
        </p:spPr>
      </p:sp>
      <p:sp>
        <p:nvSpPr>
          <p:cNvPr id="38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18.2: VPN Topologies</a:t>
            </a:r>
            <a:endParaRPr b="0" lang="en-AU" sz="2000" spc="-1" strike="noStrike">
              <a:latin typeface="Arial"/>
            </a:endParaRPr>
          </a:p>
          <a:p>
            <a:pPr marL="216000" indent="-216000">
              <a:lnSpc>
                <a:spcPct val="100000"/>
              </a:lnSpc>
              <a:buNone/>
            </a:pPr>
            <a:r>
              <a:rPr b="0" lang="en-US" sz="2000" spc="-1" strike="noStrike">
                <a:latin typeface="Arial"/>
              </a:rPr>
              <a:t>18.2.1: Site-to-Site and Remote-Access VPNs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4"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71DDA31-2A59-4117-A7A9-F58103E8619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0" y="0"/>
            <a:ext cx="0" cy="0"/>
          </a:xfrm>
          <a:prstGeom prst="rect">
            <a:avLst/>
          </a:prstGeom>
          <a:ln w="0">
            <a:noFill/>
          </a:ln>
        </p:spPr>
      </p:sp>
      <p:sp>
        <p:nvSpPr>
          <p:cNvPr id="38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18: VPNs</a:t>
            </a:r>
            <a:endParaRPr b="0" lang="en-AU" sz="2000" spc="-1" strike="noStrike">
              <a:latin typeface="Arial"/>
            </a:endParaRPr>
          </a:p>
          <a:p>
            <a:pPr marL="216000" indent="-216000">
              <a:lnSpc>
                <a:spcPct val="100000"/>
              </a:lnSpc>
              <a:buNone/>
            </a:pPr>
            <a:r>
              <a:rPr b="0" lang="en-US" sz="2000" spc="-1" strike="noStrike">
                <a:latin typeface="Arial"/>
              </a:rPr>
              <a:t>18.2: VPN Topologies</a:t>
            </a:r>
            <a:endParaRPr b="0" lang="en-AU" sz="2000" spc="-1" strike="noStrike">
              <a:latin typeface="Arial"/>
            </a:endParaRPr>
          </a:p>
          <a:p>
            <a:pPr marL="216000" indent="-216000">
              <a:lnSpc>
                <a:spcPct val="100000"/>
              </a:lnSpc>
              <a:buNone/>
            </a:pPr>
            <a:r>
              <a:rPr b="0" lang="en-US" sz="2000" spc="-1" strike="noStrike">
                <a:latin typeface="Arial"/>
              </a:rPr>
              <a:t>18.2.1: Site-to-Site and Remote-Access VPNs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7"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AE4E41A-B85D-4B92-81E0-04C7EDEDBCD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E8D9781-FF27-4E4F-81CB-A3BBB016845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3910A497-4874-4099-8ACA-75EA8A07D03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B52584E0-73BF-46AD-A3DD-D0D0249BCDA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87E14964-704F-4BD2-AE84-929F596D1FF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6838C6A3-5D7C-40A2-A38F-021D27A9D83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5A5FD107-267A-4E9D-AA35-A6CDCEE850B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A2D9A59F-6410-4A2E-8946-14F79E2A7018}"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9A1C65EA-0AF6-44C9-95E1-54D8BCFD7435}"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28333E82-C452-4A4A-8492-EFEC729F10A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0AD1F90F-5D59-4193-A6CE-F5020F7F0ED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04B717E1-B7A6-4BDD-80FC-4869FFAB4948}"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D41BE5BD-F7B7-42BA-9760-E4D98B3DA999}"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709703F-C431-429D-AFE9-820109DFD1D0}"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93353B82-3294-4DD8-8D01-2F101F88AA30}"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D9CDEBDE-C14A-419D-A4CD-66C4C4947FD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943A4780-40F8-4323-B3B9-61F1E6A4C3D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0C787383-EA9F-46A6-8F30-3D1AA9AA961C}"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FB9A1A14-F215-4CD5-9E86-AE7390287020}"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3E1CB567-1E19-4E5A-A65C-28BD3A7824AE}"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0E3677A5-5ED1-4A6D-8520-EDBD2AC8EB0F}"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395E5415-9E37-407A-8600-F354F606B0EC}"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7A4CEF4E-30DC-4171-8A61-EEA15AB381CD}"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D0E52533-C131-4D6F-9C57-EA4687F73868}"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CB3075EB-4102-4149-A10A-C99CEFB2FA65}"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09378AC7-DAB9-4C84-ACCD-6171F9239EC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3"/>
          </p:nvPr>
        </p:nvSpPr>
        <p:spPr/>
        <p:txBody>
          <a:bodyPr/>
          <a:p>
            <a:fld id="{519EB7E9-136B-4172-8878-D15F8DA2B4D7}"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3"/>
          </p:nvPr>
        </p:nvSpPr>
        <p:spPr/>
        <p:txBody>
          <a:bodyPr/>
          <a:p>
            <a:fld id="{CE70F25A-A030-4CF2-A587-BC524A396D82}"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C10522CB-D75B-4446-9729-6A2A0ECEDA73}"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3"/>
          </p:nvPr>
        </p:nvSpPr>
        <p:spPr/>
        <p:txBody>
          <a:bodyPr/>
          <a:p>
            <a:fld id="{07D94D75-2FA7-468A-93D2-C8D409A6DD41}"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3"/>
          </p:nvPr>
        </p:nvSpPr>
        <p:spPr/>
        <p:txBody>
          <a:bodyPr/>
          <a:p>
            <a:fld id="{D48D96B9-6507-455A-AA93-33181DABC31C}"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8F05999E-77F9-4857-9940-0D515CDBC2F9}"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90856CBD-D9E8-46A5-B6A4-421AB33C9B9F}"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355489F5-9AEF-48C2-9C4B-E9A5615534F1}"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0F284EBC-94CC-4FD1-AC42-3FE7837D26C3}"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3"/>
          </p:nvPr>
        </p:nvSpPr>
        <p:spPr/>
        <p:txBody>
          <a:bodyPr/>
          <a:p>
            <a:fld id="{C77C4E91-97A6-47DC-A9D1-3F5007F58A1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3"/>
          </p:nvPr>
        </p:nvSpPr>
        <p:spPr/>
        <p:txBody>
          <a:bodyPr/>
          <a:p>
            <a:fld id="{7602B4DD-92BE-40B3-82D2-A0B832E4B8F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7"/>
          <p:cNvSpPr/>
          <p:nvPr/>
        </p:nvSpPr>
        <p:spPr>
          <a:xfrm>
            <a:off x="8389080" y="4743360"/>
            <a:ext cx="471600" cy="15336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62CBE63C-8EA6-4A30-9242-DAB31CD195B4}" type="slidenum">
              <a:rPr b="0" lang="en-US" sz="600" spc="-1" strike="noStrike">
                <a:solidFill>
                  <a:srgbClr val="d9d9d9"/>
                </a:solidFill>
                <a:latin typeface="Arial"/>
                <a:ea typeface="DejaVu Sans"/>
              </a:rPr>
              <a:t>&lt;number&gt;</a:t>
            </a:fld>
            <a:endParaRPr b="0" lang="en-AU" sz="600" spc="-1" strike="noStrike">
              <a:latin typeface="Arial"/>
            </a:endParaRPr>
          </a:p>
        </p:txBody>
      </p:sp>
      <p:sp>
        <p:nvSpPr>
          <p:cNvPr id="79" name="Rectangle 4"/>
          <p:cNvSpPr/>
          <p:nvPr/>
        </p:nvSpPr>
        <p:spPr>
          <a:xfrm>
            <a:off x="5867640" y="4741920"/>
            <a:ext cx="2657160" cy="15336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2021  Cisco and/or its affiliates. All rights reserved.   Cisco Confidential</a:t>
            </a:r>
            <a:endParaRPr b="0" lang="en-AU" sz="600" spc="-1" strike="noStrike">
              <a:latin typeface="Arial"/>
            </a:endParaRPr>
          </a:p>
        </p:txBody>
      </p:sp>
      <p:grpSp>
        <p:nvGrpSpPr>
          <p:cNvPr id="80" name="Group 4"/>
          <p:cNvGrpSpPr/>
          <p:nvPr/>
        </p:nvGrpSpPr>
        <p:grpSpPr>
          <a:xfrm>
            <a:off x="507960" y="4715280"/>
            <a:ext cx="339480" cy="180000"/>
            <a:chOff x="507960" y="4715280"/>
            <a:chExt cx="339480" cy="180000"/>
          </a:xfrm>
        </p:grpSpPr>
        <p:sp>
          <p:nvSpPr>
            <p:cNvPr id="81"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82"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3"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4"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5"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6"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7"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8"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9"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0"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1"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2"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3"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4"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5" name="PlaceHolder 1"/>
          <p:cNvSpPr>
            <a:spLocks noGrp="1"/>
          </p:cNvSpPr>
          <p:nvPr>
            <p:ph type="sldNum" idx="1"/>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defRPr>
            </a:lvl1pPr>
          </a:lstStyle>
          <a:p>
            <a:pPr algn="r">
              <a:lnSpc>
                <a:spcPct val="100000"/>
              </a:lnSpc>
              <a:buNone/>
            </a:pPr>
            <a:fld id="{AF8FF961-C86B-4077-B318-65C76D498211}" type="slidenum">
              <a:rPr b="0" lang="en-US" sz="520" spc="-1" strike="noStrike">
                <a:solidFill>
                  <a:srgbClr val="595959"/>
                </a:solidFill>
                <a:latin typeface="Arial"/>
              </a:rPr>
              <a:t>&lt;number&gt;</a:t>
            </a:fld>
            <a:endParaRPr b="0" lang="en-AU" sz="520" spc="-1" strike="noStrike">
              <a:latin typeface="Times New Roman"/>
            </a:endParaRPr>
          </a:p>
        </p:txBody>
      </p:sp>
      <p:sp>
        <p:nvSpPr>
          <p:cNvPr id="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94f"/>
        </a:solidFill>
      </p:bgPr>
    </p:bg>
    <p:spTree>
      <p:nvGrpSpPr>
        <p:cNvPr id="1" name=""/>
        <p:cNvGrpSpPr/>
        <p:nvPr/>
      </p:nvGrpSpPr>
      <p:grpSpPr>
        <a:xfrm>
          <a:off x="0" y="0"/>
          <a:ext cx="0" cy="0"/>
          <a:chOff x="0" y="0"/>
          <a:chExt cx="0" cy="0"/>
        </a:xfrm>
      </p:grpSpPr>
      <p:sp>
        <p:nvSpPr>
          <p:cNvPr id="134"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35" name="Object 3" descr="/Users/phillipball/Projects/Cisco/Netacad 3/netacad-vudu/src/pptx/assets/Cisco_logo_sm.png"/>
          <p:cNvPicPr/>
          <p:nvPr/>
        </p:nvPicPr>
        <p:blipFill>
          <a:blip r:embed="rId2"/>
          <a:srcRect l="0" t="-16633" r="0" b="-16633"/>
          <a:stretch/>
        </p:blipFill>
        <p:spPr>
          <a:xfrm>
            <a:off x="457200" y="4629240"/>
            <a:ext cx="365040" cy="365040"/>
          </a:xfrm>
          <a:prstGeom prst="rect">
            <a:avLst/>
          </a:prstGeom>
          <a:ln w="0">
            <a:noFill/>
          </a:ln>
        </p:spPr>
      </p:pic>
      <p:sp>
        <p:nvSpPr>
          <p:cNvPr id="136" name="PlaceHolder 1"/>
          <p:cNvSpPr>
            <a:spLocks noGrp="1"/>
          </p:cNvSpPr>
          <p:nvPr>
            <p:ph type="sldNum" idx="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E451550-82EE-4442-8A2A-741F2B309567}" type="slidenum">
              <a:rPr b="0" lang="en-US" sz="600" spc="-1" strike="noStrike">
                <a:solidFill>
                  <a:srgbClr val="d9d9d9"/>
                </a:solidFill>
                <a:latin typeface="Calibri"/>
              </a:rPr>
              <a:t>&lt;number&gt;</a:t>
            </a:fld>
            <a:endParaRPr b="0" lang="en-AU" sz="600" spc="-1" strike="noStrike">
              <a:latin typeface="Times New Roman"/>
            </a:endParaRPr>
          </a:p>
        </p:txBody>
      </p:sp>
      <p:sp>
        <p:nvSpPr>
          <p:cNvPr id="13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Object3"/>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76" name="Object 4"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177" name="PlaceHolder 1"/>
          <p:cNvSpPr>
            <a:spLocks noGrp="1"/>
          </p:cNvSpPr>
          <p:nvPr>
            <p:ph type="sldNum" idx="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EC3C833-D2AC-4307-A25E-D4BF540FEF88}" type="slidenum">
              <a:rPr b="0" lang="en-US" sz="600" spc="-1" strike="noStrike">
                <a:solidFill>
                  <a:srgbClr val="d9d9d9"/>
                </a:solidFill>
                <a:latin typeface="Calibri"/>
              </a:rPr>
              <a:t>&lt;number&gt;</a:t>
            </a:fld>
            <a:endParaRPr b="0" lang="en-AU" sz="600" spc="-1" strike="noStrike">
              <a:latin typeface="Times New Roman"/>
            </a:endParaRPr>
          </a:p>
        </p:txBody>
      </p:sp>
      <p:sp>
        <p:nvSpPr>
          <p:cNvPr id="1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49.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457200" y="1542960"/>
            <a:ext cx="6400080" cy="1828080"/>
          </a:xfrm>
          <a:prstGeom prst="rect">
            <a:avLst/>
          </a:prstGeom>
          <a:noFill/>
          <a:ln w="0">
            <a:noFill/>
          </a:ln>
        </p:spPr>
        <p:txBody>
          <a:bodyPr lIns="90000" rIns="90000" tIns="45000" bIns="45000" anchor="t">
            <a:noAutofit/>
          </a:bodyPr>
          <a:p>
            <a:pPr>
              <a:lnSpc>
                <a:spcPct val="100000"/>
              </a:lnSpc>
              <a:spcBef>
                <a:spcPts val="720"/>
              </a:spcBef>
              <a:buNone/>
              <a:tabLst>
                <a:tab algn="l" pos="0"/>
              </a:tabLst>
            </a:pPr>
            <a:r>
              <a:rPr b="0" lang="en-US" sz="3600" spc="-1" strike="noStrike">
                <a:solidFill>
                  <a:srgbClr val="afe8fb"/>
                </a:solidFill>
                <a:latin typeface="Arial"/>
                <a:ea typeface="Arial"/>
              </a:rPr>
              <a:t> </a:t>
            </a:r>
            <a:r>
              <a:rPr b="0" lang="en-US" sz="3600" spc="-1" strike="noStrike">
                <a:solidFill>
                  <a:srgbClr val="afe8fb"/>
                </a:solidFill>
                <a:latin typeface="Arial"/>
                <a:ea typeface="Arial"/>
              </a:rPr>
              <a:t>VPNs</a:t>
            </a:r>
            <a:endParaRPr b="0" lang="en-AU" sz="3600" spc="-1" strike="noStrike">
              <a:latin typeface="Arial"/>
            </a:endParaRPr>
          </a:p>
        </p:txBody>
      </p:sp>
      <p:sp>
        <p:nvSpPr>
          <p:cNvPr id="223" name="Object2"/>
          <p:cNvSpPr/>
          <p:nvPr/>
        </p:nvSpPr>
        <p:spPr>
          <a:xfrm>
            <a:off x="457200" y="3343320"/>
            <a:ext cx="36568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cee8c3"/>
                </a:solidFill>
                <a:latin typeface="Arial"/>
                <a:ea typeface="Arial"/>
              </a:rPr>
              <a:t>Instructor Materials</a:t>
            </a:r>
            <a:endParaRPr b="0" lang="en-AU" sz="2000" spc="-1" strike="noStrike">
              <a:latin typeface="Arial"/>
            </a:endParaRPr>
          </a:p>
        </p:txBody>
      </p:sp>
      <p:sp>
        <p:nvSpPr>
          <p:cNvPr id="224"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Topologies</a:t>
            </a:r>
            <a:endParaRPr b="0" lang="en-AU" sz="1600" spc="-1" strike="noStrike">
              <a:latin typeface="Arial"/>
            </a:endParaRPr>
          </a:p>
        </p:txBody>
      </p:sp>
      <p:sp>
        <p:nvSpPr>
          <p:cNvPr id="25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Remote-Access VPNs</a:t>
            </a:r>
            <a:endParaRPr b="0" lang="en-AU" sz="2200" spc="-1" strike="noStrike">
              <a:latin typeface="Arial"/>
            </a:endParaRPr>
          </a:p>
        </p:txBody>
      </p:sp>
      <p:sp>
        <p:nvSpPr>
          <p:cNvPr id="256" name="Object4"/>
          <p:cNvSpPr/>
          <p:nvPr/>
        </p:nvSpPr>
        <p:spPr>
          <a:xfrm>
            <a:off x="0" y="914400"/>
            <a:ext cx="29901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Remote-access VPNs are typically enabled dynamically by the user when required. Remote access VPNs can be created using either IPsec or SSL. A remote user must initiate a remote access VPN connection. The figure displays two ways that a remote user can initiate a remote access VPN connection: clientless VPN and client-based VPN.</a:t>
            </a:r>
            <a:endParaRPr b="0" lang="en-AU" sz="1600" spc="-1" strike="noStrike">
              <a:latin typeface="Arial"/>
            </a:endParaRPr>
          </a:p>
        </p:txBody>
      </p:sp>
      <p:pic>
        <p:nvPicPr>
          <p:cNvPr id="257" name="Picture 3" descr=""/>
          <p:cNvPicPr/>
          <p:nvPr/>
        </p:nvPicPr>
        <p:blipFill>
          <a:blip r:embed="rId1"/>
          <a:stretch/>
        </p:blipFill>
        <p:spPr>
          <a:xfrm>
            <a:off x="3408840" y="852480"/>
            <a:ext cx="5487480" cy="3438000"/>
          </a:xfrm>
          <a:prstGeom prst="rect">
            <a:avLst/>
          </a:prstGeom>
          <a:ln w="0">
            <a:noFill/>
          </a:ln>
        </p:spPr>
      </p:pic>
      <p:sp>
        <p:nvSpPr>
          <p:cNvPr id="258" name="PlaceHolder 3"/>
          <p:cNvSpPr>
            <a:spLocks noGrp="1"/>
          </p:cNvSpPr>
          <p:nvPr>
            <p:ph type="sldNum" idx="1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97D2B87-766A-4209-8815-5CC8A3F3110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Topologies</a:t>
            </a:r>
            <a:endParaRPr b="0" lang="en-AU" sz="1600" spc="-1" strike="noStrike">
              <a:latin typeface="Arial"/>
            </a:endParaRPr>
          </a:p>
        </p:txBody>
      </p:sp>
      <p:sp>
        <p:nvSpPr>
          <p:cNvPr id="26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SSL VPNs</a:t>
            </a:r>
            <a:endParaRPr b="0" lang="en-AU" sz="2200" spc="-1" strike="noStrike">
              <a:latin typeface="Arial"/>
            </a:endParaRPr>
          </a:p>
        </p:txBody>
      </p:sp>
      <p:graphicFrame>
        <p:nvGraphicFramePr>
          <p:cNvPr id="261" name="Table 14"/>
          <p:cNvGraphicFramePr/>
          <p:nvPr/>
        </p:nvGraphicFramePr>
        <p:xfrm>
          <a:off x="987840" y="2116440"/>
          <a:ext cx="7366320" cy="0"/>
        </p:xfrm>
        <a:graphic>
          <a:graphicData uri="http://schemas.openxmlformats.org/drawingml/2006/table">
            <a:tbl>
              <a:tblPr/>
              <a:tblGrid>
                <a:gridCol w="1592640"/>
                <a:gridCol w="2920680"/>
                <a:gridCol w="2853360"/>
              </a:tblGrid>
              <a:tr h="0">
                <a:tc>
                  <a:txBody>
                    <a:bodyPr lIns="37800" rIns="37800" anchor="t">
                      <a:noAutofit/>
                    </a:bodyPr>
                    <a:p>
                      <a:pPr>
                        <a:lnSpc>
                          <a:spcPct val="100000"/>
                        </a:lnSpc>
                        <a:buNone/>
                      </a:pPr>
                      <a:r>
                        <a:rPr b="0" lang="en-US" sz="1200" spc="-1" strike="noStrike">
                          <a:solidFill>
                            <a:srgbClr val="ffffff"/>
                          </a:solidFill>
                          <a:latin typeface="Calibri"/>
                        </a:rPr>
                        <a:t>Feature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IPsec</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SSL</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1" lang="en-US" sz="1200" spc="-1" strike="noStrike">
                          <a:solidFill>
                            <a:srgbClr val="58585b"/>
                          </a:solidFill>
                          <a:latin typeface="Calibri"/>
                        </a:rPr>
                        <a:t>Applications supported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1" lang="en-US" sz="1200" spc="-1" strike="noStrike">
                          <a:solidFill>
                            <a:srgbClr val="58585b"/>
                          </a:solidFill>
                          <a:latin typeface="Calibri"/>
                        </a:rPr>
                        <a:t>Extensive</a:t>
                      </a:r>
                      <a:r>
                        <a:rPr b="0" lang="en-US" sz="1200" spc="-1" strike="noStrike">
                          <a:solidFill>
                            <a:srgbClr val="58585b"/>
                          </a:solidFill>
                          <a:latin typeface="Calibri"/>
                        </a:rPr>
                        <a:t> - All IP-based applications are supported.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1" lang="en-US" sz="1200" spc="-1" strike="noStrike">
                          <a:solidFill>
                            <a:srgbClr val="58585b"/>
                          </a:solidFill>
                          <a:latin typeface="Calibri"/>
                        </a:rPr>
                        <a:t>Limited</a:t>
                      </a:r>
                      <a:r>
                        <a:rPr b="0" lang="en-US" sz="1200" spc="-1" strike="noStrike">
                          <a:solidFill>
                            <a:srgbClr val="58585b"/>
                          </a:solidFill>
                          <a:latin typeface="Calibri"/>
                        </a:rPr>
                        <a:t> - Only web-based applications and file</a:t>
                      </a:r>
                      <a:r>
                        <a:rPr b="0" lang="en-US" sz="1200" spc="-1" strike="noStrike">
                          <a:solidFill>
                            <a:srgbClr val="000000"/>
                          </a:solidFill>
                          <a:latin typeface="Calibri"/>
                        </a:rPr>
                        <a:t> </a:t>
                      </a:r>
                      <a:r>
                        <a:rPr b="0" lang="en-US" sz="1200" spc="-1" strike="noStrike">
                          <a:solidFill>
                            <a:srgbClr val="58585b"/>
                          </a:solidFill>
                          <a:latin typeface="Calibri"/>
                        </a:rPr>
                        <a:t>sharing are supported.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1" lang="en-US" sz="1200" spc="-1" strike="noStrike">
                          <a:solidFill>
                            <a:srgbClr val="58585b"/>
                          </a:solidFill>
                          <a:latin typeface="Calibri"/>
                        </a:rPr>
                        <a:t>Authentication strength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1" lang="en-US" sz="1200" spc="-1" strike="noStrike">
                          <a:solidFill>
                            <a:srgbClr val="58585b"/>
                          </a:solidFill>
                          <a:latin typeface="Calibri"/>
                        </a:rPr>
                        <a:t>Strong</a:t>
                      </a:r>
                      <a:r>
                        <a:rPr b="0" lang="en-US" sz="1200" spc="-1" strike="noStrike">
                          <a:solidFill>
                            <a:srgbClr val="58585b"/>
                          </a:solidFill>
                          <a:latin typeface="Calibri"/>
                        </a:rPr>
                        <a:t> - Uses two-way authentication with shared keys</a:t>
                      </a:r>
                      <a:r>
                        <a:rPr b="0" lang="en-US" sz="1200" spc="-1" strike="noStrike">
                          <a:solidFill>
                            <a:srgbClr val="000000"/>
                          </a:solidFill>
                          <a:latin typeface="Calibri"/>
                        </a:rPr>
                        <a:t> </a:t>
                      </a:r>
                      <a:r>
                        <a:rPr b="0" lang="en-US" sz="1200" spc="-1" strike="noStrike">
                          <a:solidFill>
                            <a:srgbClr val="58585b"/>
                          </a:solidFill>
                          <a:latin typeface="Calibri"/>
                        </a:rPr>
                        <a:t>or digital certificates.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1" lang="en-US" sz="1200" spc="-1" strike="noStrike">
                          <a:solidFill>
                            <a:srgbClr val="58585b"/>
                          </a:solidFill>
                          <a:latin typeface="Calibri"/>
                        </a:rPr>
                        <a:t>Moderate</a:t>
                      </a:r>
                      <a:r>
                        <a:rPr b="0" lang="en-US" sz="1200" spc="-1" strike="noStrike">
                          <a:solidFill>
                            <a:srgbClr val="58585b"/>
                          </a:solidFill>
                          <a:latin typeface="Calibri"/>
                        </a:rPr>
                        <a:t> - Using one-way or two-way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1" lang="en-US" sz="1200" spc="-1" strike="noStrike">
                          <a:solidFill>
                            <a:srgbClr val="58585b"/>
                          </a:solidFill>
                          <a:latin typeface="Calibri"/>
                        </a:rPr>
                        <a:t>Encryption strength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1" lang="en-US" sz="1200" spc="-1" strike="noStrike">
                          <a:solidFill>
                            <a:srgbClr val="58585b"/>
                          </a:solidFill>
                          <a:latin typeface="Calibri"/>
                        </a:rPr>
                        <a:t>Strong</a:t>
                      </a:r>
                      <a:r>
                        <a:rPr b="0" lang="en-US" sz="1200" spc="-1" strike="noStrike">
                          <a:solidFill>
                            <a:srgbClr val="58585b"/>
                          </a:solidFill>
                          <a:latin typeface="Calibri"/>
                        </a:rPr>
                        <a:t> - Uses key lengths from 56 bits to 256 bits.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1" lang="en-US" sz="1200" spc="-1" strike="noStrike">
                          <a:solidFill>
                            <a:srgbClr val="58585b"/>
                          </a:solidFill>
                          <a:latin typeface="Calibri"/>
                        </a:rPr>
                        <a:t>Moderate to strong </a:t>
                      </a:r>
                      <a:r>
                        <a:rPr b="0" lang="en-US" sz="1200" spc="-1" strike="noStrike">
                          <a:solidFill>
                            <a:srgbClr val="58585b"/>
                          </a:solidFill>
                          <a:latin typeface="Calibri"/>
                        </a:rPr>
                        <a:t>- With key lengths from 40 bits to</a:t>
                      </a:r>
                      <a:r>
                        <a:rPr b="0" lang="en-US" sz="1200" spc="-1" strike="noStrike">
                          <a:solidFill>
                            <a:srgbClr val="000000"/>
                          </a:solidFill>
                          <a:latin typeface="Calibri"/>
                        </a:rPr>
                        <a:t> </a:t>
                      </a:r>
                      <a:r>
                        <a:rPr b="0" lang="en-US" sz="1200" spc="-1" strike="noStrike">
                          <a:solidFill>
                            <a:srgbClr val="58585b"/>
                          </a:solidFill>
                          <a:latin typeface="Calibri"/>
                        </a:rPr>
                        <a:t>256 bits.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1" lang="en-US" sz="1200" spc="-1" strike="noStrike">
                          <a:solidFill>
                            <a:srgbClr val="58585b"/>
                          </a:solidFill>
                          <a:latin typeface="Calibri"/>
                        </a:rPr>
                        <a:t>Connection complexity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1" lang="en-US" sz="1200" spc="-1" strike="noStrike">
                          <a:solidFill>
                            <a:srgbClr val="58585b"/>
                          </a:solidFill>
                          <a:latin typeface="Calibri"/>
                        </a:rPr>
                        <a:t>Medium</a:t>
                      </a:r>
                      <a:r>
                        <a:rPr b="0" lang="en-US" sz="1200" spc="-1" strike="noStrike">
                          <a:solidFill>
                            <a:srgbClr val="58585b"/>
                          </a:solidFill>
                          <a:latin typeface="Calibri"/>
                        </a:rPr>
                        <a:t> - Because it requires a VPN client</a:t>
                      </a:r>
                      <a:r>
                        <a:rPr b="0" lang="en-US" sz="1200" spc="-1" strike="noStrike">
                          <a:solidFill>
                            <a:srgbClr val="000000"/>
                          </a:solidFill>
                          <a:latin typeface="Calibri"/>
                        </a:rPr>
                        <a:t> </a:t>
                      </a:r>
                      <a:r>
                        <a:rPr b="0" lang="en-US" sz="1200" spc="-1" strike="noStrike">
                          <a:solidFill>
                            <a:srgbClr val="58585b"/>
                          </a:solidFill>
                          <a:latin typeface="Calibri"/>
                        </a:rPr>
                        <a:t>pre-installed on a host.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1" lang="en-US" sz="1200" spc="-1" strike="noStrike">
                          <a:solidFill>
                            <a:srgbClr val="58585b"/>
                          </a:solidFill>
                          <a:latin typeface="Calibri"/>
                        </a:rPr>
                        <a:t>Low</a:t>
                      </a:r>
                      <a:r>
                        <a:rPr b="0" lang="en-US" sz="1200" spc="-1" strike="noStrike">
                          <a:solidFill>
                            <a:srgbClr val="58585b"/>
                          </a:solidFill>
                          <a:latin typeface="Calibri"/>
                        </a:rPr>
                        <a:t> - It only requires a web browser on a host.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1" lang="en-US" sz="1200" spc="-1" strike="noStrike">
                          <a:solidFill>
                            <a:srgbClr val="58585b"/>
                          </a:solidFill>
                          <a:latin typeface="Calibri"/>
                        </a:rPr>
                        <a:t>Connection option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1" lang="en-US" sz="1200" spc="-1" strike="noStrike">
                          <a:solidFill>
                            <a:srgbClr val="58585b"/>
                          </a:solidFill>
                          <a:latin typeface="Calibri"/>
                        </a:rPr>
                        <a:t>Limited</a:t>
                      </a:r>
                      <a:r>
                        <a:rPr b="0" lang="en-US" sz="1200" spc="-1" strike="noStrike">
                          <a:solidFill>
                            <a:srgbClr val="58585b"/>
                          </a:solidFill>
                          <a:latin typeface="Calibri"/>
                        </a:rPr>
                        <a:t> - Only specific devices with specific</a:t>
                      </a:r>
                      <a:r>
                        <a:rPr b="0" lang="en-US" sz="1200" spc="-1" strike="noStrike">
                          <a:solidFill>
                            <a:srgbClr val="000000"/>
                          </a:solidFill>
                          <a:latin typeface="Calibri"/>
                        </a:rPr>
                        <a:t> </a:t>
                      </a:r>
                      <a:r>
                        <a:rPr b="0" lang="en-US" sz="1200" spc="-1" strike="noStrike">
                          <a:solidFill>
                            <a:srgbClr val="58585b"/>
                          </a:solidFill>
                          <a:latin typeface="Calibri"/>
                        </a:rPr>
                        <a:t>configurations can connect.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1" lang="en-US" sz="1200" spc="-1" strike="noStrike">
                          <a:solidFill>
                            <a:srgbClr val="58585b"/>
                          </a:solidFill>
                          <a:latin typeface="Calibri"/>
                        </a:rPr>
                        <a:t>Extensive</a:t>
                      </a:r>
                      <a:r>
                        <a:rPr b="0" lang="en-US" sz="1200" spc="-1" strike="noStrike">
                          <a:solidFill>
                            <a:srgbClr val="58585b"/>
                          </a:solidFill>
                          <a:latin typeface="Calibri"/>
                        </a:rPr>
                        <a:t> - Any device with a web browser can</a:t>
                      </a:r>
                      <a:r>
                        <a:rPr b="0" lang="en-US" sz="1200" spc="-1" strike="noStrike">
                          <a:solidFill>
                            <a:srgbClr val="000000"/>
                          </a:solidFill>
                          <a:latin typeface="Calibri"/>
                        </a:rPr>
                        <a:t> </a:t>
                      </a:r>
                      <a:r>
                        <a:rPr b="0" lang="en-US" sz="1200" spc="-1" strike="noStrike">
                          <a:solidFill>
                            <a:srgbClr val="58585b"/>
                          </a:solidFill>
                          <a:latin typeface="Calibri"/>
                        </a:rPr>
                        <a:t>connect.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262" name="TextBox 6"/>
          <p:cNvSpPr/>
          <p:nvPr/>
        </p:nvSpPr>
        <p:spPr>
          <a:xfrm>
            <a:off x="91440" y="825120"/>
            <a:ext cx="8960400" cy="1231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500" spc="-1" strike="noStrike">
                <a:solidFill>
                  <a:srgbClr val="000000"/>
                </a:solidFill>
                <a:latin typeface="Arial"/>
                <a:ea typeface="DejaVu Sans"/>
              </a:rPr>
              <a:t>SSL uses the public key infrastructure and digital certificates to authenticate peers. Both IPsec and SSL VPN technologies offer access to virtually any network application or resource. However, when security is an issue, IPsec is the superior choice. If support and ease of deployment are the primary issues, consider SSL. The type of VPN method implemented is based on the access requirements of the users and the organization’s IT processes. The table compares IPsec and SSL remote access deployments.</a:t>
            </a:r>
            <a:endParaRPr b="0" lang="en-AU" sz="1500" spc="-1" strike="noStrike">
              <a:latin typeface="Arial"/>
            </a:endParaRPr>
          </a:p>
        </p:txBody>
      </p:sp>
      <p:sp>
        <p:nvSpPr>
          <p:cNvPr id="263" name="PlaceHolder 3"/>
          <p:cNvSpPr>
            <a:spLocks noGrp="1"/>
          </p:cNvSpPr>
          <p:nvPr>
            <p:ph type="sldNum" idx="1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6ED4C71-0B52-4245-B403-FADCA1A235B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Topologies</a:t>
            </a:r>
            <a:endParaRPr b="0" lang="en-AU" sz="1600" spc="-1" strike="noStrike">
              <a:latin typeface="Arial"/>
            </a:endParaRPr>
          </a:p>
        </p:txBody>
      </p:sp>
      <p:sp>
        <p:nvSpPr>
          <p:cNvPr id="26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Site-to-Site IPsec VPNs</a:t>
            </a:r>
            <a:endParaRPr b="0" lang="en-AU" sz="2200" spc="-1" strike="noStrike">
              <a:latin typeface="Arial"/>
            </a:endParaRPr>
          </a:p>
        </p:txBody>
      </p:sp>
      <p:sp>
        <p:nvSpPr>
          <p:cNvPr id="266" name="Object4"/>
          <p:cNvSpPr/>
          <p:nvPr/>
        </p:nvSpPr>
        <p:spPr>
          <a:xfrm>
            <a:off x="0" y="914400"/>
            <a:ext cx="299952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VPN gateway encapsulates and encrypts outbound traffic. It then sends the traffic through a VPN tunnel over the internet to a VPN gateway at the target site. Upon receipt, the receiving VPN gateway strips the headers, decrypts the content, and relays the packet toward the target host inside its private network. Site-to-site VPNs are typically created and secured using IP security (IPsec).</a:t>
            </a:r>
            <a:endParaRPr b="0" lang="en-AU" sz="1600" spc="-1" strike="noStrike">
              <a:latin typeface="Arial"/>
            </a:endParaRPr>
          </a:p>
        </p:txBody>
      </p:sp>
      <p:pic>
        <p:nvPicPr>
          <p:cNvPr id="267" name="Picture 3" descr=""/>
          <p:cNvPicPr/>
          <p:nvPr/>
        </p:nvPicPr>
        <p:blipFill>
          <a:blip r:embed="rId1"/>
          <a:stretch/>
        </p:blipFill>
        <p:spPr>
          <a:xfrm>
            <a:off x="3192120" y="1106640"/>
            <a:ext cx="5722560" cy="2186280"/>
          </a:xfrm>
          <a:prstGeom prst="rect">
            <a:avLst/>
          </a:prstGeom>
          <a:ln w="0">
            <a:noFill/>
          </a:ln>
        </p:spPr>
      </p:pic>
      <p:sp>
        <p:nvSpPr>
          <p:cNvPr id="268" name="PlaceHolder 3"/>
          <p:cNvSpPr>
            <a:spLocks noGrp="1"/>
          </p:cNvSpPr>
          <p:nvPr>
            <p:ph type="sldNum" idx="1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455FD5C-897F-4CE1-856E-25C2C1E5FB4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18.3 IPsec Overview</a:t>
            </a:r>
            <a:endParaRPr b="0" lang="en-AU" sz="4600" spc="-1" strike="noStrike">
              <a:latin typeface="Arial"/>
            </a:endParaRPr>
          </a:p>
        </p:txBody>
      </p:sp>
      <p:sp>
        <p:nvSpPr>
          <p:cNvPr id="270" name="PlaceHolder 2"/>
          <p:cNvSpPr>
            <a:spLocks noGrp="1"/>
          </p:cNvSpPr>
          <p:nvPr>
            <p:ph type="sldNum" idx="1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2FD2A32-F90B-4621-86BA-80694E78128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272"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Video - IPsec Concepts</a:t>
            </a:r>
            <a:endParaRPr b="0" lang="en-AU" sz="2200" spc="-1" strike="noStrike">
              <a:latin typeface="Arial"/>
            </a:endParaRPr>
          </a:p>
        </p:txBody>
      </p:sp>
      <p:sp>
        <p:nvSpPr>
          <p:cNvPr id="273" name="TextBox 4"/>
          <p:cNvSpPr/>
          <p:nvPr/>
        </p:nvSpPr>
        <p:spPr>
          <a:xfrm>
            <a:off x="0" y="1178280"/>
            <a:ext cx="8558280" cy="912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This video will cover the following:</a:t>
            </a:r>
            <a:endParaRPr b="0" lang="en-AU"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The purpose of IPsec</a:t>
            </a:r>
            <a:endParaRPr b="0" lang="en-AU"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IPsec Protocols</a:t>
            </a:r>
            <a:endParaRPr b="0" lang="en-AU" sz="1800" spc="-1" strike="noStrike">
              <a:latin typeface="Arial"/>
            </a:endParaRPr>
          </a:p>
        </p:txBody>
      </p:sp>
      <p:sp>
        <p:nvSpPr>
          <p:cNvPr id="274" name="PlaceHolder 3"/>
          <p:cNvSpPr>
            <a:spLocks noGrp="1"/>
          </p:cNvSpPr>
          <p:nvPr>
            <p:ph type="sldNum" idx="1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C14F814-1BCB-42BD-B7D8-DCAAC055AB6E}"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27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IPsec Technologies</a:t>
            </a:r>
            <a:endParaRPr b="0" lang="en-AU" sz="2200" spc="-1" strike="noStrike">
              <a:latin typeface="Arial"/>
            </a:endParaRPr>
          </a:p>
        </p:txBody>
      </p:sp>
      <p:sp>
        <p:nvSpPr>
          <p:cNvPr id="277" name="TextBox 7"/>
          <p:cNvSpPr/>
          <p:nvPr/>
        </p:nvSpPr>
        <p:spPr>
          <a:xfrm>
            <a:off x="0" y="731520"/>
            <a:ext cx="3752280" cy="3925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Using the IPsec framework, IPsec provides these essential security functions:</a:t>
            </a: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Confidentiality</a:t>
            </a:r>
            <a:r>
              <a:rPr b="0" lang="en-US" sz="1400" spc="-1" strike="noStrike">
                <a:solidFill>
                  <a:srgbClr val="000000"/>
                </a:solidFill>
                <a:latin typeface="Arial"/>
                <a:ea typeface="DejaVu Sans"/>
              </a:rPr>
              <a:t> - IPsec uses encryption algorithms to prevent cybercriminals from reading the packet contents.</a:t>
            </a: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Integrity</a:t>
            </a:r>
            <a:r>
              <a:rPr b="0" lang="en-US" sz="1400" spc="-1" strike="noStrike">
                <a:solidFill>
                  <a:srgbClr val="000000"/>
                </a:solidFill>
                <a:latin typeface="Arial"/>
                <a:ea typeface="DejaVu Sans"/>
              </a:rPr>
              <a:t> - IPsec uses hashing algorithms to ensure that packets have not been altered between source and destination.</a:t>
            </a: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Origin authentication </a:t>
            </a:r>
            <a:r>
              <a:rPr b="0" lang="en-US" sz="1400" spc="-1" strike="noStrike">
                <a:solidFill>
                  <a:srgbClr val="000000"/>
                </a:solidFill>
                <a:latin typeface="Arial"/>
                <a:ea typeface="DejaVu Sans"/>
              </a:rPr>
              <a:t>- IPsec uses the Internet Key Exchange (IKE) protocol to authenticate source and destination. Methods of authentication including using pre-shared keys (passwords), digital certificates, or RSA certificates.</a:t>
            </a: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Diffie-Hellman</a:t>
            </a:r>
            <a:r>
              <a:rPr b="0" lang="en-US" sz="1400" spc="-1" strike="noStrike">
                <a:solidFill>
                  <a:srgbClr val="000000"/>
                </a:solidFill>
                <a:latin typeface="Arial"/>
                <a:ea typeface="DejaVu Sans"/>
              </a:rPr>
              <a:t> - Secure key exchange typically using various groups of the DH algorithm.</a:t>
            </a:r>
            <a:endParaRPr b="0" lang="en-AU" sz="1400" spc="-1" strike="noStrike">
              <a:latin typeface="Arial"/>
            </a:endParaRPr>
          </a:p>
        </p:txBody>
      </p:sp>
      <p:pic>
        <p:nvPicPr>
          <p:cNvPr id="278" name="Picture 4" descr=""/>
          <p:cNvPicPr/>
          <p:nvPr/>
        </p:nvPicPr>
        <p:blipFill>
          <a:blip r:embed="rId1"/>
          <a:stretch/>
        </p:blipFill>
        <p:spPr>
          <a:xfrm>
            <a:off x="4021200" y="841680"/>
            <a:ext cx="4472640" cy="3443760"/>
          </a:xfrm>
          <a:prstGeom prst="rect">
            <a:avLst/>
          </a:prstGeom>
          <a:ln w="0">
            <a:noFill/>
          </a:ln>
        </p:spPr>
      </p:pic>
      <p:sp>
        <p:nvSpPr>
          <p:cNvPr id="279" name="PlaceHolder 3"/>
          <p:cNvSpPr>
            <a:spLocks noGrp="1"/>
          </p:cNvSpPr>
          <p:nvPr>
            <p:ph type="sldNum" idx="1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F2D8095-3940-4174-992A-D03ADCE9B27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28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IPsec Technologies (Cont.)</a:t>
            </a:r>
            <a:endParaRPr b="0" lang="en-AU" sz="2200" spc="-1" strike="noStrike">
              <a:latin typeface="Arial"/>
            </a:endParaRPr>
          </a:p>
        </p:txBody>
      </p:sp>
      <p:sp>
        <p:nvSpPr>
          <p:cNvPr id="282" name="TextBox 6"/>
          <p:cNvSpPr/>
          <p:nvPr/>
        </p:nvSpPr>
        <p:spPr>
          <a:xfrm>
            <a:off x="0" y="819360"/>
            <a:ext cx="460944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The IPsec security functions are list in the table.</a:t>
            </a:r>
            <a:endParaRPr b="0" lang="en-AU" sz="1400" spc="-1" strike="noStrike">
              <a:latin typeface="Arial"/>
            </a:endParaRPr>
          </a:p>
        </p:txBody>
      </p:sp>
      <p:graphicFrame>
        <p:nvGraphicFramePr>
          <p:cNvPr id="283" name="Table 19"/>
          <p:cNvGraphicFramePr/>
          <p:nvPr/>
        </p:nvGraphicFramePr>
        <p:xfrm>
          <a:off x="514440" y="1188720"/>
          <a:ext cx="7366680" cy="0"/>
        </p:xfrm>
        <a:graphic>
          <a:graphicData uri="http://schemas.openxmlformats.org/drawingml/2006/table">
            <a:tbl>
              <a:tblPr/>
              <a:tblGrid>
                <a:gridCol w="1099440"/>
                <a:gridCol w="6267600"/>
              </a:tblGrid>
              <a:tr h="0">
                <a:tc>
                  <a:txBody>
                    <a:bodyPr lIns="37800" rIns="37800" anchor="t">
                      <a:noAutofit/>
                    </a:bodyPr>
                    <a:p>
                      <a:pPr>
                        <a:lnSpc>
                          <a:spcPct val="100000"/>
                        </a:lnSpc>
                        <a:buNone/>
                      </a:pPr>
                      <a:r>
                        <a:rPr b="0" lang="en-US" sz="1200" spc="-1" strike="noStrike">
                          <a:solidFill>
                            <a:srgbClr val="ffffff"/>
                          </a:solidFill>
                          <a:latin typeface="Calibri"/>
                        </a:rPr>
                        <a:t>IPsec Function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IPsec Protocol</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The choices for IPsec Protocol include Authentication Header (AH) or Encapsulation Security Protocol (ESP). AH authenticates the Layer 3 packet. ESP encrypts the Layer 3 packet. Note: ESP+AH is rarely used as this combination will not successfully traverse a NAT device.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Confidentiality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Encryption ensures confidentiality of the Layer 3 packet. Choices include Data Encryption Standard (DES), Triple DES (3DES), Advanced Encryption Standard (AES), or Software-Optimized Encryption Algorithm (SEAL). </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Integrity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Ensures that data arrives unchanged at the destination using a hash algorithm, such as message-digest 5 (MD5) or Secure Hash Algorithm (SHA).</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IPsec uses Internet Key Exchange (IKE) to authenticate users and devices that can carry out communication independently. IKE uses several types of authentication, including username and password, one-time password, biometrics, pre-shared keys (PSKs), and digital certificates using the Rivest, Shamir, and Adleman (RSA) algorithm.</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Diffie-Hellman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IPsec uses the DH algorithm to provide a public key exchange method for two peers to establish a shared secret key. There are several different groups to choose from including DH14, 15, 16 and DH 19, 20, 21 and 24. DH1, 2 and 5 are no longer recommended.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284" name="PlaceHolder 3"/>
          <p:cNvSpPr>
            <a:spLocks noGrp="1"/>
          </p:cNvSpPr>
          <p:nvPr>
            <p:ph type="sldNum" idx="1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94ADCD1-BAF5-4052-9540-F7E7D583914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28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IPsec Protocol Encapsulation</a:t>
            </a:r>
            <a:endParaRPr b="0" lang="en-AU" sz="2200" spc="-1" strike="noStrike">
              <a:latin typeface="Arial"/>
            </a:endParaRPr>
          </a:p>
        </p:txBody>
      </p:sp>
      <p:sp>
        <p:nvSpPr>
          <p:cNvPr id="287" name="Object4"/>
          <p:cNvSpPr/>
          <p:nvPr/>
        </p:nvSpPr>
        <p:spPr>
          <a:xfrm>
            <a:off x="0" y="914400"/>
            <a:ext cx="37922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Choosing the IPsec protocol encapsulation is the first building block of the framework. IPsec encapsulates packets using Authentication Header (AH) or Encapsulation Security Protocol (ESP). The choice of AH or ESP establishes which other building blocks are available. AH is appropriate only when confidentiality is not required or permitted. ESP provides both confidentiality and authentication.</a:t>
            </a:r>
            <a:endParaRPr b="0" lang="en-AU" sz="1600" spc="-1" strike="noStrike">
              <a:latin typeface="Arial"/>
            </a:endParaRPr>
          </a:p>
        </p:txBody>
      </p:sp>
      <p:pic>
        <p:nvPicPr>
          <p:cNvPr id="288" name="Picture 3" descr=""/>
          <p:cNvPicPr/>
          <p:nvPr/>
        </p:nvPicPr>
        <p:blipFill>
          <a:blip r:embed="rId1"/>
          <a:stretch/>
        </p:blipFill>
        <p:spPr>
          <a:xfrm>
            <a:off x="4305240" y="914400"/>
            <a:ext cx="4495320" cy="3421080"/>
          </a:xfrm>
          <a:prstGeom prst="rect">
            <a:avLst/>
          </a:prstGeom>
          <a:ln w="0">
            <a:noFill/>
          </a:ln>
        </p:spPr>
      </p:pic>
      <p:sp>
        <p:nvSpPr>
          <p:cNvPr id="289" name="PlaceHolder 3"/>
          <p:cNvSpPr>
            <a:spLocks noGrp="1"/>
          </p:cNvSpPr>
          <p:nvPr>
            <p:ph type="sldNum" idx="2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9207F59-938C-4E5D-957F-6B68778779C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29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Confidentiality</a:t>
            </a:r>
            <a:endParaRPr b="0" lang="en-AU" sz="2200" spc="-1" strike="noStrike">
              <a:latin typeface="Arial"/>
            </a:endParaRPr>
          </a:p>
        </p:txBody>
      </p:sp>
      <p:sp>
        <p:nvSpPr>
          <p:cNvPr id="292" name="Object4"/>
          <p:cNvSpPr/>
          <p:nvPr/>
        </p:nvSpPr>
        <p:spPr>
          <a:xfrm>
            <a:off x="0" y="708480"/>
            <a:ext cx="4184640" cy="36025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Confidentiality is achieved by encrypting the data. The degree of confidentiality depends on the encryption algorithm and the length of the key used in the encryption algorithm. The shorter the key, the easier it is to break. </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DES uses a 56-bit key and should be avoided.</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3DES uses three 56-bit encryption keys per 64-bit block.</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AES offers three different key lengths: 128 bits, 192 bits, and 256 bits.</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SEAL is a stream cipher, encrypting data continuously. It uses a 160-bit key</a:t>
            </a:r>
            <a:r>
              <a:rPr b="0" lang="en-US" sz="1400" spc="-1" strike="noStrike">
                <a:solidFill>
                  <a:srgbClr val="000000"/>
                </a:solidFill>
                <a:latin typeface="Arial"/>
                <a:ea typeface="Arial"/>
              </a:rPr>
              <a:t>.</a:t>
            </a:r>
            <a:endParaRPr b="0" lang="en-AU" sz="1400" spc="-1" strike="noStrike">
              <a:latin typeface="Arial"/>
            </a:endParaRPr>
          </a:p>
        </p:txBody>
      </p:sp>
      <p:pic>
        <p:nvPicPr>
          <p:cNvPr id="293" name="Picture 3" descr=""/>
          <p:cNvPicPr/>
          <p:nvPr/>
        </p:nvPicPr>
        <p:blipFill>
          <a:blip r:embed="rId1"/>
          <a:stretch/>
        </p:blipFill>
        <p:spPr>
          <a:xfrm>
            <a:off x="4040280" y="731520"/>
            <a:ext cx="4282200" cy="3459240"/>
          </a:xfrm>
          <a:prstGeom prst="rect">
            <a:avLst/>
          </a:prstGeom>
          <a:ln w="0">
            <a:noFill/>
          </a:ln>
        </p:spPr>
      </p:pic>
      <p:sp>
        <p:nvSpPr>
          <p:cNvPr id="294" name="PlaceHolder 3"/>
          <p:cNvSpPr>
            <a:spLocks noGrp="1"/>
          </p:cNvSpPr>
          <p:nvPr>
            <p:ph type="sldNum" idx="2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6C6AB35-8DC8-4E51-A105-43572509245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29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Integrity</a:t>
            </a:r>
            <a:endParaRPr b="0" lang="en-AU" sz="2200" spc="-1" strike="noStrike">
              <a:latin typeface="Arial"/>
            </a:endParaRPr>
          </a:p>
        </p:txBody>
      </p:sp>
      <p:sp>
        <p:nvSpPr>
          <p:cNvPr id="297" name="Object4"/>
          <p:cNvSpPr/>
          <p:nvPr/>
        </p:nvSpPr>
        <p:spPr>
          <a:xfrm>
            <a:off x="0" y="708840"/>
            <a:ext cx="41871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Data integrity means that the data that is received is exactly the same data that was sent.</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Message-Digest 5 (MD5) uses a 128-bit shared-secret key. The variable-length message and 128-bit shared-secret key are combined and run through the HMAC-MD5 hash algorithm producing a 128-bit hash.</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The Secure Hash Algorithm (SHA) uses a 160-bit secret key. The variable-length message and 160-bit shared-secret key are combined and run through the HMAC-SHA-1 algorithm producing a 160-bit hash.</a:t>
            </a:r>
            <a:endParaRPr b="0" lang="en-AU" sz="1600" spc="-1" strike="noStrike">
              <a:latin typeface="Arial"/>
            </a:endParaRPr>
          </a:p>
          <a:p>
            <a:pPr>
              <a:lnSpc>
                <a:spcPts val="2001"/>
              </a:lnSpc>
              <a:buNone/>
            </a:pPr>
            <a:endParaRPr b="0" lang="en-AU" sz="1400" spc="-1" strike="noStrike">
              <a:latin typeface="Arial"/>
            </a:endParaRPr>
          </a:p>
        </p:txBody>
      </p:sp>
      <p:pic>
        <p:nvPicPr>
          <p:cNvPr id="298" name="Picture 3" descr=""/>
          <p:cNvPicPr/>
          <p:nvPr/>
        </p:nvPicPr>
        <p:blipFill>
          <a:blip r:embed="rId1"/>
          <a:stretch/>
        </p:blipFill>
        <p:spPr>
          <a:xfrm>
            <a:off x="4187880" y="819000"/>
            <a:ext cx="4396320" cy="3504960"/>
          </a:xfrm>
          <a:prstGeom prst="rect">
            <a:avLst/>
          </a:prstGeom>
          <a:ln w="0">
            <a:noFill/>
          </a:ln>
        </p:spPr>
      </p:pic>
      <p:sp>
        <p:nvSpPr>
          <p:cNvPr id="299" name="PlaceHolder 3"/>
          <p:cNvSpPr>
            <a:spLocks noGrp="1"/>
          </p:cNvSpPr>
          <p:nvPr>
            <p:ph type="sldNum" idx="2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3B1D9D95-DB91-4873-BC44-82DF675ECB4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542960"/>
            <a:ext cx="6400080" cy="2571120"/>
          </a:xfrm>
          <a:prstGeom prst="rect">
            <a:avLst/>
          </a:prstGeom>
          <a:noFill/>
          <a:ln w="0">
            <a:noFill/>
          </a:ln>
        </p:spPr>
        <p:txBody>
          <a:bodyPr lIns="90000" rIns="90000" tIns="45000" bIns="45000" anchor="t">
            <a:noAutofit/>
          </a:bodyPr>
          <a:p>
            <a:pPr>
              <a:lnSpc>
                <a:spcPct val="100000"/>
              </a:lnSpc>
              <a:spcBef>
                <a:spcPts val="839"/>
              </a:spcBef>
              <a:buNone/>
              <a:tabLst>
                <a:tab algn="l" pos="0"/>
              </a:tabLst>
            </a:pPr>
            <a:r>
              <a:rPr b="0" lang="en-US" sz="4200" spc="-1" strike="noStrike">
                <a:solidFill>
                  <a:srgbClr val="afe8fb"/>
                </a:solidFill>
                <a:latin typeface="Arial"/>
                <a:ea typeface="Arial"/>
              </a:rPr>
              <a:t>Module 18: VPNs</a:t>
            </a:r>
            <a:endParaRPr b="0" lang="en-AU" sz="4200" spc="-1" strike="noStrike">
              <a:latin typeface="Arial"/>
            </a:endParaRPr>
          </a:p>
        </p:txBody>
      </p:sp>
      <p:sp>
        <p:nvSpPr>
          <p:cNvPr id="226"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r>
              <a:rPr b="0" lang="en-US" sz="1200" spc="-1" strike="noStrike">
                <a:solidFill>
                  <a:srgbClr val="afe8fb"/>
                </a:solidFill>
                <a:latin typeface="Arial"/>
                <a:ea typeface="Arial"/>
              </a:rPr>
              <a:t>(NETSEC)</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30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a:t>
            </a:r>
            <a:endParaRPr b="0" lang="en-AU" sz="2200" spc="-1" strike="noStrike">
              <a:latin typeface="Arial"/>
            </a:endParaRPr>
          </a:p>
        </p:txBody>
      </p:sp>
      <p:sp>
        <p:nvSpPr>
          <p:cNvPr id="302" name="Object4"/>
          <p:cNvSpPr/>
          <p:nvPr/>
        </p:nvSpPr>
        <p:spPr>
          <a:xfrm>
            <a:off x="0" y="810360"/>
            <a:ext cx="3671640" cy="267516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When conducting business long distance, the device on the other end of the VPN tunnel must be authenticated before the communication path is considered secure. </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A pre-shared secret key (PSK) value is entered into each peer manually. The PSK is combined with other information to form the authentication key.</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Rivest, Shamir, and Adleman (RSA) authentication uses digital certificates to authenticate peers.</a:t>
            </a:r>
            <a:endParaRPr b="0" lang="en-AU" sz="1600" spc="-1" strike="noStrike">
              <a:latin typeface="Arial"/>
            </a:endParaRPr>
          </a:p>
        </p:txBody>
      </p:sp>
      <p:pic>
        <p:nvPicPr>
          <p:cNvPr id="303" name="Picture 5" descr=""/>
          <p:cNvPicPr/>
          <p:nvPr/>
        </p:nvPicPr>
        <p:blipFill>
          <a:blip r:embed="rId1"/>
          <a:stretch/>
        </p:blipFill>
        <p:spPr>
          <a:xfrm>
            <a:off x="3962160" y="731520"/>
            <a:ext cx="4381200" cy="3466800"/>
          </a:xfrm>
          <a:prstGeom prst="rect">
            <a:avLst/>
          </a:prstGeom>
          <a:ln w="0">
            <a:noFill/>
          </a:ln>
        </p:spPr>
      </p:pic>
      <p:sp>
        <p:nvSpPr>
          <p:cNvPr id="304" name="PlaceHolder 3"/>
          <p:cNvSpPr>
            <a:spLocks noGrp="1"/>
          </p:cNvSpPr>
          <p:nvPr>
            <p:ph type="sldNum" idx="2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2D8F06B-6D6F-47BC-8DB0-ABC2598A7AC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30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 (Cont.)</a:t>
            </a:r>
            <a:endParaRPr b="0" lang="en-AU" sz="2200" spc="-1" strike="noStrike">
              <a:latin typeface="Arial"/>
            </a:endParaRPr>
          </a:p>
        </p:txBody>
      </p:sp>
      <p:pic>
        <p:nvPicPr>
          <p:cNvPr id="307" name="Picture 3" descr=""/>
          <p:cNvPicPr/>
          <p:nvPr/>
        </p:nvPicPr>
        <p:blipFill>
          <a:blip r:embed="rId1"/>
          <a:stretch/>
        </p:blipFill>
        <p:spPr>
          <a:xfrm>
            <a:off x="154800" y="804960"/>
            <a:ext cx="4493520" cy="2378160"/>
          </a:xfrm>
          <a:prstGeom prst="rect">
            <a:avLst/>
          </a:prstGeom>
          <a:ln w="0">
            <a:noFill/>
          </a:ln>
        </p:spPr>
      </p:pic>
      <p:pic>
        <p:nvPicPr>
          <p:cNvPr id="308" name="Picture 5" descr=""/>
          <p:cNvPicPr/>
          <p:nvPr/>
        </p:nvPicPr>
        <p:blipFill>
          <a:blip r:embed="rId2"/>
          <a:stretch/>
        </p:blipFill>
        <p:spPr>
          <a:xfrm>
            <a:off x="4803840" y="1697400"/>
            <a:ext cx="4031640" cy="2689200"/>
          </a:xfrm>
          <a:prstGeom prst="rect">
            <a:avLst/>
          </a:prstGeom>
          <a:ln w="0">
            <a:noFill/>
          </a:ln>
        </p:spPr>
      </p:pic>
      <p:sp>
        <p:nvSpPr>
          <p:cNvPr id="309" name="PlaceHolder 3"/>
          <p:cNvSpPr>
            <a:spLocks noGrp="1"/>
          </p:cNvSpPr>
          <p:nvPr>
            <p:ph type="sldNum" idx="2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C863A57-6C1E-42BC-A7B5-431F1E7BBFA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31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Secure Key Exchange with Diffie-Hellman</a:t>
            </a:r>
            <a:endParaRPr b="0" lang="en-AU" sz="2200" spc="-1" strike="noStrike">
              <a:latin typeface="Arial"/>
            </a:endParaRPr>
          </a:p>
        </p:txBody>
      </p:sp>
      <p:sp>
        <p:nvSpPr>
          <p:cNvPr id="312" name="Object4"/>
          <p:cNvSpPr/>
          <p:nvPr/>
        </p:nvSpPr>
        <p:spPr>
          <a:xfrm>
            <a:off x="0" y="731520"/>
            <a:ext cx="393300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Encryption algorithms require a symmetric, shared secret key to perform encryption and decryption. How do the encrypting and decrypting devices get the shared secret key? The easiest key exchange method is to use a public key exchange method, such as Diffie-Hellman (DH). DH provides a way for two peers to establish a shared secret key that only they know, even though they are communicating over an insecure channel. Variations of the DH key exchange are specified as DH groups. The DH group you choose must be strong enough, or have enough bits, to protect the IPsec keys during negotiation. </a:t>
            </a:r>
            <a:endParaRPr b="0" lang="en-AU" sz="1400" spc="-1" strike="noStrike">
              <a:latin typeface="Arial"/>
            </a:endParaRPr>
          </a:p>
        </p:txBody>
      </p:sp>
      <p:pic>
        <p:nvPicPr>
          <p:cNvPr id="313" name="Picture 3" descr=""/>
          <p:cNvPicPr/>
          <p:nvPr/>
        </p:nvPicPr>
        <p:blipFill>
          <a:blip r:embed="rId1"/>
          <a:stretch/>
        </p:blipFill>
        <p:spPr>
          <a:xfrm>
            <a:off x="4321080" y="830520"/>
            <a:ext cx="4593600" cy="3005640"/>
          </a:xfrm>
          <a:prstGeom prst="rect">
            <a:avLst/>
          </a:prstGeom>
          <a:ln w="0">
            <a:noFill/>
          </a:ln>
        </p:spPr>
      </p:pic>
      <p:sp>
        <p:nvSpPr>
          <p:cNvPr id="314" name="PlaceHolder 3"/>
          <p:cNvSpPr>
            <a:spLocks noGrp="1"/>
          </p:cNvSpPr>
          <p:nvPr>
            <p:ph type="sldNum" idx="2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27079DA-F6A0-49E4-A018-E9121BEAB9C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Overview</a:t>
            </a:r>
            <a:endParaRPr b="0" lang="en-AU" sz="1600" spc="-1" strike="noStrike">
              <a:latin typeface="Arial"/>
            </a:endParaRPr>
          </a:p>
        </p:txBody>
      </p:sp>
      <p:sp>
        <p:nvSpPr>
          <p:cNvPr id="31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Video - IPsec Transport and Tunnel Modes</a:t>
            </a:r>
            <a:endParaRPr b="0" lang="en-AU" sz="2200" spc="-1" strike="noStrike">
              <a:latin typeface="Arial"/>
            </a:endParaRPr>
          </a:p>
        </p:txBody>
      </p:sp>
      <p:sp>
        <p:nvSpPr>
          <p:cNvPr id="317" name="TextBox 4"/>
          <p:cNvSpPr/>
          <p:nvPr/>
        </p:nvSpPr>
        <p:spPr>
          <a:xfrm>
            <a:off x="367200" y="1188720"/>
            <a:ext cx="8118000" cy="638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This video will explain the process of IPv4 packet with ESP in transport mode and in tunnel mode.</a:t>
            </a:r>
            <a:endParaRPr b="0" lang="en-AU" sz="1800" spc="-1" strike="noStrike">
              <a:latin typeface="Arial"/>
            </a:endParaRPr>
          </a:p>
        </p:txBody>
      </p:sp>
      <p:sp>
        <p:nvSpPr>
          <p:cNvPr id="318" name="PlaceHolder 3"/>
          <p:cNvSpPr>
            <a:spLocks noGrp="1"/>
          </p:cNvSpPr>
          <p:nvPr>
            <p:ph type="sldNum" idx="2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7C53893-3734-421B-8925-3ED40ADAC22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18.4 IPsec Protocols</a:t>
            </a:r>
            <a:endParaRPr b="0" lang="en-AU" sz="4600" spc="-1" strike="noStrike">
              <a:latin typeface="Arial"/>
            </a:endParaRPr>
          </a:p>
        </p:txBody>
      </p:sp>
      <p:sp>
        <p:nvSpPr>
          <p:cNvPr id="320" name="PlaceHolder 2"/>
          <p:cNvSpPr>
            <a:spLocks noGrp="1"/>
          </p:cNvSpPr>
          <p:nvPr>
            <p:ph type="sldNum" idx="2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FB7671E-A622-4DF0-BA4C-581C4325260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Protocols</a:t>
            </a:r>
            <a:endParaRPr b="0" lang="en-AU" sz="1600" spc="-1" strike="noStrike">
              <a:latin typeface="Arial"/>
            </a:endParaRPr>
          </a:p>
        </p:txBody>
      </p:sp>
      <p:sp>
        <p:nvSpPr>
          <p:cNvPr id="322"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IPsec Protocol Overview</a:t>
            </a:r>
            <a:endParaRPr b="0" lang="en-AU" sz="2200" spc="-1" strike="noStrike">
              <a:latin typeface="Arial"/>
            </a:endParaRPr>
          </a:p>
        </p:txBody>
      </p:sp>
      <p:sp>
        <p:nvSpPr>
          <p:cNvPr id="323" name="Object4"/>
          <p:cNvSpPr/>
          <p:nvPr/>
        </p:nvSpPr>
        <p:spPr>
          <a:xfrm>
            <a:off x="0" y="731520"/>
            <a:ext cx="39236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The two main IPsec protocols are Authentication Header (AH) and Encapsulation Security Protocol (ESP). The IPsec protocol is the first building block of the framework. The choice of AH or ESP establishes which other building blocks are available. AH uses IP protocol 51 and is appropriate only when confidentiality is not required or permitted. It provides data authentication and integrity, but it does not provide data confidentiality (encryption). All text is transported unencrypted. ESP uses IP protocol 50 and provides both confidentiality and authentication. Authentication provides data origin authentication and data integrity. </a:t>
            </a:r>
            <a:endParaRPr b="0" lang="en-AU" sz="1400" spc="-1" strike="noStrike">
              <a:latin typeface="Arial"/>
            </a:endParaRPr>
          </a:p>
        </p:txBody>
      </p:sp>
      <p:pic>
        <p:nvPicPr>
          <p:cNvPr id="324" name="Picture 3" descr=""/>
          <p:cNvPicPr/>
          <p:nvPr/>
        </p:nvPicPr>
        <p:blipFill>
          <a:blip r:embed="rId1"/>
          <a:stretch/>
        </p:blipFill>
        <p:spPr>
          <a:xfrm>
            <a:off x="4190760" y="664560"/>
            <a:ext cx="4495320" cy="3413160"/>
          </a:xfrm>
          <a:prstGeom prst="rect">
            <a:avLst/>
          </a:prstGeom>
          <a:ln w="0">
            <a:noFill/>
          </a:ln>
        </p:spPr>
      </p:pic>
      <p:sp>
        <p:nvSpPr>
          <p:cNvPr id="325" name="PlaceHolder 3"/>
          <p:cNvSpPr>
            <a:spLocks noGrp="1"/>
          </p:cNvSpPr>
          <p:nvPr>
            <p:ph type="sldNum" idx="2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8AB0C6A-A305-4BDF-85FF-758CBA3EAC4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Protocols</a:t>
            </a:r>
            <a:endParaRPr b="0" lang="en-AU" sz="1600" spc="-1" strike="noStrike">
              <a:latin typeface="Arial"/>
            </a:endParaRPr>
          </a:p>
        </p:txBody>
      </p:sp>
      <p:sp>
        <p:nvSpPr>
          <p:cNvPr id="327"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 Header</a:t>
            </a:r>
            <a:endParaRPr b="0" lang="en-AU" sz="2200" spc="-1" strike="noStrike">
              <a:latin typeface="Arial"/>
            </a:endParaRPr>
          </a:p>
        </p:txBody>
      </p:sp>
      <p:sp>
        <p:nvSpPr>
          <p:cNvPr id="328" name="Object4"/>
          <p:cNvSpPr/>
          <p:nvPr/>
        </p:nvSpPr>
        <p:spPr>
          <a:xfrm>
            <a:off x="0" y="759960"/>
            <a:ext cx="86860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AH function is applied to the entire packet, except for any IP header fields that normally change in transit. Fields that normally change during transit are called mutable fields. For example, the Time to Live (TTL) field is considered mutable because routers modify this field. The AH process occurs in this order:</a:t>
            </a:r>
            <a:endParaRPr b="0" lang="en-AU" sz="1600" spc="-1" strike="noStrike">
              <a:latin typeface="Arial"/>
            </a:endParaRPr>
          </a:p>
          <a:p>
            <a:pPr>
              <a:lnSpc>
                <a:spcPts val="2001"/>
              </a:lnSpc>
              <a:buNone/>
            </a:pP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The IP header and data payload are hashed using the shared secret key. </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The hash builds a new AH header, which is inserted into the original packet.</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The new packet is transmitted to the IPsec peer router. </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The peer router hashes the IP header and data payload using the shared secret key, extracts the transmitted hash from the AH header, and compares the two hashes.</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The hashes must match exactly. If one bit is changed in the transmitted packet, the hash output on the received packet changes and the AH header will not match. AH supports MD5 and SHA algorithms.</a:t>
            </a:r>
            <a:endParaRPr b="0" lang="en-AU" sz="1600" spc="-1" strike="noStrike">
              <a:latin typeface="Arial"/>
            </a:endParaRPr>
          </a:p>
        </p:txBody>
      </p:sp>
      <p:sp>
        <p:nvSpPr>
          <p:cNvPr id="329" name="PlaceHolder 3"/>
          <p:cNvSpPr>
            <a:spLocks noGrp="1"/>
          </p:cNvSpPr>
          <p:nvPr>
            <p:ph type="sldNum" idx="2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FE82B7A-AD83-4611-9882-B0DD75D6E32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Protocols</a:t>
            </a:r>
            <a:endParaRPr b="0" lang="en-AU" sz="1600" spc="-1" strike="noStrike">
              <a:latin typeface="Arial"/>
            </a:endParaRPr>
          </a:p>
        </p:txBody>
      </p:sp>
      <p:sp>
        <p:nvSpPr>
          <p:cNvPr id="33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Encapsulation Security Protocol </a:t>
            </a:r>
            <a:endParaRPr b="0" lang="en-AU" sz="2200" spc="-1" strike="noStrike">
              <a:latin typeface="Arial"/>
            </a:endParaRPr>
          </a:p>
        </p:txBody>
      </p:sp>
      <p:sp>
        <p:nvSpPr>
          <p:cNvPr id="332" name="Object4"/>
          <p:cNvSpPr/>
          <p:nvPr/>
        </p:nvSpPr>
        <p:spPr>
          <a:xfrm>
            <a:off x="0" y="731520"/>
            <a:ext cx="87969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If ESP is selected as the IPsec protocol, an encryption algorithm must also be selected. The default algorithm for IPsec is 56-bit DES. ESP can also provide integrity and authentication. First, the payload is encrypted. Next, the encrypted payload is sent through a hash algorithm. The hash provides authentication and data integrity for the data payload.</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Optionally, ESP can also enforce anti-replay protection which verifies that each packet is unique and is not duplicated. This protection ensures that a hacker cannot intercept packets and insert changed packets into the data stream. Anti-replay works by keeping track of packet sequence numbers and using a sliding window on the destination end.</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When a connection is established between a source and destination, their counters are initialized at zero. Each time a packet is sent, a sequence number is appended to the packet by the source. The destination uses the sliding window to determine which sequence numbers are expected. The destination verifies that the sequence number of the packet is not duplicated and is received in the correct order.</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sp>
        <p:nvSpPr>
          <p:cNvPr id="333" name="PlaceHolder 3"/>
          <p:cNvSpPr>
            <a:spLocks noGrp="1"/>
          </p:cNvSpPr>
          <p:nvPr>
            <p:ph type="sldNum" idx="3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8A5D42C1-5D9B-404A-8C41-7F9B02D7B284}"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Protocols</a:t>
            </a:r>
            <a:endParaRPr b="0" lang="en-AU" sz="1600" spc="-1" strike="noStrike">
              <a:latin typeface="Arial"/>
            </a:endParaRPr>
          </a:p>
        </p:txBody>
      </p:sp>
      <p:sp>
        <p:nvSpPr>
          <p:cNvPr id="33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ESP Encrypts and Authenticates</a:t>
            </a:r>
            <a:endParaRPr b="0" lang="en-AU" sz="2200" spc="-1" strike="noStrike">
              <a:latin typeface="Arial"/>
            </a:endParaRPr>
          </a:p>
        </p:txBody>
      </p:sp>
      <p:sp>
        <p:nvSpPr>
          <p:cNvPr id="336" name="Object4"/>
          <p:cNvSpPr/>
          <p:nvPr/>
        </p:nvSpPr>
        <p:spPr>
          <a:xfrm>
            <a:off x="0" y="740880"/>
            <a:ext cx="4275360" cy="38872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When both authentication and encryption are selected, encryption is performed first. One reason for this order of processing is that it facilitates rapid detection and rejection of replayed or bogus packets by the receiving device. Prior to decrypting the packet, the receiver can authenticate inbound packets. </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IPsec was initially established to provide security for IPv6 packets. Therefore, the IPsec implementations for IPv4 and IPv6 are similar as far as the standards are concerned. In IPv4, AH and ESP are IP protocol headers. IPv6 uses the extension headers with a next-header value of 50 for ESP and 51 for AH.</a:t>
            </a:r>
            <a:endParaRPr b="0" lang="en-AU" sz="1400" spc="-1" strike="noStrike">
              <a:latin typeface="Arial"/>
            </a:endParaRPr>
          </a:p>
        </p:txBody>
      </p:sp>
      <p:pic>
        <p:nvPicPr>
          <p:cNvPr id="337" name="Picture 5" descr=""/>
          <p:cNvPicPr/>
          <p:nvPr/>
        </p:nvPicPr>
        <p:blipFill>
          <a:blip r:embed="rId1"/>
          <a:stretch/>
        </p:blipFill>
        <p:spPr>
          <a:xfrm>
            <a:off x="4324320" y="1022400"/>
            <a:ext cx="4770720" cy="2691720"/>
          </a:xfrm>
          <a:prstGeom prst="rect">
            <a:avLst/>
          </a:prstGeom>
          <a:ln w="0">
            <a:noFill/>
          </a:ln>
        </p:spPr>
      </p:pic>
      <p:sp>
        <p:nvSpPr>
          <p:cNvPr id="338" name="PlaceHolder 3"/>
          <p:cNvSpPr>
            <a:spLocks noGrp="1"/>
          </p:cNvSpPr>
          <p:nvPr>
            <p:ph type="sldNum" idx="3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C72DF73-0608-48B8-BCB5-D549A93B1EC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Protocols</a:t>
            </a:r>
            <a:endParaRPr b="0" lang="en-AU" sz="1600" spc="-1" strike="noStrike">
              <a:latin typeface="Arial"/>
            </a:endParaRPr>
          </a:p>
        </p:txBody>
      </p:sp>
      <p:sp>
        <p:nvSpPr>
          <p:cNvPr id="34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Transport and Tunnel Modes</a:t>
            </a:r>
            <a:endParaRPr b="0" lang="en-AU" sz="2200" spc="-1" strike="noStrike">
              <a:latin typeface="Arial"/>
            </a:endParaRPr>
          </a:p>
        </p:txBody>
      </p:sp>
      <p:sp>
        <p:nvSpPr>
          <p:cNvPr id="341" name="Object4"/>
          <p:cNvSpPr/>
          <p:nvPr/>
        </p:nvSpPr>
        <p:spPr>
          <a:xfrm>
            <a:off x="0" y="914400"/>
            <a:ext cx="4221720" cy="3872160"/>
          </a:xfrm>
          <a:prstGeom prst="rect">
            <a:avLst/>
          </a:prstGeom>
          <a:noFill/>
          <a:ln w="0">
            <a:noFill/>
          </a:ln>
        </p:spPr>
        <p:style>
          <a:lnRef idx="0"/>
          <a:fillRef idx="0"/>
          <a:effectRef idx="0"/>
          <a:fontRef idx="minor"/>
        </p:style>
        <p:txBody>
          <a:bodyPr lIns="90000" rIns="90000" tIns="45000" bIns="45000" anchor="t">
            <a:noAutofit/>
          </a:bodyPr>
          <a:p>
            <a:pPr marL="285840" indent="-285840">
              <a:lnSpc>
                <a:spcPts val="2001"/>
              </a:lnSpc>
              <a:buClr>
                <a:srgbClr val="000000"/>
              </a:buClr>
              <a:buFont typeface="Arial"/>
              <a:buChar char="•"/>
            </a:pPr>
            <a:r>
              <a:rPr b="1" lang="en-US" sz="1400" spc="-1" strike="noStrike">
                <a:solidFill>
                  <a:srgbClr val="000000"/>
                </a:solidFill>
                <a:latin typeface="Arial"/>
                <a:ea typeface="Arial"/>
              </a:rPr>
              <a:t>Transport Mode </a:t>
            </a:r>
            <a:r>
              <a:rPr b="0" lang="en-US" sz="1400" spc="-1" strike="noStrike">
                <a:solidFill>
                  <a:srgbClr val="000000"/>
                </a:solidFill>
                <a:latin typeface="Arial"/>
                <a:ea typeface="Arial"/>
              </a:rPr>
              <a:t>- In transport mode, security is provided only for the transport layer of the OSI model and above. Transport mode protects the payload of the packet but leaves the original IP address in plaintext. The original IP address is used to route the packet through the internet. ESP transport mode is used between hosts.</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Tunnel Mode </a:t>
            </a:r>
            <a:r>
              <a:rPr b="0" lang="en-US" sz="1400" spc="-1" strike="noStrike">
                <a:solidFill>
                  <a:srgbClr val="000000"/>
                </a:solidFill>
                <a:latin typeface="Arial"/>
                <a:ea typeface="Arial"/>
              </a:rPr>
              <a:t>- Tunnel mode provides security for the complete original IP packet. The original IP packet is encrypted and then it is encapsulated in another IP packet. This is known as IP-in-IP encryption. The IP address on the outside IP packet is used to route the packet through the internet.</a:t>
            </a:r>
            <a:endParaRPr b="0" lang="en-AU" sz="1400" spc="-1" strike="noStrike">
              <a:latin typeface="Arial"/>
            </a:endParaRPr>
          </a:p>
        </p:txBody>
      </p:sp>
      <p:pic>
        <p:nvPicPr>
          <p:cNvPr id="342" name="Picture 5" descr=""/>
          <p:cNvPicPr/>
          <p:nvPr/>
        </p:nvPicPr>
        <p:blipFill>
          <a:blip r:embed="rId1"/>
          <a:stretch/>
        </p:blipFill>
        <p:spPr>
          <a:xfrm>
            <a:off x="4222440" y="1409400"/>
            <a:ext cx="4795920" cy="2324160"/>
          </a:xfrm>
          <a:prstGeom prst="rect">
            <a:avLst/>
          </a:prstGeom>
          <a:ln w="0">
            <a:noFill/>
          </a:ln>
        </p:spPr>
      </p:pic>
      <p:sp>
        <p:nvSpPr>
          <p:cNvPr id="343" name="PlaceHolder 3"/>
          <p:cNvSpPr>
            <a:spLocks noGrp="1"/>
          </p:cNvSpPr>
          <p:nvPr>
            <p:ph type="sldNum" idx="3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2C48037-1483-4729-8066-8BB4EEE025D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0" y="41400"/>
            <a:ext cx="9143280" cy="6120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AU" sz="2400" spc="-1" strike="noStrike">
              <a:latin typeface="Arial"/>
            </a:endParaRPr>
          </a:p>
        </p:txBody>
      </p:sp>
      <p:sp>
        <p:nvSpPr>
          <p:cNvPr id="228" name="PlaceHolder 2"/>
          <p:cNvSpPr>
            <a:spLocks noGrp="1"/>
          </p:cNvSpPr>
          <p:nvPr>
            <p:ph/>
          </p:nvPr>
        </p:nvSpPr>
        <p:spPr>
          <a:xfrm>
            <a:off x="99360" y="654120"/>
            <a:ext cx="8730720" cy="826920"/>
          </a:xfrm>
          <a:prstGeom prst="rect">
            <a:avLst/>
          </a:prstGeom>
          <a:noFill/>
          <a:ln w="0">
            <a:noFill/>
          </a:ln>
        </p:spPr>
        <p:txBody>
          <a:bodyPr numCol="1" spcCol="0" lIns="90000" rIns="182880" tIns="45000" bIns="45000" anchor="t">
            <a:noAutofit/>
          </a:bodyPr>
          <a:p>
            <a:pPr>
              <a:lnSpc>
                <a:spcPct val="100000"/>
              </a:lnSpc>
              <a:buNone/>
              <a:tabLst>
                <a:tab algn="l" pos="0"/>
              </a:tabLst>
            </a:pPr>
            <a:r>
              <a:rPr b="1" lang="en-US" sz="1400" spc="-1" strike="noStrike">
                <a:solidFill>
                  <a:srgbClr val="58585b"/>
                </a:solidFill>
                <a:latin typeface="Arial"/>
                <a:ea typeface="Calibri"/>
              </a:rPr>
              <a:t>Module Title: </a:t>
            </a:r>
            <a:r>
              <a:rPr b="0" lang="en-US" sz="1400" spc="-1" strike="noStrike">
                <a:solidFill>
                  <a:srgbClr val="58585b"/>
                </a:solidFill>
                <a:latin typeface="Arial"/>
                <a:ea typeface="Calibri"/>
              </a:rPr>
              <a:t>VPNs</a:t>
            </a:r>
            <a:endParaRPr b="0" lang="en-AU" sz="1400" spc="-1" strike="noStrike">
              <a:latin typeface="Arial"/>
            </a:endParaRPr>
          </a:p>
          <a:p>
            <a:pPr>
              <a:lnSpc>
                <a:spcPct val="100000"/>
              </a:lnSpc>
              <a:buNone/>
              <a:tabLst>
                <a:tab algn="l" pos="0"/>
              </a:tabLst>
            </a:pPr>
            <a:endParaRPr b="0" lang="en-AU" sz="1400" spc="-1" strike="noStrike">
              <a:latin typeface="Arial"/>
            </a:endParaRPr>
          </a:p>
          <a:p>
            <a:pPr>
              <a:lnSpc>
                <a:spcPct val="100000"/>
              </a:lnSpc>
              <a:buNone/>
              <a:tabLst>
                <a:tab algn="l" pos="0"/>
              </a:tabLst>
            </a:pPr>
            <a:r>
              <a:rPr b="1" lang="en-US" sz="1400" spc="-1" strike="noStrike">
                <a:solidFill>
                  <a:srgbClr val="58585b"/>
                </a:solidFill>
                <a:latin typeface="Arial"/>
                <a:ea typeface="Calibri"/>
              </a:rPr>
              <a:t>Module Objective</a:t>
            </a:r>
            <a:r>
              <a:rPr b="0" lang="en-US" sz="1400" spc="-1" strike="noStrike">
                <a:solidFill>
                  <a:srgbClr val="58585b"/>
                </a:solidFill>
                <a:latin typeface="Arial"/>
                <a:ea typeface="Calibri"/>
              </a:rPr>
              <a:t>: Explain the purpose of VPNs.  </a:t>
            </a:r>
            <a:endParaRPr b="0" lang="en-AU" sz="14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p:txBody>
      </p:sp>
      <p:graphicFrame>
        <p:nvGraphicFramePr>
          <p:cNvPr id="229" name="Table 1"/>
          <p:cNvGraphicFramePr/>
          <p:nvPr/>
        </p:nvGraphicFramePr>
        <p:xfrm>
          <a:off x="423360" y="1625760"/>
          <a:ext cx="8262720" cy="1541880"/>
        </p:xfrm>
        <a:graphic>
          <a:graphicData uri="http://schemas.openxmlformats.org/drawingml/2006/table">
            <a:tbl>
              <a:tblPr/>
              <a:tblGrid>
                <a:gridCol w="2917440"/>
                <a:gridCol w="5345640"/>
              </a:tblGrid>
              <a:tr h="223920">
                <a:tc>
                  <a:txBody>
                    <a:bodyPr lIns="60120" rIns="60120" anchor="t">
                      <a:noAutofit/>
                    </a:bodyPr>
                    <a:p>
                      <a:pPr>
                        <a:lnSpc>
                          <a:spcPct val="107000"/>
                        </a:lnSpc>
                        <a:buNone/>
                      </a:pPr>
                      <a:r>
                        <a:rPr b="0" lang="en-US" sz="1100" spc="-1" strike="noStrike">
                          <a:solidFill>
                            <a:srgbClr val="ffffff"/>
                          </a:solidFill>
                          <a:latin typeface="Arial"/>
                        </a:rPr>
                        <a:t>Topic Title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ffffff"/>
                          </a:solidFill>
                          <a:latin typeface="Arial"/>
                        </a:rPr>
                        <a:t>Topic Objective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263520">
                <a:tc>
                  <a:txBody>
                    <a:bodyPr lIns="60120" rIns="60120" anchor="t">
                      <a:noAutofit/>
                    </a:bodyPr>
                    <a:p>
                      <a:pPr>
                        <a:lnSpc>
                          <a:spcPct val="107000"/>
                        </a:lnSpc>
                        <a:buNone/>
                      </a:pPr>
                      <a:r>
                        <a:rPr b="1" lang="en-US" sz="1100" spc="-1" strike="noStrike">
                          <a:solidFill>
                            <a:srgbClr val="ffffff"/>
                          </a:solidFill>
                          <a:latin typeface="Arial"/>
                          <a:ea typeface="Calibri"/>
                        </a:rPr>
                        <a:t>VPN Overview</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Describe VPNs and their benefits.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0" lang="en-US" sz="1100" spc="-1" strike="noStrike">
                          <a:solidFill>
                            <a:srgbClr val="ffffff"/>
                          </a:solidFill>
                          <a:latin typeface="Arial"/>
                        </a:rPr>
                        <a:t>VPN Topologies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Compare remote-access and site-to-site VPNs.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263520">
                <a:tc>
                  <a:txBody>
                    <a:bodyPr lIns="60120" rIns="60120" anchor="t">
                      <a:noAutofit/>
                    </a:bodyPr>
                    <a:p>
                      <a:pPr>
                        <a:lnSpc>
                          <a:spcPct val="107000"/>
                        </a:lnSpc>
                        <a:buNone/>
                      </a:pPr>
                      <a:r>
                        <a:rPr b="0" lang="en-US" sz="1100" spc="-1" strike="noStrike">
                          <a:solidFill>
                            <a:srgbClr val="ffffff"/>
                          </a:solidFill>
                          <a:latin typeface="Arial"/>
                          <a:ea typeface="Calibri"/>
                        </a:rPr>
                        <a:t>Introducing IPsec</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Describe the IPsec protocol and its basic functions.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0" lang="en-US" sz="1100" spc="-1" strike="noStrike">
                          <a:solidFill>
                            <a:srgbClr val="ffffff"/>
                          </a:solidFill>
                          <a:latin typeface="Arial"/>
                          <a:ea typeface="Calibri"/>
                        </a:rPr>
                        <a:t>IPsec Protocols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Compare AH and ESP protocols.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264240">
                <a:tc>
                  <a:txBody>
                    <a:bodyPr lIns="60120" rIns="60120" anchor="t">
                      <a:noAutofit/>
                    </a:bodyPr>
                    <a:p>
                      <a:pPr>
                        <a:lnSpc>
                          <a:spcPct val="107000"/>
                        </a:lnSpc>
                        <a:buNone/>
                      </a:pPr>
                      <a:r>
                        <a:rPr b="0" lang="en-US" sz="1100" spc="-1" strike="noStrike">
                          <a:solidFill>
                            <a:srgbClr val="ffffff"/>
                          </a:solidFill>
                          <a:latin typeface="Arial"/>
                          <a:ea typeface="Calibri"/>
                        </a:rPr>
                        <a:t>Internet Key Exchange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Describe the IKE protocol.</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p:transition spd="slow">
    <p:wipe dir="l"/>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18.5 Internet Key Exchange</a:t>
            </a:r>
            <a:endParaRPr b="0" lang="en-AU" sz="4600" spc="-1" strike="noStrike">
              <a:latin typeface="Arial"/>
            </a:endParaRPr>
          </a:p>
        </p:txBody>
      </p:sp>
      <p:sp>
        <p:nvSpPr>
          <p:cNvPr id="345" name="PlaceHolder 2"/>
          <p:cNvSpPr>
            <a:spLocks noGrp="1"/>
          </p:cNvSpPr>
          <p:nvPr>
            <p:ph type="sldNum" idx="3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73D5D78-B2BC-4B24-B791-A90AE7CF1CC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Internet Key Exchange</a:t>
            </a:r>
            <a:endParaRPr b="0" lang="en-AU" sz="1600" spc="-1" strike="noStrike">
              <a:latin typeface="Arial"/>
            </a:endParaRPr>
          </a:p>
        </p:txBody>
      </p:sp>
      <p:sp>
        <p:nvSpPr>
          <p:cNvPr id="347"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The IKE Protocol</a:t>
            </a:r>
            <a:endParaRPr b="0" lang="en-AU" sz="2200" spc="-1" strike="noStrike">
              <a:latin typeface="Arial"/>
            </a:endParaRPr>
          </a:p>
        </p:txBody>
      </p:sp>
      <p:sp>
        <p:nvSpPr>
          <p:cNvPr id="348" name="Object4"/>
          <p:cNvSpPr/>
          <p:nvPr/>
        </p:nvSpPr>
        <p:spPr>
          <a:xfrm>
            <a:off x="0" y="731520"/>
            <a:ext cx="47505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IKE enhances IPsec by adding features and simplifies configuration for the IPsec standard. </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IKE is a hybrid protocol that implements key exchange protocols inside the Internet Security Association Key Management Protocol (ISAKMP) framework. </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Instead of transmitting keys directly across a network, IKE calculates shared keys based on the exchange of a series of data packets. </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UDP port 500 packets must be permitted on any IP interface that is connecting a security gateway peer.</a:t>
            </a:r>
            <a:endParaRPr b="0" lang="en-AU" sz="1600" spc="-1" strike="noStrike">
              <a:latin typeface="Arial"/>
            </a:endParaRPr>
          </a:p>
        </p:txBody>
      </p:sp>
      <p:pic>
        <p:nvPicPr>
          <p:cNvPr id="349" name="Picture 5" descr=""/>
          <p:cNvPicPr/>
          <p:nvPr/>
        </p:nvPicPr>
        <p:blipFill>
          <a:blip r:embed="rId1"/>
          <a:stretch/>
        </p:blipFill>
        <p:spPr>
          <a:xfrm>
            <a:off x="4751280" y="1009080"/>
            <a:ext cx="4163400" cy="2987640"/>
          </a:xfrm>
          <a:prstGeom prst="rect">
            <a:avLst/>
          </a:prstGeom>
          <a:ln w="0">
            <a:noFill/>
          </a:ln>
        </p:spPr>
      </p:pic>
      <p:sp>
        <p:nvSpPr>
          <p:cNvPr id="350" name="PlaceHolder 3"/>
          <p:cNvSpPr>
            <a:spLocks noGrp="1"/>
          </p:cNvSpPr>
          <p:nvPr>
            <p:ph type="sldNum" idx="3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014A7AA-5540-4353-92C6-906262DB4CB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Picture 5" descr=""/>
          <p:cNvPicPr/>
          <p:nvPr/>
        </p:nvPicPr>
        <p:blipFill>
          <a:blip r:embed="rId1"/>
          <a:stretch/>
        </p:blipFill>
        <p:spPr>
          <a:xfrm>
            <a:off x="4383720" y="949320"/>
            <a:ext cx="4648680" cy="3103200"/>
          </a:xfrm>
          <a:prstGeom prst="rect">
            <a:avLst/>
          </a:prstGeom>
          <a:ln w="0">
            <a:noFill/>
          </a:ln>
        </p:spPr>
      </p:pic>
      <p:sp>
        <p:nvSpPr>
          <p:cNvPr id="35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Internet Key Exchange</a:t>
            </a:r>
            <a:endParaRPr b="0" lang="en-AU" sz="1600" spc="-1" strike="noStrike">
              <a:latin typeface="Arial"/>
            </a:endParaRPr>
          </a:p>
        </p:txBody>
      </p:sp>
      <p:sp>
        <p:nvSpPr>
          <p:cNvPr id="35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Phase 1 and 2 Key Negotiation</a:t>
            </a:r>
            <a:endParaRPr b="0" lang="en-AU" sz="2200" spc="-1" strike="noStrike">
              <a:latin typeface="Arial"/>
            </a:endParaRPr>
          </a:p>
        </p:txBody>
      </p:sp>
      <p:sp>
        <p:nvSpPr>
          <p:cNvPr id="354" name="Object4"/>
          <p:cNvSpPr/>
          <p:nvPr/>
        </p:nvSpPr>
        <p:spPr>
          <a:xfrm>
            <a:off x="0" y="914400"/>
            <a:ext cx="4490640" cy="36388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IKE uses ISAKMP for phase 1 and phase 2 of key negotiation. Phase 1 negotiates a security association (a key) between two IKE peers. The key negotiated in phase 1 enables IKE peers to communicate securely in phase 2. During phase 2 negotiation, IKE establishes keys (security associations) for other applications, such as IPsec.</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In Phase 1, two IPsec peers perform the initial negotiation of SAs. The basic purpose of Phase 1 is to negotiate ISAKMP policy, authenticate the peers, and set up a secure tunnel between the peers. This tunnel will then be used in Phase 2 to negotiate the IPsec policy.</a:t>
            </a:r>
            <a:endParaRPr b="0" lang="en-AU" sz="1400" spc="-1" strike="noStrike">
              <a:latin typeface="Arial"/>
            </a:endParaRPr>
          </a:p>
        </p:txBody>
      </p:sp>
      <p:sp>
        <p:nvSpPr>
          <p:cNvPr id="355" name="PlaceHolder 3"/>
          <p:cNvSpPr>
            <a:spLocks noGrp="1"/>
          </p:cNvSpPr>
          <p:nvPr>
            <p:ph type="sldNum" idx="3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6AED2A8-0251-4190-8A08-15902FD9FAB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Internet Key Exchange</a:t>
            </a:r>
            <a:endParaRPr b="0" lang="en-AU" sz="1600" spc="-1" strike="noStrike">
              <a:latin typeface="Arial"/>
            </a:endParaRPr>
          </a:p>
        </p:txBody>
      </p:sp>
      <p:sp>
        <p:nvSpPr>
          <p:cNvPr id="357"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Phase 2: Negotiating SAs</a:t>
            </a:r>
            <a:endParaRPr b="0" lang="en-AU" sz="2200" spc="-1" strike="noStrike">
              <a:latin typeface="Arial"/>
            </a:endParaRPr>
          </a:p>
        </p:txBody>
      </p:sp>
      <p:sp>
        <p:nvSpPr>
          <p:cNvPr id="358" name="Object4"/>
          <p:cNvSpPr/>
          <p:nvPr/>
        </p:nvSpPr>
        <p:spPr>
          <a:xfrm>
            <a:off x="0" y="708840"/>
            <a:ext cx="86860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IKE Phase 2 is called quick mode and can only occur after IKE has established a secure tunnel in Phase 1. Quick mode negotiates the IKE Phase 2 SAs. In this phase, the SAs that IPsec uses are unidirectional; therefore, a separate key exchange is required for each data flow.</a:t>
            </a:r>
            <a:endParaRPr b="0" lang="en-AU" sz="1400" spc="-1" strike="noStrike">
              <a:latin typeface="Arial"/>
            </a:endParaRPr>
          </a:p>
          <a:p>
            <a:pPr>
              <a:lnSpc>
                <a:spcPts val="2001"/>
              </a:lnSpc>
              <a:buNone/>
            </a:pPr>
            <a:endParaRPr b="0" lang="en-AU" sz="1400" spc="-1" strike="noStrike">
              <a:latin typeface="Arial"/>
            </a:endParaRPr>
          </a:p>
        </p:txBody>
      </p:sp>
      <p:pic>
        <p:nvPicPr>
          <p:cNvPr id="359" name="Picture 5" descr=""/>
          <p:cNvPicPr/>
          <p:nvPr/>
        </p:nvPicPr>
        <p:blipFill>
          <a:blip r:embed="rId1"/>
          <a:stretch/>
        </p:blipFill>
        <p:spPr>
          <a:xfrm>
            <a:off x="671760" y="1994400"/>
            <a:ext cx="7638840" cy="2355120"/>
          </a:xfrm>
          <a:prstGeom prst="rect">
            <a:avLst/>
          </a:prstGeom>
          <a:ln w="0">
            <a:noFill/>
          </a:ln>
        </p:spPr>
      </p:pic>
      <p:sp>
        <p:nvSpPr>
          <p:cNvPr id="360" name="PlaceHolder 3"/>
          <p:cNvSpPr>
            <a:spLocks noGrp="1"/>
          </p:cNvSpPr>
          <p:nvPr>
            <p:ph type="sldNum" idx="3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D3270F8-53C1-4048-8AF5-60A4B6DFF45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18.1 VPN Overview</a:t>
            </a:r>
            <a:endParaRPr b="0" lang="en-AU" sz="4600" spc="-1" strike="noStrike">
              <a:latin typeface="Arial"/>
            </a:endParaRPr>
          </a:p>
        </p:txBody>
      </p:sp>
      <p:sp>
        <p:nvSpPr>
          <p:cNvPr id="231" name="PlaceHolder 2"/>
          <p:cNvSpPr>
            <a:spLocks noGrp="1"/>
          </p:cNvSpPr>
          <p:nvPr>
            <p:ph type="sldNum" idx="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DABC346-137F-418E-A296-5422174F9B1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Overview</a:t>
            </a:r>
            <a:endParaRPr b="0" lang="en-AU" sz="1600" spc="-1" strike="noStrike">
              <a:latin typeface="Arial"/>
            </a:endParaRPr>
          </a:p>
        </p:txBody>
      </p:sp>
      <p:sp>
        <p:nvSpPr>
          <p:cNvPr id="23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Virtual Private Networks</a:t>
            </a:r>
            <a:endParaRPr b="0" lang="en-AU" sz="2200" spc="-1" strike="noStrike">
              <a:latin typeface="Arial"/>
            </a:endParaRPr>
          </a:p>
        </p:txBody>
      </p:sp>
      <p:sp>
        <p:nvSpPr>
          <p:cNvPr id="234" name="Object4"/>
          <p:cNvSpPr/>
          <p:nvPr/>
        </p:nvSpPr>
        <p:spPr>
          <a:xfrm>
            <a:off x="0" y="740880"/>
            <a:ext cx="38091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To secure network traffic between sites and users, organizations use virtual private networks (VPNs) to create end-to-end private network connections. A VPN is virtual in that it carries information within a private network, but that information is transported over a public network. A VPN is private in that the traffic is encrypted to keep the data confidential while it is transported across the public network. The figure shows a collection of various types of VPNs managed by an enterprise’s main site. The tunnel enables remote sites and users to access main site’s network resources securely.</a:t>
            </a:r>
            <a:endParaRPr b="0" lang="en-AU" sz="1400" spc="-1" strike="noStrike">
              <a:latin typeface="Arial"/>
            </a:endParaRPr>
          </a:p>
        </p:txBody>
      </p:sp>
      <p:pic>
        <p:nvPicPr>
          <p:cNvPr id="235" name="Picture 3" descr=""/>
          <p:cNvPicPr/>
          <p:nvPr/>
        </p:nvPicPr>
        <p:blipFill>
          <a:blip r:embed="rId1"/>
          <a:stretch/>
        </p:blipFill>
        <p:spPr>
          <a:xfrm>
            <a:off x="3875760" y="731520"/>
            <a:ext cx="5038920" cy="3470400"/>
          </a:xfrm>
          <a:prstGeom prst="rect">
            <a:avLst/>
          </a:prstGeom>
          <a:ln w="0">
            <a:noFill/>
          </a:ln>
        </p:spPr>
      </p:pic>
      <p:sp>
        <p:nvSpPr>
          <p:cNvPr id="236" name="PlaceHolder 3"/>
          <p:cNvSpPr>
            <a:spLocks noGrp="1"/>
          </p:cNvSpPr>
          <p:nvPr>
            <p:ph type="sldNum" idx="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FCE6CD82-51DA-40DE-AF1A-DC23E00A5DB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Overview</a:t>
            </a:r>
            <a:endParaRPr b="0" lang="en-AU" sz="1600" spc="-1" strike="noStrike">
              <a:latin typeface="Arial"/>
            </a:endParaRPr>
          </a:p>
        </p:txBody>
      </p:sp>
      <p:sp>
        <p:nvSpPr>
          <p:cNvPr id="23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VPN Benefits</a:t>
            </a:r>
            <a:endParaRPr b="0" lang="en-AU" sz="2200" spc="-1" strike="noStrike">
              <a:latin typeface="Arial"/>
            </a:endParaRPr>
          </a:p>
        </p:txBody>
      </p:sp>
      <p:sp>
        <p:nvSpPr>
          <p:cNvPr id="239" name="TextBox 6"/>
          <p:cNvSpPr/>
          <p:nvPr/>
        </p:nvSpPr>
        <p:spPr>
          <a:xfrm>
            <a:off x="182880" y="737280"/>
            <a:ext cx="8598600" cy="942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Modern VPNs now support encryption features, such as Internet Protocol Security (IPsec) and Secure Sockets Layer (SSL) VPNs to secure network traffic between sites.</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Major benefits of VPNs are shown in the table.</a:t>
            </a:r>
            <a:endParaRPr b="0" lang="en-AU" sz="1400" spc="-1" strike="noStrike">
              <a:latin typeface="Arial"/>
            </a:endParaRPr>
          </a:p>
        </p:txBody>
      </p:sp>
      <p:graphicFrame>
        <p:nvGraphicFramePr>
          <p:cNvPr id="240" name="Table 10"/>
          <p:cNvGraphicFramePr/>
          <p:nvPr/>
        </p:nvGraphicFramePr>
        <p:xfrm>
          <a:off x="1203120" y="1771560"/>
          <a:ext cx="6557760" cy="0"/>
        </p:xfrm>
        <a:graphic>
          <a:graphicData uri="http://schemas.openxmlformats.org/drawingml/2006/table">
            <a:tbl>
              <a:tblPr/>
              <a:tblGrid>
                <a:gridCol w="1278360"/>
                <a:gridCol w="5279760"/>
              </a:tblGrid>
              <a:tr h="0">
                <a:tc>
                  <a:txBody>
                    <a:bodyPr lIns="37800" rIns="37800" anchor="t">
                      <a:noAutofit/>
                    </a:bodyPr>
                    <a:p>
                      <a:pPr>
                        <a:lnSpc>
                          <a:spcPct val="100000"/>
                        </a:lnSpc>
                        <a:buNone/>
                      </a:pPr>
                      <a:r>
                        <a:rPr b="0" lang="en-US" sz="1200" spc="-1" strike="noStrike">
                          <a:solidFill>
                            <a:srgbClr val="ffffff"/>
                          </a:solidFill>
                          <a:latin typeface="Calibri"/>
                        </a:rPr>
                        <a:t>Benefit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Cost Savings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With the advent of cost-effective, high-bandwidth technologies,</a:t>
                      </a:r>
                      <a:r>
                        <a:rPr b="0" lang="en-US" sz="1200" spc="-1" strike="noStrike">
                          <a:solidFill>
                            <a:srgbClr val="000000"/>
                          </a:solidFill>
                          <a:latin typeface="Calibri"/>
                        </a:rPr>
                        <a:t> </a:t>
                      </a:r>
                      <a:r>
                        <a:rPr b="0" lang="en-US" sz="1200" spc="-1" strike="noStrike">
                          <a:solidFill>
                            <a:srgbClr val="58585b"/>
                          </a:solidFill>
                          <a:latin typeface="Calibri"/>
                        </a:rPr>
                        <a:t>organizations can use VPNs to reduce their connectivity costs while</a:t>
                      </a:r>
                      <a:r>
                        <a:rPr b="0" lang="en-US" sz="1200" spc="-1" strike="noStrike">
                          <a:solidFill>
                            <a:srgbClr val="000000"/>
                          </a:solidFill>
                          <a:latin typeface="Calibri"/>
                        </a:rPr>
                        <a:t> </a:t>
                      </a:r>
                      <a:r>
                        <a:rPr b="0" lang="en-US" sz="1200" spc="-1" strike="noStrike">
                          <a:solidFill>
                            <a:srgbClr val="58585b"/>
                          </a:solidFill>
                          <a:latin typeface="Calibri"/>
                        </a:rPr>
                        <a:t>simultaneously increasing remote connection bandwidth.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Security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VPNs provide the highest level of security available, by using</a:t>
                      </a:r>
                      <a:r>
                        <a:rPr b="0" lang="en-US" sz="1200" spc="-1" strike="noStrike">
                          <a:solidFill>
                            <a:srgbClr val="000000"/>
                          </a:solidFill>
                          <a:latin typeface="Calibri"/>
                        </a:rPr>
                        <a:t> </a:t>
                      </a:r>
                      <a:r>
                        <a:rPr b="0" lang="en-US" sz="1200" spc="-1" strike="noStrike">
                          <a:solidFill>
                            <a:srgbClr val="58585b"/>
                          </a:solidFill>
                          <a:latin typeface="Calibri"/>
                        </a:rPr>
                        <a:t>advanced encryption and authentication protocols that protect data</a:t>
                      </a:r>
                      <a:r>
                        <a:rPr b="0" lang="en-US" sz="1200" spc="-1" strike="noStrike">
                          <a:solidFill>
                            <a:srgbClr val="000000"/>
                          </a:solidFill>
                          <a:latin typeface="Calibri"/>
                        </a:rPr>
                        <a:t> </a:t>
                      </a:r>
                      <a:r>
                        <a:rPr b="0" lang="en-US" sz="1200" spc="-1" strike="noStrike">
                          <a:solidFill>
                            <a:srgbClr val="58585b"/>
                          </a:solidFill>
                          <a:latin typeface="Calibri"/>
                        </a:rPr>
                        <a:t>from unauthorized access.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Scalability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VPNs allow organizations to use the internet, making it easy to add</a:t>
                      </a:r>
                      <a:r>
                        <a:rPr b="0" lang="en-US" sz="1200" spc="-1" strike="noStrike">
                          <a:solidFill>
                            <a:srgbClr val="000000"/>
                          </a:solidFill>
                          <a:latin typeface="Calibri"/>
                        </a:rPr>
                        <a:t> </a:t>
                      </a:r>
                      <a:r>
                        <a:rPr b="0" lang="en-US" sz="1200" spc="-1" strike="noStrike">
                          <a:solidFill>
                            <a:srgbClr val="58585b"/>
                          </a:solidFill>
                          <a:latin typeface="Calibri"/>
                        </a:rPr>
                        <a:t>new users without adding significant infrastructure.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Compatibility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VPNs can be implemented across a wide variety of WAN link options</a:t>
                      </a:r>
                      <a:r>
                        <a:rPr b="0" lang="en-US" sz="1200" spc="-1" strike="noStrike">
                          <a:solidFill>
                            <a:srgbClr val="000000"/>
                          </a:solidFill>
                          <a:latin typeface="Calibri"/>
                        </a:rPr>
                        <a:t> </a:t>
                      </a:r>
                      <a:r>
                        <a:rPr b="0" lang="en-US" sz="1200" spc="-1" strike="noStrike">
                          <a:solidFill>
                            <a:srgbClr val="58585b"/>
                          </a:solidFill>
                          <a:latin typeface="Calibri"/>
                        </a:rPr>
                        <a:t>including all the popular broadband technologies. Remote workers can</a:t>
                      </a:r>
                      <a:r>
                        <a:rPr b="0" lang="en-US" sz="1200" spc="-1" strike="noStrike">
                          <a:solidFill>
                            <a:srgbClr val="000000"/>
                          </a:solidFill>
                          <a:latin typeface="Calibri"/>
                        </a:rPr>
                        <a:t> </a:t>
                      </a:r>
                      <a:r>
                        <a:rPr b="0" lang="en-US" sz="1200" spc="-1" strike="noStrike">
                          <a:solidFill>
                            <a:srgbClr val="58585b"/>
                          </a:solidFill>
                          <a:latin typeface="Calibri"/>
                        </a:rPr>
                        <a:t>take advantage of these high-speed connections to gain secure access</a:t>
                      </a:r>
                      <a:r>
                        <a:rPr b="0" lang="en-US" sz="1200" spc="-1" strike="noStrike">
                          <a:solidFill>
                            <a:srgbClr val="000000"/>
                          </a:solidFill>
                          <a:latin typeface="Calibri"/>
                        </a:rPr>
                        <a:t> </a:t>
                      </a:r>
                      <a:r>
                        <a:rPr b="0" lang="en-US" sz="1200" spc="-1" strike="noStrike">
                          <a:solidFill>
                            <a:srgbClr val="58585b"/>
                          </a:solidFill>
                          <a:latin typeface="Calibri"/>
                        </a:rPr>
                        <a:t>to their corporate networks.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bl>
          </a:graphicData>
        </a:graphic>
      </p:graphicFrame>
      <p:sp>
        <p:nvSpPr>
          <p:cNvPr id="241" name="PlaceHolder 3"/>
          <p:cNvSpPr>
            <a:spLocks noGrp="1"/>
          </p:cNvSpPr>
          <p:nvPr>
            <p:ph type="sldNum" idx="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A6E62AE-CD70-4343-B7D1-68C879EBD71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18.2 VPN Topologies</a:t>
            </a:r>
            <a:endParaRPr b="0" lang="en-AU" sz="4600" spc="-1" strike="noStrike">
              <a:latin typeface="Arial"/>
            </a:endParaRPr>
          </a:p>
        </p:txBody>
      </p:sp>
      <p:sp>
        <p:nvSpPr>
          <p:cNvPr id="243" name="PlaceHolder 2"/>
          <p:cNvSpPr>
            <a:spLocks noGrp="1"/>
          </p:cNvSpPr>
          <p:nvPr>
            <p:ph type="sldNum" idx="1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30ADFA3-F37A-4744-9651-9B9219DA50F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Topologies</a:t>
            </a:r>
            <a:endParaRPr b="0" lang="en-AU" sz="1600" spc="-1" strike="noStrike">
              <a:latin typeface="Arial"/>
            </a:endParaRPr>
          </a:p>
        </p:txBody>
      </p:sp>
      <p:sp>
        <p:nvSpPr>
          <p:cNvPr id="24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Site-to-Site and Remote-Access VPNs</a:t>
            </a:r>
            <a:endParaRPr b="0" lang="en-AU" sz="2200" spc="-1" strike="noStrike">
              <a:latin typeface="Arial"/>
            </a:endParaRPr>
          </a:p>
        </p:txBody>
      </p:sp>
      <p:sp>
        <p:nvSpPr>
          <p:cNvPr id="246" name="Object4"/>
          <p:cNvSpPr/>
          <p:nvPr/>
        </p:nvSpPr>
        <p:spPr>
          <a:xfrm>
            <a:off x="0" y="914400"/>
            <a:ext cx="272340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A site-to-site VPN is created when VPN terminating devices, also called VPN gateways, are preconfigured with information to establish a secure tunnel. VPN traffic is only encrypted between these devices. Internal hosts have no knowledge that a VPN is being used.</a:t>
            </a:r>
            <a:endParaRPr b="0" lang="en-AU" sz="1400" spc="-1" strike="noStrike">
              <a:latin typeface="Arial"/>
            </a:endParaRPr>
          </a:p>
        </p:txBody>
      </p:sp>
      <p:pic>
        <p:nvPicPr>
          <p:cNvPr id="247" name="Picture 3" descr=""/>
          <p:cNvPicPr/>
          <p:nvPr/>
        </p:nvPicPr>
        <p:blipFill>
          <a:blip r:embed="rId1"/>
          <a:stretch/>
        </p:blipFill>
        <p:spPr>
          <a:xfrm>
            <a:off x="3215160" y="914400"/>
            <a:ext cx="5699520" cy="2407320"/>
          </a:xfrm>
          <a:prstGeom prst="rect">
            <a:avLst/>
          </a:prstGeom>
          <a:ln w="0">
            <a:noFill/>
          </a:ln>
        </p:spPr>
      </p:pic>
      <p:sp>
        <p:nvSpPr>
          <p:cNvPr id="248" name="PlaceHolder 3"/>
          <p:cNvSpPr>
            <a:spLocks noGrp="1"/>
          </p:cNvSpPr>
          <p:nvPr>
            <p:ph type="sldNum" idx="1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9CF2FBA-52BA-40F9-A843-7854925FFDC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VPN Topologies</a:t>
            </a:r>
            <a:endParaRPr b="0" lang="en-AU" sz="1600" spc="-1" strike="noStrike">
              <a:latin typeface="Arial"/>
            </a:endParaRPr>
          </a:p>
        </p:txBody>
      </p:sp>
      <p:sp>
        <p:nvSpPr>
          <p:cNvPr id="25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Site-to-Site and Remote-Access VPNs (Cont.)</a:t>
            </a:r>
            <a:endParaRPr b="0" lang="en-AU" sz="2200" spc="-1" strike="noStrike">
              <a:latin typeface="Arial"/>
            </a:endParaRPr>
          </a:p>
        </p:txBody>
      </p:sp>
      <p:sp>
        <p:nvSpPr>
          <p:cNvPr id="251" name="Object4"/>
          <p:cNvSpPr/>
          <p:nvPr/>
        </p:nvSpPr>
        <p:spPr>
          <a:xfrm>
            <a:off x="0" y="914400"/>
            <a:ext cx="273312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A remote-access VPN is dynamically created to establish a secure connection between a client and a VPN terminating device. For example, a remote access SSL VPN is used when you check your banking information online.</a:t>
            </a:r>
            <a:endParaRPr b="0" lang="en-AU" sz="1600" spc="-1" strike="noStrike">
              <a:latin typeface="Arial"/>
            </a:endParaRPr>
          </a:p>
          <a:p>
            <a:pPr>
              <a:lnSpc>
                <a:spcPts val="2001"/>
              </a:lnSpc>
              <a:buNone/>
            </a:pPr>
            <a:endParaRPr b="0" lang="en-AU" sz="1400" spc="-1" strike="noStrike">
              <a:latin typeface="Arial"/>
            </a:endParaRPr>
          </a:p>
        </p:txBody>
      </p:sp>
      <p:pic>
        <p:nvPicPr>
          <p:cNvPr id="252" name="Picture 3" descr=""/>
          <p:cNvPicPr/>
          <p:nvPr/>
        </p:nvPicPr>
        <p:blipFill>
          <a:blip r:embed="rId1"/>
          <a:stretch/>
        </p:blipFill>
        <p:spPr>
          <a:xfrm>
            <a:off x="3184560" y="1026720"/>
            <a:ext cx="5730120" cy="2346480"/>
          </a:xfrm>
          <a:prstGeom prst="rect">
            <a:avLst/>
          </a:prstGeom>
          <a:ln w="0">
            <a:noFill/>
          </a:ln>
        </p:spPr>
      </p:pic>
      <p:sp>
        <p:nvSpPr>
          <p:cNvPr id="253" name="PlaceHolder 3"/>
          <p:cNvSpPr>
            <a:spLocks noGrp="1"/>
          </p:cNvSpPr>
          <p:nvPr>
            <p:ph type="sldNum" idx="1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780383D-97D0-4896-A9FD-85B37BC4343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1704</TotalTime>
  <Application>LibreOffice/7.3.3.2$Windows_X86_64 LibreOffice_project/d1d0ea68f081ee2800a922cac8f79445e4603348</Application>
  <AppVersion>15.0000</AppVersion>
  <Words>4415</Words>
  <Paragraphs>442</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2020-12-08T18:27:13Z</dcterms:created>
  <dc:creator>PptxGenJS</dc:creator>
  <dc:description/>
  <dc:language>en-AU</dc:language>
  <cp:lastModifiedBy/>
  <dcterms:modified xsi:type="dcterms:W3CDTF">2022-07-30T13:10:40Z</dcterms:modified>
  <cp:revision>45</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45</vt:i4>
  </property>
  <property fmtid="{D5CDD505-2E9C-101B-9397-08002B2CF9AE}" pid="4" name="PresentationFormat">
    <vt:lpwstr>On-screen Show (16:9)</vt:lpwstr>
  </property>
  <property fmtid="{D5CDD505-2E9C-101B-9397-08002B2CF9AE}" pid="5" name="Slides">
    <vt:i4>47</vt:i4>
  </property>
</Properties>
</file>