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9144000" cy="5143500"/>
  <p:notesSz cx="51435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AU" sz="4400" spc="-1" strike="noStrike">
                <a:latin typeface="Arial"/>
              </a:rPr>
              <a:t>Click to move the slide</a:t>
            </a:r>
            <a:endParaRPr b="0" lang="en-AU" sz="4400" spc="-1" strike="noStrike">
              <a:latin typeface="Arial"/>
            </a:endParaRPr>
          </a:p>
        </p:txBody>
      </p:sp>
      <p:sp>
        <p:nvSpPr>
          <p:cNvPr id="21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AU" sz="2000" spc="-1" strike="noStrike">
                <a:latin typeface="Arial"/>
              </a:rPr>
              <a:t>Click to edit the notes format</a:t>
            </a:r>
            <a:endParaRPr b="0" lang="en-AU" sz="2000" spc="-1" strike="noStrike">
              <a:latin typeface="Arial"/>
            </a:endParaRPr>
          </a:p>
        </p:txBody>
      </p:sp>
      <p:sp>
        <p:nvSpPr>
          <p:cNvPr id="21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AU" sz="1400" spc="-1" strike="noStrike">
                <a:latin typeface="Times New Roman"/>
              </a:rPr>
              <a:t>&lt;header&gt;</a:t>
            </a:r>
            <a:endParaRPr b="0" lang="en-AU" sz="1400" spc="-1" strike="noStrike">
              <a:latin typeface="Times New Roman"/>
            </a:endParaRPr>
          </a:p>
        </p:txBody>
      </p:sp>
      <p:sp>
        <p:nvSpPr>
          <p:cNvPr id="219"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AU" sz="1400" spc="-1" strike="noStrike">
                <a:latin typeface="Times New Roman"/>
              </a:defRPr>
            </a:lvl1pPr>
          </a:lstStyle>
          <a:p>
            <a:pPr algn="r">
              <a:buNone/>
            </a:pPr>
            <a:r>
              <a:rPr b="0" lang="en-AU" sz="1400" spc="-1" strike="noStrike">
                <a:latin typeface="Times New Roman"/>
              </a:rPr>
              <a:t>&lt;date/time&gt;</a:t>
            </a:r>
            <a:endParaRPr b="0" lang="en-AU" sz="1400" spc="-1" strike="noStrike">
              <a:latin typeface="Times New Roman"/>
            </a:endParaRPr>
          </a:p>
        </p:txBody>
      </p:sp>
      <p:sp>
        <p:nvSpPr>
          <p:cNvPr id="220"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AU" sz="1400" spc="-1" strike="noStrike">
                <a:latin typeface="Times New Roman"/>
              </a:defRPr>
            </a:lvl1pPr>
          </a:lstStyle>
          <a:p>
            <a:r>
              <a:rPr b="0" lang="en-AU" sz="1400" spc="-1" strike="noStrike">
                <a:latin typeface="Times New Roman"/>
              </a:rPr>
              <a:t>&lt;footer&gt;</a:t>
            </a:r>
            <a:endParaRPr b="0" lang="en-AU" sz="1400" spc="-1" strike="noStrike">
              <a:latin typeface="Times New Roman"/>
            </a:endParaRPr>
          </a:p>
        </p:txBody>
      </p:sp>
      <p:sp>
        <p:nvSpPr>
          <p:cNvPr id="221"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AU" sz="1400" spc="-1" strike="noStrike">
                <a:latin typeface="Times New Roman"/>
              </a:defRPr>
            </a:lvl1pPr>
          </a:lstStyle>
          <a:p>
            <a:pPr algn="r">
              <a:buNone/>
            </a:pPr>
            <a:fld id="{BD35B8AE-CB3D-4B62-BCDA-231F8AF5D118}" type="slidenum">
              <a:rPr b="0" lang="en-AU" sz="1400" spc="-1" strike="noStrike">
                <a:latin typeface="Times New Roman"/>
              </a:rPr>
              <a:t>&lt;number&gt;</a:t>
            </a:fld>
            <a:endParaRPr b="0" lang="en-AU"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0" y="0"/>
            <a:ext cx="0" cy="0"/>
          </a:xfrm>
          <a:prstGeom prst="rect">
            <a:avLst/>
          </a:prstGeom>
          <a:ln w="0">
            <a:noFill/>
          </a:ln>
        </p:spPr>
      </p:sp>
      <p:sp>
        <p:nvSpPr>
          <p:cNvPr id="35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19: Implement Site-to-Site IPsec VPNs with CLI</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56" name="PlaceHolder 3"/>
          <p:cNvSpPr>
            <a:spLocks noGrp="1"/>
          </p:cNvSpPr>
          <p:nvPr>
            <p:ph type="sldNum" idx="3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D10ADC46-ACFD-4248-96CB-00B0319B705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0" y="0"/>
            <a:ext cx="0" cy="0"/>
          </a:xfrm>
          <a:prstGeom prst="rect">
            <a:avLst/>
          </a:prstGeom>
          <a:ln w="0">
            <a:noFill/>
          </a:ln>
        </p:spPr>
      </p:sp>
      <p:sp>
        <p:nvSpPr>
          <p:cNvPr id="38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19.1: Configure a Site-to-Site IPsec VPN</a:t>
            </a:r>
            <a:endParaRPr b="0" lang="en-AU" sz="2000" spc="-1" strike="noStrike">
              <a:latin typeface="Arial"/>
            </a:endParaRPr>
          </a:p>
          <a:p>
            <a:pPr marL="216000" indent="-216000">
              <a:lnSpc>
                <a:spcPct val="100000"/>
              </a:lnSpc>
              <a:buNone/>
              <a:tabLst>
                <a:tab algn="l" pos="0"/>
              </a:tabLst>
            </a:pPr>
            <a:r>
              <a:rPr b="0" lang="en-US" sz="2000" spc="-1" strike="noStrike">
                <a:latin typeface="Arial"/>
              </a:rPr>
              <a:t>19.1.5: Handling Broadcast and Multicast Traffic</a:t>
            </a:r>
            <a:endParaRPr b="0" lang="en-AU" sz="2000" spc="-1" strike="noStrike">
              <a:latin typeface="Arial"/>
            </a:endParaRPr>
          </a:p>
          <a:p>
            <a:pPr marL="216000" indent="-216000">
              <a:lnSpc>
                <a:spcPct val="100000"/>
              </a:lnSpc>
              <a:buNone/>
              <a:tabLst>
                <a:tab algn="l" pos="0"/>
              </a:tabLst>
            </a:pPr>
            <a:r>
              <a:rPr b="0" lang="en-US" sz="2000" spc="-1" strike="noStrike">
                <a:latin typeface="Arial"/>
              </a:rPr>
              <a:t>19.1.6: Check Your Understanding – Identify the IPsec Negotiation Steps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3" name="PlaceHolder 3"/>
          <p:cNvSpPr>
            <a:spLocks noGrp="1"/>
          </p:cNvSpPr>
          <p:nvPr>
            <p:ph type="sldNum" idx="4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D6D0A63F-2377-4249-A2CA-9E8578F03F4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0" y="0"/>
            <a:ext cx="0" cy="0"/>
          </a:xfrm>
          <a:prstGeom prst="rect">
            <a:avLst/>
          </a:prstGeom>
          <a:ln w="0">
            <a:noFill/>
          </a:ln>
        </p:spPr>
      </p:sp>
      <p:sp>
        <p:nvSpPr>
          <p:cNvPr id="38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19.2: ISAKMP Policy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6" name="PlaceHolder 3"/>
          <p:cNvSpPr>
            <a:spLocks noGrp="1"/>
          </p:cNvSpPr>
          <p:nvPr>
            <p:ph type="sldNum" idx="4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C76AF6B-BBF9-4241-8362-B7F1F7D222D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0" y="0"/>
            <a:ext cx="0" cy="0"/>
          </a:xfrm>
          <a:prstGeom prst="rect">
            <a:avLst/>
          </a:prstGeom>
          <a:ln w="0">
            <a:noFill/>
          </a:ln>
        </p:spPr>
      </p:sp>
      <p:sp>
        <p:nvSpPr>
          <p:cNvPr id="38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19.2: ISAKMP Policy</a:t>
            </a:r>
            <a:endParaRPr b="0" lang="en-AU" sz="2000" spc="-1" strike="noStrike">
              <a:latin typeface="Arial"/>
            </a:endParaRPr>
          </a:p>
          <a:p>
            <a:pPr marL="216000" indent="-216000">
              <a:lnSpc>
                <a:spcPct val="100000"/>
              </a:lnSpc>
              <a:buNone/>
            </a:pPr>
            <a:r>
              <a:rPr b="0" lang="en-US" sz="2000" spc="-1" strike="noStrike">
                <a:latin typeface="Arial"/>
              </a:rPr>
              <a:t>19.2.1: The Default ISAKMP Policies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9" name="PlaceHolder 3"/>
          <p:cNvSpPr>
            <a:spLocks noGrp="1"/>
          </p:cNvSpPr>
          <p:nvPr>
            <p:ph type="sldNum" idx="4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15817996-BE72-420E-B3A3-79FF34A4F94C}"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0" y="0"/>
            <a:ext cx="0" cy="0"/>
          </a:xfrm>
          <a:prstGeom prst="rect">
            <a:avLst/>
          </a:prstGeom>
          <a:ln w="0">
            <a:noFill/>
          </a:ln>
        </p:spPr>
      </p:sp>
      <p:sp>
        <p:nvSpPr>
          <p:cNvPr id="39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19.2: ISAKMP Policy</a:t>
            </a:r>
            <a:endParaRPr b="0" lang="en-AU" sz="2000" spc="-1" strike="noStrike">
              <a:latin typeface="Arial"/>
            </a:endParaRPr>
          </a:p>
          <a:p>
            <a:pPr marL="216000" indent="-216000">
              <a:lnSpc>
                <a:spcPct val="100000"/>
              </a:lnSpc>
              <a:buNone/>
            </a:pPr>
            <a:r>
              <a:rPr b="0" lang="en-US" sz="2000" spc="-1" strike="noStrike">
                <a:latin typeface="Arial"/>
              </a:rPr>
              <a:t>19.2.1: The Default ISAKMP Policies (Cont.)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2" name="PlaceHolder 3"/>
          <p:cNvSpPr>
            <a:spLocks noGrp="1"/>
          </p:cNvSpPr>
          <p:nvPr>
            <p:ph type="sldNum" idx="4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1846F68-9EDB-480A-B2A2-07FCB1DBED74}"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0" y="0"/>
            <a:ext cx="0" cy="0"/>
          </a:xfrm>
          <a:prstGeom prst="rect">
            <a:avLst/>
          </a:prstGeom>
          <a:ln w="0">
            <a:noFill/>
          </a:ln>
        </p:spPr>
      </p:sp>
      <p:sp>
        <p:nvSpPr>
          <p:cNvPr id="39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19.2: ISAKMP Policy</a:t>
            </a:r>
            <a:endParaRPr b="0" lang="en-AU" sz="2000" spc="-1" strike="noStrike">
              <a:latin typeface="Arial"/>
            </a:endParaRPr>
          </a:p>
          <a:p>
            <a:pPr marL="216000" indent="-216000">
              <a:lnSpc>
                <a:spcPct val="100000"/>
              </a:lnSpc>
              <a:buNone/>
            </a:pPr>
            <a:r>
              <a:rPr b="0" lang="en-US" sz="2000" spc="-1" strike="noStrike">
                <a:latin typeface="Arial"/>
              </a:rPr>
              <a:t>19.2.2: Syntax to Configure a New ISAKMP Policy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5" name="PlaceHolder 3"/>
          <p:cNvSpPr>
            <a:spLocks noGrp="1"/>
          </p:cNvSpPr>
          <p:nvPr>
            <p:ph type="sldNum" idx="4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0B2E6BB-644C-4C99-8988-C86FE1B83FE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0" y="0"/>
            <a:ext cx="0" cy="0"/>
          </a:xfrm>
          <a:prstGeom prst="rect">
            <a:avLst/>
          </a:prstGeom>
          <a:ln w="0">
            <a:noFill/>
          </a:ln>
        </p:spPr>
      </p:sp>
      <p:sp>
        <p:nvSpPr>
          <p:cNvPr id="39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19.2: ISAKMP Policy</a:t>
            </a:r>
            <a:endParaRPr b="0" lang="en-AU" sz="2000" spc="-1" strike="noStrike">
              <a:latin typeface="Arial"/>
            </a:endParaRPr>
          </a:p>
          <a:p>
            <a:pPr marL="216000" indent="-216000">
              <a:lnSpc>
                <a:spcPct val="100000"/>
              </a:lnSpc>
              <a:buNone/>
            </a:pPr>
            <a:r>
              <a:rPr b="0" lang="en-US" sz="2000" spc="-1" strike="noStrike">
                <a:latin typeface="Arial"/>
              </a:rPr>
              <a:t>19.2.3: ISAKMP Policy Configuration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98" name="PlaceHolder 3"/>
          <p:cNvSpPr>
            <a:spLocks noGrp="1"/>
          </p:cNvSpPr>
          <p:nvPr>
            <p:ph type="sldNum" idx="4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1BDA8A6-2587-4C7A-BF2F-458600F22C46}"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0" y="0"/>
            <a:ext cx="0" cy="0"/>
          </a:xfrm>
          <a:prstGeom prst="rect">
            <a:avLst/>
          </a:prstGeom>
          <a:ln w="0">
            <a:noFill/>
          </a:ln>
        </p:spPr>
      </p:sp>
      <p:sp>
        <p:nvSpPr>
          <p:cNvPr id="40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19.2: ISAKMP Policy</a:t>
            </a:r>
            <a:endParaRPr b="0" lang="en-AU" sz="2000" spc="-1" strike="noStrike">
              <a:latin typeface="Arial"/>
            </a:endParaRPr>
          </a:p>
          <a:p>
            <a:pPr marL="216000" indent="-216000">
              <a:lnSpc>
                <a:spcPct val="100000"/>
              </a:lnSpc>
              <a:buNone/>
              <a:tabLst>
                <a:tab algn="l" pos="0"/>
              </a:tabLst>
            </a:pPr>
            <a:r>
              <a:rPr b="0" lang="en-US" sz="2000" spc="-1" strike="noStrike">
                <a:latin typeface="Arial"/>
              </a:rPr>
              <a:t>19.2.4: Configuring a Pre-Shared Key</a:t>
            </a:r>
            <a:endParaRPr b="0" lang="en-AU" sz="2000" spc="-1" strike="noStrike">
              <a:latin typeface="Arial"/>
            </a:endParaRPr>
          </a:p>
          <a:p>
            <a:pPr marL="216000" indent="-216000">
              <a:lnSpc>
                <a:spcPct val="100000"/>
              </a:lnSpc>
              <a:buNone/>
              <a:tabLst>
                <a:tab algn="l" pos="0"/>
              </a:tabLst>
            </a:pPr>
            <a:r>
              <a:rPr b="0" lang="en-US" sz="2000" spc="-1" strike="noStrike">
                <a:latin typeface="Arial"/>
              </a:rPr>
              <a:t>19.2.5: Syntax Checker - Configuring a Pre-Shared Key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1" name="PlaceHolder 3"/>
          <p:cNvSpPr>
            <a:spLocks noGrp="1"/>
          </p:cNvSpPr>
          <p:nvPr>
            <p:ph type="sldNum" idx="4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52BF7E0B-BFF6-4852-9AD7-16DDB21399D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0" y="0"/>
            <a:ext cx="0" cy="0"/>
          </a:xfrm>
          <a:prstGeom prst="rect">
            <a:avLst/>
          </a:prstGeom>
          <a:ln w="0">
            <a:noFill/>
          </a:ln>
        </p:spPr>
      </p:sp>
      <p:sp>
        <p:nvSpPr>
          <p:cNvPr id="40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19.3: IPsec Policy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4" name="PlaceHolder 3"/>
          <p:cNvSpPr>
            <a:spLocks noGrp="1"/>
          </p:cNvSpPr>
          <p:nvPr>
            <p:ph type="sldNum" idx="4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4309BBA-245D-4BD4-A70B-108E2C4AA4F8}"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0" y="0"/>
            <a:ext cx="0" cy="0"/>
          </a:xfrm>
          <a:prstGeom prst="rect">
            <a:avLst/>
          </a:prstGeom>
          <a:ln w="0">
            <a:noFill/>
          </a:ln>
        </p:spPr>
      </p:sp>
      <p:sp>
        <p:nvSpPr>
          <p:cNvPr id="40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19.3: IPsec Policy</a:t>
            </a:r>
            <a:endParaRPr b="0" lang="en-AU" sz="2000" spc="-1" strike="noStrike">
              <a:latin typeface="Arial"/>
            </a:endParaRPr>
          </a:p>
          <a:p>
            <a:pPr marL="216000" indent="-216000">
              <a:lnSpc>
                <a:spcPct val="100000"/>
              </a:lnSpc>
              <a:buNone/>
            </a:pPr>
            <a:r>
              <a:rPr b="0" lang="en-US" sz="2000" spc="-1" strike="noStrike">
                <a:latin typeface="Arial"/>
              </a:rPr>
              <a:t>19.3.1: Define Interesting Traffic</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07" name="PlaceHolder 3"/>
          <p:cNvSpPr>
            <a:spLocks noGrp="1"/>
          </p:cNvSpPr>
          <p:nvPr>
            <p:ph type="sldNum" idx="4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F0E4FBA-ECE2-40C4-BE71-BCCC1D6C387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0" y="0"/>
            <a:ext cx="0" cy="0"/>
          </a:xfrm>
          <a:prstGeom prst="rect">
            <a:avLst/>
          </a:prstGeom>
          <a:ln w="0">
            <a:noFill/>
          </a:ln>
        </p:spPr>
      </p:sp>
      <p:sp>
        <p:nvSpPr>
          <p:cNvPr id="40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19.3: IPsec Policy</a:t>
            </a:r>
            <a:endParaRPr b="0" lang="en-AU" sz="2000" spc="-1" strike="noStrike">
              <a:latin typeface="Arial"/>
            </a:endParaRPr>
          </a:p>
          <a:p>
            <a:pPr marL="216000" indent="-216000">
              <a:lnSpc>
                <a:spcPct val="100000"/>
              </a:lnSpc>
              <a:buNone/>
              <a:tabLst>
                <a:tab algn="l" pos="0"/>
              </a:tabLst>
            </a:pPr>
            <a:r>
              <a:rPr b="0" lang="en-US" sz="2000" spc="-1" strike="noStrike">
                <a:latin typeface="Arial"/>
              </a:rPr>
              <a:t>19.3.2: Configure IPsec Transform Set</a:t>
            </a:r>
            <a:endParaRPr b="0" lang="en-AU" sz="2000" spc="-1" strike="noStrike">
              <a:latin typeface="Arial"/>
            </a:endParaRPr>
          </a:p>
          <a:p>
            <a:pPr marL="216000" indent="-216000">
              <a:lnSpc>
                <a:spcPct val="100000"/>
              </a:lnSpc>
              <a:buNone/>
              <a:tabLst>
                <a:tab algn="l" pos="0"/>
              </a:tabLst>
            </a:pPr>
            <a:r>
              <a:rPr b="0" lang="en-US" sz="2000" spc="-1" strike="noStrike">
                <a:latin typeface="Arial"/>
              </a:rPr>
              <a:t>19.3.3: Syntax Checker - Configure IPsec Transform Set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0" name="PlaceHolder 3"/>
          <p:cNvSpPr>
            <a:spLocks noGrp="1"/>
          </p:cNvSpPr>
          <p:nvPr>
            <p:ph type="sldNum" idx="5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B7348B9-5BFE-4C6E-91DB-DBD71EE04BB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0" y="0"/>
            <a:ext cx="0" cy="0"/>
          </a:xfrm>
          <a:prstGeom prst="rect">
            <a:avLst/>
          </a:prstGeom>
          <a:ln w="0">
            <a:noFill/>
          </a:ln>
        </p:spPr>
      </p:sp>
      <p:sp>
        <p:nvSpPr>
          <p:cNvPr id="35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Networking Security (NETSEC)</a:t>
            </a:r>
            <a:endParaRPr b="0" lang="en-AU" sz="2000" spc="-1" strike="noStrike">
              <a:latin typeface="Arial"/>
            </a:endParaRPr>
          </a:p>
          <a:p>
            <a:pPr marL="216000" indent="-216000">
              <a:lnSpc>
                <a:spcPct val="100000"/>
              </a:lnSpc>
              <a:buNone/>
            </a:pPr>
            <a:r>
              <a:rPr b="0" lang="en-US" sz="2000" spc="-1" strike="noStrike">
                <a:latin typeface="Arial"/>
              </a:rPr>
              <a:t>Module 19: Implement Site-to-Site IPsec VPNs with CLI</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59" name="PlaceHolder 3"/>
          <p:cNvSpPr>
            <a:spLocks noGrp="1"/>
          </p:cNvSpPr>
          <p:nvPr>
            <p:ph type="sldNum" idx="3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11F3641-DA2F-402A-A808-14AFB4B2CEE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0" y="0"/>
            <a:ext cx="0" cy="0"/>
          </a:xfrm>
          <a:prstGeom prst="rect">
            <a:avLst/>
          </a:prstGeom>
          <a:ln w="0">
            <a:noFill/>
          </a:ln>
        </p:spPr>
      </p:sp>
      <p:sp>
        <p:nvSpPr>
          <p:cNvPr id="41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19.4: Crypto Map</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3" name="PlaceHolder 3"/>
          <p:cNvSpPr>
            <a:spLocks noGrp="1"/>
          </p:cNvSpPr>
          <p:nvPr>
            <p:ph type="sldNum" idx="51"/>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01FE183A-2E0C-4BF9-A42D-C1B2E89DEFE7}"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0" y="0"/>
            <a:ext cx="0" cy="0"/>
          </a:xfrm>
          <a:prstGeom prst="rect">
            <a:avLst/>
          </a:prstGeom>
          <a:ln w="0">
            <a:noFill/>
          </a:ln>
        </p:spPr>
      </p:sp>
      <p:sp>
        <p:nvSpPr>
          <p:cNvPr id="41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19.4: Crypto Map</a:t>
            </a:r>
            <a:endParaRPr b="0" lang="en-AU" sz="2000" spc="-1" strike="noStrike">
              <a:latin typeface="Arial"/>
            </a:endParaRPr>
          </a:p>
          <a:p>
            <a:pPr marL="216000" indent="-216000">
              <a:lnSpc>
                <a:spcPct val="100000"/>
              </a:lnSpc>
              <a:buNone/>
            </a:pPr>
            <a:r>
              <a:rPr b="0" lang="en-US" sz="2000" spc="-1" strike="noStrike">
                <a:latin typeface="Arial"/>
              </a:rPr>
              <a:t>19.4.1: Syntax to Configure a Crypto Map</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6" name="PlaceHolder 3"/>
          <p:cNvSpPr>
            <a:spLocks noGrp="1"/>
          </p:cNvSpPr>
          <p:nvPr>
            <p:ph type="sldNum" idx="52"/>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D950388-C318-49A0-A2BD-75E0B7F9C9E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0" y="0"/>
            <a:ext cx="0" cy="0"/>
          </a:xfrm>
          <a:prstGeom prst="rect">
            <a:avLst/>
          </a:prstGeom>
          <a:ln w="0">
            <a:noFill/>
          </a:ln>
        </p:spPr>
      </p:sp>
      <p:sp>
        <p:nvSpPr>
          <p:cNvPr id="418"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19.4: Crypto Map</a:t>
            </a:r>
            <a:endParaRPr b="0" lang="en-AU" sz="2000" spc="-1" strike="noStrike">
              <a:latin typeface="Arial"/>
            </a:endParaRPr>
          </a:p>
          <a:p>
            <a:pPr marL="216000" indent="-216000">
              <a:lnSpc>
                <a:spcPct val="100000"/>
              </a:lnSpc>
              <a:buNone/>
            </a:pPr>
            <a:r>
              <a:rPr b="0" lang="en-US" sz="2000" spc="-1" strike="noStrike">
                <a:latin typeface="Arial"/>
              </a:rPr>
              <a:t>19.4.1: Syntax to Configure a Crypto Map (Cont.)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19" name="PlaceHolder 3"/>
          <p:cNvSpPr>
            <a:spLocks noGrp="1"/>
          </p:cNvSpPr>
          <p:nvPr>
            <p:ph type="sldNum" idx="53"/>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ED04D3C-670B-4B44-9F2E-E7DA84A784FD}"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0" y="0"/>
            <a:ext cx="0" cy="0"/>
          </a:xfrm>
          <a:prstGeom prst="rect">
            <a:avLst/>
          </a:prstGeom>
          <a:ln w="0">
            <a:noFill/>
          </a:ln>
        </p:spPr>
      </p:sp>
      <p:sp>
        <p:nvSpPr>
          <p:cNvPr id="421"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19.4: Crypto Map</a:t>
            </a:r>
            <a:endParaRPr b="0" lang="en-AU" sz="2000" spc="-1" strike="noStrike">
              <a:latin typeface="Arial"/>
            </a:endParaRPr>
          </a:p>
          <a:p>
            <a:pPr marL="216000" indent="-216000">
              <a:lnSpc>
                <a:spcPct val="100000"/>
              </a:lnSpc>
              <a:buNone/>
            </a:pPr>
            <a:r>
              <a:rPr b="0" lang="en-US" sz="2000" spc="-1" strike="noStrike">
                <a:latin typeface="Arial"/>
              </a:rPr>
              <a:t>19.4.2: Crypto Map Configuration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2" name="PlaceHolder 3"/>
          <p:cNvSpPr>
            <a:spLocks noGrp="1"/>
          </p:cNvSpPr>
          <p:nvPr>
            <p:ph type="sldNum" idx="54"/>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90DBB9EA-1F99-445A-8FEC-B2D2606E2351}"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0" y="0"/>
            <a:ext cx="0" cy="0"/>
          </a:xfrm>
          <a:prstGeom prst="rect">
            <a:avLst/>
          </a:prstGeom>
          <a:ln w="0">
            <a:noFill/>
          </a:ln>
        </p:spPr>
      </p:sp>
      <p:sp>
        <p:nvSpPr>
          <p:cNvPr id="42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19.4: Crypto Map</a:t>
            </a:r>
            <a:endParaRPr b="0" lang="en-AU" sz="2000" spc="-1" strike="noStrike">
              <a:latin typeface="Arial"/>
            </a:endParaRPr>
          </a:p>
          <a:p>
            <a:pPr marL="216000" indent="-216000">
              <a:lnSpc>
                <a:spcPct val="100000"/>
              </a:lnSpc>
              <a:buNone/>
            </a:pPr>
            <a:r>
              <a:rPr b="0" lang="en-US" sz="2000" spc="-1" strike="noStrike">
                <a:latin typeface="Arial"/>
              </a:rPr>
              <a:t>19.4.2: Crypto Map Configuration (Cont.)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5" name="PlaceHolder 3"/>
          <p:cNvSpPr>
            <a:spLocks noGrp="1"/>
          </p:cNvSpPr>
          <p:nvPr>
            <p:ph type="sldNum" idx="5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B28961AB-A8A5-40F6-81A9-F9AC06108042}"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0" y="0"/>
            <a:ext cx="0" cy="0"/>
          </a:xfrm>
          <a:prstGeom prst="rect">
            <a:avLst/>
          </a:prstGeom>
          <a:ln w="0">
            <a:noFill/>
          </a:ln>
        </p:spPr>
      </p:sp>
      <p:sp>
        <p:nvSpPr>
          <p:cNvPr id="42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19.4: Crypto Map</a:t>
            </a:r>
            <a:endParaRPr b="0" lang="en-AU" sz="2000" spc="-1" strike="noStrike">
              <a:latin typeface="Arial"/>
            </a:endParaRPr>
          </a:p>
          <a:p>
            <a:pPr marL="216000" indent="-216000">
              <a:lnSpc>
                <a:spcPct val="100000"/>
              </a:lnSpc>
              <a:buNone/>
              <a:tabLst>
                <a:tab algn="l" pos="0"/>
              </a:tabLst>
            </a:pPr>
            <a:r>
              <a:rPr b="0" lang="en-US" sz="2000" spc="-1" strike="noStrike">
                <a:latin typeface="Arial"/>
              </a:rPr>
              <a:t>19.4.3: Apply and Verify the Crypto Map</a:t>
            </a:r>
            <a:endParaRPr b="0" lang="en-AU" sz="2000" spc="-1" strike="noStrike">
              <a:latin typeface="Arial"/>
            </a:endParaRPr>
          </a:p>
          <a:p>
            <a:pPr marL="216000" indent="-216000">
              <a:lnSpc>
                <a:spcPct val="100000"/>
              </a:lnSpc>
              <a:buNone/>
              <a:tabLst>
                <a:tab algn="l" pos="0"/>
              </a:tabLst>
            </a:pPr>
            <a:r>
              <a:rPr b="0" lang="en-US" sz="2000" spc="-1" strike="noStrike">
                <a:latin typeface="Arial"/>
              </a:rPr>
              <a:t>19.4.4: Syntax Checker - </a:t>
            </a:r>
            <a:r>
              <a:rPr b="0" lang="en-US" sz="2000" spc="-1" strike="noStrike">
                <a:solidFill>
                  <a:srgbClr val="e06c75"/>
                </a:solidFill>
                <a:latin typeface="Consolas"/>
              </a:rPr>
              <a:t>Configure, Apply, and Verify the Crypto Map</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28" name="PlaceHolder 3"/>
          <p:cNvSpPr>
            <a:spLocks noGrp="1"/>
          </p:cNvSpPr>
          <p:nvPr>
            <p:ph type="sldNum" idx="5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3CD87A4-5F3D-4E01-963D-6418F835C759}"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0" y="0"/>
            <a:ext cx="0" cy="0"/>
          </a:xfrm>
          <a:prstGeom prst="rect">
            <a:avLst/>
          </a:prstGeom>
          <a:ln w="0">
            <a:noFill/>
          </a:ln>
        </p:spPr>
      </p:sp>
      <p:sp>
        <p:nvSpPr>
          <p:cNvPr id="43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19.5: IPsec VPN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1" name="PlaceHolder 3"/>
          <p:cNvSpPr>
            <a:spLocks noGrp="1"/>
          </p:cNvSpPr>
          <p:nvPr>
            <p:ph type="sldNum" idx="5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74F8871C-9602-4975-9BCE-5F0FE4EC5440}"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0" y="0"/>
            <a:ext cx="0" cy="0"/>
          </a:xfrm>
          <a:prstGeom prst="rect">
            <a:avLst/>
          </a:prstGeom>
          <a:ln w="0">
            <a:noFill/>
          </a:ln>
        </p:spPr>
      </p:sp>
      <p:sp>
        <p:nvSpPr>
          <p:cNvPr id="43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19.5: IPsec VPN</a:t>
            </a:r>
            <a:endParaRPr b="0" lang="en-AU" sz="2000" spc="-1" strike="noStrike">
              <a:latin typeface="Arial"/>
            </a:endParaRPr>
          </a:p>
          <a:p>
            <a:pPr marL="216000" indent="-216000">
              <a:lnSpc>
                <a:spcPct val="100000"/>
              </a:lnSpc>
              <a:buNone/>
            </a:pPr>
            <a:r>
              <a:rPr b="0" lang="en-US" sz="2000" spc="-1" strike="noStrike">
                <a:latin typeface="Arial"/>
              </a:rPr>
              <a:t>19.5.1: Send Interesting Traffic</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4" name="PlaceHolder 3"/>
          <p:cNvSpPr>
            <a:spLocks noGrp="1"/>
          </p:cNvSpPr>
          <p:nvPr>
            <p:ph type="sldNum" idx="5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A789EFA-A700-48C9-AEAC-F3004B349D0D}"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0" y="0"/>
            <a:ext cx="0" cy="0"/>
          </a:xfrm>
          <a:prstGeom prst="rect">
            <a:avLst/>
          </a:prstGeom>
          <a:ln w="0">
            <a:noFill/>
          </a:ln>
        </p:spPr>
      </p:sp>
      <p:sp>
        <p:nvSpPr>
          <p:cNvPr id="43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19.5: IPsec VPN</a:t>
            </a:r>
            <a:endParaRPr b="0" lang="en-AU" sz="2000" spc="-1" strike="noStrike">
              <a:latin typeface="Arial"/>
            </a:endParaRPr>
          </a:p>
          <a:p>
            <a:pPr marL="216000" indent="-216000">
              <a:lnSpc>
                <a:spcPct val="100000"/>
              </a:lnSpc>
              <a:buNone/>
            </a:pPr>
            <a:r>
              <a:rPr b="0" lang="en-US" sz="2000" spc="-1" strike="noStrike">
                <a:latin typeface="Arial"/>
              </a:rPr>
              <a:t>19.5.2: Verify the ISAKMP and IPsec Tunnels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37" name="PlaceHolder 3"/>
          <p:cNvSpPr>
            <a:spLocks noGrp="1"/>
          </p:cNvSpPr>
          <p:nvPr>
            <p:ph type="sldNum" idx="5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A9ACBD0-A308-4C72-B9A8-7A3ADE11A3D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0" y="0"/>
            <a:ext cx="0" cy="0"/>
          </a:xfrm>
          <a:prstGeom prst="rect">
            <a:avLst/>
          </a:prstGeom>
          <a:ln w="0">
            <a:noFill/>
          </a:ln>
        </p:spPr>
      </p:sp>
      <p:sp>
        <p:nvSpPr>
          <p:cNvPr id="43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19.5: IPsec VPN</a:t>
            </a:r>
            <a:endParaRPr b="0" lang="en-AU" sz="2000" spc="-1" strike="noStrike">
              <a:latin typeface="Arial"/>
            </a:endParaRPr>
          </a:p>
          <a:p>
            <a:pPr marL="216000" indent="-216000">
              <a:lnSpc>
                <a:spcPct val="100000"/>
              </a:lnSpc>
              <a:buNone/>
              <a:tabLst>
                <a:tab algn="l" pos="0"/>
              </a:tabLst>
            </a:pPr>
            <a:r>
              <a:rPr b="0" lang="en-US" sz="2000" spc="-1" strike="noStrike">
                <a:latin typeface="Arial"/>
              </a:rPr>
              <a:t>19.5.2: Verify the ISAKMP and IPsec Tunnels (Cont.)</a:t>
            </a:r>
            <a:endParaRPr b="0" lang="en-AU" sz="2000" spc="-1" strike="noStrike">
              <a:latin typeface="Arial"/>
            </a:endParaRPr>
          </a:p>
          <a:p>
            <a:pPr marL="216000" indent="-216000">
              <a:lnSpc>
                <a:spcPct val="100000"/>
              </a:lnSpc>
              <a:buNone/>
              <a:tabLst>
                <a:tab algn="l" pos="0"/>
              </a:tabLst>
            </a:pPr>
            <a:r>
              <a:rPr b="0" lang="en-US" sz="2000" spc="-1" strike="noStrike">
                <a:latin typeface="Arial"/>
              </a:rPr>
              <a:t>19.5.3: Syntax Checker - Verify the ISAKMP and IPsec Tunnels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440" name="PlaceHolder 3"/>
          <p:cNvSpPr>
            <a:spLocks noGrp="1"/>
          </p:cNvSpPr>
          <p:nvPr>
            <p:ph type="sldNum" idx="6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10318390-64E8-4152-AE5C-92361464F91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Rectangle 11"/>
          <p:cNvSpPr/>
          <p:nvPr/>
        </p:nvSpPr>
        <p:spPr>
          <a:xfrm>
            <a:off x="5929200" y="8680320"/>
            <a:ext cx="812160" cy="286560"/>
          </a:xfrm>
          <a:prstGeom prst="rect">
            <a:avLst/>
          </a:prstGeom>
          <a:noFill/>
          <a:ln w="0">
            <a:noFill/>
          </a:ln>
        </p:spPr>
        <p:style>
          <a:lnRef idx="0"/>
          <a:fillRef idx="0"/>
          <a:effectRef idx="0"/>
          <a:fontRef idx="minor"/>
        </p:style>
        <p:txBody>
          <a:bodyPr lIns="18720" rIns="18720" tIns="0" bIns="0" anchor="b">
            <a:noAutofit/>
          </a:bodyPr>
          <a:p>
            <a:pPr algn="r">
              <a:lnSpc>
                <a:spcPct val="100000"/>
              </a:lnSpc>
              <a:buNone/>
              <a:tabLst>
                <a:tab algn="l" pos="0"/>
              </a:tabLst>
            </a:pPr>
            <a:fld id="{A7C02E38-60EF-4554-A399-523FE947D7A4}" type="slidenum">
              <a:rPr b="0" lang="en-US" sz="800" spc="-1" strike="noStrike">
                <a:solidFill>
                  <a:srgbClr val="000000"/>
                </a:solidFill>
                <a:latin typeface="Arial"/>
                <a:ea typeface="ＭＳ Ｐゴシック"/>
              </a:rPr>
              <a:t>&lt;number&gt;</a:t>
            </a:fld>
            <a:endParaRPr b="0" lang="en-AU" sz="800" spc="-1" strike="noStrike">
              <a:latin typeface="Arial"/>
            </a:endParaRPr>
          </a:p>
        </p:txBody>
      </p:sp>
      <p:sp>
        <p:nvSpPr>
          <p:cNvPr id="361" name="PlaceHolder 1"/>
          <p:cNvSpPr>
            <a:spLocks noGrp="1"/>
          </p:cNvSpPr>
          <p:nvPr>
            <p:ph type="sldImg"/>
          </p:nvPr>
        </p:nvSpPr>
        <p:spPr>
          <a:xfrm>
            <a:off x="0" y="0"/>
            <a:ext cx="0" cy="0"/>
          </a:xfrm>
          <a:prstGeom prst="rect">
            <a:avLst/>
          </a:prstGeom>
          <a:ln w="0">
            <a:noFill/>
          </a:ln>
        </p:spPr>
      </p:sp>
      <p:sp>
        <p:nvSpPr>
          <p:cNvPr id="36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tabLst>
                <a:tab algn="l" pos="0"/>
              </a:tabLst>
            </a:pPr>
            <a:r>
              <a:rPr b="0" lang="en-US" sz="1200" spc="-1" strike="noStrike">
                <a:latin typeface="Arial"/>
              </a:rPr>
              <a:t>19 – </a:t>
            </a:r>
            <a:r>
              <a:rPr b="0" lang="en-US" sz="2000" spc="-1" strike="noStrike">
                <a:latin typeface="Arial"/>
              </a:rPr>
              <a:t>Implement Site-to-Site IPsec VPNs with CLI</a:t>
            </a:r>
            <a:endParaRPr b="0" lang="en-AU" sz="2000" spc="-1" strike="noStrike">
              <a:latin typeface="Arial"/>
            </a:endParaRPr>
          </a:p>
          <a:p>
            <a:pPr marL="216000" indent="-216000">
              <a:lnSpc>
                <a:spcPct val="100000"/>
              </a:lnSpc>
              <a:buNone/>
              <a:tabLst>
                <a:tab algn="l" pos="0"/>
              </a:tabLst>
            </a:pPr>
            <a:r>
              <a:rPr b="0" lang="en-GB" sz="2000" spc="-1" strike="noStrike">
                <a:latin typeface="Arial"/>
              </a:rPr>
              <a:t>19.0.2 – What will I learn to do in this module?</a:t>
            </a:r>
            <a:endParaRPr b="0" lang="en-AU"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0" y="0"/>
            <a:ext cx="0" cy="0"/>
          </a:xfrm>
          <a:prstGeom prst="rect">
            <a:avLst/>
          </a:prstGeom>
          <a:ln w="0">
            <a:noFill/>
          </a:ln>
        </p:spPr>
      </p:sp>
      <p:sp>
        <p:nvSpPr>
          <p:cNvPr id="36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19.1: Configure a Site-to-Site IPsec VPN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5" name="PlaceHolder 3"/>
          <p:cNvSpPr>
            <a:spLocks noGrp="1"/>
          </p:cNvSpPr>
          <p:nvPr>
            <p:ph type="sldNum" idx="35"/>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C3F77968-CA2E-4C5F-B680-408AD68A497B}"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0" y="0"/>
            <a:ext cx="0" cy="0"/>
          </a:xfrm>
          <a:prstGeom prst="rect">
            <a:avLst/>
          </a:prstGeom>
          <a:ln w="0">
            <a:noFill/>
          </a:ln>
        </p:spPr>
      </p:sp>
      <p:sp>
        <p:nvSpPr>
          <p:cNvPr id="36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19.1: Configure a Site-to-Site IPsec VPN</a:t>
            </a:r>
            <a:endParaRPr b="0" lang="en-AU" sz="2000" spc="-1" strike="noStrike">
              <a:latin typeface="Arial"/>
            </a:endParaRPr>
          </a:p>
          <a:p>
            <a:pPr marL="216000" indent="-216000">
              <a:lnSpc>
                <a:spcPct val="100000"/>
              </a:lnSpc>
              <a:buNone/>
            </a:pPr>
            <a:r>
              <a:rPr b="0" lang="en-US" sz="2000" spc="-1" strike="noStrike">
                <a:latin typeface="Arial"/>
              </a:rPr>
              <a:t>19.1.1: IPsec Negotiation</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68" name="PlaceHolder 3"/>
          <p:cNvSpPr>
            <a:spLocks noGrp="1"/>
          </p:cNvSpPr>
          <p:nvPr>
            <p:ph type="sldNum" idx="36"/>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D75E9FD-D55F-4868-A263-693C9123EFD4}"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0" y="0"/>
            <a:ext cx="0" cy="0"/>
          </a:xfrm>
          <a:prstGeom prst="rect">
            <a:avLst/>
          </a:prstGeom>
          <a:ln w="0">
            <a:noFill/>
          </a:ln>
        </p:spPr>
      </p:sp>
      <p:sp>
        <p:nvSpPr>
          <p:cNvPr id="37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19.1: Configure a Site-to-Site IPsec VPN</a:t>
            </a:r>
            <a:endParaRPr b="0" lang="en-AU" sz="2000" spc="-1" strike="noStrike">
              <a:latin typeface="Arial"/>
            </a:endParaRPr>
          </a:p>
          <a:p>
            <a:pPr marL="216000" indent="-216000">
              <a:lnSpc>
                <a:spcPct val="100000"/>
              </a:lnSpc>
              <a:buNone/>
            </a:pPr>
            <a:r>
              <a:rPr b="0" lang="en-US" sz="2000" spc="-1" strike="noStrike">
                <a:latin typeface="Arial"/>
              </a:rPr>
              <a:t>19.1.2: Site-to-Site IPsec VPN Topology</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1" name="PlaceHolder 3"/>
          <p:cNvSpPr>
            <a:spLocks noGrp="1"/>
          </p:cNvSpPr>
          <p:nvPr>
            <p:ph type="sldNum" idx="37"/>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EFAD6C43-793A-47A4-90EA-6CA205D77845}"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0" y="0"/>
            <a:ext cx="0" cy="0"/>
          </a:xfrm>
          <a:prstGeom prst="rect">
            <a:avLst/>
          </a:prstGeom>
          <a:ln w="0">
            <a:noFill/>
          </a:ln>
        </p:spPr>
      </p:sp>
      <p:sp>
        <p:nvSpPr>
          <p:cNvPr id="37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19.1: Configure a Site-to-Site IPsec VPN</a:t>
            </a:r>
            <a:endParaRPr b="0" lang="en-AU" sz="2000" spc="-1" strike="noStrike">
              <a:latin typeface="Arial"/>
            </a:endParaRPr>
          </a:p>
          <a:p>
            <a:pPr marL="216000" indent="-216000">
              <a:lnSpc>
                <a:spcPct val="100000"/>
              </a:lnSpc>
              <a:buNone/>
            </a:pPr>
            <a:r>
              <a:rPr b="0" lang="en-US" sz="2000" spc="-1" strike="noStrike">
                <a:latin typeface="Arial"/>
              </a:rPr>
              <a:t>19.1.2: Site-to-Site IPsec VPN Topology (Cont.)</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4" name="PlaceHolder 3"/>
          <p:cNvSpPr>
            <a:spLocks noGrp="1"/>
          </p:cNvSpPr>
          <p:nvPr>
            <p:ph type="sldNum" idx="38"/>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FE1C3C35-AD64-47E4-818C-782738017423}"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0" y="0"/>
            <a:ext cx="0" cy="0"/>
          </a:xfrm>
          <a:prstGeom prst="rect">
            <a:avLst/>
          </a:prstGeom>
          <a:ln w="0">
            <a:noFill/>
          </a:ln>
        </p:spPr>
      </p:sp>
      <p:sp>
        <p:nvSpPr>
          <p:cNvPr id="37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19.1: Configure a Site-to-Site IPsec VPN</a:t>
            </a:r>
            <a:endParaRPr b="0" lang="en-AU" sz="2000" spc="-1" strike="noStrike">
              <a:latin typeface="Arial"/>
            </a:endParaRPr>
          </a:p>
          <a:p>
            <a:pPr marL="216000" indent="-216000">
              <a:lnSpc>
                <a:spcPct val="100000"/>
              </a:lnSpc>
              <a:buNone/>
            </a:pPr>
            <a:r>
              <a:rPr b="0" lang="en-US" sz="2000" spc="-1" strike="noStrike">
                <a:latin typeface="Arial"/>
              </a:rPr>
              <a:t>19.1.3: IPsec VPN Configuration Tasks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77" name="PlaceHolder 3"/>
          <p:cNvSpPr>
            <a:spLocks noGrp="1"/>
          </p:cNvSpPr>
          <p:nvPr>
            <p:ph type="sldNum" idx="39"/>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ABC3F973-12EE-42E7-84F3-B1EA480DE34E}"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0" y="0"/>
            <a:ext cx="0" cy="0"/>
          </a:xfrm>
          <a:prstGeom prst="rect">
            <a:avLst/>
          </a:prstGeom>
          <a:ln w="0">
            <a:noFill/>
          </a:ln>
        </p:spPr>
      </p:sp>
      <p:sp>
        <p:nvSpPr>
          <p:cNvPr id="37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lnSpc>
                <a:spcPct val="100000"/>
              </a:lnSpc>
              <a:buNone/>
            </a:pPr>
            <a:r>
              <a:rPr b="0" lang="en-US" sz="2000" spc="-1" strike="noStrike">
                <a:latin typeface="Arial"/>
              </a:rPr>
              <a:t>19: Implement Site-to-Site IPsec VPNs with CLI</a:t>
            </a:r>
            <a:endParaRPr b="0" lang="en-AU" sz="2000" spc="-1" strike="noStrike">
              <a:latin typeface="Arial"/>
            </a:endParaRPr>
          </a:p>
          <a:p>
            <a:pPr marL="216000" indent="-216000">
              <a:lnSpc>
                <a:spcPct val="100000"/>
              </a:lnSpc>
              <a:buNone/>
            </a:pPr>
            <a:r>
              <a:rPr b="0" lang="en-US" sz="2000" spc="-1" strike="noStrike">
                <a:latin typeface="Arial"/>
              </a:rPr>
              <a:t>19.1: Configure a Site-to-Site IPsec VPN</a:t>
            </a:r>
            <a:endParaRPr b="0" lang="en-AU" sz="2000" spc="-1" strike="noStrike">
              <a:latin typeface="Arial"/>
            </a:endParaRPr>
          </a:p>
          <a:p>
            <a:pPr marL="216000" indent="-216000">
              <a:lnSpc>
                <a:spcPct val="100000"/>
              </a:lnSpc>
              <a:buNone/>
            </a:pPr>
            <a:r>
              <a:rPr b="0" lang="en-US" sz="2000" spc="-1" strike="noStrike">
                <a:latin typeface="Arial"/>
              </a:rPr>
              <a:t>19.1.4: Existing ACL Configurations</a:t>
            </a:r>
            <a:endParaRPr b="0" lang="en-AU" sz="2000" spc="-1" strike="noStrike">
              <a:latin typeface="Arial"/>
            </a:endParaRPr>
          </a:p>
          <a:p>
            <a:pPr marL="216000" indent="-216000">
              <a:lnSpc>
                <a:spcPct val="100000"/>
              </a:lnSpc>
              <a:buNone/>
              <a:tabLst>
                <a:tab algn="l" pos="0"/>
              </a:tabLst>
            </a:pPr>
            <a:endParaRPr b="0" lang="en-AU" sz="2000" spc="-1" strike="noStrike">
              <a:latin typeface="Arial"/>
            </a:endParaRPr>
          </a:p>
        </p:txBody>
      </p:sp>
      <p:sp>
        <p:nvSpPr>
          <p:cNvPr id="380" name="PlaceHolder 3"/>
          <p:cNvSpPr>
            <a:spLocks noGrp="1"/>
          </p:cNvSpPr>
          <p:nvPr>
            <p:ph type="sldNum" idx="40"/>
          </p:nvPr>
        </p:nvSpPr>
        <p:spPr>
          <a:xfrm>
            <a:off x="0" y="0"/>
            <a:ext cx="0" cy="0"/>
          </a:xfrm>
          <a:prstGeom prst="rect">
            <a:avLst/>
          </a:prstGeom>
          <a:noFill/>
          <a:ln w="0">
            <a:noFill/>
          </a:ln>
        </p:spPr>
        <p:txBody>
          <a:bodyPr lIns="90000" rIns="90000" tIns="45000" bIns="45000" anchor="t">
            <a:noAutofit/>
          </a:bodyPr>
          <a:lstStyle>
            <a:lvl1pPr algn="r">
              <a:lnSpc>
                <a:spcPct val="100000"/>
              </a:lnSpc>
              <a:buNone/>
              <a:defRPr b="0" lang="en-US" sz="1800" spc="-1" strike="noStrike">
                <a:solidFill>
                  <a:srgbClr val="000000"/>
                </a:solidFill>
                <a:latin typeface="+mn-lt"/>
                <a:ea typeface="+mn-ea"/>
              </a:defRPr>
            </a:lvl1pPr>
          </a:lstStyle>
          <a:p>
            <a:pPr algn="r">
              <a:lnSpc>
                <a:spcPct val="100000"/>
              </a:lnSpc>
              <a:buNone/>
            </a:pPr>
            <a:fld id="{3D54A50C-90DC-41DB-8068-541ED76F2B14}" type="slidenum">
              <a:rPr b="0" lang="en-US" sz="1800" spc="-1" strike="noStrike">
                <a:solidFill>
                  <a:srgbClr val="000000"/>
                </a:solidFill>
                <a:latin typeface="+mn-lt"/>
                <a:ea typeface="+mn-ea"/>
              </a:rPr>
              <a:t>&lt;number&gt;</a:t>
            </a:fld>
            <a:endParaRPr b="0" lang="en-AU" sz="1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CC3C7C4A-C816-4012-AD71-02DD1CEEFD2C}"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1"/>
          </p:nvPr>
        </p:nvSpPr>
        <p:spPr/>
        <p:txBody>
          <a:bodyPr/>
          <a:p>
            <a:fld id="{0A841E69-48C7-4B26-B057-947DC0BC0E8D}"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1"/>
          </p:nvPr>
        </p:nvSpPr>
        <p:spPr/>
        <p:txBody>
          <a:bodyPr/>
          <a:p>
            <a:fld id="{DB2F0C5D-F72E-4C8C-AD55-07920C585717}"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DCC11197-8176-4914-8542-E8F1677984C8}"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1"/>
          </p:nvPr>
        </p:nvSpPr>
        <p:spPr/>
        <p:txBody>
          <a:bodyPr/>
          <a:p>
            <a:fld id="{68E3F681-696E-4C56-9C9A-90A220AF8E7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1"/>
          </p:nvPr>
        </p:nvSpPr>
        <p:spPr/>
        <p:txBody>
          <a:bodyPr/>
          <a:p>
            <a:fld id="{16C82137-E990-4552-8053-D90D627AF96D}"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2F145C5A-302C-4E99-8332-6F475FDFC412}"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E99282F6-8F7B-4019-AF26-37462BE7AAA9}"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1"/>
          </p:nvPr>
        </p:nvSpPr>
        <p:spPr/>
        <p:txBody>
          <a:bodyPr/>
          <a:p>
            <a:fld id="{CF3F8A5E-6C22-44C7-AFBF-57DD1F9DD60D}"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1"/>
          </p:nvPr>
        </p:nvSpPr>
        <p:spPr/>
        <p:txBody>
          <a:bodyPr/>
          <a:p>
            <a:fld id="{A30FBF00-F912-4B56-9D4A-ABAFD324A813}"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1"/>
          </p:nvPr>
        </p:nvSpPr>
        <p:spPr/>
        <p:txBody>
          <a:bodyPr/>
          <a:p>
            <a:fld id="{0FF1C656-6E53-4FB6-BA26-60F580C4F501}"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1"/>
          </p:nvPr>
        </p:nvSpPr>
        <p:spPr/>
        <p:txBody>
          <a:bodyPr/>
          <a:p>
            <a:fld id="{8F12B45C-A274-4A05-985B-22AFC4892EA1}"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1E9BD25-6672-4B89-BA7B-FF2D54C46419}"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2"/>
          </p:nvPr>
        </p:nvSpPr>
        <p:spPr/>
        <p:txBody>
          <a:bodyPr/>
          <a:p>
            <a:fld id="{EBD56E6B-FA8E-4A0F-A8CF-D7BEFCF9DC18}"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2"/>
          </p:nvPr>
        </p:nvSpPr>
        <p:spPr/>
        <p:txBody>
          <a:bodyPr/>
          <a:p>
            <a:fld id="{5FE8E8EC-40E0-4EFE-AF91-3CAA5B3CED6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E561652C-82EF-4B6F-815A-48A35BD7E323}"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2"/>
          </p:nvPr>
        </p:nvSpPr>
        <p:spPr/>
        <p:txBody>
          <a:bodyPr/>
          <a:p>
            <a:fld id="{54A1FFA9-30A8-4018-98BA-B93855D17C1D}"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2"/>
          </p:nvPr>
        </p:nvSpPr>
        <p:spPr/>
        <p:txBody>
          <a:bodyPr/>
          <a:p>
            <a:fld id="{A7E434D8-217D-47FF-AF55-8B718A7B09AB}"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024928C5-540A-49F9-809B-5A7854618CE5}"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12B16530-73DF-4ADE-91A3-B494ECD865E4}"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2"/>
          </p:nvPr>
        </p:nvSpPr>
        <p:spPr/>
        <p:txBody>
          <a:bodyPr/>
          <a:p>
            <a:fld id="{3095CE15-E337-4D0C-965C-2026CBAF7C53}"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2"/>
          </p:nvPr>
        </p:nvSpPr>
        <p:spPr/>
        <p:txBody>
          <a:bodyPr/>
          <a:p>
            <a:fld id="{C69C7FE5-6EAC-44AE-A142-0788AF324578}"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2"/>
          </p:nvPr>
        </p:nvSpPr>
        <p:spPr/>
        <p:txBody>
          <a:bodyPr/>
          <a:p>
            <a:fld id="{8CBD7FA1-DDDC-4B2A-9F88-95AAD44442BE}"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2"/>
          </p:nvPr>
        </p:nvSpPr>
        <p:spPr/>
        <p:txBody>
          <a:bodyPr/>
          <a:p>
            <a:fld id="{45FFC50C-B911-4A0B-8E74-2F79C8059D3B}"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DB340412-0354-4163-A486-538ACC2F4DE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4" name="PlaceHolder 3"/>
          <p:cNvSpPr>
            <a:spLocks noGrp="1"/>
          </p:cNvSpPr>
          <p:nvPr>
            <p:ph type="sldNum" idx="3"/>
          </p:nvPr>
        </p:nvSpPr>
        <p:spPr/>
        <p:txBody>
          <a:bodyPr/>
          <a:p>
            <a:fld id="{D8D52D31-E5F4-4986-BB49-583D00D74A18}"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AU" sz="3200" spc="-1" strike="noStrike">
              <a:latin typeface="Arial"/>
            </a:endParaRPr>
          </a:p>
        </p:txBody>
      </p:sp>
      <p:sp>
        <p:nvSpPr>
          <p:cNvPr id="4" name="PlaceHolder 3"/>
          <p:cNvSpPr>
            <a:spLocks noGrp="1"/>
          </p:cNvSpPr>
          <p:nvPr>
            <p:ph type="sldNum" idx="3"/>
          </p:nvPr>
        </p:nvSpPr>
        <p:spPr/>
        <p:txBody>
          <a:bodyPr/>
          <a:p>
            <a:fld id="{CAE0C93C-48BB-4211-85CC-8B26429F5516}"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8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85F6BEC2-A413-4FB2-B1A1-16AD5609C54E}"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3" name="PlaceHolder 2"/>
          <p:cNvSpPr>
            <a:spLocks noGrp="1"/>
          </p:cNvSpPr>
          <p:nvPr>
            <p:ph type="sldNum" idx="3"/>
          </p:nvPr>
        </p:nvSpPr>
        <p:spPr/>
        <p:txBody>
          <a:bodyPr/>
          <a:p>
            <a:fld id="{50655028-37B9-4AEC-9C5C-9CB6B1924DDC}"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
        <p:nvSpPr>
          <p:cNvPr id="3" name="PlaceHolder 2"/>
          <p:cNvSpPr>
            <a:spLocks noGrp="1"/>
          </p:cNvSpPr>
          <p:nvPr>
            <p:ph type="sldNum" idx="3"/>
          </p:nvPr>
        </p:nvSpPr>
        <p:spPr/>
        <p:txBody>
          <a:bodyPr/>
          <a:p>
            <a:fld id="{354CB0B6-003E-4E15-BDAD-30809A1218A5}"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98D3294F-E388-45DB-9E3A-7A3BF60B8E13}"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8E469144-B2CB-43C0-9FC4-50E22B71C8E0}"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6" name="PlaceHolder 5"/>
          <p:cNvSpPr>
            <a:spLocks noGrp="1"/>
          </p:cNvSpPr>
          <p:nvPr>
            <p:ph type="sldNum" idx="3"/>
          </p:nvPr>
        </p:nvSpPr>
        <p:spPr/>
        <p:txBody>
          <a:bodyPr/>
          <a:p>
            <a:fld id="{5BFA22EA-B3AF-4C54-91B5-1ABE075CEFC1}"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
        <p:nvSpPr>
          <p:cNvPr id="5" name="PlaceHolder 4"/>
          <p:cNvSpPr>
            <a:spLocks noGrp="1"/>
          </p:cNvSpPr>
          <p:nvPr>
            <p:ph type="sldNum" idx="3"/>
          </p:nvPr>
        </p:nvSpPr>
        <p:spPr/>
        <p:txBody>
          <a:bodyPr/>
          <a:p>
            <a:fld id="{959F324F-7D8F-4902-BD34-3DF056026AD8}"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0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0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7" name="PlaceHolder 6"/>
          <p:cNvSpPr>
            <a:spLocks noGrp="1"/>
          </p:cNvSpPr>
          <p:nvPr>
            <p:ph type="sldNum" idx="3"/>
          </p:nvPr>
        </p:nvSpPr>
        <p:spPr/>
        <p:txBody>
          <a:bodyPr/>
          <a:p>
            <a:fld id="{07129DE6-872D-4551-8E6E-5848640C28C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AU"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1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9" name="PlaceHolder 8"/>
          <p:cNvSpPr>
            <a:spLocks noGrp="1"/>
          </p:cNvSpPr>
          <p:nvPr>
            <p:ph type="sldNum" idx="3"/>
          </p:nvPr>
        </p:nvSpPr>
        <p:spPr/>
        <p:txBody>
          <a:bodyPr/>
          <a:p>
            <a:fld id="{4D558FDC-4549-46A4-8933-7F4114B7518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AU"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AU"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9" name="Object 3" descr="/Users/phillipball/Projects/Cisco/Netacad 3/netacad-vudu/src/pptx/assets/Cisco_logo.png"/>
          <p:cNvPicPr/>
          <p:nvPr/>
        </p:nvPicPr>
        <p:blipFill>
          <a:blip r:embed="rId3"/>
          <a:srcRect l="0" t="-33333" r="0" b="-33333"/>
          <a:stretch/>
        </p:blipFill>
        <p:spPr>
          <a:xfrm>
            <a:off x="457200" y="257040"/>
            <a:ext cx="913680" cy="91368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7"/>
          <p:cNvSpPr/>
          <p:nvPr/>
        </p:nvSpPr>
        <p:spPr>
          <a:xfrm>
            <a:off x="8389080" y="4743360"/>
            <a:ext cx="471600" cy="153360"/>
          </a:xfrm>
          <a:prstGeom prst="rect">
            <a:avLst/>
          </a:prstGeom>
          <a:noFill/>
          <a:ln w="9525">
            <a:noFill/>
          </a:ln>
        </p:spPr>
        <p:style>
          <a:lnRef idx="0"/>
          <a:fillRef idx="0"/>
          <a:effectRef idx="0"/>
          <a:fontRef idx="minor"/>
        </p:style>
        <p:txBody>
          <a:bodyPr wrap="none" lIns="61560" rIns="61560" tIns="30960" bIns="30960" anchor="b">
            <a:spAutoFit/>
          </a:bodyPr>
          <a:p>
            <a:pPr algn="r">
              <a:lnSpc>
                <a:spcPct val="100000"/>
              </a:lnSpc>
              <a:buNone/>
            </a:pPr>
            <a:fld id="{7A8CB06B-9F86-440C-9825-03606FE49477}" type="slidenum">
              <a:rPr b="0" lang="en-US" sz="600" spc="-1" strike="noStrike">
                <a:solidFill>
                  <a:srgbClr val="d9d9d9"/>
                </a:solidFill>
                <a:latin typeface="Arial"/>
                <a:ea typeface="DejaVu Sans"/>
              </a:rPr>
              <a:t>&lt;number&gt;</a:t>
            </a:fld>
            <a:endParaRPr b="0" lang="en-AU" sz="600" spc="-1" strike="noStrike">
              <a:latin typeface="Arial"/>
            </a:endParaRPr>
          </a:p>
        </p:txBody>
      </p:sp>
      <p:sp>
        <p:nvSpPr>
          <p:cNvPr id="79" name="Rectangle 4"/>
          <p:cNvSpPr/>
          <p:nvPr/>
        </p:nvSpPr>
        <p:spPr>
          <a:xfrm>
            <a:off x="5867640" y="4741920"/>
            <a:ext cx="2657160" cy="153360"/>
          </a:xfrm>
          <a:prstGeom prst="rect">
            <a:avLst/>
          </a:prstGeom>
          <a:noFill/>
          <a:ln w="9525">
            <a:noFill/>
          </a:ln>
        </p:spPr>
        <p:style>
          <a:lnRef idx="0"/>
          <a:fillRef idx="0"/>
          <a:effectRef idx="0"/>
          <a:fontRef idx="minor"/>
        </p:style>
        <p:txBody>
          <a:bodyPr lIns="61560" rIns="61560" tIns="30960" bIns="30960" anchor="b">
            <a:spAutoFit/>
          </a:bodyPr>
          <a:p>
            <a:pPr>
              <a:lnSpc>
                <a:spcPct val="100000"/>
              </a:lnSpc>
              <a:buNone/>
            </a:pPr>
            <a:r>
              <a:rPr b="0" lang="en-US" sz="600" spc="-1" strike="noStrike">
                <a:solidFill>
                  <a:srgbClr val="d9d9d9"/>
                </a:solidFill>
                <a:latin typeface="Arial"/>
                <a:ea typeface="DejaVu Sans"/>
              </a:rPr>
              <a:t>© 2021 Cisco and/or its affiliates. All rights reserved.   Cisco Confidential</a:t>
            </a:r>
            <a:endParaRPr b="0" lang="en-AU" sz="600" spc="-1" strike="noStrike">
              <a:latin typeface="Arial"/>
            </a:endParaRPr>
          </a:p>
        </p:txBody>
      </p:sp>
      <p:grpSp>
        <p:nvGrpSpPr>
          <p:cNvPr id="80" name="Group 4"/>
          <p:cNvGrpSpPr/>
          <p:nvPr/>
        </p:nvGrpSpPr>
        <p:grpSpPr>
          <a:xfrm>
            <a:off x="507960" y="4715280"/>
            <a:ext cx="339480" cy="180000"/>
            <a:chOff x="507960" y="4715280"/>
            <a:chExt cx="339480" cy="180000"/>
          </a:xfrm>
        </p:grpSpPr>
        <p:sp>
          <p:nvSpPr>
            <p:cNvPr id="81" name="Rectangle 5"/>
            <p:cNvSpPr/>
            <p:nvPr/>
          </p:nvSpPr>
          <p:spPr>
            <a:xfrm>
              <a:off x="604440" y="4835160"/>
              <a:ext cx="14040" cy="59040"/>
            </a:xfrm>
            <a:prstGeom prst="rect">
              <a:avLst/>
            </a:prstGeom>
            <a:solidFill>
              <a:schemeClr val="accent5"/>
            </a:solidFill>
            <a:ln w="0">
              <a:noFill/>
            </a:ln>
          </p:spPr>
          <p:style>
            <a:lnRef idx="0"/>
            <a:fillRef idx="0"/>
            <a:effectRef idx="0"/>
            <a:fontRef idx="minor"/>
          </p:style>
        </p:sp>
        <p:sp>
          <p:nvSpPr>
            <p:cNvPr id="82" name="Freeform 6"/>
            <p:cNvSpPr/>
            <p:nvPr/>
          </p:nvSpPr>
          <p:spPr>
            <a:xfrm>
              <a:off x="694440" y="4834440"/>
              <a:ext cx="43920" cy="60840"/>
            </a:xfrm>
            <a:custGeom>
              <a:avLst/>
              <a:gdLst/>
              <a:ahLst/>
              <a:rect l="l" t="t"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3" name="Freeform 7"/>
            <p:cNvSpPr/>
            <p:nvPr/>
          </p:nvSpPr>
          <p:spPr>
            <a:xfrm>
              <a:off x="538560" y="4834440"/>
              <a:ext cx="44640" cy="60840"/>
            </a:xfrm>
            <a:custGeom>
              <a:avLst/>
              <a:gdLst/>
              <a:ahLst/>
              <a:rect l="l" t="t"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w="0">
              <a:noFill/>
            </a:ln>
          </p:spPr>
          <p:style>
            <a:lnRef idx="0"/>
            <a:fillRef idx="0"/>
            <a:effectRef idx="0"/>
            <a:fontRef idx="minor"/>
          </p:style>
        </p:sp>
        <p:sp>
          <p:nvSpPr>
            <p:cNvPr id="84" name="Freeform 8"/>
            <p:cNvSpPr/>
            <p:nvPr/>
          </p:nvSpPr>
          <p:spPr>
            <a:xfrm>
              <a:off x="755280" y="4834440"/>
              <a:ext cx="60840" cy="60840"/>
            </a:xfrm>
            <a:custGeom>
              <a:avLst/>
              <a:gdLst/>
              <a:ahLst/>
              <a:rect l="l" t="t"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w="0">
              <a:noFill/>
            </a:ln>
          </p:spPr>
          <p:style>
            <a:lnRef idx="0"/>
            <a:fillRef idx="0"/>
            <a:effectRef idx="0"/>
            <a:fontRef idx="minor"/>
          </p:style>
        </p:sp>
        <p:sp>
          <p:nvSpPr>
            <p:cNvPr id="85" name="Freeform 9"/>
            <p:cNvSpPr/>
            <p:nvPr/>
          </p:nvSpPr>
          <p:spPr>
            <a:xfrm>
              <a:off x="639000" y="4834440"/>
              <a:ext cx="39960" cy="60840"/>
            </a:xfrm>
            <a:custGeom>
              <a:avLst/>
              <a:gdLst/>
              <a:ahLst/>
              <a:rect l="l" t="t"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w="0">
              <a:noFill/>
            </a:ln>
          </p:spPr>
          <p:style>
            <a:lnRef idx="0"/>
            <a:fillRef idx="0"/>
            <a:effectRef idx="0"/>
            <a:fontRef idx="minor"/>
          </p:style>
        </p:sp>
        <p:sp>
          <p:nvSpPr>
            <p:cNvPr id="86" name="Freeform 10"/>
            <p:cNvSpPr/>
            <p:nvPr/>
          </p:nvSpPr>
          <p:spPr>
            <a:xfrm>
              <a:off x="50796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87" name="Freeform 11"/>
            <p:cNvSpPr/>
            <p:nvPr/>
          </p:nvSpPr>
          <p:spPr>
            <a:xfrm>
              <a:off x="54864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88" name="Freeform 12"/>
            <p:cNvSpPr/>
            <p:nvPr/>
          </p:nvSpPr>
          <p:spPr>
            <a:xfrm>
              <a:off x="589320" y="4715280"/>
              <a:ext cx="14040" cy="93600"/>
            </a:xfrm>
            <a:custGeom>
              <a:avLst/>
              <a:gdLst/>
              <a:ahLst/>
              <a:rect l="l" t="t"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89" name="Freeform 13"/>
            <p:cNvSpPr/>
            <p:nvPr/>
          </p:nvSpPr>
          <p:spPr>
            <a:xfrm>
              <a:off x="630000" y="4743720"/>
              <a:ext cx="14040" cy="50040"/>
            </a:xfrm>
            <a:custGeom>
              <a:avLst/>
              <a:gdLst/>
              <a:ahLst/>
              <a:rect l="l" t="t"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0" name="Freeform 14"/>
            <p:cNvSpPr/>
            <p:nvPr/>
          </p:nvSpPr>
          <p:spPr>
            <a:xfrm>
              <a:off x="670680" y="4763880"/>
              <a:ext cx="14040" cy="29880"/>
            </a:xfrm>
            <a:custGeom>
              <a:avLst/>
              <a:gdLst/>
              <a:ahLst/>
              <a:rect l="l" t="t"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sp>
          <p:nvSpPr>
            <p:cNvPr id="91" name="Freeform 15"/>
            <p:cNvSpPr/>
            <p:nvPr/>
          </p:nvSpPr>
          <p:spPr>
            <a:xfrm>
              <a:off x="71136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2" name="Freeform 16"/>
            <p:cNvSpPr/>
            <p:nvPr/>
          </p:nvSpPr>
          <p:spPr>
            <a:xfrm>
              <a:off x="752040" y="4715280"/>
              <a:ext cx="14040" cy="93600"/>
            </a:xfrm>
            <a:custGeom>
              <a:avLst/>
              <a:gdLst/>
              <a:ahLst/>
              <a:rect l="l" t="t"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w="0">
              <a:noFill/>
            </a:ln>
          </p:spPr>
          <p:style>
            <a:lnRef idx="0"/>
            <a:fillRef idx="0"/>
            <a:effectRef idx="0"/>
            <a:fontRef idx="minor"/>
          </p:style>
        </p:sp>
        <p:sp>
          <p:nvSpPr>
            <p:cNvPr id="93" name="Freeform 17"/>
            <p:cNvSpPr/>
            <p:nvPr/>
          </p:nvSpPr>
          <p:spPr>
            <a:xfrm>
              <a:off x="792720" y="4743720"/>
              <a:ext cx="14040" cy="50040"/>
            </a:xfrm>
            <a:custGeom>
              <a:avLst/>
              <a:gdLst/>
              <a:ahLst/>
              <a:rect l="l" t="t"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w="0">
              <a:noFill/>
            </a:ln>
          </p:spPr>
          <p:style>
            <a:lnRef idx="0"/>
            <a:fillRef idx="0"/>
            <a:effectRef idx="0"/>
            <a:fontRef idx="minor"/>
          </p:style>
        </p:sp>
        <p:sp>
          <p:nvSpPr>
            <p:cNvPr id="94" name="Freeform 18"/>
            <p:cNvSpPr/>
            <p:nvPr/>
          </p:nvSpPr>
          <p:spPr>
            <a:xfrm>
              <a:off x="833400" y="4763880"/>
              <a:ext cx="14040" cy="29880"/>
            </a:xfrm>
            <a:custGeom>
              <a:avLst/>
              <a:gdLst/>
              <a:ahLst/>
              <a:rect l="l" t="t"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w="0">
              <a:noFill/>
            </a:ln>
          </p:spPr>
          <p:style>
            <a:lnRef idx="0"/>
            <a:fillRef idx="0"/>
            <a:effectRef idx="0"/>
            <a:fontRef idx="minor"/>
          </p:style>
        </p:sp>
      </p:grpSp>
      <p:sp>
        <p:nvSpPr>
          <p:cNvPr id="95" name="PlaceHolder 1"/>
          <p:cNvSpPr>
            <a:spLocks noGrp="1"/>
          </p:cNvSpPr>
          <p:nvPr>
            <p:ph type="sldNum" idx="1"/>
          </p:nvPr>
        </p:nvSpPr>
        <p:spPr>
          <a:xfrm>
            <a:off x="8473320" y="4954320"/>
            <a:ext cx="676080" cy="188640"/>
          </a:xfrm>
          <a:prstGeom prst="rect">
            <a:avLst/>
          </a:prstGeom>
          <a:noFill/>
          <a:ln w="0">
            <a:noFill/>
          </a:ln>
        </p:spPr>
        <p:txBody>
          <a:bodyPr lIns="90000" rIns="90000" tIns="45000" bIns="45000" anchor="ctr">
            <a:noAutofit/>
          </a:bodyPr>
          <a:lstStyle>
            <a:lvl1pPr algn="r">
              <a:lnSpc>
                <a:spcPct val="100000"/>
              </a:lnSpc>
              <a:buNone/>
              <a:defRPr b="0" lang="en-US" sz="520" spc="-1" strike="noStrike">
                <a:solidFill>
                  <a:srgbClr val="595959"/>
                </a:solidFill>
                <a:latin typeface="Arial"/>
              </a:defRPr>
            </a:lvl1pPr>
          </a:lstStyle>
          <a:p>
            <a:pPr algn="r">
              <a:lnSpc>
                <a:spcPct val="100000"/>
              </a:lnSpc>
              <a:buNone/>
            </a:pPr>
            <a:fld id="{D097FD42-6470-47FB-956F-FCAA47A780DA}" type="slidenum">
              <a:rPr b="0" lang="en-US" sz="520" spc="-1" strike="noStrike">
                <a:solidFill>
                  <a:srgbClr val="595959"/>
                </a:solidFill>
                <a:latin typeface="Arial"/>
              </a:rPr>
              <a:t>&lt;number&gt;</a:t>
            </a:fld>
            <a:endParaRPr b="0" lang="en-AU" sz="520" spc="-1" strike="noStrike">
              <a:latin typeface="Times New Roman"/>
            </a:endParaRPr>
          </a:p>
        </p:txBody>
      </p:sp>
      <p:sp>
        <p:nvSpPr>
          <p:cNvPr id="9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9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94f"/>
        </a:solidFill>
      </p:bgPr>
    </p:bg>
    <p:spTree>
      <p:nvGrpSpPr>
        <p:cNvPr id="1" name=""/>
        <p:cNvGrpSpPr/>
        <p:nvPr/>
      </p:nvGrpSpPr>
      <p:grpSpPr>
        <a:xfrm>
          <a:off x="0" y="0"/>
          <a:ext cx="0" cy="0"/>
          <a:chOff x="0" y="0"/>
          <a:chExt cx="0" cy="0"/>
        </a:xfrm>
      </p:grpSpPr>
      <p:sp>
        <p:nvSpPr>
          <p:cNvPr id="134" name="Object2"/>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35" name="Object 3" descr="/Users/phillipball/Projects/Cisco/Netacad 3/netacad-vudu/src/pptx/assets/Cisco_logo_sm.png"/>
          <p:cNvPicPr/>
          <p:nvPr/>
        </p:nvPicPr>
        <p:blipFill>
          <a:blip r:embed="rId2"/>
          <a:srcRect l="0" t="-16633" r="0" b="-16633"/>
          <a:stretch/>
        </p:blipFill>
        <p:spPr>
          <a:xfrm>
            <a:off x="457200" y="4629240"/>
            <a:ext cx="365040" cy="365040"/>
          </a:xfrm>
          <a:prstGeom prst="rect">
            <a:avLst/>
          </a:prstGeom>
          <a:ln w="0">
            <a:noFill/>
          </a:ln>
        </p:spPr>
      </p:pic>
      <p:sp>
        <p:nvSpPr>
          <p:cNvPr id="136" name="PlaceHolder 1"/>
          <p:cNvSpPr>
            <a:spLocks noGrp="1"/>
          </p:cNvSpPr>
          <p:nvPr>
            <p:ph type="sldNum" idx="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322BC43-B79A-4D7D-9110-66A86A9FE6BA}" type="slidenum">
              <a:rPr b="0" lang="en-US" sz="600" spc="-1" strike="noStrike">
                <a:solidFill>
                  <a:srgbClr val="d9d9d9"/>
                </a:solidFill>
                <a:latin typeface="Calibri"/>
              </a:rPr>
              <a:t>&lt;number&gt;</a:t>
            </a:fld>
            <a:endParaRPr b="0" lang="en-AU" sz="600" spc="-1" strike="noStrike">
              <a:latin typeface="Times New Roman"/>
            </a:endParaRPr>
          </a:p>
        </p:txBody>
      </p:sp>
      <p:sp>
        <p:nvSpPr>
          <p:cNvPr id="13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ffffff"/>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ffffff"/>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ffffff"/>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ffffff"/>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ffffff"/>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ffffff"/>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Object3"/>
          <p:cNvSpPr/>
          <p:nvPr/>
        </p:nvSpPr>
        <p:spPr>
          <a:xfrm>
            <a:off x="914400" y="4629240"/>
            <a:ext cx="7771680" cy="227880"/>
          </a:xfrm>
          <a:prstGeom prst="rect">
            <a:avLst/>
          </a:prstGeom>
          <a:noFill/>
          <a:ln w="0">
            <a:noFill/>
          </a:ln>
        </p:spPr>
        <p:style>
          <a:lnRef idx="0"/>
          <a:fillRef idx="0"/>
          <a:effectRef idx="0"/>
          <a:fontRef idx="minor"/>
        </p:style>
        <p:txBody>
          <a:bodyPr lIns="90000" rIns="90000" tIns="45000" bIns="45000" anchor="t">
            <a:normAutofit/>
          </a:bodyPr>
          <a:p>
            <a:pPr algn="r">
              <a:lnSpc>
                <a:spcPct val="100000"/>
              </a:lnSpc>
              <a:buNone/>
            </a:pPr>
            <a:r>
              <a:rPr b="0" lang="en-US" sz="600" spc="-1" strike="noStrike">
                <a:solidFill>
                  <a:srgbClr val="d9d9d9"/>
                </a:solidFill>
                <a:latin typeface="Calibri"/>
                <a:ea typeface="DejaVu Sans"/>
              </a:rPr>
              <a:t>© 2021  Cisco and/or its affiliates. All rights reserved.   Cisco Confidential</a:t>
            </a:r>
            <a:endParaRPr b="0" lang="en-AU" sz="600" spc="-1" strike="noStrike">
              <a:latin typeface="Arial"/>
            </a:endParaRPr>
          </a:p>
        </p:txBody>
      </p:sp>
      <p:pic>
        <p:nvPicPr>
          <p:cNvPr id="176" name="Object 4" descr="/Users/phillipball/Projects/Cisco/Netacad 3/netacad-vudu/src/pptx/assets/Cisco_logo_sm.png"/>
          <p:cNvPicPr/>
          <p:nvPr/>
        </p:nvPicPr>
        <p:blipFill>
          <a:blip r:embed="rId2"/>
          <a:stretch/>
        </p:blipFill>
        <p:spPr>
          <a:xfrm>
            <a:off x="457200" y="4629240"/>
            <a:ext cx="365040" cy="182160"/>
          </a:xfrm>
          <a:prstGeom prst="rect">
            <a:avLst/>
          </a:prstGeom>
          <a:ln w="0">
            <a:noFill/>
          </a:ln>
        </p:spPr>
      </p:pic>
      <p:sp>
        <p:nvSpPr>
          <p:cNvPr id="177" name="PlaceHolder 1"/>
          <p:cNvSpPr>
            <a:spLocks noGrp="1"/>
          </p:cNvSpPr>
          <p:nvPr>
            <p:ph type="sldNum" idx="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A87D5F09-79E6-4B48-921F-1C2598811DAC}" type="slidenum">
              <a:rPr b="0" lang="en-US" sz="600" spc="-1" strike="noStrike">
                <a:solidFill>
                  <a:srgbClr val="d9d9d9"/>
                </a:solidFill>
                <a:latin typeface="Calibri"/>
              </a:rPr>
              <a:t>&lt;number&gt;</a:t>
            </a:fld>
            <a:endParaRPr b="0" lang="en-AU" sz="600" spc="-1" strike="noStrike">
              <a:latin typeface="Times New Roman"/>
            </a:endParaRPr>
          </a:p>
        </p:txBody>
      </p:sp>
      <p:sp>
        <p:nvSpPr>
          <p:cNvPr id="17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AU" sz="4400" spc="-1" strike="noStrike">
                <a:latin typeface="Arial"/>
              </a:rPr>
              <a:t>Click to edit the title text format</a:t>
            </a:r>
            <a:endParaRPr b="0" lang="en-AU" sz="4400" spc="-1" strike="noStrike">
              <a:latin typeface="Arial"/>
            </a:endParaRPr>
          </a:p>
        </p:txBody>
      </p:sp>
      <p:sp>
        <p:nvSpPr>
          <p:cNvPr id="17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49.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49.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49.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49.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49.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49.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4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4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49.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9.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49.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9.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9.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457200" y="1542960"/>
            <a:ext cx="6400080" cy="1828080"/>
          </a:xfrm>
          <a:prstGeom prst="rect">
            <a:avLst/>
          </a:prstGeom>
          <a:noFill/>
          <a:ln w="0">
            <a:noFill/>
          </a:ln>
        </p:spPr>
        <p:txBody>
          <a:bodyPr lIns="90000" rIns="90000" tIns="45000" bIns="45000" anchor="t">
            <a:noAutofit/>
          </a:bodyPr>
          <a:p>
            <a:pPr>
              <a:lnSpc>
                <a:spcPct val="100000"/>
              </a:lnSpc>
              <a:spcBef>
                <a:spcPts val="720"/>
              </a:spcBef>
              <a:buNone/>
              <a:tabLst>
                <a:tab algn="l" pos="0"/>
              </a:tabLst>
            </a:pPr>
            <a:r>
              <a:rPr b="0" lang="en-US" sz="3600" spc="-1" strike="noStrike">
                <a:solidFill>
                  <a:srgbClr val="afe8fb"/>
                </a:solidFill>
                <a:latin typeface="Arial"/>
                <a:ea typeface="Arial"/>
              </a:rPr>
              <a:t> </a:t>
            </a:r>
            <a:r>
              <a:rPr b="0" lang="en-US" sz="3600" spc="-1" strike="noStrike">
                <a:solidFill>
                  <a:srgbClr val="afe8fb"/>
                </a:solidFill>
                <a:latin typeface="Arial"/>
                <a:ea typeface="Arial"/>
              </a:rPr>
              <a:t>Implement Site-to-Site IPsec VPNs with CLI</a:t>
            </a:r>
            <a:endParaRPr b="0" lang="en-AU" sz="3600" spc="-1" strike="noStrike">
              <a:latin typeface="Arial"/>
            </a:endParaRPr>
          </a:p>
        </p:txBody>
      </p:sp>
      <p:sp>
        <p:nvSpPr>
          <p:cNvPr id="223" name="Object2"/>
          <p:cNvSpPr/>
          <p:nvPr/>
        </p:nvSpPr>
        <p:spPr>
          <a:xfrm>
            <a:off x="457200" y="3343320"/>
            <a:ext cx="3656880" cy="913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000" spc="-1" strike="noStrike">
                <a:solidFill>
                  <a:srgbClr val="cee8c3"/>
                </a:solidFill>
                <a:latin typeface="Arial"/>
                <a:ea typeface="Arial"/>
              </a:rPr>
              <a:t>Instructor Materials</a:t>
            </a:r>
            <a:endParaRPr b="0" lang="en-AU" sz="2000" spc="-1" strike="noStrike">
              <a:latin typeface="Arial"/>
            </a:endParaRPr>
          </a:p>
        </p:txBody>
      </p:sp>
      <p:sp>
        <p:nvSpPr>
          <p:cNvPr id="224"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a Site-to-Site IPsec VPN</a:t>
            </a:r>
            <a:endParaRPr b="0" lang="en-AU" sz="1600" spc="-1" strike="noStrike">
              <a:latin typeface="Arial"/>
            </a:endParaRPr>
          </a:p>
        </p:txBody>
      </p:sp>
      <p:sp>
        <p:nvSpPr>
          <p:cNvPr id="259"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Handling Broadcast and Multicast Traffic</a:t>
            </a:r>
            <a:endParaRPr b="0" lang="en-AU" sz="2200" spc="-1" strike="noStrike">
              <a:latin typeface="Arial"/>
            </a:endParaRPr>
          </a:p>
        </p:txBody>
      </p:sp>
      <p:sp>
        <p:nvSpPr>
          <p:cNvPr id="260" name="Object4"/>
          <p:cNvSpPr/>
          <p:nvPr/>
        </p:nvSpPr>
        <p:spPr>
          <a:xfrm>
            <a:off x="0" y="914400"/>
            <a:ext cx="356724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The XYZCORP topology uses static routing, so there is no multicast or broadcast traffic that needs to be routed through the tunnel. But what if XYZCORP decided to implement EIGRP or OSPF? To enable routing protocol traffic, the peers in a site-to-site IPsec VPN implementation would need to be configured with a Generic Routing Encapsulation (GRE) tunnel for the multicast traffic. </a:t>
            </a:r>
            <a:endParaRPr b="0" lang="en-AU" sz="1600" spc="-1" strike="noStrike">
              <a:latin typeface="Arial"/>
            </a:endParaRPr>
          </a:p>
          <a:p>
            <a:pPr>
              <a:lnSpc>
                <a:spcPts val="2001"/>
              </a:lnSpc>
              <a:buNone/>
            </a:pPr>
            <a:endParaRPr b="0" lang="en-AU" sz="1400" spc="-1" strike="noStrike">
              <a:latin typeface="Arial"/>
            </a:endParaRPr>
          </a:p>
        </p:txBody>
      </p:sp>
      <p:pic>
        <p:nvPicPr>
          <p:cNvPr id="261" name="Picture 5" descr=""/>
          <p:cNvPicPr/>
          <p:nvPr/>
        </p:nvPicPr>
        <p:blipFill>
          <a:blip r:embed="rId1"/>
          <a:stretch/>
        </p:blipFill>
        <p:spPr>
          <a:xfrm>
            <a:off x="3756240" y="875520"/>
            <a:ext cx="4929840" cy="3676680"/>
          </a:xfrm>
          <a:prstGeom prst="rect">
            <a:avLst/>
          </a:prstGeom>
          <a:ln w="0">
            <a:noFill/>
          </a:ln>
        </p:spPr>
      </p:pic>
      <p:sp>
        <p:nvSpPr>
          <p:cNvPr id="262" name="PlaceHolder 3"/>
          <p:cNvSpPr>
            <a:spLocks noGrp="1"/>
          </p:cNvSpPr>
          <p:nvPr>
            <p:ph type="sldNum" idx="1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79355CB-D5AA-4772-BE6E-0C3BC12911A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19.2 ISAKMP Policy</a:t>
            </a:r>
            <a:endParaRPr b="0" lang="en-AU" sz="4600" spc="-1" strike="noStrike">
              <a:latin typeface="Arial"/>
            </a:endParaRPr>
          </a:p>
        </p:txBody>
      </p:sp>
      <p:sp>
        <p:nvSpPr>
          <p:cNvPr id="264" name="PlaceHolder 2"/>
          <p:cNvSpPr>
            <a:spLocks noGrp="1"/>
          </p:cNvSpPr>
          <p:nvPr>
            <p:ph type="sldNum" idx="1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8CFFDD2-4162-4F27-9192-ED0C7C84537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ISAKMP Policy</a:t>
            </a:r>
            <a:endParaRPr b="0" lang="en-AU" sz="1600" spc="-1" strike="noStrike">
              <a:latin typeface="Arial"/>
            </a:endParaRPr>
          </a:p>
        </p:txBody>
      </p:sp>
      <p:sp>
        <p:nvSpPr>
          <p:cNvPr id="266"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The Default ISAKMP Policies</a:t>
            </a:r>
            <a:endParaRPr b="0" lang="en-AU" sz="2200" spc="-1" strike="noStrike">
              <a:latin typeface="Arial"/>
            </a:endParaRPr>
          </a:p>
        </p:txBody>
      </p:sp>
      <p:sp>
        <p:nvSpPr>
          <p:cNvPr id="267" name="Object4"/>
          <p:cNvSpPr/>
          <p:nvPr/>
        </p:nvSpPr>
        <p:spPr>
          <a:xfrm>
            <a:off x="0" y="708840"/>
            <a:ext cx="8905320" cy="210996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The Cisco IOS comes with default ISAKMP policies already in place. To view the default policies, enter the </a:t>
            </a:r>
            <a:r>
              <a:rPr b="1" lang="en-US" sz="1600" spc="-1" strike="noStrike">
                <a:solidFill>
                  <a:srgbClr val="000000"/>
                </a:solidFill>
                <a:latin typeface="Arial"/>
                <a:ea typeface="Arial"/>
              </a:rPr>
              <a:t>show crypto isakmp default policy</a:t>
            </a:r>
            <a:r>
              <a:rPr b="0" lang="en-US" sz="1600" spc="-1" strike="noStrike">
                <a:solidFill>
                  <a:srgbClr val="000000"/>
                </a:solidFill>
                <a:latin typeface="Arial"/>
                <a:ea typeface="Arial"/>
              </a:rPr>
              <a:t> command.</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R1 has seven default ISAKMP policies ranging from the most secure (policy 65507) to the least secure (policy 65514). If no other policy has been defined by the administrator, R1 will attempt to use the most secure default policy. If R2 has a matching policy, then R1 and R2 can successfully negotiate the IKE Phase 1 ISAKMP tunnel without any configuration by the administrator. </a:t>
            </a:r>
            <a:endParaRPr b="0" lang="en-AU" sz="1600" spc="-1" strike="noStrike">
              <a:latin typeface="Arial"/>
            </a:endParaRPr>
          </a:p>
        </p:txBody>
      </p:sp>
      <p:pic>
        <p:nvPicPr>
          <p:cNvPr id="268" name="Picture 3" descr=""/>
          <p:cNvPicPr/>
          <p:nvPr/>
        </p:nvPicPr>
        <p:blipFill>
          <a:blip r:embed="rId1"/>
          <a:stretch/>
        </p:blipFill>
        <p:spPr>
          <a:xfrm>
            <a:off x="957240" y="2819520"/>
            <a:ext cx="6990840" cy="1380600"/>
          </a:xfrm>
          <a:prstGeom prst="rect">
            <a:avLst/>
          </a:prstGeom>
          <a:ln w="0">
            <a:noFill/>
          </a:ln>
        </p:spPr>
      </p:pic>
      <p:sp>
        <p:nvSpPr>
          <p:cNvPr id="269" name="PlaceHolder 3"/>
          <p:cNvSpPr>
            <a:spLocks noGrp="1"/>
          </p:cNvSpPr>
          <p:nvPr>
            <p:ph type="sldNum" idx="1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17D4C77-1986-4EAB-B0D0-7AC20EAB5B86}"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ISAKMP Policy</a:t>
            </a:r>
            <a:endParaRPr b="0" lang="en-AU" sz="1600" spc="-1" strike="noStrike">
              <a:latin typeface="Arial"/>
            </a:endParaRPr>
          </a:p>
        </p:txBody>
      </p:sp>
      <p:sp>
        <p:nvSpPr>
          <p:cNvPr id="271"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The Default ISAKMP Policies (Cont.)</a:t>
            </a:r>
            <a:endParaRPr b="0" lang="en-AU" sz="2200" spc="-1" strike="noStrike">
              <a:latin typeface="Arial"/>
            </a:endParaRPr>
          </a:p>
        </p:txBody>
      </p:sp>
      <p:sp>
        <p:nvSpPr>
          <p:cNvPr id="272" name="TextBox 7"/>
          <p:cNvSpPr/>
          <p:nvPr/>
        </p:nvSpPr>
        <p:spPr>
          <a:xfrm>
            <a:off x="0" y="755640"/>
            <a:ext cx="90194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In this example, none of the default policies match the security policy for XYZCORP. A new ISAKMP policy will have to be configured.</a:t>
            </a:r>
            <a:endParaRPr b="0" lang="en-AU" sz="1400" spc="-1" strike="noStrike">
              <a:latin typeface="Arial"/>
            </a:endParaRPr>
          </a:p>
        </p:txBody>
      </p:sp>
      <p:pic>
        <p:nvPicPr>
          <p:cNvPr id="273" name="Picture 6" descr=""/>
          <p:cNvPicPr/>
          <p:nvPr/>
        </p:nvPicPr>
        <p:blipFill>
          <a:blip r:embed="rId1"/>
          <a:stretch/>
        </p:blipFill>
        <p:spPr>
          <a:xfrm>
            <a:off x="374040" y="1278720"/>
            <a:ext cx="3919320" cy="3759480"/>
          </a:xfrm>
          <a:prstGeom prst="rect">
            <a:avLst/>
          </a:prstGeom>
          <a:ln w="0">
            <a:noFill/>
          </a:ln>
        </p:spPr>
      </p:pic>
      <p:pic>
        <p:nvPicPr>
          <p:cNvPr id="274" name="Picture 8" descr=""/>
          <p:cNvPicPr/>
          <p:nvPr/>
        </p:nvPicPr>
        <p:blipFill>
          <a:blip r:embed="rId2"/>
          <a:stretch/>
        </p:blipFill>
        <p:spPr>
          <a:xfrm>
            <a:off x="4601160" y="1278720"/>
            <a:ext cx="4038120" cy="2742840"/>
          </a:xfrm>
          <a:prstGeom prst="rect">
            <a:avLst/>
          </a:prstGeom>
          <a:ln w="0">
            <a:noFill/>
          </a:ln>
        </p:spPr>
      </p:pic>
      <p:sp>
        <p:nvSpPr>
          <p:cNvPr id="275" name="PlaceHolder 3"/>
          <p:cNvSpPr>
            <a:spLocks noGrp="1"/>
          </p:cNvSpPr>
          <p:nvPr>
            <p:ph type="sldNum" idx="1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1931C17-0633-4DBB-AC33-47C1C514234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ISAKMP Policy</a:t>
            </a:r>
            <a:endParaRPr b="0" lang="en-AU" sz="1600" spc="-1" strike="noStrike">
              <a:latin typeface="Arial"/>
            </a:endParaRPr>
          </a:p>
        </p:txBody>
      </p:sp>
      <p:sp>
        <p:nvSpPr>
          <p:cNvPr id="277"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Syntax to Configure a New ISAKMP Policy</a:t>
            </a:r>
            <a:endParaRPr b="0" lang="en-AU" sz="2200" spc="-1" strike="noStrike">
              <a:latin typeface="Arial"/>
            </a:endParaRPr>
          </a:p>
        </p:txBody>
      </p:sp>
      <p:sp>
        <p:nvSpPr>
          <p:cNvPr id="278" name="Object4"/>
          <p:cNvSpPr/>
          <p:nvPr/>
        </p:nvSpPr>
        <p:spPr>
          <a:xfrm>
            <a:off x="0" y="708840"/>
            <a:ext cx="41331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To configure a new ISAKMP policy, use the </a:t>
            </a:r>
            <a:r>
              <a:rPr b="1" lang="en-US" sz="1400" spc="-1" strike="noStrike">
                <a:solidFill>
                  <a:srgbClr val="000000"/>
                </a:solidFill>
                <a:latin typeface="Arial"/>
                <a:ea typeface="Arial"/>
              </a:rPr>
              <a:t>crypto isakmp policy </a:t>
            </a:r>
            <a:r>
              <a:rPr b="0" lang="en-US" sz="1400" spc="-1" strike="noStrike">
                <a:solidFill>
                  <a:srgbClr val="000000"/>
                </a:solidFill>
                <a:latin typeface="Arial"/>
                <a:ea typeface="Arial"/>
              </a:rPr>
              <a:t>command. The only argument for the command is to set a priority for the policy (from 1 to 10000). Peers will attempt to negotiate using the policy with the lowest number (highest priority). </a:t>
            </a:r>
            <a:endParaRPr b="0" lang="en-AU" sz="1400" spc="-1" strike="noStrike">
              <a:latin typeface="Arial"/>
            </a:endParaRPr>
          </a:p>
          <a:p>
            <a:pPr>
              <a:lnSpc>
                <a:spcPts val="2001"/>
              </a:lnSpc>
              <a:buNone/>
            </a:pPr>
            <a:r>
              <a:rPr b="0" lang="en-US" sz="1400" spc="-1" strike="noStrike">
                <a:solidFill>
                  <a:srgbClr val="000000"/>
                </a:solidFill>
                <a:latin typeface="Arial"/>
                <a:ea typeface="Arial"/>
              </a:rPr>
              <a:t>When in ISAKMP policy configuration mode, the SAs for the IKE Phase 1 tunnel can be configured. Use the mnemonic </a:t>
            </a:r>
            <a:r>
              <a:rPr b="1" lang="en-US" sz="1400" spc="-1" strike="noStrike">
                <a:solidFill>
                  <a:srgbClr val="000000"/>
                </a:solidFill>
                <a:latin typeface="Arial"/>
                <a:ea typeface="Arial"/>
              </a:rPr>
              <a:t>HAGLE</a:t>
            </a:r>
            <a:r>
              <a:rPr b="0" lang="en-US" sz="1400" spc="-1" strike="noStrike">
                <a:solidFill>
                  <a:srgbClr val="000000"/>
                </a:solidFill>
                <a:latin typeface="Arial"/>
                <a:ea typeface="Arial"/>
              </a:rPr>
              <a:t> to remember the five SAs to configure:</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H</a:t>
            </a:r>
            <a:r>
              <a:rPr b="0" lang="en-US" sz="1400" spc="-1" strike="noStrike">
                <a:solidFill>
                  <a:srgbClr val="000000"/>
                </a:solidFill>
                <a:latin typeface="Arial"/>
                <a:ea typeface="Arial"/>
              </a:rPr>
              <a:t>ash</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A</a:t>
            </a:r>
            <a:r>
              <a:rPr b="0" lang="en-US" sz="1400" spc="-1" strike="noStrike">
                <a:solidFill>
                  <a:srgbClr val="000000"/>
                </a:solidFill>
                <a:latin typeface="Arial"/>
                <a:ea typeface="Arial"/>
              </a:rPr>
              <a:t>uthentication</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G</a:t>
            </a:r>
            <a:r>
              <a:rPr b="0" lang="en-US" sz="1400" spc="-1" strike="noStrike">
                <a:solidFill>
                  <a:srgbClr val="000000"/>
                </a:solidFill>
                <a:latin typeface="Arial"/>
                <a:ea typeface="Arial"/>
              </a:rPr>
              <a:t>roup</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L</a:t>
            </a:r>
            <a:r>
              <a:rPr b="0" lang="en-US" sz="1400" spc="-1" strike="noStrike">
                <a:solidFill>
                  <a:srgbClr val="000000"/>
                </a:solidFill>
                <a:latin typeface="Arial"/>
                <a:ea typeface="Arial"/>
              </a:rPr>
              <a:t>ifetime</a:t>
            </a:r>
            <a:endParaRPr b="0" lang="en-AU" sz="1400" spc="-1" strike="noStrike">
              <a:latin typeface="Arial"/>
            </a:endParaRPr>
          </a:p>
          <a:p>
            <a:pPr marL="285840" indent="-285840">
              <a:lnSpc>
                <a:spcPts val="2001"/>
              </a:lnSpc>
              <a:buClr>
                <a:srgbClr val="000000"/>
              </a:buClr>
              <a:buFont typeface="Arial"/>
              <a:buChar char="•"/>
            </a:pPr>
            <a:r>
              <a:rPr b="1" lang="en-US" sz="1400" spc="-1" strike="noStrike">
                <a:solidFill>
                  <a:srgbClr val="000000"/>
                </a:solidFill>
                <a:latin typeface="Arial"/>
                <a:ea typeface="Arial"/>
              </a:rPr>
              <a:t>E</a:t>
            </a:r>
            <a:r>
              <a:rPr b="0" lang="en-US" sz="1400" spc="-1" strike="noStrike">
                <a:solidFill>
                  <a:srgbClr val="000000"/>
                </a:solidFill>
                <a:latin typeface="Arial"/>
                <a:ea typeface="Arial"/>
              </a:rPr>
              <a:t>ncryption</a:t>
            </a:r>
            <a:endParaRPr b="0" lang="en-AU" sz="1400" spc="-1" strike="noStrike">
              <a:latin typeface="Arial"/>
            </a:endParaRPr>
          </a:p>
        </p:txBody>
      </p:sp>
      <p:pic>
        <p:nvPicPr>
          <p:cNvPr id="279" name="Picture 3" descr=""/>
          <p:cNvPicPr/>
          <p:nvPr/>
        </p:nvPicPr>
        <p:blipFill>
          <a:blip r:embed="rId1"/>
          <a:stretch/>
        </p:blipFill>
        <p:spPr>
          <a:xfrm>
            <a:off x="4505400" y="1019160"/>
            <a:ext cx="4409280" cy="2619000"/>
          </a:xfrm>
          <a:prstGeom prst="rect">
            <a:avLst/>
          </a:prstGeom>
          <a:ln w="0">
            <a:noFill/>
          </a:ln>
        </p:spPr>
      </p:pic>
      <p:sp>
        <p:nvSpPr>
          <p:cNvPr id="280" name="PlaceHolder 3"/>
          <p:cNvSpPr>
            <a:spLocks noGrp="1"/>
          </p:cNvSpPr>
          <p:nvPr>
            <p:ph type="sldNum" idx="1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5F3DAA5-EA70-4CAD-960D-2C9A025BA083}"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ISAKMP Policy</a:t>
            </a:r>
            <a:endParaRPr b="0" lang="en-AU" sz="1600" spc="-1" strike="noStrike">
              <a:latin typeface="Arial"/>
            </a:endParaRPr>
          </a:p>
        </p:txBody>
      </p:sp>
      <p:sp>
        <p:nvSpPr>
          <p:cNvPr id="282"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ISAKMP Policy Configuration</a:t>
            </a:r>
            <a:endParaRPr b="0" lang="en-AU" sz="2200" spc="-1" strike="noStrike">
              <a:latin typeface="Arial"/>
            </a:endParaRPr>
          </a:p>
        </p:txBody>
      </p:sp>
      <p:sp>
        <p:nvSpPr>
          <p:cNvPr id="283" name="TextBox 7"/>
          <p:cNvSpPr/>
          <p:nvPr/>
        </p:nvSpPr>
        <p:spPr>
          <a:xfrm>
            <a:off x="181440" y="2183040"/>
            <a:ext cx="3528360" cy="1794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To meet the security policy requirements for XYZCORP, configure the ISAKMP policy with the following SAs:</a:t>
            </a:r>
            <a:endParaRPr b="0" lang="en-AU" sz="1400" spc="-1" strike="noStrike">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DejaVu Sans"/>
              </a:rPr>
              <a:t>Hash is SHA</a:t>
            </a:r>
            <a:endParaRPr b="0" lang="en-AU" sz="1400" spc="-1" strike="noStrike">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DejaVu Sans"/>
              </a:rPr>
              <a:t>Authentication is pre-shared key</a:t>
            </a:r>
            <a:endParaRPr b="0" lang="en-AU" sz="1400" spc="-1" strike="noStrike">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DejaVu Sans"/>
              </a:rPr>
              <a:t>Group is 14</a:t>
            </a:r>
            <a:endParaRPr b="0" lang="en-AU" sz="1400" spc="-1" strike="noStrike">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DejaVu Sans"/>
              </a:rPr>
              <a:t>Lifetime is 3600 seconds</a:t>
            </a:r>
            <a:endParaRPr b="0" lang="en-AU" sz="1400" spc="-1" strike="noStrike">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DejaVu Sans"/>
              </a:rPr>
              <a:t>Encryption is AES</a:t>
            </a:r>
            <a:endParaRPr b="0" lang="en-AU" sz="1400" spc="-1" strike="noStrike">
              <a:latin typeface="Arial"/>
            </a:endParaRPr>
          </a:p>
        </p:txBody>
      </p:sp>
      <p:pic>
        <p:nvPicPr>
          <p:cNvPr id="284" name="Picture 3" descr=""/>
          <p:cNvPicPr/>
          <p:nvPr/>
        </p:nvPicPr>
        <p:blipFill>
          <a:blip r:embed="rId1"/>
          <a:stretch/>
        </p:blipFill>
        <p:spPr>
          <a:xfrm>
            <a:off x="1487160" y="756360"/>
            <a:ext cx="5585400" cy="1073880"/>
          </a:xfrm>
          <a:prstGeom prst="rect">
            <a:avLst/>
          </a:prstGeom>
          <a:ln w="0">
            <a:noFill/>
          </a:ln>
        </p:spPr>
      </p:pic>
      <p:pic>
        <p:nvPicPr>
          <p:cNvPr id="285" name="Picture 5" descr=""/>
          <p:cNvPicPr/>
          <p:nvPr/>
        </p:nvPicPr>
        <p:blipFill>
          <a:blip r:embed="rId2"/>
          <a:stretch/>
        </p:blipFill>
        <p:spPr>
          <a:xfrm>
            <a:off x="3710520" y="2183040"/>
            <a:ext cx="4975560" cy="2445480"/>
          </a:xfrm>
          <a:prstGeom prst="rect">
            <a:avLst/>
          </a:prstGeom>
          <a:ln w="0">
            <a:noFill/>
          </a:ln>
        </p:spPr>
      </p:pic>
      <p:sp>
        <p:nvSpPr>
          <p:cNvPr id="286" name="PlaceHolder 3"/>
          <p:cNvSpPr>
            <a:spLocks noGrp="1"/>
          </p:cNvSpPr>
          <p:nvPr>
            <p:ph type="sldNum" idx="1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24A7709-C6A6-42E0-A48F-089AFBE2F90C}"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ISAKMP Policy</a:t>
            </a:r>
            <a:endParaRPr b="0" lang="en-AU" sz="1600" spc="-1" strike="noStrike">
              <a:latin typeface="Arial"/>
            </a:endParaRPr>
          </a:p>
        </p:txBody>
      </p:sp>
      <p:sp>
        <p:nvSpPr>
          <p:cNvPr id="28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Configuring a Pre-Shared Key</a:t>
            </a:r>
            <a:endParaRPr b="0" lang="en-AU" sz="2200" spc="-1" strike="noStrike">
              <a:latin typeface="Arial"/>
            </a:endParaRPr>
          </a:p>
        </p:txBody>
      </p:sp>
      <p:sp>
        <p:nvSpPr>
          <p:cNvPr id="289" name="TextBox 6"/>
          <p:cNvSpPr/>
          <p:nvPr/>
        </p:nvSpPr>
        <p:spPr>
          <a:xfrm>
            <a:off x="109800" y="761400"/>
            <a:ext cx="833904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The pre-shared key command syntax is as follows:</a:t>
            </a:r>
            <a:endParaRPr b="0" lang="en-AU" sz="1600" spc="-1" strike="noStrike">
              <a:latin typeface="Arial"/>
            </a:endParaRPr>
          </a:p>
        </p:txBody>
      </p:sp>
      <p:pic>
        <p:nvPicPr>
          <p:cNvPr id="290" name="Picture 7" descr=""/>
          <p:cNvPicPr/>
          <p:nvPr/>
        </p:nvPicPr>
        <p:blipFill>
          <a:blip r:embed="rId1"/>
          <a:stretch/>
        </p:blipFill>
        <p:spPr>
          <a:xfrm>
            <a:off x="1449000" y="1269360"/>
            <a:ext cx="5492160" cy="405720"/>
          </a:xfrm>
          <a:prstGeom prst="rect">
            <a:avLst/>
          </a:prstGeom>
          <a:ln w="0">
            <a:noFill/>
          </a:ln>
        </p:spPr>
      </p:pic>
      <p:sp>
        <p:nvSpPr>
          <p:cNvPr id="291" name="TextBox 9"/>
          <p:cNvSpPr/>
          <p:nvPr/>
        </p:nvSpPr>
        <p:spPr>
          <a:xfrm>
            <a:off x="109800" y="2077200"/>
            <a:ext cx="8339040" cy="3333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XYZCORP uses the key phrase </a:t>
            </a:r>
            <a:r>
              <a:rPr b="1" lang="en-US" sz="1600" spc="-1" strike="noStrike">
                <a:solidFill>
                  <a:srgbClr val="000000"/>
                </a:solidFill>
                <a:latin typeface="Arial"/>
                <a:ea typeface="DejaVu Sans"/>
              </a:rPr>
              <a:t>cisco12345</a:t>
            </a:r>
            <a:r>
              <a:rPr b="0" lang="en-US" sz="1600" spc="-1" strike="noStrike">
                <a:solidFill>
                  <a:srgbClr val="000000"/>
                </a:solidFill>
                <a:latin typeface="Arial"/>
                <a:ea typeface="DejaVu Sans"/>
              </a:rPr>
              <a:t> and the IP address of the peer</a:t>
            </a:r>
            <a:r>
              <a:rPr b="0" lang="en-US" sz="1400" spc="-1" strike="noStrike">
                <a:solidFill>
                  <a:srgbClr val="000000"/>
                </a:solidFill>
                <a:latin typeface="Arial"/>
                <a:ea typeface="DejaVu Sans"/>
              </a:rPr>
              <a:t>:</a:t>
            </a:r>
            <a:endParaRPr b="0" lang="en-AU" sz="1400" spc="-1" strike="noStrike">
              <a:latin typeface="Arial"/>
            </a:endParaRPr>
          </a:p>
        </p:txBody>
      </p:sp>
      <p:pic>
        <p:nvPicPr>
          <p:cNvPr id="292" name="Picture 10" descr=""/>
          <p:cNvPicPr/>
          <p:nvPr/>
        </p:nvPicPr>
        <p:blipFill>
          <a:blip r:embed="rId2"/>
          <a:stretch/>
        </p:blipFill>
        <p:spPr>
          <a:xfrm>
            <a:off x="1449000" y="2758320"/>
            <a:ext cx="5486040" cy="1497960"/>
          </a:xfrm>
          <a:prstGeom prst="rect">
            <a:avLst/>
          </a:prstGeom>
          <a:ln w="0">
            <a:noFill/>
          </a:ln>
        </p:spPr>
      </p:pic>
      <p:sp>
        <p:nvSpPr>
          <p:cNvPr id="293" name="PlaceHolder 3"/>
          <p:cNvSpPr>
            <a:spLocks noGrp="1"/>
          </p:cNvSpPr>
          <p:nvPr>
            <p:ph type="sldNum" idx="1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A226208-B5DC-47A8-A261-3D915D95CC8E}"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19.3 IPsec Policy</a:t>
            </a:r>
            <a:endParaRPr b="0" lang="en-AU" sz="4600" spc="-1" strike="noStrike">
              <a:latin typeface="Arial"/>
            </a:endParaRPr>
          </a:p>
        </p:txBody>
      </p:sp>
      <p:sp>
        <p:nvSpPr>
          <p:cNvPr id="295" name="PlaceHolder 2"/>
          <p:cNvSpPr>
            <a:spLocks noGrp="1"/>
          </p:cNvSpPr>
          <p:nvPr>
            <p:ph type="sldNum" idx="2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D2CC1D9-05BB-4306-ACD2-8E18AC911FB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Policy</a:t>
            </a:r>
            <a:endParaRPr b="0" lang="en-AU" sz="1600" spc="-1" strike="noStrike">
              <a:latin typeface="Arial"/>
            </a:endParaRPr>
          </a:p>
        </p:txBody>
      </p:sp>
      <p:sp>
        <p:nvSpPr>
          <p:cNvPr id="297" name="PlaceHolder 2"/>
          <p:cNvSpPr>
            <a:spLocks noGrp="1"/>
          </p:cNvSpPr>
          <p:nvPr>
            <p:ph/>
          </p:nvPr>
        </p:nvSpPr>
        <p:spPr>
          <a:xfrm>
            <a:off x="0" y="274320"/>
            <a:ext cx="9143280" cy="43920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Define Interesting Traffic</a:t>
            </a:r>
            <a:endParaRPr b="0" lang="en-AU" sz="2200" spc="-1" strike="noStrike">
              <a:latin typeface="Arial"/>
            </a:endParaRPr>
          </a:p>
        </p:txBody>
      </p:sp>
      <p:sp>
        <p:nvSpPr>
          <p:cNvPr id="298" name="Object4"/>
          <p:cNvSpPr/>
          <p:nvPr/>
        </p:nvSpPr>
        <p:spPr>
          <a:xfrm>
            <a:off x="19800" y="978120"/>
            <a:ext cx="3494880" cy="1590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Although the ISAKMP policy for the IKE Phase 1 tunnel is configured, the tunnel does not yet exist. This is verified with the </a:t>
            </a:r>
            <a:r>
              <a:rPr b="1" lang="en-US" sz="1400" spc="-1" strike="noStrike">
                <a:solidFill>
                  <a:srgbClr val="000000"/>
                </a:solidFill>
                <a:latin typeface="Arial"/>
                <a:ea typeface="Arial"/>
              </a:rPr>
              <a:t>show crypto isakmp sa </a:t>
            </a:r>
            <a:r>
              <a:rPr b="0" lang="en-US" sz="1400" spc="-1" strike="noStrike">
                <a:solidFill>
                  <a:srgbClr val="000000"/>
                </a:solidFill>
                <a:latin typeface="Arial"/>
                <a:ea typeface="Arial"/>
              </a:rPr>
              <a:t>command. </a:t>
            </a:r>
            <a:endParaRPr b="0" lang="en-AU" sz="1400" spc="-1" strike="noStrike">
              <a:latin typeface="Arial"/>
            </a:endParaRPr>
          </a:p>
        </p:txBody>
      </p:sp>
      <p:sp>
        <p:nvSpPr>
          <p:cNvPr id="299" name="Object4"/>
          <p:cNvSpPr/>
          <p:nvPr/>
        </p:nvSpPr>
        <p:spPr>
          <a:xfrm>
            <a:off x="19800" y="2025000"/>
            <a:ext cx="8161560" cy="1590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To define interesting traffic, configure each router with an ACL to permit traffic from the local LAN to the remote LAN. The ACL will be used in the crypto map configuration to specify what traffic will trigger the start of IKE Phase 1.</a:t>
            </a:r>
            <a:endParaRPr b="0" lang="en-AU" sz="1400" spc="-1" strike="noStrike">
              <a:latin typeface="Arial"/>
            </a:endParaRPr>
          </a:p>
        </p:txBody>
      </p:sp>
      <p:pic>
        <p:nvPicPr>
          <p:cNvPr id="300" name="Picture 6" descr=""/>
          <p:cNvPicPr/>
          <p:nvPr/>
        </p:nvPicPr>
        <p:blipFill>
          <a:blip r:embed="rId1"/>
          <a:stretch/>
        </p:blipFill>
        <p:spPr>
          <a:xfrm>
            <a:off x="3804120" y="806400"/>
            <a:ext cx="4762080" cy="1389960"/>
          </a:xfrm>
          <a:prstGeom prst="rect">
            <a:avLst/>
          </a:prstGeom>
          <a:ln w="0">
            <a:noFill/>
          </a:ln>
        </p:spPr>
      </p:pic>
      <p:pic>
        <p:nvPicPr>
          <p:cNvPr id="301" name="Picture 8" descr=""/>
          <p:cNvPicPr/>
          <p:nvPr/>
        </p:nvPicPr>
        <p:blipFill>
          <a:blip r:embed="rId2"/>
          <a:stretch/>
        </p:blipFill>
        <p:spPr>
          <a:xfrm>
            <a:off x="1320480" y="3301920"/>
            <a:ext cx="6501960" cy="1459800"/>
          </a:xfrm>
          <a:prstGeom prst="rect">
            <a:avLst/>
          </a:prstGeom>
          <a:ln w="0">
            <a:noFill/>
          </a:ln>
        </p:spPr>
      </p:pic>
      <p:sp>
        <p:nvSpPr>
          <p:cNvPr id="302" name="PlaceHolder 3"/>
          <p:cNvSpPr>
            <a:spLocks noGrp="1"/>
          </p:cNvSpPr>
          <p:nvPr>
            <p:ph type="sldNum" idx="2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5959C510-426B-4F59-9009-5271E044ED57}"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Policy</a:t>
            </a:r>
            <a:endParaRPr b="0" lang="en-AU" sz="1600" spc="-1" strike="noStrike">
              <a:latin typeface="Arial"/>
            </a:endParaRPr>
          </a:p>
        </p:txBody>
      </p:sp>
      <p:sp>
        <p:nvSpPr>
          <p:cNvPr id="304" name="PlaceHolder 2"/>
          <p:cNvSpPr>
            <a:spLocks noGrp="1"/>
          </p:cNvSpPr>
          <p:nvPr>
            <p:ph/>
          </p:nvPr>
        </p:nvSpPr>
        <p:spPr>
          <a:xfrm>
            <a:off x="0" y="274320"/>
            <a:ext cx="9143280" cy="391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Configure IPsec Transform Set</a:t>
            </a:r>
            <a:endParaRPr b="0" lang="en-AU" sz="2200" spc="-1" strike="noStrike">
              <a:latin typeface="Arial"/>
            </a:endParaRPr>
          </a:p>
        </p:txBody>
      </p:sp>
      <p:sp>
        <p:nvSpPr>
          <p:cNvPr id="305" name="Object4"/>
          <p:cNvSpPr/>
          <p:nvPr/>
        </p:nvSpPr>
        <p:spPr>
          <a:xfrm>
            <a:off x="0" y="666720"/>
            <a:ext cx="49924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400" spc="-1" strike="noStrike">
                <a:solidFill>
                  <a:srgbClr val="000000"/>
                </a:solidFill>
                <a:latin typeface="Arial"/>
                <a:ea typeface="Arial"/>
              </a:rPr>
              <a:t>The next step is to configure the transform set, a set of encryption and hashing algorithms that will be used to transform the data sent through the IPsec tunnel. </a:t>
            </a:r>
            <a:endParaRPr b="0" lang="en-AU" sz="1400" spc="-1" strike="noStrike">
              <a:latin typeface="Arial"/>
            </a:endParaRPr>
          </a:p>
          <a:p>
            <a:pPr>
              <a:lnSpc>
                <a:spcPts val="2001"/>
              </a:lnSpc>
              <a:buNone/>
            </a:pPr>
            <a:endParaRPr b="0" lang="en-AU" sz="1400" spc="-1" strike="noStrike">
              <a:latin typeface="Arial"/>
            </a:endParaRPr>
          </a:p>
          <a:p>
            <a:pPr>
              <a:lnSpc>
                <a:spcPts val="2001"/>
              </a:lnSpc>
              <a:buNone/>
            </a:pPr>
            <a:r>
              <a:rPr b="0" lang="en-US" sz="1400" spc="-1" strike="noStrike">
                <a:solidFill>
                  <a:srgbClr val="000000"/>
                </a:solidFill>
                <a:latin typeface="Arial"/>
                <a:ea typeface="Arial"/>
              </a:rPr>
              <a:t>Configure a transform set using the </a:t>
            </a:r>
            <a:r>
              <a:rPr b="1" lang="en-US" sz="1400" spc="-1" strike="noStrike">
                <a:solidFill>
                  <a:srgbClr val="000000"/>
                </a:solidFill>
                <a:latin typeface="Arial"/>
                <a:ea typeface="Arial"/>
              </a:rPr>
              <a:t>crypto ipsec transform-set </a:t>
            </a:r>
            <a:r>
              <a:rPr b="0" lang="en-US" sz="1400" spc="-1" strike="noStrike">
                <a:solidFill>
                  <a:srgbClr val="000000"/>
                </a:solidFill>
                <a:latin typeface="Arial"/>
                <a:ea typeface="Arial"/>
              </a:rPr>
              <a:t>command. First, specify a name for the transform set (R1-R2, in the example). The encryption and hashing algorithm can then be configured in either order.</a:t>
            </a:r>
            <a:endParaRPr b="0" lang="en-AU" sz="1400" spc="-1" strike="noStrike">
              <a:latin typeface="Arial"/>
            </a:endParaRPr>
          </a:p>
        </p:txBody>
      </p:sp>
      <p:pic>
        <p:nvPicPr>
          <p:cNvPr id="306" name="Picture 6" descr=""/>
          <p:cNvPicPr/>
          <p:nvPr/>
        </p:nvPicPr>
        <p:blipFill>
          <a:blip r:embed="rId1"/>
          <a:stretch/>
        </p:blipFill>
        <p:spPr>
          <a:xfrm>
            <a:off x="5168160" y="470520"/>
            <a:ext cx="3638160" cy="2707200"/>
          </a:xfrm>
          <a:prstGeom prst="rect">
            <a:avLst/>
          </a:prstGeom>
          <a:ln w="0">
            <a:noFill/>
          </a:ln>
        </p:spPr>
      </p:pic>
      <p:pic>
        <p:nvPicPr>
          <p:cNvPr id="307" name="Picture 8" descr=""/>
          <p:cNvPicPr/>
          <p:nvPr/>
        </p:nvPicPr>
        <p:blipFill>
          <a:blip r:embed="rId2"/>
          <a:stretch/>
        </p:blipFill>
        <p:spPr>
          <a:xfrm>
            <a:off x="1118880" y="3417120"/>
            <a:ext cx="5739840" cy="1104120"/>
          </a:xfrm>
          <a:prstGeom prst="rect">
            <a:avLst/>
          </a:prstGeom>
          <a:ln w="0">
            <a:noFill/>
          </a:ln>
        </p:spPr>
      </p:pic>
      <p:sp>
        <p:nvSpPr>
          <p:cNvPr id="308" name="PlaceHolder 3"/>
          <p:cNvSpPr>
            <a:spLocks noGrp="1"/>
          </p:cNvSpPr>
          <p:nvPr>
            <p:ph type="sldNum" idx="2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16CAD75-E843-4CB0-B861-774A367D6BC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457200" y="1542960"/>
            <a:ext cx="6400080" cy="2571120"/>
          </a:xfrm>
          <a:prstGeom prst="rect">
            <a:avLst/>
          </a:prstGeom>
          <a:noFill/>
          <a:ln w="0">
            <a:noFill/>
          </a:ln>
        </p:spPr>
        <p:txBody>
          <a:bodyPr lIns="90000" rIns="90000" tIns="45000" bIns="45000" anchor="t">
            <a:noAutofit/>
          </a:bodyPr>
          <a:p>
            <a:pPr>
              <a:lnSpc>
                <a:spcPct val="100000"/>
              </a:lnSpc>
              <a:spcBef>
                <a:spcPts val="839"/>
              </a:spcBef>
              <a:buNone/>
              <a:tabLst>
                <a:tab algn="l" pos="0"/>
              </a:tabLst>
            </a:pPr>
            <a:r>
              <a:rPr b="0" lang="en-US" sz="4200" spc="-1" strike="noStrike">
                <a:solidFill>
                  <a:srgbClr val="afe8fb"/>
                </a:solidFill>
                <a:latin typeface="Arial"/>
                <a:ea typeface="Arial"/>
              </a:rPr>
              <a:t>Module 19: Implement Site-to-Site IPsec VPNs with CLI</a:t>
            </a:r>
            <a:endParaRPr b="0" lang="en-AU" sz="4200" spc="-1" strike="noStrike">
              <a:latin typeface="Arial"/>
            </a:endParaRPr>
          </a:p>
        </p:txBody>
      </p:sp>
      <p:sp>
        <p:nvSpPr>
          <p:cNvPr id="226" name="PlaceHolder 2"/>
          <p:cNvSpPr>
            <a:spLocks noGrp="1"/>
          </p:cNvSpPr>
          <p:nvPr>
            <p:ph/>
          </p:nvPr>
        </p:nvSpPr>
        <p:spPr>
          <a:xfrm>
            <a:off x="457200" y="4114800"/>
            <a:ext cx="3656880" cy="913680"/>
          </a:xfrm>
          <a:prstGeom prst="rect">
            <a:avLst/>
          </a:prstGeom>
          <a:noFill/>
          <a:ln w="0">
            <a:noFill/>
          </a:ln>
        </p:spPr>
        <p:txBody>
          <a:bodyPr lIns="90000" rIns="90000" tIns="45000" bIns="45000" anchor="t">
            <a:noAutofit/>
          </a:bodyPr>
          <a:p>
            <a:pPr>
              <a:lnSpc>
                <a:spcPct val="100000"/>
              </a:lnSpc>
              <a:spcBef>
                <a:spcPts val="241"/>
              </a:spcBef>
              <a:buNone/>
              <a:tabLst>
                <a:tab algn="l" pos="0"/>
              </a:tabLst>
            </a:pPr>
            <a:r>
              <a:rPr b="0" lang="en-US" sz="1200" spc="-1" strike="noStrike">
                <a:solidFill>
                  <a:srgbClr val="afe8fb"/>
                </a:solidFill>
                <a:latin typeface="Arial"/>
                <a:ea typeface="Arial"/>
              </a:rPr>
              <a:t>Networking Security v1.0</a:t>
            </a:r>
            <a:endParaRPr b="0" lang="en-AU" sz="1200" spc="-1" strike="noStrike">
              <a:latin typeface="Arial"/>
            </a:endParaRPr>
          </a:p>
          <a:p>
            <a:pPr>
              <a:lnSpc>
                <a:spcPct val="100000"/>
              </a:lnSpc>
              <a:spcBef>
                <a:spcPts val="241"/>
              </a:spcBef>
              <a:buNone/>
              <a:tabLst>
                <a:tab algn="l" pos="0"/>
              </a:tabLst>
            </a:pPr>
            <a:r>
              <a:rPr b="0" lang="en-US" sz="1200" spc="-1" strike="noStrike">
                <a:solidFill>
                  <a:srgbClr val="afe8fb"/>
                </a:solidFill>
                <a:latin typeface="Arial"/>
                <a:ea typeface="Arial"/>
              </a:rPr>
              <a:t>(NETSEC)</a:t>
            </a:r>
            <a:endParaRPr b="0" lang="en-AU"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19.4 Crypto Map</a:t>
            </a:r>
            <a:endParaRPr b="0" lang="en-AU" sz="4600" spc="-1" strike="noStrike">
              <a:latin typeface="Arial"/>
            </a:endParaRPr>
          </a:p>
        </p:txBody>
      </p:sp>
      <p:sp>
        <p:nvSpPr>
          <p:cNvPr id="310" name="PlaceHolder 2"/>
          <p:cNvSpPr>
            <a:spLocks noGrp="1"/>
          </p:cNvSpPr>
          <p:nvPr>
            <p:ph type="sldNum" idx="23"/>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24EDFF1-0D36-4CE5-A0C5-8E368D4B21B4}"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Crypto Map</a:t>
            </a:r>
            <a:endParaRPr b="0" lang="en-AU" sz="1600" spc="-1" strike="noStrike">
              <a:latin typeface="Arial"/>
            </a:endParaRPr>
          </a:p>
        </p:txBody>
      </p:sp>
      <p:sp>
        <p:nvSpPr>
          <p:cNvPr id="312"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Syntax to Configure a Crypto Map</a:t>
            </a:r>
            <a:endParaRPr b="0" lang="en-AU" sz="2200" spc="-1" strike="noStrike">
              <a:latin typeface="Arial"/>
            </a:endParaRPr>
          </a:p>
        </p:txBody>
      </p:sp>
      <p:graphicFrame>
        <p:nvGraphicFramePr>
          <p:cNvPr id="313" name="Table 26"/>
          <p:cNvGraphicFramePr/>
          <p:nvPr/>
        </p:nvGraphicFramePr>
        <p:xfrm>
          <a:off x="1448280" y="2594520"/>
          <a:ext cx="5898240" cy="0"/>
        </p:xfrm>
        <a:graphic>
          <a:graphicData uri="http://schemas.openxmlformats.org/drawingml/2006/table">
            <a:tbl>
              <a:tblPr/>
              <a:tblGrid>
                <a:gridCol w="1272960"/>
                <a:gridCol w="4625640"/>
              </a:tblGrid>
              <a:tr h="0">
                <a:tc>
                  <a:txBody>
                    <a:bodyPr lIns="37800" rIns="37800" anchor="t">
                      <a:noAutofit/>
                    </a:bodyPr>
                    <a:p>
                      <a:pPr>
                        <a:lnSpc>
                          <a:spcPct val="100000"/>
                        </a:lnSpc>
                        <a:buNone/>
                      </a:pPr>
                      <a:r>
                        <a:rPr b="0" lang="en-US" sz="1200" spc="-1" strike="noStrike">
                          <a:solidFill>
                            <a:srgbClr val="ffffff"/>
                          </a:solidFill>
                          <a:latin typeface="Calibri"/>
                        </a:rPr>
                        <a:t>Parameter</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c>
                  <a:txBody>
                    <a:bodyPr lIns="37800" rIns="37800" anchor="t">
                      <a:noAutofit/>
                    </a:bodyPr>
                    <a:p>
                      <a:pPr>
                        <a:lnSpc>
                          <a:spcPct val="100000"/>
                        </a:lnSpc>
                        <a:buNone/>
                      </a:pPr>
                      <a:r>
                        <a:rPr b="0" lang="en-US" sz="1200" spc="-1" strike="noStrike">
                          <a:solidFill>
                            <a:srgbClr val="ffffff"/>
                          </a:solidFill>
                          <a:latin typeface="Calibri"/>
                        </a:rPr>
                        <a:t>Description</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024c69"/>
                    </a:solidFill>
                  </a:tcPr>
                </a:tc>
              </a:tr>
              <a:tr h="0">
                <a:tc>
                  <a:txBody>
                    <a:bodyPr lIns="37800" rIns="37800" anchor="t">
                      <a:noAutofit/>
                    </a:bodyPr>
                    <a:p>
                      <a:pPr>
                        <a:lnSpc>
                          <a:spcPct val="100000"/>
                        </a:lnSpc>
                        <a:buNone/>
                      </a:pPr>
                      <a:r>
                        <a:rPr b="0" i="1" lang="en-US" sz="1200" spc="-1" strike="noStrike">
                          <a:solidFill>
                            <a:srgbClr val="58585b"/>
                          </a:solidFill>
                          <a:latin typeface="Courier New"/>
                        </a:rPr>
                        <a:t>map-name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Identifies the crypto map set.</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0" i="1" lang="en-US" sz="1200" spc="-1" strike="noStrike">
                          <a:solidFill>
                            <a:srgbClr val="58585b"/>
                          </a:solidFill>
                          <a:latin typeface="Courier New"/>
                        </a:rPr>
                        <a:t>seq-num</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Sequence number you assign to the crypto map entry. Use the </a:t>
                      </a:r>
                      <a:r>
                        <a:rPr b="1" lang="en-US" sz="1200" spc="-1" strike="noStrike">
                          <a:solidFill>
                            <a:srgbClr val="58585b"/>
                          </a:solidFill>
                          <a:latin typeface="Calibri"/>
                        </a:rPr>
                        <a:t>crypto</a:t>
                      </a:r>
                      <a:r>
                        <a:rPr b="0" lang="en-US" sz="1200" spc="-1" strike="noStrike">
                          <a:solidFill>
                            <a:srgbClr val="58585b"/>
                          </a:solidFill>
                          <a:latin typeface="Calibri"/>
                        </a:rPr>
                        <a:t> </a:t>
                      </a:r>
                      <a:r>
                        <a:rPr b="1" lang="en-US" sz="1200" spc="-1" strike="noStrike">
                          <a:solidFill>
                            <a:srgbClr val="58585b"/>
                          </a:solidFill>
                          <a:latin typeface="Calibri"/>
                        </a:rPr>
                        <a:t>map</a:t>
                      </a:r>
                      <a:r>
                        <a:rPr b="0" lang="en-US" sz="1200" spc="-1" strike="noStrike">
                          <a:solidFill>
                            <a:srgbClr val="58585b"/>
                          </a:solidFill>
                          <a:latin typeface="Calibri"/>
                        </a:rPr>
                        <a:t> </a:t>
                      </a:r>
                      <a:r>
                        <a:rPr b="0" i="1" lang="en-US" sz="1200" spc="-1" strike="noStrike">
                          <a:solidFill>
                            <a:srgbClr val="58585b"/>
                          </a:solidFill>
                          <a:latin typeface="Calibri"/>
                        </a:rPr>
                        <a:t>map-name</a:t>
                      </a:r>
                      <a:r>
                        <a:rPr b="0" lang="en-US" sz="1200" spc="-1" strike="noStrike">
                          <a:solidFill>
                            <a:srgbClr val="58585b"/>
                          </a:solidFill>
                          <a:latin typeface="Calibri"/>
                        </a:rPr>
                        <a:t> </a:t>
                      </a:r>
                      <a:r>
                        <a:rPr b="0" i="1" lang="en-US" sz="1200" spc="-1" strike="noStrike">
                          <a:solidFill>
                            <a:srgbClr val="58585b"/>
                          </a:solidFill>
                          <a:latin typeface="Calibri"/>
                        </a:rPr>
                        <a:t>seq-num</a:t>
                      </a:r>
                      <a:r>
                        <a:rPr b="0" lang="en-US" sz="1200" spc="-1" strike="noStrike">
                          <a:solidFill>
                            <a:srgbClr val="58585b"/>
                          </a:solidFill>
                          <a:latin typeface="Calibri"/>
                        </a:rPr>
                        <a:t> command without any keyword to modify the existing crypto map entry or profile.</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1" lang="en-US" sz="1200" spc="-1" strike="noStrike">
                          <a:solidFill>
                            <a:srgbClr val="58585b"/>
                          </a:solidFill>
                          <a:latin typeface="Courier New"/>
                        </a:rPr>
                        <a:t>ipsec-isakmp</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Indicates that IKE will be used to establish the IPsec for protecting the traffic specified by this crypto map entry.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r h="0">
                <a:tc>
                  <a:txBody>
                    <a:bodyPr lIns="37800" rIns="37800" anchor="t">
                      <a:noAutofit/>
                    </a:bodyPr>
                    <a:p>
                      <a:pPr>
                        <a:lnSpc>
                          <a:spcPct val="100000"/>
                        </a:lnSpc>
                        <a:buNone/>
                      </a:pPr>
                      <a:r>
                        <a:rPr b="1" lang="en-US" sz="1200" spc="-1" strike="noStrike">
                          <a:solidFill>
                            <a:srgbClr val="58585b"/>
                          </a:solidFill>
                          <a:latin typeface="Courier New"/>
                        </a:rPr>
                        <a:t>ipsec-manual</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c>
                  <a:txBody>
                    <a:bodyPr lIns="37800" rIns="37800" anchor="t">
                      <a:noAutofit/>
                    </a:bodyPr>
                    <a:p>
                      <a:pPr>
                        <a:lnSpc>
                          <a:spcPct val="100000"/>
                        </a:lnSpc>
                        <a:buNone/>
                      </a:pPr>
                      <a:r>
                        <a:rPr b="0" lang="en-US" sz="1200" spc="-1" strike="noStrike">
                          <a:solidFill>
                            <a:srgbClr val="58585b"/>
                          </a:solidFill>
                          <a:latin typeface="Calibri"/>
                        </a:rPr>
                        <a:t>Indicates that IKE will not be used to establish the IPsec SAs for protecting the traffic specified by this crypto map entry.</a:t>
                      </a:r>
                      <a:endParaRPr b="0" lang="en-AU" sz="1200" spc="-1" strike="noStrike">
                        <a:latin typeface="Arial"/>
                      </a:endParaRPr>
                    </a:p>
                  </a:txBody>
                  <a:tcPr anchor="t" marL="37800" marR="37800">
                    <a:lnL w="25200">
                      <a:solidFill>
                        <a:srgbClr val="ffffff"/>
                      </a:solidFill>
                    </a:lnL>
                    <a:lnR w="25200">
                      <a:solidFill>
                        <a:srgbClr val="ffffff"/>
                      </a:solidFill>
                    </a:lnR>
                    <a:lnT w="25200">
                      <a:solidFill>
                        <a:srgbClr val="ffffff"/>
                      </a:solidFill>
                    </a:lnT>
                    <a:lnB w="25200">
                      <a:solidFill>
                        <a:srgbClr val="ffffff"/>
                      </a:solidFill>
                    </a:lnB>
                    <a:solidFill>
                      <a:srgbClr val="cbd0d4"/>
                    </a:solidFill>
                  </a:tcPr>
                </a:tc>
              </a:tr>
            </a:tbl>
          </a:graphicData>
        </a:graphic>
      </p:graphicFrame>
      <p:pic>
        <p:nvPicPr>
          <p:cNvPr id="314" name="Picture 5" descr=""/>
          <p:cNvPicPr/>
          <p:nvPr/>
        </p:nvPicPr>
        <p:blipFill>
          <a:blip r:embed="rId1"/>
          <a:stretch/>
        </p:blipFill>
        <p:spPr>
          <a:xfrm>
            <a:off x="1317600" y="1955880"/>
            <a:ext cx="6159240" cy="291240"/>
          </a:xfrm>
          <a:prstGeom prst="rect">
            <a:avLst/>
          </a:prstGeom>
          <a:ln w="0">
            <a:noFill/>
          </a:ln>
        </p:spPr>
      </p:pic>
      <p:sp>
        <p:nvSpPr>
          <p:cNvPr id="315" name="TextBox 6"/>
          <p:cNvSpPr/>
          <p:nvPr/>
        </p:nvSpPr>
        <p:spPr>
          <a:xfrm>
            <a:off x="0" y="731520"/>
            <a:ext cx="8794800" cy="1155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Now that the interesting traffic is defined, and an IPsec transform set is configured, it is time to bind those configurations with the rest of the IPsec policy in a crypto map. The available configurations for a crypto map entry when you are in crypto map configuration mode are shown below. Although the </a:t>
            </a:r>
            <a:r>
              <a:rPr b="1" lang="en-US" sz="1400" spc="-1" strike="noStrike">
                <a:solidFill>
                  <a:srgbClr val="000000"/>
                </a:solidFill>
                <a:latin typeface="Arial"/>
                <a:ea typeface="DejaVu Sans"/>
              </a:rPr>
              <a:t>ipsec-manual </a:t>
            </a:r>
            <a:r>
              <a:rPr b="0" lang="en-US" sz="1400" spc="-1" strike="noStrike">
                <a:solidFill>
                  <a:srgbClr val="000000"/>
                </a:solidFill>
                <a:latin typeface="Arial"/>
                <a:ea typeface="DejaVu Sans"/>
              </a:rPr>
              <a:t>option is shown, its use is beyond the scope of this course.</a:t>
            </a:r>
            <a:endParaRPr b="0" lang="en-AU" sz="1400" spc="-1" strike="noStrike">
              <a:latin typeface="Arial"/>
            </a:endParaRPr>
          </a:p>
          <a:p>
            <a:pPr>
              <a:lnSpc>
                <a:spcPct val="100000"/>
              </a:lnSpc>
              <a:buNone/>
            </a:pPr>
            <a:endParaRPr b="0" lang="en-AU" sz="1400" spc="-1" strike="noStrike">
              <a:latin typeface="Arial"/>
            </a:endParaRPr>
          </a:p>
        </p:txBody>
      </p:sp>
      <p:sp>
        <p:nvSpPr>
          <p:cNvPr id="316" name="PlaceHolder 3"/>
          <p:cNvSpPr>
            <a:spLocks noGrp="1"/>
          </p:cNvSpPr>
          <p:nvPr>
            <p:ph type="sldNum" idx="24"/>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ACA5347-1AE5-46DC-9711-672BEDCCA5F4}"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Crypto Map</a:t>
            </a:r>
            <a:endParaRPr b="0" lang="en-AU" sz="1600" spc="-1" strike="noStrike">
              <a:latin typeface="Arial"/>
            </a:endParaRPr>
          </a:p>
        </p:txBody>
      </p:sp>
      <p:sp>
        <p:nvSpPr>
          <p:cNvPr id="31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Syntax to Configure a Crypto Map (Cont.)</a:t>
            </a:r>
            <a:endParaRPr b="0" lang="en-AU" sz="2200" spc="-1" strike="noStrike">
              <a:latin typeface="Arial"/>
            </a:endParaRPr>
          </a:p>
        </p:txBody>
      </p:sp>
      <p:sp>
        <p:nvSpPr>
          <p:cNvPr id="319" name="TextBox 6"/>
          <p:cNvSpPr/>
          <p:nvPr/>
        </p:nvSpPr>
        <p:spPr>
          <a:xfrm>
            <a:off x="0" y="731520"/>
            <a:ext cx="87948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Arial"/>
                <a:ea typeface="DejaVu Sans"/>
              </a:rPr>
              <a:t>The available configurations for a crypto map entry when you are in crypto map configuration mode are shown below. The map name is </a:t>
            </a:r>
            <a:r>
              <a:rPr b="1" lang="en-US" sz="1600" spc="-1" strike="noStrike">
                <a:solidFill>
                  <a:srgbClr val="000000"/>
                </a:solidFill>
                <a:latin typeface="Arial"/>
                <a:ea typeface="DejaVu Sans"/>
              </a:rPr>
              <a:t>R1-R2_MAP</a:t>
            </a:r>
            <a:r>
              <a:rPr b="0" lang="en-US" sz="1600" spc="-1" strike="noStrike">
                <a:solidFill>
                  <a:srgbClr val="000000"/>
                </a:solidFill>
                <a:latin typeface="Arial"/>
                <a:ea typeface="DejaVu Sans"/>
              </a:rPr>
              <a:t>, and the sequence number is </a:t>
            </a:r>
            <a:r>
              <a:rPr b="1" lang="en-US" sz="1600" spc="-1" strike="noStrike">
                <a:solidFill>
                  <a:srgbClr val="000000"/>
                </a:solidFill>
                <a:latin typeface="Arial"/>
                <a:ea typeface="DejaVu Sans"/>
              </a:rPr>
              <a:t>10</a:t>
            </a:r>
            <a:r>
              <a:rPr b="0" lang="en-US" sz="1600" spc="-1" strike="noStrike">
                <a:solidFill>
                  <a:srgbClr val="000000"/>
                </a:solidFill>
                <a:latin typeface="Arial"/>
                <a:ea typeface="DejaVu Sans"/>
              </a:rPr>
              <a:t>.</a:t>
            </a:r>
            <a:endParaRPr b="0" lang="en-AU" sz="1600" spc="-1" strike="noStrike">
              <a:latin typeface="Arial"/>
            </a:endParaRPr>
          </a:p>
        </p:txBody>
      </p:sp>
      <p:pic>
        <p:nvPicPr>
          <p:cNvPr id="320" name="Picture 5" descr=""/>
          <p:cNvPicPr/>
          <p:nvPr/>
        </p:nvPicPr>
        <p:blipFill>
          <a:blip r:embed="rId1"/>
          <a:stretch/>
        </p:blipFill>
        <p:spPr>
          <a:xfrm>
            <a:off x="1775160" y="1544040"/>
            <a:ext cx="5244480" cy="2933280"/>
          </a:xfrm>
          <a:prstGeom prst="rect">
            <a:avLst/>
          </a:prstGeom>
          <a:ln w="0">
            <a:noFill/>
          </a:ln>
        </p:spPr>
      </p:pic>
      <p:sp>
        <p:nvSpPr>
          <p:cNvPr id="321" name="PlaceHolder 3"/>
          <p:cNvSpPr>
            <a:spLocks noGrp="1"/>
          </p:cNvSpPr>
          <p:nvPr>
            <p:ph type="sldNum" idx="25"/>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F4C5F08-3426-49F8-A67A-624080B1BE40}"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Crypto Map</a:t>
            </a:r>
            <a:endParaRPr b="0" lang="en-AU" sz="1600" spc="-1" strike="noStrike">
              <a:latin typeface="Arial"/>
            </a:endParaRPr>
          </a:p>
        </p:txBody>
      </p:sp>
      <p:sp>
        <p:nvSpPr>
          <p:cNvPr id="32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Crypto Map Configuration</a:t>
            </a:r>
            <a:endParaRPr b="0" lang="en-AU" sz="2200" spc="-1" strike="noStrike">
              <a:latin typeface="Arial"/>
            </a:endParaRPr>
          </a:p>
        </p:txBody>
      </p:sp>
      <p:sp>
        <p:nvSpPr>
          <p:cNvPr id="324" name="Object4"/>
          <p:cNvSpPr/>
          <p:nvPr/>
        </p:nvSpPr>
        <p:spPr>
          <a:xfrm>
            <a:off x="0" y="914400"/>
            <a:ext cx="3432600" cy="35395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To finish the configuration to meet the IPsec security policy for XYZCORP, complete the following:</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1" lang="en-US" sz="1600" spc="-1" strike="noStrike">
                <a:solidFill>
                  <a:srgbClr val="000000"/>
                </a:solidFill>
                <a:latin typeface="Arial"/>
                <a:ea typeface="Arial"/>
              </a:rPr>
              <a:t>Step 1. </a:t>
            </a:r>
            <a:r>
              <a:rPr b="0" lang="en-US" sz="1600" spc="-1" strike="noStrike">
                <a:solidFill>
                  <a:srgbClr val="000000"/>
                </a:solidFill>
                <a:latin typeface="Arial"/>
                <a:ea typeface="Arial"/>
              </a:rPr>
              <a:t>Bind the ACL and the transform set to the map.</a:t>
            </a:r>
            <a:endParaRPr b="0" lang="en-AU" sz="1600" spc="-1" strike="noStrike">
              <a:latin typeface="Arial"/>
            </a:endParaRPr>
          </a:p>
          <a:p>
            <a:pPr>
              <a:lnSpc>
                <a:spcPts val="2001"/>
              </a:lnSpc>
              <a:buNone/>
            </a:pPr>
            <a:r>
              <a:rPr b="1" lang="en-US" sz="1600" spc="-1" strike="noStrike">
                <a:solidFill>
                  <a:srgbClr val="000000"/>
                </a:solidFill>
                <a:latin typeface="Arial"/>
                <a:ea typeface="Arial"/>
              </a:rPr>
              <a:t>Step 2.</a:t>
            </a:r>
            <a:r>
              <a:rPr b="0" lang="en-US" sz="1600" spc="-1" strike="noStrike">
                <a:solidFill>
                  <a:srgbClr val="000000"/>
                </a:solidFill>
                <a:latin typeface="Arial"/>
                <a:ea typeface="Arial"/>
              </a:rPr>
              <a:t> Specify the peer’s IP address.</a:t>
            </a:r>
            <a:endParaRPr b="0" lang="en-AU" sz="1600" spc="-1" strike="noStrike">
              <a:latin typeface="Arial"/>
            </a:endParaRPr>
          </a:p>
          <a:p>
            <a:pPr>
              <a:lnSpc>
                <a:spcPts val="2001"/>
              </a:lnSpc>
              <a:buNone/>
            </a:pPr>
            <a:r>
              <a:rPr b="1" lang="en-US" sz="1600" spc="-1" strike="noStrike">
                <a:solidFill>
                  <a:srgbClr val="000000"/>
                </a:solidFill>
                <a:latin typeface="Arial"/>
                <a:ea typeface="Arial"/>
              </a:rPr>
              <a:t>Step 3.</a:t>
            </a:r>
            <a:r>
              <a:rPr b="0" lang="en-US" sz="1600" spc="-1" strike="noStrike">
                <a:solidFill>
                  <a:srgbClr val="000000"/>
                </a:solidFill>
                <a:latin typeface="Arial"/>
                <a:ea typeface="Arial"/>
              </a:rPr>
              <a:t> Configure the DH group.</a:t>
            </a:r>
            <a:endParaRPr b="0" lang="en-AU" sz="1600" spc="-1" strike="noStrike">
              <a:latin typeface="Arial"/>
            </a:endParaRPr>
          </a:p>
          <a:p>
            <a:pPr>
              <a:lnSpc>
                <a:spcPts val="2001"/>
              </a:lnSpc>
              <a:buNone/>
            </a:pPr>
            <a:r>
              <a:rPr b="1" lang="en-US" sz="1600" spc="-1" strike="noStrike">
                <a:solidFill>
                  <a:srgbClr val="000000"/>
                </a:solidFill>
                <a:latin typeface="Arial"/>
                <a:ea typeface="Arial"/>
              </a:rPr>
              <a:t>Step 4.</a:t>
            </a:r>
            <a:r>
              <a:rPr b="0" lang="en-US" sz="1600" spc="-1" strike="noStrike">
                <a:solidFill>
                  <a:srgbClr val="000000"/>
                </a:solidFill>
                <a:latin typeface="Arial"/>
                <a:ea typeface="Arial"/>
              </a:rPr>
              <a:t> Configure the IPsec tunnel lifetime.</a:t>
            </a:r>
            <a:endParaRPr b="0" lang="en-AU" sz="1600" spc="-1" strike="noStrike">
              <a:latin typeface="Arial"/>
            </a:endParaRPr>
          </a:p>
        </p:txBody>
      </p:sp>
      <p:pic>
        <p:nvPicPr>
          <p:cNvPr id="325" name="Picture 6" descr=""/>
          <p:cNvPicPr/>
          <p:nvPr/>
        </p:nvPicPr>
        <p:blipFill>
          <a:blip r:embed="rId1"/>
          <a:stretch/>
        </p:blipFill>
        <p:spPr>
          <a:xfrm>
            <a:off x="3536640" y="731520"/>
            <a:ext cx="5046480" cy="3722400"/>
          </a:xfrm>
          <a:prstGeom prst="rect">
            <a:avLst/>
          </a:prstGeom>
          <a:ln w="0">
            <a:noFill/>
          </a:ln>
        </p:spPr>
      </p:pic>
      <p:sp>
        <p:nvSpPr>
          <p:cNvPr id="326" name="PlaceHolder 3"/>
          <p:cNvSpPr>
            <a:spLocks noGrp="1"/>
          </p:cNvSpPr>
          <p:nvPr>
            <p:ph type="sldNum" idx="26"/>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A3371F1-93D7-4156-860A-A69D8854121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Crypto Map</a:t>
            </a:r>
            <a:endParaRPr b="0" lang="en-AU" sz="1600" spc="-1" strike="noStrike">
              <a:latin typeface="Arial"/>
            </a:endParaRPr>
          </a:p>
        </p:txBody>
      </p:sp>
      <p:sp>
        <p:nvSpPr>
          <p:cNvPr id="328"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Crypto Map Configuration (Cont.)</a:t>
            </a:r>
            <a:endParaRPr b="0" lang="en-AU" sz="2200" spc="-1" strike="noStrike">
              <a:latin typeface="Arial"/>
            </a:endParaRPr>
          </a:p>
        </p:txBody>
      </p:sp>
      <p:sp>
        <p:nvSpPr>
          <p:cNvPr id="329" name="Object4"/>
          <p:cNvSpPr/>
          <p:nvPr/>
        </p:nvSpPr>
        <p:spPr>
          <a:xfrm>
            <a:off x="0" y="914400"/>
            <a:ext cx="88293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Use the </a:t>
            </a:r>
            <a:r>
              <a:rPr b="1" lang="en-US" sz="1600" spc="-1" strike="noStrike">
                <a:solidFill>
                  <a:srgbClr val="000000"/>
                </a:solidFill>
                <a:latin typeface="Arial"/>
                <a:ea typeface="Arial"/>
              </a:rPr>
              <a:t>show crypto map </a:t>
            </a:r>
            <a:r>
              <a:rPr b="0" lang="en-US" sz="1600" spc="-1" strike="noStrike">
                <a:solidFill>
                  <a:srgbClr val="000000"/>
                </a:solidFill>
                <a:latin typeface="Arial"/>
                <a:ea typeface="Arial"/>
              </a:rPr>
              <a:t>command to verify the crypto map configuration, as shown in here. All the required SAs should be in place.</a:t>
            </a:r>
            <a:endParaRPr b="0" lang="en-AU" sz="1600" spc="-1" strike="noStrike">
              <a:latin typeface="Arial"/>
            </a:endParaRPr>
          </a:p>
        </p:txBody>
      </p:sp>
      <p:pic>
        <p:nvPicPr>
          <p:cNvPr id="330" name="Picture 6" descr=""/>
          <p:cNvPicPr/>
          <p:nvPr/>
        </p:nvPicPr>
        <p:blipFill>
          <a:blip r:embed="rId1"/>
          <a:stretch/>
        </p:blipFill>
        <p:spPr>
          <a:xfrm>
            <a:off x="1527120" y="1530360"/>
            <a:ext cx="6089400" cy="3098160"/>
          </a:xfrm>
          <a:prstGeom prst="rect">
            <a:avLst/>
          </a:prstGeom>
          <a:ln w="0">
            <a:noFill/>
          </a:ln>
        </p:spPr>
      </p:pic>
      <p:sp>
        <p:nvSpPr>
          <p:cNvPr id="331" name="PlaceHolder 3"/>
          <p:cNvSpPr>
            <a:spLocks noGrp="1"/>
          </p:cNvSpPr>
          <p:nvPr>
            <p:ph type="sldNum" idx="2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0D456F11-9E62-440F-8E0F-1D20B504A43B}"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Crypto Map</a:t>
            </a:r>
            <a:endParaRPr b="0" lang="en-AU" sz="1600" spc="-1" strike="noStrike">
              <a:latin typeface="Arial"/>
            </a:endParaRPr>
          </a:p>
        </p:txBody>
      </p:sp>
      <p:sp>
        <p:nvSpPr>
          <p:cNvPr id="33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Apply and Verify the Crypto Map</a:t>
            </a:r>
            <a:endParaRPr b="0" lang="en-AU" sz="2200" spc="-1" strike="noStrike">
              <a:latin typeface="Arial"/>
            </a:endParaRPr>
          </a:p>
        </p:txBody>
      </p:sp>
      <p:sp>
        <p:nvSpPr>
          <p:cNvPr id="334" name="Object4"/>
          <p:cNvSpPr/>
          <p:nvPr/>
        </p:nvSpPr>
        <p:spPr>
          <a:xfrm>
            <a:off x="0" y="914400"/>
            <a:ext cx="30729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To apply the crypto map, Use the </a:t>
            </a:r>
            <a:r>
              <a:rPr b="1" lang="en-US" sz="1600" spc="-1" strike="noStrike">
                <a:solidFill>
                  <a:srgbClr val="000000"/>
                </a:solidFill>
                <a:latin typeface="Arial"/>
                <a:ea typeface="Arial"/>
              </a:rPr>
              <a:t>crypto map </a:t>
            </a:r>
            <a:r>
              <a:rPr b="0" i="1" lang="en-US" sz="1600" spc="-1" strike="noStrike">
                <a:solidFill>
                  <a:srgbClr val="000000"/>
                </a:solidFill>
                <a:latin typeface="Arial"/>
                <a:ea typeface="Arial"/>
              </a:rPr>
              <a:t>map-name</a:t>
            </a:r>
            <a:r>
              <a:rPr b="0" lang="en-US" sz="1600" spc="-1" strike="noStrike">
                <a:solidFill>
                  <a:srgbClr val="000000"/>
                </a:solidFill>
                <a:latin typeface="Arial"/>
                <a:ea typeface="Arial"/>
              </a:rPr>
              <a:t> interface configuration command to apply the crypto map.</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Use the </a:t>
            </a:r>
            <a:r>
              <a:rPr b="1" lang="en-US" sz="1600" spc="-1" strike="noStrike">
                <a:solidFill>
                  <a:srgbClr val="000000"/>
                </a:solidFill>
                <a:latin typeface="Arial"/>
                <a:ea typeface="Arial"/>
              </a:rPr>
              <a:t>show crypto map </a:t>
            </a:r>
            <a:r>
              <a:rPr b="0" lang="en-US" sz="1600" spc="-1" strike="noStrike">
                <a:solidFill>
                  <a:srgbClr val="000000"/>
                </a:solidFill>
                <a:latin typeface="Arial"/>
                <a:ea typeface="Arial"/>
              </a:rPr>
              <a:t>to verify the crypto map is not applied to the interface.</a:t>
            </a:r>
            <a:endParaRPr b="0" lang="en-AU" sz="1600" spc="-1" strike="noStrike">
              <a:latin typeface="Arial"/>
            </a:endParaRPr>
          </a:p>
        </p:txBody>
      </p:sp>
      <p:pic>
        <p:nvPicPr>
          <p:cNvPr id="335" name="Picture 6" descr=""/>
          <p:cNvPicPr/>
          <p:nvPr/>
        </p:nvPicPr>
        <p:blipFill>
          <a:blip r:embed="rId1"/>
          <a:stretch/>
        </p:blipFill>
        <p:spPr>
          <a:xfrm>
            <a:off x="3300840" y="914400"/>
            <a:ext cx="5385240" cy="3188880"/>
          </a:xfrm>
          <a:prstGeom prst="rect">
            <a:avLst/>
          </a:prstGeom>
          <a:ln w="0">
            <a:noFill/>
          </a:ln>
        </p:spPr>
      </p:pic>
      <p:sp>
        <p:nvSpPr>
          <p:cNvPr id="336" name="PlaceHolder 3"/>
          <p:cNvSpPr>
            <a:spLocks noGrp="1"/>
          </p:cNvSpPr>
          <p:nvPr>
            <p:ph type="sldNum" idx="2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DED4A285-D950-4E5B-A09C-6780FD4247ED}"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19.5 IPsec VPN</a:t>
            </a:r>
            <a:endParaRPr b="0" lang="en-AU" sz="4600" spc="-1" strike="noStrike">
              <a:latin typeface="Arial"/>
            </a:endParaRPr>
          </a:p>
        </p:txBody>
      </p:sp>
      <p:sp>
        <p:nvSpPr>
          <p:cNvPr id="338" name="PlaceHolder 2"/>
          <p:cNvSpPr>
            <a:spLocks noGrp="1"/>
          </p:cNvSpPr>
          <p:nvPr>
            <p:ph type="sldNum" idx="2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6777016D-AB0B-4AE5-8A08-664DF56E108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VPN</a:t>
            </a:r>
            <a:endParaRPr b="0" lang="en-AU" sz="1600" spc="-1" strike="noStrike">
              <a:latin typeface="Arial"/>
            </a:endParaRPr>
          </a:p>
        </p:txBody>
      </p:sp>
      <p:sp>
        <p:nvSpPr>
          <p:cNvPr id="340"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Send Interesting Traffic</a:t>
            </a:r>
            <a:endParaRPr b="0" lang="en-AU" sz="2200" spc="-1" strike="noStrike">
              <a:latin typeface="Arial"/>
            </a:endParaRPr>
          </a:p>
        </p:txBody>
      </p:sp>
      <p:sp>
        <p:nvSpPr>
          <p:cNvPr id="341" name="Object4"/>
          <p:cNvSpPr/>
          <p:nvPr/>
        </p:nvSpPr>
        <p:spPr>
          <a:xfrm>
            <a:off x="0" y="937080"/>
            <a:ext cx="86860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Traffic from the LAN interface on R1 destined for the LAN interface on R2 is considered interesting traffic because it matches the ACLs configured on both routers. An extended ping from R1 will effectively test the VPN configuration. </a:t>
            </a:r>
            <a:endParaRPr b="0" lang="en-AU" sz="1600" spc="-1" strike="noStrike">
              <a:latin typeface="Arial"/>
            </a:endParaRPr>
          </a:p>
        </p:txBody>
      </p:sp>
      <p:pic>
        <p:nvPicPr>
          <p:cNvPr id="342" name="Picture 6" descr=""/>
          <p:cNvPicPr/>
          <p:nvPr/>
        </p:nvPicPr>
        <p:blipFill>
          <a:blip r:embed="rId1"/>
          <a:stretch/>
        </p:blipFill>
        <p:spPr>
          <a:xfrm>
            <a:off x="783000" y="2188440"/>
            <a:ext cx="7153920" cy="1635480"/>
          </a:xfrm>
          <a:prstGeom prst="rect">
            <a:avLst/>
          </a:prstGeom>
          <a:ln w="0">
            <a:noFill/>
          </a:ln>
        </p:spPr>
      </p:pic>
      <p:sp>
        <p:nvSpPr>
          <p:cNvPr id="343" name="PlaceHolder 3"/>
          <p:cNvSpPr>
            <a:spLocks noGrp="1"/>
          </p:cNvSpPr>
          <p:nvPr>
            <p:ph type="sldNum" idx="3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CA60C48-7DAF-4BAF-A09B-5077FE7B8DCF}"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VPN</a:t>
            </a:r>
            <a:endParaRPr b="0" lang="en-AU" sz="1600" spc="-1" strike="noStrike">
              <a:latin typeface="Arial"/>
            </a:endParaRPr>
          </a:p>
        </p:txBody>
      </p:sp>
      <p:sp>
        <p:nvSpPr>
          <p:cNvPr id="345"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Verify the ISAKMP and IPsec Tunnels</a:t>
            </a:r>
            <a:endParaRPr b="0" lang="en-AU" sz="2200" spc="-1" strike="noStrike">
              <a:latin typeface="Arial"/>
            </a:endParaRPr>
          </a:p>
        </p:txBody>
      </p:sp>
      <p:sp>
        <p:nvSpPr>
          <p:cNvPr id="346" name="Object4"/>
          <p:cNvSpPr/>
          <p:nvPr/>
        </p:nvSpPr>
        <p:spPr>
          <a:xfrm>
            <a:off x="0" y="731520"/>
            <a:ext cx="868608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To verify that tunnels have been established, use the </a:t>
            </a:r>
            <a:r>
              <a:rPr b="1" lang="en-US" sz="1600" spc="-1" strike="noStrike">
                <a:solidFill>
                  <a:srgbClr val="000000"/>
                </a:solidFill>
                <a:latin typeface="Arial"/>
                <a:ea typeface="Arial"/>
              </a:rPr>
              <a:t>show crypto isakmp sa </a:t>
            </a:r>
            <a:r>
              <a:rPr b="0" lang="en-US" sz="1600" spc="-1" strike="noStrike">
                <a:solidFill>
                  <a:srgbClr val="000000"/>
                </a:solidFill>
                <a:latin typeface="Arial"/>
                <a:ea typeface="Arial"/>
              </a:rPr>
              <a:t>and </a:t>
            </a:r>
            <a:r>
              <a:rPr b="1" lang="en-US" sz="1600" spc="-1" strike="noStrike">
                <a:solidFill>
                  <a:srgbClr val="000000"/>
                </a:solidFill>
                <a:latin typeface="Arial"/>
                <a:ea typeface="Arial"/>
              </a:rPr>
              <a:t>show crypto ipsec sa </a:t>
            </a:r>
            <a:r>
              <a:rPr b="0" lang="en-US" sz="1600" spc="-1" strike="noStrike">
                <a:solidFill>
                  <a:srgbClr val="000000"/>
                </a:solidFill>
                <a:latin typeface="Arial"/>
                <a:ea typeface="Arial"/>
              </a:rPr>
              <a:t>(next slide)</a:t>
            </a:r>
            <a:r>
              <a:rPr b="1" lang="en-US" sz="1600" spc="-1" strike="noStrike">
                <a:solidFill>
                  <a:srgbClr val="000000"/>
                </a:solidFill>
                <a:latin typeface="Arial"/>
                <a:ea typeface="Arial"/>
              </a:rPr>
              <a:t> </a:t>
            </a:r>
            <a:r>
              <a:rPr b="0" lang="en-US" sz="1600" spc="-1" strike="noStrike">
                <a:solidFill>
                  <a:srgbClr val="000000"/>
                </a:solidFill>
                <a:latin typeface="Arial"/>
                <a:ea typeface="Arial"/>
              </a:rPr>
              <a:t>commands.</a:t>
            </a:r>
            <a:endParaRPr b="0" lang="en-AU" sz="1600" spc="-1" strike="noStrike">
              <a:latin typeface="Arial"/>
            </a:endParaRPr>
          </a:p>
        </p:txBody>
      </p:sp>
      <p:pic>
        <p:nvPicPr>
          <p:cNvPr id="347" name="Picture 6" descr=""/>
          <p:cNvPicPr/>
          <p:nvPr/>
        </p:nvPicPr>
        <p:blipFill>
          <a:blip r:embed="rId1"/>
          <a:stretch/>
        </p:blipFill>
        <p:spPr>
          <a:xfrm>
            <a:off x="1545840" y="1553040"/>
            <a:ext cx="5742360" cy="2036520"/>
          </a:xfrm>
          <a:prstGeom prst="rect">
            <a:avLst/>
          </a:prstGeom>
          <a:ln w="0">
            <a:noFill/>
          </a:ln>
        </p:spPr>
      </p:pic>
      <p:sp>
        <p:nvSpPr>
          <p:cNvPr id="348" name="PlaceHolder 3"/>
          <p:cNvSpPr>
            <a:spLocks noGrp="1"/>
          </p:cNvSpPr>
          <p:nvPr>
            <p:ph type="sldNum" idx="3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76077F3E-3945-48DE-9C97-42DF4909733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IPsec VPN</a:t>
            </a:r>
            <a:endParaRPr b="0" lang="en-AU" sz="1600" spc="-1" strike="noStrike">
              <a:latin typeface="Arial"/>
            </a:endParaRPr>
          </a:p>
        </p:txBody>
      </p:sp>
      <p:sp>
        <p:nvSpPr>
          <p:cNvPr id="350" name="PlaceHolder 2"/>
          <p:cNvSpPr>
            <a:spLocks noGrp="1"/>
          </p:cNvSpPr>
          <p:nvPr>
            <p:ph/>
          </p:nvPr>
        </p:nvSpPr>
        <p:spPr>
          <a:xfrm>
            <a:off x="0" y="274320"/>
            <a:ext cx="43840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Verify the ISAKMP and IPsec Tunnels (Cont.)</a:t>
            </a:r>
            <a:endParaRPr b="0" lang="en-AU" sz="2200" spc="-1" strike="noStrike">
              <a:latin typeface="Arial"/>
            </a:endParaRPr>
          </a:p>
        </p:txBody>
      </p:sp>
      <p:sp>
        <p:nvSpPr>
          <p:cNvPr id="351" name="Object4"/>
          <p:cNvSpPr/>
          <p:nvPr/>
        </p:nvSpPr>
        <p:spPr>
          <a:xfrm>
            <a:off x="409680" y="1211760"/>
            <a:ext cx="3627360" cy="60120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The output for the ISAKMP tunnel is shown below. Notice that the tunnel is active between the two peers, 172.30.2.1 and 172.30.2.2.</a:t>
            </a:r>
            <a:endParaRPr b="0" lang="en-AU" sz="1600" spc="-1" strike="noStrike">
              <a:latin typeface="Arial"/>
            </a:endParaRPr>
          </a:p>
        </p:txBody>
      </p:sp>
      <p:pic>
        <p:nvPicPr>
          <p:cNvPr id="352" name="Picture 7" descr=""/>
          <p:cNvPicPr/>
          <p:nvPr/>
        </p:nvPicPr>
        <p:blipFill>
          <a:blip r:embed="rId1"/>
          <a:stretch/>
        </p:blipFill>
        <p:spPr>
          <a:xfrm>
            <a:off x="4572000" y="199080"/>
            <a:ext cx="3882600" cy="4787640"/>
          </a:xfrm>
          <a:prstGeom prst="rect">
            <a:avLst/>
          </a:prstGeom>
          <a:ln w="0">
            <a:noFill/>
          </a:ln>
        </p:spPr>
      </p:pic>
      <p:sp>
        <p:nvSpPr>
          <p:cNvPr id="353" name="PlaceHolder 3"/>
          <p:cNvSpPr>
            <a:spLocks noGrp="1"/>
          </p:cNvSpPr>
          <p:nvPr>
            <p:ph type="sldNum" idx="3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4C434D91-09C6-463E-9C65-96C22718978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0" y="41400"/>
            <a:ext cx="9143280" cy="612000"/>
          </a:xfrm>
          <a:prstGeom prst="rect">
            <a:avLst/>
          </a:prstGeom>
          <a:noFill/>
          <a:ln w="0">
            <a:noFill/>
          </a:ln>
        </p:spPr>
        <p:txBody>
          <a:bodyPr numCol="1" spcCol="0" lIns="90000" rIns="90000" tIns="45000" bIns="45000" anchor="ctr">
            <a:noAutofit/>
          </a:bodyPr>
          <a:p>
            <a:pPr>
              <a:lnSpc>
                <a:spcPct val="100000"/>
              </a:lnSpc>
              <a:buNone/>
            </a:pPr>
            <a:r>
              <a:rPr b="0" lang="en-US" sz="2400" spc="-1" strike="noStrike">
                <a:solidFill>
                  <a:srgbClr val="367187"/>
                </a:solidFill>
                <a:latin typeface="Arial"/>
                <a:ea typeface="ＭＳ Ｐゴシック"/>
              </a:rPr>
              <a:t>Module Objectives</a:t>
            </a:r>
            <a:endParaRPr b="0" lang="en-AU" sz="2400" spc="-1" strike="noStrike">
              <a:latin typeface="Arial"/>
            </a:endParaRPr>
          </a:p>
        </p:txBody>
      </p:sp>
      <p:sp>
        <p:nvSpPr>
          <p:cNvPr id="228" name="PlaceHolder 2"/>
          <p:cNvSpPr>
            <a:spLocks noGrp="1"/>
          </p:cNvSpPr>
          <p:nvPr>
            <p:ph/>
          </p:nvPr>
        </p:nvSpPr>
        <p:spPr>
          <a:xfrm>
            <a:off x="99360" y="654120"/>
            <a:ext cx="8730720" cy="826920"/>
          </a:xfrm>
          <a:prstGeom prst="rect">
            <a:avLst/>
          </a:prstGeom>
          <a:noFill/>
          <a:ln w="0">
            <a:noFill/>
          </a:ln>
        </p:spPr>
        <p:txBody>
          <a:bodyPr numCol="1" spcCol="0" lIns="90000" rIns="182880" tIns="45000" bIns="45000" anchor="t">
            <a:noAutofit/>
          </a:bodyPr>
          <a:p>
            <a:pPr>
              <a:lnSpc>
                <a:spcPct val="100000"/>
              </a:lnSpc>
              <a:buNone/>
              <a:tabLst>
                <a:tab algn="l" pos="0"/>
              </a:tabLst>
            </a:pPr>
            <a:r>
              <a:rPr b="1" lang="en-US" sz="1400" spc="-1" strike="noStrike">
                <a:solidFill>
                  <a:srgbClr val="58585b"/>
                </a:solidFill>
                <a:latin typeface="Arial"/>
                <a:ea typeface="Calibri"/>
              </a:rPr>
              <a:t>Module Title: </a:t>
            </a:r>
            <a:r>
              <a:rPr b="0" lang="en-US" sz="1400" spc="-1" strike="noStrike">
                <a:solidFill>
                  <a:srgbClr val="58585b"/>
                </a:solidFill>
                <a:latin typeface="Arial"/>
                <a:ea typeface="Calibri"/>
              </a:rPr>
              <a:t>Implement Site-to-Site IPsec VPNs with CLI</a:t>
            </a:r>
            <a:endParaRPr b="0" lang="en-AU" sz="1400" spc="-1" strike="noStrike">
              <a:latin typeface="Arial"/>
            </a:endParaRPr>
          </a:p>
          <a:p>
            <a:pPr>
              <a:lnSpc>
                <a:spcPct val="100000"/>
              </a:lnSpc>
              <a:buNone/>
              <a:tabLst>
                <a:tab algn="l" pos="0"/>
              </a:tabLst>
            </a:pPr>
            <a:endParaRPr b="0" lang="en-AU" sz="1400" spc="-1" strike="noStrike">
              <a:latin typeface="Arial"/>
            </a:endParaRPr>
          </a:p>
          <a:p>
            <a:pPr>
              <a:lnSpc>
                <a:spcPct val="100000"/>
              </a:lnSpc>
              <a:buNone/>
              <a:tabLst>
                <a:tab algn="l" pos="0"/>
              </a:tabLst>
            </a:pPr>
            <a:r>
              <a:rPr b="1" lang="en-US" sz="1400" spc="-1" strike="noStrike">
                <a:solidFill>
                  <a:srgbClr val="58585b"/>
                </a:solidFill>
                <a:latin typeface="Arial"/>
                <a:ea typeface="Calibri"/>
              </a:rPr>
              <a:t>Module Objective</a:t>
            </a:r>
            <a:r>
              <a:rPr b="0" lang="en-US" sz="1400" spc="-1" strike="noStrike">
                <a:solidFill>
                  <a:srgbClr val="58585b"/>
                </a:solidFill>
                <a:latin typeface="Arial"/>
                <a:ea typeface="Calibri"/>
              </a:rPr>
              <a:t>: Configure a site-to-site IPsec VPN, with pre-shared key authentication, using CLI.  </a:t>
            </a:r>
            <a:endParaRPr b="0" lang="en-AU" sz="1400" spc="-1" strike="noStrike">
              <a:latin typeface="Arial"/>
            </a:endParaRPr>
          </a:p>
          <a:p>
            <a:pPr>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a:p>
            <a:pPr marL="89280">
              <a:lnSpc>
                <a:spcPct val="100000"/>
              </a:lnSpc>
              <a:spcBef>
                <a:spcPts val="451"/>
              </a:spcBef>
              <a:spcAft>
                <a:spcPts val="601"/>
              </a:spcAft>
              <a:buNone/>
              <a:tabLst>
                <a:tab algn="l" pos="0"/>
              </a:tabLst>
            </a:pPr>
            <a:endParaRPr b="0" lang="en-AU" sz="1500" spc="-1" strike="noStrike">
              <a:latin typeface="Arial"/>
            </a:endParaRPr>
          </a:p>
        </p:txBody>
      </p:sp>
      <p:graphicFrame>
        <p:nvGraphicFramePr>
          <p:cNvPr id="229" name="Table 1"/>
          <p:cNvGraphicFramePr/>
          <p:nvPr/>
        </p:nvGraphicFramePr>
        <p:xfrm>
          <a:off x="423360" y="1625760"/>
          <a:ext cx="8262720" cy="1541880"/>
        </p:xfrm>
        <a:graphic>
          <a:graphicData uri="http://schemas.openxmlformats.org/drawingml/2006/table">
            <a:tbl>
              <a:tblPr/>
              <a:tblGrid>
                <a:gridCol w="2917440"/>
                <a:gridCol w="5345640"/>
              </a:tblGrid>
              <a:tr h="223920">
                <a:tc>
                  <a:txBody>
                    <a:bodyPr lIns="60120" rIns="60120" anchor="t">
                      <a:noAutofit/>
                    </a:bodyPr>
                    <a:p>
                      <a:pPr>
                        <a:lnSpc>
                          <a:spcPct val="107000"/>
                        </a:lnSpc>
                        <a:buNone/>
                      </a:pPr>
                      <a:r>
                        <a:rPr b="0" lang="en-US" sz="1100" spc="-1" strike="noStrike">
                          <a:solidFill>
                            <a:srgbClr val="ffffff"/>
                          </a:solidFill>
                          <a:latin typeface="Arial"/>
                        </a:rPr>
                        <a:t>Topic Title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ffffff"/>
                          </a:solidFill>
                          <a:latin typeface="Arial"/>
                        </a:rPr>
                        <a:t>Topic Objective</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r>
              <a:tr h="263520">
                <a:tc>
                  <a:txBody>
                    <a:bodyPr lIns="60120" rIns="60120" anchor="t">
                      <a:noAutofit/>
                    </a:bodyPr>
                    <a:p>
                      <a:pPr>
                        <a:lnSpc>
                          <a:spcPct val="107000"/>
                        </a:lnSpc>
                        <a:buNone/>
                      </a:pPr>
                      <a:r>
                        <a:rPr b="1" lang="en-US" sz="1100" spc="-1" strike="noStrike">
                          <a:solidFill>
                            <a:srgbClr val="ffffff"/>
                          </a:solidFill>
                          <a:latin typeface="Arial"/>
                          <a:ea typeface="Calibri"/>
                        </a:rPr>
                        <a:t>Configure a Site-to-Site IPsec VPN</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Describe IPsec negotiation and the five steps of IPsec configuration.</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3520">
                <a:tc>
                  <a:txBody>
                    <a:bodyPr lIns="60120" rIns="60120" anchor="t">
                      <a:noAutofit/>
                    </a:bodyPr>
                    <a:p>
                      <a:pPr>
                        <a:lnSpc>
                          <a:spcPct val="107000"/>
                        </a:lnSpc>
                        <a:buNone/>
                      </a:pPr>
                      <a:r>
                        <a:rPr b="0" lang="en-US" sz="1100" spc="-1" strike="noStrike">
                          <a:solidFill>
                            <a:srgbClr val="ffffff"/>
                          </a:solidFill>
                          <a:latin typeface="Arial"/>
                          <a:ea typeface="Calibri"/>
                        </a:rPr>
                        <a:t>ISAKMP Policy</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Use the correct commands to configure an ISAKMP policy.</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263520">
                <a:tc>
                  <a:txBody>
                    <a:bodyPr lIns="60120" rIns="60120" anchor="t">
                      <a:noAutofit/>
                    </a:bodyPr>
                    <a:p>
                      <a:pPr>
                        <a:lnSpc>
                          <a:spcPct val="107000"/>
                        </a:lnSpc>
                        <a:buNone/>
                      </a:pPr>
                      <a:r>
                        <a:rPr b="0" lang="en-US" sz="1100" spc="-1" strike="noStrike">
                          <a:solidFill>
                            <a:srgbClr val="ffffff"/>
                          </a:solidFill>
                          <a:latin typeface="Arial"/>
                          <a:ea typeface="Calibri"/>
                        </a:rPr>
                        <a:t>IPsec Policy</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Use the correct commands to configure the IPsec policy.</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r h="263520">
                <a:tc>
                  <a:txBody>
                    <a:bodyPr lIns="60120" rIns="60120" anchor="t">
                      <a:noAutofit/>
                    </a:bodyPr>
                    <a:p>
                      <a:pPr>
                        <a:lnSpc>
                          <a:spcPct val="107000"/>
                        </a:lnSpc>
                        <a:buNone/>
                      </a:pPr>
                      <a:r>
                        <a:rPr b="0" lang="en-US" sz="1100" spc="-1" strike="noStrike">
                          <a:solidFill>
                            <a:srgbClr val="ffffff"/>
                          </a:solidFill>
                          <a:latin typeface="Arial"/>
                          <a:ea typeface="Calibri"/>
                        </a:rPr>
                        <a:t>Crypto Map</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Use the correct command to configure and apply a Crypto map.</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e7e8ea"/>
                    </a:solidFill>
                  </a:tcPr>
                </a:tc>
              </a:tr>
              <a:tr h="264240">
                <a:tc>
                  <a:txBody>
                    <a:bodyPr lIns="60120" rIns="60120" anchor="t">
                      <a:noAutofit/>
                    </a:bodyPr>
                    <a:p>
                      <a:pPr>
                        <a:lnSpc>
                          <a:spcPct val="107000"/>
                        </a:lnSpc>
                        <a:buNone/>
                      </a:pPr>
                      <a:r>
                        <a:rPr b="0" lang="en-US" sz="1100" spc="-1" strike="noStrike">
                          <a:solidFill>
                            <a:srgbClr val="ffffff"/>
                          </a:solidFill>
                          <a:latin typeface="Arial"/>
                          <a:ea typeface="Calibri"/>
                        </a:rPr>
                        <a:t>IPsec VPN</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004c69"/>
                    </a:solidFill>
                  </a:tcPr>
                </a:tc>
                <a:tc>
                  <a:txBody>
                    <a:bodyPr lIns="60120" rIns="60120" anchor="t">
                      <a:noAutofit/>
                    </a:bodyPr>
                    <a:p>
                      <a:pPr>
                        <a:lnSpc>
                          <a:spcPct val="107000"/>
                        </a:lnSpc>
                        <a:buNone/>
                      </a:pPr>
                      <a:r>
                        <a:rPr b="0" lang="en-US" sz="1100" spc="-1" strike="noStrike">
                          <a:solidFill>
                            <a:srgbClr val="58585b"/>
                          </a:solidFill>
                          <a:latin typeface="Arial"/>
                          <a:ea typeface="Calibri"/>
                        </a:rPr>
                        <a:t>Configure the IPsec VPN.</a:t>
                      </a:r>
                      <a:endParaRPr b="0" lang="en-AU" sz="1100" spc="-1" strike="noStrike">
                        <a:latin typeface="Arial"/>
                      </a:endParaRPr>
                    </a:p>
                  </a:txBody>
                  <a:tcPr anchor="t" marL="60120" marR="60120">
                    <a:lnL w="12240">
                      <a:solidFill>
                        <a:srgbClr val="ffffff"/>
                      </a:solidFill>
                    </a:lnL>
                    <a:lnR w="12240">
                      <a:solidFill>
                        <a:srgbClr val="ffffff"/>
                      </a:solidFill>
                    </a:lnR>
                    <a:lnT w="12240">
                      <a:solidFill>
                        <a:srgbClr val="ffffff"/>
                      </a:solidFill>
                    </a:lnT>
                    <a:lnB w="12240">
                      <a:solidFill>
                        <a:srgbClr val="ffffff"/>
                      </a:solidFill>
                    </a:lnB>
                    <a:solidFill>
                      <a:srgbClr val="cccfd3"/>
                    </a:solidFill>
                  </a:tcPr>
                </a:tc>
              </a:tr>
            </a:tbl>
          </a:graphicData>
        </a:graphic>
      </p:graphicFrame>
    </p:spTree>
  </p:cSld>
  <p:transition spd="slow">
    <p:wipe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p:nvPr>
        </p:nvSpPr>
        <p:spPr>
          <a:xfrm>
            <a:off x="457200" y="2057400"/>
            <a:ext cx="8228880" cy="913680"/>
          </a:xfrm>
          <a:prstGeom prst="rect">
            <a:avLst/>
          </a:prstGeom>
          <a:noFill/>
          <a:ln w="0">
            <a:noFill/>
          </a:ln>
        </p:spPr>
        <p:txBody>
          <a:bodyPr lIns="90000" rIns="90000" tIns="45000" bIns="45000" anchor="t">
            <a:noAutofit/>
          </a:bodyPr>
          <a:p>
            <a:pPr>
              <a:lnSpc>
                <a:spcPct val="100000"/>
              </a:lnSpc>
              <a:spcBef>
                <a:spcPts val="921"/>
              </a:spcBef>
              <a:buNone/>
              <a:tabLst>
                <a:tab algn="l" pos="0"/>
              </a:tabLst>
            </a:pPr>
            <a:r>
              <a:rPr b="0" lang="en-US" sz="4600" spc="-1" strike="noStrike">
                <a:solidFill>
                  <a:srgbClr val="b1e8fa"/>
                </a:solidFill>
                <a:latin typeface="Arial"/>
                <a:ea typeface="Arial"/>
              </a:rPr>
              <a:t>19.1 Configure a Site-to-Site IPsec VPN</a:t>
            </a:r>
            <a:endParaRPr b="0" lang="en-AU" sz="4600" spc="-1" strike="noStrike">
              <a:latin typeface="Arial"/>
            </a:endParaRPr>
          </a:p>
        </p:txBody>
      </p:sp>
      <p:sp>
        <p:nvSpPr>
          <p:cNvPr id="231" name="PlaceHolder 2"/>
          <p:cNvSpPr>
            <a:spLocks noGrp="1"/>
          </p:cNvSpPr>
          <p:nvPr>
            <p:ph type="sldNum" idx="7"/>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1FF1A606-56AB-4B5B-8F3D-B6982161BA62}"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a Site-to-Site IPsec VPN</a:t>
            </a:r>
            <a:endParaRPr b="0" lang="en-AU" sz="1600" spc="-1" strike="noStrike">
              <a:latin typeface="Arial"/>
            </a:endParaRPr>
          </a:p>
        </p:txBody>
      </p:sp>
      <p:sp>
        <p:nvSpPr>
          <p:cNvPr id="23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IPsec Negotiation</a:t>
            </a:r>
            <a:endParaRPr b="0" lang="en-AU" sz="2200" spc="-1" strike="noStrike">
              <a:latin typeface="Arial"/>
            </a:endParaRPr>
          </a:p>
        </p:txBody>
      </p:sp>
      <p:sp>
        <p:nvSpPr>
          <p:cNvPr id="234" name="Object4"/>
          <p:cNvSpPr/>
          <p:nvPr/>
        </p:nvSpPr>
        <p:spPr>
          <a:xfrm>
            <a:off x="0" y="914400"/>
            <a:ext cx="881316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IPsec negotiation to establish a VPN involves five steps, which include IKE Phase 1 and Phase 2:</a:t>
            </a: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An ISAKMP tunnel is initiated when host A sends “interesting” traffic to host B. Traffic is considered interesting when it travels between the peers and meets the criteria that are defined in an ACL.</a:t>
            </a: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IKE Phase 1 begins. The peers negotiate the ISAKMP SA policy. When the peers agree on the policy and are authenticated, a secure tunnel is created.</a:t>
            </a: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IKE Phase 2 begins. The IPsec peers use the authenticated secure tunnel to negotiate the IPsec SA policy. The negotiation of the shared policy determines how the IPsec tunnel is established.</a:t>
            </a: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The IPsec tunnel is created, and data is transferred between the IPsec peers based on the IPsec SAs.</a:t>
            </a:r>
            <a:endParaRPr b="0" lang="en-AU" sz="1600" spc="-1" strike="noStrike">
              <a:latin typeface="Arial"/>
            </a:endParaRPr>
          </a:p>
          <a:p>
            <a:pPr marL="343080" indent="-343080">
              <a:lnSpc>
                <a:spcPts val="2001"/>
              </a:lnSpc>
              <a:buClr>
                <a:srgbClr val="000000"/>
              </a:buClr>
              <a:buFont typeface="StarSymbol"/>
              <a:buAutoNum type="arabicPeriod"/>
            </a:pPr>
            <a:r>
              <a:rPr b="0" lang="en-US" sz="1600" spc="-1" strike="noStrike">
                <a:solidFill>
                  <a:srgbClr val="000000"/>
                </a:solidFill>
                <a:latin typeface="Arial"/>
                <a:ea typeface="Arial"/>
              </a:rPr>
              <a:t>The IPsec tunnel terminates when the IPsec SAs are manually deleted, or when their lifetime expires.</a:t>
            </a:r>
            <a:endParaRPr b="0" lang="en-AU" sz="1600" spc="-1" strike="noStrike">
              <a:latin typeface="Arial"/>
            </a:endParaRPr>
          </a:p>
        </p:txBody>
      </p:sp>
      <p:sp>
        <p:nvSpPr>
          <p:cNvPr id="235" name="PlaceHolder 3"/>
          <p:cNvSpPr>
            <a:spLocks noGrp="1"/>
          </p:cNvSpPr>
          <p:nvPr>
            <p:ph type="sldNum" idx="8"/>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D749015-9218-4312-AC9B-EA1F53D273C8}"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a Site-to-Site IPsec VPN</a:t>
            </a:r>
            <a:endParaRPr b="0" lang="en-AU" sz="1600" spc="-1" strike="noStrike">
              <a:latin typeface="Arial"/>
            </a:endParaRPr>
          </a:p>
        </p:txBody>
      </p:sp>
      <p:sp>
        <p:nvSpPr>
          <p:cNvPr id="237"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Site-to-Site IPsec VPN Topology</a:t>
            </a:r>
            <a:endParaRPr b="0" lang="en-AU" sz="2200" spc="-1" strike="noStrike">
              <a:latin typeface="Arial"/>
            </a:endParaRPr>
          </a:p>
        </p:txBody>
      </p:sp>
      <p:sp>
        <p:nvSpPr>
          <p:cNvPr id="238" name="Object4"/>
          <p:cNvSpPr/>
          <p:nvPr/>
        </p:nvSpPr>
        <p:spPr>
          <a:xfrm>
            <a:off x="0" y="731520"/>
            <a:ext cx="8491320" cy="257112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Implementing a site-to-site VPN requires configuring settings for both IKE Phase 1 and Phase 2. In the phase 1 configuration, the two sites are configured with the necessary ISAKMP security associations to ensure that an ISAKMP tunnel can be created. In the phase 2 configuration, the two sites are configured with the IPsec security associations to ensure that an IPsec tunnel is created within the ISAKMP tunnel. Both tunnels will be created only when interesting traffic is detected.</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The topology in the figure for XYZCORP will be used in this section to demonstrate a site-to-site IPsec VPN implementation. </a:t>
            </a:r>
            <a:endParaRPr b="0" lang="en-AU" sz="1600" spc="-1" strike="noStrike">
              <a:latin typeface="Arial"/>
            </a:endParaRPr>
          </a:p>
        </p:txBody>
      </p:sp>
      <p:pic>
        <p:nvPicPr>
          <p:cNvPr id="239" name="Picture 3" descr=""/>
          <p:cNvPicPr/>
          <p:nvPr/>
        </p:nvPicPr>
        <p:blipFill>
          <a:blip r:embed="rId1"/>
          <a:stretch/>
        </p:blipFill>
        <p:spPr>
          <a:xfrm>
            <a:off x="1311480" y="3169800"/>
            <a:ext cx="5821200" cy="1122120"/>
          </a:xfrm>
          <a:prstGeom prst="rect">
            <a:avLst/>
          </a:prstGeom>
          <a:ln w="0">
            <a:noFill/>
          </a:ln>
        </p:spPr>
      </p:pic>
      <p:sp>
        <p:nvSpPr>
          <p:cNvPr id="240" name="PlaceHolder 3"/>
          <p:cNvSpPr>
            <a:spLocks noGrp="1"/>
          </p:cNvSpPr>
          <p:nvPr>
            <p:ph type="sldNum" idx="9"/>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95DF600A-5241-42D9-9824-F816CB053A6A}"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a Site-to-Site IPsec VPN</a:t>
            </a:r>
            <a:endParaRPr b="0" lang="en-AU" sz="1600" spc="-1" strike="noStrike">
              <a:latin typeface="Arial"/>
            </a:endParaRPr>
          </a:p>
        </p:txBody>
      </p:sp>
      <p:sp>
        <p:nvSpPr>
          <p:cNvPr id="242"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Site-to-Site IPsec VPN Topology (Cont.)</a:t>
            </a:r>
            <a:endParaRPr b="0" lang="en-AU" sz="2200" spc="-1" strike="noStrike">
              <a:latin typeface="Arial"/>
            </a:endParaRPr>
          </a:p>
        </p:txBody>
      </p:sp>
      <p:sp>
        <p:nvSpPr>
          <p:cNvPr id="243" name="TextBox 7"/>
          <p:cNvSpPr/>
          <p:nvPr/>
        </p:nvSpPr>
        <p:spPr>
          <a:xfrm>
            <a:off x="0" y="750600"/>
            <a:ext cx="87908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400" spc="-1" strike="noStrike">
                <a:solidFill>
                  <a:srgbClr val="000000"/>
                </a:solidFill>
                <a:latin typeface="Arial"/>
                <a:ea typeface="DejaVu Sans"/>
              </a:rPr>
              <a:t>Both routers are configured with IP addressing and static routing. An extended ping on R1 verifies that routing between the LANs is operational.</a:t>
            </a:r>
            <a:endParaRPr b="0" lang="en-AU" sz="1400" spc="-1" strike="noStrike">
              <a:latin typeface="Arial"/>
            </a:endParaRPr>
          </a:p>
        </p:txBody>
      </p:sp>
      <p:pic>
        <p:nvPicPr>
          <p:cNvPr id="244" name="Picture 4" descr=""/>
          <p:cNvPicPr/>
          <p:nvPr/>
        </p:nvPicPr>
        <p:blipFill>
          <a:blip r:embed="rId1"/>
          <a:stretch/>
        </p:blipFill>
        <p:spPr>
          <a:xfrm>
            <a:off x="780120" y="1304280"/>
            <a:ext cx="3270240" cy="3438360"/>
          </a:xfrm>
          <a:prstGeom prst="rect">
            <a:avLst/>
          </a:prstGeom>
          <a:ln w="0">
            <a:noFill/>
          </a:ln>
        </p:spPr>
      </p:pic>
      <p:pic>
        <p:nvPicPr>
          <p:cNvPr id="245" name="Picture 9" descr=""/>
          <p:cNvPicPr/>
          <p:nvPr/>
        </p:nvPicPr>
        <p:blipFill>
          <a:blip r:embed="rId2"/>
          <a:stretch/>
        </p:blipFill>
        <p:spPr>
          <a:xfrm>
            <a:off x="4564080" y="2390400"/>
            <a:ext cx="4226760" cy="1036440"/>
          </a:xfrm>
          <a:prstGeom prst="rect">
            <a:avLst/>
          </a:prstGeom>
          <a:ln w="0">
            <a:noFill/>
          </a:ln>
        </p:spPr>
      </p:pic>
      <p:sp>
        <p:nvSpPr>
          <p:cNvPr id="246" name="PlaceHolder 3"/>
          <p:cNvSpPr>
            <a:spLocks noGrp="1"/>
          </p:cNvSpPr>
          <p:nvPr>
            <p:ph type="sldNum" idx="10"/>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2589633E-182F-4EF5-93AD-632F650C6AD1}"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a Site-to-Site IPsec VPN</a:t>
            </a:r>
            <a:endParaRPr b="0" lang="en-AU" sz="1600" spc="-1" strike="noStrike">
              <a:latin typeface="Arial"/>
            </a:endParaRPr>
          </a:p>
        </p:txBody>
      </p:sp>
      <p:sp>
        <p:nvSpPr>
          <p:cNvPr id="248" name="PlaceHolder 2"/>
          <p:cNvSpPr>
            <a:spLocks noGrp="1"/>
          </p:cNvSpPr>
          <p:nvPr>
            <p:ph/>
          </p:nvPr>
        </p:nvSpPr>
        <p:spPr>
          <a:xfrm>
            <a:off x="0" y="274320"/>
            <a:ext cx="9143280" cy="43380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IPsec VPN Configuration Tasks</a:t>
            </a:r>
            <a:endParaRPr b="0" lang="en-AU" sz="2200" spc="-1" strike="noStrike">
              <a:latin typeface="Arial"/>
            </a:endParaRPr>
          </a:p>
        </p:txBody>
      </p:sp>
      <p:sp>
        <p:nvSpPr>
          <p:cNvPr id="249" name="Object4"/>
          <p:cNvSpPr/>
          <p:nvPr/>
        </p:nvSpPr>
        <p:spPr>
          <a:xfrm>
            <a:off x="385560" y="708840"/>
            <a:ext cx="3746520" cy="414828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1" lang="en-US" sz="1600" spc="-1" strike="noStrike">
                <a:solidFill>
                  <a:srgbClr val="000000"/>
                </a:solidFill>
                <a:latin typeface="Arial"/>
                <a:ea typeface="Arial"/>
              </a:rPr>
              <a:t>Security Policy Requirements</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All XYZCORP VPNs should be implemented using the following security policy:</a:t>
            </a:r>
            <a:endParaRPr b="0" lang="en-AU" sz="1600" spc="-1" strike="noStrike">
              <a:latin typeface="Arial"/>
            </a:endParaRPr>
          </a:p>
          <a:p>
            <a:pPr>
              <a:lnSpc>
                <a:spcPts val="2001"/>
              </a:lnSpc>
              <a:buNone/>
            </a:pP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Encrypt traffic with AES 256 and SHA.</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Authenticate with PSK.</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Exchange keys with DH group 14.</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ISAKMP tunnel lifetime is 1 hour.</a:t>
            </a:r>
            <a:endParaRPr b="0" lang="en-AU" sz="1600" spc="-1" strike="noStrike">
              <a:latin typeface="Arial"/>
            </a:endParaRPr>
          </a:p>
          <a:p>
            <a:pPr marL="285840" indent="-285840">
              <a:lnSpc>
                <a:spcPts val="2001"/>
              </a:lnSpc>
              <a:buClr>
                <a:srgbClr val="000000"/>
              </a:buClr>
              <a:buFont typeface="Arial"/>
              <a:buChar char="•"/>
            </a:pPr>
            <a:r>
              <a:rPr b="0" lang="en-US" sz="1600" spc="-1" strike="noStrike">
                <a:solidFill>
                  <a:srgbClr val="000000"/>
                </a:solidFill>
                <a:latin typeface="Arial"/>
                <a:ea typeface="Arial"/>
              </a:rPr>
              <a:t>IPsec tunnel uses ESP with a 15-minute lifetime.</a:t>
            </a:r>
            <a:endParaRPr b="0" lang="en-AU" sz="1600" spc="-1" strike="noStrike">
              <a:latin typeface="Arial"/>
            </a:endParaRPr>
          </a:p>
        </p:txBody>
      </p:sp>
      <p:sp>
        <p:nvSpPr>
          <p:cNvPr id="250" name="Object4"/>
          <p:cNvSpPr/>
          <p:nvPr/>
        </p:nvSpPr>
        <p:spPr>
          <a:xfrm>
            <a:off x="4330080" y="708840"/>
            <a:ext cx="4499640" cy="414828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1" lang="en-US" sz="1600" spc="-1" strike="noStrike">
                <a:solidFill>
                  <a:srgbClr val="000000"/>
                </a:solidFill>
                <a:latin typeface="Arial"/>
                <a:ea typeface="Arial"/>
              </a:rPr>
              <a:t>Configuration Tasks:</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The configuration tasks required to meet this policy are:</a:t>
            </a:r>
            <a:endParaRPr b="0" lang="en-AU" sz="1600" spc="-1" strike="noStrike">
              <a:latin typeface="Arial"/>
            </a:endParaRPr>
          </a:p>
          <a:p>
            <a:pPr>
              <a:lnSpc>
                <a:spcPts val="2001"/>
              </a:lnSpc>
              <a:buNone/>
            </a:pPr>
            <a:endParaRPr b="0" lang="en-AU" sz="1600" spc="-1" strike="noStrike">
              <a:latin typeface="Arial"/>
            </a:endParaRPr>
          </a:p>
          <a:p>
            <a:pPr>
              <a:lnSpc>
                <a:spcPts val="2001"/>
              </a:lnSpc>
              <a:buNone/>
            </a:pPr>
            <a:r>
              <a:rPr b="0" lang="en-US" sz="1600" spc="-1" strike="noStrike">
                <a:solidFill>
                  <a:srgbClr val="000000"/>
                </a:solidFill>
                <a:latin typeface="Arial"/>
                <a:ea typeface="Arial"/>
              </a:rPr>
              <a:t>Task 1: Configure the ISAKMP Policy for IKE Phase 1</a:t>
            </a:r>
            <a:endParaRPr b="0" lang="en-AU" sz="1600" spc="-1" strike="noStrike">
              <a:latin typeface="Arial"/>
            </a:endParaRPr>
          </a:p>
          <a:p>
            <a:pPr>
              <a:lnSpc>
                <a:spcPts val="2001"/>
              </a:lnSpc>
              <a:buNone/>
            </a:pPr>
            <a:r>
              <a:rPr b="0" lang="en-US" sz="1600" spc="-1" strike="noStrike">
                <a:solidFill>
                  <a:srgbClr val="000000"/>
                </a:solidFill>
                <a:latin typeface="Arial"/>
                <a:ea typeface="Arial"/>
              </a:rPr>
              <a:t>Task 2: Configure the IPsec Policy for IPsec Phase 2</a:t>
            </a:r>
            <a:endParaRPr b="0" lang="en-AU" sz="1600" spc="-1" strike="noStrike">
              <a:latin typeface="Arial"/>
            </a:endParaRPr>
          </a:p>
          <a:p>
            <a:pPr>
              <a:lnSpc>
                <a:spcPts val="2001"/>
              </a:lnSpc>
              <a:buNone/>
            </a:pPr>
            <a:r>
              <a:rPr b="0" lang="en-US" sz="1600" spc="-1" strike="noStrike">
                <a:solidFill>
                  <a:srgbClr val="000000"/>
                </a:solidFill>
                <a:latin typeface="Arial"/>
                <a:ea typeface="Arial"/>
              </a:rPr>
              <a:t>Task 3: Configure a Crypto Map for the IPsec Policy</a:t>
            </a:r>
            <a:endParaRPr b="0" lang="en-AU" sz="1600" spc="-1" strike="noStrike">
              <a:latin typeface="Arial"/>
            </a:endParaRPr>
          </a:p>
          <a:p>
            <a:pPr>
              <a:lnSpc>
                <a:spcPts val="2001"/>
              </a:lnSpc>
              <a:buNone/>
            </a:pPr>
            <a:r>
              <a:rPr b="0" lang="en-US" sz="1600" spc="-1" strike="noStrike">
                <a:solidFill>
                  <a:srgbClr val="000000"/>
                </a:solidFill>
                <a:latin typeface="Arial"/>
                <a:ea typeface="Arial"/>
              </a:rPr>
              <a:t>Task 4: Apply the IPsec Policy</a:t>
            </a:r>
            <a:endParaRPr b="0" lang="en-AU" sz="1600" spc="-1" strike="noStrike">
              <a:latin typeface="Arial"/>
            </a:endParaRPr>
          </a:p>
          <a:p>
            <a:pPr>
              <a:lnSpc>
                <a:spcPts val="2001"/>
              </a:lnSpc>
              <a:buNone/>
            </a:pPr>
            <a:r>
              <a:rPr b="0" lang="en-US" sz="1600" spc="-1" strike="noStrike">
                <a:solidFill>
                  <a:srgbClr val="000000"/>
                </a:solidFill>
                <a:latin typeface="Arial"/>
                <a:ea typeface="Arial"/>
              </a:rPr>
              <a:t>Task 5: Verify that the IPsec Tunnel is Operational</a:t>
            </a:r>
            <a:endParaRPr b="0" lang="en-AU" sz="1600" spc="-1" strike="noStrike">
              <a:latin typeface="Arial"/>
            </a:endParaRPr>
          </a:p>
        </p:txBody>
      </p:sp>
      <p:sp>
        <p:nvSpPr>
          <p:cNvPr id="251" name="PlaceHolder 3"/>
          <p:cNvSpPr>
            <a:spLocks noGrp="1"/>
          </p:cNvSpPr>
          <p:nvPr>
            <p:ph type="sldNum" idx="11"/>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EC46A07A-0581-4588-A048-5DD4CE89D1DE}"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p:nvPr>
        </p:nvSpPr>
        <p:spPr>
          <a:xfrm>
            <a:off x="0" y="0"/>
            <a:ext cx="9143280" cy="273600"/>
          </a:xfrm>
          <a:prstGeom prst="rect">
            <a:avLst/>
          </a:prstGeom>
          <a:noFill/>
          <a:ln w="0">
            <a:noFill/>
          </a:ln>
        </p:spPr>
        <p:txBody>
          <a:bodyPr lIns="90000" rIns="90000" tIns="45000" bIns="45000" anchor="t">
            <a:noAutofit/>
          </a:bodyPr>
          <a:p>
            <a:pPr>
              <a:lnSpc>
                <a:spcPct val="100000"/>
              </a:lnSpc>
              <a:spcBef>
                <a:spcPts val="320"/>
              </a:spcBef>
              <a:buNone/>
              <a:tabLst>
                <a:tab algn="l" pos="0"/>
              </a:tabLst>
            </a:pPr>
            <a:r>
              <a:rPr b="0" lang="en-US" sz="1600" spc="-1" strike="noStrike">
                <a:solidFill>
                  <a:srgbClr val="024c69"/>
                </a:solidFill>
                <a:latin typeface="Arial"/>
                <a:ea typeface="Arial"/>
              </a:rPr>
              <a:t>Configure a Site-to-Site IPsec VPN</a:t>
            </a:r>
            <a:endParaRPr b="0" lang="en-AU" sz="1600" spc="-1" strike="noStrike">
              <a:latin typeface="Arial"/>
            </a:endParaRPr>
          </a:p>
        </p:txBody>
      </p:sp>
      <p:sp>
        <p:nvSpPr>
          <p:cNvPr id="253" name="PlaceHolder 2"/>
          <p:cNvSpPr>
            <a:spLocks noGrp="1"/>
          </p:cNvSpPr>
          <p:nvPr>
            <p:ph/>
          </p:nvPr>
        </p:nvSpPr>
        <p:spPr>
          <a:xfrm>
            <a:off x="0" y="274320"/>
            <a:ext cx="9143280" cy="9136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24c69"/>
                </a:solidFill>
                <a:latin typeface="Arial"/>
                <a:ea typeface="Arial"/>
              </a:rPr>
              <a:t>Existing ACL Configurations</a:t>
            </a:r>
            <a:endParaRPr b="0" lang="en-AU" sz="2200" spc="-1" strike="noStrike">
              <a:latin typeface="Arial"/>
            </a:endParaRPr>
          </a:p>
        </p:txBody>
      </p:sp>
      <p:sp>
        <p:nvSpPr>
          <p:cNvPr id="254" name="Object4"/>
          <p:cNvSpPr/>
          <p:nvPr/>
        </p:nvSpPr>
        <p:spPr>
          <a:xfrm>
            <a:off x="0" y="699120"/>
            <a:ext cx="9057600" cy="1281240"/>
          </a:xfrm>
          <a:prstGeom prst="rect">
            <a:avLst/>
          </a:prstGeom>
          <a:noFill/>
          <a:ln w="0">
            <a:noFill/>
          </a:ln>
        </p:spPr>
        <p:style>
          <a:lnRef idx="0"/>
          <a:fillRef idx="0"/>
          <a:effectRef idx="0"/>
          <a:fontRef idx="minor"/>
        </p:style>
        <p:txBody>
          <a:bodyPr lIns="90000" rIns="90000" tIns="45000" bIns="45000" anchor="t">
            <a:noAutofit/>
          </a:bodyPr>
          <a:p>
            <a:pPr>
              <a:lnSpc>
                <a:spcPts val="2001"/>
              </a:lnSpc>
              <a:buNone/>
            </a:pPr>
            <a:r>
              <a:rPr b="0" lang="en-US" sz="1600" spc="-1" strike="noStrike">
                <a:solidFill>
                  <a:srgbClr val="000000"/>
                </a:solidFill>
                <a:latin typeface="Arial"/>
                <a:ea typeface="Arial"/>
              </a:rPr>
              <a:t>Prior to implementing a site-to-site IPsec VPN, ensure that the existing ACLs do not block traffic necessary for IPsec negotiations. The ACL command syntax to permit ISAKMP, ESP, and AH traffic is shown here. </a:t>
            </a:r>
            <a:endParaRPr b="0" lang="en-AU" sz="1600" spc="-1" strike="noStrike">
              <a:latin typeface="Arial"/>
            </a:endParaRPr>
          </a:p>
        </p:txBody>
      </p:sp>
      <p:pic>
        <p:nvPicPr>
          <p:cNvPr id="255" name="Picture 8" descr=""/>
          <p:cNvPicPr/>
          <p:nvPr/>
        </p:nvPicPr>
        <p:blipFill>
          <a:blip r:embed="rId1"/>
          <a:stretch/>
        </p:blipFill>
        <p:spPr>
          <a:xfrm>
            <a:off x="1324440" y="1524960"/>
            <a:ext cx="6686280" cy="793080"/>
          </a:xfrm>
          <a:prstGeom prst="rect">
            <a:avLst/>
          </a:prstGeom>
          <a:ln w="0">
            <a:noFill/>
          </a:ln>
        </p:spPr>
      </p:pic>
      <p:pic>
        <p:nvPicPr>
          <p:cNvPr id="256" name="Picture 10" descr=""/>
          <p:cNvPicPr/>
          <p:nvPr/>
        </p:nvPicPr>
        <p:blipFill>
          <a:blip r:embed="rId2"/>
          <a:stretch/>
        </p:blipFill>
        <p:spPr>
          <a:xfrm>
            <a:off x="1288800" y="2633400"/>
            <a:ext cx="6762240" cy="1929600"/>
          </a:xfrm>
          <a:prstGeom prst="rect">
            <a:avLst/>
          </a:prstGeom>
          <a:ln w="0">
            <a:noFill/>
          </a:ln>
        </p:spPr>
      </p:pic>
      <p:sp>
        <p:nvSpPr>
          <p:cNvPr id="257" name="PlaceHolder 3"/>
          <p:cNvSpPr>
            <a:spLocks noGrp="1"/>
          </p:cNvSpPr>
          <p:nvPr>
            <p:ph type="sldNum" idx="12"/>
          </p:nvPr>
        </p:nvSpPr>
        <p:spPr>
          <a:xfrm>
            <a:off x="8686800" y="4629240"/>
            <a:ext cx="456480" cy="227880"/>
          </a:xfrm>
          <a:prstGeom prst="rect">
            <a:avLst/>
          </a:prstGeom>
          <a:noFill/>
          <a:ln w="0">
            <a:noFill/>
          </a:ln>
        </p:spPr>
        <p:txBody>
          <a:bodyPr lIns="90000" rIns="90000" tIns="45000" bIns="45000" anchor="t">
            <a:noAutofit/>
          </a:bodyPr>
          <a:lstStyle>
            <a:lvl1pPr>
              <a:lnSpc>
                <a:spcPct val="100000"/>
              </a:lnSpc>
              <a:buNone/>
              <a:defRPr b="0" lang="en-US" sz="600" spc="-1" strike="noStrike">
                <a:solidFill>
                  <a:srgbClr val="d9d9d9"/>
                </a:solidFill>
                <a:latin typeface="Calibri"/>
              </a:defRPr>
            </a:lvl1pPr>
          </a:lstStyle>
          <a:p>
            <a:pPr>
              <a:lnSpc>
                <a:spcPct val="100000"/>
              </a:lnSpc>
              <a:buNone/>
            </a:pPr>
            <a:fld id="{C6E7F26B-5AF2-43F8-8EDA-D318E8E9CC35}" type="slidenum">
              <a:rPr b="0" lang="en-US" sz="600" spc="-1" strike="noStrike">
                <a:solidFill>
                  <a:srgbClr val="d9d9d9"/>
                </a:solidFill>
                <a:latin typeface="Calibri"/>
              </a:rPr>
              <a:t>&lt;number&gt;</a:t>
            </a:fld>
            <a:endParaRPr b="0" lang="en-AU" sz="6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447</TotalTime>
  <Application>LibreOffice/7.3.3.2$Windows_X86_64 LibreOffice_project/d1d0ea68f081ee2800a922cac8f79445e4603348</Application>
  <AppVersion>15.0000</AppVersion>
  <Words>4013</Words>
  <Paragraphs>455</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2020-12-08T18:27:13Z</dcterms:created>
  <dc:creator>PptxGenJS</dc:creator>
  <dc:description/>
  <dc:language>en-AU</dc:language>
  <cp:lastModifiedBy/>
  <dcterms:modified xsi:type="dcterms:W3CDTF">2022-07-30T13:10:14Z</dcterms:modified>
  <cp:revision>32</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2</vt:i4>
  </property>
  <property fmtid="{D5CDD505-2E9C-101B-9397-08002B2CF9AE}" pid="3" name="Notes">
    <vt:i4>44</vt:i4>
  </property>
  <property fmtid="{D5CDD505-2E9C-101B-9397-08002B2CF9AE}" pid="4" name="PresentationFormat">
    <vt:lpwstr>On-screen Show (16:9)</vt:lpwstr>
  </property>
  <property fmtid="{D5CDD505-2E9C-101B-9397-08002B2CF9AE}" pid="5" name="Slides">
    <vt:i4>46</vt:i4>
  </property>
</Properties>
</file>