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7"/>
    <p:restoredTop sz="94509"/>
  </p:normalViewPr>
  <p:slideViewPr>
    <p:cSldViewPr snapToGrid="0" snapToObjects="1">
      <p:cViewPr varScale="1">
        <p:scale>
          <a:sx n="174" d="100"/>
          <a:sy n="174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844A-146E-7643-96D5-50C2697144F6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83DD-1D45-6144-A90B-74821C250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318CA8D-5FD8-4BF8-A51B-D2A7079B4839}" type="slidenum">
              <a:rPr lang="en-AU"/>
              <a:pPr>
                <a:defRPr/>
              </a:pPr>
              <a:t>1</a:t>
            </a:fld>
            <a:endParaRPr lang="en-AU"/>
          </a:p>
        </p:txBody>
      </p:sp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9946EFE3-B21E-47AF-954E-8C91FE574316}" type="slidenum">
              <a:rPr lang="en-AU" sz="1300"/>
              <a:pPr algn="r" defTabSz="990600"/>
              <a:t>1</a:t>
            </a:fld>
            <a:endParaRPr lang="en-AU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2831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A764-0215-AF4E-B6AA-08D5861DF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99F60-B738-0549-AAD7-9357CCD3E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B89E-5504-AF49-B63F-FFA1E34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966E-D587-0B42-9684-5FBBCB24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02EA-F010-8048-908C-9B21D964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80F-0B9B-9A47-AD44-EAE3CB9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AE134-D5A9-7044-B0C0-0D3255B9A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2273-6D13-E549-BA0A-7038C396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7A82-456B-2F45-95F5-2FD0FFC6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31BD-9D89-714C-8455-FEEDF2A8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88BCF-1B78-664E-9639-3FF30B84D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AA4CC-589C-5B43-81ED-1EF35522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F892-1ECC-6B48-9D82-778BC7E5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8D01-8AFC-6A49-BD0C-2D5E37B8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179A-92FF-D94D-BEA8-1DDCA6A7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8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794067" y="1"/>
            <a:ext cx="397933" cy="2968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1794067" y="293689"/>
            <a:ext cx="402167" cy="300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9450918" y="228601"/>
            <a:ext cx="2247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rPr>
              <a:t>Swinburne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1652" y="285751"/>
            <a:ext cx="8515349" cy="46672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2400" b="0" i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Week 1 tutorial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584" y="1647825"/>
            <a:ext cx="11190816" cy="43307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</a:defRPr>
            </a:lvl1pPr>
            <a:lvl2pPr marL="720000" indent="-36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-"/>
              <a:defRPr sz="2400">
                <a:solidFill>
                  <a:schemeClr val="tx2"/>
                </a:solidFill>
              </a:defRPr>
            </a:lvl2pPr>
            <a:lvl3pPr marL="1080000" indent="-36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-"/>
              <a:defRPr sz="2200">
                <a:solidFill>
                  <a:schemeClr val="tx2"/>
                </a:solidFill>
              </a:defRPr>
            </a:lvl3pPr>
            <a:lvl4pPr>
              <a:buNone/>
              <a:defRPr sz="2400">
                <a:solidFill>
                  <a:schemeClr val="tx1"/>
                </a:solidFill>
              </a:defRPr>
            </a:lvl4pPr>
            <a:lvl5pPr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Introducing your tutor</a:t>
            </a:r>
          </a:p>
          <a:p>
            <a:pPr lvl="0"/>
            <a:r>
              <a:rPr lang="en-US" dirty="0"/>
              <a:t>INF30020 tutorials</a:t>
            </a:r>
          </a:p>
          <a:p>
            <a:pPr lvl="0"/>
            <a:r>
              <a:rPr lang="en-US" dirty="0"/>
              <a:t>Impact summary statements</a:t>
            </a:r>
          </a:p>
          <a:p>
            <a:pPr lvl="0"/>
            <a:r>
              <a:rPr lang="en-US" dirty="0"/>
              <a:t> </a:t>
            </a:r>
          </a:p>
          <a:p>
            <a:pPr lvl="1"/>
            <a:r>
              <a:rPr lang="en-US" dirty="0"/>
              <a:t>Information security poll</a:t>
            </a:r>
          </a:p>
          <a:p>
            <a:pPr lvl="1"/>
            <a:r>
              <a:rPr lang="en-US" dirty="0"/>
              <a:t>Targets</a:t>
            </a:r>
          </a:p>
          <a:p>
            <a:pPr lvl="1"/>
            <a:r>
              <a:rPr lang="en-US" dirty="0"/>
              <a:t>Lev</a:t>
            </a:r>
          </a:p>
          <a:p>
            <a:pPr lvl="2"/>
            <a:r>
              <a:rPr lang="en-US" dirty="0"/>
              <a:t>Level 3 point</a:t>
            </a:r>
          </a:p>
        </p:txBody>
      </p:sp>
      <p:sp>
        <p:nvSpPr>
          <p:cNvPr id="7" name="Slide Number Placeholder 4"/>
          <p:cNvSpPr>
            <a:spLocks noGrp="1"/>
          </p:cNvSpPr>
          <p:nvPr userDrawn="1">
            <p:ph type="sldNum" sz="quarter" idx="10"/>
          </p:nvPr>
        </p:nvSpPr>
        <p:spPr>
          <a:xfrm>
            <a:off x="8864600" y="647065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AEB0F0-5540-4FE2-9628-2CB6653FEA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652" y="952501"/>
            <a:ext cx="11023600" cy="3905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AU" dirty="0"/>
              <a:t>Information security and data breaches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06401" y="6486526"/>
            <a:ext cx="595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bg2"/>
                </a:solidFill>
              </a:rPr>
              <a:t>SCIENCE  |  TECHNOLOGY  |   INNOVATION  |  BUSINESS  |  DESIGN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09601" y="6638926"/>
            <a:ext cx="5956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00"/>
                </a:solidFill>
              </a:rPr>
              <a:t>SCIENCE  |  TECHNOLOGY  |   INNOVATION  |  BUSINESS  |  DESIGN</a:t>
            </a:r>
          </a:p>
        </p:txBody>
      </p:sp>
    </p:spTree>
    <p:extLst>
      <p:ext uri="{BB962C8B-B14F-4D97-AF65-F5344CB8AC3E}">
        <p14:creationId xmlns:p14="http://schemas.microsoft.com/office/powerpoint/2010/main" val="4021336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D015-CA9C-3A41-BA25-49EADB1E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A921-5070-5349-88F8-667C76C1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58B9-F2C7-C34B-9141-E16C585B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A90E-3B6E-DF44-8ACF-21B93F16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3F7E-381D-7B44-8B55-3440CAE1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7283-F2CA-434D-B2D5-A2C127EB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031F-AF09-9F42-A841-1A4EE0A7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7EFA-57D9-FC43-8EBE-C3CEE39F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585BB-58CC-714E-938C-3633A04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2F26-AAD2-C340-91B6-A116F48E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A42C-F85F-6145-8E87-5F158543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9014-41B0-1C40-8291-17F11D96F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0D8B8-9EA3-EE4A-8B9C-E92461E40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0C0E-D256-B44D-8045-6081F010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3756-17CF-F64E-B7CC-9C2E1962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5C805-A4A9-9648-BD43-FE9C1B29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D85-A4E9-6A4A-95C8-8DEBD84F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4103-2343-484B-8FEA-CEC7C73A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290C9-5E56-AC47-B432-B13FF6F01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60B9F-EBF5-A94C-9D30-CA2008CC8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318B9-B1E0-BB43-89EF-0FFE182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0F9B9-FFC3-C748-9ABE-93884D2B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3EB1-BDE2-F447-A13A-1CF08434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FF44A-1DC0-6641-817A-B413A7A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986C-9ADA-0845-B17C-0E103CC1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F0F54-639C-E94F-B128-26753CE2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50BF5-86C5-C44A-ADF0-1F2B0F8A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4C2C0-C84C-2D46-AA7F-5278CC28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B901B-2063-D04E-926F-330B3593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D9A69-8E4A-D448-AC55-5B01C80B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18283-89D3-9E43-8C64-B179402F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5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E170-C93F-664A-9359-972E227B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A762-407C-6747-8F70-E801ACB8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281E-6D09-C148-A7FD-8205EAE81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0EF61-7088-9842-80F7-0650523C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0BFB3-8C39-D444-8F85-0DF6FB79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98AD-32F4-AC4D-BAC5-D9BB4931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EAA9-9DA4-4E43-8E93-E4668498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FCAF3-1875-8C49-9B52-2307CA64D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7B5FF-1469-7E4D-9BDF-7E58E7B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C16C-0698-8F4C-9E1E-71CD798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2935A-D07F-7043-8D21-C54780A7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0489C-BBA7-3744-AA1C-75D85E62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F6F81-C18F-4E4C-8C4D-9F4467DD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C1FEB-EF68-8249-9433-5B5187707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F562-FB77-0A4A-8AEB-C263C9F60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6E57-EEF7-9041-BF38-8980A513DE1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60D7-DFF6-E34C-900A-D9F7200D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8F96-AD9B-EE41-8DEF-5F50B6745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A05A-12F7-6F4C-8C76-343C7722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48717" y="218535"/>
            <a:ext cx="10908690" cy="359248"/>
          </a:xfrm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Impact versus probability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9200" y="6611780"/>
            <a:ext cx="817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000" dirty="0">
                <a:solidFill>
                  <a:schemeClr val="accent5"/>
                </a:solidFill>
              </a:rPr>
              <a:t>SCIENCE  |  TECHNOLOGY  |   INNOVATION  |  BUSINESS  |  DESIGN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6800" y="1270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00200" y="897469"/>
            <a:ext cx="8966200" cy="5755227"/>
            <a:chOff x="647700" y="1638300"/>
            <a:chExt cx="8496300" cy="4518754"/>
          </a:xfrm>
        </p:grpSpPr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7243763" y="1822450"/>
              <a:ext cx="1900237" cy="24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buClrTx/>
                <a:buSzTx/>
              </a:pPr>
              <a:r>
                <a:rPr lang="en-US" sz="1400" i="1" u="sng" dirty="0">
                  <a:solidFill>
                    <a:srgbClr val="000000"/>
                  </a:solidFill>
                  <a:latin typeface="Verdana" charset="0"/>
                </a:rPr>
                <a:t>High Risk</a:t>
              </a:r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6786562" y="3749675"/>
              <a:ext cx="2357438" cy="24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buClrTx/>
                <a:buSzTx/>
              </a:pPr>
              <a:r>
                <a:rPr lang="en-US" sz="1400" i="1" u="sng" dirty="0">
                  <a:solidFill>
                    <a:srgbClr val="000000"/>
                  </a:solidFill>
                  <a:latin typeface="Verdana" charset="0"/>
                </a:rPr>
                <a:t>Medium Risk</a:t>
              </a:r>
            </a:p>
          </p:txBody>
        </p:sp>
        <p:sp>
          <p:nvSpPr>
            <p:cNvPr id="50" name="Text Box 39"/>
            <p:cNvSpPr txBox="1">
              <a:spLocks noChangeArrowheads="1"/>
            </p:cNvSpPr>
            <p:nvPr/>
          </p:nvSpPr>
          <p:spPr bwMode="auto">
            <a:xfrm>
              <a:off x="2798763" y="1733550"/>
              <a:ext cx="2027237" cy="24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buClrTx/>
                <a:buSzTx/>
              </a:pPr>
              <a:r>
                <a:rPr lang="en-US" sz="1400" i="1" u="sng" dirty="0">
                  <a:solidFill>
                    <a:srgbClr val="000000"/>
                  </a:solidFill>
                  <a:latin typeface="Verdana" charset="0"/>
                </a:rPr>
                <a:t>Medium Risk</a:t>
              </a:r>
            </a:p>
          </p:txBody>
        </p:sp>
        <p:sp>
          <p:nvSpPr>
            <p:cNvPr id="51" name="Text Box 40"/>
            <p:cNvSpPr txBox="1">
              <a:spLocks noChangeArrowheads="1"/>
            </p:cNvSpPr>
            <p:nvPr/>
          </p:nvSpPr>
          <p:spPr bwMode="auto">
            <a:xfrm>
              <a:off x="3263900" y="3698875"/>
              <a:ext cx="1620838" cy="241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buClrTx/>
                <a:buSzTx/>
              </a:pPr>
              <a:r>
                <a:rPr lang="en-US" sz="1400" i="1" u="sng" dirty="0">
                  <a:solidFill>
                    <a:srgbClr val="000000"/>
                  </a:solidFill>
                  <a:latin typeface="Verdana" charset="0"/>
                </a:rPr>
                <a:t>Low Risk</a:t>
              </a:r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 flipH="1">
              <a:off x="1600200" y="1966913"/>
              <a:ext cx="0" cy="362743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1600200" y="5594350"/>
              <a:ext cx="6553200" cy="0"/>
            </a:xfrm>
            <a:prstGeom prst="line">
              <a:avLst/>
            </a:prstGeom>
            <a:noFill/>
            <a:ln w="12700">
              <a:solidFill>
                <a:srgbClr val="FDE99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4876800" y="2012950"/>
              <a:ext cx="0" cy="358140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Text Box 44"/>
            <p:cNvSpPr txBox="1">
              <a:spLocks noChangeArrowheads="1"/>
            </p:cNvSpPr>
            <p:nvPr/>
          </p:nvSpPr>
          <p:spPr bwMode="auto">
            <a:xfrm>
              <a:off x="704850" y="5781280"/>
              <a:ext cx="1200150" cy="36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SzTx/>
              </a:pPr>
              <a:r>
                <a:rPr lang="en-US" sz="2400" dirty="0">
                  <a:solidFill>
                    <a:srgbClr val="000000"/>
                  </a:solidFill>
                  <a:latin typeface="Verdana" charset="0"/>
                </a:rPr>
                <a:t>Low</a:t>
              </a:r>
            </a:p>
          </p:txBody>
        </p:sp>
        <p:sp>
          <p:nvSpPr>
            <p:cNvPr id="56" name="Text Box 45"/>
            <p:cNvSpPr txBox="1">
              <a:spLocks noChangeArrowheads="1"/>
            </p:cNvSpPr>
            <p:nvPr/>
          </p:nvSpPr>
          <p:spPr bwMode="auto">
            <a:xfrm>
              <a:off x="647700" y="1638300"/>
              <a:ext cx="841827" cy="36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</a:pPr>
              <a:r>
                <a:rPr lang="en-US" sz="2400" dirty="0">
                  <a:solidFill>
                    <a:srgbClr val="000000"/>
                  </a:solidFill>
                  <a:latin typeface="Verdana" charset="0"/>
                </a:rPr>
                <a:t>High</a:t>
              </a:r>
            </a:p>
          </p:txBody>
        </p:sp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8262937" y="5781280"/>
              <a:ext cx="841827" cy="36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ClrTx/>
                <a:buSzTx/>
              </a:pPr>
              <a:r>
                <a:rPr lang="en-US" sz="2400" dirty="0">
                  <a:solidFill>
                    <a:srgbClr val="000000"/>
                  </a:solidFill>
                  <a:latin typeface="Verdana" charset="0"/>
                </a:rPr>
                <a:t>High</a:t>
              </a: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909341" y="2778125"/>
              <a:ext cx="451444" cy="1812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buClrTx/>
                <a:buSzTx/>
              </a:pPr>
              <a:r>
                <a:rPr lang="en-US" sz="2400" b="1">
                  <a:solidFill>
                    <a:srgbClr val="000000"/>
                  </a:solidFill>
                  <a:latin typeface="Verdana" charset="0"/>
                </a:rPr>
                <a:t>I</a:t>
              </a:r>
            </a:p>
            <a:p>
              <a:pPr algn="ctr" eaLnBrk="0" hangingPunct="0">
                <a:buClrTx/>
                <a:buSzTx/>
              </a:pPr>
              <a:r>
                <a:rPr lang="en-US" sz="2400" b="1">
                  <a:solidFill>
                    <a:srgbClr val="000000"/>
                  </a:solidFill>
                  <a:latin typeface="Verdana" charset="0"/>
                </a:rPr>
                <a:t>M</a:t>
              </a:r>
            </a:p>
            <a:p>
              <a:pPr algn="ctr" eaLnBrk="0" hangingPunct="0">
                <a:buClrTx/>
                <a:buSzTx/>
              </a:pPr>
              <a:r>
                <a:rPr lang="en-US" sz="2400" b="1">
                  <a:solidFill>
                    <a:srgbClr val="000000"/>
                  </a:solidFill>
                  <a:latin typeface="Verdana" charset="0"/>
                </a:rPr>
                <a:t>P</a:t>
              </a:r>
            </a:p>
            <a:p>
              <a:pPr algn="ctr" eaLnBrk="0" hangingPunct="0">
                <a:buClrTx/>
                <a:buSzTx/>
              </a:pPr>
              <a:r>
                <a:rPr lang="en-US" sz="2400" b="1">
                  <a:solidFill>
                    <a:srgbClr val="000000"/>
                  </a:solidFill>
                  <a:latin typeface="Verdana" charset="0"/>
                </a:rPr>
                <a:t>A</a:t>
              </a:r>
            </a:p>
            <a:p>
              <a:pPr algn="ctr" eaLnBrk="0" hangingPunct="0">
                <a:buClrTx/>
                <a:buSzTx/>
              </a:pPr>
              <a:r>
                <a:rPr lang="en-US" sz="2400" b="1">
                  <a:solidFill>
                    <a:srgbClr val="000000"/>
                  </a:solidFill>
                  <a:latin typeface="Verdana" charset="0"/>
                </a:rPr>
                <a:t>C</a:t>
              </a:r>
            </a:p>
            <a:p>
              <a:pPr algn="ctr" eaLnBrk="0" hangingPunct="0">
                <a:buClrTx/>
                <a:buSzTx/>
              </a:pPr>
              <a:r>
                <a:rPr lang="en-US" sz="2400" b="1">
                  <a:solidFill>
                    <a:srgbClr val="000000"/>
                  </a:solidFill>
                  <a:latin typeface="Verdana" charset="0"/>
                </a:rPr>
                <a:t>T</a:t>
              </a:r>
            </a:p>
          </p:txBody>
        </p:sp>
        <p:sp>
          <p:nvSpPr>
            <p:cNvPr id="59" name="Text Box 48"/>
            <p:cNvSpPr txBox="1">
              <a:spLocks noChangeArrowheads="1"/>
            </p:cNvSpPr>
            <p:nvPr/>
          </p:nvSpPr>
          <p:spPr bwMode="auto">
            <a:xfrm>
              <a:off x="3352800" y="5794575"/>
              <a:ext cx="3048000" cy="36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buClrTx/>
                <a:buSzTx/>
              </a:pPr>
              <a:r>
                <a:rPr lang="en-US" sz="2400" b="1" dirty="0">
                  <a:solidFill>
                    <a:srgbClr val="000000"/>
                  </a:solidFill>
                  <a:latin typeface="Verdana" charset="0"/>
                </a:rPr>
                <a:t>PROBABILITY</a:t>
              </a:r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1600200" y="3719513"/>
              <a:ext cx="65532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5633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Scifleet</dc:creator>
  <cp:lastModifiedBy>Paul Scifleet</cp:lastModifiedBy>
  <cp:revision>1</cp:revision>
  <dcterms:created xsi:type="dcterms:W3CDTF">2020-09-07T02:01:04Z</dcterms:created>
  <dcterms:modified xsi:type="dcterms:W3CDTF">2020-09-07T02:01:45Z</dcterms:modified>
</cp:coreProperties>
</file>