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31"/>
  </p:notesMasterIdLst>
  <p:sldIdLst>
    <p:sldId id="262" r:id="rId3"/>
    <p:sldId id="925" r:id="rId4"/>
    <p:sldId id="263" r:id="rId5"/>
    <p:sldId id="264" r:id="rId6"/>
    <p:sldId id="265" r:id="rId7"/>
    <p:sldId id="1081" r:id="rId8"/>
    <p:sldId id="1083" r:id="rId9"/>
    <p:sldId id="1086" r:id="rId10"/>
    <p:sldId id="1084" r:id="rId11"/>
    <p:sldId id="1085" r:id="rId12"/>
    <p:sldId id="266" r:id="rId13"/>
    <p:sldId id="267" r:id="rId14"/>
    <p:sldId id="268" r:id="rId15"/>
    <p:sldId id="269" r:id="rId16"/>
    <p:sldId id="271" r:id="rId17"/>
    <p:sldId id="272" r:id="rId18"/>
    <p:sldId id="273" r:id="rId19"/>
    <p:sldId id="274" r:id="rId20"/>
    <p:sldId id="1074" r:id="rId21"/>
    <p:sldId id="275" r:id="rId22"/>
    <p:sldId id="276" r:id="rId23"/>
    <p:sldId id="277" r:id="rId24"/>
    <p:sldId id="278" r:id="rId25"/>
    <p:sldId id="1075" r:id="rId26"/>
    <p:sldId id="280" r:id="rId27"/>
    <p:sldId id="281" r:id="rId28"/>
    <p:sldId id="282" r:id="rId29"/>
    <p:sldId id="283" r:id="rId3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76" autoAdjust="0"/>
    <p:restoredTop sz="87619" autoAdjust="0"/>
  </p:normalViewPr>
  <p:slideViewPr>
    <p:cSldViewPr snapToGrid="0" snapToObjects="1">
      <p:cViewPr varScale="1">
        <p:scale>
          <a:sx n="77" d="100"/>
          <a:sy n="77" d="100"/>
        </p:scale>
        <p:origin x="12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276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10: Zone-Based Policy Firewalls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10.1.2: ZPF Design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312211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10.2: ZPF Operation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10.2: ZPF Operation
10.2.1: ZPF Actions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10.2: ZPF Operation
10.2.2: Rules for Transit Traffic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10.2: ZPF Operation
10.2.3: Rules for Traffic to the Self Zone</a:t>
            </a:r>
          </a:p>
          <a:p>
            <a:r>
              <a:rPr lang="en-US" dirty="0"/>
              <a:t>10.2.4: Check Your Understanding - Rules for Transit Traffic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10.3.1: Configure a ZPF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10.3.2: Step 1. Create Zones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10.3.3: Step 2. Identify Traffic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10.3.3: Step 2. Identify Traffic
</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63025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 – Networking Today</a:t>
            </a:r>
          </a:p>
          <a:p>
            <a:r>
              <a:rPr lang="en-GB" dirty="0"/>
              <a:t>1.0.2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10.3.4: Step 3. Define an Action
</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10.3.5: Step 4. Identify a Zone-Pair and Match to a Policy
</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10.3.6: Step 5. Assign Zones to Interfaces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10.3.7: Verify a ZPF Configuration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10.3.7: Verify a ZPF Configuration</a:t>
            </a:r>
          </a:p>
          <a:p>
            <a:r>
              <a:rPr lang="en-US" dirty="0"/>
              <a:t>10.3.8: Syntax Checker-Configure a ZPF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3734493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10.3.9: ZPF Configuration Considerations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10.3.10: Video Demonstration - ZPFs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10.3.11: Packet Tracer - Configure ZPF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10.3: Configure a ZPF
10.3.12: Lab - Configure ZPF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10.1.1: Benefits of a ZPF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10.1.2: ZPF Design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10.1.2: ZPF Design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3092054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10.1.2: ZPF Design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97908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10.1.2: ZPF Design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92759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Zone-Based Policy Firewalls
10.1: ZPF Overview
10.1.2: ZPF Design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3392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122758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3613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03200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323451484"/>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09922812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71098664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1139784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1560173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14778319"/>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8898229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308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6988298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9017109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95479026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6407013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10: Zone-Based Policy Firewalls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Complex Firewall</a:t>
            </a:r>
          </a:p>
        </p:txBody>
      </p:sp>
      <p:pic>
        <p:nvPicPr>
          <p:cNvPr id="5" name="Picture 4">
            <a:extLst>
              <a:ext uri="{FF2B5EF4-FFF2-40B4-BE49-F238E27FC236}">
                <a16:creationId xmlns:a16="http://schemas.microsoft.com/office/drawing/2014/main" id="{0C8ACED7-C5ED-405E-8360-2C82E69C792F}"/>
              </a:ext>
            </a:extLst>
          </p:cNvPr>
          <p:cNvPicPr>
            <a:picLocks noChangeAspect="1"/>
          </p:cNvPicPr>
          <p:nvPr/>
        </p:nvPicPr>
        <p:blipFill>
          <a:blip r:embed="rId3"/>
          <a:stretch>
            <a:fillRect/>
          </a:stretch>
        </p:blipFill>
        <p:spPr>
          <a:xfrm>
            <a:off x="1998361" y="1064420"/>
            <a:ext cx="5147278" cy="386377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extLst>
      <p:ext uri="{BB962C8B-B14F-4D97-AF65-F5344CB8AC3E}">
        <p14:creationId xmlns:p14="http://schemas.microsoft.com/office/powerpoint/2010/main" val="425833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10.2 ZPF Operation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Operation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Actions</a:t>
            </a:r>
          </a:p>
        </p:txBody>
      </p:sp>
      <p:sp>
        <p:nvSpPr>
          <p:cNvPr id="5" name="Object4"/>
          <p:cNvSpPr/>
          <p:nvPr/>
        </p:nvSpPr>
        <p:spPr>
          <a:xfrm>
            <a:off x="0" y="914400"/>
            <a:ext cx="8944164"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Policies identify actions that the ZPF will perform on network traffic. Three possible actions can be configured to process traffic by protocol, source and destination zones (zone pairs), and other criteria.</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dirty="0">
                <a:effectLst/>
                <a:latin typeface="Arial" panose="020B0604020202020204" pitchFamily="34" charset="0"/>
                <a:cs typeface="Arial" panose="020B0604020202020204" pitchFamily="34" charset="0"/>
              </a:rPr>
              <a:t>Inspect</a:t>
            </a:r>
            <a:r>
              <a:rPr lang="en-US" dirty="0">
                <a:effectLst/>
                <a:latin typeface="Arial" panose="020B0604020202020204" pitchFamily="34" charset="0"/>
                <a:cs typeface="Arial" panose="020B0604020202020204" pitchFamily="34" charset="0"/>
              </a:rPr>
              <a:t> - Performs Cisco IOS stateful packet inspection.</a:t>
            </a:r>
          </a:p>
          <a:p>
            <a:pPr marL="742950" lvl="1" indent="-285750">
              <a:buFont typeface="Arial" panose="020B0604020202020204" pitchFamily="34" charset="0"/>
              <a:buChar char="•"/>
            </a:pPr>
            <a:r>
              <a:rPr lang="en-US" b="1" dirty="0">
                <a:effectLst/>
                <a:latin typeface="Arial" panose="020B0604020202020204" pitchFamily="34" charset="0"/>
                <a:cs typeface="Arial" panose="020B0604020202020204" pitchFamily="34" charset="0"/>
              </a:rPr>
              <a:t>Drop</a:t>
            </a:r>
            <a:r>
              <a:rPr lang="en-US" dirty="0">
                <a:effectLst/>
                <a:latin typeface="Arial" panose="020B0604020202020204" pitchFamily="34" charset="0"/>
                <a:cs typeface="Arial" panose="020B0604020202020204" pitchFamily="34" charset="0"/>
              </a:rPr>
              <a:t> - Analogous to a </a:t>
            </a:r>
            <a:r>
              <a:rPr lang="en-US" b="1" dirty="0">
                <a:effectLst/>
                <a:latin typeface="Arial" panose="020B0604020202020204" pitchFamily="34" charset="0"/>
                <a:cs typeface="Arial" panose="020B0604020202020204" pitchFamily="34" charset="0"/>
              </a:rPr>
              <a:t>deny</a:t>
            </a:r>
            <a:r>
              <a:rPr lang="en-US" dirty="0">
                <a:effectLst/>
                <a:latin typeface="Arial" panose="020B0604020202020204" pitchFamily="34" charset="0"/>
                <a:cs typeface="Arial" panose="020B0604020202020204" pitchFamily="34" charset="0"/>
              </a:rPr>
              <a:t> statement in an ACL. A </a:t>
            </a:r>
            <a:r>
              <a:rPr lang="en-US" b="1" dirty="0">
                <a:effectLst/>
                <a:latin typeface="Arial" panose="020B0604020202020204" pitchFamily="34" charset="0"/>
                <a:cs typeface="Arial" panose="020B0604020202020204" pitchFamily="34" charset="0"/>
              </a:rPr>
              <a:t>log</a:t>
            </a:r>
            <a:r>
              <a:rPr lang="en-US" dirty="0">
                <a:effectLst/>
                <a:latin typeface="Arial" panose="020B0604020202020204" pitchFamily="34" charset="0"/>
                <a:cs typeface="Arial" panose="020B0604020202020204" pitchFamily="34" charset="0"/>
              </a:rPr>
              <a:t> option is available to log the rejected packets.</a:t>
            </a:r>
          </a:p>
          <a:p>
            <a:pPr marL="742950" lvl="1" indent="-285750">
              <a:buFont typeface="Arial" panose="020B0604020202020204" pitchFamily="34" charset="0"/>
              <a:buChar char="•"/>
            </a:pPr>
            <a:r>
              <a:rPr lang="en-US" b="1" dirty="0">
                <a:effectLst/>
                <a:latin typeface="Arial" panose="020B0604020202020204" pitchFamily="34" charset="0"/>
                <a:cs typeface="Arial" panose="020B0604020202020204" pitchFamily="34" charset="0"/>
              </a:rPr>
              <a:t>Pass</a:t>
            </a:r>
            <a:r>
              <a:rPr lang="en-US" dirty="0">
                <a:effectLst/>
                <a:latin typeface="Arial" panose="020B0604020202020204" pitchFamily="34" charset="0"/>
                <a:cs typeface="Arial" panose="020B0604020202020204" pitchFamily="34" charset="0"/>
              </a:rPr>
              <a:t> - Analogous to a </a:t>
            </a:r>
            <a:r>
              <a:rPr lang="en-US" b="1" dirty="0">
                <a:effectLst/>
                <a:latin typeface="Arial" panose="020B0604020202020204" pitchFamily="34" charset="0"/>
                <a:cs typeface="Arial" panose="020B0604020202020204" pitchFamily="34" charset="0"/>
              </a:rPr>
              <a:t>permit</a:t>
            </a:r>
            <a:r>
              <a:rPr lang="en-US" dirty="0">
                <a:effectLst/>
                <a:latin typeface="Arial" panose="020B0604020202020204" pitchFamily="34" charset="0"/>
                <a:cs typeface="Arial" panose="020B0604020202020204" pitchFamily="34" charset="0"/>
              </a:rPr>
              <a:t> statement in an ACL. The pass action does not track the state of connections or sessions within the traffic.</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Operation</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Rules for Transit Traffic</a:t>
            </a:r>
          </a:p>
        </p:txBody>
      </p:sp>
      <p:sp>
        <p:nvSpPr>
          <p:cNvPr id="7" name="TextBox 6">
            <a:extLst>
              <a:ext uri="{FF2B5EF4-FFF2-40B4-BE49-F238E27FC236}">
                <a16:creationId xmlns:a16="http://schemas.microsoft.com/office/drawing/2014/main" id="{E821BFAA-E93E-4629-B02F-5215A2A6E221}"/>
              </a:ext>
            </a:extLst>
          </p:cNvPr>
          <p:cNvSpPr txBox="1"/>
          <p:nvPr/>
        </p:nvSpPr>
        <p:spPr>
          <a:xfrm>
            <a:off x="91440" y="764754"/>
            <a:ext cx="3996110" cy="1477328"/>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Traffic transiting through router interfaces is subject to several rules governing interface behavior. For the transit traffic example, refer to the topology shown in the figure.</a:t>
            </a:r>
          </a:p>
        </p:txBody>
      </p:sp>
      <p:graphicFrame>
        <p:nvGraphicFramePr>
          <p:cNvPr id="14" name="Table 13"/>
          <p:cNvGraphicFramePr>
            <a:graphicFrameLocks noGrp="1"/>
          </p:cNvGraphicFramePr>
          <p:nvPr>
            <p:extLst>
              <p:ext uri="{D42A27DB-BD31-4B8C-83A1-F6EECF244321}">
                <p14:modId xmlns:p14="http://schemas.microsoft.com/office/powerpoint/2010/main" val="2091216654"/>
              </p:ext>
            </p:extLst>
          </p:nvPr>
        </p:nvGraphicFramePr>
        <p:xfrm>
          <a:off x="91440" y="2368426"/>
          <a:ext cx="8961120" cy="2255520"/>
        </p:xfrm>
        <a:graphic>
          <a:graphicData uri="http://schemas.openxmlformats.org/drawingml/2006/table">
            <a:tbl>
              <a:tblPr/>
              <a:tblGrid>
                <a:gridCol w="1792224">
                  <a:extLst>
                    <a:ext uri="{9D8B030D-6E8A-4147-A177-3AD203B41FA5}">
                      <a16:colId xmlns:a16="http://schemas.microsoft.com/office/drawing/2014/main" val="20000"/>
                    </a:ext>
                  </a:extLst>
                </a:gridCol>
                <a:gridCol w="1792224">
                  <a:extLst>
                    <a:ext uri="{9D8B030D-6E8A-4147-A177-3AD203B41FA5}">
                      <a16:colId xmlns:a16="http://schemas.microsoft.com/office/drawing/2014/main" val="20001"/>
                    </a:ext>
                  </a:extLst>
                </a:gridCol>
                <a:gridCol w="1792224">
                  <a:extLst>
                    <a:ext uri="{9D8B030D-6E8A-4147-A177-3AD203B41FA5}">
                      <a16:colId xmlns:a16="http://schemas.microsoft.com/office/drawing/2014/main" val="20002"/>
                    </a:ext>
                  </a:extLst>
                </a:gridCol>
                <a:gridCol w="1792224">
                  <a:extLst>
                    <a:ext uri="{9D8B030D-6E8A-4147-A177-3AD203B41FA5}">
                      <a16:colId xmlns:a16="http://schemas.microsoft.com/office/drawing/2014/main" val="20003"/>
                    </a:ext>
                  </a:extLst>
                </a:gridCol>
                <a:gridCol w="1792224">
                  <a:extLst>
                    <a:ext uri="{9D8B030D-6E8A-4147-A177-3AD203B41FA5}">
                      <a16:colId xmlns:a16="http://schemas.microsoft.com/office/drawing/2014/main" val="20004"/>
                    </a:ext>
                  </a:extLst>
                </a:gridCol>
              </a:tblGrid>
              <a:tr h="0">
                <a:tc>
                  <a:txBody>
                    <a:bodyPr/>
                    <a:lstStyle/>
                    <a:p>
                      <a:r>
                        <a:rPr lang="en-US" sz="1200" dirty="0">
                          <a:solidFill>
                            <a:srgbClr val="FFFFFF"/>
                          </a:solidFill>
                        </a:rPr>
                        <a:t>Source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Destination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Zone-Pair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Policy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Result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DROP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DROP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(public)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DROP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(public)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r h="0">
                <a:tc>
                  <a:txBody>
                    <a:bodyPr/>
                    <a:lstStyle/>
                    <a:p>
                      <a:r>
                        <a:rPr lang="en-US" sz="1200" dirty="0">
                          <a:solidFill>
                            <a:srgbClr val="58585B"/>
                          </a:solidFill>
                        </a:rPr>
                        <a:t>YES (private)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(public)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INSPECT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7"/>
                  </a:ext>
                </a:extLst>
              </a:tr>
            </a:tbl>
          </a:graphicData>
        </a:graphic>
      </p:graphicFrame>
      <p:pic>
        <p:nvPicPr>
          <p:cNvPr id="5" name="Picture 4">
            <a:extLst>
              <a:ext uri="{FF2B5EF4-FFF2-40B4-BE49-F238E27FC236}">
                <a16:creationId xmlns:a16="http://schemas.microsoft.com/office/drawing/2014/main" id="{81B12CAC-C34B-4F2C-B5AA-C0227D59F78F}"/>
              </a:ext>
            </a:extLst>
          </p:cNvPr>
          <p:cNvPicPr>
            <a:picLocks noChangeAspect="1"/>
          </p:cNvPicPr>
          <p:nvPr/>
        </p:nvPicPr>
        <p:blipFill>
          <a:blip r:embed="rId3"/>
          <a:stretch>
            <a:fillRect/>
          </a:stretch>
        </p:blipFill>
        <p:spPr>
          <a:xfrm>
            <a:off x="4399414" y="362438"/>
            <a:ext cx="3554654" cy="19500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Operation</a:t>
            </a:r>
          </a:p>
        </p:txBody>
      </p:sp>
      <p:sp>
        <p:nvSpPr>
          <p:cNvPr id="3" name="Object2"/>
          <p:cNvSpPr>
            <a:spLocks noGrp="1"/>
          </p:cNvSpPr>
          <p:nvPr>
            <p:ph type="body" idx="100" hasCustomPrompt="1"/>
          </p:nvPr>
        </p:nvSpPr>
        <p:spPr>
          <a:xfrm>
            <a:off x="0" y="250097"/>
            <a:ext cx="9144000" cy="914400"/>
          </a:xfrm>
          <a:prstGeom prst="rect">
            <a:avLst/>
          </a:prstGeom>
          <a:noFill/>
          <a:ln/>
        </p:spPr>
        <p:txBody>
          <a:bodyPr wrap="square" rtlCol="0"/>
          <a:lstStyle/>
          <a:p>
            <a:pPr marL="0" indent="0">
              <a:buNone/>
            </a:pPr>
            <a:r>
              <a:rPr lang="en-US" dirty="0"/>
              <a:t>Rules for Traffic to the Self Zone</a:t>
            </a:r>
          </a:p>
        </p:txBody>
      </p:sp>
      <p:sp>
        <p:nvSpPr>
          <p:cNvPr id="7" name="TextBox 6">
            <a:extLst>
              <a:ext uri="{FF2B5EF4-FFF2-40B4-BE49-F238E27FC236}">
                <a16:creationId xmlns:a16="http://schemas.microsoft.com/office/drawing/2014/main" id="{0C0D18A5-D5A4-4B77-9F2E-7573DE56B5BA}"/>
              </a:ext>
            </a:extLst>
          </p:cNvPr>
          <p:cNvSpPr txBox="1"/>
          <p:nvPr/>
        </p:nvSpPr>
        <p:spPr>
          <a:xfrm>
            <a:off x="91440" y="879227"/>
            <a:ext cx="8822446"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self zone is the router itself and includes all the IP addresses assigned to the router interfaces. This is traffic that originates at the router or is addressed to a router interface.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rules depend on whether the router is the source or the destination of the traffic, as shown in the table.</a:t>
            </a:r>
          </a:p>
        </p:txBody>
      </p:sp>
      <p:graphicFrame>
        <p:nvGraphicFramePr>
          <p:cNvPr id="15" name="Table 14"/>
          <p:cNvGraphicFramePr>
            <a:graphicFrameLocks noGrp="1"/>
          </p:cNvGraphicFramePr>
          <p:nvPr>
            <p:extLst>
              <p:ext uri="{D42A27DB-BD31-4B8C-83A1-F6EECF244321}">
                <p14:modId xmlns:p14="http://schemas.microsoft.com/office/powerpoint/2010/main" val="227500400"/>
              </p:ext>
            </p:extLst>
          </p:nvPr>
        </p:nvGraphicFramePr>
        <p:xfrm>
          <a:off x="91440" y="2267833"/>
          <a:ext cx="8961120" cy="1996440"/>
        </p:xfrm>
        <a:graphic>
          <a:graphicData uri="http://schemas.openxmlformats.org/drawingml/2006/table">
            <a:tbl>
              <a:tblPr/>
              <a:tblGrid>
                <a:gridCol w="1792224">
                  <a:extLst>
                    <a:ext uri="{9D8B030D-6E8A-4147-A177-3AD203B41FA5}">
                      <a16:colId xmlns:a16="http://schemas.microsoft.com/office/drawing/2014/main" val="20000"/>
                    </a:ext>
                  </a:extLst>
                </a:gridCol>
                <a:gridCol w="1792224">
                  <a:extLst>
                    <a:ext uri="{9D8B030D-6E8A-4147-A177-3AD203B41FA5}">
                      <a16:colId xmlns:a16="http://schemas.microsoft.com/office/drawing/2014/main" val="20001"/>
                    </a:ext>
                  </a:extLst>
                </a:gridCol>
                <a:gridCol w="1792224">
                  <a:extLst>
                    <a:ext uri="{9D8B030D-6E8A-4147-A177-3AD203B41FA5}">
                      <a16:colId xmlns:a16="http://schemas.microsoft.com/office/drawing/2014/main" val="20002"/>
                    </a:ext>
                  </a:extLst>
                </a:gridCol>
                <a:gridCol w="1792224">
                  <a:extLst>
                    <a:ext uri="{9D8B030D-6E8A-4147-A177-3AD203B41FA5}">
                      <a16:colId xmlns:a16="http://schemas.microsoft.com/office/drawing/2014/main" val="20003"/>
                    </a:ext>
                  </a:extLst>
                </a:gridCol>
                <a:gridCol w="1792224">
                  <a:extLst>
                    <a:ext uri="{9D8B030D-6E8A-4147-A177-3AD203B41FA5}">
                      <a16:colId xmlns:a16="http://schemas.microsoft.com/office/drawing/2014/main" val="20004"/>
                    </a:ext>
                  </a:extLst>
                </a:gridCol>
              </a:tblGrid>
              <a:tr h="0">
                <a:tc>
                  <a:txBody>
                    <a:bodyPr/>
                    <a:lstStyle/>
                    <a:p>
                      <a:r>
                        <a:rPr lang="en-US" sz="1200" dirty="0">
                          <a:solidFill>
                            <a:srgbClr val="FFFFFF"/>
                          </a:solidFill>
                        </a:rPr>
                        <a:t>Source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Destination Interface Member of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Zone-Pair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Policy Exists?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Result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INSPECT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4"/>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 (self zone)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INSPECT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10.3 Configure a ZPF</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a ZPF</a:t>
            </a:r>
          </a:p>
        </p:txBody>
      </p:sp>
      <p:sp>
        <p:nvSpPr>
          <p:cNvPr id="5" name="Object4"/>
          <p:cNvSpPr/>
          <p:nvPr/>
        </p:nvSpPr>
        <p:spPr>
          <a:xfrm>
            <a:off x="91439" y="787282"/>
            <a:ext cx="8877993" cy="675758"/>
          </a:xfrm>
          <a:prstGeom prst="rect">
            <a:avLst/>
          </a:prstGeom>
          <a:noFill/>
          <a:ln/>
        </p:spPr>
        <p:txBody>
          <a:bodyPr wrap="square" rtlCol="0" anchor="t"/>
          <a:lstStyle/>
          <a:p>
            <a:pPr>
              <a:lnSpc>
                <a:spcPts val="2000"/>
              </a:lnSpc>
            </a:pPr>
            <a:r>
              <a:rPr lang="en-US" sz="1500" dirty="0">
                <a:latin typeface="Arial" panose="020B0604020202020204" pitchFamily="34" charset="0"/>
                <a:cs typeface="Arial" panose="020B0604020202020204" pitchFamily="34" charset="0"/>
              </a:rPr>
              <a:t>The topology and steps shown in the figure will be used throughout the remainder of this topic to demonstrate ZPF configuration. </a:t>
            </a:r>
          </a:p>
        </p:txBody>
      </p:sp>
      <p:sp>
        <p:nvSpPr>
          <p:cNvPr id="10" name="TextBox 9">
            <a:extLst>
              <a:ext uri="{FF2B5EF4-FFF2-40B4-BE49-F238E27FC236}">
                <a16:creationId xmlns:a16="http://schemas.microsoft.com/office/drawing/2014/main" id="{4FA44AD3-843A-458B-9714-CFA8FEA14EBC}"/>
              </a:ext>
            </a:extLst>
          </p:cNvPr>
          <p:cNvSpPr txBox="1"/>
          <p:nvPr/>
        </p:nvSpPr>
        <p:spPr>
          <a:xfrm>
            <a:off x="1935225" y="3451286"/>
            <a:ext cx="4614262" cy="1169551"/>
          </a:xfrm>
          <a:prstGeom prst="rect">
            <a:avLst/>
          </a:prstGeom>
          <a:noFill/>
        </p:spPr>
        <p:txBody>
          <a:bodyPr wrap="square">
            <a:spAutoFit/>
          </a:bodyPr>
          <a:lstStyle/>
          <a:p>
            <a:r>
              <a:rPr lang="en-US" sz="1400" dirty="0"/>
              <a:t>Step 1: Create the zones.</a:t>
            </a:r>
          </a:p>
          <a:p>
            <a:r>
              <a:rPr lang="en-US" sz="1400" dirty="0"/>
              <a:t>Step 2: Identify traffic with a class-map.</a:t>
            </a:r>
          </a:p>
          <a:p>
            <a:r>
              <a:rPr lang="en-US" sz="1400" dirty="0"/>
              <a:t>Step 3: Define an action with a policy-map.</a:t>
            </a:r>
          </a:p>
          <a:p>
            <a:r>
              <a:rPr lang="en-US" sz="1400" dirty="0"/>
              <a:t>Step 4: Identify a zone pair and match it to a policy-map.</a:t>
            </a:r>
          </a:p>
          <a:p>
            <a:r>
              <a:rPr lang="en-US" sz="1400" dirty="0"/>
              <a:t>Step 5: Assign zones to the appropriate interfaces.</a:t>
            </a:r>
          </a:p>
        </p:txBody>
      </p:sp>
      <p:pic>
        <p:nvPicPr>
          <p:cNvPr id="4" name="Picture 3">
            <a:extLst>
              <a:ext uri="{FF2B5EF4-FFF2-40B4-BE49-F238E27FC236}">
                <a16:creationId xmlns:a16="http://schemas.microsoft.com/office/drawing/2014/main" id="{AE5AA670-7777-4DB5-9E40-020CE6363E46}"/>
              </a:ext>
            </a:extLst>
          </p:cNvPr>
          <p:cNvPicPr>
            <a:picLocks noChangeAspect="1"/>
          </p:cNvPicPr>
          <p:nvPr/>
        </p:nvPicPr>
        <p:blipFill>
          <a:blip r:embed="rId3"/>
          <a:stretch>
            <a:fillRect/>
          </a:stretch>
        </p:blipFill>
        <p:spPr>
          <a:xfrm>
            <a:off x="1530660" y="1463040"/>
            <a:ext cx="5423392" cy="186792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1. Create Zones</a:t>
            </a:r>
          </a:p>
        </p:txBody>
      </p:sp>
      <p:sp>
        <p:nvSpPr>
          <p:cNvPr id="5" name="Object4"/>
          <p:cNvSpPr/>
          <p:nvPr/>
        </p:nvSpPr>
        <p:spPr>
          <a:xfrm>
            <a:off x="0" y="731520"/>
            <a:ext cx="91440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The first step, is to create the zones. However, before creating the zones answer a few questions:</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What interfaces should be included in the zones?</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What will be the name for each zone?</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What traffic is necessary between the zones and in which direction?</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In the example topology, we have two interfaces, two zones, and traffic flowing in one direction. Traffic sourced from the public zone will not be allowed. Create the private and public zones for the firewall with the zone security command, as shown here.</a:t>
            </a:r>
          </a:p>
          <a:p>
            <a:endParaRPr lang="en-US" sz="1400" dirty="0">
              <a:effectLst/>
            </a:endParaRPr>
          </a:p>
          <a:p>
            <a:endParaRPr lang="en-US" sz="1400" dirty="0"/>
          </a:p>
          <a:p>
            <a:endParaRPr lang="en-US" sz="1400" dirty="0">
              <a:effectLst/>
            </a:endParaRPr>
          </a:p>
        </p:txBody>
      </p:sp>
      <p:pic>
        <p:nvPicPr>
          <p:cNvPr id="4" name="Picture 3">
            <a:extLst>
              <a:ext uri="{FF2B5EF4-FFF2-40B4-BE49-F238E27FC236}">
                <a16:creationId xmlns:a16="http://schemas.microsoft.com/office/drawing/2014/main" id="{2F57D36E-C92E-4CFA-AF3A-C88D08F9FD1D}"/>
              </a:ext>
            </a:extLst>
          </p:cNvPr>
          <p:cNvPicPr>
            <a:picLocks noChangeAspect="1"/>
          </p:cNvPicPr>
          <p:nvPr/>
        </p:nvPicPr>
        <p:blipFill>
          <a:blip r:embed="rId3"/>
          <a:stretch>
            <a:fillRect/>
          </a:stretch>
        </p:blipFill>
        <p:spPr>
          <a:xfrm>
            <a:off x="4314305" y="3020447"/>
            <a:ext cx="4488873" cy="1545208"/>
          </a:xfrm>
          <a:prstGeom prst="rect">
            <a:avLst/>
          </a:prstGeom>
        </p:spPr>
      </p:pic>
      <p:pic>
        <p:nvPicPr>
          <p:cNvPr id="7" name="Picture 6">
            <a:extLst>
              <a:ext uri="{FF2B5EF4-FFF2-40B4-BE49-F238E27FC236}">
                <a16:creationId xmlns:a16="http://schemas.microsoft.com/office/drawing/2014/main" id="{EC2A7A30-4B0C-4C4D-9901-7384BC763076}"/>
              </a:ext>
            </a:extLst>
          </p:cNvPr>
          <p:cNvPicPr>
            <a:picLocks noChangeAspect="1"/>
          </p:cNvPicPr>
          <p:nvPr/>
        </p:nvPicPr>
        <p:blipFill>
          <a:blip r:embed="rId4"/>
          <a:stretch>
            <a:fillRect/>
          </a:stretch>
        </p:blipFill>
        <p:spPr>
          <a:xfrm>
            <a:off x="340822" y="2935757"/>
            <a:ext cx="3772094" cy="171458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2. Identify Traffic</a:t>
            </a:r>
          </a:p>
        </p:txBody>
      </p:sp>
      <p:sp>
        <p:nvSpPr>
          <p:cNvPr id="8" name="TextBox 7">
            <a:extLst>
              <a:ext uri="{FF2B5EF4-FFF2-40B4-BE49-F238E27FC236}">
                <a16:creationId xmlns:a16="http://schemas.microsoft.com/office/drawing/2014/main" id="{1C8B1EDC-B945-4FFD-AC27-7462D2B3B969}"/>
              </a:ext>
            </a:extLst>
          </p:cNvPr>
          <p:cNvSpPr txBox="1"/>
          <p:nvPr/>
        </p:nvSpPr>
        <p:spPr>
          <a:xfrm>
            <a:off x="0" y="819388"/>
            <a:ext cx="8961119"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second step is to use a class-map to identify the traffic to which a policy will be applied. </a:t>
            </a:r>
          </a:p>
        </p:txBody>
      </p:sp>
      <p:sp>
        <p:nvSpPr>
          <p:cNvPr id="10" name="TextBox 9">
            <a:extLst>
              <a:ext uri="{FF2B5EF4-FFF2-40B4-BE49-F238E27FC236}">
                <a16:creationId xmlns:a16="http://schemas.microsoft.com/office/drawing/2014/main" id="{B233FD64-70E4-40E9-ABE5-73D6B5C5B1A5}"/>
              </a:ext>
            </a:extLst>
          </p:cNvPr>
          <p:cNvSpPr txBox="1"/>
          <p:nvPr/>
        </p:nvSpPr>
        <p:spPr>
          <a:xfrm>
            <a:off x="0" y="1155437"/>
            <a:ext cx="8961119"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figure shows the syntax for the </a:t>
            </a:r>
            <a:r>
              <a:rPr lang="en-US" sz="1600" b="1" dirty="0">
                <a:latin typeface="Arial" panose="020B0604020202020204" pitchFamily="34" charset="0"/>
                <a:cs typeface="Arial" panose="020B0604020202020204" pitchFamily="34" charset="0"/>
              </a:rPr>
              <a:t>class-map</a:t>
            </a:r>
            <a:r>
              <a:rPr lang="en-US" sz="1600" dirty="0">
                <a:latin typeface="Arial" panose="020B0604020202020204" pitchFamily="34" charset="0"/>
                <a:cs typeface="Arial" panose="020B0604020202020204" pitchFamily="34" charset="0"/>
              </a:rPr>
              <a:t> command. There are several types of class-maps. For a ZPF configuration, use the </a:t>
            </a:r>
            <a:r>
              <a:rPr lang="en-US" sz="1600" b="1" dirty="0">
                <a:latin typeface="Arial" panose="020B0604020202020204" pitchFamily="34" charset="0"/>
                <a:cs typeface="Arial" panose="020B0604020202020204" pitchFamily="34" charset="0"/>
              </a:rPr>
              <a:t>inspect</a:t>
            </a:r>
            <a:r>
              <a:rPr lang="en-US" sz="1600" dirty="0">
                <a:latin typeface="Arial" panose="020B0604020202020204" pitchFamily="34" charset="0"/>
                <a:cs typeface="Arial" panose="020B0604020202020204" pitchFamily="34" charset="0"/>
              </a:rPr>
              <a:t> keyword to define a class-map. Determine how packets are evaluated when multiple match criteria exist. Packets must meet one of the match criteria (</a:t>
            </a:r>
            <a:r>
              <a:rPr lang="en-US" sz="1600" b="1" dirty="0">
                <a:latin typeface="Arial" panose="020B0604020202020204" pitchFamily="34" charset="0"/>
                <a:cs typeface="Arial" panose="020B0604020202020204" pitchFamily="34" charset="0"/>
              </a:rPr>
              <a:t>match-any</a:t>
            </a:r>
            <a:r>
              <a:rPr lang="en-US" sz="1600" dirty="0">
                <a:latin typeface="Arial" panose="020B0604020202020204" pitchFamily="34" charset="0"/>
                <a:cs typeface="Arial" panose="020B0604020202020204" pitchFamily="34" charset="0"/>
              </a:rPr>
              <a:t>) or all of the match criteria (</a:t>
            </a:r>
            <a:r>
              <a:rPr lang="en-US" sz="1600" b="1" dirty="0">
                <a:latin typeface="Arial" panose="020B0604020202020204" pitchFamily="34" charset="0"/>
                <a:cs typeface="Arial" panose="020B0604020202020204" pitchFamily="34" charset="0"/>
              </a:rPr>
              <a:t>match-all</a:t>
            </a:r>
            <a:r>
              <a:rPr lang="en-US" sz="1600" dirty="0">
                <a:latin typeface="Arial" panose="020B0604020202020204" pitchFamily="34" charset="0"/>
                <a:cs typeface="Arial" panose="020B0604020202020204" pitchFamily="34" charset="0"/>
              </a:rPr>
              <a:t>) to be considered a member of the class.</a:t>
            </a:r>
          </a:p>
        </p:txBody>
      </p:sp>
      <p:graphicFrame>
        <p:nvGraphicFramePr>
          <p:cNvPr id="20" name="Table 19"/>
          <p:cNvGraphicFramePr>
            <a:graphicFrameLocks noGrp="1"/>
          </p:cNvGraphicFramePr>
          <p:nvPr>
            <p:extLst>
              <p:ext uri="{D42A27DB-BD31-4B8C-83A1-F6EECF244321}">
                <p14:modId xmlns:p14="http://schemas.microsoft.com/office/powerpoint/2010/main" val="2513338753"/>
              </p:ext>
            </p:extLst>
          </p:nvPr>
        </p:nvGraphicFramePr>
        <p:xfrm>
          <a:off x="406485" y="3132893"/>
          <a:ext cx="7961428" cy="1036320"/>
        </p:xfrm>
        <a:graphic>
          <a:graphicData uri="http://schemas.openxmlformats.org/drawingml/2006/table">
            <a:tbl>
              <a:tblPr/>
              <a:tblGrid>
                <a:gridCol w="1673253">
                  <a:extLst>
                    <a:ext uri="{9D8B030D-6E8A-4147-A177-3AD203B41FA5}">
                      <a16:colId xmlns:a16="http://schemas.microsoft.com/office/drawing/2014/main" val="20000"/>
                    </a:ext>
                  </a:extLst>
                </a:gridCol>
                <a:gridCol w="6288175">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match-any</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Packets must meet one of the match criteria to be considered a member of the class.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match-all</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Packets must meet all of the match criteria to be considered a member of the class.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i="1" dirty="0">
                          <a:solidFill>
                            <a:srgbClr val="58585B"/>
                          </a:solidFill>
                          <a:latin typeface="Courier New" panose="02070309020205020404" pitchFamily="49" charset="0"/>
                          <a:cs typeface="Courier New" panose="02070309020205020404" pitchFamily="49" charset="0"/>
                        </a:rPr>
                        <a:t>class-map-name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Name of the class-map that will be used to configure the policy for the class in the policy-map.</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D2DC4D5D-9939-4265-9051-1B6A1E214C4B}"/>
              </a:ext>
            </a:extLst>
          </p:cNvPr>
          <p:cNvPicPr>
            <a:picLocks noChangeAspect="1"/>
          </p:cNvPicPr>
          <p:nvPr/>
        </p:nvPicPr>
        <p:blipFill>
          <a:blip r:embed="rId3"/>
          <a:stretch>
            <a:fillRect/>
          </a:stretch>
        </p:blipFill>
        <p:spPr>
          <a:xfrm>
            <a:off x="837303" y="2484825"/>
            <a:ext cx="6839301" cy="43182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2. Identify Traffic (Cont.)</a:t>
            </a:r>
          </a:p>
        </p:txBody>
      </p:sp>
      <p:sp>
        <p:nvSpPr>
          <p:cNvPr id="8" name="TextBox 7">
            <a:extLst>
              <a:ext uri="{FF2B5EF4-FFF2-40B4-BE49-F238E27FC236}">
                <a16:creationId xmlns:a16="http://schemas.microsoft.com/office/drawing/2014/main" id="{FBC53246-FE4D-4BD6-AD5A-1DB607284D7C}"/>
              </a:ext>
            </a:extLst>
          </p:cNvPr>
          <p:cNvSpPr txBox="1"/>
          <p:nvPr/>
        </p:nvSpPr>
        <p:spPr>
          <a:xfrm>
            <a:off x="0" y="865554"/>
            <a:ext cx="9310254"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figure shows the syntax for the match statements in class-map sub-configuration mode. Match traffic to an ACL, a specific protocol, or even another class-map.</a:t>
            </a:r>
          </a:p>
        </p:txBody>
      </p:sp>
      <p:graphicFrame>
        <p:nvGraphicFramePr>
          <p:cNvPr id="39" name="Table 38"/>
          <p:cNvGraphicFramePr>
            <a:graphicFrameLocks noGrp="1"/>
          </p:cNvGraphicFramePr>
          <p:nvPr>
            <p:extLst>
              <p:ext uri="{D42A27DB-BD31-4B8C-83A1-F6EECF244321}">
                <p14:modId xmlns:p14="http://schemas.microsoft.com/office/powerpoint/2010/main" val="670111601"/>
              </p:ext>
            </p:extLst>
          </p:nvPr>
        </p:nvGraphicFramePr>
        <p:xfrm>
          <a:off x="839620" y="2821510"/>
          <a:ext cx="7631014" cy="1036320"/>
        </p:xfrm>
        <a:graphic>
          <a:graphicData uri="http://schemas.openxmlformats.org/drawingml/2006/table">
            <a:tbl>
              <a:tblPr/>
              <a:tblGrid>
                <a:gridCol w="1921777">
                  <a:extLst>
                    <a:ext uri="{9D8B030D-6E8A-4147-A177-3AD203B41FA5}">
                      <a16:colId xmlns:a16="http://schemas.microsoft.com/office/drawing/2014/main" val="20000"/>
                    </a:ext>
                  </a:extLst>
                </a:gridCol>
                <a:gridCol w="5709237">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match access-group</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Configures the match criteria for a class-map based on the specified ACL number or name.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match protocol</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Configures the match criteria for a class-map based on the specified protocol.</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match class-map</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Uses another class-map to identify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08800B72-A5AC-45AA-9583-FF14DA820B05}"/>
              </a:ext>
            </a:extLst>
          </p:cNvPr>
          <p:cNvPicPr>
            <a:picLocks noChangeAspect="1"/>
          </p:cNvPicPr>
          <p:nvPr/>
        </p:nvPicPr>
        <p:blipFill>
          <a:blip r:embed="rId3"/>
          <a:stretch>
            <a:fillRect/>
          </a:stretch>
        </p:blipFill>
        <p:spPr>
          <a:xfrm>
            <a:off x="1217144" y="1712359"/>
            <a:ext cx="6709711" cy="84754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spTree>
    <p:extLst>
      <p:ext uri="{BB962C8B-B14F-4D97-AF65-F5344CB8AC3E}">
        <p14:creationId xmlns:p14="http://schemas.microsoft.com/office/powerpoint/2010/main" val="316748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Zone-Based Policy Firewalls</a:t>
            </a:r>
            <a:r>
              <a:rPr lang="en-US" altLang="en-US" sz="1400" b="1" dirty="0">
                <a:solidFill>
                  <a:schemeClr val="tx1"/>
                </a:solidFill>
                <a:ea typeface="Calibri" panose="020F0502020204030204" pitchFamily="34" charset="0"/>
                <a:cs typeface="Calibri" panose="020F0502020204030204" pitchFamily="34" charset="0"/>
              </a:rPr>
              <a:t>		</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Implement Zone-Based Policy Firewall using CLI.</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62276320"/>
              </p:ext>
            </p:extLst>
          </p:nvPr>
        </p:nvGraphicFramePr>
        <p:xfrm>
          <a:off x="423333" y="1625600"/>
          <a:ext cx="8263467" cy="1010390"/>
        </p:xfrm>
        <a:graphic>
          <a:graphicData uri="http://schemas.openxmlformats.org/drawingml/2006/table">
            <a:tbl>
              <a:tblPr firstRow="1" firstCol="1" bandRow="1">
                <a:tableStyleId>{5C22544A-7EE6-4342-B048-85BDC9FD1C3A}</a:tableStyleId>
              </a:tblPr>
              <a:tblGrid>
                <a:gridCol w="2319867">
                  <a:extLst>
                    <a:ext uri="{9D8B030D-6E8A-4147-A177-3AD203B41FA5}">
                      <a16:colId xmlns:a16="http://schemas.microsoft.com/office/drawing/2014/main" val="399010295"/>
                    </a:ext>
                  </a:extLst>
                </a:gridCol>
                <a:gridCol w="5943600">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ZPF Overview</a:t>
                      </a:r>
                    </a:p>
                  </a:txBody>
                  <a:tcPr marL="60168" marR="60168" marT="0" marB="0"/>
                </a:tc>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Explain how Zone-Based Firewalls are used to help secure a network.</a:t>
                      </a: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ZPF Operation</a:t>
                      </a:r>
                    </a:p>
                  </a:txBody>
                  <a:tcPr marL="60168" marR="60168" marT="0" marB="0"/>
                </a:tc>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Explain the operation of a Zone-Based Policy Firewall.</a:t>
                      </a:r>
                    </a:p>
                  </a:txBody>
                  <a:tcPr marL="60168" marR="60168" marT="0" marB="0"/>
                </a:tc>
                <a:extLst>
                  <a:ext uri="{0D108BD9-81ED-4DB2-BD59-A6C34878D82A}">
                    <a16:rowId xmlns:a16="http://schemas.microsoft.com/office/drawing/2014/main" val="662892947"/>
                  </a:ext>
                </a:extLst>
              </a:tr>
              <a:tr h="254659">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Configuring a ZPF</a:t>
                      </a:r>
                    </a:p>
                  </a:txBody>
                  <a:tcPr marL="60168" marR="60168" marT="0" marB="0"/>
                </a:tc>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Configure a Zone-Based Firewall with CLI.</a:t>
                      </a:r>
                    </a:p>
                  </a:txBody>
                  <a:tcPr marL="60168" marR="60168" marT="0" marB="0"/>
                </a:tc>
                <a:extLst>
                  <a:ext uri="{0D108BD9-81ED-4DB2-BD59-A6C34878D82A}">
                    <a16:rowId xmlns:a16="http://schemas.microsoft.com/office/drawing/2014/main" val="1283686363"/>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3. Define an Action</a:t>
            </a:r>
          </a:p>
        </p:txBody>
      </p:sp>
      <p:sp>
        <p:nvSpPr>
          <p:cNvPr id="7" name="TextBox 6">
            <a:extLst>
              <a:ext uri="{FF2B5EF4-FFF2-40B4-BE49-F238E27FC236}">
                <a16:creationId xmlns:a16="http://schemas.microsoft.com/office/drawing/2014/main" id="{25AF834F-13D2-4749-BB27-496BEBBD9694}"/>
              </a:ext>
            </a:extLst>
          </p:cNvPr>
          <p:cNvSpPr txBox="1"/>
          <p:nvPr/>
        </p:nvSpPr>
        <p:spPr>
          <a:xfrm>
            <a:off x="0" y="815251"/>
            <a:ext cx="8661862"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third step is to use a policy-map to define what action should be taken for traffic that is a member of a class. The figure shows the command syntax to configure a policy-map. An action is a specific functionality. It is typically associated with a traffic class. For example, inspect, drop, and pass are actions.</a:t>
            </a:r>
          </a:p>
        </p:txBody>
      </p:sp>
      <p:graphicFrame>
        <p:nvGraphicFramePr>
          <p:cNvPr id="21" name="Table 20"/>
          <p:cNvGraphicFramePr>
            <a:graphicFrameLocks noGrp="1"/>
          </p:cNvGraphicFramePr>
          <p:nvPr>
            <p:extLst>
              <p:ext uri="{D42A27DB-BD31-4B8C-83A1-F6EECF244321}">
                <p14:modId xmlns:p14="http://schemas.microsoft.com/office/powerpoint/2010/main" val="3354608880"/>
              </p:ext>
            </p:extLst>
          </p:nvPr>
        </p:nvGraphicFramePr>
        <p:xfrm>
          <a:off x="1335310" y="2983052"/>
          <a:ext cx="5991241" cy="1402080"/>
        </p:xfrm>
        <a:graphic>
          <a:graphicData uri="http://schemas.openxmlformats.org/drawingml/2006/table">
            <a:tbl>
              <a:tblPr/>
              <a:tblGrid>
                <a:gridCol w="1095295">
                  <a:extLst>
                    <a:ext uri="{9D8B030D-6E8A-4147-A177-3AD203B41FA5}">
                      <a16:colId xmlns:a16="http://schemas.microsoft.com/office/drawing/2014/main" val="20000"/>
                    </a:ext>
                  </a:extLst>
                </a:gridCol>
                <a:gridCol w="4895946">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inspect</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An action that offers state−based traffic control. The router maintains session information for TCP and UDP and permits return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drop</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Discards unwanted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pass</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A stateless action that allows the router to forward traffic from one zone to another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8B60E0B0-CB6F-4646-AE1E-970ED43846EA}"/>
              </a:ext>
            </a:extLst>
          </p:cNvPr>
          <p:cNvPicPr>
            <a:picLocks noChangeAspect="1"/>
          </p:cNvPicPr>
          <p:nvPr/>
        </p:nvPicPr>
        <p:blipFill>
          <a:blip r:embed="rId3"/>
          <a:stretch>
            <a:fillRect/>
          </a:stretch>
        </p:blipFill>
        <p:spPr>
          <a:xfrm>
            <a:off x="1697447" y="2090201"/>
            <a:ext cx="5278083" cy="75289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4. Identify a Zone-Pair and Match to a Policy</a:t>
            </a:r>
          </a:p>
        </p:txBody>
      </p:sp>
      <p:sp>
        <p:nvSpPr>
          <p:cNvPr id="7" name="TextBox 6">
            <a:extLst>
              <a:ext uri="{FF2B5EF4-FFF2-40B4-BE49-F238E27FC236}">
                <a16:creationId xmlns:a16="http://schemas.microsoft.com/office/drawing/2014/main" id="{2DDC8483-A7A5-4A3E-A49B-388CC2641FE8}"/>
              </a:ext>
            </a:extLst>
          </p:cNvPr>
          <p:cNvSpPr txBox="1"/>
          <p:nvPr/>
        </p:nvSpPr>
        <p:spPr>
          <a:xfrm>
            <a:off x="91440" y="907953"/>
            <a:ext cx="8961120" cy="120032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fourth step is to identify a zone pair and associate that zone pair to a policy-map. The figure shows the command syntax. Create a zone-pair with the </a:t>
            </a:r>
            <a:r>
              <a:rPr lang="en-US" b="1" dirty="0">
                <a:latin typeface="Arial" panose="020B0604020202020204" pitchFamily="34" charset="0"/>
                <a:cs typeface="Arial" panose="020B0604020202020204" pitchFamily="34" charset="0"/>
              </a:rPr>
              <a:t>zone-pair security</a:t>
            </a:r>
            <a:r>
              <a:rPr lang="en-US" dirty="0">
                <a:latin typeface="Arial" panose="020B0604020202020204" pitchFamily="34" charset="0"/>
                <a:cs typeface="Arial" panose="020B0604020202020204" pitchFamily="34" charset="0"/>
              </a:rPr>
              <a:t> command. Then use the </a:t>
            </a:r>
            <a:r>
              <a:rPr lang="en-US" b="1" dirty="0">
                <a:latin typeface="Arial" panose="020B0604020202020204" pitchFamily="34" charset="0"/>
                <a:cs typeface="Arial" panose="020B0604020202020204" pitchFamily="34" charset="0"/>
              </a:rPr>
              <a:t>service-policy type inspect</a:t>
            </a:r>
            <a:r>
              <a:rPr lang="en-US" dirty="0">
                <a:latin typeface="Arial" panose="020B0604020202020204" pitchFamily="34" charset="0"/>
                <a:cs typeface="Arial" panose="020B0604020202020204" pitchFamily="34" charset="0"/>
              </a:rPr>
              <a:t> command to attach a policy-map and its associated action to the zone-pair.</a:t>
            </a:r>
          </a:p>
        </p:txBody>
      </p:sp>
      <p:graphicFrame>
        <p:nvGraphicFramePr>
          <p:cNvPr id="22" name="Table 21"/>
          <p:cNvGraphicFramePr>
            <a:graphicFrameLocks noGrp="1"/>
          </p:cNvGraphicFramePr>
          <p:nvPr>
            <p:extLst>
              <p:ext uri="{D42A27DB-BD31-4B8C-83A1-F6EECF244321}">
                <p14:modId xmlns:p14="http://schemas.microsoft.com/office/powerpoint/2010/main" val="37616434"/>
              </p:ext>
            </p:extLst>
          </p:nvPr>
        </p:nvGraphicFramePr>
        <p:xfrm>
          <a:off x="91440" y="3111781"/>
          <a:ext cx="8961120" cy="1219200"/>
        </p:xfrm>
        <a:graphic>
          <a:graphicData uri="http://schemas.openxmlformats.org/drawingml/2006/table">
            <a:tbl>
              <a:tblPr/>
              <a:tblGrid>
                <a:gridCol w="3335639">
                  <a:extLst>
                    <a:ext uri="{9D8B030D-6E8A-4147-A177-3AD203B41FA5}">
                      <a16:colId xmlns:a16="http://schemas.microsoft.com/office/drawing/2014/main" val="20000"/>
                    </a:ext>
                  </a:extLst>
                </a:gridCol>
                <a:gridCol w="5625481">
                  <a:extLst>
                    <a:ext uri="{9D8B030D-6E8A-4147-A177-3AD203B41FA5}">
                      <a16:colId xmlns:a16="http://schemas.microsoft.com/office/drawing/2014/main" val="20001"/>
                    </a:ext>
                  </a:extLst>
                </a:gridCol>
              </a:tblGrid>
              <a:tr h="0">
                <a:tc>
                  <a:txBody>
                    <a:bodyPr/>
                    <a:lstStyle/>
                    <a:p>
                      <a:r>
                        <a:rPr lang="en-US" sz="1200" dirty="0">
                          <a:solidFill>
                            <a:srgbClr val="FFFFFF"/>
                          </a:solidFill>
                        </a:rPr>
                        <a:t>Parameter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source</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source-zone-name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Specifies the name of the zone from which traffic is originating.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destination</a:t>
                      </a:r>
                      <a:r>
                        <a:rPr lang="en-US" sz="1200" dirty="0">
                          <a:solidFill>
                            <a:srgbClr val="58585B"/>
                          </a:solidFill>
                          <a:latin typeface="Courier New" panose="02070309020205020404" pitchFamily="49" charset="0"/>
                          <a:cs typeface="Courier New" panose="02070309020205020404" pitchFamily="49" charset="0"/>
                        </a:rPr>
                        <a:t> </a:t>
                      </a:r>
                      <a:r>
                        <a:rPr lang="en-US" sz="1200" i="1" dirty="0">
                          <a:solidFill>
                            <a:srgbClr val="58585B"/>
                          </a:solidFill>
                          <a:latin typeface="Courier New" panose="02070309020205020404" pitchFamily="49" charset="0"/>
                          <a:cs typeface="Courier New" panose="02070309020205020404" pitchFamily="49" charset="0"/>
                        </a:rPr>
                        <a:t>destination-zone-name</a:t>
                      </a:r>
                      <a:endParaRPr lang="en-US" sz="1200" i="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Specifies the name of the zone to which traffic is destined.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self</a:t>
                      </a:r>
                      <a:endParaRPr lang="en-US" sz="1200" b="1" dirty="0">
                        <a:latin typeface="Courier New" panose="02070309020205020404" pitchFamily="49" charset="0"/>
                        <a:cs typeface="Courier New" panose="02070309020205020404" pitchFamily="49"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Specifies the system-defined zone. Indicates whether traffic will be going to or from the router itself.</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9076C931-277D-4B4A-AE21-8715AC18E387}"/>
              </a:ext>
            </a:extLst>
          </p:cNvPr>
          <p:cNvPicPr>
            <a:picLocks noChangeAspect="1"/>
          </p:cNvPicPr>
          <p:nvPr/>
        </p:nvPicPr>
        <p:blipFill>
          <a:blip r:embed="rId3"/>
          <a:stretch>
            <a:fillRect/>
          </a:stretch>
        </p:blipFill>
        <p:spPr>
          <a:xfrm>
            <a:off x="893184" y="2192220"/>
            <a:ext cx="6787301" cy="70022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Step 5. Assign Zones to Interfaces</a:t>
            </a:r>
          </a:p>
        </p:txBody>
      </p:sp>
      <p:sp>
        <p:nvSpPr>
          <p:cNvPr id="5" name="Object4"/>
          <p:cNvSpPr/>
          <p:nvPr/>
        </p:nvSpPr>
        <p:spPr>
          <a:xfrm>
            <a:off x="-1" y="764771"/>
            <a:ext cx="9019309" cy="1435504"/>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fifth step is to assign zones to the appropriate interfaces. Associating a zone to an interface will immediately apply the service-policy that has been associated with the zone. If no service-policy is yet configured for the zone, all transit traffic will be dropped. Use the </a:t>
            </a:r>
            <a:r>
              <a:rPr lang="en-US" sz="1600" b="1" dirty="0">
                <a:latin typeface="Arial" panose="020B0604020202020204" pitchFamily="34" charset="0"/>
                <a:cs typeface="Arial" panose="020B0604020202020204" pitchFamily="34" charset="0"/>
              </a:rPr>
              <a:t>zone-member security </a:t>
            </a:r>
            <a:r>
              <a:rPr lang="en-US" sz="1600" dirty="0">
                <a:latin typeface="Arial" panose="020B0604020202020204" pitchFamily="34" charset="0"/>
                <a:cs typeface="Arial" panose="020B0604020202020204" pitchFamily="34" charset="0"/>
              </a:rPr>
              <a:t>command to assign a zone to an interface. In the example, GigabitEthernet 0/0 is assigned the PRIVATE zone, and Serial 0/0/0 is assigned the PUBLIC zone.</a:t>
            </a:r>
          </a:p>
        </p:txBody>
      </p:sp>
      <p:sp>
        <p:nvSpPr>
          <p:cNvPr id="7" name="Object4">
            <a:extLst>
              <a:ext uri="{FF2B5EF4-FFF2-40B4-BE49-F238E27FC236}">
                <a16:creationId xmlns:a16="http://schemas.microsoft.com/office/drawing/2014/main" id="{F47EA181-14F6-472F-9F5B-97024AE2733D}"/>
              </a:ext>
            </a:extLst>
          </p:cNvPr>
          <p:cNvSpPr/>
          <p:nvPr/>
        </p:nvSpPr>
        <p:spPr>
          <a:xfrm>
            <a:off x="-1" y="2690726"/>
            <a:ext cx="9019309" cy="610672"/>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In the following example, GigabitEthernet 0/0 is assigned the PRIVATE zone, and Serial 0/0/0 is assigned the PUBLIC zone.</a:t>
            </a:r>
          </a:p>
        </p:txBody>
      </p:sp>
      <p:pic>
        <p:nvPicPr>
          <p:cNvPr id="8" name="Picture 7">
            <a:extLst>
              <a:ext uri="{FF2B5EF4-FFF2-40B4-BE49-F238E27FC236}">
                <a16:creationId xmlns:a16="http://schemas.microsoft.com/office/drawing/2014/main" id="{593C2A8F-079C-4835-8BC9-EBF5A3AB9DF6}"/>
              </a:ext>
            </a:extLst>
          </p:cNvPr>
          <p:cNvPicPr>
            <a:picLocks noChangeAspect="1"/>
          </p:cNvPicPr>
          <p:nvPr/>
        </p:nvPicPr>
        <p:blipFill>
          <a:blip r:embed="rId3"/>
          <a:stretch>
            <a:fillRect/>
          </a:stretch>
        </p:blipFill>
        <p:spPr>
          <a:xfrm>
            <a:off x="1561500" y="2080676"/>
            <a:ext cx="5455376" cy="552622"/>
          </a:xfrm>
          <a:prstGeom prst="rect">
            <a:avLst/>
          </a:prstGeom>
        </p:spPr>
      </p:pic>
      <p:pic>
        <p:nvPicPr>
          <p:cNvPr id="10" name="Picture 9">
            <a:extLst>
              <a:ext uri="{FF2B5EF4-FFF2-40B4-BE49-F238E27FC236}">
                <a16:creationId xmlns:a16="http://schemas.microsoft.com/office/drawing/2014/main" id="{788F5CA6-F25D-4131-8B64-3D0C185F7109}"/>
              </a:ext>
            </a:extLst>
          </p:cNvPr>
          <p:cNvPicPr>
            <a:picLocks noChangeAspect="1"/>
          </p:cNvPicPr>
          <p:nvPr/>
        </p:nvPicPr>
        <p:blipFill>
          <a:blip r:embed="rId4"/>
          <a:stretch>
            <a:fillRect/>
          </a:stretch>
        </p:blipFill>
        <p:spPr>
          <a:xfrm>
            <a:off x="1772060" y="3328276"/>
            <a:ext cx="4687249" cy="105045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Verify a ZPF Configuration</a:t>
            </a:r>
          </a:p>
        </p:txBody>
      </p:sp>
      <p:sp>
        <p:nvSpPr>
          <p:cNvPr id="5" name="Object4"/>
          <p:cNvSpPr/>
          <p:nvPr/>
        </p:nvSpPr>
        <p:spPr>
          <a:xfrm>
            <a:off x="0" y="914400"/>
            <a:ext cx="3940990" cy="371475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Verify a ZPF configuration by viewing the running configuration. Notice that the class-map is listed first. Then the policy-map makes use of the class-map.</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The zone configurations follow the policy-map configurations with zone naming, zone pairing, and associating a service-policy to the zone pair. </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Finally, the interfaces are assigned zones.</a:t>
            </a:r>
          </a:p>
        </p:txBody>
      </p:sp>
      <p:pic>
        <p:nvPicPr>
          <p:cNvPr id="8" name="Picture 7">
            <a:extLst>
              <a:ext uri="{FF2B5EF4-FFF2-40B4-BE49-F238E27FC236}">
                <a16:creationId xmlns:a16="http://schemas.microsoft.com/office/drawing/2014/main" id="{B561CD2B-9326-4F5A-9880-986B8E0B7C15}"/>
              </a:ext>
            </a:extLst>
          </p:cNvPr>
          <p:cNvPicPr>
            <a:picLocks noChangeAspect="1"/>
          </p:cNvPicPr>
          <p:nvPr/>
        </p:nvPicPr>
        <p:blipFill>
          <a:blip r:embed="rId3"/>
          <a:stretch>
            <a:fillRect/>
          </a:stretch>
        </p:blipFill>
        <p:spPr>
          <a:xfrm>
            <a:off x="4282564" y="227491"/>
            <a:ext cx="4519862" cy="440165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Verify a ZPF Configuration (Cont.)</a:t>
            </a:r>
          </a:p>
        </p:txBody>
      </p:sp>
      <p:sp>
        <p:nvSpPr>
          <p:cNvPr id="5" name="Object4"/>
          <p:cNvSpPr/>
          <p:nvPr/>
        </p:nvSpPr>
        <p:spPr>
          <a:xfrm>
            <a:off x="0" y="708660"/>
            <a:ext cx="4218707"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example shows verification information after a test of the ZPF configuration. A PRIVATE zone host 192.168.1.3 established an HTTPS session with a web server at 10.1.1.2. Notice further down in the command output that four packets matched the </a:t>
            </a:r>
            <a:r>
              <a:rPr lang="en-US" sz="1600" b="1" dirty="0">
                <a:latin typeface="Arial" panose="020B0604020202020204" pitchFamily="34" charset="0"/>
                <a:cs typeface="Arial" panose="020B0604020202020204" pitchFamily="34" charset="0"/>
              </a:rPr>
              <a:t>class class-default</a:t>
            </a:r>
            <a:r>
              <a:rPr lang="en-US" sz="1600" dirty="0">
                <a:latin typeface="Arial" panose="020B0604020202020204" pitchFamily="34" charset="0"/>
                <a:cs typeface="Arial" panose="020B0604020202020204" pitchFamily="34" charset="0"/>
              </a:rPr>
              <a:t>. This verification information was generated by having host 192.168.1.3 ping the web server at 10.1.1.2.</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Other commands include: </a:t>
            </a:r>
          </a:p>
          <a:p>
            <a:pPr marL="285750"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show class-map type inspect </a:t>
            </a:r>
          </a:p>
          <a:p>
            <a:pPr marL="285750"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show zone security</a:t>
            </a:r>
          </a:p>
          <a:p>
            <a:pPr marL="285750"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show zone-pair security </a:t>
            </a:r>
          </a:p>
          <a:p>
            <a:pPr marL="285750" indent="-285750">
              <a:lnSpc>
                <a:spcPts val="2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show policy-map type inspect</a:t>
            </a:r>
          </a:p>
          <a:p>
            <a:pPr>
              <a:lnSpc>
                <a:spcPts val="2000"/>
              </a:lnSpc>
            </a:pPr>
            <a:endParaRPr lang="en-US"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86230AF-006F-44DE-BCAF-0F175FD45515}"/>
              </a:ext>
            </a:extLst>
          </p:cNvPr>
          <p:cNvPicPr>
            <a:picLocks noChangeAspect="1"/>
          </p:cNvPicPr>
          <p:nvPr/>
        </p:nvPicPr>
        <p:blipFill>
          <a:blip r:embed="rId3"/>
          <a:stretch>
            <a:fillRect/>
          </a:stretch>
        </p:blipFill>
        <p:spPr>
          <a:xfrm>
            <a:off x="5170547" y="155890"/>
            <a:ext cx="3235786" cy="465229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dirty="0"/>
          </a:p>
        </p:txBody>
      </p:sp>
    </p:spTree>
    <p:extLst>
      <p:ext uri="{BB962C8B-B14F-4D97-AF65-F5344CB8AC3E}">
        <p14:creationId xmlns:p14="http://schemas.microsoft.com/office/powerpoint/2010/main" val="223327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Configuration Considerations</a:t>
            </a:r>
          </a:p>
        </p:txBody>
      </p:sp>
      <p:sp>
        <p:nvSpPr>
          <p:cNvPr id="5" name="Object4"/>
          <p:cNvSpPr/>
          <p:nvPr/>
        </p:nvSpPr>
        <p:spPr>
          <a:xfrm>
            <a:off x="58189" y="822960"/>
            <a:ext cx="9027622" cy="380619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When configuring a ZPF with the CLI, there are several factors to consider:</a:t>
            </a:r>
          </a:p>
          <a:p>
            <a:endParaRPr lang="en-US" sz="16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The router never filters the traffic between interfaces in the same zone.</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An interface cannot belong to multiple zones. To create a union of security zones, specify a new zone and appropriate policy map and zone pairs.</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ZPF can coexist with Classic Firewall although they cannot be used on the same interface. Remove the </a:t>
            </a:r>
            <a:r>
              <a:rPr lang="en-US" sz="1600" b="1" dirty="0">
                <a:effectLst/>
                <a:latin typeface="Arial" panose="020B0604020202020204" pitchFamily="34" charset="0"/>
                <a:cs typeface="Arial" panose="020B0604020202020204" pitchFamily="34" charset="0"/>
              </a:rPr>
              <a:t>ip inspect</a:t>
            </a:r>
            <a:r>
              <a:rPr lang="en-US" sz="1600" dirty="0">
                <a:effectLst/>
                <a:latin typeface="Arial" panose="020B0604020202020204" pitchFamily="34" charset="0"/>
                <a:cs typeface="Arial" panose="020B0604020202020204" pitchFamily="34" charset="0"/>
              </a:rPr>
              <a:t> interface configuration command before applying the </a:t>
            </a:r>
            <a:r>
              <a:rPr lang="en-US" sz="1600" b="1" dirty="0">
                <a:effectLst/>
                <a:latin typeface="Arial" panose="020B0604020202020204" pitchFamily="34" charset="0"/>
                <a:cs typeface="Arial" panose="020B0604020202020204" pitchFamily="34" charset="0"/>
              </a:rPr>
              <a:t>zone-member security</a:t>
            </a:r>
            <a:r>
              <a:rPr lang="en-US" sz="1600" dirty="0">
                <a:effectLst/>
                <a:latin typeface="Arial" panose="020B0604020202020204" pitchFamily="34" charset="0"/>
                <a:cs typeface="Arial" panose="020B0604020202020204" pitchFamily="34" charset="0"/>
              </a:rPr>
              <a:t> command.</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Traffic can never flow between an interface assigned to a zone and an interface without a zone assignment. Applying the </a:t>
            </a:r>
            <a:r>
              <a:rPr lang="en-US" sz="1600" b="1" dirty="0">
                <a:effectLst/>
                <a:latin typeface="Arial" panose="020B0604020202020204" pitchFamily="34" charset="0"/>
                <a:cs typeface="Arial" panose="020B0604020202020204" pitchFamily="34" charset="0"/>
              </a:rPr>
              <a:t>zone-member</a:t>
            </a:r>
            <a:r>
              <a:rPr lang="en-US" sz="1600" dirty="0">
                <a:effectLst/>
                <a:latin typeface="Arial" panose="020B0604020202020204" pitchFamily="34" charset="0"/>
                <a:cs typeface="Arial" panose="020B0604020202020204" pitchFamily="34" charset="0"/>
              </a:rPr>
              <a:t> configuration command always results in a temporary interruption of service until the other zone-member is configured.</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The default inter-zone policy is to drop all traffic unless otherwise specifically allowed by the service-policy configured for the zone-pair.</a:t>
            </a:r>
          </a:p>
          <a:p>
            <a:pPr marL="285750"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The </a:t>
            </a:r>
            <a:r>
              <a:rPr lang="en-US" sz="1600" b="1" dirty="0">
                <a:effectLst/>
                <a:latin typeface="Arial" panose="020B0604020202020204" pitchFamily="34" charset="0"/>
                <a:cs typeface="Arial" panose="020B0604020202020204" pitchFamily="34" charset="0"/>
              </a:rPr>
              <a:t>zone-member</a:t>
            </a:r>
            <a:r>
              <a:rPr lang="en-US" sz="1600" dirty="0">
                <a:effectLst/>
                <a:latin typeface="Arial" panose="020B0604020202020204" pitchFamily="34" charset="0"/>
                <a:cs typeface="Arial" panose="020B0604020202020204" pitchFamily="34" charset="0"/>
              </a:rPr>
              <a:t> command does not protect the router itself (traffic to and from the router is not affected) unless the zone- pairs are configured using the predefined self zone.</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Demonstration - ZPFs</a:t>
            </a:r>
          </a:p>
        </p:txBody>
      </p:sp>
      <p:sp>
        <p:nvSpPr>
          <p:cNvPr id="5" name="Object4"/>
          <p:cNvSpPr/>
          <p:nvPr/>
        </p:nvSpPr>
        <p:spPr>
          <a:xfrm>
            <a:off x="112222" y="1143000"/>
            <a:ext cx="8803178" cy="2571750"/>
          </a:xfrm>
          <a:prstGeom prst="rect">
            <a:avLst/>
          </a:prstGeom>
          <a:noFill/>
          <a:ln/>
        </p:spPr>
        <p:txBody>
          <a:bodyPr wrap="square" rtlCol="0" anchor="t"/>
          <a:lstStyle/>
          <a:p>
            <a:pPr>
              <a:lnSpc>
                <a:spcPts val="2000"/>
              </a:lnSpc>
            </a:pPr>
            <a:r>
              <a:rPr lang="en-US" dirty="0">
                <a:solidFill>
                  <a:srgbClr val="000000"/>
                </a:solidFill>
                <a:latin typeface="Arial" pitchFamily="34" charset="0"/>
                <a:ea typeface="Arial" pitchFamily="34" charset="-122"/>
                <a:cs typeface="Arial" pitchFamily="34" charset="-120"/>
              </a:rPr>
              <a:t>This video is a demonstration of ZPFs.</a:t>
            </a:r>
            <a:endParaRPr lang="en-US"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ZPF</a:t>
            </a:r>
          </a:p>
        </p:txBody>
      </p:sp>
      <p:sp>
        <p:nvSpPr>
          <p:cNvPr id="5" name="Object4"/>
          <p:cNvSpPr/>
          <p:nvPr/>
        </p:nvSpPr>
        <p:spPr>
          <a:xfrm>
            <a:off x="0" y="914400"/>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Packet Tracer,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Verify connectivity among devices before firewall configuration.</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Configure a ZPF on router R3.</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Verify ZPF functionality using ping, Telnet, and a web browser.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a ZPF</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Configure ZPFs</a:t>
            </a:r>
          </a:p>
        </p:txBody>
      </p:sp>
      <p:sp>
        <p:nvSpPr>
          <p:cNvPr id="5" name="Object4"/>
          <p:cNvSpPr/>
          <p:nvPr/>
        </p:nvSpPr>
        <p:spPr>
          <a:xfrm>
            <a:off x="249382" y="914400"/>
            <a:ext cx="8229600" cy="2571750"/>
          </a:xfrm>
          <a:prstGeom prst="rect">
            <a:avLst/>
          </a:prstGeom>
          <a:noFill/>
          <a:ln/>
        </p:spPr>
        <p:txBody>
          <a:bodyPr wrap="square" rtlCol="0" anchor="t"/>
          <a:lstStyle/>
          <a:p>
            <a:r>
              <a:rPr lang="en-US" dirty="0">
                <a:effectLst/>
                <a:latin typeface="Arial" panose="020B0604020202020204" pitchFamily="34" charset="0"/>
                <a:cs typeface="Arial" panose="020B0604020202020204" pitchFamily="34" charset="0"/>
              </a:rPr>
              <a:t>In this lab, you will complete the following objectives:</a:t>
            </a:r>
          </a:p>
          <a:p>
            <a:endParaRPr lang="en-US"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Complete a basic router configuration.</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Use the CLI to configure a ZPF</a:t>
            </a:r>
          </a:p>
          <a:p>
            <a:pPr marL="742950" lvl="1" indent="-285750">
              <a:buFont typeface="Arial" panose="020B0604020202020204" pitchFamily="34" charset="0"/>
              <a:buChar char="•"/>
            </a:pPr>
            <a:r>
              <a:rPr lang="en-US" dirty="0">
                <a:effectLst/>
                <a:latin typeface="Arial" panose="020B0604020202020204" pitchFamily="34" charset="0"/>
                <a:cs typeface="Arial" panose="020B0604020202020204" pitchFamily="34" charset="0"/>
              </a:rPr>
              <a:t>Use the CLI to verify the configuration.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28</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10.1 ZPF Overview</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Benefits of a ZPF</a:t>
            </a:r>
          </a:p>
        </p:txBody>
      </p:sp>
      <p:sp>
        <p:nvSpPr>
          <p:cNvPr id="5" name="Object4"/>
          <p:cNvSpPr/>
          <p:nvPr/>
        </p:nvSpPr>
        <p:spPr>
          <a:xfrm>
            <a:off x="-1" y="914400"/>
            <a:ext cx="9143999" cy="16573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There are two configuration models for Cisco IOS Firewall:</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Classic Firewall</a:t>
            </a:r>
            <a:r>
              <a:rPr lang="en-US" sz="1600" dirty="0">
                <a:latin typeface="Arial" panose="020B0604020202020204" pitchFamily="34" charset="0"/>
                <a:cs typeface="Arial" panose="020B0604020202020204" pitchFamily="34" charset="0"/>
              </a:rPr>
              <a:t> - The traditional configuration model in which firewall policy is applied on interfaces.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Zone-based Policy Firewall (ZPF)</a:t>
            </a:r>
            <a:r>
              <a:rPr lang="en-US" sz="1600" dirty="0">
                <a:latin typeface="Arial" panose="020B0604020202020204" pitchFamily="34" charset="0"/>
                <a:cs typeface="Arial" panose="020B0604020202020204" pitchFamily="34" charset="0"/>
              </a:rPr>
              <a:t> - The new configuration mode in which interfaces are assigned to security zones, and firewall policy is applied to traffic moving between the zones.</a:t>
            </a:r>
          </a:p>
        </p:txBody>
      </p:sp>
      <p:sp>
        <p:nvSpPr>
          <p:cNvPr id="9" name="TextBox 8">
            <a:extLst>
              <a:ext uri="{FF2B5EF4-FFF2-40B4-BE49-F238E27FC236}">
                <a16:creationId xmlns:a16="http://schemas.microsoft.com/office/drawing/2014/main" id="{9369FF55-71A9-41B9-88BB-2E0838BAE8D7}"/>
              </a:ext>
            </a:extLst>
          </p:cNvPr>
          <p:cNvSpPr txBox="1"/>
          <p:nvPr/>
        </p:nvSpPr>
        <p:spPr>
          <a:xfrm>
            <a:off x="56770" y="2325478"/>
            <a:ext cx="9030456" cy="230832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There are several benefits of a ZPF:</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It is not dependent on ACLs.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router security posture is to block unless explicitly allowed.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Policies are easy to read and troubleshoot with the Cisco Common Classification Policy Language (C3PL). C3PL is a structured method to create traffic policies based on events, conditions, and actions. This provides scalability because one policy affects any given traffic, instead of needing multiple ACLs and inspection actions for different types of traffic.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Virtual and physical interfaces can be grouped into zones.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Policies are applied to unidirectional traffic between zones.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a:t>
            </a:r>
          </a:p>
        </p:txBody>
      </p:sp>
      <p:sp>
        <p:nvSpPr>
          <p:cNvPr id="5" name="Object4"/>
          <p:cNvSpPr/>
          <p:nvPr/>
        </p:nvSpPr>
        <p:spPr>
          <a:xfrm>
            <a:off x="0" y="684398"/>
            <a:ext cx="830644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Designing ZPFs involves several steps:</a:t>
            </a:r>
          </a:p>
          <a:p>
            <a:endParaRPr lang="en-US" sz="1600" dirty="0">
              <a:effectLst/>
              <a:latin typeface="Arial" panose="020B0604020202020204" pitchFamily="34" charset="0"/>
              <a:cs typeface="Arial" panose="020B0604020202020204" pitchFamily="34" charset="0"/>
            </a:endParaRPr>
          </a:p>
          <a:p>
            <a:pPr lvl="1"/>
            <a:r>
              <a:rPr lang="en-US" sz="1600" b="1" dirty="0">
                <a:effectLst/>
                <a:latin typeface="Arial" panose="020B0604020202020204" pitchFamily="34" charset="0"/>
                <a:cs typeface="Arial" panose="020B0604020202020204" pitchFamily="34" charset="0"/>
              </a:rPr>
              <a:t>Step 1</a:t>
            </a:r>
            <a:r>
              <a:rPr lang="en-US" sz="1600" dirty="0">
                <a:effectLst/>
                <a:latin typeface="Arial" panose="020B0604020202020204" pitchFamily="34" charset="0"/>
                <a:cs typeface="Arial" panose="020B0604020202020204" pitchFamily="34" charset="0"/>
              </a:rPr>
              <a:t>. Determine the zones. A zone defines a boundary where traffic is subjected to policy restrictions as it crosses to another region of the network.</a:t>
            </a:r>
          </a:p>
          <a:p>
            <a:pPr lvl="1"/>
            <a:endParaRPr lang="en-US" sz="1600" dirty="0">
              <a:effectLst/>
              <a:latin typeface="Arial" panose="020B0604020202020204" pitchFamily="34" charset="0"/>
              <a:cs typeface="Arial" panose="020B0604020202020204" pitchFamily="34" charset="0"/>
            </a:endParaRPr>
          </a:p>
          <a:p>
            <a:pPr lvl="1"/>
            <a:r>
              <a:rPr lang="en-US" sz="1600" b="1" dirty="0">
                <a:effectLst/>
                <a:latin typeface="Arial" panose="020B0604020202020204" pitchFamily="34" charset="0"/>
                <a:cs typeface="Arial" panose="020B0604020202020204" pitchFamily="34" charset="0"/>
              </a:rPr>
              <a:t>Step 2</a:t>
            </a:r>
            <a:r>
              <a:rPr lang="en-US" sz="1600" dirty="0">
                <a:effectLst/>
                <a:latin typeface="Arial" panose="020B0604020202020204" pitchFamily="34" charset="0"/>
                <a:cs typeface="Arial" panose="020B0604020202020204" pitchFamily="34" charset="0"/>
              </a:rPr>
              <a:t>. Establish policies between zones. Define the sessions that clients in the source zones can request from servers in destination zones.</a:t>
            </a:r>
          </a:p>
          <a:p>
            <a:pPr lvl="1"/>
            <a:endParaRPr lang="en-US" sz="1600" dirty="0">
              <a:effectLst/>
              <a:latin typeface="Arial" panose="020B0604020202020204" pitchFamily="34" charset="0"/>
              <a:cs typeface="Arial" panose="020B0604020202020204" pitchFamily="34" charset="0"/>
            </a:endParaRPr>
          </a:p>
          <a:p>
            <a:pPr lvl="1"/>
            <a:r>
              <a:rPr lang="en-US" sz="1600" b="1" dirty="0">
                <a:effectLst/>
                <a:latin typeface="Arial" panose="020B0604020202020204" pitchFamily="34" charset="0"/>
                <a:cs typeface="Arial" panose="020B0604020202020204" pitchFamily="34" charset="0"/>
              </a:rPr>
              <a:t>Step 3</a:t>
            </a:r>
            <a:r>
              <a:rPr lang="en-US" sz="1600" dirty="0">
                <a:effectLst/>
                <a:latin typeface="Arial" panose="020B0604020202020204" pitchFamily="34" charset="0"/>
                <a:cs typeface="Arial" panose="020B0604020202020204" pitchFamily="34" charset="0"/>
              </a:rPr>
              <a:t>. Design the physical infrastructure. This includes dictating the number of devices between most-secure and least-secure zones and determining redundant devices.</a:t>
            </a:r>
          </a:p>
          <a:p>
            <a:pPr lvl="1"/>
            <a:endParaRPr lang="en-US" sz="1600" dirty="0">
              <a:effectLst/>
              <a:latin typeface="Arial" panose="020B0604020202020204" pitchFamily="34" charset="0"/>
              <a:cs typeface="Arial" panose="020B0604020202020204" pitchFamily="34" charset="0"/>
            </a:endParaRPr>
          </a:p>
          <a:p>
            <a:pPr lvl="1"/>
            <a:r>
              <a:rPr lang="en-US" sz="1600" b="1" dirty="0">
                <a:effectLst/>
                <a:latin typeface="Arial" panose="020B0604020202020204" pitchFamily="34" charset="0"/>
                <a:cs typeface="Arial" panose="020B0604020202020204" pitchFamily="34" charset="0"/>
              </a:rPr>
              <a:t>Step 4</a:t>
            </a:r>
            <a:r>
              <a:rPr lang="en-US" sz="1600" dirty="0">
                <a:effectLst/>
                <a:latin typeface="Arial" panose="020B0604020202020204" pitchFamily="34" charset="0"/>
                <a:cs typeface="Arial" panose="020B0604020202020204" pitchFamily="34" charset="0"/>
              </a:rPr>
              <a:t>. Identify subsets within zones and merge traffic requirements. Although an important consideration, implementing zone subsets is beyond the scope of this curriculum.</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855229" y="695088"/>
            <a:ext cx="3433542"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LAN to Internet Example</a:t>
            </a:r>
          </a:p>
        </p:txBody>
      </p:sp>
      <p:pic>
        <p:nvPicPr>
          <p:cNvPr id="11" name="Picture 10">
            <a:extLst>
              <a:ext uri="{FF2B5EF4-FFF2-40B4-BE49-F238E27FC236}">
                <a16:creationId xmlns:a16="http://schemas.microsoft.com/office/drawing/2014/main" id="{AC3F1CB5-8E07-4587-B8DD-8A54FB2D0F87}"/>
              </a:ext>
            </a:extLst>
          </p:cNvPr>
          <p:cNvPicPr>
            <a:picLocks noChangeAspect="1"/>
          </p:cNvPicPr>
          <p:nvPr/>
        </p:nvPicPr>
        <p:blipFill>
          <a:blip r:embed="rId3"/>
          <a:stretch>
            <a:fillRect/>
          </a:stretch>
        </p:blipFill>
        <p:spPr>
          <a:xfrm>
            <a:off x="936438" y="1404174"/>
            <a:ext cx="7271124" cy="303545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6</a:t>
            </a:fld>
            <a:endParaRPr lang="en-US" dirty="0"/>
          </a:p>
        </p:txBody>
      </p:sp>
    </p:spTree>
    <p:extLst>
      <p:ext uri="{BB962C8B-B14F-4D97-AF65-F5344CB8AC3E}">
        <p14:creationId xmlns:p14="http://schemas.microsoft.com/office/powerpoint/2010/main" val="348336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Firewall with Public Servers Example 1</a:t>
            </a:r>
          </a:p>
        </p:txBody>
      </p:sp>
      <p:pic>
        <p:nvPicPr>
          <p:cNvPr id="5" name="Picture 4">
            <a:extLst>
              <a:ext uri="{FF2B5EF4-FFF2-40B4-BE49-F238E27FC236}">
                <a16:creationId xmlns:a16="http://schemas.microsoft.com/office/drawing/2014/main" id="{B55FBB80-47A0-4A59-892C-F7B055B0B4C7}"/>
              </a:ext>
            </a:extLst>
          </p:cNvPr>
          <p:cNvPicPr>
            <a:picLocks noChangeAspect="1"/>
          </p:cNvPicPr>
          <p:nvPr/>
        </p:nvPicPr>
        <p:blipFill>
          <a:blip r:embed="rId3"/>
          <a:stretch>
            <a:fillRect/>
          </a:stretch>
        </p:blipFill>
        <p:spPr>
          <a:xfrm>
            <a:off x="1900596" y="1188720"/>
            <a:ext cx="5342807" cy="377552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extLst>
      <p:ext uri="{BB962C8B-B14F-4D97-AF65-F5344CB8AC3E}">
        <p14:creationId xmlns:p14="http://schemas.microsoft.com/office/powerpoint/2010/main" val="151904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Firewall with Public Servers Example 2</a:t>
            </a:r>
          </a:p>
        </p:txBody>
      </p:sp>
      <p:pic>
        <p:nvPicPr>
          <p:cNvPr id="5" name="Picture 4">
            <a:extLst>
              <a:ext uri="{FF2B5EF4-FFF2-40B4-BE49-F238E27FC236}">
                <a16:creationId xmlns:a16="http://schemas.microsoft.com/office/drawing/2014/main" id="{844E7AD2-AE06-4F9B-90D2-4F9A52260CFE}"/>
              </a:ext>
            </a:extLst>
          </p:cNvPr>
          <p:cNvPicPr>
            <a:picLocks noChangeAspect="1"/>
          </p:cNvPicPr>
          <p:nvPr/>
        </p:nvPicPr>
        <p:blipFill>
          <a:blip r:embed="rId3"/>
          <a:stretch>
            <a:fillRect/>
          </a:stretch>
        </p:blipFill>
        <p:spPr>
          <a:xfrm>
            <a:off x="977715" y="1114491"/>
            <a:ext cx="7188569" cy="333392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8</a:t>
            </a:fld>
            <a:endParaRPr lang="en-US" dirty="0"/>
          </a:p>
        </p:txBody>
      </p:sp>
    </p:spTree>
    <p:extLst>
      <p:ext uri="{BB962C8B-B14F-4D97-AF65-F5344CB8AC3E}">
        <p14:creationId xmlns:p14="http://schemas.microsoft.com/office/powerpoint/2010/main" val="60415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ZPF Overview</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ZPF Design (Cont.)</a:t>
            </a:r>
          </a:p>
        </p:txBody>
      </p:sp>
      <p:sp>
        <p:nvSpPr>
          <p:cNvPr id="6" name="TextBox 5">
            <a:extLst>
              <a:ext uri="{FF2B5EF4-FFF2-40B4-BE49-F238E27FC236}">
                <a16:creationId xmlns:a16="http://schemas.microsoft.com/office/drawing/2014/main" id="{A559A6A1-4F45-4892-BA1C-8CF2CAEFE93A}"/>
              </a:ext>
            </a:extLst>
          </p:cNvPr>
          <p:cNvSpPr txBox="1"/>
          <p:nvPr/>
        </p:nvSpPr>
        <p:spPr>
          <a:xfrm>
            <a:off x="2116952" y="695088"/>
            <a:ext cx="491009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Redundant Firewalls</a:t>
            </a:r>
          </a:p>
        </p:txBody>
      </p:sp>
      <p:pic>
        <p:nvPicPr>
          <p:cNvPr id="7" name="Picture 6">
            <a:extLst>
              <a:ext uri="{FF2B5EF4-FFF2-40B4-BE49-F238E27FC236}">
                <a16:creationId xmlns:a16="http://schemas.microsoft.com/office/drawing/2014/main" id="{5B0D696D-482B-4643-A397-52CEB1F0672D}"/>
              </a:ext>
            </a:extLst>
          </p:cNvPr>
          <p:cNvPicPr>
            <a:picLocks noChangeAspect="1"/>
          </p:cNvPicPr>
          <p:nvPr/>
        </p:nvPicPr>
        <p:blipFill>
          <a:blip r:embed="rId3"/>
          <a:stretch>
            <a:fillRect/>
          </a:stretch>
        </p:blipFill>
        <p:spPr>
          <a:xfrm>
            <a:off x="1661847" y="1188720"/>
            <a:ext cx="5820306" cy="3132816"/>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9</a:t>
            </a:fld>
            <a:endParaRPr lang="en-US" dirty="0"/>
          </a:p>
        </p:txBody>
      </p:sp>
    </p:spTree>
    <p:extLst>
      <p:ext uri="{BB962C8B-B14F-4D97-AF65-F5344CB8AC3E}">
        <p14:creationId xmlns:p14="http://schemas.microsoft.com/office/powerpoint/2010/main" val="790551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TotalTime>
  <Words>2553</Words>
  <Application>Microsoft Office PowerPoint</Application>
  <PresentationFormat>On-screen Show (16:9)</PresentationFormat>
  <Paragraphs>340</Paragraphs>
  <Slides>28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ＭＳ Ｐゴシック</vt:lpstr>
      <vt:lpstr>Arial</vt:lpstr>
      <vt:lpstr>Calibri</vt:lpstr>
      <vt:lpstr>CiscoSans</vt:lpstr>
      <vt:lpstr>CiscoSans ExtraLight</vt:lpstr>
      <vt:lpstr>CiscoSans Thin</vt:lpstr>
      <vt:lpstr>Courier New</vt:lpstr>
      <vt:lpstr>Times New Roman</vt:lpstr>
      <vt:lpstr>Wingdings</vt:lpstr>
      <vt:lpstr>Office Theme</vt:lpstr>
      <vt:lpstr>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39</cp:revision>
  <dcterms:created xsi:type="dcterms:W3CDTF">2020-12-08T18:27:12Z</dcterms:created>
  <dcterms:modified xsi:type="dcterms:W3CDTF">2022-07-08T04:06:37Z</dcterms:modified>
</cp:coreProperties>
</file>