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8" r:id="rId3"/>
  </p:sldMasterIdLst>
  <p:notesMasterIdLst>
    <p:notesMasterId r:id="rId31"/>
  </p:notesMasterIdLst>
  <p:sldIdLst>
    <p:sldId id="262" r:id="rId4"/>
    <p:sldId id="925" r:id="rId5"/>
    <p:sldId id="263" r:id="rId6"/>
    <p:sldId id="264" r:id="rId7"/>
    <p:sldId id="265" r:id="rId8"/>
    <p:sldId id="266" r:id="rId9"/>
    <p:sldId id="267" r:id="rId10"/>
    <p:sldId id="269" r:id="rId11"/>
    <p:sldId id="270" r:id="rId12"/>
    <p:sldId id="271" r:id="rId13"/>
    <p:sldId id="272" r:id="rId14"/>
    <p:sldId id="274" r:id="rId15"/>
    <p:sldId id="275" r:id="rId16"/>
    <p:sldId id="276" r:id="rId17"/>
    <p:sldId id="277" r:id="rId18"/>
    <p:sldId id="278" r:id="rId19"/>
    <p:sldId id="279" r:id="rId20"/>
    <p:sldId id="280" r:id="rId21"/>
    <p:sldId id="282" r:id="rId22"/>
    <p:sldId id="283" r:id="rId23"/>
    <p:sldId id="284" r:id="rId24"/>
    <p:sldId id="285" r:id="rId25"/>
    <p:sldId id="1080" r:id="rId26"/>
    <p:sldId id="286" r:id="rId27"/>
    <p:sldId id="1083" r:id="rId28"/>
    <p:sldId id="1084" r:id="rId29"/>
    <p:sldId id="288" r:id="rId3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976" autoAdjust="0"/>
  </p:normalViewPr>
  <p:slideViewPr>
    <p:cSldViewPr snapToGrid="0" snapToObjects="1">
      <p:cViewPr varScale="1">
        <p:scale>
          <a:sx n="69" d="100"/>
          <a:sy n="69" d="100"/>
        </p:scale>
        <p:origin x="11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11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11: IPS Technologies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11.2: IPS Implementations
11.2.2: Network-Based IPS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11.2: IPS Implementations
11.2.3: Modes of Deployment</a:t>
            </a:r>
          </a:p>
          <a:p>
            <a:r>
              <a:rPr lang="en-US" dirty="0"/>
              <a:t>11.2.4: Check Your Understanding – Compare IDS and IPS Deployment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11.3: IPS on Cisco ISRs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11.3: IPS on Cisco ISRs
11.3.1: IPS Components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11.3: IPS on Cisco ISRs
11.3.2: Cisco IOS IPS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11.3: IPS on Cisco ISRs
11.3.3: Snort IPS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11.3: IPS on Cisco ISRs
11.3.4: Snort Operation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11.3: IPS on Cisco ISRs
11.3.5: Snort Features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11.3: IPS on Cisco ISRs
11.3.6: Snort System Requirements</a:t>
            </a:r>
          </a:p>
          <a:p>
            <a:r>
              <a:rPr lang="en-US" dirty="0"/>
              <a:t>11.3.7: Check Your Understanding – IPS on Cisco ISRs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11 – IPS Technologies</a:t>
            </a:r>
          </a:p>
          <a:p>
            <a:r>
              <a:rPr lang="en-GB" dirty="0"/>
              <a:t>11.0.2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11.4.1: Network Monitoring Methods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11.4.2: Network Taps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11.4.3: Traffic Mirroring and SPAN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11.4.3: Traffic Mirroring and SPAN(Cont.)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2595380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11.4.4: Configure Cisco SPAN using Intrusion Detection</a:t>
            </a:r>
          </a:p>
          <a:p>
            <a:r>
              <a:rPr lang="en-US" dirty="0"/>
              <a:t>11.4.5: Syntax Checker – Configure and Verify SPAN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11.4.4: Configure Cisco SPAN using Intrusion Detection</a:t>
            </a:r>
          </a:p>
          <a:p>
            <a:r>
              <a:rPr lang="en-US" dirty="0"/>
              <a:t>11.4.5: Syntax Checker – Configure and Verify SPAN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4197969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11.4.4: Configure Cisco SPAN using Intrusion Detection</a:t>
            </a:r>
          </a:p>
          <a:p>
            <a:r>
              <a:rPr lang="en-US" dirty="0"/>
              <a:t>11.4.5: Syntax Checker – Configure and Verify SPAN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3247139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11.4: Cisco Switched Port Analyzer
11.4.6: Packet tracer - Implementing a Local SPAN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11.1: IDS and IPS Characteristics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11.1: IDS and IPS Characteristics
11.1.1: Zero-Day Attacks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11.1: IDS and IPS Characteristics
11.1.2: Monitor for Attacks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11.1: IDS and IPS Characteristics
11.1.3: Intrusion Prevention and Detection Devices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11.1: IDS and IPS Characteristics
11.1.4: Advantages and Disadvantages of IDS and IPS</a:t>
            </a:r>
          </a:p>
          <a:p>
            <a:r>
              <a:rPr lang="en-US" dirty="0"/>
              <a:t>11.1.5: Interactive Activity – Compare IDS and IPS Characteristics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11.2: IPS Implementations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IPS Technologies
11.2: IPS Implementations
11.2.1: Types of IPS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4806198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23753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170327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98624834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63048060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49768944"/>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6746508"/>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1413300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7242849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13360135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761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3342652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994532828"/>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71933893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12159865"/>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0580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81807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504758265"/>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022084564"/>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65854241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07728863"/>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06165051"/>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98282517"/>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261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2125808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51782710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94889559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1750154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883260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2"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11: IPS Technologies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Implementations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Network-Based IPS</a:t>
            </a:r>
          </a:p>
        </p:txBody>
      </p:sp>
      <p:sp>
        <p:nvSpPr>
          <p:cNvPr id="5" name="Object4"/>
          <p:cNvSpPr/>
          <p:nvPr/>
        </p:nvSpPr>
        <p:spPr>
          <a:xfrm>
            <a:off x="398275" y="881531"/>
            <a:ext cx="8229600" cy="3465744"/>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Network-based IPS Sensors can be implemented in several ways: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On a Cisco Firepower appliance</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On an ASA firewall device</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On an ISR router</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As an NGIPSv for VMware</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The hardware of all network-based sensors includes three components: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NIC</a:t>
            </a:r>
            <a:r>
              <a:rPr lang="en-US" sz="1400" dirty="0">
                <a:solidFill>
                  <a:srgbClr val="000000"/>
                </a:solidFill>
                <a:latin typeface="Arial" pitchFamily="34" charset="0"/>
                <a:ea typeface="Arial" pitchFamily="34" charset="-122"/>
                <a:cs typeface="Arial" pitchFamily="34" charset="-120"/>
              </a:rPr>
              <a:t> - The network-based IPS must be able to connect to any network, such as Ethernet, Fast Ethernet, and Gigabit Ethernet.</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Processor</a:t>
            </a:r>
            <a:r>
              <a:rPr lang="en-US" sz="1400" dirty="0">
                <a:solidFill>
                  <a:srgbClr val="000000"/>
                </a:solidFill>
                <a:latin typeface="Arial" pitchFamily="34" charset="0"/>
                <a:ea typeface="Arial" pitchFamily="34" charset="-122"/>
                <a:cs typeface="Arial" pitchFamily="34" charset="-120"/>
              </a:rPr>
              <a:t> - Intrusion prevention requires CPU power to perform intrusion detection analysis and pattern matching.</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Memory</a:t>
            </a:r>
            <a:r>
              <a:rPr lang="en-US" sz="1400" dirty="0">
                <a:solidFill>
                  <a:srgbClr val="000000"/>
                </a:solidFill>
                <a:latin typeface="Arial" pitchFamily="34" charset="0"/>
                <a:ea typeface="Arial" pitchFamily="34" charset="-122"/>
                <a:cs typeface="Arial" pitchFamily="34" charset="-120"/>
              </a:rPr>
              <a:t> - Intrusion detection analysis is memory-intensive. Memory directly affects the ability of a network-based IPS to efficiently and accurately detect an attack.)</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Implementations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Modes of Deployment</a:t>
            </a:r>
          </a:p>
        </p:txBody>
      </p:sp>
      <p:sp>
        <p:nvSpPr>
          <p:cNvPr id="5" name="Object4"/>
          <p:cNvSpPr/>
          <p:nvPr/>
        </p:nvSpPr>
        <p:spPr>
          <a:xfrm>
            <a:off x="114300" y="731520"/>
            <a:ext cx="2171700" cy="60198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IDS and IPS sensors can operate in inline mode (also known as inline interface pair mode) or promiscuous mode (also known as passive mode).</a:t>
            </a:r>
            <a:endParaRPr lang="en-US" sz="1400" dirty="0"/>
          </a:p>
        </p:txBody>
      </p:sp>
      <p:sp>
        <p:nvSpPr>
          <p:cNvPr id="6" name="TextBox 5">
            <a:extLst>
              <a:ext uri="{FF2B5EF4-FFF2-40B4-BE49-F238E27FC236}">
                <a16:creationId xmlns:a16="http://schemas.microsoft.com/office/drawing/2014/main" id="{43E99BF7-2FEB-4F11-834E-7A34D8B24638}"/>
              </a:ext>
            </a:extLst>
          </p:cNvPr>
          <p:cNvSpPr txBox="1"/>
          <p:nvPr/>
        </p:nvSpPr>
        <p:spPr>
          <a:xfrm>
            <a:off x="5449498" y="577631"/>
            <a:ext cx="1109599"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Inline Mode</a:t>
            </a:r>
          </a:p>
        </p:txBody>
      </p:sp>
      <p:pic>
        <p:nvPicPr>
          <p:cNvPr id="4" name="Picture 3">
            <a:extLst>
              <a:ext uri="{FF2B5EF4-FFF2-40B4-BE49-F238E27FC236}">
                <a16:creationId xmlns:a16="http://schemas.microsoft.com/office/drawing/2014/main" id="{A2646865-F1A0-4B04-9477-C10F521B2F60}"/>
              </a:ext>
            </a:extLst>
          </p:cNvPr>
          <p:cNvPicPr>
            <a:picLocks noChangeAspect="1"/>
          </p:cNvPicPr>
          <p:nvPr/>
        </p:nvPicPr>
        <p:blipFill>
          <a:blip r:embed="rId3"/>
          <a:stretch>
            <a:fillRect/>
          </a:stretch>
        </p:blipFill>
        <p:spPr>
          <a:xfrm>
            <a:off x="2978896" y="914019"/>
            <a:ext cx="6050804" cy="830652"/>
          </a:xfrm>
          <a:prstGeom prst="rect">
            <a:avLst/>
          </a:prstGeom>
          <a:solidFill>
            <a:schemeClr val="tx1"/>
          </a:solidFill>
          <a:ln>
            <a:solidFill>
              <a:schemeClr val="tx1"/>
            </a:solidFill>
          </a:ln>
        </p:spPr>
      </p:pic>
      <p:sp>
        <p:nvSpPr>
          <p:cNvPr id="10" name="TextBox 9">
            <a:extLst>
              <a:ext uri="{FF2B5EF4-FFF2-40B4-BE49-F238E27FC236}">
                <a16:creationId xmlns:a16="http://schemas.microsoft.com/office/drawing/2014/main" id="{8DCDA28D-0825-469A-803B-15961DDA45E6}"/>
              </a:ext>
            </a:extLst>
          </p:cNvPr>
          <p:cNvSpPr txBox="1"/>
          <p:nvPr/>
        </p:nvSpPr>
        <p:spPr>
          <a:xfrm>
            <a:off x="2978896" y="3018309"/>
            <a:ext cx="1220206" cy="52322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Promiscuous</a:t>
            </a:r>
          </a:p>
          <a:p>
            <a:r>
              <a:rPr lang="en-US" sz="1400" dirty="0">
                <a:latin typeface="Arial" panose="020B0604020202020204" pitchFamily="34" charset="0"/>
                <a:cs typeface="Arial" panose="020B0604020202020204" pitchFamily="34" charset="0"/>
              </a:rPr>
              <a:t>Mode</a:t>
            </a:r>
          </a:p>
        </p:txBody>
      </p:sp>
      <p:pic>
        <p:nvPicPr>
          <p:cNvPr id="7" name="Picture 6">
            <a:extLst>
              <a:ext uri="{FF2B5EF4-FFF2-40B4-BE49-F238E27FC236}">
                <a16:creationId xmlns:a16="http://schemas.microsoft.com/office/drawing/2014/main" id="{2293F7E1-BE2A-4231-AD73-1AF03FA804D2}"/>
              </a:ext>
            </a:extLst>
          </p:cNvPr>
          <p:cNvPicPr>
            <a:picLocks noChangeAspect="1"/>
          </p:cNvPicPr>
          <p:nvPr/>
        </p:nvPicPr>
        <p:blipFill>
          <a:blip r:embed="rId4"/>
          <a:stretch>
            <a:fillRect/>
          </a:stretch>
        </p:blipFill>
        <p:spPr>
          <a:xfrm>
            <a:off x="4323419" y="1955869"/>
            <a:ext cx="4591981" cy="2648100"/>
          </a:xfrm>
          <a:prstGeom prst="rect">
            <a:avLst/>
          </a:prstGeom>
          <a:ln>
            <a:solidFill>
              <a:schemeClr val="tx1"/>
            </a:solidFill>
          </a:ln>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11.3 IPS on Cisco ISRs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on Cisco ISRs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IPS Components</a:t>
            </a:r>
          </a:p>
        </p:txBody>
      </p:sp>
      <p:sp>
        <p:nvSpPr>
          <p:cNvPr id="5" name="Object4"/>
          <p:cNvSpPr/>
          <p:nvPr/>
        </p:nvSpPr>
        <p:spPr>
          <a:xfrm>
            <a:off x="0" y="914400"/>
            <a:ext cx="400547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An IPS sensor has two components: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IPS detection and enforcement engine </a:t>
            </a:r>
            <a:r>
              <a:rPr lang="en-US" sz="1400" dirty="0">
                <a:solidFill>
                  <a:srgbClr val="000000"/>
                </a:solidFill>
                <a:latin typeface="Arial" pitchFamily="34" charset="0"/>
                <a:ea typeface="Arial" pitchFamily="34" charset="-122"/>
                <a:cs typeface="Arial" pitchFamily="34" charset="-120"/>
              </a:rPr>
              <a:t>- To validate traffic, the detection engine compares incoming traffic with known attack signatures that are included in the IPS attack signature package.</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IPS attack signatures package </a:t>
            </a:r>
            <a:r>
              <a:rPr lang="en-US" sz="1400" dirty="0">
                <a:solidFill>
                  <a:srgbClr val="000000"/>
                </a:solidFill>
                <a:latin typeface="Arial" pitchFamily="34" charset="0"/>
                <a:ea typeface="Arial" pitchFamily="34" charset="-122"/>
                <a:cs typeface="Arial" pitchFamily="34" charset="-120"/>
              </a:rPr>
              <a:t>- This is a list of known attack signatures that are contained in one file. The signature pack is updated frequently as new attacks are discovered. Network traffic is analyzed for matches to these signatures.</a:t>
            </a:r>
          </a:p>
        </p:txBody>
      </p:sp>
      <p:sp>
        <p:nvSpPr>
          <p:cNvPr id="6" name="Object4">
            <a:extLst>
              <a:ext uri="{FF2B5EF4-FFF2-40B4-BE49-F238E27FC236}">
                <a16:creationId xmlns:a16="http://schemas.microsoft.com/office/drawing/2014/main" id="{7823D708-17F8-474F-830E-DDDFD1064073}"/>
              </a:ext>
            </a:extLst>
          </p:cNvPr>
          <p:cNvSpPr/>
          <p:nvPr/>
        </p:nvSpPr>
        <p:spPr>
          <a:xfrm>
            <a:off x="4333462" y="407504"/>
            <a:ext cx="4641574"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IPS detection and enforcement engine that can be implemented depends on the router platform:</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Cisco IOS Intrusion Prevention System (IPS)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Cisco Snort IPS </a:t>
            </a:r>
            <a:endParaRPr lang="en-US" sz="1400" dirty="0"/>
          </a:p>
        </p:txBody>
      </p:sp>
      <p:pic>
        <p:nvPicPr>
          <p:cNvPr id="7" name="Picture 6">
            <a:extLst>
              <a:ext uri="{FF2B5EF4-FFF2-40B4-BE49-F238E27FC236}">
                <a16:creationId xmlns:a16="http://schemas.microsoft.com/office/drawing/2014/main" id="{E98019CE-744A-4AEA-B506-CA28198B58A2}"/>
              </a:ext>
            </a:extLst>
          </p:cNvPr>
          <p:cNvPicPr>
            <a:picLocks noChangeAspect="1"/>
          </p:cNvPicPr>
          <p:nvPr/>
        </p:nvPicPr>
        <p:blipFill>
          <a:blip r:embed="rId3"/>
          <a:stretch>
            <a:fillRect/>
          </a:stretch>
        </p:blipFill>
        <p:spPr>
          <a:xfrm>
            <a:off x="4333462" y="1826315"/>
            <a:ext cx="4216617" cy="260998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on Cisco ISRs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Cisco IOS IPS</a:t>
            </a:r>
          </a:p>
        </p:txBody>
      </p:sp>
      <p:sp>
        <p:nvSpPr>
          <p:cNvPr id="5" name="Object4"/>
          <p:cNvSpPr/>
          <p:nvPr/>
        </p:nvSpPr>
        <p:spPr>
          <a:xfrm>
            <a:off x="-1" y="914400"/>
            <a:ext cx="5911985"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network administrator could configure the Cisco IOS IPS to choose the appropriate response to various threats. For example, when packets in a session matched a signature, Cisco IOS IPS could be configured to respond as follows: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Send an alarm to a syslog server or a centralized management interface.</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Drop the packet.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Reset the connection.</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Deny traffic from the source IP address of the threat for a specified amount of time.</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Deny traffic on the connection for which the signature was seen for a specified amount of time.</a:t>
            </a:r>
            <a:endParaRPr lang="en-US" sz="1400" dirty="0"/>
          </a:p>
        </p:txBody>
      </p:sp>
      <p:pic>
        <p:nvPicPr>
          <p:cNvPr id="6" name="Picture 5">
            <a:extLst>
              <a:ext uri="{FF2B5EF4-FFF2-40B4-BE49-F238E27FC236}">
                <a16:creationId xmlns:a16="http://schemas.microsoft.com/office/drawing/2014/main" id="{62F8FA1E-B62F-4440-8623-E2963669DA16}"/>
              </a:ext>
            </a:extLst>
          </p:cNvPr>
          <p:cNvPicPr>
            <a:picLocks noChangeAspect="1"/>
          </p:cNvPicPr>
          <p:nvPr/>
        </p:nvPicPr>
        <p:blipFill>
          <a:blip r:embed="rId3"/>
          <a:stretch>
            <a:fillRect/>
          </a:stretch>
        </p:blipFill>
        <p:spPr>
          <a:xfrm>
            <a:off x="5911984" y="1377448"/>
            <a:ext cx="2774815" cy="210870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on Cisco ISRs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IPS</a:t>
            </a:r>
          </a:p>
        </p:txBody>
      </p:sp>
      <p:sp>
        <p:nvSpPr>
          <p:cNvPr id="5" name="Object4"/>
          <p:cNvSpPr/>
          <p:nvPr/>
        </p:nvSpPr>
        <p:spPr>
          <a:xfrm>
            <a:off x="0" y="695739"/>
            <a:ext cx="6172200" cy="2790411"/>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Many of the devices that supported Cisco IOS IPS are no longer available, or no longer supported. The newer Cisco 4000 Series Integrated Services Routers (ISR) provide IPS services using the Snort IPS feature. Snort is an open source network IPS that performs real-time traffic analysis and generates alerts when threats are detected on IP networks. It can also perform protocol analysis, content searching or matching, and detect a variety of attacks and probes, such as buffer overflows, stealth port scans, etc.</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The Snort engine runs in a virtual service container on Cisco 4000 Series ISRs. A virtual service container is a virtual machine that runs on the ISR router operating system. Service containers are applications that can be hosted directly on Cisco IOS XE routing platforms. The Snort container is distributed as an Open Virtualization Appliance (OVA) file that is installed on the router.</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pic>
        <p:nvPicPr>
          <p:cNvPr id="6" name="Picture 5">
            <a:extLst>
              <a:ext uri="{FF2B5EF4-FFF2-40B4-BE49-F238E27FC236}">
                <a16:creationId xmlns:a16="http://schemas.microsoft.com/office/drawing/2014/main" id="{2EC7F241-550D-4423-9125-9E95CB1EA993}"/>
              </a:ext>
            </a:extLst>
          </p:cNvPr>
          <p:cNvPicPr>
            <a:picLocks noChangeAspect="1"/>
          </p:cNvPicPr>
          <p:nvPr/>
        </p:nvPicPr>
        <p:blipFill>
          <a:blip r:embed="rId3"/>
          <a:stretch>
            <a:fillRect/>
          </a:stretch>
        </p:blipFill>
        <p:spPr>
          <a:xfrm>
            <a:off x="6085695" y="1444537"/>
            <a:ext cx="2601104" cy="197211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on Cisco ISRs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Operation </a:t>
            </a:r>
          </a:p>
        </p:txBody>
      </p:sp>
      <p:sp>
        <p:nvSpPr>
          <p:cNvPr id="5" name="Object4"/>
          <p:cNvSpPr/>
          <p:nvPr/>
        </p:nvSpPr>
        <p:spPr>
          <a:xfrm>
            <a:off x="371959" y="91440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Snort IPS signatures are delivered automatically to the ISR by Cisco Talos. Snort can customize rule sets and provide centralized deployment and management capabilities for 4000 Series ISRs.</a:t>
            </a:r>
          </a:p>
          <a:p>
            <a:pPr>
              <a:lnSpc>
                <a:spcPts val="2000"/>
              </a:lnSpc>
            </a:pPr>
            <a:r>
              <a:rPr lang="en-US" sz="1400" dirty="0">
                <a:solidFill>
                  <a:srgbClr val="000000"/>
                </a:solidFill>
                <a:latin typeface="Arial" pitchFamily="34" charset="0"/>
                <a:ea typeface="Arial" pitchFamily="34" charset="-122"/>
                <a:cs typeface="Arial" pitchFamily="34" charset="-120"/>
              </a:rPr>
              <a:t>Snort can be enabled in IDS mode or IPS mode:</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IDS mode </a:t>
            </a:r>
            <a:r>
              <a:rPr lang="en-US" sz="1400" dirty="0">
                <a:solidFill>
                  <a:srgbClr val="000000"/>
                </a:solidFill>
                <a:latin typeface="Arial" pitchFamily="34" charset="0"/>
                <a:ea typeface="Arial" pitchFamily="34" charset="-122"/>
                <a:cs typeface="Arial" pitchFamily="34" charset="-120"/>
              </a:rPr>
              <a:t>- Snort inspects the traffic and reports alerts but does not take any action to prevent attacks.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IPS mode </a:t>
            </a:r>
            <a:r>
              <a:rPr lang="en-US" sz="1400" dirty="0">
                <a:solidFill>
                  <a:srgbClr val="000000"/>
                </a:solidFill>
                <a:latin typeface="Arial" pitchFamily="34" charset="0"/>
                <a:ea typeface="Arial" pitchFamily="34" charset="-122"/>
                <a:cs typeface="Arial" pitchFamily="34" charset="-120"/>
              </a:rPr>
              <a:t>- In addition to intrusion detection, actions are taken to prevent attacks.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In the network intrusion detection and prevention mode, Snort performs the following actions:</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Monitors network traffic and analyzes against a defined rule set.</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Performs attack classification.</a:t>
            </a:r>
          </a:p>
          <a:p>
            <a:pPr marL="285750"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Invokes actions against matched rules.</a:t>
            </a:r>
          </a:p>
          <a:p>
            <a:pPr>
              <a:lnSpc>
                <a:spcPts val="2000"/>
              </a:lnSpc>
            </a:pPr>
            <a:endParaRPr lang="en-US" sz="1400" dirty="0">
              <a:solidFill>
                <a:srgbClr val="000000"/>
              </a:solidFill>
              <a:latin typeface="Arial" pitchFamily="34" charset="0"/>
              <a:ea typeface="Arial" pitchFamily="34" charset="-122"/>
              <a:cs typeface="Arial" pitchFamily="34" charset="-12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on Cisco ISRs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Features</a:t>
            </a:r>
          </a:p>
        </p:txBody>
      </p:sp>
      <p:sp>
        <p:nvSpPr>
          <p:cNvPr id="5" name="Rectangle 4">
            <a:extLst>
              <a:ext uri="{FF2B5EF4-FFF2-40B4-BE49-F238E27FC236}">
                <a16:creationId xmlns:a16="http://schemas.microsoft.com/office/drawing/2014/main" id="{817F3B31-CF95-4F81-88F1-0118B4B2D22A}"/>
              </a:ext>
            </a:extLst>
          </p:cNvPr>
          <p:cNvSpPr/>
          <p:nvPr/>
        </p:nvSpPr>
        <p:spPr>
          <a:xfrm>
            <a:off x="0" y="731520"/>
            <a:ext cx="4572000" cy="307777"/>
          </a:xfrm>
          <a:prstGeom prst="rect">
            <a:avLst/>
          </a:prstGeom>
        </p:spPr>
        <p:txBody>
          <a:bodyPr>
            <a:spAutoFit/>
          </a:bodyPr>
          <a:lstStyle/>
          <a:p>
            <a:r>
              <a:rPr lang="en-US" sz="1400" dirty="0">
                <a:latin typeface="Arial" panose="020B0604020202020204" pitchFamily="34" charset="0"/>
                <a:cs typeface="Arial" panose="020B0604020202020204" pitchFamily="34" charset="0"/>
              </a:rPr>
              <a:t>The table lists the features and benefits of Snort IPS.</a:t>
            </a:r>
          </a:p>
        </p:txBody>
      </p:sp>
      <p:graphicFrame>
        <p:nvGraphicFramePr>
          <p:cNvPr id="25" name="Table 24"/>
          <p:cNvGraphicFramePr>
            <a:graphicFrameLocks noGrp="1"/>
          </p:cNvGraphicFramePr>
          <p:nvPr>
            <p:extLst>
              <p:ext uri="{D42A27DB-BD31-4B8C-83A1-F6EECF244321}">
                <p14:modId xmlns:p14="http://schemas.microsoft.com/office/powerpoint/2010/main" val="4258844964"/>
              </p:ext>
            </p:extLst>
          </p:nvPr>
        </p:nvGraphicFramePr>
        <p:xfrm>
          <a:off x="91440" y="1039297"/>
          <a:ext cx="8961120" cy="3017520"/>
        </p:xfrm>
        <a:graphic>
          <a:graphicData uri="http://schemas.openxmlformats.org/drawingml/2006/table">
            <a:tbl>
              <a:tblPr/>
              <a:tblGrid>
                <a:gridCol w="3307743">
                  <a:extLst>
                    <a:ext uri="{9D8B030D-6E8A-4147-A177-3AD203B41FA5}">
                      <a16:colId xmlns:a16="http://schemas.microsoft.com/office/drawing/2014/main" val="20000"/>
                    </a:ext>
                  </a:extLst>
                </a:gridCol>
                <a:gridCol w="5653377">
                  <a:extLst>
                    <a:ext uri="{9D8B030D-6E8A-4147-A177-3AD203B41FA5}">
                      <a16:colId xmlns:a16="http://schemas.microsoft.com/office/drawing/2014/main" val="20001"/>
                    </a:ext>
                  </a:extLst>
                </a:gridCol>
              </a:tblGrid>
              <a:tr h="0">
                <a:tc>
                  <a:txBody>
                    <a:bodyPr/>
                    <a:lstStyle/>
                    <a:p>
                      <a:r>
                        <a:rPr lang="en-US" sz="1200" dirty="0">
                          <a:solidFill>
                            <a:srgbClr val="FFFFFF"/>
                          </a:solidFill>
                        </a:rPr>
                        <a:t>Feature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Benefit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Signature-based intrusion detection system (IDS) and intrusion prevention system (IPS)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Snort open-source IPS, capable of performing real-time traffic analysis and packet logging on IP networks, runs on the 4000 Series ISR service container without the need to deploy an additional device at the branch.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Snort rule set updates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Snort rule set updates for 4000 Series ISRs are generated by Cisco Talos, a group of leading-edge network security experts who work around the clock to proactively discover, assess, and respond to the latest trends in hacking activities, intrusion attempts, malware, and vulnerabilities.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Snort rule set pull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 router will be able to download rule sets directly from cisco.com or snort.org to a local server, using one-time commands or periodic automated updates.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Snort rule set push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A centralized management tool can push the rule sets based on preconfigured policy, instead of the router directly downloading on its own.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Signature allowed listing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Allowed listing allows the disabling of certain signatures from the rule set. Disabled signatures can be reenabled at any time.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on Cisco ISRs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Snort System Requirements</a:t>
            </a:r>
          </a:p>
        </p:txBody>
      </p:sp>
      <p:sp>
        <p:nvSpPr>
          <p:cNvPr id="5" name="Object4"/>
          <p:cNvSpPr/>
          <p:nvPr/>
        </p:nvSpPr>
        <p:spPr>
          <a:xfrm>
            <a:off x="302217" y="844658"/>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 security K9 license (SEC) is required to activate Snort IPS functionality. Customers also need to purchase a yearly subscription for the signature package distributed on cisco.com. To keep current with the latest threat protection, Snort rule sets are term-based subscriptions, available for one or three years.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There are two types of term-based subscriptions: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Community Rule Set </a:t>
            </a:r>
            <a:r>
              <a:rPr lang="en-US" sz="1400" dirty="0">
                <a:solidFill>
                  <a:srgbClr val="000000"/>
                </a:solidFill>
                <a:latin typeface="Arial" pitchFamily="34" charset="0"/>
                <a:ea typeface="Arial" pitchFamily="34" charset="-122"/>
                <a:cs typeface="Arial" pitchFamily="34" charset="-120"/>
              </a:rPr>
              <a:t>- Offers limited coverage against threats, focusing on reactive response to security threats versus proactive research work. There is 30-day delayed access to updated signatures in the Community Rule Set, and this subscription does not entitle the customer to Cisco support.</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Subscriber Rule Set </a:t>
            </a:r>
            <a:r>
              <a:rPr lang="en-US" sz="1400" dirty="0">
                <a:solidFill>
                  <a:srgbClr val="000000"/>
                </a:solidFill>
                <a:latin typeface="Arial" pitchFamily="34" charset="0"/>
                <a:ea typeface="Arial" pitchFamily="34" charset="-122"/>
                <a:cs typeface="Arial" pitchFamily="34" charset="-120"/>
              </a:rPr>
              <a:t>- Offers the best protection against threats. It includes coverage in advance of exploits by using the research work of the Cisco Talos security experts. The Subscriber Rule Set also provides the fastest access to updated signatures in response to a security incident or the proactive discovery of a new threat. This subscription is fully supported by Cisco.</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11.4 Cisco Switched Port Analyzer</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IPS Technologies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Explain how network-based Intrusion Prevention Systems are used to help secure a network. </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77213631"/>
              </p:ext>
            </p:extLst>
          </p:nvPr>
        </p:nvGraphicFramePr>
        <p:xfrm>
          <a:off x="423333" y="1625600"/>
          <a:ext cx="8263467" cy="1279012"/>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100" b="1" dirty="0">
                          <a:effectLst/>
                          <a:latin typeface="Arial" panose="020B0604020202020204" pitchFamily="34" charset="0"/>
                          <a:ea typeface="Calibri" panose="020F0502020204030204" pitchFamily="34" charset="0"/>
                          <a:cs typeface="Arial" panose="020B0604020202020204" pitchFamily="34" charset="0"/>
                        </a:rPr>
                        <a:t>IDS and IPS Characteristics</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Explain the functions and operations of IDS and IPS systems.</a:t>
                      </a: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cs typeface="Arial" panose="020B0604020202020204" pitchFamily="34" charset="0"/>
                        </a:rPr>
                        <a:t>IPS Implementations</a:t>
                      </a: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Explain how network-based IPS are implemented.</a:t>
                      </a:r>
                    </a:p>
                  </a:txBody>
                  <a:tcPr marL="60168" marR="60168" marT="0" marB="0"/>
                </a:tc>
                <a:extLst>
                  <a:ext uri="{0D108BD9-81ED-4DB2-BD59-A6C34878D82A}">
                    <a16:rowId xmlns:a16="http://schemas.microsoft.com/office/drawing/2014/main" val="662892947"/>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IPS on Cisco ISRs</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Describe the IPS technologies that are available on Cisco ISR routers.</a:t>
                      </a:r>
                    </a:p>
                  </a:txBody>
                  <a:tcPr marL="60168" marR="60168" marT="0" marB="0"/>
                </a:tc>
                <a:extLst>
                  <a:ext uri="{0D108BD9-81ED-4DB2-BD59-A6C34878D82A}">
                    <a16:rowId xmlns:a16="http://schemas.microsoft.com/office/drawing/2014/main" val="724516786"/>
                  </a:ext>
                </a:extLst>
              </a:tr>
              <a:tr h="263724">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Cisco Switched Port Analyzer</a:t>
                      </a:r>
                    </a:p>
                  </a:txBody>
                  <a:tcPr marL="60168" marR="60168" marT="0" marB="0"/>
                </a:tc>
                <a:tc>
                  <a:txBody>
                    <a:bodyPr/>
                    <a:lstStyle/>
                    <a:p>
                      <a:pPr marL="0" marR="0">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Configure Cisco SPAN.</a:t>
                      </a:r>
                    </a:p>
                  </a:txBody>
                  <a:tcPr marL="60168" marR="60168" marT="0" marB="0"/>
                </a:tc>
                <a:extLst>
                  <a:ext uri="{0D108BD9-81ED-4DB2-BD59-A6C34878D82A}">
                    <a16:rowId xmlns:a16="http://schemas.microsoft.com/office/drawing/2014/main" val="29826899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Switched Port Analyzer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 Monitoring Methods</a:t>
            </a:r>
          </a:p>
        </p:txBody>
      </p:sp>
      <p:sp>
        <p:nvSpPr>
          <p:cNvPr id="5" name="Object4"/>
          <p:cNvSpPr/>
          <p:nvPr/>
        </p:nvSpPr>
        <p:spPr>
          <a:xfrm>
            <a:off x="247973" y="929898"/>
            <a:ext cx="82296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day-to-day operation of a network consists of common patterns of traffic flow, bandwidth usage, and resource access. Together, these patterns identify normal network behavior. Security analysts must be intimately familiar with normal network behavior because abnormal network behavior typically indicates a problem.</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To determine normal network behavior, network monitoring must be implemented using IDS, packet analyzers, SNMP, NetFlow, and other tools. Some of these tools require captured network data. There are two common methods used to capture traffic and send it to network monitoring devices: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    Network taps, sometimes known as test access points (TAPs)</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    Traffic mirroring using Switch Port Analyzer (SPAN) or other port mirroring approaches. </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Switched Port Analyzer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 Taps</a:t>
            </a:r>
          </a:p>
        </p:txBody>
      </p:sp>
      <p:sp>
        <p:nvSpPr>
          <p:cNvPr id="5" name="Object4"/>
          <p:cNvSpPr/>
          <p:nvPr/>
        </p:nvSpPr>
        <p:spPr>
          <a:xfrm>
            <a:off x="0" y="914400"/>
            <a:ext cx="3827721" cy="91440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A network tap is typically a passive splitting device implemented inline between a device of interest and the network. A tap forwards all traffic, including physical layer errors, to an analysis device while also allowing the traffic to reach its intended destination. Taps are also typically fail-safe, which means if a tap fails or loses power, traffic between the firewall and internal router is not affected.</a:t>
            </a:r>
            <a:endParaRPr lang="en-US" sz="1600" dirty="0"/>
          </a:p>
        </p:txBody>
      </p:sp>
      <p:pic>
        <p:nvPicPr>
          <p:cNvPr id="4" name="Picture 3">
            <a:extLst>
              <a:ext uri="{FF2B5EF4-FFF2-40B4-BE49-F238E27FC236}">
                <a16:creationId xmlns:a16="http://schemas.microsoft.com/office/drawing/2014/main" id="{8E208B47-B1FD-41D7-8465-D5D24DE08C12}"/>
              </a:ext>
            </a:extLst>
          </p:cNvPr>
          <p:cNvPicPr>
            <a:picLocks noChangeAspect="1"/>
          </p:cNvPicPr>
          <p:nvPr/>
        </p:nvPicPr>
        <p:blipFill>
          <a:blip r:embed="rId3"/>
          <a:stretch>
            <a:fillRect/>
          </a:stretch>
        </p:blipFill>
        <p:spPr>
          <a:xfrm>
            <a:off x="3879336" y="914400"/>
            <a:ext cx="4881003" cy="269191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Switched Port Analyzer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Traffic Mirroring and SPAN</a:t>
            </a:r>
          </a:p>
        </p:txBody>
      </p:sp>
      <p:graphicFrame>
        <p:nvGraphicFramePr>
          <p:cNvPr id="31" name="Table 30"/>
          <p:cNvGraphicFramePr>
            <a:graphicFrameLocks noGrp="1"/>
          </p:cNvGraphicFramePr>
          <p:nvPr>
            <p:extLst>
              <p:ext uri="{D42A27DB-BD31-4B8C-83A1-F6EECF244321}">
                <p14:modId xmlns:p14="http://schemas.microsoft.com/office/powerpoint/2010/main" val="82132030"/>
              </p:ext>
            </p:extLst>
          </p:nvPr>
        </p:nvGraphicFramePr>
        <p:xfrm>
          <a:off x="1072431" y="2863051"/>
          <a:ext cx="6816256" cy="1661160"/>
        </p:xfrm>
        <a:graphic>
          <a:graphicData uri="http://schemas.openxmlformats.org/drawingml/2006/table">
            <a:tbl>
              <a:tblPr/>
              <a:tblGrid>
                <a:gridCol w="1782690">
                  <a:extLst>
                    <a:ext uri="{9D8B030D-6E8A-4147-A177-3AD203B41FA5}">
                      <a16:colId xmlns:a16="http://schemas.microsoft.com/office/drawing/2014/main" val="20000"/>
                    </a:ext>
                  </a:extLst>
                </a:gridCol>
                <a:gridCol w="5033566">
                  <a:extLst>
                    <a:ext uri="{9D8B030D-6E8A-4147-A177-3AD203B41FA5}">
                      <a16:colId xmlns:a16="http://schemas.microsoft.com/office/drawing/2014/main" val="20001"/>
                    </a:ext>
                  </a:extLst>
                </a:gridCol>
              </a:tblGrid>
              <a:tr h="0">
                <a:tc>
                  <a:txBody>
                    <a:bodyPr/>
                    <a:lstStyle/>
                    <a:p>
                      <a:r>
                        <a:rPr lang="en-US" sz="1200" dirty="0">
                          <a:solidFill>
                            <a:srgbClr val="FFFFFF"/>
                          </a:solidFill>
                        </a:rPr>
                        <a:t>SPAN Term</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Ingress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Traffic that enters the switch.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Egress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Traffic that leaves the switch.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dirty="0">
                          <a:solidFill>
                            <a:srgbClr val="58585B"/>
                          </a:solidFill>
                        </a:rPr>
                        <a:t>Source (SPAN) port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Source ports are monitored as traffic entering them is replicated (mirrored) to the destination ports.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Destination (SPAN) port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 port that mirrors source ports. Destination SPAN ports often connect to analysis devices such as a packet analyzer or an IDS.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512F6ECA-2BFB-4971-AA50-CBF493AB9308}"/>
              </a:ext>
            </a:extLst>
          </p:cNvPr>
          <p:cNvSpPr/>
          <p:nvPr/>
        </p:nvSpPr>
        <p:spPr>
          <a:xfrm>
            <a:off x="0" y="726788"/>
            <a:ext cx="8961119" cy="2031325"/>
          </a:xfrm>
          <a:prstGeom prst="rect">
            <a:avLst/>
          </a:prstGeom>
        </p:spPr>
        <p:txBody>
          <a:bodyPr wrap="square">
            <a:spAutoFit/>
          </a:bodyPr>
          <a:lstStyle/>
          <a:p>
            <a:r>
              <a:rPr lang="en-US" dirty="0">
                <a:latin typeface="Arial" panose="020B0604020202020204" pitchFamily="34" charset="0"/>
                <a:cs typeface="Arial" panose="020B0604020202020204" pitchFamily="34" charset="0"/>
              </a:rPr>
              <a:t>Because capturing data for network monitoring requires all traffic to be captured, special techniques must be employed to bypass the network segmentation imposed by network switches. Port mirroring is one of these techniques. Port mirroring enables the switch to copy frames that are received on one or more ports to a Switch Port Analyzer (SPAN) port that is connected to an analysis device.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table identifies and describes terms used by the SPAN feature.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Switched Port Analyzer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Traffic Mirroring and SPAN (Cont.)</a:t>
            </a:r>
          </a:p>
        </p:txBody>
      </p:sp>
      <p:sp>
        <p:nvSpPr>
          <p:cNvPr id="4" name="Rectangle 3">
            <a:extLst>
              <a:ext uri="{FF2B5EF4-FFF2-40B4-BE49-F238E27FC236}">
                <a16:creationId xmlns:a16="http://schemas.microsoft.com/office/drawing/2014/main" id="{809BC78A-609A-42CF-A366-78DBF409B01F}"/>
              </a:ext>
            </a:extLst>
          </p:cNvPr>
          <p:cNvSpPr/>
          <p:nvPr/>
        </p:nvSpPr>
        <p:spPr>
          <a:xfrm>
            <a:off x="142876" y="865554"/>
            <a:ext cx="4280038"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figure shows a switch that interconnects two hosts and mirrors traffic to an intrusion detection device (IDS) and network management server.</a:t>
            </a:r>
          </a:p>
        </p:txBody>
      </p:sp>
      <p:pic>
        <p:nvPicPr>
          <p:cNvPr id="5" name="Picture 4">
            <a:extLst>
              <a:ext uri="{FF2B5EF4-FFF2-40B4-BE49-F238E27FC236}">
                <a16:creationId xmlns:a16="http://schemas.microsoft.com/office/drawing/2014/main" id="{4BF7D586-BB00-48E4-8836-54AFF2D01CAF}"/>
              </a:ext>
            </a:extLst>
          </p:cNvPr>
          <p:cNvPicPr>
            <a:picLocks noChangeAspect="1"/>
          </p:cNvPicPr>
          <p:nvPr/>
        </p:nvPicPr>
        <p:blipFill>
          <a:blip r:embed="rId3"/>
          <a:stretch>
            <a:fillRect/>
          </a:stretch>
        </p:blipFill>
        <p:spPr>
          <a:xfrm>
            <a:off x="4253948" y="622070"/>
            <a:ext cx="4775488" cy="365587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23</a:t>
            </a:fld>
            <a:endParaRPr lang="en-US" dirty="0"/>
          </a:p>
        </p:txBody>
      </p:sp>
    </p:spTree>
    <p:extLst>
      <p:ext uri="{BB962C8B-B14F-4D97-AF65-F5344CB8AC3E}">
        <p14:creationId xmlns:p14="http://schemas.microsoft.com/office/powerpoint/2010/main" val="65167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Switched Port Analyzer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Cisco SPAN</a:t>
            </a:r>
          </a:p>
        </p:txBody>
      </p:sp>
      <p:sp>
        <p:nvSpPr>
          <p:cNvPr id="5" name="Object4"/>
          <p:cNvSpPr/>
          <p:nvPr/>
        </p:nvSpPr>
        <p:spPr>
          <a:xfrm>
            <a:off x="286719" y="929896"/>
            <a:ext cx="8725545" cy="3571875"/>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SPAN feature on Cisco switches sends a copy of each frame entering the source port out the destination port and toward the packet analyzer or IDS. A session number is used to identify a SPAN session. The figure shows the </a:t>
            </a:r>
            <a:r>
              <a:rPr lang="en-US" sz="1600" b="1" dirty="0">
                <a:solidFill>
                  <a:srgbClr val="000000"/>
                </a:solidFill>
                <a:latin typeface="Arial" pitchFamily="34" charset="0"/>
                <a:ea typeface="Arial" pitchFamily="34" charset="-122"/>
                <a:cs typeface="Arial" pitchFamily="34" charset="-120"/>
              </a:rPr>
              <a:t>monitor session </a:t>
            </a:r>
            <a:r>
              <a:rPr lang="en-US" sz="1600" dirty="0">
                <a:solidFill>
                  <a:srgbClr val="000000"/>
                </a:solidFill>
                <a:latin typeface="Arial" pitchFamily="34" charset="0"/>
                <a:ea typeface="Arial" pitchFamily="34" charset="-122"/>
                <a:cs typeface="Arial" pitchFamily="34" charset="-120"/>
              </a:rPr>
              <a:t>command, used to associate a source port and a destination port with a SPAN session.  A VLAN can be specified instead of a physical port.</a:t>
            </a:r>
            <a:endParaRPr lang="en-US" sz="1600" dirty="0"/>
          </a:p>
        </p:txBody>
      </p:sp>
      <p:pic>
        <p:nvPicPr>
          <p:cNvPr id="7" name="Picture 6">
            <a:extLst>
              <a:ext uri="{FF2B5EF4-FFF2-40B4-BE49-F238E27FC236}">
                <a16:creationId xmlns:a16="http://schemas.microsoft.com/office/drawing/2014/main" id="{712AFB09-DAE6-4CAA-BF78-F003C63B8302}"/>
              </a:ext>
            </a:extLst>
          </p:cNvPr>
          <p:cNvPicPr>
            <a:picLocks noChangeAspect="1"/>
          </p:cNvPicPr>
          <p:nvPr/>
        </p:nvPicPr>
        <p:blipFill>
          <a:blip r:embed="rId3"/>
          <a:stretch>
            <a:fillRect/>
          </a:stretch>
        </p:blipFill>
        <p:spPr>
          <a:xfrm>
            <a:off x="520920" y="2322405"/>
            <a:ext cx="8102160" cy="80177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Switched Port Analyzer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Cisco SPAN (cont.)</a:t>
            </a:r>
          </a:p>
        </p:txBody>
      </p:sp>
      <p:sp>
        <p:nvSpPr>
          <p:cNvPr id="5" name="Object4"/>
          <p:cNvSpPr/>
          <p:nvPr/>
        </p:nvSpPr>
        <p:spPr>
          <a:xfrm>
            <a:off x="0" y="914399"/>
            <a:ext cx="3091070" cy="3571875"/>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In this example, PCA is connected to F0/1 and an IDS is connected to F0/2. The objective is to capture all the traffic that is sent or received by PCA on port F0/1 and send a copy of those frames to the IDS (or a packet analyzer) on port F0/2. The SPAN session on the switch will copy all the traffic that it sends and receives on source port F0/1 to the destination port F0/2.</a:t>
            </a:r>
            <a:endParaRPr lang="en-US" sz="1600" dirty="0"/>
          </a:p>
        </p:txBody>
      </p:sp>
      <p:pic>
        <p:nvPicPr>
          <p:cNvPr id="6" name="Picture 5">
            <a:extLst>
              <a:ext uri="{FF2B5EF4-FFF2-40B4-BE49-F238E27FC236}">
                <a16:creationId xmlns:a16="http://schemas.microsoft.com/office/drawing/2014/main" id="{B7BE455B-FEA5-437C-8AF9-36739959F0DE}"/>
              </a:ext>
            </a:extLst>
          </p:cNvPr>
          <p:cNvPicPr>
            <a:picLocks noChangeAspect="1"/>
          </p:cNvPicPr>
          <p:nvPr/>
        </p:nvPicPr>
        <p:blipFill>
          <a:blip r:embed="rId3"/>
          <a:stretch>
            <a:fillRect/>
          </a:stretch>
        </p:blipFill>
        <p:spPr>
          <a:xfrm>
            <a:off x="3157967" y="923842"/>
            <a:ext cx="5857840" cy="279090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25</a:t>
            </a:fld>
            <a:endParaRPr lang="en-US" dirty="0"/>
          </a:p>
        </p:txBody>
      </p:sp>
    </p:spTree>
    <p:extLst>
      <p:ext uri="{BB962C8B-B14F-4D97-AF65-F5344CB8AC3E}">
        <p14:creationId xmlns:p14="http://schemas.microsoft.com/office/powerpoint/2010/main" val="3320095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Switched Port Analyzer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Cisco SPAN (cont.)</a:t>
            </a:r>
          </a:p>
        </p:txBody>
      </p:sp>
      <p:sp>
        <p:nvSpPr>
          <p:cNvPr id="5" name="Object4"/>
          <p:cNvSpPr/>
          <p:nvPr/>
        </p:nvSpPr>
        <p:spPr>
          <a:xfrm>
            <a:off x="805068" y="1581563"/>
            <a:ext cx="3935897" cy="3571875"/>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The </a:t>
            </a:r>
            <a:r>
              <a:rPr lang="en-US" sz="1600" b="1" dirty="0">
                <a:solidFill>
                  <a:srgbClr val="000000"/>
                </a:solidFill>
                <a:latin typeface="Arial" pitchFamily="34" charset="0"/>
                <a:ea typeface="Arial" pitchFamily="34" charset="-122"/>
                <a:cs typeface="Arial" pitchFamily="34" charset="-120"/>
              </a:rPr>
              <a:t>show monitor </a:t>
            </a:r>
            <a:r>
              <a:rPr lang="en-US" sz="1600" dirty="0">
                <a:solidFill>
                  <a:srgbClr val="000000"/>
                </a:solidFill>
                <a:latin typeface="Arial" pitchFamily="34" charset="0"/>
                <a:ea typeface="Arial" pitchFamily="34" charset="-122"/>
                <a:cs typeface="Arial" pitchFamily="34" charset="-120"/>
              </a:rPr>
              <a:t>command is used to verify the SPAN session.</a:t>
            </a:r>
            <a:endParaRPr lang="en-US" sz="1600" dirty="0"/>
          </a:p>
        </p:txBody>
      </p:sp>
      <p:pic>
        <p:nvPicPr>
          <p:cNvPr id="7" name="Picture 6">
            <a:extLst>
              <a:ext uri="{FF2B5EF4-FFF2-40B4-BE49-F238E27FC236}">
                <a16:creationId xmlns:a16="http://schemas.microsoft.com/office/drawing/2014/main" id="{1A96578A-2BAA-456E-A124-0B38552A98E2}"/>
              </a:ext>
            </a:extLst>
          </p:cNvPr>
          <p:cNvPicPr>
            <a:picLocks noChangeAspect="1"/>
          </p:cNvPicPr>
          <p:nvPr/>
        </p:nvPicPr>
        <p:blipFill>
          <a:blip r:embed="rId3"/>
          <a:stretch>
            <a:fillRect/>
          </a:stretch>
        </p:blipFill>
        <p:spPr>
          <a:xfrm>
            <a:off x="4885688" y="1581563"/>
            <a:ext cx="3308520" cy="231151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26</a:t>
            </a:fld>
            <a:endParaRPr lang="en-US" dirty="0"/>
          </a:p>
        </p:txBody>
      </p:sp>
    </p:spTree>
    <p:extLst>
      <p:ext uri="{BB962C8B-B14F-4D97-AF65-F5344CB8AC3E}">
        <p14:creationId xmlns:p14="http://schemas.microsoft.com/office/powerpoint/2010/main" val="138480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Cisco Switched Port Analyzer</a:t>
            </a:r>
          </a:p>
        </p:txBody>
      </p:sp>
      <p:sp>
        <p:nvSpPr>
          <p:cNvPr id="3" name="Object2"/>
          <p:cNvSpPr>
            <a:spLocks noGrp="1"/>
          </p:cNvSpPr>
          <p:nvPr>
            <p:ph type="body" idx="100" hasCustomPrompt="1"/>
          </p:nvPr>
        </p:nvSpPr>
        <p:spPr>
          <a:xfrm>
            <a:off x="0" y="274320"/>
            <a:ext cx="9144000" cy="441297"/>
          </a:xfrm>
          <a:prstGeom prst="rect">
            <a:avLst/>
          </a:prstGeom>
          <a:noFill/>
          <a:ln/>
        </p:spPr>
        <p:txBody>
          <a:bodyPr wrap="square" rtlCol="0"/>
          <a:lstStyle/>
          <a:p>
            <a:pPr marL="0" indent="0">
              <a:buNone/>
            </a:pPr>
            <a:r>
              <a:rPr lang="en-US" dirty="0"/>
              <a:t>Packet Tracer - Implement a Local SPAN</a:t>
            </a:r>
          </a:p>
        </p:txBody>
      </p:sp>
      <p:sp>
        <p:nvSpPr>
          <p:cNvPr id="5" name="Object4"/>
          <p:cNvSpPr/>
          <p:nvPr/>
        </p:nvSpPr>
        <p:spPr>
          <a:xfrm>
            <a:off x="255722" y="914400"/>
            <a:ext cx="8229600"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In this Packet Tracer, you will complete the following objectives: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    Part 1: Build the Network and Verify Connectivity</a:t>
            </a:r>
          </a:p>
          <a:p>
            <a:pPr marL="285750" indent="-285750">
              <a:lnSpc>
                <a:spcPts val="2000"/>
              </a:lnSpc>
              <a:buFont typeface="Arial" panose="020B0604020202020204" pitchFamily="34" charset="0"/>
              <a:buChar char="•"/>
            </a:pPr>
            <a:r>
              <a:rPr lang="en-US" sz="1600" dirty="0">
                <a:solidFill>
                  <a:srgbClr val="000000"/>
                </a:solidFill>
                <a:latin typeface="Arial" pitchFamily="34" charset="0"/>
                <a:ea typeface="Arial" pitchFamily="34" charset="-122"/>
                <a:cs typeface="Arial" pitchFamily="34" charset="-120"/>
              </a:rPr>
              <a:t>    Part 2: Configure Local SPAN and Capture Copied Traffic with Wireshark</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11.1 IDS and IPS Characteristics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IDS and IPS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Zero-Day Attacks</a:t>
            </a:r>
          </a:p>
        </p:txBody>
      </p:sp>
      <p:sp>
        <p:nvSpPr>
          <p:cNvPr id="5" name="Object4"/>
          <p:cNvSpPr/>
          <p:nvPr/>
        </p:nvSpPr>
        <p:spPr>
          <a:xfrm>
            <a:off x="0" y="760095"/>
            <a:ext cx="9039225" cy="80010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 zero-day attack is a cyberattack that tries to exploit software vulnerabilities that are unknown or undisclosed by the software vendor. The term zero-day describes the moment when a previously unknown threat is identified.</a:t>
            </a:r>
            <a:endParaRPr lang="en-US" sz="1400" dirty="0"/>
          </a:p>
        </p:txBody>
      </p:sp>
      <p:pic>
        <p:nvPicPr>
          <p:cNvPr id="4" name="Picture 3">
            <a:extLst>
              <a:ext uri="{FF2B5EF4-FFF2-40B4-BE49-F238E27FC236}">
                <a16:creationId xmlns:a16="http://schemas.microsoft.com/office/drawing/2014/main" id="{6C3999E1-E2D2-4D3B-A71F-CF3FE24AC41E}"/>
              </a:ext>
            </a:extLst>
          </p:cNvPr>
          <p:cNvPicPr>
            <a:picLocks noChangeAspect="1"/>
          </p:cNvPicPr>
          <p:nvPr/>
        </p:nvPicPr>
        <p:blipFill>
          <a:blip r:embed="rId3"/>
          <a:stretch>
            <a:fillRect/>
          </a:stretch>
        </p:blipFill>
        <p:spPr>
          <a:xfrm>
            <a:off x="104775" y="1558132"/>
            <a:ext cx="4025717" cy="2402363"/>
          </a:xfrm>
          <a:prstGeom prst="rect">
            <a:avLst/>
          </a:prstGeom>
        </p:spPr>
      </p:pic>
      <p:sp>
        <p:nvSpPr>
          <p:cNvPr id="7" name="TextBox 6">
            <a:extLst>
              <a:ext uri="{FF2B5EF4-FFF2-40B4-BE49-F238E27FC236}">
                <a16:creationId xmlns:a16="http://schemas.microsoft.com/office/drawing/2014/main" id="{40FC0CFF-27B4-451B-9904-7448116C0CEE}"/>
              </a:ext>
            </a:extLst>
          </p:cNvPr>
          <p:cNvSpPr txBox="1"/>
          <p:nvPr/>
        </p:nvSpPr>
        <p:spPr>
          <a:xfrm>
            <a:off x="5013510" y="2126943"/>
            <a:ext cx="348916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Microsoft Internet Explore Zero-Day Vulnerability</a:t>
            </a:r>
          </a:p>
        </p:txBody>
      </p:sp>
      <p:pic>
        <p:nvPicPr>
          <p:cNvPr id="6" name="Picture 5">
            <a:extLst>
              <a:ext uri="{FF2B5EF4-FFF2-40B4-BE49-F238E27FC236}">
                <a16:creationId xmlns:a16="http://schemas.microsoft.com/office/drawing/2014/main" id="{FB781C0F-D765-400D-9F50-68ABA2DB2CD4}"/>
              </a:ext>
            </a:extLst>
          </p:cNvPr>
          <p:cNvPicPr>
            <a:picLocks noChangeAspect="1"/>
          </p:cNvPicPr>
          <p:nvPr/>
        </p:nvPicPr>
        <p:blipFill>
          <a:blip r:embed="rId4"/>
          <a:stretch>
            <a:fillRect/>
          </a:stretch>
        </p:blipFill>
        <p:spPr>
          <a:xfrm>
            <a:off x="4303724" y="2571750"/>
            <a:ext cx="4735502" cy="188959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IDS and IPS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Monitor for Attacks</a:t>
            </a:r>
          </a:p>
        </p:txBody>
      </p:sp>
      <p:sp>
        <p:nvSpPr>
          <p:cNvPr id="5" name="Object4"/>
          <p:cNvSpPr/>
          <p:nvPr/>
        </p:nvSpPr>
        <p:spPr>
          <a:xfrm>
            <a:off x="0" y="914400"/>
            <a:ext cx="404812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Intrusion Detection Systems (IDS) were implemented to passively monitor the traffic on a network. The figure shows that an IDS-enabled device copies the traffic stream and analyzes the copied traffic rather than the actual forwarded packets. A better solution is to use a device that can immediately detect and stop an attack. An Intrusion Prevention System (IPS) performs this function.</a:t>
            </a:r>
          </a:p>
          <a:p>
            <a:pPr>
              <a:lnSpc>
                <a:spcPts val="2000"/>
              </a:lnSpc>
            </a:pPr>
            <a:endParaRPr lang="en-US" sz="1400" dirty="0">
              <a:solidFill>
                <a:srgbClr val="000000"/>
              </a:solidFill>
              <a:latin typeface="Arial" pitchFamily="34" charset="0"/>
              <a:cs typeface="Arial" pitchFamily="34" charset="-120"/>
            </a:endParaRPr>
          </a:p>
          <a:p>
            <a:pPr>
              <a:lnSpc>
                <a:spcPts val="2000"/>
              </a:lnSpc>
            </a:pPr>
            <a:endParaRPr lang="en-US" sz="1400" dirty="0"/>
          </a:p>
        </p:txBody>
      </p:sp>
      <p:pic>
        <p:nvPicPr>
          <p:cNvPr id="4" name="Picture 3">
            <a:extLst>
              <a:ext uri="{FF2B5EF4-FFF2-40B4-BE49-F238E27FC236}">
                <a16:creationId xmlns:a16="http://schemas.microsoft.com/office/drawing/2014/main" id="{425013F0-64EE-4190-9DEC-FAEFB25FEC11}"/>
              </a:ext>
            </a:extLst>
          </p:cNvPr>
          <p:cNvPicPr>
            <a:picLocks noChangeAspect="1"/>
          </p:cNvPicPr>
          <p:nvPr/>
        </p:nvPicPr>
        <p:blipFill>
          <a:blip r:embed="rId3"/>
          <a:stretch>
            <a:fillRect/>
          </a:stretch>
        </p:blipFill>
        <p:spPr>
          <a:xfrm>
            <a:off x="4572000" y="914400"/>
            <a:ext cx="3646834" cy="350538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IDS and IPS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Intrusion Prevention and Detection Devices</a:t>
            </a:r>
          </a:p>
        </p:txBody>
      </p:sp>
      <p:pic>
        <p:nvPicPr>
          <p:cNvPr id="4" name="Picture 3">
            <a:extLst>
              <a:ext uri="{FF2B5EF4-FFF2-40B4-BE49-F238E27FC236}">
                <a16:creationId xmlns:a16="http://schemas.microsoft.com/office/drawing/2014/main" id="{B2096D81-DFD0-4D63-BBDF-2DCB7D0E23D8}"/>
              </a:ext>
            </a:extLst>
          </p:cNvPr>
          <p:cNvPicPr>
            <a:picLocks noChangeAspect="1"/>
          </p:cNvPicPr>
          <p:nvPr/>
        </p:nvPicPr>
        <p:blipFill>
          <a:blip r:embed="rId3"/>
          <a:stretch>
            <a:fillRect/>
          </a:stretch>
        </p:blipFill>
        <p:spPr>
          <a:xfrm>
            <a:off x="1325619" y="649399"/>
            <a:ext cx="5286956" cy="41721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IDS and IPS Characteristics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Advantages and Disadvantages of IDS and IPS</a:t>
            </a:r>
          </a:p>
        </p:txBody>
      </p:sp>
      <p:graphicFrame>
        <p:nvGraphicFramePr>
          <p:cNvPr id="13" name="Table 12"/>
          <p:cNvGraphicFramePr>
            <a:graphicFrameLocks noGrp="1"/>
          </p:cNvGraphicFramePr>
          <p:nvPr>
            <p:extLst>
              <p:ext uri="{D42A27DB-BD31-4B8C-83A1-F6EECF244321}">
                <p14:modId xmlns:p14="http://schemas.microsoft.com/office/powerpoint/2010/main" val="2450008016"/>
              </p:ext>
            </p:extLst>
          </p:nvPr>
        </p:nvGraphicFramePr>
        <p:xfrm>
          <a:off x="91440" y="1371600"/>
          <a:ext cx="8961120" cy="1508760"/>
        </p:xfrm>
        <a:graphic>
          <a:graphicData uri="http://schemas.openxmlformats.org/drawingml/2006/table">
            <a:tbl>
              <a:tblPr/>
              <a:tblGrid>
                <a:gridCol w="991925">
                  <a:extLst>
                    <a:ext uri="{9D8B030D-6E8A-4147-A177-3AD203B41FA5}">
                      <a16:colId xmlns:a16="http://schemas.microsoft.com/office/drawing/2014/main" val="20000"/>
                    </a:ext>
                  </a:extLst>
                </a:gridCol>
                <a:gridCol w="3538331">
                  <a:extLst>
                    <a:ext uri="{9D8B030D-6E8A-4147-A177-3AD203B41FA5}">
                      <a16:colId xmlns:a16="http://schemas.microsoft.com/office/drawing/2014/main" val="20001"/>
                    </a:ext>
                  </a:extLst>
                </a:gridCol>
                <a:gridCol w="4430864">
                  <a:extLst>
                    <a:ext uri="{9D8B030D-6E8A-4147-A177-3AD203B41FA5}">
                      <a16:colId xmlns:a16="http://schemas.microsoft.com/office/drawing/2014/main" val="20002"/>
                    </a:ext>
                  </a:extLst>
                </a:gridCol>
              </a:tblGrid>
              <a:tr h="0">
                <a:tc>
                  <a:txBody>
                    <a:bodyPr/>
                    <a:lstStyle/>
                    <a:p>
                      <a:r>
                        <a:rPr lang="en-US" sz="1200" dirty="0">
                          <a:solidFill>
                            <a:srgbClr val="FFFFFF"/>
                          </a:solidFill>
                        </a:rPr>
                        <a:t>Solution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Advantages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Disadvantages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latin typeface="Arial" panose="020B0604020202020204" pitchFamily="34" charset="0"/>
                          <a:cs typeface="Arial" panose="020B0604020202020204" pitchFamily="34" charset="0"/>
                        </a:rPr>
                        <a:t>IDS</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No Impact on network (latency, jitter)</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No Network impact if there is a sensor failure</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No network impact if there is sensor overload</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Response action cannot stop trigger packets</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Correct tuning required for response actions</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More vulnerable to network security evasion techniques</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latin typeface="Arial" panose="020B0604020202020204" pitchFamily="34" charset="0"/>
                          <a:cs typeface="Arial" panose="020B0604020202020204" pitchFamily="34" charset="0"/>
                        </a:rPr>
                        <a:t>IPS</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Stops trigger packets</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Can use stream normalization techniques</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Sensor issues might affect network traffic</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Sensor overloading impacts the network</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58585B"/>
                          </a:solidFill>
                          <a:latin typeface="Arial" panose="020B0604020202020204" pitchFamily="34" charset="0"/>
                          <a:cs typeface="Arial" panose="020B0604020202020204" pitchFamily="34" charset="0"/>
                        </a:rPr>
                        <a:t>Some impact on network (latency, jitter)</a:t>
                      </a:r>
                      <a:endParaRPr lang="en-US" sz="12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11.2 IPS Implementations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IPS Implementations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IPS</a:t>
            </a:r>
          </a:p>
        </p:txBody>
      </p:sp>
      <p:sp>
        <p:nvSpPr>
          <p:cNvPr id="4" name="Rectangle 3">
            <a:extLst>
              <a:ext uri="{FF2B5EF4-FFF2-40B4-BE49-F238E27FC236}">
                <a16:creationId xmlns:a16="http://schemas.microsoft.com/office/drawing/2014/main" id="{914D5229-62C9-42A2-BB81-55526A79B5CB}"/>
              </a:ext>
            </a:extLst>
          </p:cNvPr>
          <p:cNvSpPr/>
          <p:nvPr/>
        </p:nvSpPr>
        <p:spPr>
          <a:xfrm>
            <a:off x="0" y="778609"/>
            <a:ext cx="4238625" cy="353943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There are two primary kinds of IPS available: host-based IPS (HIPS) and network-based IPS.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HIPS can be thought of as a combination of antivirus software, antimalware software, and a firewall. An example of a HIPS is Windows Defender. It provides a range of protection measures for Windows hosts.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 network-based IPS can be implemented using a dedicated or non-dedicated IPS device such as a router. Network-based IPS implementations are a critical component of intrusion prevention. Host-based IDS/IPS solutions must be integrated with a network-based IPS implementation to ensure a robust security architecture.</a:t>
            </a:r>
          </a:p>
        </p:txBody>
      </p:sp>
      <p:sp>
        <p:nvSpPr>
          <p:cNvPr id="6" name="TextBox 5">
            <a:extLst>
              <a:ext uri="{FF2B5EF4-FFF2-40B4-BE49-F238E27FC236}">
                <a16:creationId xmlns:a16="http://schemas.microsoft.com/office/drawing/2014/main" id="{ACBD7A30-E477-43A8-9DAC-235B347830B9}"/>
              </a:ext>
            </a:extLst>
          </p:cNvPr>
          <p:cNvSpPr txBox="1"/>
          <p:nvPr/>
        </p:nvSpPr>
        <p:spPr>
          <a:xfrm>
            <a:off x="5286451" y="895350"/>
            <a:ext cx="275428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Sample IPS Sensor Deployment</a:t>
            </a:r>
          </a:p>
        </p:txBody>
      </p:sp>
      <p:pic>
        <p:nvPicPr>
          <p:cNvPr id="5" name="Picture 4">
            <a:extLst>
              <a:ext uri="{FF2B5EF4-FFF2-40B4-BE49-F238E27FC236}">
                <a16:creationId xmlns:a16="http://schemas.microsoft.com/office/drawing/2014/main" id="{3BB29CB3-6DA2-455D-9294-C9713E8713D1}"/>
              </a:ext>
            </a:extLst>
          </p:cNvPr>
          <p:cNvPicPr>
            <a:picLocks noChangeAspect="1"/>
          </p:cNvPicPr>
          <p:nvPr/>
        </p:nvPicPr>
        <p:blipFill>
          <a:blip r:embed="rId3"/>
          <a:stretch>
            <a:fillRect/>
          </a:stretch>
        </p:blipFill>
        <p:spPr>
          <a:xfrm>
            <a:off x="4238625" y="1463040"/>
            <a:ext cx="4849933" cy="263856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2699</Words>
  <Application>Microsoft Office PowerPoint</Application>
  <PresentationFormat>On-screen Show (16:9)</PresentationFormat>
  <Paragraphs>259</Paragraphs>
  <Slides>27</Slides>
  <Notes>27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1_Default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38</cp:revision>
  <dcterms:created xsi:type="dcterms:W3CDTF">2020-12-08T18:27:12Z</dcterms:created>
  <dcterms:modified xsi:type="dcterms:W3CDTF">2022-07-08T04:08:24Z</dcterms:modified>
</cp:coreProperties>
</file>