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 id="2147483670" r:id="rId3"/>
  </p:sldMasterIdLst>
  <p:notesMasterIdLst>
    <p:notesMasterId r:id="rId37"/>
  </p:notesMasterIdLst>
  <p:sldIdLst>
    <p:sldId id="262" r:id="rId4"/>
    <p:sldId id="925" r:id="rId5"/>
    <p:sldId id="263" r:id="rId6"/>
    <p:sldId id="264" r:id="rId7"/>
    <p:sldId id="265" r:id="rId8"/>
    <p:sldId id="266" r:id="rId9"/>
    <p:sldId id="267" r:id="rId10"/>
    <p:sldId id="1073" r:id="rId11"/>
    <p:sldId id="268" r:id="rId12"/>
    <p:sldId id="1074" r:id="rId13"/>
    <p:sldId id="270" r:id="rId14"/>
    <p:sldId id="271" r:id="rId15"/>
    <p:sldId id="272" r:id="rId16"/>
    <p:sldId id="273" r:id="rId17"/>
    <p:sldId id="274" r:id="rId18"/>
    <p:sldId id="275" r:id="rId19"/>
    <p:sldId id="276" r:id="rId20"/>
    <p:sldId id="277" r:id="rId21"/>
    <p:sldId id="278" r:id="rId22"/>
    <p:sldId id="1075" r:id="rId23"/>
    <p:sldId id="279" r:id="rId24"/>
    <p:sldId id="1076" r:id="rId25"/>
    <p:sldId id="281" r:id="rId26"/>
    <p:sldId id="282" r:id="rId27"/>
    <p:sldId id="283" r:id="rId28"/>
    <p:sldId id="284" r:id="rId29"/>
    <p:sldId id="285" r:id="rId30"/>
    <p:sldId id="286" r:id="rId31"/>
    <p:sldId id="287" r:id="rId32"/>
    <p:sldId id="1077" r:id="rId33"/>
    <p:sldId id="1078" r:id="rId34"/>
    <p:sldId id="288" r:id="rId35"/>
    <p:sldId id="289" r:id="rId36"/>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9EB"/>
    <a:srgbClr val="CBD0D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222" autoAdjust="0"/>
  </p:normalViewPr>
  <p:slideViewPr>
    <p:cSldViewPr snapToGrid="0" snapToObjects="1">
      <p:cViewPr varScale="1">
        <p:scale>
          <a:sx n="71" d="100"/>
          <a:sy n="71" d="100"/>
        </p:scale>
        <p:origin x="11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285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 Security (NETSEC)
Module 12: IPS Operation and Implementation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60F3A8B-CD00-467E-B70A-EC85617CD6B5}"/>
              </a:ext>
            </a:extLst>
          </p:cNvPr>
          <p:cNvSpPr>
            <a:spLocks noGrp="1"/>
          </p:cNvSpPr>
          <p:nvPr>
            <p:ph type="body" idx="1"/>
          </p:nvPr>
        </p:nvSpPr>
        <p:spPr>
          <a:xfrm>
            <a:off x="514350" y="4400550"/>
            <a:ext cx="4114800" cy="3600450"/>
          </a:xfrm>
          <a:prstGeom prst="rect">
            <a:avLst/>
          </a:prstGeom>
        </p:spPr>
        <p:txBody>
          <a:bodyPr/>
          <a:lstStyle/>
          <a:p>
            <a:r>
              <a:rPr lang="en-US" dirty="0"/>
              <a:t>12: IPS Operation and Implementation
12.1: IPS Signatures 
12.1.5: Evaluating Alerts</a:t>
            </a:r>
          </a:p>
          <a:p>
            <a:r>
              <a:rPr lang="en-US" dirty="0"/>
              <a:t>12.1.6: Check Your Understanding – IPS Signature Actions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12.2: Cisco Snort IPS
</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12.2: Cisco Snort IPS
12.2.1: Cisco IPS
</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12.2: Cisco Snort IPS
12.2.2: NGIPS
</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12.2: Cisco Snort IPS
12.2.3: Snort IPS
</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12.2: Cisco Snort IPS
12.2.4: Snort Components and Rules
</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12.2: Cisco Snort IPS
12.2.5: ISR Container Applications
</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12.2: Cisco Snort IPS
12.2.6: Snort IPS Rule Alarms
</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12.2: Cisco Snort IPS
12.2.7: Snort IPS Rule Actions
</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12.2: Cisco Snort IPS
12.2.8: Snort IPS Header Rule Options
</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0A313ED8-785B-4D16-9B17-4143385249B9}"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12 – IPS Operation and Implementation</a:t>
            </a:r>
          </a:p>
          <a:p>
            <a:r>
              <a:rPr lang="en-GB" dirty="0"/>
              <a:t>12.0.2 – What will I learn in this module?</a:t>
            </a:r>
          </a:p>
        </p:txBody>
      </p:sp>
    </p:spTree>
    <p:extLst>
      <p:ext uri="{BB962C8B-B14F-4D97-AF65-F5344CB8AC3E}">
        <p14:creationId xmlns:p14="http://schemas.microsoft.com/office/powerpoint/2010/main" val="1587924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12.2: Cisco Snort IPS
12.2.8: Snort IPS Header Rule Options
</a:t>
            </a: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dirty="0"/>
          </a:p>
        </p:txBody>
      </p:sp>
    </p:spTree>
    <p:extLst>
      <p:ext uri="{BB962C8B-B14F-4D97-AF65-F5344CB8AC3E}">
        <p14:creationId xmlns:p14="http://schemas.microsoft.com/office/powerpoint/2010/main" val="1529166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12.2: Cisco Snort IPS
12.2.9: Snort IPS Operation
</a:t>
            </a: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12.2: Cisco Snort IPS
12.2.9: Snort IPS Operation</a:t>
            </a:r>
          </a:p>
          <a:p>
            <a:r>
              <a:rPr lang="en-US" dirty="0"/>
              <a:t>12.2.10: Check Your Understanding - Snort IPS
</a:t>
            </a:r>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dirty="0"/>
          </a:p>
        </p:txBody>
      </p:sp>
    </p:spTree>
    <p:extLst>
      <p:ext uri="{BB962C8B-B14F-4D97-AF65-F5344CB8AC3E}">
        <p14:creationId xmlns:p14="http://schemas.microsoft.com/office/powerpoint/2010/main" val="3064613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12.3: Configure Snort IPS
</a:t>
            </a: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12.3: Configure Snort IPS
12.3.1: Snort IPS Configuration Steps
</a:t>
            </a:r>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12.3: Configure Snort IPS
12.3.2: Download the Snort OVA File
</a:t>
            </a:r>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12.3: Configure Snort IPS
12.3.3: Install the Snort OVA File
</a:t>
            </a:r>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12.3: Configure Snort IPS
12.3.4: Configure Virtual Port Group Interfaces 
</a:t>
            </a:r>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12.3: Configure Snort IPS
12.3.5: Activate Virtual Services
</a:t>
            </a:r>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12.3: Configure Snort IPS
12.3.6: Configure the Snort Specifics
</a:t>
            </a:r>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12.1: IPS Signatures 
</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12.3: Configure Snort IPS
12.3.6: Configure the Snort Specifics
</a:t>
            </a:r>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dirty="0"/>
          </a:p>
        </p:txBody>
      </p:sp>
    </p:spTree>
    <p:extLst>
      <p:ext uri="{BB962C8B-B14F-4D97-AF65-F5344CB8AC3E}">
        <p14:creationId xmlns:p14="http://schemas.microsoft.com/office/powerpoint/2010/main" val="4068534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12.3: Configure Snort IPS
12.3.6: Configure the Snort Specifics
</a:t>
            </a:r>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dirty="0"/>
          </a:p>
        </p:txBody>
      </p:sp>
    </p:spTree>
    <p:extLst>
      <p:ext uri="{BB962C8B-B14F-4D97-AF65-F5344CB8AC3E}">
        <p14:creationId xmlns:p14="http://schemas.microsoft.com/office/powerpoint/2010/main" val="38780276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12.3: Configure Snort IPS
12.3.7: Enable Unified Threat Defense (UTD)
</a:t>
            </a:r>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12.3: Configure Snort IPS
12.3.8: Verify Snort IPS</a:t>
            </a:r>
          </a:p>
          <a:p>
            <a:r>
              <a:rPr lang="en-US" dirty="0"/>
              <a:t>12.3.9: Syntax Checker - Configure Snort IPS</a:t>
            </a:r>
          </a:p>
          <a:p>
            <a:r>
              <a:rPr lang="en-US" dirty="0"/>
              <a:t>12.3.10: Check Your Understanding - Implementing Snort IPS
</a:t>
            </a:r>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12.1: IPS Signatures 
12.1.1: IPS Signature Attributes
</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12.1: IPS Signatures 
12.1.2: Types of Signatures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12.1: IPS Signatures 
12.1.3: IPS Signature Alarms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12.1: IPS Signatures 
12.1.4: IPS Signature Actions
</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IPS Operation and Implementation
12.1: IPS Signatures 
12.1.5: Evaluating Alerts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4276141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325447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9162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523642856"/>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1623826304"/>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548839976"/>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1327227"/>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31738867"/>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251208374"/>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150382724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461208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6013278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406811078"/>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857997012"/>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94482907"/>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51447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91044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422009281"/>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399514972"/>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98938275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80046674"/>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33682448"/>
      </p:ext>
    </p:extLst>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35656682"/>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128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Object3"/>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5" name="Object 4"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55626356"/>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002444952"/>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43201160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1882208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9384608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4"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p>
            <a:pPr marL="0" indent="0">
              <a:buNone/>
            </a:pPr>
            <a:r>
              <a:rPr lang="en-US" dirty="0"/>
              <a:t>Module 12: IPS Operation and Implementation</a:t>
            </a:r>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p>
            <a:pPr marL="0" indent="0">
              <a:buNone/>
            </a:pPr>
            <a:r>
              <a:rPr lang="en-US" dirty="0"/>
              <a:t>Networking Security v1.0</a:t>
            </a:r>
          </a:p>
          <a:p>
            <a:pPr marL="0" indent="0">
              <a:buNone/>
            </a:pPr>
            <a:r>
              <a:rPr lang="en-US" dirty="0"/>
              <a:t>(NETSEC)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Signatures </a:t>
            </a:r>
          </a:p>
        </p:txBody>
      </p:sp>
      <p:sp>
        <p:nvSpPr>
          <p:cNvPr id="3" name="Object2"/>
          <p:cNvSpPr>
            <a:spLocks noGrp="1"/>
          </p:cNvSpPr>
          <p:nvPr>
            <p:ph type="body" idx="100" hasCustomPrompt="1"/>
          </p:nvPr>
        </p:nvSpPr>
        <p:spPr>
          <a:xfrm>
            <a:off x="0" y="250098"/>
            <a:ext cx="9144000" cy="914400"/>
          </a:xfrm>
          <a:prstGeom prst="rect">
            <a:avLst/>
          </a:prstGeom>
          <a:noFill/>
          <a:ln/>
        </p:spPr>
        <p:txBody>
          <a:bodyPr wrap="square" rtlCol="0"/>
          <a:lstStyle/>
          <a:p>
            <a:pPr marL="0" indent="0">
              <a:buNone/>
            </a:pPr>
            <a:r>
              <a:rPr lang="en-US" dirty="0"/>
              <a:t>Evaluating Alerts (Cont.)</a:t>
            </a:r>
          </a:p>
        </p:txBody>
      </p:sp>
      <p:sp>
        <p:nvSpPr>
          <p:cNvPr id="9" name="TextBox 8">
            <a:extLst>
              <a:ext uri="{FF2B5EF4-FFF2-40B4-BE49-F238E27FC236}">
                <a16:creationId xmlns:a16="http://schemas.microsoft.com/office/drawing/2014/main" id="{6C3230F0-FB62-4A9D-9535-E7D4A1F08DE5}"/>
              </a:ext>
            </a:extLst>
          </p:cNvPr>
          <p:cNvSpPr txBox="1"/>
          <p:nvPr/>
        </p:nvSpPr>
        <p:spPr>
          <a:xfrm>
            <a:off x="0" y="707298"/>
            <a:ext cx="8841219" cy="3970318"/>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Alerts can be classified as follows:</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True positive </a:t>
            </a:r>
            <a:r>
              <a:rPr lang="en-US" sz="1400" dirty="0">
                <a:latin typeface="Arial" panose="020B0604020202020204" pitchFamily="34" charset="0"/>
                <a:cs typeface="Arial" panose="020B0604020202020204" pitchFamily="34" charset="0"/>
              </a:rPr>
              <a:t>- (Desirable) This is used when the IPS generates an alarm because it detected know attack traffic. The alert has been verified to be an actual security incident and also indicates that the IPS rule worked correctly.</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True negative </a:t>
            </a:r>
            <a:r>
              <a:rPr lang="en-US" sz="1400" dirty="0">
                <a:latin typeface="Arial" panose="020B0604020202020204" pitchFamily="34" charset="0"/>
                <a:cs typeface="Arial" panose="020B0604020202020204" pitchFamily="34" charset="0"/>
              </a:rPr>
              <a:t>- (Desirable) This is used when normal network traffic does not generate an alarm. No alerts are issued because the traffic that is passing through the system is clear of threats.</a:t>
            </a:r>
          </a:p>
          <a:p>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False positive </a:t>
            </a:r>
            <a:r>
              <a:rPr lang="en-US" sz="1400" dirty="0">
                <a:latin typeface="Arial" panose="020B0604020202020204" pitchFamily="34" charset="0"/>
                <a:cs typeface="Arial" panose="020B0604020202020204" pitchFamily="34" charset="0"/>
              </a:rPr>
              <a:t>- (Undesirable) This is used when an IPS generates an alarm after processing normal user traffic that should not have triggered an alarm. The IPS must be tuned to change these alarm types to true negatives. The alert does not indicate an actual security incident. Benign activity that results in a false positive is sometimes referred to as a benign trigger. False positives are costly because they must be investigated.</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False negative </a:t>
            </a:r>
            <a:r>
              <a:rPr lang="en-US" sz="1400" dirty="0">
                <a:latin typeface="Arial" panose="020B0604020202020204" pitchFamily="34" charset="0"/>
                <a:cs typeface="Arial" panose="020B0604020202020204" pitchFamily="34" charset="0"/>
              </a:rPr>
              <a:t>- (Dangerous) This is used when an IPS fails to generate an alarm and known attacks are not being detected. This means that exploits are not being detected by the security systems that are in place. These incidents could go undetected for a long time, and ongoing data loss and damage could result. The goal is for these alarm types to generate true positive alarms.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10</a:t>
            </a:fld>
            <a:endParaRPr lang="en-US" dirty="0"/>
          </a:p>
        </p:txBody>
      </p:sp>
    </p:spTree>
    <p:extLst>
      <p:ext uri="{BB962C8B-B14F-4D97-AF65-F5344CB8AC3E}">
        <p14:creationId xmlns:p14="http://schemas.microsoft.com/office/powerpoint/2010/main" val="2583453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12.2 Cisco Snort IPS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Cisco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Cisco IPS</a:t>
            </a:r>
          </a:p>
        </p:txBody>
      </p:sp>
      <p:sp>
        <p:nvSpPr>
          <p:cNvPr id="5" name="Object4"/>
          <p:cNvSpPr/>
          <p:nvPr/>
        </p:nvSpPr>
        <p:spPr>
          <a:xfrm>
            <a:off x="0" y="914400"/>
            <a:ext cx="8229600"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Organizations now have three options available to provide intrusion prevention services.</a:t>
            </a:r>
          </a:p>
          <a:p>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Cisco Firepower Next-Generation IPS (NGIPS)</a:t>
            </a:r>
            <a:r>
              <a:rPr lang="en-US" sz="1600" dirty="0">
                <a:latin typeface="Arial" panose="020B0604020202020204" pitchFamily="34" charset="0"/>
                <a:cs typeface="Arial" panose="020B0604020202020204" pitchFamily="34" charset="0"/>
              </a:rPr>
              <a:t> - These are dedicated in-line threat prevention appliances that provide industry leading effectiveness against both known and unknown threats.</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Cisco Snort IPS</a:t>
            </a:r>
            <a:r>
              <a:rPr lang="en-US" sz="1600" dirty="0">
                <a:latin typeface="Arial" panose="020B0604020202020204" pitchFamily="34" charset="0"/>
                <a:cs typeface="Arial" panose="020B0604020202020204" pitchFamily="34" charset="0"/>
              </a:rPr>
              <a:t> - This is an IPS service that can be enabled on a second generation ISR (ISR G2) (i.e., ISR 4000s). Note that Cisco 4000 ISRs no longer support Cisco IOS IPS.</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External Snort IPS Server</a:t>
            </a:r>
            <a:r>
              <a:rPr lang="en-US" sz="1600" dirty="0">
                <a:latin typeface="Arial" panose="020B0604020202020204" pitchFamily="34" charset="0"/>
                <a:cs typeface="Arial" panose="020B0604020202020204" pitchFamily="34" charset="0"/>
              </a:rPr>
              <a:t> - This is similar to the Cisco Snort IPS solution but requires a promiscuous (i.e., a SPAN switch port) port and an external Snort IDS/IPS.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Cisco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NGIPS</a:t>
            </a:r>
          </a:p>
        </p:txBody>
      </p:sp>
      <p:sp>
        <p:nvSpPr>
          <p:cNvPr id="5" name="Object4"/>
          <p:cNvSpPr/>
          <p:nvPr/>
        </p:nvSpPr>
        <p:spPr>
          <a:xfrm>
            <a:off x="257695" y="839585"/>
            <a:ext cx="8229600" cy="2571750"/>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NGIPS are dedicated IPS appliances. They are built on the core open technology of Snort and use vulnerability-focused IPS rules and embedded IP-, URL-, and DNS-based security intelligence that is provided by Cisco’s Talos Security Intelligence and Research Group.</a:t>
            </a:r>
          </a:p>
          <a:p>
            <a:endParaRPr lang="en-US" sz="1600" dirty="0">
              <a:effectLst/>
              <a:latin typeface="Arial" panose="020B0604020202020204" pitchFamily="34" charset="0"/>
              <a:cs typeface="Arial" panose="020B0604020202020204" pitchFamily="34" charset="0"/>
            </a:endParaRPr>
          </a:p>
          <a:p>
            <a:r>
              <a:rPr lang="en-US" sz="1600" dirty="0">
                <a:effectLst/>
                <a:latin typeface="Arial" panose="020B0604020202020204" pitchFamily="34" charset="0"/>
                <a:cs typeface="Arial" panose="020B0604020202020204" pitchFamily="34" charset="0"/>
              </a:rPr>
              <a:t>NGIPS features include:</a:t>
            </a: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IPS rules that identify and block attack traffic that target network vulnerabilities</a:t>
            </a: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Tightly integrated defense against advanced malware incorporating advanced analysis of network and endpoint activity</a:t>
            </a: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Sandboxing technology that uses hundreds of behavioral indicators to identify zero-day and evasive attacks</a:t>
            </a: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Also includes Application Visibility and Control (AVC), Cisco Advanced Malware Protection (AMP) for Networks, and URL Filtering</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Cisco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Snort IPS</a:t>
            </a:r>
          </a:p>
        </p:txBody>
      </p:sp>
      <p:sp>
        <p:nvSpPr>
          <p:cNvPr id="5" name="Object4"/>
          <p:cNvSpPr/>
          <p:nvPr/>
        </p:nvSpPr>
        <p:spPr>
          <a:xfrm>
            <a:off x="74814" y="939338"/>
            <a:ext cx="8994371"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Snort is an open source network IPS that performs real-time traffic analysis and generates alerts when threats are detected on IP networks. It can also perform protocol analysis, content searching or matching, and detect a variety of attacks and probes, such as buffer overflows, stealth port scans, and so on.</a:t>
            </a:r>
          </a:p>
          <a:p>
            <a:pPr>
              <a:lnSpc>
                <a:spcPts val="2000"/>
              </a:lnSpc>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Snort IPS on the 4000 Series ISR provides the following functionalities: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Intrusion detection system (IDS) and IPS mode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Three signature levels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 allowed list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Snort health monitoring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Fail open and close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Signature update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Event logging</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Cisco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Snort Components and Rules</a:t>
            </a:r>
          </a:p>
        </p:txBody>
      </p:sp>
      <p:sp>
        <p:nvSpPr>
          <p:cNvPr id="5" name="Object4"/>
          <p:cNvSpPr/>
          <p:nvPr/>
        </p:nvSpPr>
        <p:spPr>
          <a:xfrm>
            <a:off x="0" y="669174"/>
            <a:ext cx="9027622" cy="2571750"/>
          </a:xfrm>
          <a:prstGeom prst="rect">
            <a:avLst/>
          </a:prstGeom>
          <a:noFill/>
          <a:ln/>
        </p:spPr>
        <p:txBody>
          <a:bodyPr wrap="square" rtlCol="0" anchor="t"/>
          <a:lstStyle/>
          <a:p>
            <a:r>
              <a:rPr lang="en-US" sz="1400" dirty="0">
                <a:latin typeface="Arial" panose="020B0604020202020204" pitchFamily="34" charset="0"/>
                <a:cs typeface="Arial" panose="020B0604020202020204" pitchFamily="34" charset="0"/>
              </a:rPr>
              <a:t>Snort IPS for 4000 Series ISRs consists of two components:</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Snort engine</a:t>
            </a:r>
            <a:r>
              <a:rPr lang="en-US" sz="1400" dirty="0">
                <a:latin typeface="Arial" panose="020B0604020202020204" pitchFamily="34" charset="0"/>
                <a:cs typeface="Arial" panose="020B0604020202020204" pitchFamily="34" charset="0"/>
              </a:rPr>
              <a:t> - This is the IPS detection and enforcement engine that is included in the SEC license for 4000 Series ISRs.</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Snort rule software subscriptions for signature updates</a:t>
            </a:r>
            <a:r>
              <a:rPr lang="en-US" sz="1400" dirty="0">
                <a:latin typeface="Arial" panose="020B0604020202020204" pitchFamily="34" charset="0"/>
                <a:cs typeface="Arial" panose="020B0604020202020204" pitchFamily="34" charset="0"/>
              </a:rPr>
              <a:t> - Snort rule sets to keep current with the latest threat protection are term-based subscriptions, available for one or three years.</a:t>
            </a:r>
          </a:p>
          <a:p>
            <a:pPr lvl="1"/>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To address the rapidly evolving threat landscape, it is important to ensure that signatures are as up-to-date as possible.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There are two types of term-based subscriptions:</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Community Rule Set</a:t>
            </a:r>
            <a:r>
              <a:rPr lang="en-US" sz="1400" dirty="0">
                <a:latin typeface="Arial" panose="020B0604020202020204" pitchFamily="34" charset="0"/>
                <a:cs typeface="Arial" panose="020B0604020202020204" pitchFamily="34" charset="0"/>
              </a:rPr>
              <a:t> - Available for free, the rules that are provided offer limited coverage against threats. The community rule set focuses on reactive response to security threats versus proactive research work. There is also a 30-day delayed access to updated signatures meaning that newest rule will be a minimum of 30 days old. In addition, there is no Cisco customer support available.</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Subscriber Rule Set</a:t>
            </a:r>
            <a:r>
              <a:rPr lang="en-US" sz="1400" dirty="0">
                <a:latin typeface="Arial" panose="020B0604020202020204" pitchFamily="34" charset="0"/>
                <a:cs typeface="Arial" panose="020B0604020202020204" pitchFamily="34" charset="0"/>
              </a:rPr>
              <a:t> - Available for a fee, this service provides the best protection against threats. It includes coverage of advance of exploits by using the research work of the Cisco Talos security experts. The Subscriber Rule Set also provides the fastest access to updated signatures in response to a security incident or the proactive discovery of a new threat. This subscription is fully supported by Cisco.</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Cisco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ISR Container Applications</a:t>
            </a:r>
          </a:p>
        </p:txBody>
      </p:sp>
      <p:sp>
        <p:nvSpPr>
          <p:cNvPr id="5" name="Object4"/>
          <p:cNvSpPr/>
          <p:nvPr/>
        </p:nvSpPr>
        <p:spPr>
          <a:xfrm>
            <a:off x="-1" y="914400"/>
            <a:ext cx="9143999" cy="2571750"/>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Routers were initially packet processing devices. Routers have acquired so much processing power that server applications can now be hosted inside the router using service containers.</a:t>
            </a:r>
          </a:p>
          <a:p>
            <a:endParaRPr lang="en-US" sz="1600" dirty="0">
              <a:effectLst/>
              <a:latin typeface="Arial" panose="020B0604020202020204" pitchFamily="34" charset="0"/>
              <a:cs typeface="Arial" panose="020B0604020202020204" pitchFamily="34" charset="0"/>
            </a:endParaRPr>
          </a:p>
          <a:p>
            <a:r>
              <a:rPr lang="en-US" sz="1600" dirty="0">
                <a:effectLst/>
                <a:latin typeface="Arial" panose="020B0604020202020204" pitchFamily="34" charset="0"/>
                <a:cs typeface="Arial" panose="020B0604020202020204" pitchFamily="34" charset="0"/>
              </a:rPr>
              <a:t>Service containers are virtual machines that run on the routers. Applications such as Snort IPS can be uploaded and hosted on these routers. Service containers are supported on most IOS XE platforms. IOS XE is based on the Linux architecture and supports virtual machine hosting.</a:t>
            </a:r>
          </a:p>
          <a:p>
            <a:endParaRPr lang="en-US" sz="1600" dirty="0">
              <a:effectLst/>
              <a:latin typeface="Arial" panose="020B0604020202020204" pitchFamily="34" charset="0"/>
              <a:cs typeface="Arial" panose="020B0604020202020204" pitchFamily="34" charset="0"/>
            </a:endParaRPr>
          </a:p>
          <a:p>
            <a:r>
              <a:rPr lang="en-US" sz="1600" dirty="0">
                <a:effectLst/>
                <a:latin typeface="Arial" panose="020B0604020202020204" pitchFamily="34" charset="0"/>
                <a:cs typeface="Arial" panose="020B0604020202020204" pitchFamily="34" charset="0"/>
              </a:rPr>
              <a:t>The Snort engine runs as a Linux Service Container application on the ISR 4000. This provides it with dedicated computing resources that run independently of the data plane CPU load. It also makes it easier for the Snort engine to be regularly updated.</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Cisco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Snort IPS Rule Alarms</a:t>
            </a:r>
          </a:p>
        </p:txBody>
      </p:sp>
      <p:sp>
        <p:nvSpPr>
          <p:cNvPr id="5" name="Object4"/>
          <p:cNvSpPr/>
          <p:nvPr/>
        </p:nvSpPr>
        <p:spPr>
          <a:xfrm>
            <a:off x="0" y="914400"/>
            <a:ext cx="8961120"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In Snort IPS, signatures are configured using “rules”. These rules serve as the signature alarms by comparing incoming traffic to the Snort rules. Traffic matching a rule header generates an action. A rule header is conceptually similar to an access control list (ACL) statement (i.e., ACE). It is a one line statement that identifies malicious traffic.</a:t>
            </a:r>
          </a:p>
          <a:p>
            <a:endParaRPr lang="en-US" sz="1400" dirty="0"/>
          </a:p>
        </p:txBody>
      </p:sp>
      <p:sp>
        <p:nvSpPr>
          <p:cNvPr id="8" name="TextBox 7">
            <a:extLst>
              <a:ext uri="{FF2B5EF4-FFF2-40B4-BE49-F238E27FC236}">
                <a16:creationId xmlns:a16="http://schemas.microsoft.com/office/drawing/2014/main" id="{FA554BFE-E441-4584-8094-F670AE15AC91}"/>
              </a:ext>
            </a:extLst>
          </p:cNvPr>
          <p:cNvSpPr txBox="1"/>
          <p:nvPr/>
        </p:nvSpPr>
        <p:spPr>
          <a:xfrm>
            <a:off x="0" y="2067163"/>
            <a:ext cx="3424844"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The basic rule header command syntax 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t>
            </a:r>
            <a:r>
              <a:rPr kumimoji="0" lang="en-US" sz="16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action</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16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protocol</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16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sourceIP</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16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sourceport</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-&gt; [</a:t>
            </a:r>
            <a:r>
              <a:rPr kumimoji="0" lang="en-US" sz="16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destIP</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16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destport</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16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Rule options</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Refer to the figure for more information regarding the rule header command syntax.</a:t>
            </a:r>
          </a:p>
        </p:txBody>
      </p:sp>
      <p:pic>
        <p:nvPicPr>
          <p:cNvPr id="4" name="Picture 3">
            <a:extLst>
              <a:ext uri="{FF2B5EF4-FFF2-40B4-BE49-F238E27FC236}">
                <a16:creationId xmlns:a16="http://schemas.microsoft.com/office/drawing/2014/main" id="{656B246A-85A9-4843-8223-B1DB4159D3C9}"/>
              </a:ext>
            </a:extLst>
          </p:cNvPr>
          <p:cNvPicPr>
            <a:picLocks noChangeAspect="1"/>
          </p:cNvPicPr>
          <p:nvPr/>
        </p:nvPicPr>
        <p:blipFill>
          <a:blip r:embed="rId3"/>
          <a:stretch>
            <a:fillRect/>
          </a:stretch>
        </p:blipFill>
        <p:spPr>
          <a:xfrm>
            <a:off x="3465555" y="1935451"/>
            <a:ext cx="5587005" cy="257174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Cisco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Snort IPS Rule Actions</a:t>
            </a:r>
          </a:p>
        </p:txBody>
      </p:sp>
      <p:sp>
        <p:nvSpPr>
          <p:cNvPr id="5" name="Object4"/>
          <p:cNvSpPr/>
          <p:nvPr/>
        </p:nvSpPr>
        <p:spPr>
          <a:xfrm>
            <a:off x="207818" y="764771"/>
            <a:ext cx="9144000" cy="2571750"/>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Snort can be enabled in IDS mode or in IPS mode.</a:t>
            </a:r>
          </a:p>
          <a:p>
            <a:endParaRPr lang="en-US" sz="1600" dirty="0">
              <a:effectLst/>
              <a:latin typeface="Arial" panose="020B0604020202020204" pitchFamily="34" charset="0"/>
              <a:cs typeface="Arial" panose="020B0604020202020204" pitchFamily="34" charset="0"/>
            </a:endParaRPr>
          </a:p>
          <a:p>
            <a:r>
              <a:rPr lang="en-US" sz="1600" dirty="0">
                <a:effectLst/>
                <a:latin typeface="Arial" panose="020B0604020202020204" pitchFamily="34" charset="0"/>
                <a:cs typeface="Arial" panose="020B0604020202020204" pitchFamily="34" charset="0"/>
              </a:rPr>
              <a:t>Snort IDS mode can perform the following three actions:</a:t>
            </a:r>
          </a:p>
          <a:p>
            <a:endParaRPr lang="en-US" sz="160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effectLst/>
                <a:latin typeface="Arial" panose="020B0604020202020204" pitchFamily="34" charset="0"/>
                <a:cs typeface="Arial" panose="020B0604020202020204" pitchFamily="34" charset="0"/>
              </a:rPr>
              <a:t>Alert</a:t>
            </a:r>
            <a:r>
              <a:rPr lang="en-US" sz="1600" dirty="0">
                <a:effectLst/>
                <a:latin typeface="Arial" panose="020B0604020202020204" pitchFamily="34" charset="0"/>
                <a:cs typeface="Arial" panose="020B0604020202020204" pitchFamily="34" charset="0"/>
              </a:rPr>
              <a:t> - Generate an alert using the selected alert method, and then log the packet.</a:t>
            </a:r>
          </a:p>
          <a:p>
            <a:pPr marL="285750" indent="-285750">
              <a:buFont typeface="Arial" panose="020B0604020202020204" pitchFamily="34" charset="0"/>
              <a:buChar char="•"/>
            </a:pPr>
            <a:r>
              <a:rPr lang="en-US" sz="1600" b="1" dirty="0">
                <a:effectLst/>
                <a:latin typeface="Arial" panose="020B0604020202020204" pitchFamily="34" charset="0"/>
                <a:cs typeface="Arial" panose="020B0604020202020204" pitchFamily="34" charset="0"/>
              </a:rPr>
              <a:t>Log</a:t>
            </a:r>
            <a:r>
              <a:rPr lang="en-US" sz="1600" dirty="0">
                <a:effectLst/>
                <a:latin typeface="Arial" panose="020B0604020202020204" pitchFamily="34" charset="0"/>
                <a:cs typeface="Arial" panose="020B0604020202020204" pitchFamily="34" charset="0"/>
              </a:rPr>
              <a:t> - Log the packet.</a:t>
            </a:r>
          </a:p>
          <a:p>
            <a:pPr marL="285750" indent="-285750">
              <a:buFont typeface="Arial" panose="020B0604020202020204" pitchFamily="34" charset="0"/>
              <a:buChar char="•"/>
            </a:pPr>
            <a:r>
              <a:rPr lang="en-US" sz="1600" b="1" dirty="0">
                <a:effectLst/>
                <a:latin typeface="Arial" panose="020B0604020202020204" pitchFamily="34" charset="0"/>
                <a:cs typeface="Arial" panose="020B0604020202020204" pitchFamily="34" charset="0"/>
              </a:rPr>
              <a:t>Pass</a:t>
            </a:r>
            <a:r>
              <a:rPr lang="en-US" sz="1600" dirty="0">
                <a:effectLst/>
                <a:latin typeface="Arial" panose="020B0604020202020204" pitchFamily="34" charset="0"/>
                <a:cs typeface="Arial" panose="020B0604020202020204" pitchFamily="34" charset="0"/>
              </a:rPr>
              <a:t> - Ignore the packet.</a:t>
            </a:r>
          </a:p>
          <a:p>
            <a:pPr>
              <a:buFont typeface="Arial" panose="020B0604020202020204" pitchFamily="34" charset="0"/>
              <a:buChar char="•"/>
            </a:pPr>
            <a:endParaRPr lang="en-US" sz="1600" dirty="0">
              <a:effectLst/>
              <a:latin typeface="Arial" panose="020B0604020202020204" pitchFamily="34" charset="0"/>
              <a:cs typeface="Arial" panose="020B0604020202020204" pitchFamily="34" charset="0"/>
            </a:endParaRPr>
          </a:p>
          <a:p>
            <a:r>
              <a:rPr lang="en-US" sz="1600" dirty="0">
                <a:effectLst/>
                <a:latin typeface="Arial" panose="020B0604020202020204" pitchFamily="34" charset="0"/>
                <a:cs typeface="Arial" panose="020B0604020202020204" pitchFamily="34" charset="0"/>
              </a:rPr>
              <a:t>Snort IPS mode can perform all of the IDS actions plus the following:</a:t>
            </a:r>
          </a:p>
          <a:p>
            <a:endParaRPr lang="en-US" sz="160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effectLst/>
                <a:latin typeface="Arial" panose="020B0604020202020204" pitchFamily="34" charset="0"/>
                <a:cs typeface="Arial" panose="020B0604020202020204" pitchFamily="34" charset="0"/>
              </a:rPr>
              <a:t>Drop</a:t>
            </a:r>
            <a:r>
              <a:rPr lang="en-US" sz="1600" dirty="0">
                <a:effectLst/>
                <a:latin typeface="Arial" panose="020B0604020202020204" pitchFamily="34" charset="0"/>
                <a:cs typeface="Arial" panose="020B0604020202020204" pitchFamily="34" charset="0"/>
              </a:rPr>
              <a:t> - Block and log the packet.</a:t>
            </a:r>
          </a:p>
          <a:p>
            <a:pPr marL="285750" indent="-285750">
              <a:buFont typeface="Arial" panose="020B0604020202020204" pitchFamily="34" charset="0"/>
              <a:buChar char="•"/>
            </a:pPr>
            <a:r>
              <a:rPr lang="en-US" sz="1600" b="1" dirty="0">
                <a:effectLst/>
                <a:latin typeface="Arial" panose="020B0604020202020204" pitchFamily="34" charset="0"/>
                <a:cs typeface="Arial" panose="020B0604020202020204" pitchFamily="34" charset="0"/>
              </a:rPr>
              <a:t>Reject</a:t>
            </a:r>
            <a:r>
              <a:rPr lang="en-US" sz="1600" dirty="0">
                <a:effectLst/>
                <a:latin typeface="Arial" panose="020B0604020202020204" pitchFamily="34" charset="0"/>
                <a:cs typeface="Arial" panose="020B0604020202020204" pitchFamily="34" charset="0"/>
              </a:rPr>
              <a:t> - Block the packet, log it, and then send a TCP reset if the protocol is TCP or an ICMP port unreachable message if the protocol is UDP.</a:t>
            </a:r>
          </a:p>
          <a:p>
            <a:pPr marL="285750" indent="-285750">
              <a:buFont typeface="Arial" panose="020B0604020202020204" pitchFamily="34" charset="0"/>
              <a:buChar char="•"/>
            </a:pPr>
            <a:r>
              <a:rPr lang="en-US" sz="1600" b="1" dirty="0">
                <a:effectLst/>
                <a:latin typeface="Arial" panose="020B0604020202020204" pitchFamily="34" charset="0"/>
                <a:cs typeface="Arial" panose="020B0604020202020204" pitchFamily="34" charset="0"/>
              </a:rPr>
              <a:t>Sdrop</a:t>
            </a:r>
            <a:r>
              <a:rPr lang="en-US" sz="1600" dirty="0">
                <a:effectLst/>
                <a:latin typeface="Arial" panose="020B0604020202020204" pitchFamily="34" charset="0"/>
                <a:cs typeface="Arial" panose="020B0604020202020204" pitchFamily="34" charset="0"/>
              </a:rPr>
              <a:t> - Block the packet but do not log it.</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Cisco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Snort IPS Header Rule Options</a:t>
            </a:r>
          </a:p>
        </p:txBody>
      </p:sp>
      <p:graphicFrame>
        <p:nvGraphicFramePr>
          <p:cNvPr id="24" name="Table 23"/>
          <p:cNvGraphicFramePr>
            <a:graphicFrameLocks noGrp="1"/>
          </p:cNvGraphicFramePr>
          <p:nvPr>
            <p:extLst>
              <p:ext uri="{D42A27DB-BD31-4B8C-83A1-F6EECF244321}">
                <p14:modId xmlns:p14="http://schemas.microsoft.com/office/powerpoint/2010/main" val="684937292"/>
              </p:ext>
            </p:extLst>
          </p:nvPr>
        </p:nvGraphicFramePr>
        <p:xfrm>
          <a:off x="116378" y="2106584"/>
          <a:ext cx="8570422" cy="2545080"/>
        </p:xfrm>
        <a:graphic>
          <a:graphicData uri="http://schemas.openxmlformats.org/drawingml/2006/table">
            <a:tbl>
              <a:tblPr/>
              <a:tblGrid>
                <a:gridCol w="1647771">
                  <a:extLst>
                    <a:ext uri="{9D8B030D-6E8A-4147-A177-3AD203B41FA5}">
                      <a16:colId xmlns:a16="http://schemas.microsoft.com/office/drawing/2014/main" val="20000"/>
                    </a:ext>
                  </a:extLst>
                </a:gridCol>
                <a:gridCol w="6922651">
                  <a:extLst>
                    <a:ext uri="{9D8B030D-6E8A-4147-A177-3AD203B41FA5}">
                      <a16:colId xmlns:a16="http://schemas.microsoft.com/office/drawing/2014/main" val="20001"/>
                    </a:ext>
                  </a:extLst>
                </a:gridCol>
              </a:tblGrid>
              <a:tr h="0">
                <a:tc>
                  <a:txBody>
                    <a:bodyPr/>
                    <a:lstStyle/>
                    <a:p>
                      <a:r>
                        <a:rPr lang="en-US" sz="1200" dirty="0">
                          <a:solidFill>
                            <a:srgbClr val="FFFFFF"/>
                          </a:solidFill>
                        </a:rPr>
                        <a:t>Rule Option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Specific Action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msg:</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This is a simple text string that provides a meaningful message to output when the rule matches.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flow:</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Specifies the direction of network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rgbClr val="58585B"/>
                          </a:solidFill>
                        </a:rPr>
                        <a:t>content: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A detection rule option that allows the user to set rules that search for specific content in the packet payload and trigger response based on that data. The option data can contain mixed text and binary data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distance: / offset: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Detection rule keywords that allow the rule writer to specify where to start searching relative to the beginning of the payload or the beginning of a content match.</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dirty="0">
                          <a:solidFill>
                            <a:srgbClr val="58585B"/>
                          </a:solidFill>
                        </a:rPr>
                        <a:t>within: / depth:</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Detection rule keywords that allow the rule write to specify how far forward to search relative to the end of a previous content match and, once that content match is found, how far to search for it.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200" dirty="0">
                          <a:solidFill>
                            <a:srgbClr val="58585B"/>
                          </a:solidFill>
                        </a:rPr>
                        <a:t>pcre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A detection rule keyword that allows rules to be written using “perl compatible regular expressions” which allows for more complex matches.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bl>
          </a:graphicData>
        </a:graphic>
      </p:graphicFrame>
      <p:sp>
        <p:nvSpPr>
          <p:cNvPr id="7" name="TextBox 6">
            <a:extLst>
              <a:ext uri="{FF2B5EF4-FFF2-40B4-BE49-F238E27FC236}">
                <a16:creationId xmlns:a16="http://schemas.microsoft.com/office/drawing/2014/main" id="{6223837D-B447-4D5B-A003-509D2F3C2F96}"/>
              </a:ext>
            </a:extLst>
          </p:cNvPr>
          <p:cNvSpPr txBox="1"/>
          <p:nvPr/>
        </p:nvSpPr>
        <p:spPr>
          <a:xfrm>
            <a:off x="0" y="639399"/>
            <a:ext cx="9235440" cy="1569660"/>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A Snort rule header also contains rule options (fields) to provide additional information for the rule. Options are separated by semicolons (;) and the rule option keywords are separated from their arguments using colons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table describes the common general rule and the detection rule options in the sample rule header.</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IPS Operation and Implementation		</a:t>
            </a:r>
            <a:endParaRPr lang="en-US" altLang="en-US" sz="1400" dirty="0">
              <a:solidFill>
                <a:schemeClr val="tx1"/>
              </a:solidFill>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Explain how signatures are used to detect malicious network traffic.</a:t>
            </a:r>
            <a:endParaRPr lang="en-US" altLang="en-US" sz="1600" dirty="0">
              <a:solidFill>
                <a:schemeClr val="tx1"/>
              </a:solidFill>
              <a:latin typeface="Arial" panose="020B0604020202020204" pitchFamily="34" charset="0"/>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50237580"/>
              </p:ext>
            </p:extLst>
          </p:nvPr>
        </p:nvGraphicFramePr>
        <p:xfrm>
          <a:off x="423333" y="1625600"/>
          <a:ext cx="8263467" cy="1001475"/>
        </p:xfrm>
        <a:graphic>
          <a:graphicData uri="http://schemas.openxmlformats.org/drawingml/2006/table">
            <a:tbl>
              <a:tblPr firstRow="1" firstCol="1" bandRow="1">
                <a:tableStyleId>{5C22544A-7EE6-4342-B048-85BDC9FD1C3A}</a:tableStyleId>
              </a:tblPr>
              <a:tblGrid>
                <a:gridCol w="2917548">
                  <a:extLst>
                    <a:ext uri="{9D8B030D-6E8A-4147-A177-3AD203B41FA5}">
                      <a16:colId xmlns:a16="http://schemas.microsoft.com/office/drawing/2014/main" val="399010295"/>
                    </a:ext>
                  </a:extLst>
                </a:gridCol>
                <a:gridCol w="5345919">
                  <a:extLst>
                    <a:ext uri="{9D8B030D-6E8A-4147-A177-3AD203B41FA5}">
                      <a16:colId xmlns:a16="http://schemas.microsoft.com/office/drawing/2014/main" val="3417728144"/>
                    </a:ext>
                  </a:extLst>
                </a:gridCol>
              </a:tblGrid>
              <a:tr h="224116">
                <a:tc>
                  <a:txBody>
                    <a:bodyPr/>
                    <a:lstStyle/>
                    <a:p>
                      <a:pPr marL="0" marR="0">
                        <a:lnSpc>
                          <a:spcPct val="107000"/>
                        </a:lnSpc>
                        <a:spcBef>
                          <a:spcPts val="0"/>
                        </a:spcBef>
                        <a:spcAft>
                          <a:spcPts val="0"/>
                        </a:spcAft>
                      </a:pPr>
                      <a:r>
                        <a:rPr lang="en-US" sz="1200" dirty="0">
                          <a:effectLst/>
                        </a:rPr>
                        <a:t>Topic Title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200" dirty="0">
                          <a:effectLst/>
                        </a:rPr>
                        <a:t>Topic Objective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64302898"/>
                  </a:ext>
                </a:extLst>
              </a:tr>
              <a:tr h="263724">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IPS Signatures</a:t>
                      </a:r>
                    </a:p>
                  </a:txBody>
                  <a:tcPr marL="60168" marR="60168"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Describe IPS signatures.</a:t>
                      </a:r>
                    </a:p>
                  </a:txBody>
                  <a:tcPr marL="60168" marR="60168" marT="0" marB="0"/>
                </a:tc>
                <a:extLst>
                  <a:ext uri="{0D108BD9-81ED-4DB2-BD59-A6C34878D82A}">
                    <a16:rowId xmlns:a16="http://schemas.microsoft.com/office/drawing/2014/main" val="3530891527"/>
                  </a:ext>
                </a:extLst>
              </a:tr>
              <a:tr h="263724">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Cisco Snort IPS</a:t>
                      </a:r>
                    </a:p>
                  </a:txBody>
                  <a:tcPr marL="60168" marR="60168"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Explain how the Cisco Snort IPS provides network security services.</a:t>
                      </a:r>
                    </a:p>
                  </a:txBody>
                  <a:tcPr marL="60168" marR="60168" marT="0" marB="0"/>
                </a:tc>
                <a:extLst>
                  <a:ext uri="{0D108BD9-81ED-4DB2-BD59-A6C34878D82A}">
                    <a16:rowId xmlns:a16="http://schemas.microsoft.com/office/drawing/2014/main" val="662892947"/>
                  </a:ext>
                </a:extLst>
              </a:tr>
              <a:tr h="249911">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Configure Snort IPS</a:t>
                      </a:r>
                    </a:p>
                  </a:txBody>
                  <a:tcPr marL="60168" marR="60168"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Explain how to configure Snort IPS on a Cisco ISR G2.</a:t>
                      </a:r>
                    </a:p>
                  </a:txBody>
                  <a:tcPr marL="60168" marR="60168" marT="0" marB="0"/>
                </a:tc>
                <a:extLst>
                  <a:ext uri="{0D108BD9-81ED-4DB2-BD59-A6C34878D82A}">
                    <a16:rowId xmlns:a16="http://schemas.microsoft.com/office/drawing/2014/main" val="2466644772"/>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Cisco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Snort IPS Header Rule Options (Cont.)</a:t>
            </a:r>
          </a:p>
        </p:txBody>
      </p:sp>
      <p:graphicFrame>
        <p:nvGraphicFramePr>
          <p:cNvPr id="24" name="Table 23"/>
          <p:cNvGraphicFramePr>
            <a:graphicFrameLocks noGrp="1"/>
          </p:cNvGraphicFramePr>
          <p:nvPr>
            <p:extLst>
              <p:ext uri="{D42A27DB-BD31-4B8C-83A1-F6EECF244321}">
                <p14:modId xmlns:p14="http://schemas.microsoft.com/office/powerpoint/2010/main" val="594808448"/>
              </p:ext>
            </p:extLst>
          </p:nvPr>
        </p:nvGraphicFramePr>
        <p:xfrm>
          <a:off x="91440" y="1948815"/>
          <a:ext cx="8961120" cy="1920240"/>
        </p:xfrm>
        <a:graphic>
          <a:graphicData uri="http://schemas.openxmlformats.org/drawingml/2006/table">
            <a:tbl>
              <a:tblPr/>
              <a:tblGrid>
                <a:gridCol w="4480560">
                  <a:extLst>
                    <a:ext uri="{9D8B030D-6E8A-4147-A177-3AD203B41FA5}">
                      <a16:colId xmlns:a16="http://schemas.microsoft.com/office/drawing/2014/main" val="20000"/>
                    </a:ext>
                  </a:extLst>
                </a:gridCol>
                <a:gridCol w="4480560">
                  <a:extLst>
                    <a:ext uri="{9D8B030D-6E8A-4147-A177-3AD203B41FA5}">
                      <a16:colId xmlns:a16="http://schemas.microsoft.com/office/drawing/2014/main" val="20001"/>
                    </a:ext>
                  </a:extLst>
                </a:gridCol>
              </a:tblGrid>
              <a:tr h="0">
                <a:tc>
                  <a:txBody>
                    <a:bodyPr/>
                    <a:lstStyle/>
                    <a:p>
                      <a:r>
                        <a:rPr lang="en-US" sz="1200" dirty="0">
                          <a:solidFill>
                            <a:srgbClr val="FFFFFF"/>
                          </a:solidFill>
                        </a:rPr>
                        <a:t>Rule Option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Specific Action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byte_test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A detection rule keyword that allows a rule to test a number of bytes against a specific value in binary.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7"/>
                  </a:ext>
                </a:extLst>
              </a:tr>
              <a:tr h="0">
                <a:tc>
                  <a:txBody>
                    <a:bodyPr/>
                    <a:lstStyle/>
                    <a:p>
                      <a:r>
                        <a:rPr lang="en-US" sz="1200" dirty="0">
                          <a:solidFill>
                            <a:srgbClr val="58585B"/>
                          </a:solidFill>
                        </a:rPr>
                        <a:t>metadata: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Allows a rule writer to embed additional information about the rule.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8"/>
                  </a:ext>
                </a:extLst>
              </a:tr>
              <a:tr h="0">
                <a:tc>
                  <a:txBody>
                    <a:bodyPr/>
                    <a:lstStyle/>
                    <a:p>
                      <a:r>
                        <a:rPr lang="en-US" sz="1200" dirty="0">
                          <a:solidFill>
                            <a:srgbClr val="58585B"/>
                          </a:solidFill>
                        </a:rPr>
                        <a:t>reference: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Allows rules to include references to external sources of information.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9"/>
                  </a:ext>
                </a:extLst>
              </a:tr>
              <a:tr h="0">
                <a:tc>
                  <a:txBody>
                    <a:bodyPr/>
                    <a:lstStyle/>
                    <a:p>
                      <a:r>
                        <a:rPr lang="en-US" sz="1200" dirty="0">
                          <a:solidFill>
                            <a:srgbClr val="58585B"/>
                          </a:solidFill>
                        </a:rPr>
                        <a:t>classtype: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Identifies the potential effect of what a successful attack would be.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0"/>
                  </a:ext>
                </a:extLst>
              </a:tr>
              <a:tr h="0">
                <a:tc>
                  <a:txBody>
                    <a:bodyPr/>
                    <a:lstStyle/>
                    <a:p>
                      <a:r>
                        <a:rPr lang="en-US" sz="1200" dirty="0">
                          <a:solidFill>
                            <a:srgbClr val="58585B"/>
                          </a:solidFill>
                        </a:rPr>
                        <a:t>sid / rev</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The sid is a unique identifier for each rule making them easy to identify. It should be used with the rev (revision) keyword.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11"/>
                  </a:ext>
                </a:extLst>
              </a:tr>
            </a:tbl>
          </a:graphicData>
        </a:graphic>
      </p:graphicFrame>
      <p:sp>
        <p:nvSpPr>
          <p:cNvPr id="7" name="TextBox 6">
            <a:extLst>
              <a:ext uri="{FF2B5EF4-FFF2-40B4-BE49-F238E27FC236}">
                <a16:creationId xmlns:a16="http://schemas.microsoft.com/office/drawing/2014/main" id="{2956883A-6DDB-4BBB-BAD8-AF1B74560B27}"/>
              </a:ext>
            </a:extLst>
          </p:cNvPr>
          <p:cNvSpPr txBox="1"/>
          <p:nvPr/>
        </p:nvSpPr>
        <p:spPr>
          <a:xfrm>
            <a:off x="91440" y="922436"/>
            <a:ext cx="8753302" cy="646331"/>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The table describes the common general rule and the detection rule options in the sample rule header.</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20</a:t>
            </a:fld>
            <a:endParaRPr lang="en-US" dirty="0"/>
          </a:p>
        </p:txBody>
      </p:sp>
    </p:spTree>
    <p:extLst>
      <p:ext uri="{BB962C8B-B14F-4D97-AF65-F5344CB8AC3E}">
        <p14:creationId xmlns:p14="http://schemas.microsoft.com/office/powerpoint/2010/main" val="3740427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Cisco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Snort IPS Operation</a:t>
            </a:r>
          </a:p>
        </p:txBody>
      </p:sp>
      <p:sp>
        <p:nvSpPr>
          <p:cNvPr id="5" name="Object4"/>
          <p:cNvSpPr/>
          <p:nvPr/>
        </p:nvSpPr>
        <p:spPr>
          <a:xfrm>
            <a:off x="83127" y="914400"/>
            <a:ext cx="9060873" cy="2571750"/>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Packets arriving on Snort enabled interfaces are inspected as follows:</a:t>
            </a:r>
          </a:p>
          <a:p>
            <a:pPr lvl="1"/>
            <a:endParaRPr lang="en-US" sz="1600" dirty="0">
              <a:effectLst/>
              <a:latin typeface="Arial" panose="020B0604020202020204" pitchFamily="34" charset="0"/>
              <a:cs typeface="Arial" panose="020B0604020202020204" pitchFamily="34" charset="0"/>
            </a:endParaRPr>
          </a:p>
          <a:p>
            <a:pPr marL="800100" lvl="1" indent="-342900">
              <a:buFont typeface="+mj-lt"/>
              <a:buAutoNum type="arabicPeriod"/>
            </a:pPr>
            <a:r>
              <a:rPr lang="en-US" sz="1600" dirty="0">
                <a:effectLst/>
                <a:latin typeface="Arial" panose="020B0604020202020204" pitchFamily="34" charset="0"/>
                <a:cs typeface="Arial" panose="020B0604020202020204" pitchFamily="34" charset="0"/>
              </a:rPr>
              <a:t>Cisco IOS Software forwards the packets to be inspected to the Snort IPS engine using an internal virtual port group (VPG) interface.</a:t>
            </a:r>
          </a:p>
          <a:p>
            <a:pPr marL="800100" lvl="1" indent="-342900">
              <a:buFont typeface="+mj-lt"/>
              <a:buAutoNum type="arabicPeriod"/>
            </a:pPr>
            <a:r>
              <a:rPr lang="en-US" sz="1600" dirty="0">
                <a:effectLst/>
                <a:latin typeface="Arial" panose="020B0604020202020204" pitchFamily="34" charset="0"/>
                <a:cs typeface="Arial" panose="020B0604020202020204" pitchFamily="34" charset="0"/>
              </a:rPr>
              <a:t>Snort IPS inspects the traffic and takes necessary action.</a:t>
            </a:r>
          </a:p>
          <a:p>
            <a:pPr marL="800100" lvl="1" indent="-342900">
              <a:buFont typeface="+mj-lt"/>
              <a:buAutoNum type="arabicPeriod"/>
            </a:pPr>
            <a:r>
              <a:rPr lang="en-US" sz="1600" dirty="0">
                <a:effectLst/>
                <a:latin typeface="Arial" panose="020B0604020202020204" pitchFamily="34" charset="0"/>
                <a:cs typeface="Arial" panose="020B0604020202020204" pitchFamily="34" charset="0"/>
              </a:rPr>
              <a:t>Snort drops the packets associated with bad flows (IPS mode). Good flow packets are returned back to the router for further processing.</a:t>
            </a:r>
          </a:p>
          <a:p>
            <a:pPr>
              <a:buFont typeface="+mj-lt"/>
              <a:buAutoNum type="arabicPeriod"/>
            </a:pPr>
            <a:endParaRPr lang="en-US" sz="1600" dirty="0">
              <a:effectLst/>
              <a:latin typeface="Arial" panose="020B0604020202020204" pitchFamily="34" charset="0"/>
              <a:cs typeface="Arial" panose="020B0604020202020204" pitchFamily="34" charset="0"/>
            </a:endParaRPr>
          </a:p>
          <a:p>
            <a:r>
              <a:rPr lang="en-US" sz="1600" dirty="0">
                <a:effectLst/>
                <a:latin typeface="Arial" panose="020B0604020202020204" pitchFamily="34" charset="0"/>
                <a:cs typeface="Arial" panose="020B0604020202020204" pitchFamily="34" charset="0"/>
              </a:rPr>
              <a:t>Packet exchange between the container applications and the IOS data plane is done using VPG interfaces. These routed interfaces are connected through the router back plane. The corresponding interface on the container side will appear as virtual Ethernet ports.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Cisco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Snort IPS Operation</a:t>
            </a:r>
          </a:p>
        </p:txBody>
      </p:sp>
      <p:sp>
        <p:nvSpPr>
          <p:cNvPr id="5" name="Object4"/>
          <p:cNvSpPr/>
          <p:nvPr/>
        </p:nvSpPr>
        <p:spPr>
          <a:xfrm>
            <a:off x="-1" y="914400"/>
            <a:ext cx="4455623" cy="2571750"/>
          </a:xfrm>
          <a:prstGeom prst="rect">
            <a:avLst/>
          </a:prstGeom>
          <a:noFill/>
          <a:ln/>
        </p:spPr>
        <p:txBody>
          <a:bodyPr wrap="square" rtlCol="0" anchor="t"/>
          <a:lstStyle/>
          <a:p>
            <a:r>
              <a:rPr lang="en-US" sz="1500" dirty="0">
                <a:effectLst/>
                <a:latin typeface="Arial" panose="020B0604020202020204" pitchFamily="34" charset="0"/>
                <a:cs typeface="Arial" panose="020B0604020202020204" pitchFamily="34" charset="0"/>
              </a:rPr>
              <a:t>Snort IPS requires two VPG interfaces:</a:t>
            </a:r>
          </a:p>
          <a:p>
            <a:endParaRPr lang="en-US" sz="15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500" b="1" dirty="0">
                <a:effectLst/>
                <a:latin typeface="Arial" panose="020B0604020202020204" pitchFamily="34" charset="0"/>
                <a:cs typeface="Arial" panose="020B0604020202020204" pitchFamily="34" charset="0"/>
              </a:rPr>
              <a:t>Management interface</a:t>
            </a:r>
            <a:r>
              <a:rPr lang="en-US" sz="1500" dirty="0">
                <a:effectLst/>
                <a:latin typeface="Arial" panose="020B0604020202020204" pitchFamily="34" charset="0"/>
                <a:cs typeface="Arial" panose="020B0604020202020204" pitchFamily="34" charset="0"/>
              </a:rPr>
              <a:t> - This is the interface that is used to source logs to the log collector and for retrieving signature updates from Cisco.com. For this reason, this interface requires a routable IP address.</a:t>
            </a:r>
          </a:p>
          <a:p>
            <a:pPr marL="742950" lvl="1" indent="-285750">
              <a:buFont typeface="Arial" panose="020B0604020202020204" pitchFamily="34" charset="0"/>
              <a:buChar char="•"/>
            </a:pPr>
            <a:r>
              <a:rPr lang="en-US" sz="1500" b="1" dirty="0">
                <a:effectLst/>
                <a:latin typeface="Arial" panose="020B0604020202020204" pitchFamily="34" charset="0"/>
                <a:cs typeface="Arial" panose="020B0604020202020204" pitchFamily="34" charset="0"/>
              </a:rPr>
              <a:t>Data interface</a:t>
            </a:r>
            <a:r>
              <a:rPr lang="en-US" sz="1500" dirty="0">
                <a:effectLst/>
                <a:latin typeface="Arial" panose="020B0604020202020204" pitchFamily="34" charset="0"/>
                <a:cs typeface="Arial" panose="020B0604020202020204" pitchFamily="34" charset="0"/>
              </a:rPr>
              <a:t> - This is the interface that is used to send user traffic between the Snort virtual container service and the router forwarding plane.</a:t>
            </a:r>
          </a:p>
          <a:p>
            <a:endParaRPr lang="en-US" sz="1400" dirty="0">
              <a:effectLst/>
            </a:endParaRPr>
          </a:p>
        </p:txBody>
      </p:sp>
      <p:sp>
        <p:nvSpPr>
          <p:cNvPr id="8" name="TextBox 7">
            <a:extLst>
              <a:ext uri="{FF2B5EF4-FFF2-40B4-BE49-F238E27FC236}">
                <a16:creationId xmlns:a16="http://schemas.microsoft.com/office/drawing/2014/main" id="{53BF7581-261A-4F2B-AE42-8BFAB0397A07}"/>
              </a:ext>
            </a:extLst>
          </p:cNvPr>
          <p:cNvSpPr txBox="1"/>
          <p:nvPr/>
        </p:nvSpPr>
        <p:spPr>
          <a:xfrm>
            <a:off x="95598" y="3720055"/>
            <a:ext cx="9222968" cy="7848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In the figure, VPG0 is used for Snort management traffic while VPG1 is used for user traffic to be inspected. User traffic to be inspected is forwarded to the Snort engine using VPG1 as shown. Traffic is then inspected and either rejected (dropped) or forwarded back to the router.</a:t>
            </a:r>
          </a:p>
        </p:txBody>
      </p:sp>
      <p:pic>
        <p:nvPicPr>
          <p:cNvPr id="4" name="Picture 3">
            <a:extLst>
              <a:ext uri="{FF2B5EF4-FFF2-40B4-BE49-F238E27FC236}">
                <a16:creationId xmlns:a16="http://schemas.microsoft.com/office/drawing/2014/main" id="{78D92105-838C-4A02-9AD5-7E505B80A36D}"/>
              </a:ext>
            </a:extLst>
          </p:cNvPr>
          <p:cNvPicPr>
            <a:picLocks noChangeAspect="1"/>
          </p:cNvPicPr>
          <p:nvPr/>
        </p:nvPicPr>
        <p:blipFill>
          <a:blip r:embed="rId3"/>
          <a:stretch>
            <a:fillRect/>
          </a:stretch>
        </p:blipFill>
        <p:spPr>
          <a:xfrm>
            <a:off x="4503509" y="1097188"/>
            <a:ext cx="4640491" cy="225284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22</a:t>
            </a:fld>
            <a:endParaRPr lang="en-US" dirty="0"/>
          </a:p>
        </p:txBody>
      </p:sp>
    </p:spTree>
    <p:extLst>
      <p:ext uri="{BB962C8B-B14F-4D97-AF65-F5344CB8AC3E}">
        <p14:creationId xmlns:p14="http://schemas.microsoft.com/office/powerpoint/2010/main" val="2502115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12.3 Configure Snort IPS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Snort IPS Configuration Steps</a:t>
            </a:r>
          </a:p>
        </p:txBody>
      </p:sp>
      <p:sp>
        <p:nvSpPr>
          <p:cNvPr id="5" name="Object4"/>
          <p:cNvSpPr/>
          <p:nvPr/>
        </p:nvSpPr>
        <p:spPr>
          <a:xfrm>
            <a:off x="166255" y="914400"/>
            <a:ext cx="8229600"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To deploy Snort IPS on supported devices, perform the following tasks:</a:t>
            </a:r>
          </a:p>
          <a:p>
            <a:endParaRPr lang="en-US" sz="1600" dirty="0">
              <a:latin typeface="Arial" panose="020B0604020202020204" pitchFamily="34" charset="0"/>
              <a:cs typeface="Arial" panose="020B0604020202020204" pitchFamily="34" charset="0"/>
            </a:endParaRPr>
          </a:p>
          <a:p>
            <a:pPr marL="800100" lvl="1" indent="-342900">
              <a:buFont typeface="+mj-lt"/>
              <a:buAutoNum type="arabicPeriod"/>
            </a:pPr>
            <a:r>
              <a:rPr lang="en-US" sz="1600" dirty="0">
                <a:latin typeface="Arial" panose="020B0604020202020204" pitchFamily="34" charset="0"/>
                <a:cs typeface="Arial" panose="020B0604020202020204" pitchFamily="34" charset="0"/>
              </a:rPr>
              <a:t>Download the Snort OVA file.</a:t>
            </a:r>
          </a:p>
          <a:p>
            <a:pPr marL="800100" lvl="1" indent="-342900">
              <a:buFont typeface="+mj-lt"/>
              <a:buAutoNum type="arabicPeriod"/>
            </a:pPr>
            <a:r>
              <a:rPr lang="en-US" sz="1600" dirty="0">
                <a:latin typeface="Arial" panose="020B0604020202020204" pitchFamily="34" charset="0"/>
                <a:cs typeface="Arial" panose="020B0604020202020204" pitchFamily="34" charset="0"/>
              </a:rPr>
              <a:t>Install the OVA file.</a:t>
            </a:r>
          </a:p>
          <a:p>
            <a:pPr marL="800100" lvl="1" indent="-342900">
              <a:buFont typeface="+mj-lt"/>
              <a:buAutoNum type="arabicPeriod"/>
            </a:pPr>
            <a:r>
              <a:rPr lang="en-US" sz="1600" dirty="0">
                <a:latin typeface="Arial" panose="020B0604020202020204" pitchFamily="34" charset="0"/>
                <a:cs typeface="Arial" panose="020B0604020202020204" pitchFamily="34" charset="0"/>
              </a:rPr>
              <a:t>Configure VirtualPortGroup interfaces.</a:t>
            </a:r>
          </a:p>
          <a:p>
            <a:pPr marL="800100" lvl="1" indent="-342900">
              <a:buFont typeface="+mj-lt"/>
              <a:buAutoNum type="arabicPeriod"/>
            </a:pPr>
            <a:r>
              <a:rPr lang="en-US" sz="1600" dirty="0">
                <a:latin typeface="Arial" panose="020B0604020202020204" pitchFamily="34" charset="0"/>
                <a:cs typeface="Arial" panose="020B0604020202020204" pitchFamily="34" charset="0"/>
              </a:rPr>
              <a:t>Activate the virtual services.</a:t>
            </a:r>
          </a:p>
          <a:p>
            <a:pPr marL="800100" lvl="1" indent="-342900">
              <a:buFont typeface="+mj-lt"/>
              <a:buAutoNum type="arabicPeriod"/>
            </a:pPr>
            <a:r>
              <a:rPr lang="en-US" sz="1600" dirty="0">
                <a:latin typeface="Arial" panose="020B0604020202020204" pitchFamily="34" charset="0"/>
                <a:cs typeface="Arial" panose="020B0604020202020204" pitchFamily="34" charset="0"/>
              </a:rPr>
              <a:t>Configure Snort specifics (e.g., IPS or IDS mode, policy, reporting of events to an external alert/log server or IOS syslog or both, and the Signature update method.</a:t>
            </a:r>
          </a:p>
          <a:p>
            <a:pPr marL="800100" lvl="1" indent="-342900">
              <a:buFont typeface="+mj-lt"/>
              <a:buAutoNum type="arabicPeriod"/>
            </a:pPr>
            <a:r>
              <a:rPr lang="en-US" sz="1600" dirty="0">
                <a:latin typeface="Arial" panose="020B0604020202020204" pitchFamily="34" charset="0"/>
                <a:cs typeface="Arial" panose="020B0604020202020204" pitchFamily="34" charset="0"/>
              </a:rPr>
              <a:t>Enable IPS globally or on desired interfaces.</a:t>
            </a:r>
          </a:p>
          <a:p>
            <a:pPr marL="800100" lvl="1" indent="-342900">
              <a:buFont typeface="+mj-lt"/>
              <a:buAutoNum type="arabicPeriod"/>
            </a:pPr>
            <a:r>
              <a:rPr lang="en-US" sz="1600" dirty="0">
                <a:latin typeface="Arial" panose="020B0604020202020204" pitchFamily="34" charset="0"/>
                <a:cs typeface="Arial" panose="020B0604020202020204" pitchFamily="34" charset="0"/>
              </a:rPr>
              <a:t>Verify Snort.</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Step 1. Download the Snort OVA File</a:t>
            </a:r>
          </a:p>
        </p:txBody>
      </p:sp>
      <p:sp>
        <p:nvSpPr>
          <p:cNvPr id="5" name="Object4"/>
          <p:cNvSpPr/>
          <p:nvPr/>
        </p:nvSpPr>
        <p:spPr>
          <a:xfrm>
            <a:off x="149629" y="922713"/>
            <a:ext cx="8686800"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An Open Virtualization Archive (OVA) is a file that contains a compressed, installable version of a virtual machine.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service OVA file is not bundled with the Cisco IOS XE Release images installed on the router. although the OVA files may be preinstalled in the flash of the router, it is recommended that the latest OVA file be downloaded from Cisco.com.</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Step 2. Install the Snort OVA File</a:t>
            </a:r>
          </a:p>
        </p:txBody>
      </p:sp>
      <p:sp>
        <p:nvSpPr>
          <p:cNvPr id="5" name="Object4"/>
          <p:cNvSpPr/>
          <p:nvPr/>
        </p:nvSpPr>
        <p:spPr>
          <a:xfrm>
            <a:off x="-1" y="760185"/>
            <a:ext cx="9085811"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The OVA file must be downloaded and saved in a file location available to the ISR router (e.g., Flash).</a:t>
            </a:r>
          </a:p>
          <a:p>
            <a:r>
              <a:rPr lang="en-US" sz="1600" dirty="0">
                <a:latin typeface="Arial" panose="020B0604020202020204" pitchFamily="34" charset="0"/>
                <a:cs typeface="Arial" panose="020B0604020202020204" pitchFamily="34" charset="0"/>
              </a:rPr>
              <a:t>To install, the OVA file, use the </a:t>
            </a:r>
            <a:r>
              <a:rPr lang="en-US" sz="1600" b="1" dirty="0">
                <a:latin typeface="Arial" panose="020B0604020202020204" pitchFamily="34" charset="0"/>
                <a:cs typeface="Arial" panose="020B0604020202020204" pitchFamily="34" charset="0"/>
              </a:rPr>
              <a:t>virtual-service install name</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virtual-service-name</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package</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file-url</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media</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file-system</a:t>
            </a:r>
            <a:r>
              <a:rPr lang="en-US" sz="1600" dirty="0">
                <a:latin typeface="Arial" panose="020B0604020202020204" pitchFamily="34" charset="0"/>
                <a:cs typeface="Arial" panose="020B0604020202020204" pitchFamily="34" charset="0"/>
              </a:rPr>
              <a:t> privilege EXEC command to install the OVA file to the router. The length of the </a:t>
            </a:r>
            <a:r>
              <a:rPr lang="en-US" sz="1600" i="1" dirty="0">
                <a:latin typeface="Arial" panose="020B0604020202020204" pitchFamily="34" charset="0"/>
                <a:cs typeface="Arial" panose="020B0604020202020204" pitchFamily="34" charset="0"/>
              </a:rPr>
              <a:t>name</a:t>
            </a:r>
            <a:r>
              <a:rPr lang="en-US" sz="1600" dirty="0">
                <a:latin typeface="Arial" panose="020B0604020202020204" pitchFamily="34" charset="0"/>
                <a:cs typeface="Arial" panose="020B0604020202020204" pitchFamily="34" charset="0"/>
              </a:rPr>
              <a:t> is 20 characters and the complete path to the OVA file must be specified.</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An example configuration is shown below.</a:t>
            </a:r>
          </a:p>
        </p:txBody>
      </p:sp>
      <p:sp>
        <p:nvSpPr>
          <p:cNvPr id="8" name="TextBox 7">
            <a:extLst>
              <a:ext uri="{FF2B5EF4-FFF2-40B4-BE49-F238E27FC236}">
                <a16:creationId xmlns:a16="http://schemas.microsoft.com/office/drawing/2014/main" id="{336DC213-26F2-49E4-8BAE-7F163204D06F}"/>
              </a:ext>
            </a:extLst>
          </p:cNvPr>
          <p:cNvSpPr txBox="1"/>
          <p:nvPr/>
        </p:nvSpPr>
        <p:spPr>
          <a:xfrm>
            <a:off x="-1" y="4143285"/>
            <a:ext cx="9285317"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Use the </a:t>
            </a:r>
            <a:r>
              <a:rPr lang="en-US" sz="1600" b="1" dirty="0">
                <a:latin typeface="Arial" panose="020B0604020202020204" pitchFamily="34" charset="0"/>
                <a:cs typeface="Arial" panose="020B0604020202020204" pitchFamily="34" charset="0"/>
              </a:rPr>
              <a:t>show virtual-service list</a:t>
            </a:r>
            <a:r>
              <a:rPr lang="en-US" sz="1600" dirty="0">
                <a:latin typeface="Arial" panose="020B0604020202020204" pitchFamily="34" charset="0"/>
                <a:cs typeface="Arial" panose="020B0604020202020204" pitchFamily="34" charset="0"/>
              </a:rPr>
              <a:t> command to display the status of the installation of all applications installed on the virtual service container.</a:t>
            </a:r>
          </a:p>
        </p:txBody>
      </p:sp>
      <p:pic>
        <p:nvPicPr>
          <p:cNvPr id="4" name="Picture 3">
            <a:extLst>
              <a:ext uri="{FF2B5EF4-FFF2-40B4-BE49-F238E27FC236}">
                <a16:creationId xmlns:a16="http://schemas.microsoft.com/office/drawing/2014/main" id="{9D82C2D3-3FD7-49F9-828A-51EC1CDE1AA6}"/>
              </a:ext>
            </a:extLst>
          </p:cNvPr>
          <p:cNvPicPr>
            <a:picLocks noChangeAspect="1"/>
          </p:cNvPicPr>
          <p:nvPr/>
        </p:nvPicPr>
        <p:blipFill>
          <a:blip r:embed="rId3"/>
          <a:stretch>
            <a:fillRect/>
          </a:stretch>
        </p:blipFill>
        <p:spPr>
          <a:xfrm>
            <a:off x="1138844" y="2502678"/>
            <a:ext cx="5370022" cy="1658514"/>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Step 3. Configure Virtual Port Group Interfaces</a:t>
            </a:r>
          </a:p>
        </p:txBody>
      </p:sp>
      <p:sp>
        <p:nvSpPr>
          <p:cNvPr id="5" name="Object4"/>
          <p:cNvSpPr/>
          <p:nvPr/>
        </p:nvSpPr>
        <p:spPr>
          <a:xfrm>
            <a:off x="0" y="706582"/>
            <a:ext cx="8229600" cy="2779568"/>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Two VirtualPortGroup (VPG) interfaces must then be configured along with their guest IP addresses.</a:t>
            </a:r>
          </a:p>
          <a:p>
            <a:endParaRPr lang="en-US" sz="1600" dirty="0">
              <a:effectLst/>
              <a:latin typeface="Arial" panose="020B0604020202020204" pitchFamily="34" charset="0"/>
              <a:cs typeface="Arial" panose="020B0604020202020204" pitchFamily="34" charset="0"/>
            </a:endParaRPr>
          </a:p>
          <a:p>
            <a:r>
              <a:rPr lang="en-US" sz="1600" dirty="0">
                <a:effectLst/>
                <a:latin typeface="Arial" panose="020B0604020202020204" pitchFamily="34" charset="0"/>
                <a:cs typeface="Arial" panose="020B0604020202020204" pitchFamily="34" charset="0"/>
              </a:rPr>
              <a:t>In our example, the VPG interfaces will be configured as follows:</a:t>
            </a:r>
          </a:p>
          <a:p>
            <a:pPr marL="742950" lvl="1" indent="-285750">
              <a:buFont typeface="Arial" panose="020B0604020202020204" pitchFamily="34" charset="0"/>
              <a:buChar char="•"/>
            </a:pPr>
            <a:r>
              <a:rPr lang="en-US" sz="1600" b="1" dirty="0">
                <a:effectLst/>
                <a:latin typeface="Arial" panose="020B0604020202020204" pitchFamily="34" charset="0"/>
                <a:cs typeface="Arial" panose="020B0604020202020204" pitchFamily="34" charset="0"/>
              </a:rPr>
              <a:t>VGP0 -</a:t>
            </a:r>
            <a:r>
              <a:rPr lang="en-US" sz="1600" dirty="0">
                <a:effectLst/>
                <a:latin typeface="Arial" panose="020B0604020202020204" pitchFamily="34" charset="0"/>
                <a:cs typeface="Arial" panose="020B0604020202020204" pitchFamily="34" charset="0"/>
              </a:rPr>
              <a:t> This is for management traffic to exchange information with IPS servers. The guest IP address needs to be routable to connect to the signature update server and external log server. It is also used to log traffic to log collectors.</a:t>
            </a:r>
          </a:p>
          <a:p>
            <a:pPr marL="742950" lvl="1" indent="-285750">
              <a:buFont typeface="Arial" panose="020B0604020202020204" pitchFamily="34" charset="0"/>
              <a:buChar char="•"/>
            </a:pPr>
            <a:r>
              <a:rPr lang="en-US" sz="1600" b="1" dirty="0">
                <a:effectLst/>
                <a:latin typeface="Arial" panose="020B0604020202020204" pitchFamily="34" charset="0"/>
                <a:cs typeface="Arial" panose="020B0604020202020204" pitchFamily="34" charset="0"/>
              </a:rPr>
              <a:t>VPG1 -</a:t>
            </a:r>
            <a:r>
              <a:rPr lang="en-US" sz="1600" dirty="0">
                <a:effectLst/>
                <a:latin typeface="Arial" panose="020B0604020202020204" pitchFamily="34" charset="0"/>
                <a:cs typeface="Arial" panose="020B0604020202020204" pitchFamily="34" charset="0"/>
              </a:rPr>
              <a:t> This is for user traffic marked that should be inspected. This should not be routable and therefore use a non-routable private IP address.</a:t>
            </a:r>
          </a:p>
          <a:p>
            <a:endParaRPr lang="en-US" sz="1400" dirty="0">
              <a:effectLst/>
            </a:endParaRPr>
          </a:p>
        </p:txBody>
      </p:sp>
      <p:sp>
        <p:nvSpPr>
          <p:cNvPr id="8" name="TextBox 7">
            <a:extLst>
              <a:ext uri="{FF2B5EF4-FFF2-40B4-BE49-F238E27FC236}">
                <a16:creationId xmlns:a16="http://schemas.microsoft.com/office/drawing/2014/main" id="{8A49C0BF-9217-48C8-87C7-338C88BFC216}"/>
              </a:ext>
            </a:extLst>
          </p:cNvPr>
          <p:cNvSpPr txBox="1"/>
          <p:nvPr/>
        </p:nvSpPr>
        <p:spPr>
          <a:xfrm>
            <a:off x="-41564" y="3198798"/>
            <a:ext cx="3325091" cy="646331"/>
          </a:xfrm>
          <a:prstGeom prst="rect">
            <a:avLst/>
          </a:prstGeom>
          <a:noFill/>
        </p:spPr>
        <p:txBody>
          <a:bodyPr wrap="square">
            <a:spAutoFit/>
          </a:bodyPr>
          <a:lstStyle/>
          <a:p>
            <a:r>
              <a:rPr lang="en-US" sz="1800" dirty="0">
                <a:effectLst/>
              </a:rPr>
              <a:t>This is a sample configuration of VPG0 and VPG1.</a:t>
            </a:r>
          </a:p>
        </p:txBody>
      </p:sp>
      <p:pic>
        <p:nvPicPr>
          <p:cNvPr id="4" name="Picture 3">
            <a:extLst>
              <a:ext uri="{FF2B5EF4-FFF2-40B4-BE49-F238E27FC236}">
                <a16:creationId xmlns:a16="http://schemas.microsoft.com/office/drawing/2014/main" id="{06DA715B-7EE7-4D7C-9825-551B3C3AE196}"/>
              </a:ext>
            </a:extLst>
          </p:cNvPr>
          <p:cNvPicPr>
            <a:picLocks noChangeAspect="1"/>
          </p:cNvPicPr>
          <p:nvPr/>
        </p:nvPicPr>
        <p:blipFill>
          <a:blip r:embed="rId3"/>
          <a:stretch>
            <a:fillRect/>
          </a:stretch>
        </p:blipFill>
        <p:spPr>
          <a:xfrm>
            <a:off x="3416531" y="2930791"/>
            <a:ext cx="5020887" cy="212316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Step 4. Activate Virtual Services</a:t>
            </a:r>
          </a:p>
        </p:txBody>
      </p:sp>
      <p:sp>
        <p:nvSpPr>
          <p:cNvPr id="5" name="Object4"/>
          <p:cNvSpPr/>
          <p:nvPr/>
        </p:nvSpPr>
        <p:spPr>
          <a:xfrm>
            <a:off x="1" y="708659"/>
            <a:ext cx="5246914" cy="2992483"/>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The next step is to configure guest IPs on the same subnet for the container side and activate the virtual service.</a:t>
            </a:r>
          </a:p>
          <a:p>
            <a:pPr>
              <a:lnSpc>
                <a:spcPts val="2000"/>
              </a:lnSpc>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The </a:t>
            </a:r>
            <a:r>
              <a:rPr lang="en-US" sz="1600" b="1" dirty="0">
                <a:effectLst/>
                <a:latin typeface="Arial" panose="020B0604020202020204" pitchFamily="34" charset="0"/>
                <a:cs typeface="Arial" panose="020B0604020202020204" pitchFamily="34" charset="0"/>
              </a:rPr>
              <a:t>virtual-service MYIPS</a:t>
            </a:r>
            <a:r>
              <a:rPr lang="en-US" sz="1600" dirty="0">
                <a:effectLst/>
                <a:latin typeface="Arial" panose="020B0604020202020204" pitchFamily="34" charset="0"/>
                <a:cs typeface="Arial" panose="020B0604020202020204" pitchFamily="34" charset="0"/>
              </a:rPr>
              <a:t> command configures the logical name that is used to identify the virtual container service.</a:t>
            </a:r>
          </a:p>
          <a:p>
            <a:pPr marL="285750"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The </a:t>
            </a:r>
            <a:r>
              <a:rPr lang="en-US" sz="1600" b="1" dirty="0">
                <a:effectLst/>
                <a:latin typeface="Arial" panose="020B0604020202020204" pitchFamily="34" charset="0"/>
                <a:cs typeface="Arial" panose="020B0604020202020204" pitchFamily="34" charset="0"/>
              </a:rPr>
              <a:t>vnic gateway VirtualPortGroup</a:t>
            </a:r>
            <a:r>
              <a:rPr lang="en-US" sz="1600" dirty="0">
                <a:effectLst/>
                <a:latin typeface="Arial" panose="020B0604020202020204" pitchFamily="34" charset="0"/>
                <a:cs typeface="Arial" panose="020B0604020202020204" pitchFamily="34" charset="0"/>
              </a:rPr>
              <a:t> </a:t>
            </a:r>
            <a:r>
              <a:rPr lang="en-US" sz="1600" i="1" dirty="0">
                <a:effectLst/>
                <a:latin typeface="Arial" panose="020B0604020202020204" pitchFamily="34" charset="0"/>
                <a:cs typeface="Arial" panose="020B0604020202020204" pitchFamily="34" charset="0"/>
              </a:rPr>
              <a:t>interface-number</a:t>
            </a:r>
            <a:r>
              <a:rPr lang="en-US" sz="1600" dirty="0">
                <a:effectLst/>
                <a:latin typeface="Arial" panose="020B0604020202020204" pitchFamily="34" charset="0"/>
                <a:cs typeface="Arial" panose="020B0604020202020204" pitchFamily="34" charset="0"/>
              </a:rPr>
              <a:t> command creates a virtual network interface card (</a:t>
            </a:r>
            <a:r>
              <a:rPr lang="en-US" sz="1600" dirty="0" err="1">
                <a:effectLst/>
                <a:latin typeface="Arial" panose="020B0604020202020204" pitchFamily="34" charset="0"/>
                <a:cs typeface="Arial" panose="020B0604020202020204" pitchFamily="34" charset="0"/>
              </a:rPr>
              <a:t>vNIC</a:t>
            </a:r>
            <a:r>
              <a:rPr lang="en-US" sz="1600" dirty="0">
                <a:effectLst/>
                <a:latin typeface="Arial" panose="020B0604020202020204" pitchFamily="34" charset="0"/>
                <a:cs typeface="Arial" panose="020B0604020202020204" pitchFamily="34" charset="0"/>
              </a:rPr>
              <a:t>) gateway interface for the virtual container service. </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guest ip address </a:t>
            </a:r>
            <a:r>
              <a:rPr lang="en-US" sz="1600" dirty="0">
                <a:latin typeface="Arial" panose="020B0604020202020204" pitchFamily="34" charset="0"/>
                <a:cs typeface="Arial" panose="020B0604020202020204" pitchFamily="34" charset="0"/>
              </a:rPr>
              <a:t>command configures a guest </a:t>
            </a:r>
            <a:r>
              <a:rPr lang="en-US" sz="1600" dirty="0" err="1">
                <a:latin typeface="Arial" panose="020B0604020202020204" pitchFamily="34" charset="0"/>
                <a:cs typeface="Arial" panose="020B0604020202020204" pitchFamily="34" charset="0"/>
              </a:rPr>
              <a:t>vNIC</a:t>
            </a:r>
            <a:r>
              <a:rPr lang="en-US" sz="1600" dirty="0">
                <a:latin typeface="Arial" panose="020B0604020202020204" pitchFamily="34" charset="0"/>
                <a:cs typeface="Arial" panose="020B0604020202020204" pitchFamily="34" charset="0"/>
              </a:rPr>
              <a:t> address for the </a:t>
            </a:r>
            <a:r>
              <a:rPr lang="en-US" sz="1600" dirty="0" err="1">
                <a:latin typeface="Arial" panose="020B0604020202020204" pitchFamily="34" charset="0"/>
                <a:cs typeface="Arial" panose="020B0604020202020204" pitchFamily="34" charset="0"/>
              </a:rPr>
              <a:t>vNIC</a:t>
            </a:r>
            <a:r>
              <a:rPr lang="en-US" sz="1600" dirty="0">
                <a:latin typeface="Arial" panose="020B0604020202020204" pitchFamily="34" charset="0"/>
                <a:cs typeface="Arial" panose="020B0604020202020204" pitchFamily="34" charset="0"/>
              </a:rPr>
              <a:t> gateway interface.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Finally, the </a:t>
            </a:r>
            <a:r>
              <a:rPr lang="en-US" sz="1600" b="1" dirty="0">
                <a:latin typeface="Arial" panose="020B0604020202020204" pitchFamily="34" charset="0"/>
                <a:cs typeface="Arial" panose="020B0604020202020204" pitchFamily="34" charset="0"/>
              </a:rPr>
              <a:t>activate </a:t>
            </a:r>
            <a:r>
              <a:rPr lang="en-US" sz="1600" dirty="0">
                <a:latin typeface="Arial" panose="020B0604020202020204" pitchFamily="34" charset="0"/>
                <a:cs typeface="Arial" panose="020B0604020202020204" pitchFamily="34" charset="0"/>
              </a:rPr>
              <a:t>command activates the application installed in a virtual container service.</a:t>
            </a:r>
          </a:p>
          <a:p>
            <a:endParaRPr lang="en-US" sz="1600" dirty="0">
              <a:effectLst/>
              <a:latin typeface="Arial" panose="020B0604020202020204" pitchFamily="34" charset="0"/>
              <a:cs typeface="Arial" panose="020B0604020202020204" pitchFamily="34" charset="0"/>
            </a:endParaRPr>
          </a:p>
          <a:p>
            <a:endParaRPr lang="en-US" sz="1400" dirty="0">
              <a:effectLst/>
            </a:endParaRPr>
          </a:p>
          <a:p>
            <a:pPr>
              <a:lnSpc>
                <a:spcPts val="2000"/>
              </a:lnSpc>
            </a:pPr>
            <a:endParaRPr lang="en-US" sz="1400" dirty="0"/>
          </a:p>
        </p:txBody>
      </p:sp>
      <p:pic>
        <p:nvPicPr>
          <p:cNvPr id="6" name="Picture 5">
            <a:extLst>
              <a:ext uri="{FF2B5EF4-FFF2-40B4-BE49-F238E27FC236}">
                <a16:creationId xmlns:a16="http://schemas.microsoft.com/office/drawing/2014/main" id="{22FF54FE-7629-4F08-947E-B3E057F7425E}"/>
              </a:ext>
            </a:extLst>
          </p:cNvPr>
          <p:cNvPicPr>
            <a:picLocks noChangeAspect="1"/>
          </p:cNvPicPr>
          <p:nvPr/>
        </p:nvPicPr>
        <p:blipFill>
          <a:blip r:embed="rId3"/>
          <a:stretch>
            <a:fillRect/>
          </a:stretch>
        </p:blipFill>
        <p:spPr>
          <a:xfrm>
            <a:off x="5217292" y="1960452"/>
            <a:ext cx="3780325" cy="1222595"/>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Step 5. Configure Snort Specifics</a:t>
            </a:r>
          </a:p>
        </p:txBody>
      </p:sp>
      <p:sp>
        <p:nvSpPr>
          <p:cNvPr id="9" name="Object4">
            <a:extLst>
              <a:ext uri="{FF2B5EF4-FFF2-40B4-BE49-F238E27FC236}">
                <a16:creationId xmlns:a16="http://schemas.microsoft.com/office/drawing/2014/main" id="{D0D07C18-0FFE-4208-9D89-054F90EC1AD2}"/>
              </a:ext>
            </a:extLst>
          </p:cNvPr>
          <p:cNvSpPr/>
          <p:nvPr/>
        </p:nvSpPr>
        <p:spPr>
          <a:xfrm>
            <a:off x="0" y="663411"/>
            <a:ext cx="4572000" cy="209169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utd engine standard</a:t>
            </a:r>
            <a:r>
              <a:rPr lang="en-US" sz="1600" dirty="0">
                <a:latin typeface="Arial" panose="020B0604020202020204" pitchFamily="34" charset="0"/>
                <a:cs typeface="Arial" panose="020B0604020202020204" pitchFamily="34" charset="0"/>
              </a:rPr>
              <a:t> command configures the united threat defense (UTD) standard engine and enters UTD standard engine configuration mode.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logging host</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logging syslog</a:t>
            </a:r>
            <a:r>
              <a:rPr lang="en-US" sz="1600" dirty="0">
                <a:latin typeface="Arial" panose="020B0604020202020204" pitchFamily="34" charset="0"/>
                <a:cs typeface="Arial" panose="020B0604020202020204" pitchFamily="34" charset="0"/>
              </a:rPr>
              <a:t> commands enable the logging of emergency messages to a server.</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threat-inspection</a:t>
            </a:r>
            <a:r>
              <a:rPr lang="en-US" sz="1600" dirty="0">
                <a:latin typeface="Arial" panose="020B0604020202020204" pitchFamily="34" charset="0"/>
                <a:cs typeface="Arial" panose="020B0604020202020204" pitchFamily="34" charset="0"/>
              </a:rPr>
              <a:t> command configures threat inspection for the Snort engine. From here you can specify which mode Snort will be in:</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threat protection -</a:t>
            </a:r>
            <a:r>
              <a:rPr lang="en-US" sz="1600" dirty="0">
                <a:latin typeface="Arial" panose="020B0604020202020204" pitchFamily="34" charset="0"/>
                <a:cs typeface="Arial" panose="020B0604020202020204" pitchFamily="34" charset="0"/>
              </a:rPr>
              <a:t> Snort will be in IPS mode.</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threat detection -</a:t>
            </a:r>
            <a:r>
              <a:rPr lang="en-US" sz="1600" dirty="0">
                <a:latin typeface="Arial" panose="020B0604020202020204" pitchFamily="34" charset="0"/>
                <a:cs typeface="Arial" panose="020B0604020202020204" pitchFamily="34" charset="0"/>
              </a:rPr>
              <a:t> Snort will be in IDS mode.</a:t>
            </a:r>
          </a:p>
        </p:txBody>
      </p:sp>
      <p:pic>
        <p:nvPicPr>
          <p:cNvPr id="7" name="Picture 6">
            <a:extLst>
              <a:ext uri="{FF2B5EF4-FFF2-40B4-BE49-F238E27FC236}">
                <a16:creationId xmlns:a16="http://schemas.microsoft.com/office/drawing/2014/main" id="{E0AC97CB-9569-4D88-B027-7D72DBE771FF}"/>
              </a:ext>
            </a:extLst>
          </p:cNvPr>
          <p:cNvPicPr>
            <a:picLocks noChangeAspect="1"/>
          </p:cNvPicPr>
          <p:nvPr/>
        </p:nvPicPr>
        <p:blipFill>
          <a:blip r:embed="rId3"/>
          <a:stretch>
            <a:fillRect/>
          </a:stretch>
        </p:blipFill>
        <p:spPr>
          <a:xfrm>
            <a:off x="4608559" y="1110542"/>
            <a:ext cx="4405407" cy="2488474"/>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12.1 IPS Signatures </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Step 5. Configure Snort Specifics (Cont.)</a:t>
            </a:r>
          </a:p>
        </p:txBody>
      </p:sp>
      <p:sp>
        <p:nvSpPr>
          <p:cNvPr id="5" name="Object4"/>
          <p:cNvSpPr/>
          <p:nvPr/>
        </p:nvSpPr>
        <p:spPr>
          <a:xfrm>
            <a:off x="0" y="982980"/>
            <a:ext cx="8986058"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utd engine standard</a:t>
            </a:r>
            <a:r>
              <a:rPr lang="en-US" sz="1600" dirty="0">
                <a:latin typeface="Arial" panose="020B0604020202020204" pitchFamily="34" charset="0"/>
                <a:cs typeface="Arial" panose="020B0604020202020204" pitchFamily="34" charset="0"/>
              </a:rPr>
              <a:t> command configures the united threat defense (UTD) standard engine and enters UTD standard engine configuration mode.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logging host</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logging syslog</a:t>
            </a:r>
            <a:r>
              <a:rPr lang="en-US" sz="1600" dirty="0">
                <a:latin typeface="Arial" panose="020B0604020202020204" pitchFamily="34" charset="0"/>
                <a:cs typeface="Arial" panose="020B0604020202020204" pitchFamily="34" charset="0"/>
              </a:rPr>
              <a:t> commands enable the logging of emergency messages to a server.</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threat-inspection</a:t>
            </a:r>
            <a:r>
              <a:rPr lang="en-US" sz="1600" dirty="0">
                <a:latin typeface="Arial" panose="020B0604020202020204" pitchFamily="34" charset="0"/>
                <a:cs typeface="Arial" panose="020B0604020202020204" pitchFamily="34" charset="0"/>
              </a:rPr>
              <a:t> command configures threat inspection for the Snort engine. From here you can specify which mode Snort will be in:</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threat protection -</a:t>
            </a:r>
            <a:r>
              <a:rPr lang="en-US" sz="1600" dirty="0">
                <a:latin typeface="Arial" panose="020B0604020202020204" pitchFamily="34" charset="0"/>
                <a:cs typeface="Arial" panose="020B0604020202020204" pitchFamily="34" charset="0"/>
              </a:rPr>
              <a:t> Snort will be in IPS mode.</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threat detection -</a:t>
            </a:r>
            <a:r>
              <a:rPr lang="en-US" sz="1600" dirty="0">
                <a:latin typeface="Arial" panose="020B0604020202020204" pitchFamily="34" charset="0"/>
                <a:cs typeface="Arial" panose="020B0604020202020204" pitchFamily="34" charset="0"/>
              </a:rPr>
              <a:t> Snort will be in IDS mode.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30</a:t>
            </a:fld>
            <a:endParaRPr lang="en-US" dirty="0"/>
          </a:p>
        </p:txBody>
      </p:sp>
    </p:spTree>
    <p:extLst>
      <p:ext uri="{BB962C8B-B14F-4D97-AF65-F5344CB8AC3E}">
        <p14:creationId xmlns:p14="http://schemas.microsoft.com/office/powerpoint/2010/main" val="69029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Step 5. Configure Snort Specifics (Cont.)</a:t>
            </a:r>
          </a:p>
        </p:txBody>
      </p:sp>
      <p:sp>
        <p:nvSpPr>
          <p:cNvPr id="5" name="Object4"/>
          <p:cNvSpPr/>
          <p:nvPr/>
        </p:nvSpPr>
        <p:spPr>
          <a:xfrm>
            <a:off x="0" y="708660"/>
            <a:ext cx="9144000"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policy</a:t>
            </a:r>
            <a:r>
              <a:rPr lang="en-US" sz="1600" dirty="0">
                <a:latin typeface="Arial" panose="020B0604020202020204" pitchFamily="34" charset="0"/>
                <a:cs typeface="Arial" panose="020B0604020202020204" pitchFamily="34" charset="0"/>
              </a:rPr>
              <a:t> command specifies three security policies that can be used by Snort. These are base policies provided by Cisco Talos. The three policy settings in order from least protection to most protection are:</a:t>
            </a:r>
          </a:p>
          <a:p>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connectivity</a:t>
            </a:r>
            <a:r>
              <a:rPr lang="en-US" sz="1600" dirty="0">
                <a:latin typeface="Arial" panose="020B0604020202020204" pitchFamily="34" charset="0"/>
                <a:cs typeface="Arial" panose="020B0604020202020204" pitchFamily="34" charset="0"/>
              </a:rPr>
              <a:t> - This provides the least protection as it prioritizes connectivity over security. Approximately 1,000 rules are pre-loaded using this policy.</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balanced</a:t>
            </a:r>
            <a:r>
              <a:rPr lang="en-US" sz="1600" dirty="0">
                <a:latin typeface="Arial" panose="020B0604020202020204" pitchFamily="34" charset="0"/>
                <a:cs typeface="Arial" panose="020B0604020202020204" pitchFamily="34" charset="0"/>
              </a:rPr>
              <a:t> - This is the default policy. It is recommended for initial deployments. This policy attempts to balance security needs and performance characteristics of the network. Approximately 8,000 rules are pre-loaded using this policy.</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security</a:t>
            </a:r>
            <a:r>
              <a:rPr lang="en-US" sz="1600" dirty="0">
                <a:latin typeface="Arial" panose="020B0604020202020204" pitchFamily="34" charset="0"/>
                <a:cs typeface="Arial" panose="020B0604020202020204" pitchFamily="34" charset="0"/>
              </a:rPr>
              <a:t> - This provides the most protection. It is designed for organizations that are exceptionally concerned about security. Customers deploy this policy in protected networks, that have a lower bandwidth requirements, but much higher security requirements. Approximately 12,000 rules are pre-loaded using this policy.</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31</a:t>
            </a:fld>
            <a:endParaRPr lang="en-US" dirty="0"/>
          </a:p>
        </p:txBody>
      </p:sp>
    </p:spTree>
    <p:extLst>
      <p:ext uri="{BB962C8B-B14F-4D97-AF65-F5344CB8AC3E}">
        <p14:creationId xmlns:p14="http://schemas.microsoft.com/office/powerpoint/2010/main" val="2819211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Snort IPS</a:t>
            </a:r>
          </a:p>
        </p:txBody>
      </p:sp>
      <p:sp>
        <p:nvSpPr>
          <p:cNvPr id="3" name="Object2"/>
          <p:cNvSpPr>
            <a:spLocks noGrp="1"/>
          </p:cNvSpPr>
          <p:nvPr>
            <p:ph type="body" idx="100" hasCustomPrompt="1"/>
          </p:nvPr>
        </p:nvSpPr>
        <p:spPr>
          <a:xfrm>
            <a:off x="0" y="274320"/>
            <a:ext cx="9144000" cy="498566"/>
          </a:xfrm>
          <a:prstGeom prst="rect">
            <a:avLst/>
          </a:prstGeom>
          <a:noFill/>
          <a:ln/>
        </p:spPr>
        <p:txBody>
          <a:bodyPr wrap="square" rtlCol="0"/>
          <a:lstStyle/>
          <a:p>
            <a:pPr marL="0" indent="0">
              <a:buNone/>
            </a:pPr>
            <a:r>
              <a:rPr lang="en-US" dirty="0"/>
              <a:t>Step 6. Enable IPS Globally or on Desired Interfaces</a:t>
            </a:r>
          </a:p>
        </p:txBody>
      </p:sp>
      <p:sp>
        <p:nvSpPr>
          <p:cNvPr id="5" name="Object4"/>
          <p:cNvSpPr/>
          <p:nvPr/>
        </p:nvSpPr>
        <p:spPr>
          <a:xfrm>
            <a:off x="217420" y="1369849"/>
            <a:ext cx="2493124" cy="1088571"/>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You can enable UTD globally on all interfaces or on selected interface.</a:t>
            </a:r>
            <a:endParaRPr lang="en-US" sz="1600" dirty="0"/>
          </a:p>
        </p:txBody>
      </p:sp>
      <p:sp>
        <p:nvSpPr>
          <p:cNvPr id="8" name="Object4">
            <a:extLst>
              <a:ext uri="{FF2B5EF4-FFF2-40B4-BE49-F238E27FC236}">
                <a16:creationId xmlns:a16="http://schemas.microsoft.com/office/drawing/2014/main" id="{C0CCB7DD-78F0-4893-918F-D11DAA4D6BE1}"/>
              </a:ext>
            </a:extLst>
          </p:cNvPr>
          <p:cNvSpPr/>
          <p:nvPr/>
        </p:nvSpPr>
        <p:spPr>
          <a:xfrm>
            <a:off x="3636625" y="843640"/>
            <a:ext cx="1328057" cy="337457"/>
          </a:xfrm>
          <a:prstGeom prst="rect">
            <a:avLst/>
          </a:prstGeom>
          <a:noFill/>
          <a:ln/>
        </p:spPr>
        <p:txBody>
          <a:bodyPr wrap="square" rtlCol="0" anchor="t"/>
          <a:lstStyle/>
          <a:p>
            <a:pPr algn="ctr">
              <a:lnSpc>
                <a:spcPts val="2000"/>
              </a:lnSpc>
            </a:pPr>
            <a:r>
              <a:rPr lang="en-US" sz="1400" b="1" dirty="0">
                <a:solidFill>
                  <a:srgbClr val="000000"/>
                </a:solidFill>
                <a:latin typeface="Arial" pitchFamily="34" charset="0"/>
                <a:ea typeface="Arial" pitchFamily="34" charset="-122"/>
                <a:cs typeface="Arial" pitchFamily="34" charset="-120"/>
              </a:rPr>
              <a:t>Globally</a:t>
            </a:r>
            <a:endParaRPr lang="en-US" sz="1400" b="1" dirty="0"/>
          </a:p>
        </p:txBody>
      </p:sp>
      <p:sp>
        <p:nvSpPr>
          <p:cNvPr id="9" name="Object4">
            <a:extLst>
              <a:ext uri="{FF2B5EF4-FFF2-40B4-BE49-F238E27FC236}">
                <a16:creationId xmlns:a16="http://schemas.microsoft.com/office/drawing/2014/main" id="{8A04D432-8F68-45E3-9E5E-75B8606F67A6}"/>
              </a:ext>
            </a:extLst>
          </p:cNvPr>
          <p:cNvSpPr/>
          <p:nvPr/>
        </p:nvSpPr>
        <p:spPr>
          <a:xfrm>
            <a:off x="6736506" y="827067"/>
            <a:ext cx="1872343" cy="337457"/>
          </a:xfrm>
          <a:prstGeom prst="rect">
            <a:avLst/>
          </a:prstGeom>
          <a:noFill/>
          <a:ln/>
        </p:spPr>
        <p:txBody>
          <a:bodyPr wrap="square" rtlCol="0" anchor="t"/>
          <a:lstStyle/>
          <a:p>
            <a:pPr algn="ctr">
              <a:lnSpc>
                <a:spcPts val="2000"/>
              </a:lnSpc>
            </a:pPr>
            <a:r>
              <a:rPr lang="en-US" sz="1400" b="1" dirty="0">
                <a:solidFill>
                  <a:srgbClr val="000000"/>
                </a:solidFill>
                <a:latin typeface="Arial" pitchFamily="34" charset="0"/>
                <a:ea typeface="Arial" pitchFamily="34" charset="-122"/>
                <a:cs typeface="Arial" pitchFamily="34" charset="-120"/>
              </a:rPr>
              <a:t>Selected Interfaces</a:t>
            </a:r>
            <a:endParaRPr lang="en-US" sz="1400" b="1" dirty="0"/>
          </a:p>
        </p:txBody>
      </p:sp>
      <p:sp>
        <p:nvSpPr>
          <p:cNvPr id="12" name="Object4">
            <a:extLst>
              <a:ext uri="{FF2B5EF4-FFF2-40B4-BE49-F238E27FC236}">
                <a16:creationId xmlns:a16="http://schemas.microsoft.com/office/drawing/2014/main" id="{DB99BAF2-6EB1-47AB-A228-AC237E85A40E}"/>
              </a:ext>
            </a:extLst>
          </p:cNvPr>
          <p:cNvSpPr/>
          <p:nvPr/>
        </p:nvSpPr>
        <p:spPr>
          <a:xfrm>
            <a:off x="217420" y="2887317"/>
            <a:ext cx="2493124" cy="1088571"/>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You can also enable the UTD allowed list feature. This enables you to identify IPS signature IDs to be suppressed (not used)</a:t>
            </a:r>
            <a:endParaRPr lang="en-US" sz="1600" dirty="0"/>
          </a:p>
        </p:txBody>
      </p:sp>
      <p:pic>
        <p:nvPicPr>
          <p:cNvPr id="6" name="Picture 5">
            <a:extLst>
              <a:ext uri="{FF2B5EF4-FFF2-40B4-BE49-F238E27FC236}">
                <a16:creationId xmlns:a16="http://schemas.microsoft.com/office/drawing/2014/main" id="{0199C5A2-623E-4C52-A8AD-2AD27368A590}"/>
              </a:ext>
            </a:extLst>
          </p:cNvPr>
          <p:cNvPicPr>
            <a:picLocks noChangeAspect="1"/>
          </p:cNvPicPr>
          <p:nvPr/>
        </p:nvPicPr>
        <p:blipFill>
          <a:blip r:embed="rId3"/>
          <a:stretch>
            <a:fillRect/>
          </a:stretch>
        </p:blipFill>
        <p:spPr>
          <a:xfrm>
            <a:off x="2871831" y="1218705"/>
            <a:ext cx="2857647" cy="1568531"/>
          </a:xfrm>
          <a:prstGeom prst="rect">
            <a:avLst/>
          </a:prstGeom>
        </p:spPr>
      </p:pic>
      <p:pic>
        <p:nvPicPr>
          <p:cNvPr id="10" name="Picture 9">
            <a:extLst>
              <a:ext uri="{FF2B5EF4-FFF2-40B4-BE49-F238E27FC236}">
                <a16:creationId xmlns:a16="http://schemas.microsoft.com/office/drawing/2014/main" id="{FA777C3E-1FF3-473B-8A42-8CCDB7B9610A}"/>
              </a:ext>
            </a:extLst>
          </p:cNvPr>
          <p:cNvPicPr>
            <a:picLocks noChangeAspect="1"/>
          </p:cNvPicPr>
          <p:nvPr/>
        </p:nvPicPr>
        <p:blipFill>
          <a:blip r:embed="rId4"/>
          <a:stretch>
            <a:fillRect/>
          </a:stretch>
        </p:blipFill>
        <p:spPr>
          <a:xfrm>
            <a:off x="6466116" y="1218775"/>
            <a:ext cx="2413124" cy="1390721"/>
          </a:xfrm>
          <a:prstGeom prst="rect">
            <a:avLst/>
          </a:prstGeom>
        </p:spPr>
      </p:pic>
      <p:pic>
        <p:nvPicPr>
          <p:cNvPr id="13" name="Picture 12">
            <a:extLst>
              <a:ext uri="{FF2B5EF4-FFF2-40B4-BE49-F238E27FC236}">
                <a16:creationId xmlns:a16="http://schemas.microsoft.com/office/drawing/2014/main" id="{349AC7CF-B8DD-4CBF-8DF2-7C1C5EDA05A6}"/>
              </a:ext>
            </a:extLst>
          </p:cNvPr>
          <p:cNvPicPr>
            <a:picLocks noChangeAspect="1"/>
          </p:cNvPicPr>
          <p:nvPr/>
        </p:nvPicPr>
        <p:blipFill>
          <a:blip r:embed="rId5"/>
          <a:stretch>
            <a:fillRect/>
          </a:stretch>
        </p:blipFill>
        <p:spPr>
          <a:xfrm>
            <a:off x="2871831" y="3215008"/>
            <a:ext cx="6007409" cy="64773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Snort IPS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Step 7. Verify Snort IPS</a:t>
            </a:r>
          </a:p>
        </p:txBody>
      </p:sp>
      <p:sp>
        <p:nvSpPr>
          <p:cNvPr id="5" name="Object4"/>
          <p:cNvSpPr/>
          <p:nvPr/>
        </p:nvSpPr>
        <p:spPr>
          <a:xfrm>
            <a:off x="-1" y="914400"/>
            <a:ext cx="8969433"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After Snort IPS is implemented, it is necessary to verify the configuration to ensure correct operation.</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There are several </a:t>
            </a:r>
            <a:r>
              <a:rPr lang="en-US" sz="1600" b="1" dirty="0">
                <a:latin typeface="Arial" panose="020B0604020202020204" pitchFamily="34" charset="0"/>
                <a:cs typeface="Arial" panose="020B0604020202020204" pitchFamily="34" charset="0"/>
              </a:rPr>
              <a:t>show</a:t>
            </a:r>
            <a:r>
              <a:rPr lang="en-US" sz="1600" dirty="0">
                <a:latin typeface="Arial" panose="020B0604020202020204" pitchFamily="34" charset="0"/>
                <a:cs typeface="Arial" panose="020B0604020202020204" pitchFamily="34" charset="0"/>
              </a:rPr>
              <a:t> commands that can be used to verify the Snort IPS configuration and operation.</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show virtual-service list</a:t>
            </a:r>
            <a:r>
              <a:rPr lang="en-US" sz="1600" dirty="0">
                <a:latin typeface="Arial" panose="020B0604020202020204" pitchFamily="34" charset="0"/>
                <a:cs typeface="Arial" panose="020B0604020202020204" pitchFamily="34" charset="0"/>
              </a:rPr>
              <a:t> - The command displays an overview of resources that are utilized by the applications.</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show virtual-service detail</a:t>
            </a:r>
            <a:r>
              <a:rPr lang="en-US" sz="1600" dirty="0">
                <a:latin typeface="Arial" panose="020B0604020202020204" pitchFamily="34" charset="0"/>
                <a:cs typeface="Arial" panose="020B0604020202020204" pitchFamily="34" charset="0"/>
              </a:rPr>
              <a:t> - The command displays a list of resources that are committed to a specified application, including attached devices.</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show utd engine standard config</a:t>
            </a:r>
            <a:r>
              <a:rPr lang="en-US" sz="1600" dirty="0">
                <a:latin typeface="Arial" panose="020B0604020202020204" pitchFamily="34" charset="0"/>
                <a:cs typeface="Arial" panose="020B0604020202020204" pitchFamily="34" charset="0"/>
              </a:rPr>
              <a:t> - The command displays the UTD configuration.</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show utd engine standard status</a:t>
            </a:r>
            <a:r>
              <a:rPr lang="en-US" sz="1600" dirty="0">
                <a:latin typeface="Arial" panose="020B0604020202020204" pitchFamily="34" charset="0"/>
                <a:cs typeface="Arial" panose="020B0604020202020204" pitchFamily="34" charset="0"/>
              </a:rPr>
              <a:t> - The command displays the status of the UTD engine.</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show platform hardware qfp active feature utd stats</a:t>
            </a:r>
            <a:r>
              <a:rPr lang="en-US" sz="1600" dirty="0">
                <a:latin typeface="Arial" panose="020B0604020202020204" pitchFamily="34" charset="0"/>
                <a:cs typeface="Arial" panose="020B0604020202020204" pitchFamily="34" charset="0"/>
              </a:rPr>
              <a:t> - The command checks the data plane. It verifies increments for encap, decap, redirect, and reinject and displays a health of "Green".</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Signatures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IPS Signature Attributes</a:t>
            </a:r>
          </a:p>
        </p:txBody>
      </p:sp>
      <p:sp>
        <p:nvSpPr>
          <p:cNvPr id="5" name="Object4"/>
          <p:cNvSpPr/>
          <p:nvPr/>
        </p:nvSpPr>
        <p:spPr>
          <a:xfrm>
            <a:off x="-1" y="914400"/>
            <a:ext cx="9143999"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The network must be able to identify incoming malicious traffic in order to stop it. Fortunately, malicious traffic displays distinct characteristics or “signatures”. Signatures uniquely identify specific viruses, worms, protocol anomalies, and malicious traffic. </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PS sensors must be tuned to look for matching signatures or abnormal traffic patterns. As sensors scan network packets, they use signatures to detect known attacks and respond with predefined actions. An IDS or IPS sensor examines the data flow using many different signatures.</a:t>
            </a:r>
          </a:p>
          <a:p>
            <a:pPr>
              <a:lnSpc>
                <a:spcPts val="2000"/>
              </a:lnSpc>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Signatures have three distinctive attributes:</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Type</a:t>
            </a:r>
            <a:r>
              <a:rPr lang="en-US" sz="1600" dirty="0">
                <a:latin typeface="Arial" panose="020B0604020202020204" pitchFamily="34" charset="0"/>
                <a:cs typeface="Arial" panose="020B0604020202020204" pitchFamily="34" charset="0"/>
              </a:rPr>
              <a:t> - Atomic or Composite</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Trigger</a:t>
            </a:r>
            <a:r>
              <a:rPr lang="en-US" sz="1600" dirty="0">
                <a:latin typeface="Arial" panose="020B0604020202020204" pitchFamily="34" charset="0"/>
                <a:cs typeface="Arial" panose="020B0604020202020204" pitchFamily="34" charset="0"/>
              </a:rPr>
              <a:t> - Also called the alarm</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Action</a:t>
            </a:r>
            <a:r>
              <a:rPr lang="en-US" sz="1600" dirty="0">
                <a:latin typeface="Arial" panose="020B0604020202020204" pitchFamily="34" charset="0"/>
                <a:cs typeface="Arial" panose="020B0604020202020204" pitchFamily="34" charset="0"/>
              </a:rPr>
              <a:t> - What the IPS will do</a:t>
            </a:r>
          </a:p>
          <a:p>
            <a:pPr>
              <a:lnSpc>
                <a:spcPts val="2000"/>
              </a:lnSpc>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Signatures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Types of Signatures </a:t>
            </a:r>
          </a:p>
        </p:txBody>
      </p:sp>
      <p:sp>
        <p:nvSpPr>
          <p:cNvPr id="5" name="Object4"/>
          <p:cNvSpPr/>
          <p:nvPr/>
        </p:nvSpPr>
        <p:spPr>
          <a:xfrm>
            <a:off x="167080" y="860504"/>
            <a:ext cx="8686800" cy="2571750"/>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Some threats can be identified in one packet while other threats may require many packets and their state information (i.e., IP addresses, port numbers, and more) to identify a threat.</a:t>
            </a:r>
          </a:p>
          <a:p>
            <a:endParaRPr lang="en-US" sz="1600" dirty="0">
              <a:effectLst/>
              <a:latin typeface="Arial" panose="020B0604020202020204" pitchFamily="34" charset="0"/>
              <a:cs typeface="Arial" panose="020B0604020202020204" pitchFamily="34" charset="0"/>
            </a:endParaRPr>
          </a:p>
          <a:p>
            <a:r>
              <a:rPr lang="en-US" sz="1600" dirty="0">
                <a:effectLst/>
                <a:latin typeface="Arial" panose="020B0604020202020204" pitchFamily="34" charset="0"/>
                <a:cs typeface="Arial" panose="020B0604020202020204" pitchFamily="34" charset="0"/>
              </a:rPr>
              <a:t>There are two types of signatures:</a:t>
            </a:r>
          </a:p>
          <a:p>
            <a:endParaRPr lang="en-US" sz="16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effectLst/>
                <a:latin typeface="Arial" panose="020B0604020202020204" pitchFamily="34" charset="0"/>
                <a:cs typeface="Arial" panose="020B0604020202020204" pitchFamily="34" charset="0"/>
              </a:rPr>
              <a:t>Atomic Signature -</a:t>
            </a:r>
            <a:r>
              <a:rPr lang="en-US" sz="1600" dirty="0">
                <a:effectLst/>
                <a:latin typeface="Arial" panose="020B0604020202020204" pitchFamily="34" charset="0"/>
                <a:cs typeface="Arial" panose="020B0604020202020204" pitchFamily="34" charset="0"/>
              </a:rPr>
              <a:t> This is the simplest type of signature because a single packet, activity, or event identifies an attack. The IPS does not need to maintain state information and traffic analysis can usually be performed very quickly and efficiently.</a:t>
            </a:r>
          </a:p>
          <a:p>
            <a:pPr marL="742950" lvl="1" indent="-285750">
              <a:buFont typeface="Arial" panose="020B0604020202020204" pitchFamily="34" charset="0"/>
              <a:buChar char="•"/>
            </a:pPr>
            <a:r>
              <a:rPr lang="en-US" sz="1600" b="1" dirty="0">
                <a:effectLst/>
                <a:latin typeface="Arial" panose="020B0604020202020204" pitchFamily="34" charset="0"/>
                <a:cs typeface="Arial" panose="020B0604020202020204" pitchFamily="34" charset="0"/>
              </a:rPr>
              <a:t>Composite Signature -</a:t>
            </a:r>
            <a:r>
              <a:rPr lang="en-US" sz="1600" dirty="0">
                <a:effectLst/>
                <a:latin typeface="Arial" panose="020B0604020202020204" pitchFamily="34" charset="0"/>
                <a:cs typeface="Arial" panose="020B0604020202020204" pitchFamily="34" charset="0"/>
              </a:rPr>
              <a:t> Also called a stateful signature because the IPS requires several pieces of data to match an attack signature. The IPS must also maintain state information which is referred to as the event horizon. The length of an event horizon varies from one signature to the next.</a:t>
            </a:r>
          </a:p>
          <a:p>
            <a:endParaRPr lang="en-US" sz="1600" dirty="0">
              <a:effectLst/>
              <a:latin typeface="Arial" panose="020B0604020202020204" pitchFamily="34" charset="0"/>
              <a:cs typeface="Arial" panose="020B0604020202020204" pitchFamily="34" charset="0"/>
            </a:endParaRPr>
          </a:p>
          <a:p>
            <a:r>
              <a:rPr lang="en-US" sz="1600" dirty="0">
                <a:effectLst/>
                <a:latin typeface="Arial" panose="020B0604020202020204" pitchFamily="34" charset="0"/>
                <a:cs typeface="Arial" panose="020B0604020202020204" pitchFamily="34" charset="0"/>
              </a:rPr>
              <a:t>The heart of any IPS signature is the signature alarm, which is often referred to as the signature trigger</a:t>
            </a:r>
            <a:r>
              <a:rPr lang="en-US" sz="1400" dirty="0">
                <a:effectLst/>
                <a:latin typeface="Arial" panose="020B0604020202020204" pitchFamily="34" charset="0"/>
                <a:cs typeface="Arial" panose="020B0604020202020204" pitchFamily="34" charset="0"/>
              </a:rPr>
              <a:t>.</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Signatures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IPS Signature Alarms</a:t>
            </a:r>
          </a:p>
        </p:txBody>
      </p:sp>
      <p:sp>
        <p:nvSpPr>
          <p:cNvPr id="7" name="TextBox 6">
            <a:extLst>
              <a:ext uri="{FF2B5EF4-FFF2-40B4-BE49-F238E27FC236}">
                <a16:creationId xmlns:a16="http://schemas.microsoft.com/office/drawing/2014/main" id="{553AF9D0-2A01-4F74-87AF-AE7C2FF9E726}"/>
              </a:ext>
            </a:extLst>
          </p:cNvPr>
          <p:cNvSpPr txBox="1"/>
          <p:nvPr/>
        </p:nvSpPr>
        <p:spPr>
          <a:xfrm>
            <a:off x="0" y="731520"/>
            <a:ext cx="9204556"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Every IPS incorporates signatures that use one or more of these basic triggering mechanisms to trigger signature actions. There are four general IPS signature trigger categories as listed in the table.</a:t>
            </a:r>
          </a:p>
        </p:txBody>
      </p:sp>
      <p:graphicFrame>
        <p:nvGraphicFramePr>
          <p:cNvPr id="12" name="Table 11"/>
          <p:cNvGraphicFramePr>
            <a:graphicFrameLocks noGrp="1"/>
          </p:cNvGraphicFramePr>
          <p:nvPr>
            <p:extLst>
              <p:ext uri="{D42A27DB-BD31-4B8C-83A1-F6EECF244321}">
                <p14:modId xmlns:p14="http://schemas.microsoft.com/office/powerpoint/2010/main" val="4216894328"/>
              </p:ext>
            </p:extLst>
          </p:nvPr>
        </p:nvGraphicFramePr>
        <p:xfrm>
          <a:off x="91440" y="1254740"/>
          <a:ext cx="8961120" cy="3246120"/>
        </p:xfrm>
        <a:graphic>
          <a:graphicData uri="http://schemas.openxmlformats.org/drawingml/2006/table">
            <a:tbl>
              <a:tblPr/>
              <a:tblGrid>
                <a:gridCol w="1816689">
                  <a:extLst>
                    <a:ext uri="{9D8B030D-6E8A-4147-A177-3AD203B41FA5}">
                      <a16:colId xmlns:a16="http://schemas.microsoft.com/office/drawing/2014/main" val="20000"/>
                    </a:ext>
                  </a:extLst>
                </a:gridCol>
                <a:gridCol w="7144431">
                  <a:extLst>
                    <a:ext uri="{9D8B030D-6E8A-4147-A177-3AD203B41FA5}">
                      <a16:colId xmlns:a16="http://schemas.microsoft.com/office/drawing/2014/main" val="20001"/>
                    </a:ext>
                  </a:extLst>
                </a:gridCol>
              </a:tblGrid>
              <a:tr h="0">
                <a:tc>
                  <a:txBody>
                    <a:bodyPr/>
                    <a:lstStyle/>
                    <a:p>
                      <a:r>
                        <a:rPr lang="en-US" sz="1200" dirty="0">
                          <a:solidFill>
                            <a:srgbClr val="FFFFFF"/>
                          </a:solidFill>
                        </a:rPr>
                        <a:t>Detection Type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Advantages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100" dirty="0">
                          <a:solidFill>
                            <a:srgbClr val="58585B"/>
                          </a:solidFill>
                        </a:rPr>
                        <a:t>Pattern-Based Detection</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lgn="l">
                        <a:buFont typeface="Arial" panose="020B0604020202020204" pitchFamily="34" charset="0"/>
                        <a:buChar char="•"/>
                      </a:pPr>
                      <a:r>
                        <a:rPr lang="en-US" sz="1100" dirty="0">
                          <a:solidFill>
                            <a:srgbClr val="58585B"/>
                          </a:solidFill>
                        </a:rPr>
                        <a:t>Also known as signature-based detection.</a:t>
                      </a:r>
                      <a:endParaRPr lang="en-US" sz="1100" dirty="0"/>
                    </a:p>
                    <a:p>
                      <a:pPr marL="171450" indent="-171450" algn="l">
                        <a:buFont typeface="Arial" panose="020B0604020202020204" pitchFamily="34" charset="0"/>
                        <a:buChar char="•"/>
                      </a:pPr>
                      <a:r>
                        <a:rPr lang="en-US" sz="1100" dirty="0">
                          <a:solidFill>
                            <a:srgbClr val="58585B"/>
                          </a:solidFill>
                        </a:rPr>
                        <a:t>Simplest triggering mechanism as it searches for a specific and pre-defined atomic or composite pattern. </a:t>
                      </a:r>
                      <a:endParaRPr lang="en-US" sz="1100" dirty="0"/>
                    </a:p>
                    <a:p>
                      <a:pPr marL="171450" indent="-171450" algn="l">
                        <a:buFont typeface="Arial" panose="020B0604020202020204" pitchFamily="34" charset="0"/>
                        <a:buChar char="•"/>
                      </a:pPr>
                      <a:r>
                        <a:rPr lang="en-US" sz="1100" dirty="0">
                          <a:solidFill>
                            <a:srgbClr val="58585B"/>
                          </a:solidFill>
                        </a:rPr>
                        <a:t>A IPS sensor compares the network traffic to a database of known attacks, and triggers an alarm or prevents communication if a match is found.</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100" dirty="0">
                          <a:solidFill>
                            <a:srgbClr val="58585B"/>
                          </a:solidFill>
                        </a:rPr>
                        <a:t>Anomaly-Based Detection</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100" dirty="0">
                          <a:solidFill>
                            <a:srgbClr val="58585B"/>
                          </a:solidFill>
                        </a:rPr>
                        <a:t>Also known as profile-based detection.</a:t>
                      </a:r>
                      <a:endParaRPr lang="en-US" sz="1100" dirty="0"/>
                    </a:p>
                    <a:p>
                      <a:pPr marL="171450" indent="-171450">
                        <a:buFont typeface="Arial" panose="020B0604020202020204" pitchFamily="34" charset="0"/>
                        <a:buChar char="•"/>
                      </a:pPr>
                      <a:r>
                        <a:rPr lang="en-US" sz="1100" dirty="0">
                          <a:solidFill>
                            <a:srgbClr val="58585B"/>
                          </a:solidFill>
                        </a:rPr>
                        <a:t>Involves first defining a profile of what is considered normal network or host activity. </a:t>
                      </a:r>
                      <a:endParaRPr lang="en-US" sz="1100" dirty="0"/>
                    </a:p>
                    <a:p>
                      <a:pPr marL="171450" indent="-171450">
                        <a:buFont typeface="Arial" panose="020B0604020202020204" pitchFamily="34" charset="0"/>
                        <a:buChar char="•"/>
                      </a:pPr>
                      <a:r>
                        <a:rPr lang="en-US" sz="1100" dirty="0">
                          <a:solidFill>
                            <a:srgbClr val="58585B"/>
                          </a:solidFill>
                        </a:rPr>
                        <a:t>This normal profile is usually defined by monitoring traffic and establishing a baseline. </a:t>
                      </a:r>
                      <a:endParaRPr lang="en-US" sz="1100" dirty="0"/>
                    </a:p>
                    <a:p>
                      <a:pPr marL="171450" indent="-171450">
                        <a:buFont typeface="Arial" panose="020B0604020202020204" pitchFamily="34" charset="0"/>
                        <a:buChar char="•"/>
                      </a:pPr>
                      <a:r>
                        <a:rPr lang="en-US" sz="1100" dirty="0">
                          <a:solidFill>
                            <a:srgbClr val="58585B"/>
                          </a:solidFill>
                        </a:rPr>
                        <a:t>Once defined, any activity beyond a specified threshold in the normal profile will generate a signature trigger and action.</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100" dirty="0">
                          <a:solidFill>
                            <a:srgbClr val="58585B"/>
                          </a:solidFill>
                        </a:rPr>
                        <a:t>Policy-Based Detection</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100" dirty="0">
                          <a:solidFill>
                            <a:srgbClr val="58585B"/>
                          </a:solidFill>
                        </a:rPr>
                        <a:t>Also known as behavior-based detection.</a:t>
                      </a:r>
                      <a:endParaRPr lang="en-US" sz="1100" dirty="0"/>
                    </a:p>
                    <a:p>
                      <a:pPr marL="171450" indent="-171450">
                        <a:buFont typeface="Arial" panose="020B0604020202020204" pitchFamily="34" charset="0"/>
                        <a:buChar char="•"/>
                      </a:pPr>
                      <a:r>
                        <a:rPr lang="en-US" sz="1100" dirty="0">
                          <a:solidFill>
                            <a:srgbClr val="58585B"/>
                          </a:solidFill>
                        </a:rPr>
                        <a:t>Although similar to pattern-based detection, an administrator manually defines behaviors that are suspicious based on historical analysis. </a:t>
                      </a:r>
                      <a:endParaRPr lang="en-US" sz="1100" dirty="0"/>
                    </a:p>
                    <a:p>
                      <a:pPr marL="171450" indent="-171450">
                        <a:buFont typeface="Arial" panose="020B0604020202020204" pitchFamily="34" charset="0"/>
                        <a:buChar char="•"/>
                      </a:pPr>
                      <a:r>
                        <a:rPr lang="en-US" sz="1100" dirty="0">
                          <a:solidFill>
                            <a:srgbClr val="58585B"/>
                          </a:solidFill>
                        </a:rPr>
                        <a:t>The use of behaviors enables a single signature to cover an entire class of activities without having to specify each individual situation.</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100" dirty="0">
                          <a:solidFill>
                            <a:srgbClr val="58585B"/>
                          </a:solidFill>
                        </a:rPr>
                        <a:t>Honey Pot-Based Detection</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100" dirty="0">
                          <a:solidFill>
                            <a:srgbClr val="58585B"/>
                          </a:solidFill>
                        </a:rPr>
                        <a:t>Honey pot-based detection uses a server as a decoy server to attract attacks. </a:t>
                      </a:r>
                      <a:endParaRPr lang="en-US" sz="1100" dirty="0"/>
                    </a:p>
                    <a:p>
                      <a:pPr marL="171450" indent="-171450">
                        <a:buFont typeface="Arial" panose="020B0604020202020204" pitchFamily="34" charset="0"/>
                        <a:buChar char="•"/>
                      </a:pPr>
                      <a:r>
                        <a:rPr lang="en-US" sz="1100" dirty="0">
                          <a:solidFill>
                            <a:srgbClr val="58585B"/>
                          </a:solidFill>
                        </a:rPr>
                        <a:t>The purpose of a decoy server is to lure attacks away from production devices.</a:t>
                      </a:r>
                      <a:endParaRPr lang="en-US" sz="1100" dirty="0"/>
                    </a:p>
                    <a:p>
                      <a:pPr marL="171450" indent="-171450">
                        <a:buFont typeface="Arial" panose="020B0604020202020204" pitchFamily="34" charset="0"/>
                        <a:buChar char="•"/>
                      </a:pPr>
                      <a:r>
                        <a:rPr lang="en-US" sz="1100" dirty="0">
                          <a:solidFill>
                            <a:srgbClr val="58585B"/>
                          </a:solidFill>
                        </a:rPr>
                        <a:t>Allows administrators time to analyze incoming attacks and malicious traffic patterns to tune their sensor signatures.</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Signatures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IPS Signature Actions</a:t>
            </a:r>
          </a:p>
        </p:txBody>
      </p:sp>
      <p:graphicFrame>
        <p:nvGraphicFramePr>
          <p:cNvPr id="13" name="Table 12"/>
          <p:cNvGraphicFramePr>
            <a:graphicFrameLocks noGrp="1"/>
          </p:cNvGraphicFramePr>
          <p:nvPr>
            <p:extLst>
              <p:ext uri="{D42A27DB-BD31-4B8C-83A1-F6EECF244321}">
                <p14:modId xmlns:p14="http://schemas.microsoft.com/office/powerpoint/2010/main" val="2598051828"/>
              </p:ext>
            </p:extLst>
          </p:nvPr>
        </p:nvGraphicFramePr>
        <p:xfrm>
          <a:off x="91440" y="911372"/>
          <a:ext cx="8961120" cy="3429000"/>
        </p:xfrm>
        <a:graphic>
          <a:graphicData uri="http://schemas.openxmlformats.org/drawingml/2006/table">
            <a:tbl>
              <a:tblPr/>
              <a:tblGrid>
                <a:gridCol w="1604356">
                  <a:extLst>
                    <a:ext uri="{9D8B030D-6E8A-4147-A177-3AD203B41FA5}">
                      <a16:colId xmlns:a16="http://schemas.microsoft.com/office/drawing/2014/main" val="20000"/>
                    </a:ext>
                  </a:extLst>
                </a:gridCol>
                <a:gridCol w="2011680">
                  <a:extLst>
                    <a:ext uri="{9D8B030D-6E8A-4147-A177-3AD203B41FA5}">
                      <a16:colId xmlns:a16="http://schemas.microsoft.com/office/drawing/2014/main" val="20001"/>
                    </a:ext>
                  </a:extLst>
                </a:gridCol>
                <a:gridCol w="5345084">
                  <a:extLst>
                    <a:ext uri="{9D8B030D-6E8A-4147-A177-3AD203B41FA5}">
                      <a16:colId xmlns:a16="http://schemas.microsoft.com/office/drawing/2014/main" val="20002"/>
                    </a:ext>
                  </a:extLst>
                </a:gridCol>
              </a:tblGrid>
              <a:tr h="0">
                <a:tc>
                  <a:txBody>
                    <a:bodyPr/>
                    <a:lstStyle/>
                    <a:p>
                      <a:r>
                        <a:rPr lang="en-US" sz="1200" dirty="0">
                          <a:solidFill>
                            <a:srgbClr val="FFFFFF"/>
                          </a:solidFill>
                        </a:rPr>
                        <a:t>Alert Category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Specific Action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Generate an alert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85000"/>
                      </a:schemeClr>
                    </a:solidFill>
                  </a:tcPr>
                </a:tc>
                <a:tc>
                  <a:txBody>
                    <a:bodyPr/>
                    <a:lstStyle/>
                    <a:p>
                      <a:r>
                        <a:rPr lang="en-US" sz="1200" dirty="0">
                          <a:solidFill>
                            <a:srgbClr val="58585B"/>
                          </a:solidFill>
                        </a:rPr>
                        <a:t>Produce alert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85000"/>
                      </a:schemeClr>
                    </a:solidFill>
                  </a:tcPr>
                </a:tc>
                <a:tc>
                  <a:txBody>
                    <a:bodyPr/>
                    <a:lstStyle/>
                    <a:p>
                      <a:r>
                        <a:rPr lang="en-US" sz="1200" dirty="0">
                          <a:solidFill>
                            <a:srgbClr val="58585B"/>
                          </a:solidFill>
                        </a:rPr>
                        <a:t>The IPS sends events as alerts.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Generate an alert</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Produce verbose alert</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The IPS sends a detailed event alert.</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16018510"/>
                  </a:ext>
                </a:extLst>
              </a:tr>
              <a:tr h="0">
                <a:tc>
                  <a:txBody>
                    <a:bodyPr/>
                    <a:lstStyle/>
                    <a:p>
                      <a:r>
                        <a:rPr lang="en-US" sz="1200" dirty="0">
                          <a:solidFill>
                            <a:srgbClr val="58585B"/>
                          </a:solidFill>
                        </a:rPr>
                        <a:t>Log the activity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85000"/>
                      </a:schemeClr>
                    </a:solidFill>
                  </a:tcPr>
                </a:tc>
                <a:tc>
                  <a:txBody>
                    <a:bodyPr/>
                    <a:lstStyle/>
                    <a:p>
                      <a:r>
                        <a:rPr lang="en-US" sz="1200" dirty="0">
                          <a:solidFill>
                            <a:srgbClr val="58585B"/>
                          </a:solidFill>
                        </a:rPr>
                        <a:t>Log attacker packets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85000"/>
                      </a:schemeClr>
                    </a:solidFill>
                  </a:tcPr>
                </a:tc>
                <a:tc>
                  <a:txBody>
                    <a:bodyPr/>
                    <a:lstStyle/>
                    <a:p>
                      <a:r>
                        <a:rPr lang="en-US" sz="1200" dirty="0">
                          <a:solidFill>
                            <a:srgbClr val="58585B"/>
                          </a:solidFill>
                        </a:rPr>
                        <a:t>Logs packets from the attacker IP address and sends an alert.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Log the activity</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Log pair packets</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Logs packets from the victim and attacker IP addresses and sends an alert.</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229449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Log the activity</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Log victim packets</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Logs packets from the victim IP address and sends an alert.</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82709253"/>
                  </a:ext>
                </a:extLst>
              </a:tr>
              <a:tr h="0">
                <a:tc>
                  <a:txBody>
                    <a:bodyPr/>
                    <a:lstStyle/>
                    <a:p>
                      <a:r>
                        <a:rPr lang="en-US" sz="1200" dirty="0">
                          <a:solidFill>
                            <a:srgbClr val="58585B"/>
                          </a:solidFill>
                        </a:rPr>
                        <a:t>Deny the activity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Deny attacker inline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Terminates the current packet and future packets from this attacker address for a specified period of time.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Deny the activity</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D9D9D9"/>
                    </a:solidFill>
                  </a:tcPr>
                </a:tc>
                <a:tc>
                  <a:txBody>
                    <a:bodyPr/>
                    <a:lstStyle/>
                    <a:p>
                      <a:r>
                        <a:rPr lang="en-US" sz="1200" dirty="0">
                          <a:solidFill>
                            <a:srgbClr val="58585B"/>
                          </a:solidFill>
                        </a:rPr>
                        <a:t>Deny connection inline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no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D9D9D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Logs packets from the victim IP address and sends an alert.</a:t>
                      </a:r>
                      <a:endParaRPr lang="en-US" sz="1200" dirty="0"/>
                    </a:p>
                  </a:txBody>
                  <a:tcPr marL="38100" marR="38100" marT="38100" marB="38100">
                    <a:lnL w="25400" cap="flat" cmpd="sng" algn="ctr">
                      <a:noFill/>
                      <a:prstDash val="solid"/>
                      <a:round/>
                      <a:headEnd type="none" w="med" len="med"/>
                      <a:tailEnd type="none" w="med" len="med"/>
                    </a:lnL>
                    <a:lnR w="12700" cmpd="sng">
                      <a:noFill/>
                      <a:prstDash val="solid"/>
                    </a:lnR>
                    <a:lnT w="254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Deny the activity</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Deny packet inline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no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Terminates the current packet and future packets from this attacker address for a specified period of time.</a:t>
                      </a:r>
                      <a:endParaRPr lang="en-US" sz="1200" dirty="0"/>
                    </a:p>
                  </a:txBody>
                  <a:tcPr marL="38100" marR="38100" marT="38100" marB="38100">
                    <a:lnL w="254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Signatures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IPS Signature Actions (Cont.)</a:t>
            </a:r>
          </a:p>
        </p:txBody>
      </p:sp>
      <p:graphicFrame>
        <p:nvGraphicFramePr>
          <p:cNvPr id="13" name="Table 12"/>
          <p:cNvGraphicFramePr>
            <a:graphicFrameLocks noGrp="1"/>
          </p:cNvGraphicFramePr>
          <p:nvPr>
            <p:extLst>
              <p:ext uri="{D42A27DB-BD31-4B8C-83A1-F6EECF244321}">
                <p14:modId xmlns:p14="http://schemas.microsoft.com/office/powerpoint/2010/main" val="497366722"/>
              </p:ext>
            </p:extLst>
          </p:nvPr>
        </p:nvGraphicFramePr>
        <p:xfrm>
          <a:off x="91440" y="1371600"/>
          <a:ext cx="8961120" cy="2209800"/>
        </p:xfrm>
        <a:graphic>
          <a:graphicData uri="http://schemas.openxmlformats.org/drawingml/2006/table">
            <a:tbl>
              <a:tblPr/>
              <a:tblGrid>
                <a:gridCol w="2987040">
                  <a:extLst>
                    <a:ext uri="{9D8B030D-6E8A-4147-A177-3AD203B41FA5}">
                      <a16:colId xmlns:a16="http://schemas.microsoft.com/office/drawing/2014/main" val="20000"/>
                    </a:ext>
                  </a:extLst>
                </a:gridCol>
                <a:gridCol w="2987040">
                  <a:extLst>
                    <a:ext uri="{9D8B030D-6E8A-4147-A177-3AD203B41FA5}">
                      <a16:colId xmlns:a16="http://schemas.microsoft.com/office/drawing/2014/main" val="20001"/>
                    </a:ext>
                  </a:extLst>
                </a:gridCol>
                <a:gridCol w="2987040">
                  <a:extLst>
                    <a:ext uri="{9D8B030D-6E8A-4147-A177-3AD203B41FA5}">
                      <a16:colId xmlns:a16="http://schemas.microsoft.com/office/drawing/2014/main" val="20002"/>
                    </a:ext>
                  </a:extLst>
                </a:gridCol>
              </a:tblGrid>
              <a:tr h="0">
                <a:tc>
                  <a:txBody>
                    <a:bodyPr/>
                    <a:lstStyle/>
                    <a:p>
                      <a:r>
                        <a:rPr lang="en-US" sz="1200" dirty="0">
                          <a:solidFill>
                            <a:srgbClr val="FFFFFF"/>
                          </a:solidFill>
                        </a:rPr>
                        <a:t>Alert Category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Specific Action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Reset the TCP connection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Reset TCP connection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Sends TCP resets to hijack and terminate the TCP flow.</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Block future activity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Request block connection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Sends a request to a blocking device to block this connection.</a:t>
                      </a:r>
                      <a:endParaRPr lang="en-US" sz="1200" dirty="0"/>
                    </a:p>
                  </a:txBody>
                  <a:tcPr marL="38100" marR="38100" marT="38100" marB="38100">
                    <a:lnL w="25400" cap="flat" cmpd="sng" algn="ctr">
                      <a:solidFill>
                        <a:srgbClr val="FFFFFF"/>
                      </a:solidFill>
                      <a:prstDash val="solid"/>
                      <a:round/>
                      <a:headEnd type="none" w="med" len="med"/>
                      <a:tailEnd type="none" w="med" len="med"/>
                    </a:lnL>
                    <a:lnR w="12700" cmpd="sng">
                      <a:noFill/>
                      <a:prstDash val="solid"/>
                    </a:lnR>
                    <a:lnT w="25400" cap="flat" cmpd="sng" algn="ctr">
                      <a:solidFill>
                        <a:srgbClr val="FFFFFF"/>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Block future activity</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Request block host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Sends a request to a blocking device to block this attacker host.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12700" cmpd="sng">
                      <a:noFill/>
                      <a:prstDash val="soli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Block future activity</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Request SNMP trap</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Sends a request to the notification application component of the sensor to perform SNMP notification.</a:t>
                      </a:r>
                      <a:endParaRPr lang="en-US" sz="1200" dirty="0"/>
                    </a:p>
                  </a:txBody>
                  <a:tcPr marL="38100" marR="38100" marT="38100" marB="38100">
                    <a:lnL w="25400" cap="flat" cmpd="sng" algn="ctr">
                      <a:solidFill>
                        <a:srgbClr val="FFFFFF"/>
                      </a:solidFill>
                      <a:prstDash val="solid"/>
                      <a:round/>
                      <a:headEnd type="none" w="med" len="med"/>
                      <a:tailEnd type="none" w="med" len="med"/>
                    </a:lnL>
                    <a:lnR w="12700" cmpd="sng">
                      <a:noFill/>
                      <a:prstDash val="solid"/>
                    </a:lnR>
                    <a:lnT w="25400" cap="flat" cmpd="sng" algn="ctr">
                      <a:solidFill>
                        <a:srgbClr val="FFFFFF"/>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8</a:t>
            </a:fld>
            <a:endParaRPr lang="en-US" dirty="0"/>
          </a:p>
        </p:txBody>
      </p:sp>
    </p:spTree>
    <p:extLst>
      <p:ext uri="{BB962C8B-B14F-4D97-AF65-F5344CB8AC3E}">
        <p14:creationId xmlns:p14="http://schemas.microsoft.com/office/powerpoint/2010/main" val="3336149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Signatures </a:t>
            </a:r>
          </a:p>
        </p:txBody>
      </p:sp>
      <p:sp>
        <p:nvSpPr>
          <p:cNvPr id="3" name="Object2"/>
          <p:cNvSpPr>
            <a:spLocks noGrp="1"/>
          </p:cNvSpPr>
          <p:nvPr>
            <p:ph type="body" idx="100" hasCustomPrompt="1"/>
          </p:nvPr>
        </p:nvSpPr>
        <p:spPr>
          <a:xfrm>
            <a:off x="0" y="250098"/>
            <a:ext cx="9144000" cy="914400"/>
          </a:xfrm>
          <a:prstGeom prst="rect">
            <a:avLst/>
          </a:prstGeom>
          <a:noFill/>
          <a:ln/>
        </p:spPr>
        <p:txBody>
          <a:bodyPr wrap="square" rtlCol="0"/>
          <a:lstStyle/>
          <a:p>
            <a:pPr marL="0" indent="0">
              <a:buNone/>
            </a:pPr>
            <a:r>
              <a:rPr lang="en-US" dirty="0"/>
              <a:t>Evaluating Alerts</a:t>
            </a:r>
          </a:p>
        </p:txBody>
      </p:sp>
      <p:sp>
        <p:nvSpPr>
          <p:cNvPr id="7" name="TextBox 6">
            <a:extLst>
              <a:ext uri="{FF2B5EF4-FFF2-40B4-BE49-F238E27FC236}">
                <a16:creationId xmlns:a16="http://schemas.microsoft.com/office/drawing/2014/main" id="{BBCD3E97-5F9B-4EB7-8656-7007B2490213}"/>
              </a:ext>
            </a:extLst>
          </p:cNvPr>
          <p:cNvSpPr txBox="1"/>
          <p:nvPr/>
        </p:nvSpPr>
        <p:spPr>
          <a:xfrm>
            <a:off x="91439" y="735770"/>
            <a:ext cx="8840613"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table summarizes the following four types of alarms.</a:t>
            </a:r>
          </a:p>
        </p:txBody>
      </p:sp>
      <p:graphicFrame>
        <p:nvGraphicFramePr>
          <p:cNvPr id="14" name="Table 13"/>
          <p:cNvGraphicFramePr>
            <a:graphicFrameLocks noGrp="1"/>
          </p:cNvGraphicFramePr>
          <p:nvPr>
            <p:extLst>
              <p:ext uri="{D42A27DB-BD31-4B8C-83A1-F6EECF244321}">
                <p14:modId xmlns:p14="http://schemas.microsoft.com/office/powerpoint/2010/main" val="1862315017"/>
              </p:ext>
            </p:extLst>
          </p:nvPr>
        </p:nvGraphicFramePr>
        <p:xfrm>
          <a:off x="91439" y="1164498"/>
          <a:ext cx="8961120" cy="1295400"/>
        </p:xfrm>
        <a:graphic>
          <a:graphicData uri="http://schemas.openxmlformats.org/drawingml/2006/table">
            <a:tbl>
              <a:tblPr/>
              <a:tblGrid>
                <a:gridCol w="2240280">
                  <a:extLst>
                    <a:ext uri="{9D8B030D-6E8A-4147-A177-3AD203B41FA5}">
                      <a16:colId xmlns:a16="http://schemas.microsoft.com/office/drawing/2014/main" val="20000"/>
                    </a:ext>
                  </a:extLst>
                </a:gridCol>
                <a:gridCol w="22402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2240280">
                  <a:extLst>
                    <a:ext uri="{9D8B030D-6E8A-4147-A177-3AD203B41FA5}">
                      <a16:colId xmlns:a16="http://schemas.microsoft.com/office/drawing/2014/main" val="20003"/>
                    </a:ext>
                  </a:extLst>
                </a:gridCol>
              </a:tblGrid>
              <a:tr h="0">
                <a:tc>
                  <a:txBody>
                    <a:bodyPr/>
                    <a:lstStyle/>
                    <a:p>
                      <a:r>
                        <a:rPr lang="en-US" sz="1200" dirty="0">
                          <a:solidFill>
                            <a:srgbClr val="FFFFFF"/>
                          </a:solidFill>
                        </a:rPr>
                        <a:t>Alarm Type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Network Activity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IPS Activity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Outcome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True positive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Attack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Alarm generated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Ideal setting</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True negative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Normal user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No alarm generated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Ideal setting</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rgbClr val="58585B"/>
                          </a:solidFill>
                        </a:rPr>
                        <a:t>False positive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Normal user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Alarm generated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Tune alarm</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False negative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Attack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No alarm generated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Tune alarm</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1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2486</TotalTime>
  <Words>4470</Words>
  <Application>Microsoft Office PowerPoint</Application>
  <PresentationFormat>On-screen Show (16:9)</PresentationFormat>
  <Paragraphs>442</Paragraphs>
  <Slides>33</Slides>
  <Notes>33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33</vt:i4>
      </vt:variant>
    </vt:vector>
  </HeadingPairs>
  <TitlesOfParts>
    <vt:vector size="44" baseType="lpstr">
      <vt:lpstr>ＭＳ Ｐゴシック</vt:lpstr>
      <vt:lpstr>Arial</vt:lpstr>
      <vt:lpstr>Calibri</vt:lpstr>
      <vt:lpstr>CiscoSans</vt:lpstr>
      <vt:lpstr>CiscoSans ExtraLight</vt:lpstr>
      <vt:lpstr>CiscoSans Thin</vt:lpstr>
      <vt:lpstr>Times New Roman</vt:lpstr>
      <vt:lpstr>Wingdings</vt:lpstr>
      <vt:lpstr>Office Theme</vt:lpstr>
      <vt:lpstr>Default Theme</vt:lpstr>
      <vt:lpstr>1_Default Theme</vt:lpstr>
      <vt:lpstr>PowerPoint Presentation</vt:lpstr>
      <vt:lpstr>Module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Dragi Klimovski</cp:lastModifiedBy>
  <cp:revision>54</cp:revision>
  <dcterms:created xsi:type="dcterms:W3CDTF">2020-12-08T18:27:12Z</dcterms:created>
  <dcterms:modified xsi:type="dcterms:W3CDTF">2022-07-08T04:10:20Z</dcterms:modified>
</cp:coreProperties>
</file>