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21"/>
  </p:notesMasterIdLst>
  <p:sldIdLst>
    <p:sldId id="262" r:id="rId3"/>
    <p:sldId id="925" r:id="rId4"/>
    <p:sldId id="263" r:id="rId5"/>
    <p:sldId id="264" r:id="rId6"/>
    <p:sldId id="265" r:id="rId7"/>
    <p:sldId id="266" r:id="rId8"/>
    <p:sldId id="267" r:id="rId9"/>
    <p:sldId id="268" r:id="rId10"/>
    <p:sldId id="269" r:id="rId11"/>
    <p:sldId id="271" r:id="rId12"/>
    <p:sldId id="270" r:id="rId13"/>
    <p:sldId id="273" r:id="rId14"/>
    <p:sldId id="274" r:id="rId15"/>
    <p:sldId id="1074" r:id="rId16"/>
    <p:sldId id="1075" r:id="rId17"/>
    <p:sldId id="275" r:id="rId18"/>
    <p:sldId id="276" r:id="rId19"/>
    <p:sldId id="1076" r:id="rId2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3824" autoAdjust="0"/>
  </p:normalViewPr>
  <p:slideViewPr>
    <p:cSldViewPr snapToGrid="0" snapToObjects="1">
      <p:cViewPr varScale="1">
        <p:scale>
          <a:sx n="74" d="100"/>
          <a:sy n="74" d="100"/>
        </p:scale>
        <p:origin x="10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87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13: Endpoint Security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13.1: Endpoint Security Overview
13.1.7: Network Access Control</a:t>
            </a:r>
          </a:p>
          <a:p>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13.1: Endpoint Security Overview
13.1.8: NAC Functions</a:t>
            </a:r>
          </a:p>
          <a:p>
            <a:r>
              <a:rPr lang="en-US" dirty="0"/>
              <a:t>13.1.9: Check Your Understanding - Identify Endpoint Security Terminology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13.2: 802.1X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13.2: 802.1X Authentication
13.2.1: Security Using 802.1X Port-Based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13.2: 802.1X Authentication
13.2.1: Security Using 802.1X Port-Based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97388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13.2: 802.1X Authentication
13.2.1: Security Using 802.1X Port-Based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2446150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13.2: 802.1X Authentication
13.2.2: Control the 802.1X Authorization State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13.2: 802.1X Authentication
13.2.3: 802.1X Configuration</a:t>
            </a:r>
          </a:p>
          <a:p>
            <a:r>
              <a:rPr lang="en-US" dirty="0"/>
              <a:t>13.2.4: Syntax Checker - Configure 802.1x Port-Authentication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13.2: 802.1X Authentication
13.2.3: 802.1X Configuration</a:t>
            </a:r>
          </a:p>
          <a:p>
            <a:r>
              <a:rPr lang="en-US" dirty="0"/>
              <a:t>13.2.4: Syntax Checker - Configure 802.1x Port-Authentication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8803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13 – Endpoint Security</a:t>
            </a:r>
          </a:p>
          <a:p>
            <a:r>
              <a:rPr lang="en-GB" dirty="0"/>
              <a:t>13.0.2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13.1: Endpoint Security Overview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13.1: Endpoint Security Overview
13.1.1: LAN Elements Security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13.1: Endpoint Security Overview
13.1.2: Traditional Endpoint Security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13.1: Endpoint Security Overview
13.1.3: The Borderless Network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13.1: Endpoint Security Overview
13.1.4: Security for Endpoints in the Borderless Network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13.1: Endpoint Security Overview
13.1.5: Network-Based Malware Protection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Endpoint Security
13.1: Endpoint Security Overview
13.1.6: Hardware and Software Encryption of Local Data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8170611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39191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8352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168511817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42879203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13491222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95889488"/>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1263904"/>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906372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151779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166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796616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72447252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85175454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74634513"/>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13: Endpoint Security</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Endpoint Security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Network Access Control </a:t>
            </a:r>
          </a:p>
        </p:txBody>
      </p:sp>
      <p:sp>
        <p:nvSpPr>
          <p:cNvPr id="5" name="Object4"/>
          <p:cNvSpPr/>
          <p:nvPr/>
        </p:nvSpPr>
        <p:spPr>
          <a:xfrm>
            <a:off x="0" y="746034"/>
            <a:ext cx="8817429"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purpose of network access control (NAC) is to allow only authorized and compliant systems, whether managed or unmanaged, to access the network. It unifies endpoint security technologies with user or device authentication and network security policy enforcement.</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NAC systems can have the following capabilities:</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Profiling and visibility</a:t>
            </a:r>
            <a:r>
              <a:rPr lang="en-US" sz="1600" dirty="0">
                <a:latin typeface="Arial" panose="020B0604020202020204" pitchFamily="34" charset="0"/>
                <a:cs typeface="Arial" panose="020B0604020202020204" pitchFamily="34" charset="0"/>
              </a:rPr>
              <a:t> – This recognizes and users and their devices before malicious code can cause damage.</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Guest network access</a:t>
            </a:r>
            <a:r>
              <a:rPr lang="en-US" sz="1600" dirty="0">
                <a:latin typeface="Arial" panose="020B0604020202020204" pitchFamily="34" charset="0"/>
                <a:cs typeface="Arial" panose="020B0604020202020204" pitchFamily="34" charset="0"/>
              </a:rPr>
              <a:t> – This manages guests through a customizable, self-service portal that includes guest registration, guest authentication, guest sponsoring, and a guest management portal.</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Security posture checking</a:t>
            </a:r>
            <a:r>
              <a:rPr lang="en-US" sz="1600" dirty="0">
                <a:latin typeface="Arial" panose="020B0604020202020204" pitchFamily="34" charset="0"/>
                <a:cs typeface="Arial" panose="020B0604020202020204" pitchFamily="34" charset="0"/>
              </a:rPr>
              <a:t> – This evaluates security-policy compliance by user type, device type, and operating system.</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Incident response</a:t>
            </a:r>
            <a:r>
              <a:rPr lang="en-US" sz="1600" dirty="0">
                <a:latin typeface="Arial" panose="020B0604020202020204" pitchFamily="34" charset="0"/>
                <a:cs typeface="Arial" panose="020B0604020202020204" pitchFamily="34" charset="0"/>
              </a:rPr>
              <a:t> - Mitigating network threats by enforcing security policies that block, isolate, and repair noncompliant machines without administrator attention.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Endpoint Security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NAC Functions</a:t>
            </a:r>
          </a:p>
        </p:txBody>
      </p:sp>
      <p:sp>
        <p:nvSpPr>
          <p:cNvPr id="5" name="Object4"/>
          <p:cNvSpPr/>
          <p:nvPr/>
        </p:nvSpPr>
        <p:spPr>
          <a:xfrm>
            <a:off x="1" y="914400"/>
            <a:ext cx="3687730"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goal of NAC systems is to ensure that only hosts that are authenticated and have had their security posture examined and approved are permitted onto the network.</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Network access devices can function as the enforcement layer, as shown in the figure. They force the clients to query a RADIUS server for authentication and authorization. The RADIUS server can query other devices, such as an antivirus server, and reply to the network enforcers.</a:t>
            </a:r>
          </a:p>
        </p:txBody>
      </p:sp>
      <p:pic>
        <p:nvPicPr>
          <p:cNvPr id="4" name="Picture 3">
            <a:extLst>
              <a:ext uri="{FF2B5EF4-FFF2-40B4-BE49-F238E27FC236}">
                <a16:creationId xmlns:a16="http://schemas.microsoft.com/office/drawing/2014/main" id="{F1C4D050-DB24-46A3-A51C-10AB526C38CE}"/>
              </a:ext>
            </a:extLst>
          </p:cNvPr>
          <p:cNvPicPr>
            <a:picLocks noChangeAspect="1"/>
          </p:cNvPicPr>
          <p:nvPr/>
        </p:nvPicPr>
        <p:blipFill>
          <a:blip r:embed="rId3"/>
          <a:stretch>
            <a:fillRect/>
          </a:stretch>
        </p:blipFill>
        <p:spPr>
          <a:xfrm>
            <a:off x="3687730" y="914400"/>
            <a:ext cx="5227670" cy="287382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13.2 802.1X Authentication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802.1X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Security Using 802.1X Port-Based Authentication</a:t>
            </a:r>
          </a:p>
        </p:txBody>
      </p:sp>
      <p:sp>
        <p:nvSpPr>
          <p:cNvPr id="5" name="Object4"/>
          <p:cNvSpPr/>
          <p:nvPr/>
        </p:nvSpPr>
        <p:spPr>
          <a:xfrm>
            <a:off x="-1" y="914400"/>
            <a:ext cx="8911771" cy="1433384"/>
          </a:xfrm>
          <a:prstGeom prst="rect">
            <a:avLst/>
          </a:prstGeom>
          <a:noFill/>
          <a:ln/>
        </p:spPr>
        <p:txBody>
          <a:bodyPr wrap="square" rtlCol="0" anchor="t"/>
          <a:lstStyle/>
          <a:p>
            <a:r>
              <a:rPr lang="en-US" sz="1400" dirty="0">
                <a:latin typeface="Arial" panose="020B0604020202020204" pitchFamily="34" charset="0"/>
                <a:cs typeface="Arial" panose="020B0604020202020204" pitchFamily="34" charset="0"/>
              </a:rPr>
              <a:t>The IEEE 802.1X standard defines a port-based access control and authentication protocol that restricts unauthorized workstations from connecting to a LAN through publicly accessible switch ports. The authentication server authenticates each workstation that is connected to a switch port before making available any services offered by the switch or the LAN.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figure shows that with 802.1X port-based authentication, the devices in the network have specific roles.</a:t>
            </a:r>
          </a:p>
          <a:p>
            <a:pPr>
              <a:lnSpc>
                <a:spcPts val="2000"/>
              </a:lnSpc>
            </a:pPr>
            <a:endParaRPr lang="en-US" sz="1400" dirty="0"/>
          </a:p>
        </p:txBody>
      </p:sp>
      <p:pic>
        <p:nvPicPr>
          <p:cNvPr id="4" name="Picture 3">
            <a:extLst>
              <a:ext uri="{FF2B5EF4-FFF2-40B4-BE49-F238E27FC236}">
                <a16:creationId xmlns:a16="http://schemas.microsoft.com/office/drawing/2014/main" id="{F1E717FA-2251-4CEF-928E-B1B5E6322DC4}"/>
              </a:ext>
            </a:extLst>
          </p:cNvPr>
          <p:cNvPicPr>
            <a:picLocks noChangeAspect="1"/>
          </p:cNvPicPr>
          <p:nvPr/>
        </p:nvPicPr>
        <p:blipFill>
          <a:blip r:embed="rId3"/>
          <a:stretch>
            <a:fillRect/>
          </a:stretch>
        </p:blipFill>
        <p:spPr>
          <a:xfrm>
            <a:off x="1425108" y="2347783"/>
            <a:ext cx="4820344" cy="239838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802.1X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Security Using 802.1X Port-Based Authentication (Cont.)</a:t>
            </a:r>
          </a:p>
        </p:txBody>
      </p:sp>
      <p:sp>
        <p:nvSpPr>
          <p:cNvPr id="5" name="Object4"/>
          <p:cNvSpPr/>
          <p:nvPr/>
        </p:nvSpPr>
        <p:spPr>
          <a:xfrm>
            <a:off x="50800" y="737689"/>
            <a:ext cx="8773886" cy="2571750"/>
          </a:xfrm>
          <a:prstGeom prst="rect">
            <a:avLst/>
          </a:prstGeom>
          <a:noFill/>
          <a:ln/>
        </p:spPr>
        <p:txBody>
          <a:bodyPr wrap="square" rtlCol="0" anchor="t"/>
          <a:lstStyle/>
          <a:p>
            <a:r>
              <a:rPr lang="en-US" sz="1400" dirty="0"/>
              <a:t>The 802.1x roles include:</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Supplicant (Client)</a:t>
            </a:r>
            <a:r>
              <a:rPr lang="en-US" sz="1400" dirty="0">
                <a:latin typeface="Arial" panose="020B0604020202020204" pitchFamily="34" charset="0"/>
                <a:cs typeface="Arial" panose="020B0604020202020204" pitchFamily="34" charset="0"/>
              </a:rPr>
              <a:t> - The device (workstation) that requests access to LAN and switch services and then responds to requests from the switch. The workstation must be running 802.1X-compliant client software. (The port that the client is attached to is the supplicant [client] in the IEEE 802.1X specification.)</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Authenticator (Switch)</a:t>
            </a:r>
            <a:r>
              <a:rPr lang="en-US" sz="1400" dirty="0">
                <a:latin typeface="Arial" panose="020B0604020202020204" pitchFamily="34" charset="0"/>
                <a:cs typeface="Arial" panose="020B0604020202020204" pitchFamily="34" charset="0"/>
              </a:rPr>
              <a:t> - Controls physical access to the network based on the authentication status of the client. The switch acts as an intermediary (proxy) between the client (supplicant) and the authentication server, requesting identifying information from the client, verifying that information with the authentication server, and relaying a response to the client. The switch uses a RADIUS software agent, which is responsible for encapsulating and de-encapsulating the EAP (Extensible Authentication Protocol) frames and interacting with the authentication server.</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Authentication server</a:t>
            </a:r>
            <a:r>
              <a:rPr lang="en-US" sz="1400" dirty="0">
                <a:latin typeface="Arial" panose="020B0604020202020204" pitchFamily="34" charset="0"/>
                <a:cs typeface="Arial" panose="020B0604020202020204" pitchFamily="34" charset="0"/>
              </a:rPr>
              <a:t> - Performs the actual authentication of the client. The authentication server validates the identity of the client and notifies the switch whether the client is authorized to access the LAN and switch services. Because the switch acts as the proxy, the authentication service is transparent to the client. The RADIUS security system with EAP extensions is the only supported authentication server.</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14</a:t>
            </a:fld>
            <a:endParaRPr lang="en-US" dirty="0"/>
          </a:p>
        </p:txBody>
      </p:sp>
    </p:spTree>
    <p:extLst>
      <p:ext uri="{BB962C8B-B14F-4D97-AF65-F5344CB8AC3E}">
        <p14:creationId xmlns:p14="http://schemas.microsoft.com/office/powerpoint/2010/main" val="34546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802.1X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Security Using 802.1X Port-Based Authentication (Cont.)</a:t>
            </a:r>
          </a:p>
        </p:txBody>
      </p:sp>
      <p:sp>
        <p:nvSpPr>
          <p:cNvPr id="5" name="Object4"/>
          <p:cNvSpPr/>
          <p:nvPr/>
        </p:nvSpPr>
        <p:spPr>
          <a:xfrm>
            <a:off x="-30892" y="715917"/>
            <a:ext cx="8946292" cy="2571750"/>
          </a:xfrm>
          <a:prstGeom prst="rect">
            <a:avLst/>
          </a:prstGeom>
          <a:noFill/>
          <a:ln/>
        </p:spPr>
        <p:txBody>
          <a:bodyPr wrap="square" rtlCol="0" anchor="t"/>
          <a:lstStyle/>
          <a:p>
            <a:r>
              <a:rPr lang="en-US" sz="1400" dirty="0"/>
              <a:t>The figure shows the complete message exchange between the supplicant, authenticator, and the authentication server. The encapsulation occurs as follows:</a:t>
            </a:r>
          </a:p>
          <a:p>
            <a:endParaRPr lang="en-US" sz="1400" dirty="0"/>
          </a:p>
          <a:p>
            <a:pPr marL="742950" lvl="1" indent="-285750">
              <a:buFont typeface="Arial" panose="020B0604020202020204" pitchFamily="34" charset="0"/>
              <a:buChar char="•"/>
            </a:pPr>
            <a:r>
              <a:rPr lang="en-US" sz="1400" b="1" dirty="0"/>
              <a:t>Between the supplicant and the authenticator</a:t>
            </a:r>
            <a:r>
              <a:rPr lang="en-US" sz="1400" dirty="0"/>
              <a:t> - EAP data is encapsulated in EAPOL frames.</a:t>
            </a:r>
          </a:p>
          <a:p>
            <a:pPr marL="742950" lvl="1" indent="-285750">
              <a:buFont typeface="Arial" panose="020B0604020202020204" pitchFamily="34" charset="0"/>
              <a:buChar char="•"/>
            </a:pPr>
            <a:r>
              <a:rPr lang="en-US" sz="1400" b="1" dirty="0"/>
              <a:t>Between the authenticator and the authentication server</a:t>
            </a:r>
            <a:r>
              <a:rPr lang="en-US" sz="1400" dirty="0"/>
              <a:t> - EAP data is encapsulated using RADIUS.</a:t>
            </a:r>
          </a:p>
        </p:txBody>
      </p:sp>
      <p:pic>
        <p:nvPicPr>
          <p:cNvPr id="4" name="Picture 3">
            <a:extLst>
              <a:ext uri="{FF2B5EF4-FFF2-40B4-BE49-F238E27FC236}">
                <a16:creationId xmlns:a16="http://schemas.microsoft.com/office/drawing/2014/main" id="{13C59B45-7D7B-4870-B165-970D01D9F9CB}"/>
              </a:ext>
            </a:extLst>
          </p:cNvPr>
          <p:cNvPicPr>
            <a:picLocks noChangeAspect="1"/>
          </p:cNvPicPr>
          <p:nvPr/>
        </p:nvPicPr>
        <p:blipFill>
          <a:blip r:embed="rId3"/>
          <a:stretch>
            <a:fillRect/>
          </a:stretch>
        </p:blipFill>
        <p:spPr>
          <a:xfrm>
            <a:off x="1685543" y="2056887"/>
            <a:ext cx="4580779" cy="310838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dirty="0"/>
          </a:p>
        </p:txBody>
      </p:sp>
    </p:spTree>
    <p:extLst>
      <p:ext uri="{BB962C8B-B14F-4D97-AF65-F5344CB8AC3E}">
        <p14:creationId xmlns:p14="http://schemas.microsoft.com/office/powerpoint/2010/main" val="367341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802.1X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Control the 802.1X Authorization State</a:t>
            </a:r>
          </a:p>
        </p:txBody>
      </p:sp>
      <p:sp>
        <p:nvSpPr>
          <p:cNvPr id="7" name="TextBox 6">
            <a:extLst>
              <a:ext uri="{FF2B5EF4-FFF2-40B4-BE49-F238E27FC236}">
                <a16:creationId xmlns:a16="http://schemas.microsoft.com/office/drawing/2014/main" id="{A0E9F426-40F1-4E80-96C2-184592635E01}"/>
              </a:ext>
            </a:extLst>
          </p:cNvPr>
          <p:cNvSpPr txBox="1"/>
          <p:nvPr/>
        </p:nvSpPr>
        <p:spPr>
          <a:xfrm>
            <a:off x="0" y="650333"/>
            <a:ext cx="8961120" cy="1015663"/>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It may be necessary to configure a switch port to override the 802.1X authentication process. To do this, use the </a:t>
            </a:r>
            <a:r>
              <a:rPr lang="en-US" sz="1400" b="1" dirty="0">
                <a:latin typeface="Arial" panose="020B0604020202020204" pitchFamily="34" charset="0"/>
                <a:cs typeface="Arial" panose="020B0604020202020204" pitchFamily="34" charset="0"/>
              </a:rPr>
              <a:t>authentication port-control</a:t>
            </a:r>
            <a:r>
              <a:rPr lang="en-US" sz="1400" dirty="0">
                <a:latin typeface="Arial" panose="020B0604020202020204" pitchFamily="34" charset="0"/>
                <a:cs typeface="Arial" panose="020B0604020202020204" pitchFamily="34" charset="0"/>
              </a:rPr>
              <a:t> interface configuration command to control the port authorization state. The syntax for the command and a description of the parameters are shown below.</a:t>
            </a:r>
          </a:p>
          <a:p>
            <a:endParaRPr lang="en-US" dirty="0"/>
          </a:p>
        </p:txBody>
      </p:sp>
      <p:pic>
        <p:nvPicPr>
          <p:cNvPr id="6" name="Picture 5">
            <a:extLst>
              <a:ext uri="{FF2B5EF4-FFF2-40B4-BE49-F238E27FC236}">
                <a16:creationId xmlns:a16="http://schemas.microsoft.com/office/drawing/2014/main" id="{3F294ABE-E513-48D8-BC9B-4EBC0FC504D9}"/>
              </a:ext>
            </a:extLst>
          </p:cNvPr>
          <p:cNvPicPr>
            <a:picLocks noChangeAspect="1"/>
          </p:cNvPicPr>
          <p:nvPr/>
        </p:nvPicPr>
        <p:blipFill>
          <a:blip r:embed="rId3"/>
          <a:stretch>
            <a:fillRect/>
          </a:stretch>
        </p:blipFill>
        <p:spPr>
          <a:xfrm>
            <a:off x="2823028" y="1465806"/>
            <a:ext cx="3265713" cy="1262505"/>
          </a:xfrm>
          <a:prstGeom prst="rect">
            <a:avLst/>
          </a:prstGeom>
        </p:spPr>
      </p:pic>
      <p:graphicFrame>
        <p:nvGraphicFramePr>
          <p:cNvPr id="21" name="Table 20"/>
          <p:cNvGraphicFramePr>
            <a:graphicFrameLocks noGrp="1"/>
          </p:cNvGraphicFramePr>
          <p:nvPr>
            <p:extLst>
              <p:ext uri="{D42A27DB-BD31-4B8C-83A1-F6EECF244321}">
                <p14:modId xmlns:p14="http://schemas.microsoft.com/office/powerpoint/2010/main" val="4229512187"/>
              </p:ext>
            </p:extLst>
          </p:nvPr>
        </p:nvGraphicFramePr>
        <p:xfrm>
          <a:off x="1246908" y="2760040"/>
          <a:ext cx="7241309" cy="1950720"/>
        </p:xfrm>
        <a:graphic>
          <a:graphicData uri="http://schemas.openxmlformats.org/drawingml/2006/table">
            <a:tbl>
              <a:tblPr/>
              <a:tblGrid>
                <a:gridCol w="1469831">
                  <a:extLst>
                    <a:ext uri="{9D8B030D-6E8A-4147-A177-3AD203B41FA5}">
                      <a16:colId xmlns:a16="http://schemas.microsoft.com/office/drawing/2014/main" val="20000"/>
                    </a:ext>
                  </a:extLst>
                </a:gridCol>
                <a:gridCol w="5771478">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119449">
                <a:tc>
                  <a:txBody>
                    <a:bodyPr/>
                    <a:lstStyle/>
                    <a:p>
                      <a:r>
                        <a:rPr lang="en-US" sz="1200" b="1" dirty="0">
                          <a:solidFill>
                            <a:srgbClr val="58585B"/>
                          </a:solidFill>
                          <a:latin typeface="Courier New" panose="02070309020205020404" pitchFamily="49" charset="0"/>
                          <a:cs typeface="Courier New" panose="02070309020205020404" pitchFamily="49" charset="0"/>
                        </a:rPr>
                        <a:t>auto</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Enables 802.1X port-based authentication and causes the port to begin in the unauthorized state. During this time only EAPOL, STP, and CDP frames are the only type of frames that can be sent or received through the port until the client device has been authenticated.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force-authorized</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The port sends and receives normal traffic without 802.1x-based authentication of the client. This is the default setting.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force-unauthorized</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Causes the port to remain in the unauthorized state, ignoring all attempts by the client to authenticate. The switch cannot provide authentication services to the client through the port.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802.1X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802.1X Configuration</a:t>
            </a:r>
          </a:p>
        </p:txBody>
      </p:sp>
      <p:sp>
        <p:nvSpPr>
          <p:cNvPr id="5" name="Object4"/>
          <p:cNvSpPr/>
          <p:nvPr/>
        </p:nvSpPr>
        <p:spPr>
          <a:xfrm>
            <a:off x="0" y="667265"/>
            <a:ext cx="8822724" cy="2818885"/>
          </a:xfrm>
          <a:prstGeom prst="rect">
            <a:avLst/>
          </a:prstGeom>
          <a:noFill/>
          <a:ln/>
        </p:spPr>
        <p:txBody>
          <a:bodyPr wrap="square" rtlCol="0" anchor="t"/>
          <a:lstStyle/>
          <a:p>
            <a:r>
              <a:rPr lang="en-US" sz="1400" dirty="0">
                <a:latin typeface="Arial" panose="020B0604020202020204" pitchFamily="34" charset="0"/>
                <a:cs typeface="Arial" panose="020B0604020202020204" pitchFamily="34" charset="0"/>
              </a:rPr>
              <a:t>802.1X Configuration requires a few basic steps: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Step 1</a:t>
            </a:r>
            <a:r>
              <a:rPr lang="en-US" sz="1400" dirty="0">
                <a:latin typeface="Arial" panose="020B0604020202020204" pitchFamily="34" charset="0"/>
                <a:cs typeface="Arial" panose="020B0604020202020204" pitchFamily="34" charset="0"/>
              </a:rPr>
              <a:t>. Enable AAA using the </a:t>
            </a:r>
            <a:r>
              <a:rPr lang="en-US" sz="1400" b="1" dirty="0">
                <a:latin typeface="Arial" panose="020B0604020202020204" pitchFamily="34" charset="0"/>
                <a:cs typeface="Arial" panose="020B0604020202020204" pitchFamily="34" charset="0"/>
              </a:rPr>
              <a:t>aaa new-model</a:t>
            </a:r>
            <a:r>
              <a:rPr lang="en-US" sz="1400" dirty="0">
                <a:latin typeface="Arial" panose="020B0604020202020204" pitchFamily="34" charset="0"/>
                <a:cs typeface="Arial" panose="020B0604020202020204" pitchFamily="34" charset="0"/>
              </a:rPr>
              <a:t> command.</a:t>
            </a:r>
          </a:p>
          <a:p>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Step 2</a:t>
            </a:r>
            <a:r>
              <a:rPr lang="en-US" sz="1400" dirty="0">
                <a:latin typeface="Arial" panose="020B0604020202020204" pitchFamily="34" charset="0"/>
                <a:cs typeface="Arial" panose="020B0604020202020204" pitchFamily="34" charset="0"/>
              </a:rPr>
              <a:t>. Designate the RADIUS server and configure its address and ports.</a:t>
            </a:r>
          </a:p>
          <a:p>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Step 3</a:t>
            </a:r>
            <a:r>
              <a:rPr lang="en-US" sz="1400" dirty="0">
                <a:latin typeface="Arial" panose="020B0604020202020204" pitchFamily="34" charset="0"/>
                <a:cs typeface="Arial" panose="020B0604020202020204" pitchFamily="34" charset="0"/>
              </a:rPr>
              <a:t>. Create an 802.1X port-based authentication method list using the </a:t>
            </a:r>
            <a:r>
              <a:rPr lang="en-US" sz="1400" b="1" dirty="0">
                <a:latin typeface="Arial" panose="020B0604020202020204" pitchFamily="34" charset="0"/>
                <a:cs typeface="Arial" panose="020B0604020202020204" pitchFamily="34" charset="0"/>
              </a:rPr>
              <a:t>aaa authentication dot1x</a:t>
            </a:r>
            <a:r>
              <a:rPr lang="en-US" sz="1400" dirty="0">
                <a:latin typeface="Arial" panose="020B0604020202020204" pitchFamily="34" charset="0"/>
                <a:cs typeface="Arial" panose="020B0604020202020204" pitchFamily="34" charset="0"/>
              </a:rPr>
              <a:t> command.</a:t>
            </a:r>
            <a:r>
              <a:rPr lang="en-US" sz="1400" dirty="0"/>
              <a:t/>
            </a:r>
            <a:br>
              <a:rPr lang="en-US" sz="1400" dirty="0"/>
            </a:br>
            <a:endParaRPr lang="en-US" sz="1400" dirty="0"/>
          </a:p>
        </p:txBody>
      </p:sp>
      <p:pic>
        <p:nvPicPr>
          <p:cNvPr id="9" name="Picture 8">
            <a:extLst>
              <a:ext uri="{FF2B5EF4-FFF2-40B4-BE49-F238E27FC236}">
                <a16:creationId xmlns:a16="http://schemas.microsoft.com/office/drawing/2014/main" id="{6A48249B-51D3-4978-A234-3D55F033B067}"/>
              </a:ext>
            </a:extLst>
          </p:cNvPr>
          <p:cNvPicPr>
            <a:picLocks noChangeAspect="1"/>
          </p:cNvPicPr>
          <p:nvPr/>
        </p:nvPicPr>
        <p:blipFill>
          <a:blip r:embed="rId3"/>
          <a:stretch>
            <a:fillRect/>
          </a:stretch>
        </p:blipFill>
        <p:spPr>
          <a:xfrm>
            <a:off x="2013866" y="2694594"/>
            <a:ext cx="4794991" cy="204885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802.1X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802.1X Configuration (Cont.)</a:t>
            </a:r>
          </a:p>
        </p:txBody>
      </p:sp>
      <p:sp>
        <p:nvSpPr>
          <p:cNvPr id="5" name="Object4"/>
          <p:cNvSpPr/>
          <p:nvPr/>
        </p:nvSpPr>
        <p:spPr>
          <a:xfrm>
            <a:off x="0" y="667265"/>
            <a:ext cx="8822724" cy="2818885"/>
          </a:xfrm>
          <a:prstGeom prst="rect">
            <a:avLst/>
          </a:prstGeom>
          <a:noFill/>
          <a:ln/>
        </p:spPr>
        <p:txBody>
          <a:bodyPr wrap="square" rtlCol="0" anchor="t"/>
          <a:lstStyle/>
          <a:p>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Step 4</a:t>
            </a:r>
            <a:r>
              <a:rPr lang="en-US" sz="1400" dirty="0">
                <a:latin typeface="Arial" panose="020B0604020202020204" pitchFamily="34" charset="0"/>
                <a:cs typeface="Arial" panose="020B0604020202020204" pitchFamily="34" charset="0"/>
              </a:rPr>
              <a:t>. Globally enable 802.1X port-based authentication using the </a:t>
            </a:r>
            <a:r>
              <a:rPr lang="en-US" sz="1400" b="1" dirty="0">
                <a:latin typeface="Arial" panose="020B0604020202020204" pitchFamily="34" charset="0"/>
                <a:cs typeface="Arial" panose="020B0604020202020204" pitchFamily="34" charset="0"/>
              </a:rPr>
              <a:t>dot1x system-auth-control</a:t>
            </a:r>
            <a:r>
              <a:rPr lang="en-US" sz="1400" dirty="0">
                <a:latin typeface="Arial" panose="020B0604020202020204" pitchFamily="34" charset="0"/>
                <a:cs typeface="Arial" panose="020B0604020202020204" pitchFamily="34" charset="0"/>
              </a:rPr>
              <a:t> command.</a:t>
            </a:r>
          </a:p>
          <a:p>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Step 5</a:t>
            </a:r>
            <a:r>
              <a:rPr lang="en-US" sz="1400" dirty="0">
                <a:latin typeface="Arial" panose="020B0604020202020204" pitchFamily="34" charset="0"/>
                <a:cs typeface="Arial" panose="020B0604020202020204" pitchFamily="34" charset="0"/>
              </a:rPr>
              <a:t>. Enable port-based authentication on the interface using the </a:t>
            </a:r>
            <a:r>
              <a:rPr lang="en-US" sz="1400" b="1" dirty="0">
                <a:latin typeface="Arial" panose="020B0604020202020204" pitchFamily="34" charset="0"/>
                <a:cs typeface="Arial" panose="020B0604020202020204" pitchFamily="34" charset="0"/>
              </a:rPr>
              <a:t>authentication port-control auto</a:t>
            </a:r>
            <a:r>
              <a:rPr lang="en-US" sz="1400" dirty="0">
                <a:latin typeface="Arial" panose="020B0604020202020204" pitchFamily="34" charset="0"/>
                <a:cs typeface="Arial" panose="020B0604020202020204" pitchFamily="34" charset="0"/>
              </a:rPr>
              <a:t> command.</a:t>
            </a:r>
          </a:p>
          <a:p>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Step 6</a:t>
            </a:r>
            <a:r>
              <a:rPr lang="en-US" sz="1400" dirty="0">
                <a:latin typeface="Arial" panose="020B0604020202020204" pitchFamily="34" charset="0"/>
                <a:cs typeface="Arial" panose="020B0604020202020204" pitchFamily="34" charset="0"/>
              </a:rPr>
              <a:t>. Enable 802.1X authentication on the interface using the </a:t>
            </a:r>
            <a:r>
              <a:rPr lang="en-US" sz="1400" b="1" dirty="0">
                <a:latin typeface="Arial" panose="020B0604020202020204" pitchFamily="34" charset="0"/>
                <a:cs typeface="Arial" panose="020B0604020202020204" pitchFamily="34" charset="0"/>
              </a:rPr>
              <a:t>dot1x pae</a:t>
            </a:r>
            <a:r>
              <a:rPr lang="en-US" sz="1400" dirty="0">
                <a:latin typeface="Arial" panose="020B0604020202020204" pitchFamily="34" charset="0"/>
                <a:cs typeface="Arial" panose="020B0604020202020204" pitchFamily="34" charset="0"/>
              </a:rPr>
              <a:t> command. The </a:t>
            </a:r>
            <a:r>
              <a:rPr lang="en-US" sz="1400" b="1" dirty="0">
                <a:latin typeface="Arial" panose="020B0604020202020204" pitchFamily="34" charset="0"/>
                <a:cs typeface="Arial" panose="020B0604020202020204" pitchFamily="34" charset="0"/>
              </a:rPr>
              <a:t>authenticator</a:t>
            </a:r>
            <a:r>
              <a:rPr lang="en-US" sz="1400" dirty="0">
                <a:latin typeface="Arial" panose="020B0604020202020204" pitchFamily="34" charset="0"/>
                <a:cs typeface="Arial" panose="020B0604020202020204" pitchFamily="34" charset="0"/>
              </a:rPr>
              <a:t> options sets the Port Access Entity (PAE) type so the interface acts only as an authenticator and will not respond to any messages meant for a supplicant.</a:t>
            </a:r>
          </a:p>
        </p:txBody>
      </p:sp>
      <p:pic>
        <p:nvPicPr>
          <p:cNvPr id="9" name="Picture 8">
            <a:extLst>
              <a:ext uri="{FF2B5EF4-FFF2-40B4-BE49-F238E27FC236}">
                <a16:creationId xmlns:a16="http://schemas.microsoft.com/office/drawing/2014/main" id="{1E005740-2286-4D6B-BA98-709A3C92EC0C}"/>
              </a:ext>
            </a:extLst>
          </p:cNvPr>
          <p:cNvPicPr>
            <a:picLocks noChangeAspect="1"/>
          </p:cNvPicPr>
          <p:nvPr/>
        </p:nvPicPr>
        <p:blipFill>
          <a:blip r:embed="rId3"/>
          <a:stretch>
            <a:fillRect/>
          </a:stretch>
        </p:blipFill>
        <p:spPr>
          <a:xfrm>
            <a:off x="2013866" y="2694594"/>
            <a:ext cx="4794991" cy="204885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18</a:t>
            </a:fld>
            <a:endParaRPr lang="en-US" dirty="0"/>
          </a:p>
        </p:txBody>
      </p:sp>
    </p:spTree>
    <p:extLst>
      <p:ext uri="{BB962C8B-B14F-4D97-AF65-F5344CB8AC3E}">
        <p14:creationId xmlns:p14="http://schemas.microsoft.com/office/powerpoint/2010/main" val="368326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sz="1400" i="0" u="none" strike="noStrike" dirty="0">
                <a:solidFill>
                  <a:srgbClr val="000000"/>
                </a:solidFill>
                <a:effectLst/>
                <a:latin typeface="Arial" panose="020B0604020202020204" pitchFamily="34" charset="0"/>
                <a:cs typeface="Arial" panose="020B0604020202020204" pitchFamily="34" charset="0"/>
              </a:rPr>
              <a:t>Endpoint Security</a:t>
            </a:r>
          </a:p>
          <a:p>
            <a:pPr marL="0" lvl="0" indent="0" defTabSz="914400" eaLnBrk="0" hangingPunct="0">
              <a:spcBef>
                <a:spcPct val="0"/>
              </a:spcBef>
              <a:spcAft>
                <a:spcPct val="0"/>
              </a:spcAft>
              <a:buClrTx/>
              <a:buSzTx/>
              <a:buNone/>
            </a:pPr>
            <a:endParaRPr lang="en-US" altLang="en-US" sz="1600" dirty="0">
              <a:solidFill>
                <a:schemeClr val="tx1"/>
              </a:solidFill>
              <a:latin typeface="Arial" panose="020B0604020202020204" pitchFamily="34" charset="0"/>
              <a:cs typeface="Arial" panose="020B0604020202020204" pitchFamily="34" charset="0"/>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i="0" u="none" strike="noStrike" dirty="0">
                <a:solidFill>
                  <a:srgbClr val="000000"/>
                </a:solidFill>
                <a:effectLst/>
                <a:latin typeface="Arial" panose="020B0604020202020204" pitchFamily="34" charset="0"/>
                <a:cs typeface="Arial" panose="020B0604020202020204" pitchFamily="34" charset="0"/>
              </a:rPr>
              <a:t>Explain endpoint vulnerabilities and protection methods</a:t>
            </a:r>
            <a:r>
              <a:rPr lang="en-US" sz="2000" i="0" u="none" strike="noStrike" dirty="0">
                <a:solidFill>
                  <a:srgbClr val="000000"/>
                </a:solidFill>
                <a:effectLst/>
                <a:latin typeface="Arial" panose="020B0604020202020204" pitchFamily="34" charset="0"/>
                <a:cs typeface="Arial" panose="020B0604020202020204" pitchFamily="34" charset="0"/>
              </a:rPr>
              <a:t>.</a:t>
            </a:r>
            <a:endParaRPr lang="en-US" altLang="en-US" sz="1600" dirty="0">
              <a:solidFill>
                <a:schemeClr val="tx1"/>
              </a:solidFill>
              <a:latin typeface="Arial" panose="020B0604020202020204" pitchFamily="34" charset="0"/>
              <a:cs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99480880"/>
              </p:ext>
            </p:extLst>
          </p:nvPr>
        </p:nvGraphicFramePr>
        <p:xfrm>
          <a:off x="423333" y="1625600"/>
          <a:ext cx="8263467" cy="751564"/>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200" b="1" i="0" u="none" strike="noStrike" kern="1200" dirty="0">
                          <a:solidFill>
                            <a:schemeClr val="lt1"/>
                          </a:solidFill>
                          <a:effectLst/>
                          <a:latin typeface="Arial" panose="020B0604020202020204" pitchFamily="34" charset="0"/>
                          <a:ea typeface="+mn-ea"/>
                          <a:cs typeface="Arial" panose="020B0604020202020204" pitchFamily="34" charset="0"/>
                        </a:rPr>
                        <a:t>Endpoint Security Overview</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0168" marR="60168" marT="0" marB="0"/>
                </a:tc>
                <a:tc>
                  <a:txBody>
                    <a:bodyPr/>
                    <a:lstStyle/>
                    <a:p>
                      <a:pPr marL="0" marR="0">
                        <a:lnSpc>
                          <a:spcPct val="107000"/>
                        </a:lnSpc>
                        <a:spcBef>
                          <a:spcPts val="0"/>
                        </a:spcBef>
                        <a:spcAft>
                          <a:spcPts val="0"/>
                        </a:spcAft>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Describe endpoint security and the enabling technologies.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200" b="1" i="0" u="none" strike="noStrike" kern="1200" dirty="0">
                          <a:solidFill>
                            <a:schemeClr val="lt1"/>
                          </a:solidFill>
                          <a:effectLst/>
                          <a:latin typeface="Arial" panose="020B0604020202020204" pitchFamily="34" charset="0"/>
                          <a:ea typeface="+mn-ea"/>
                          <a:cs typeface="Arial" panose="020B0604020202020204" pitchFamily="34" charset="0"/>
                        </a:rPr>
                        <a:t>802.1X Authentication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0168" marR="60168" marT="0" marB="0"/>
                </a:tc>
                <a:tc>
                  <a:txBody>
                    <a:bodyPr/>
                    <a:lstStyle/>
                    <a:p>
                      <a:pPr marL="0" marR="0">
                        <a:lnSpc>
                          <a:spcPct val="107000"/>
                        </a:lnSpc>
                        <a:spcBef>
                          <a:spcPts val="0"/>
                        </a:spcBef>
                        <a:spcAft>
                          <a:spcPts val="0"/>
                        </a:spcAft>
                      </a:pPr>
                      <a:r>
                        <a:rPr lang="en-US" sz="1200" b="0" i="0" u="none" strike="noStrike" kern="1200" dirty="0">
                          <a:solidFill>
                            <a:schemeClr val="dk1"/>
                          </a:solidFill>
                          <a:effectLst/>
                          <a:latin typeface="Arial" panose="020B0604020202020204" pitchFamily="34" charset="0"/>
                          <a:ea typeface="+mn-ea"/>
                          <a:cs typeface="Arial" panose="020B0604020202020204" pitchFamily="34" charset="0"/>
                        </a:rPr>
                        <a:t>Explain the functions of 802.1x components.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0168" marR="60168" marT="0" marB="0"/>
                </a:tc>
                <a:extLst>
                  <a:ext uri="{0D108BD9-81ED-4DB2-BD59-A6C34878D82A}">
                    <a16:rowId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13.1 Endpoint Security Overview</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Endpoint Security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LAN Elements Security</a:t>
            </a:r>
          </a:p>
        </p:txBody>
      </p:sp>
      <p:sp>
        <p:nvSpPr>
          <p:cNvPr id="5" name="Object4"/>
          <p:cNvSpPr/>
          <p:nvPr/>
        </p:nvSpPr>
        <p:spPr>
          <a:xfrm>
            <a:off x="0" y="914400"/>
            <a:ext cx="5029200" cy="771896"/>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Various network security devices are required to protect the network perimeter from outside access. As shown in the figure, these devices could include a hardened ISR that is providing VPN services, an ASA firewall appliance, an IPS, and a AAA server.</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Because many attacks originate from inside the network,  securing an internal LAN is just as important as securing the outside network perimeter. </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Specifically, there are two internal LAN elements to secure:</a:t>
            </a:r>
          </a:p>
          <a:p>
            <a:pPr marL="285750"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Endpoints</a:t>
            </a:r>
          </a:p>
          <a:p>
            <a:pPr marL="285750"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Network infrastructure</a:t>
            </a:r>
          </a:p>
        </p:txBody>
      </p:sp>
      <p:pic>
        <p:nvPicPr>
          <p:cNvPr id="4" name="Picture 3">
            <a:extLst>
              <a:ext uri="{FF2B5EF4-FFF2-40B4-BE49-F238E27FC236}">
                <a16:creationId xmlns:a16="http://schemas.microsoft.com/office/drawing/2014/main" id="{3490A8F2-AA6D-4F07-916D-F42ABB7FC577}"/>
              </a:ext>
            </a:extLst>
          </p:cNvPr>
          <p:cNvPicPr>
            <a:picLocks noChangeAspect="1"/>
          </p:cNvPicPr>
          <p:nvPr/>
        </p:nvPicPr>
        <p:blipFill>
          <a:blip r:embed="rId3"/>
          <a:stretch>
            <a:fillRect/>
          </a:stretch>
        </p:blipFill>
        <p:spPr>
          <a:xfrm>
            <a:off x="4746422" y="880896"/>
            <a:ext cx="4005476" cy="296521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Endpoint Security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Traditional Endpoint Security</a:t>
            </a:r>
          </a:p>
        </p:txBody>
      </p:sp>
      <p:sp>
        <p:nvSpPr>
          <p:cNvPr id="5" name="Object4"/>
          <p:cNvSpPr/>
          <p:nvPr/>
        </p:nvSpPr>
        <p:spPr>
          <a:xfrm>
            <a:off x="108857" y="914400"/>
            <a:ext cx="8926286"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Historically, employee endpoints were company-issued computers which resided within a clearly defined LAN perimeter. These hosts were protected by firewalls and IPS devices which worked well with hosts that were connected to the LAN and behind the firewall.</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endpoints also used traditional host-based security measures: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Antivirus/Antimalware Software</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Host-based IPS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Host-based firewall</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Endpoint Security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Borderless Network</a:t>
            </a:r>
          </a:p>
        </p:txBody>
      </p:sp>
      <p:sp>
        <p:nvSpPr>
          <p:cNvPr id="5" name="Object4"/>
          <p:cNvSpPr/>
          <p:nvPr/>
        </p:nvSpPr>
        <p:spPr>
          <a:xfrm>
            <a:off x="0" y="914400"/>
            <a:ext cx="8788400" cy="2571750"/>
          </a:xfrm>
          <a:prstGeom prst="rect">
            <a:avLst/>
          </a:prstGeom>
          <a:noFill/>
          <a:ln/>
        </p:spPr>
        <p:txBody>
          <a:bodyPr wrap="square" rtlCol="0" anchor="t"/>
          <a:lstStyle/>
          <a:p>
            <a:pPr>
              <a:lnSpc>
                <a:spcPts val="2000"/>
              </a:lnSpc>
            </a:pPr>
            <a:r>
              <a:rPr lang="en-US" dirty="0">
                <a:latin typeface="Arial" panose="020B0604020202020204" pitchFamily="34" charset="0"/>
                <a:cs typeface="Arial" panose="020B0604020202020204" pitchFamily="34" charset="0"/>
              </a:rPr>
              <a:t>The new bring-your-own-device (BYOD) needs of workers have a required a different way of approaching endpoint security. </a:t>
            </a:r>
          </a:p>
          <a:p>
            <a:pPr>
              <a:lnSpc>
                <a:spcPts val="2000"/>
              </a:lnSpc>
            </a:pPr>
            <a:endParaRPr lang="en-US" dirty="0">
              <a:latin typeface="Arial" panose="020B0604020202020204" pitchFamily="34" charset="0"/>
              <a:cs typeface="Arial" panose="020B0604020202020204" pitchFamily="34" charset="0"/>
            </a:endParaRPr>
          </a:p>
          <a:p>
            <a:pPr>
              <a:lnSpc>
                <a:spcPts val="2000"/>
              </a:lnSpc>
            </a:pPr>
            <a:r>
              <a:rPr lang="en-US" dirty="0">
                <a:latin typeface="Arial" panose="020B0604020202020204" pitchFamily="34" charset="0"/>
                <a:cs typeface="Arial" panose="020B0604020202020204" pitchFamily="34" charset="0"/>
              </a:rPr>
              <a:t>In many networks, the network-based devices are disparate and typically do not share information among themselves. Additionally, new endpoint devices are not good candidates for the traditional host-based endpoint security solutions because of the variety of devices and the variety of operating systems available on those devices.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Endpoint Security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Security for Endpoints in the Borderless Network</a:t>
            </a:r>
          </a:p>
        </p:txBody>
      </p:sp>
      <p:sp>
        <p:nvSpPr>
          <p:cNvPr id="7" name="TextBox 6">
            <a:extLst>
              <a:ext uri="{FF2B5EF4-FFF2-40B4-BE49-F238E27FC236}">
                <a16:creationId xmlns:a16="http://schemas.microsoft.com/office/drawing/2014/main" id="{2AB033F0-6854-4A95-B136-B991C60B821D}"/>
              </a:ext>
            </a:extLst>
          </p:cNvPr>
          <p:cNvSpPr txBox="1"/>
          <p:nvPr/>
        </p:nvSpPr>
        <p:spPr>
          <a:xfrm>
            <a:off x="0" y="896332"/>
            <a:ext cx="8730048"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Organizations must also protect their endpoints from new threats and provide the protection measures that are outlined in the table below:</a:t>
            </a:r>
          </a:p>
        </p:txBody>
      </p:sp>
      <p:graphicFrame>
        <p:nvGraphicFramePr>
          <p:cNvPr id="13" name="Table 12"/>
          <p:cNvGraphicFramePr>
            <a:graphicFrameLocks noGrp="1"/>
          </p:cNvGraphicFramePr>
          <p:nvPr>
            <p:extLst>
              <p:ext uri="{D42A27DB-BD31-4B8C-83A1-F6EECF244321}">
                <p14:modId xmlns:p14="http://schemas.microsoft.com/office/powerpoint/2010/main" val="1926287482"/>
              </p:ext>
            </p:extLst>
          </p:nvPr>
        </p:nvGraphicFramePr>
        <p:xfrm>
          <a:off x="91440" y="1671111"/>
          <a:ext cx="8961120" cy="1478280"/>
        </p:xfrm>
        <a:graphic>
          <a:graphicData uri="http://schemas.openxmlformats.org/drawingml/2006/table">
            <a:tbl>
              <a:tblPr/>
              <a:tblGrid>
                <a:gridCol w="2078446">
                  <a:extLst>
                    <a:ext uri="{9D8B030D-6E8A-4147-A177-3AD203B41FA5}">
                      <a16:colId xmlns:a16="http://schemas.microsoft.com/office/drawing/2014/main" val="20000"/>
                    </a:ext>
                  </a:extLst>
                </a:gridCol>
                <a:gridCol w="6882674">
                  <a:extLst>
                    <a:ext uri="{9D8B030D-6E8A-4147-A177-3AD203B41FA5}">
                      <a16:colId xmlns:a16="http://schemas.microsoft.com/office/drawing/2014/main" val="20001"/>
                    </a:ext>
                  </a:extLst>
                </a:gridCol>
              </a:tblGrid>
              <a:tr h="0">
                <a:tc>
                  <a:txBody>
                    <a:bodyPr/>
                    <a:lstStyle/>
                    <a:p>
                      <a:r>
                        <a:rPr lang="en-US" sz="1200" dirty="0">
                          <a:solidFill>
                            <a:srgbClr val="FFFFFF"/>
                          </a:solidFill>
                        </a:rPr>
                        <a:t>Measure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Purpose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antimalware software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Protect endpoints from malware.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spam filtering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Prevent spam emails from reaching endpoints.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02271">
                <a:tc>
                  <a:txBody>
                    <a:bodyPr/>
                    <a:lstStyle/>
                    <a:p>
                      <a:r>
                        <a:rPr lang="en-US" sz="1200" dirty="0">
                          <a:solidFill>
                            <a:srgbClr val="58585B"/>
                          </a:solidFill>
                        </a:rPr>
                        <a:t>blocklisting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Prevent endpoints from connecting to websites with bad reputations by immediately blocking connections based on the latest reputation intelligence.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data loss prevention (DLP)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Prevent sensitive information from being lost or stolen.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Endpoint Security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Network-Based Malware Protection</a:t>
            </a:r>
          </a:p>
        </p:txBody>
      </p:sp>
      <p:sp>
        <p:nvSpPr>
          <p:cNvPr id="5" name="Object4"/>
          <p:cNvSpPr/>
          <p:nvPr/>
        </p:nvSpPr>
        <p:spPr>
          <a:xfrm>
            <a:off x="1" y="914400"/>
            <a:ext cx="4123892"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Protecting endpoints in a borderless network can be accomplished using network-based, as well as host-based techniques, as shown in the figure.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following are examples of devices and techniques that implement host protections at the network level:</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Advanced Malware Protection (AMP)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Email Security Appliance (ESA)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Web Security Appliance (WSA)</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Network Admission Control (NAC)</a:t>
            </a:r>
          </a:p>
          <a:p>
            <a:pPr>
              <a:lnSpc>
                <a:spcPts val="2000"/>
              </a:lnSpc>
            </a:pPr>
            <a:endParaRPr lang="en-US" sz="1400" dirty="0"/>
          </a:p>
        </p:txBody>
      </p:sp>
      <p:pic>
        <p:nvPicPr>
          <p:cNvPr id="4" name="Picture 3">
            <a:extLst>
              <a:ext uri="{FF2B5EF4-FFF2-40B4-BE49-F238E27FC236}">
                <a16:creationId xmlns:a16="http://schemas.microsoft.com/office/drawing/2014/main" id="{1DF44A6D-3CF4-4863-B26F-92ED404BCD86}"/>
              </a:ext>
            </a:extLst>
          </p:cNvPr>
          <p:cNvPicPr>
            <a:picLocks noChangeAspect="1"/>
          </p:cNvPicPr>
          <p:nvPr/>
        </p:nvPicPr>
        <p:blipFill>
          <a:blip r:embed="rId3"/>
          <a:stretch>
            <a:fillRect/>
          </a:stretch>
        </p:blipFill>
        <p:spPr>
          <a:xfrm>
            <a:off x="4281055" y="685491"/>
            <a:ext cx="4705782" cy="2223444"/>
          </a:xfrm>
          <a:prstGeom prst="rect">
            <a:avLst/>
          </a:prstGeom>
        </p:spPr>
      </p:pic>
      <p:pic>
        <p:nvPicPr>
          <p:cNvPr id="6" name="Picture 5">
            <a:extLst>
              <a:ext uri="{FF2B5EF4-FFF2-40B4-BE49-F238E27FC236}">
                <a16:creationId xmlns:a16="http://schemas.microsoft.com/office/drawing/2014/main" id="{2690D65F-DCCE-4E7C-9A44-E9CB4D5412E6}"/>
              </a:ext>
            </a:extLst>
          </p:cNvPr>
          <p:cNvPicPr>
            <a:picLocks noChangeAspect="1"/>
          </p:cNvPicPr>
          <p:nvPr/>
        </p:nvPicPr>
        <p:blipFill>
          <a:blip r:embed="rId4"/>
          <a:stretch>
            <a:fillRect/>
          </a:stretch>
        </p:blipFill>
        <p:spPr>
          <a:xfrm>
            <a:off x="4963935" y="2735943"/>
            <a:ext cx="2546652" cy="183841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Endpoint Security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Hardware and Software Encryption of Local Data</a:t>
            </a:r>
          </a:p>
        </p:txBody>
      </p:sp>
      <p:sp>
        <p:nvSpPr>
          <p:cNvPr id="5" name="Object4"/>
          <p:cNvSpPr/>
          <p:nvPr/>
        </p:nvSpPr>
        <p:spPr>
          <a:xfrm>
            <a:off x="261257" y="921657"/>
            <a:ext cx="8229600" cy="2571750"/>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Endpoints are also susceptible to data theft. For instance, if a corporate laptop is lost or stolen, a thief could scour the hard drive for sensitive information, contact information, personal information, and more.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solution is to locally encrypt the disk drive with a strong encryption algorithm such as 256-bit AES encryption. The encryption protects the confidential data from unauthorized access. The encrypted disk volumes can only be mounted for normal read/write access with the authorized password.</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1811</Words>
  <Application>Microsoft Office PowerPoint</Application>
  <PresentationFormat>On-screen Show (16:9)</PresentationFormat>
  <Paragraphs>184</Paragraphs>
  <Slides>18</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ＭＳ Ｐゴシック</vt:lpstr>
      <vt:lpstr>Arial</vt:lpstr>
      <vt:lpstr>Calibri</vt:lpstr>
      <vt:lpstr>CiscoSans</vt:lpstr>
      <vt:lpstr>CiscoSans ExtraLight</vt:lpstr>
      <vt:lpstr>CiscoSans Thin</vt:lpstr>
      <vt:lpstr>Courier New</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39</cp:revision>
  <dcterms:created xsi:type="dcterms:W3CDTF">2020-12-08T18:27:12Z</dcterms:created>
  <dcterms:modified xsi:type="dcterms:W3CDTF">2022-07-08T04:13:59Z</dcterms:modified>
</cp:coreProperties>
</file>