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55" r:id="rId2"/>
  </p:sldMasterIdLst>
  <p:notesMasterIdLst>
    <p:notesMasterId r:id="rId26"/>
  </p:notesMasterIdLst>
  <p:sldIdLst>
    <p:sldId id="262" r:id="rId3"/>
    <p:sldId id="925" r:id="rId4"/>
    <p:sldId id="263" r:id="rId5"/>
    <p:sldId id="264" r:id="rId6"/>
    <p:sldId id="265" r:id="rId7"/>
    <p:sldId id="266" r:id="rId8"/>
    <p:sldId id="267" r:id="rId9"/>
    <p:sldId id="269" r:id="rId10"/>
    <p:sldId id="270" r:id="rId11"/>
    <p:sldId id="271" r:id="rId12"/>
    <p:sldId id="272" r:id="rId13"/>
    <p:sldId id="273" r:id="rId14"/>
    <p:sldId id="1074" r:id="rId15"/>
    <p:sldId id="274" r:id="rId16"/>
    <p:sldId id="275" r:id="rId17"/>
    <p:sldId id="276" r:id="rId18"/>
    <p:sldId id="277" r:id="rId19"/>
    <p:sldId id="278" r:id="rId20"/>
    <p:sldId id="280" r:id="rId21"/>
    <p:sldId id="281" r:id="rId22"/>
    <p:sldId id="282" r:id="rId23"/>
    <p:sldId id="283" r:id="rId24"/>
    <p:sldId id="285" r:id="rId25"/>
  </p:sldIdLst>
  <p:sldSz cx="9144000" cy="5143500" type="screen16x9"/>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73416" autoAdjust="0"/>
  </p:normalViewPr>
  <p:slideViewPr>
    <p:cSldViewPr snapToGrid="0" snapToObjects="1">
      <p:cViewPr varScale="1">
        <p:scale>
          <a:sx n="65" d="100"/>
          <a:sy n="65" d="100"/>
        </p:scale>
        <p:origin x="1314"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162815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Networking Security (NETSEC)
Module 15: Cryptographic Services
</a:t>
            </a:r>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15: Cryptographic Services
15.2: Cryptography
15.2.2: Transposition Ciphers
</a:t>
            </a:r>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15: Cryptographic Services
15.2: Cryptography
15.2.3: Substitution Ciphers
</a:t>
            </a:r>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15: Cryptographic Services
15.2: Cryptography
15.2.4: A More Complex Substitution Cipher
</a:t>
            </a:r>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15: Cryptographic Services
15.2: Cryptography
15.2.4: A More Complex Substitution Cipher
</a:t>
            </a:r>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dirty="0"/>
          </a:p>
        </p:txBody>
      </p:sp>
    </p:spTree>
    <p:extLst>
      <p:ext uri="{BB962C8B-B14F-4D97-AF65-F5344CB8AC3E}">
        <p14:creationId xmlns:p14="http://schemas.microsoft.com/office/powerpoint/2010/main" val="29177512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15: Cryptographic Services
15.2: Cryptography
15.2.5: One-Time Pad Ciphers
</a:t>
            </a:r>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15: Cryptographic Services
15.3: Cryptanalysis
</a:t>
            </a:r>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15: Cryptographic Services
15.3: Cryptanalysis
15.3.1: Cracking Code
</a:t>
            </a:r>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15: Cryptographic Services
15.3: Cryptanalysis
15.3.2: Methods of Cracking Code
</a:t>
            </a:r>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15: Cryptographic Services
15.3: Cryptanalysis
15.3.3: Cracking Code Example</a:t>
            </a:r>
          </a:p>
          <a:p>
            <a:r>
              <a:rPr lang="en-US" dirty="0"/>
              <a:t>15.3.4: Check your Understanding- Crack the Code
</a:t>
            </a:r>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15: Cryptographic Services
15.4: Cryptology
</a:t>
            </a:r>
          </a:p>
        </p:txBody>
      </p:sp>
      <p:sp>
        <p:nvSpPr>
          <p:cNvPr id="4" name="Slide Number Placeholder 3"/>
          <p:cNvSpPr>
            <a:spLocks noGrp="1"/>
          </p:cNvSpPr>
          <p:nvPr>
            <p:ph type="sldNum" sz="quarter" idx="10"/>
          </p:nvPr>
        </p:nvSpPr>
        <p:spPr/>
        <p:txBody>
          <a:bodyPr/>
          <a:lstStyle/>
          <a:p>
            <a:fld id="{F7021451-1387-4CA6-816F-3879F97B5CBC}" type="slidenum">
              <a:rPr lang="en-US"/>
              <a:t>19</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marL="0" marR="0" lvl="0" indent="0" algn="r" defTabSz="903288" rtl="0" eaLnBrk="0" fontAlgn="base" latinLnBrk="0" hangingPunct="0">
              <a:lnSpc>
                <a:spcPct val="100000"/>
              </a:lnSpc>
              <a:spcBef>
                <a:spcPct val="0"/>
              </a:spcBef>
              <a:spcAft>
                <a:spcPct val="0"/>
              </a:spcAft>
              <a:buClrTx/>
              <a:buSzTx/>
              <a:buFontTx/>
              <a:buNone/>
              <a:tabLst/>
              <a:defRPr/>
            </a:pPr>
            <a:fld id="{0A313ED8-785B-4D16-9B17-4143385249B9}" type="slidenum">
              <a:rPr kumimoji="0" lang="en-US" sz="800" b="0" i="0" u="none" strike="noStrike" kern="1200" cap="none" spc="0" normalizeH="0" baseline="0" noProof="0">
                <a:ln>
                  <a:noFill/>
                </a:ln>
                <a:solidFill>
                  <a:prstClr val="black"/>
                </a:solidFill>
                <a:effectLst/>
                <a:uLnTx/>
                <a:uFillTx/>
                <a:latin typeface="Arial" charset="0"/>
                <a:ea typeface="ＭＳ Ｐゴシック" pitchFamily="34" charset="-128"/>
                <a:cs typeface="Arial" charset="0"/>
              </a:rPr>
              <a:pPr marL="0" marR="0" lvl="0" indent="0" algn="r" defTabSz="903288" rtl="0" eaLnBrk="0" fontAlgn="base" latinLnBrk="0" hangingPunct="0">
                <a:lnSpc>
                  <a:spcPct val="100000"/>
                </a:lnSpc>
                <a:spcBef>
                  <a:spcPct val="0"/>
                </a:spcBef>
                <a:spcAft>
                  <a:spcPct val="0"/>
                </a:spcAft>
                <a:buClrTx/>
                <a:buSzTx/>
                <a:buFontTx/>
                <a:buNone/>
                <a:tabLst/>
                <a:defRPr/>
              </a:pPr>
              <a:t>2</a:t>
            </a:fld>
            <a:endParaRPr kumimoji="0" lang="en-US" sz="800" b="0" i="0" u="none" strike="noStrike" kern="1200" cap="none" spc="0" normalizeH="0" baseline="0" noProof="0" dirty="0">
              <a:ln>
                <a:noFill/>
              </a:ln>
              <a:solidFill>
                <a:prstClr val="black"/>
              </a:solidFill>
              <a:effectLst/>
              <a:uLnTx/>
              <a:uFillTx/>
              <a:latin typeface="Arial" charset="0"/>
              <a:ea typeface="ＭＳ Ｐゴシック" pitchFamily="34" charset="-128"/>
              <a:cs typeface="Arial"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dirty="0"/>
              <a:t>15 – Cryptographic Services</a:t>
            </a:r>
          </a:p>
          <a:p>
            <a:r>
              <a:rPr lang="en-GB" dirty="0"/>
              <a:t>15.0.2 – What will I learn to do in this module?</a:t>
            </a:r>
          </a:p>
        </p:txBody>
      </p:sp>
    </p:spTree>
    <p:extLst>
      <p:ext uri="{BB962C8B-B14F-4D97-AF65-F5344CB8AC3E}">
        <p14:creationId xmlns:p14="http://schemas.microsoft.com/office/powerpoint/2010/main" val="15879240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15: Cryptographic Services
15.4: Cryptology
15.4.1: Making and Breaking Secret Codes
</a:t>
            </a:r>
          </a:p>
        </p:txBody>
      </p:sp>
      <p:sp>
        <p:nvSpPr>
          <p:cNvPr id="4" name="Slide Number Placeholder 3"/>
          <p:cNvSpPr>
            <a:spLocks noGrp="1"/>
          </p:cNvSpPr>
          <p:nvPr>
            <p:ph type="sldNum" sz="quarter" idx="10"/>
          </p:nvPr>
        </p:nvSpPr>
        <p:spPr/>
        <p:txBody>
          <a:bodyPr/>
          <a:lstStyle/>
          <a:p>
            <a:fld id="{F7021451-1387-4CA6-816F-3879F97B5CBC}" type="slidenum">
              <a:rPr lang="en-US"/>
              <a:t>20</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15: Cryptographic Services
15.4: Cryptology
15.4.2: Cryptanalysts
</a:t>
            </a:r>
          </a:p>
        </p:txBody>
      </p:sp>
      <p:sp>
        <p:nvSpPr>
          <p:cNvPr id="4" name="Slide Number Placeholder 3"/>
          <p:cNvSpPr>
            <a:spLocks noGrp="1"/>
          </p:cNvSpPr>
          <p:nvPr>
            <p:ph type="sldNum" sz="quarter" idx="10"/>
          </p:nvPr>
        </p:nvSpPr>
        <p:spPr/>
        <p:txBody>
          <a:bodyPr/>
          <a:lstStyle/>
          <a:p>
            <a:fld id="{F7021451-1387-4CA6-816F-3879F97B5CBC}" type="slidenum">
              <a:rPr lang="en-US"/>
              <a:t>21</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15: Cryptographic Services
15.4: Cryptology
15.4.3: The Secret is in the Keys</a:t>
            </a:r>
          </a:p>
          <a:p>
            <a:r>
              <a:rPr lang="en-US" dirty="0"/>
              <a:t>15.4.4: Check Your Understanding - Cryptology Terminology
</a:t>
            </a:r>
          </a:p>
        </p:txBody>
      </p:sp>
      <p:sp>
        <p:nvSpPr>
          <p:cNvPr id="4" name="Slide Number Placeholder 3"/>
          <p:cNvSpPr>
            <a:spLocks noGrp="1"/>
          </p:cNvSpPr>
          <p:nvPr>
            <p:ph type="sldNum" sz="quarter" idx="10"/>
          </p:nvPr>
        </p:nvSpPr>
        <p:spPr/>
        <p:txBody>
          <a:bodyPr/>
          <a:lstStyle/>
          <a:p>
            <a:fld id="{F7021451-1387-4CA6-816F-3879F97B5CBC}" type="slidenum">
              <a:rPr lang="en-US"/>
              <a:t>22</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15: Cryptographic Services
15.4: Cryptology
15.4.5: Lab - Exploring Encryption Methods
</a:t>
            </a:r>
          </a:p>
        </p:txBody>
      </p:sp>
      <p:sp>
        <p:nvSpPr>
          <p:cNvPr id="4" name="Slide Number Placeholder 3"/>
          <p:cNvSpPr>
            <a:spLocks noGrp="1"/>
          </p:cNvSpPr>
          <p:nvPr>
            <p:ph type="sldNum" sz="quarter" idx="10"/>
          </p:nvPr>
        </p:nvSpPr>
        <p:spPr/>
        <p:txBody>
          <a:bodyPr/>
          <a:lstStyle/>
          <a:p>
            <a:fld id="{F7021451-1387-4CA6-816F-3879F97B5CBC}" type="slidenum">
              <a:rPr lang="en-US"/>
              <a:t>23</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15: Cryptographic Services
15.1: Secure Communications
</a:t>
            </a:r>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15: Cryptographic Services
15.1: Secure Communications
15.1.1: Authentication, Integrity, and Confidentiality
</a:t>
            </a:r>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15: Cryptographic Services
15.1: Secure Communications
15.1.2: Authentication
</a:t>
            </a:r>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15: Cryptographic Services
15.1: Secure Communications
15.1.3: Data Integrity
</a:t>
            </a:r>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15: Cryptographic Services
15.1: Secure Communications
15.1.4: Data Confidentiality</a:t>
            </a:r>
          </a:p>
          <a:p>
            <a:r>
              <a:rPr lang="en-US" dirty="0"/>
              <a:t>15.1.5: Check Your Understanding - Identify the Secure Communication Objective
</a:t>
            </a:r>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15: Cryptographic Services
15.2: Cryptography
</a:t>
            </a:r>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15: Cryptographic Services
15.2: Cryptography
15.2.1: Creating Cipher Text
</a:t>
            </a:r>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dirty="0"/>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dirty="0"/>
              <a:t>Click to edit Master title style</a:t>
            </a:r>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5">
                    <a:lumMod val="50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5">
                    <a:lumMod val="50000"/>
                  </a:schemeClr>
                </a:solidFill>
                <a:latin typeface="+mn-lt"/>
                <a:ea typeface="+mn-ea"/>
                <a:cs typeface="CiscoSans Thin"/>
              </a:rPr>
              <a:t>© 2016  Cisco and/or its affiliates. All rights reserved.   Cisco Confidential</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53565976"/>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dirty="0"/>
              <a:t>Click to edit Master title style</a:t>
            </a:r>
            <a:endParaRPr lang="en-GB" dirty="0"/>
          </a:p>
        </p:txBody>
      </p:sp>
    </p:spTree>
    <p:extLst>
      <p:ext uri="{BB962C8B-B14F-4D97-AF65-F5344CB8AC3E}">
        <p14:creationId xmlns:p14="http://schemas.microsoft.com/office/powerpoint/2010/main" val="409864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5177692"/>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dirty="0"/>
              <a:t>Click to edit Master title style</a:t>
            </a:r>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2186835305"/>
      </p:ext>
    </p:extLst>
  </p:cSld>
  <p:clrMapOvr>
    <a:masterClrMapping/>
  </p:clrMapOvr>
  <p:transition spd="slow">
    <p:wip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dirty="0"/>
              <a:t>Click to edit Master title style</a:t>
            </a:r>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3818715145"/>
      </p:ext>
    </p:extLst>
  </p:cSld>
  <p:clrMapOvr>
    <a:masterClrMapping/>
  </p:clrMapOvr>
  <p:transition spd="slow">
    <p:wip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dirty="0"/>
              <a:t>Click to edit Master title style</a:t>
            </a:r>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2674312785"/>
      </p:ext>
    </p:extLst>
  </p:cSld>
  <p:clrMapOvr>
    <a:masterClrMapping/>
  </p:clrMapOvr>
  <p:transition spd="slow">
    <p:wip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76954566"/>
      </p:ext>
    </p:extLst>
  </p:cSld>
  <p:clrMapOvr>
    <a:masterClrMapping/>
  </p:clrMapOvr>
  <p:transition spd="slow">
    <p:wip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649978941"/>
      </p:ext>
    </p:extLst>
  </p:cSld>
  <p:clrMapOvr>
    <a:masterClrMapping/>
  </p:clrMapOvr>
  <p:transition spd="slow">
    <p:wip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121614875"/>
      </p:ext>
    </p:extLst>
  </p:cSld>
  <p:clrMapOvr>
    <a:masterClrMapping/>
  </p:clrMapOvr>
  <p:transition spd="slow">
    <p:wip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dirty="0">
                <a:sym typeface="Arial" pitchFamily="34" charset="0"/>
              </a:rPr>
              <a:t>Click to edit Master text styles</a:t>
            </a:r>
          </a:p>
          <a:p>
            <a:pPr lvl="1"/>
            <a:r>
              <a:rPr lang="en-US" dirty="0">
                <a:sym typeface="Arial" pitchFamily="34" charset="0"/>
              </a:rPr>
              <a:t>Second level</a:t>
            </a:r>
          </a:p>
          <a:p>
            <a:pPr lvl="2"/>
            <a:r>
              <a:rPr lang="en-US" dirty="0">
                <a:sym typeface="Arial" pitchFamily="34" charset="0"/>
              </a:rPr>
              <a:t>Third level</a:t>
            </a:r>
          </a:p>
          <a:p>
            <a:pPr lvl="3"/>
            <a:r>
              <a:rPr lang="en-US" dirty="0">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dirty="0">
                <a:sym typeface="Arial" pitchFamily="34" charset="0"/>
              </a:rPr>
              <a:t>Click to edit Master title style</a:t>
            </a:r>
          </a:p>
        </p:txBody>
      </p:sp>
    </p:spTree>
    <p:extLst>
      <p:ext uri="{BB962C8B-B14F-4D97-AF65-F5344CB8AC3E}">
        <p14:creationId xmlns:p14="http://schemas.microsoft.com/office/powerpoint/2010/main" val="1002122348"/>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INTR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Object1"/>
          <p:cNvSpPr>
            <a:spLocks noGrp="1"/>
          </p:cNvSpPr>
          <p:nvPr>
            <p:ph type="body" idx="100" hasCustomPrompt="1"/>
          </p:nvPr>
        </p:nvSpPr>
        <p:spPr>
          <a:xfrm>
            <a:off x="457200" y="1543050"/>
            <a:ext cx="6400800" cy="1828800"/>
          </a:xfrm>
          <a:prstGeom prst="rect">
            <a:avLst/>
          </a:prstGeom>
          <a:noFill/>
          <a:ln/>
        </p:spPr>
        <p:txBody>
          <a:bodyPr wrap="square" rtlCol="0"/>
          <a:lstStyle>
            <a:lvl1pPr marL="0" indent="0">
              <a:buNone/>
              <a:defRPr lang="en-US" sz="3600" dirty="0">
                <a:solidFill>
                  <a:srgbClr val="AFE8FB"/>
                </a:solidFill>
                <a:latin typeface="Arial" pitchFamily="34" charset="0"/>
                <a:ea typeface="Arial" pitchFamily="34" charset="-122"/>
                <a:cs typeface="Arial" pitchFamily="34" charset="-120"/>
              </a:defRPr>
            </a:lvl1pPr>
          </a:lstStyle>
          <a:p>
            <a:pPr marL="0" indent="0">
              <a:buNone/>
            </a:pPr>
            <a:r>
              <a:rPr lang="en-US" sz="3600" dirty="0">
                <a:solidFill>
                  <a:srgbClr val="AFE8FB"/>
                </a:solidFill>
                <a:latin typeface="Arial" pitchFamily="34" charset="0"/>
                <a:ea typeface="Arial" pitchFamily="34" charset="-122"/>
                <a:cs typeface="Arial" pitchFamily="34" charset="-120"/>
              </a:rPr>
              <a:t>(custom placeholder text!)</a:t>
            </a:r>
            <a:endParaRPr lang="en-US" sz="3600" dirty="0"/>
          </a:p>
        </p:txBody>
      </p:sp>
      <p:sp>
        <p:nvSpPr>
          <p:cNvPr id="3" name="Object2"/>
          <p:cNvSpPr>
            <a:spLocks noGrp="1"/>
          </p:cNvSpPr>
          <p:nvPr>
            <p:ph type="body" idx="101" hasCustomPrompt="1"/>
          </p:nvPr>
        </p:nvSpPr>
        <p:spPr>
          <a:xfrm>
            <a:off x="457200" y="4114800"/>
            <a:ext cx="3657600" cy="914400"/>
          </a:xfrm>
          <a:prstGeom prst="rect">
            <a:avLst/>
          </a:prstGeom>
          <a:noFill/>
          <a:ln/>
        </p:spPr>
        <p:txBody>
          <a:bodyPr wrap="square" rtlCol="0"/>
          <a:lstStyle>
            <a:lvl1pPr marL="0" indent="0">
              <a:buNone/>
              <a:defRPr lang="en-US" sz="1200" dirty="0">
                <a:solidFill>
                  <a:srgbClr val="AFE8FB"/>
                </a:solidFill>
                <a:latin typeface="Arial" pitchFamily="34" charset="0"/>
                <a:ea typeface="Arial" pitchFamily="34" charset="-122"/>
                <a:cs typeface="Arial" pitchFamily="34" charset="-120"/>
              </a:defRPr>
            </a:lvl1pPr>
          </a:lstStyle>
          <a:p>
            <a:pPr marL="0" indent="0">
              <a:buNone/>
            </a:pPr>
            <a:r>
              <a:rPr lang="en-US" sz="1200" dirty="0">
                <a:solidFill>
                  <a:srgbClr val="AFE8FB"/>
                </a:solidFill>
                <a:latin typeface="Arial" pitchFamily="34" charset="0"/>
                <a:ea typeface="Arial" pitchFamily="34" charset="-122"/>
                <a:cs typeface="Arial" pitchFamily="34" charset="-120"/>
              </a:rPr>
              <a:t>(custom placeholder text!)</a:t>
            </a:r>
            <a:endParaRPr lang="en-US" sz="1200" dirty="0"/>
          </a:p>
        </p:txBody>
      </p:sp>
      <p:pic>
        <p:nvPicPr>
          <p:cNvPr id="4" name="Object 3" descr="/Users/phillipball/Projects/Cisco/Netacad 3/netacad-vudu/src/pptx/assets/Cisco_logo.png"/>
          <p:cNvPicPr>
            <a:picLocks noChangeAspect="1"/>
          </p:cNvPicPr>
          <p:nvPr/>
        </p:nvPicPr>
        <p:blipFill>
          <a:blip r:embed="rId3"/>
          <a:srcRect t="-33333" b="-33333"/>
          <a:stretch/>
        </p:blipFill>
        <p:spPr>
          <a:xfrm>
            <a:off x="457200" y="257175"/>
            <a:ext cx="914400" cy="914400"/>
          </a:xfrm>
          <a:prstGeom prst="rect">
            <a:avLst/>
          </a:prstGeom>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4221770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INTRO_AL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Object1"/>
          <p:cNvSpPr>
            <a:spLocks noGrp="1"/>
          </p:cNvSpPr>
          <p:nvPr>
            <p:ph type="body" idx="100" hasCustomPrompt="1"/>
          </p:nvPr>
        </p:nvSpPr>
        <p:spPr>
          <a:xfrm>
            <a:off x="457200" y="1543050"/>
            <a:ext cx="6400800" cy="2571750"/>
          </a:xfrm>
          <a:prstGeom prst="rect">
            <a:avLst/>
          </a:prstGeom>
          <a:noFill/>
          <a:ln/>
        </p:spPr>
        <p:txBody>
          <a:bodyPr wrap="square" rtlCol="0"/>
          <a:lstStyle>
            <a:lvl1pPr marL="0" indent="0">
              <a:buNone/>
              <a:defRPr lang="en-US" sz="4200" dirty="0">
                <a:solidFill>
                  <a:srgbClr val="AFE8FB"/>
                </a:solidFill>
                <a:latin typeface="Arial" pitchFamily="34" charset="0"/>
                <a:ea typeface="Arial" pitchFamily="34" charset="-122"/>
                <a:cs typeface="Arial" pitchFamily="34" charset="-120"/>
              </a:defRPr>
            </a:lvl1pPr>
          </a:lstStyle>
          <a:p>
            <a:pPr marL="0" indent="0">
              <a:buNone/>
            </a:pPr>
            <a:r>
              <a:rPr lang="en-US" sz="4200" dirty="0">
                <a:solidFill>
                  <a:srgbClr val="AFE8FB"/>
                </a:solidFill>
                <a:latin typeface="Arial" pitchFamily="34" charset="0"/>
                <a:ea typeface="Arial" pitchFamily="34" charset="-122"/>
                <a:cs typeface="Arial" pitchFamily="34" charset="-120"/>
              </a:rPr>
              <a:t>(custom placeholder text!)</a:t>
            </a:r>
            <a:endParaRPr lang="en-US" sz="4200" dirty="0"/>
          </a:p>
        </p:txBody>
      </p:sp>
      <p:sp>
        <p:nvSpPr>
          <p:cNvPr id="3" name="Object2"/>
          <p:cNvSpPr>
            <a:spLocks noGrp="1"/>
          </p:cNvSpPr>
          <p:nvPr>
            <p:ph type="body" idx="101" hasCustomPrompt="1"/>
          </p:nvPr>
        </p:nvSpPr>
        <p:spPr>
          <a:xfrm>
            <a:off x="457200" y="4114800"/>
            <a:ext cx="3657600" cy="914400"/>
          </a:xfrm>
          <a:prstGeom prst="rect">
            <a:avLst/>
          </a:prstGeom>
          <a:noFill/>
          <a:ln/>
        </p:spPr>
        <p:txBody>
          <a:bodyPr wrap="square" rtlCol="0"/>
          <a:lstStyle>
            <a:lvl1pPr marL="0" indent="0">
              <a:buNone/>
              <a:defRPr lang="en-US" sz="1200" dirty="0">
                <a:solidFill>
                  <a:srgbClr val="AFE8FB"/>
                </a:solidFill>
                <a:latin typeface="Arial" pitchFamily="34" charset="0"/>
                <a:ea typeface="Arial" pitchFamily="34" charset="-122"/>
                <a:cs typeface="Arial" pitchFamily="34" charset="-120"/>
              </a:defRPr>
            </a:lvl1pPr>
          </a:lstStyle>
          <a:p>
            <a:pPr marL="0" indent="0">
              <a:buNone/>
            </a:pPr>
            <a:r>
              <a:rPr lang="en-US" sz="1200" dirty="0">
                <a:solidFill>
                  <a:srgbClr val="AFE8FB"/>
                </a:solidFill>
                <a:latin typeface="Arial" pitchFamily="34" charset="0"/>
                <a:ea typeface="Arial" pitchFamily="34" charset="-122"/>
                <a:cs typeface="Arial" pitchFamily="34" charset="-120"/>
              </a:rPr>
              <a:t>(custom placeholder text!)</a:t>
            </a:r>
            <a:endParaRPr lang="en-US" sz="1200" dirty="0"/>
          </a:p>
        </p:txBody>
      </p:sp>
      <p:pic>
        <p:nvPicPr>
          <p:cNvPr id="4" name="Object 3" descr="/Users/phillipball/Projects/Cisco/Netacad 3/netacad-vudu/src/pptx/assets/Cisco_logo.png"/>
          <p:cNvPicPr>
            <a:picLocks noChangeAspect="1"/>
          </p:cNvPicPr>
          <p:nvPr/>
        </p:nvPicPr>
        <p:blipFill>
          <a:blip r:embed="rId3"/>
          <a:srcRect t="-33333" b="-33333"/>
          <a:stretch/>
        </p:blipFill>
        <p:spPr>
          <a:xfrm>
            <a:off x="457200" y="257175"/>
            <a:ext cx="914400" cy="91440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INST_INTRO">
    <p:bg>
      <p:bgPr>
        <a:solidFill>
          <a:srgbClr val="FFFFFF"/>
        </a:solidFill>
        <a:effectLst/>
      </p:bgPr>
    </p:bg>
    <p:spTree>
      <p:nvGrpSpPr>
        <p:cNvPr id="1" name=""/>
        <p:cNvGrpSpPr/>
        <p:nvPr/>
      </p:nvGrpSpPr>
      <p:grpSpPr>
        <a:xfrm>
          <a:off x="0" y="0"/>
          <a:ext cx="0" cy="0"/>
          <a:chOff x="0" y="0"/>
          <a:chExt cx="0" cy="0"/>
        </a:xfrm>
      </p:grpSpPr>
      <p:sp>
        <p:nvSpPr>
          <p:cNvPr id="2" name="Object1"/>
          <p:cNvSpPr>
            <a:spLocks noGrp="1"/>
          </p:cNvSpPr>
          <p:nvPr>
            <p:ph type="body" idx="100" hasCustomPrompt="1"/>
          </p:nvPr>
        </p:nvSpPr>
        <p:spPr>
          <a:xfrm>
            <a:off x="0" y="0"/>
            <a:ext cx="9144000" cy="274320"/>
          </a:xfrm>
          <a:prstGeom prst="rect">
            <a:avLst/>
          </a:prstGeom>
          <a:noFill/>
          <a:ln/>
        </p:spPr>
        <p:txBody>
          <a:bodyPr wrap="square" rtlCol="0"/>
          <a:lstStyle>
            <a:lvl1pPr marL="0" indent="0">
              <a:buNone/>
              <a:defRPr lang="en-US" sz="1600" dirty="0">
                <a:solidFill>
                  <a:srgbClr val="024C69"/>
                </a:solidFill>
                <a:latin typeface="Arial" pitchFamily="34" charset="0"/>
                <a:ea typeface="Arial" pitchFamily="34" charset="-122"/>
                <a:cs typeface="Arial" pitchFamily="34" charset="-120"/>
              </a:defRPr>
            </a:lvl1pPr>
          </a:lstStyle>
          <a:p>
            <a:pPr marL="0" indent="0">
              <a:buNone/>
            </a:pPr>
            <a:r>
              <a:rPr lang="en-US" sz="1600" dirty="0">
                <a:solidFill>
                  <a:srgbClr val="024C69"/>
                </a:solidFill>
                <a:latin typeface="Arial" pitchFamily="34" charset="0"/>
                <a:ea typeface="Arial" pitchFamily="34" charset="-122"/>
                <a:cs typeface="Arial" pitchFamily="34" charset="-120"/>
              </a:rPr>
              <a:t>(custom placeholder text!)</a:t>
            </a:r>
            <a:endParaRPr lang="en-US" sz="1600" dirty="0"/>
          </a:p>
        </p:txBody>
      </p:sp>
      <p:sp>
        <p:nvSpPr>
          <p:cNvPr id="3" name="Object2"/>
          <p:cNvSpPr/>
          <p:nvPr/>
        </p:nvSpPr>
        <p:spPr>
          <a:xfrm>
            <a:off x="914400" y="4629150"/>
            <a:ext cx="7772400" cy="228600"/>
          </a:xfrm>
          <a:prstGeom prst="rect">
            <a:avLst/>
          </a:prstGeom>
          <a:noFill/>
          <a:ln/>
        </p:spPr>
        <p:txBody>
          <a:bodyPr wrap="square" rtlCol="0" anchor="t">
            <a:normAutofit/>
          </a:bodyPr>
          <a:lstStyle/>
          <a:p>
            <a:pPr algn="r"/>
            <a:r>
              <a:rPr lang="en-US" sz="600" dirty="0">
                <a:solidFill>
                  <a:srgbClr val="D9D9D9"/>
                </a:solidFill>
              </a:rPr>
              <a:t>© 2021  Cisco and/or its affiliates. All rights reserved.   Cisco Confidential</a:t>
            </a:r>
            <a:endParaRPr lang="en-US" sz="600" dirty="0"/>
          </a:p>
        </p:txBody>
      </p:sp>
      <p:pic>
        <p:nvPicPr>
          <p:cNvPr id="4" name="Object 3" descr="/Users/phillipball/Projects/Cisco/Netacad 3/netacad-vudu/src/pptx/assets/Cisco_logo_sm.png"/>
          <p:cNvPicPr>
            <a:picLocks noChangeAspect="1"/>
          </p:cNvPicPr>
          <p:nvPr/>
        </p:nvPicPr>
        <p:blipFill>
          <a:blip r:embed="rId2"/>
          <a:stretch>
            <a:fillRect/>
          </a:stretch>
        </p:blipFill>
        <p:spPr>
          <a:xfrm>
            <a:off x="457200" y="4629150"/>
            <a:ext cx="365760" cy="182880"/>
          </a:xfrm>
          <a:prstGeom prst="rect">
            <a:avLst/>
          </a:prstGeom>
        </p:spPr>
      </p:pic>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lstStyle>
            <a:lvl1pPr>
              <a:defRPr sz="600">
                <a:solidFill>
                  <a:srgbClr val="D9D9D9"/>
                </a:solidFill>
              </a:defRPr>
            </a:lvl1pPr>
          </a:lstStyle>
          <a:p>
            <a:fld id="{F7021451-1387-4CA6-816F-3879F97B5CBC}" type="slidenum">
              <a:rPr lang="en-US"/>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LOCK">
    <p:bg>
      <p:bgPr>
        <a:solidFill>
          <a:srgbClr val="00394F"/>
        </a:solidFill>
        <a:effectLst/>
      </p:bgPr>
    </p:bg>
    <p:spTree>
      <p:nvGrpSpPr>
        <p:cNvPr id="1" name=""/>
        <p:cNvGrpSpPr/>
        <p:nvPr/>
      </p:nvGrpSpPr>
      <p:grpSpPr>
        <a:xfrm>
          <a:off x="0" y="0"/>
          <a:ext cx="0" cy="0"/>
          <a:chOff x="0" y="0"/>
          <a:chExt cx="0" cy="0"/>
        </a:xfrm>
      </p:grpSpPr>
      <p:sp>
        <p:nvSpPr>
          <p:cNvPr id="2" name="Object1"/>
          <p:cNvSpPr>
            <a:spLocks noGrp="1"/>
          </p:cNvSpPr>
          <p:nvPr>
            <p:ph type="body" idx="100" hasCustomPrompt="1"/>
          </p:nvPr>
        </p:nvSpPr>
        <p:spPr>
          <a:xfrm>
            <a:off x="457200" y="2057400"/>
            <a:ext cx="8229600" cy="914400"/>
          </a:xfrm>
          <a:prstGeom prst="rect">
            <a:avLst/>
          </a:prstGeom>
          <a:noFill/>
          <a:ln/>
        </p:spPr>
        <p:txBody>
          <a:bodyPr wrap="square" rtlCol="0"/>
          <a:lstStyle>
            <a:lvl1pPr marL="0" indent="0">
              <a:buNone/>
              <a:defRPr lang="en-US" sz="4600" dirty="0">
                <a:solidFill>
                  <a:srgbClr val="B1E8FA"/>
                </a:solidFill>
                <a:latin typeface="Arial" pitchFamily="34" charset="0"/>
                <a:ea typeface="Arial" pitchFamily="34" charset="-122"/>
                <a:cs typeface="Arial" pitchFamily="34" charset="-120"/>
              </a:defRPr>
            </a:lvl1pPr>
          </a:lstStyle>
          <a:p>
            <a:pPr marL="0" indent="0">
              <a:buNone/>
            </a:pPr>
            <a:r>
              <a:rPr lang="en-US" sz="4600" dirty="0">
                <a:solidFill>
                  <a:srgbClr val="B1E8FA"/>
                </a:solidFill>
                <a:latin typeface="Arial" pitchFamily="34" charset="0"/>
                <a:ea typeface="Arial" pitchFamily="34" charset="-122"/>
                <a:cs typeface="Arial" pitchFamily="34" charset="-120"/>
              </a:rPr>
              <a:t>(custom placeholder text!)</a:t>
            </a:r>
            <a:endParaRPr lang="en-US" sz="4600" dirty="0"/>
          </a:p>
        </p:txBody>
      </p:sp>
      <p:sp>
        <p:nvSpPr>
          <p:cNvPr id="3" name="Object2"/>
          <p:cNvSpPr/>
          <p:nvPr/>
        </p:nvSpPr>
        <p:spPr>
          <a:xfrm>
            <a:off x="914400" y="4629150"/>
            <a:ext cx="7772400" cy="228600"/>
          </a:xfrm>
          <a:prstGeom prst="rect">
            <a:avLst/>
          </a:prstGeom>
          <a:noFill/>
          <a:ln/>
        </p:spPr>
        <p:txBody>
          <a:bodyPr wrap="square" rtlCol="0" anchor="t">
            <a:normAutofit/>
          </a:bodyPr>
          <a:lstStyle/>
          <a:p>
            <a:pPr algn="r"/>
            <a:r>
              <a:rPr lang="en-US" sz="600" dirty="0">
                <a:solidFill>
                  <a:srgbClr val="D9D9D9"/>
                </a:solidFill>
              </a:rPr>
              <a:t>© 2021  Cisco and/or its affiliates. All rights reserved.   Cisco Confidential</a:t>
            </a:r>
            <a:endParaRPr lang="en-US" sz="600" dirty="0"/>
          </a:p>
        </p:txBody>
      </p:sp>
      <p:pic>
        <p:nvPicPr>
          <p:cNvPr id="4" name="Object 3" descr="/Users/phillipball/Projects/Cisco/Netacad 3/netacad-vudu/src/pptx/assets/Cisco_logo_sm.png"/>
          <p:cNvPicPr>
            <a:picLocks noChangeAspect="1"/>
          </p:cNvPicPr>
          <p:nvPr/>
        </p:nvPicPr>
        <p:blipFill>
          <a:blip r:embed="rId2"/>
          <a:srcRect t="-16667" b="-16667"/>
          <a:stretch/>
        </p:blipFill>
        <p:spPr>
          <a:xfrm>
            <a:off x="457200" y="4629150"/>
            <a:ext cx="365760" cy="365760"/>
          </a:xfrm>
          <a:prstGeom prst="rect">
            <a:avLst/>
          </a:prstGeom>
        </p:spPr>
      </p:pic>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lstStyle>
            <a:lvl1pPr>
              <a:defRPr sz="600">
                <a:solidFill>
                  <a:srgbClr val="D9D9D9"/>
                </a:solidFill>
              </a:defRPr>
            </a:lvl1pPr>
          </a:lstStyle>
          <a:p>
            <a:fld id="{F7021451-1387-4CA6-816F-3879F97B5CBC}" type="slidenum">
              <a:rPr lang="en-US"/>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HUNK">
    <p:bg>
      <p:bgPr>
        <a:solidFill>
          <a:srgbClr val="FFFFFF"/>
        </a:solidFill>
        <a:effectLst/>
      </p:bgPr>
    </p:bg>
    <p:spTree>
      <p:nvGrpSpPr>
        <p:cNvPr id="1" name=""/>
        <p:cNvGrpSpPr/>
        <p:nvPr/>
      </p:nvGrpSpPr>
      <p:grpSpPr>
        <a:xfrm>
          <a:off x="0" y="0"/>
          <a:ext cx="0" cy="0"/>
          <a:chOff x="0" y="0"/>
          <a:chExt cx="0" cy="0"/>
        </a:xfrm>
      </p:grpSpPr>
      <p:sp>
        <p:nvSpPr>
          <p:cNvPr id="2" name="Object1"/>
          <p:cNvSpPr>
            <a:spLocks noGrp="1"/>
          </p:cNvSpPr>
          <p:nvPr>
            <p:ph type="body" idx="100" hasCustomPrompt="1"/>
          </p:nvPr>
        </p:nvSpPr>
        <p:spPr>
          <a:xfrm>
            <a:off x="0" y="274320"/>
            <a:ext cx="9144000" cy="914400"/>
          </a:xfrm>
          <a:prstGeom prst="rect">
            <a:avLst/>
          </a:prstGeom>
          <a:noFill/>
          <a:ln/>
        </p:spPr>
        <p:txBody>
          <a:bodyPr wrap="square" rtlCol="0"/>
          <a:lstStyle>
            <a:lvl1pPr marL="0" indent="0">
              <a:buNone/>
              <a:defRPr lang="en-US" sz="2200" dirty="0">
                <a:solidFill>
                  <a:srgbClr val="024C69"/>
                </a:solidFill>
                <a:latin typeface="Arial" pitchFamily="34" charset="0"/>
                <a:ea typeface="Arial" pitchFamily="34" charset="-122"/>
                <a:cs typeface="Arial" pitchFamily="34" charset="-120"/>
              </a:defRPr>
            </a:lvl1pPr>
          </a:lstStyle>
          <a:p>
            <a:pPr marL="0" indent="0">
              <a:buNone/>
            </a:pPr>
            <a:r>
              <a:rPr lang="en-US" sz="2200" dirty="0">
                <a:solidFill>
                  <a:srgbClr val="024C69"/>
                </a:solidFill>
                <a:latin typeface="Arial" pitchFamily="34" charset="0"/>
                <a:ea typeface="Arial" pitchFamily="34" charset="-122"/>
                <a:cs typeface="Arial" pitchFamily="34" charset="-120"/>
              </a:rPr>
              <a:t>(custom placeholder text!)</a:t>
            </a:r>
            <a:endParaRPr lang="en-US" sz="2200" dirty="0"/>
          </a:p>
        </p:txBody>
      </p:sp>
      <p:sp>
        <p:nvSpPr>
          <p:cNvPr id="3" name="Object2"/>
          <p:cNvSpPr>
            <a:spLocks noGrp="1"/>
          </p:cNvSpPr>
          <p:nvPr>
            <p:ph type="body" idx="101" hasCustomPrompt="1"/>
          </p:nvPr>
        </p:nvSpPr>
        <p:spPr>
          <a:xfrm>
            <a:off x="0" y="0"/>
            <a:ext cx="9144000" cy="274320"/>
          </a:xfrm>
          <a:prstGeom prst="rect">
            <a:avLst/>
          </a:prstGeom>
          <a:noFill/>
          <a:ln/>
        </p:spPr>
        <p:txBody>
          <a:bodyPr wrap="square" rtlCol="0"/>
          <a:lstStyle>
            <a:lvl1pPr marL="0" indent="0">
              <a:buNone/>
              <a:defRPr lang="en-US" sz="1600" dirty="0">
                <a:solidFill>
                  <a:srgbClr val="024C69"/>
                </a:solidFill>
                <a:latin typeface="Arial" pitchFamily="34" charset="0"/>
                <a:ea typeface="Arial" pitchFamily="34" charset="-122"/>
                <a:cs typeface="Arial" pitchFamily="34" charset="-120"/>
              </a:defRPr>
            </a:lvl1pPr>
          </a:lstStyle>
          <a:p>
            <a:pPr marL="0" indent="0">
              <a:buNone/>
            </a:pPr>
            <a:r>
              <a:rPr lang="en-US" sz="1600" dirty="0">
                <a:solidFill>
                  <a:srgbClr val="024C69"/>
                </a:solidFill>
                <a:latin typeface="Arial" pitchFamily="34" charset="0"/>
                <a:ea typeface="Arial" pitchFamily="34" charset="-122"/>
                <a:cs typeface="Arial" pitchFamily="34" charset="-120"/>
              </a:rPr>
              <a:t>(custom placeholder text!)</a:t>
            </a:r>
            <a:endParaRPr lang="en-US" sz="1600" dirty="0"/>
          </a:p>
        </p:txBody>
      </p:sp>
      <p:sp>
        <p:nvSpPr>
          <p:cNvPr id="4" name="Object3"/>
          <p:cNvSpPr/>
          <p:nvPr/>
        </p:nvSpPr>
        <p:spPr>
          <a:xfrm>
            <a:off x="914400" y="4629150"/>
            <a:ext cx="7772400" cy="228600"/>
          </a:xfrm>
          <a:prstGeom prst="rect">
            <a:avLst/>
          </a:prstGeom>
          <a:noFill/>
          <a:ln/>
        </p:spPr>
        <p:txBody>
          <a:bodyPr wrap="square" rtlCol="0" anchor="t">
            <a:normAutofit/>
          </a:bodyPr>
          <a:lstStyle/>
          <a:p>
            <a:pPr algn="r"/>
            <a:r>
              <a:rPr lang="en-US" sz="600" dirty="0">
                <a:solidFill>
                  <a:srgbClr val="D9D9D9"/>
                </a:solidFill>
              </a:rPr>
              <a:t>© 2021  Cisco and/or its affiliates. All rights reserved.   Cisco Confidential</a:t>
            </a:r>
            <a:endParaRPr lang="en-US" sz="600" dirty="0"/>
          </a:p>
        </p:txBody>
      </p:sp>
      <p:pic>
        <p:nvPicPr>
          <p:cNvPr id="5" name="Object 4" descr="/Users/phillipball/Projects/Cisco/Netacad 3/netacad-vudu/src/pptx/assets/Cisco_logo_sm.png"/>
          <p:cNvPicPr>
            <a:picLocks noChangeAspect="1"/>
          </p:cNvPicPr>
          <p:nvPr/>
        </p:nvPicPr>
        <p:blipFill>
          <a:blip r:embed="rId2"/>
          <a:stretch>
            <a:fillRect/>
          </a:stretch>
        </p:blipFill>
        <p:spPr>
          <a:xfrm>
            <a:off x="457200" y="4629150"/>
            <a:ext cx="365760" cy="182880"/>
          </a:xfrm>
          <a:prstGeom prst="rect">
            <a:avLst/>
          </a:prstGeom>
        </p:spPr>
      </p:pic>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lstStyle>
            <a:lvl1pPr>
              <a:defRPr sz="600">
                <a:solidFill>
                  <a:srgbClr val="D9D9D9"/>
                </a:solidFill>
              </a:defRPr>
            </a:lvl1pPr>
          </a:lstStyle>
          <a:p>
            <a:fld id="{F7021451-1387-4CA6-816F-3879F97B5CBC}" type="slidenum">
              <a:rPr lang="en-US"/>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dirty="0"/>
              <a:t>Click to edit Master subtitle style</a:t>
            </a:r>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dirty="0"/>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dirty="0"/>
              <a:t>Click to edit Master title style</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223763386"/>
      </p:ext>
    </p:extLst>
  </p:cSld>
  <p:clrMapOvr>
    <a:masterClrMapping/>
  </p:clrMapOvr>
  <p:transition spd="slow">
    <p:wipe/>
  </p:transition>
  <p:extLst>
    <p:ext uri="{DCECCB84-F9BA-43D5-87BE-67443E8EF086}">
      <p15:sldGuideLst xmlns:p15="http://schemas.microsoft.com/office/powerpoint/2012/main">
        <p15:guide id="1" orient="horz" pos="228">
          <p15:clr>
            <a:srgbClr val="FBAE40"/>
          </p15:clr>
        </p15:guide>
        <p15:guide id="2" pos="360">
          <p15:clr>
            <a:srgbClr val="FBAE40"/>
          </p15:clr>
        </p15:guide>
        <p15:guide id="3" orient="horz" pos="518">
          <p15:clr>
            <a:srgbClr val="FBAE40"/>
          </p15:clr>
        </p15:guide>
        <p15:guide id="4" pos="812">
          <p15:clr>
            <a:srgbClr val="FBAE40"/>
          </p15:clr>
        </p15:guide>
        <p15:guide id="5" pos="31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dirty="0"/>
              <a:t>Click to edit Master subtitle style</a:t>
            </a:r>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dirty="0"/>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dirty="0"/>
              <a:t>Click to edit Master title style</a:t>
            </a:r>
          </a:p>
        </p:txBody>
      </p:sp>
    </p:spTree>
    <p:extLst>
      <p:ext uri="{BB962C8B-B14F-4D97-AF65-F5344CB8AC3E}">
        <p14:creationId xmlns:p14="http://schemas.microsoft.com/office/powerpoint/2010/main" val="1704673559"/>
      </p:ext>
    </p:extLst>
  </p:cSld>
  <p:clrMapOvr>
    <a:masterClrMapping/>
  </p:clrMapOvr>
  <p:transition spd="slow">
    <p:wipe/>
  </p:transition>
  <p:extLst>
    <p:ext uri="{DCECCB84-F9BA-43D5-87BE-67443E8EF086}">
      <p15:sldGuideLst xmlns:p15="http://schemas.microsoft.com/office/powerpoint/2012/main">
        <p15:guide id="1" orient="horz" pos="228">
          <p15:clr>
            <a:srgbClr val="FBAE40"/>
          </p15:clr>
        </p15:guide>
        <p15:guide id="2" pos="360">
          <p15:clr>
            <a:srgbClr val="FBAE40"/>
          </p15:clr>
        </p15:guide>
        <p15:guide id="3" orient="horz" pos="518">
          <p15:clr>
            <a:srgbClr val="FBAE40"/>
          </p15:clr>
        </p15:guide>
        <p15:guide id="4" pos="812">
          <p15:clr>
            <a:srgbClr val="FBAE40"/>
          </p15:clr>
        </p15:guide>
        <p15:guide id="5" pos="31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dirty="0"/>
              <a:t>Click to edit Master subtitle style</a:t>
            </a:r>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dirty="0"/>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dirty="0"/>
              <a:t>Click to edit Master title style</a:t>
            </a:r>
          </a:p>
        </p:txBody>
      </p:sp>
    </p:spTree>
    <p:extLst>
      <p:ext uri="{BB962C8B-B14F-4D97-AF65-F5344CB8AC3E}">
        <p14:creationId xmlns:p14="http://schemas.microsoft.com/office/powerpoint/2010/main" val="1365770633"/>
      </p:ext>
    </p:extLst>
  </p:cSld>
  <p:clrMapOvr>
    <a:masterClrMapping/>
  </p:clrMapOvr>
  <p:transition spd="slow">
    <p:wipe/>
  </p:transition>
  <p:extLst>
    <p:ext uri="{DCECCB84-F9BA-43D5-87BE-67443E8EF086}">
      <p15:sldGuideLst xmlns:p15="http://schemas.microsoft.com/office/powerpoint/2012/main">
        <p15:guide id="1" orient="horz" pos="228">
          <p15:clr>
            <a:srgbClr val="FBAE40"/>
          </p15:clr>
        </p15:guide>
        <p15:guide id="2" pos="360">
          <p15:clr>
            <a:srgbClr val="FBAE40"/>
          </p15:clr>
        </p15:guide>
        <p15:guide id="3" orient="horz" pos="518">
          <p15:clr>
            <a:srgbClr val="FBAE40"/>
          </p15:clr>
        </p15:guide>
        <p15:guide id="4" pos="812">
          <p15:clr>
            <a:srgbClr val="FBAE40"/>
          </p15:clr>
        </p15:guide>
        <p15:guide id="5" pos="311">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13" Type="http://schemas.openxmlformats.org/officeDocument/2006/relationships/slideLayout" Target="../slideLayouts/slideLayout19.xml"/><Relationship Id="rId3" Type="http://schemas.openxmlformats.org/officeDocument/2006/relationships/slideLayout" Target="../slideLayouts/slideLayout9.xml"/><Relationship Id="rId7" Type="http://schemas.openxmlformats.org/officeDocument/2006/relationships/slideLayout" Target="../slideLayouts/slideLayout13.xml"/><Relationship Id="rId12" Type="http://schemas.openxmlformats.org/officeDocument/2006/relationships/slideLayout" Target="../slideLayouts/slideLayout18.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5" Type="http://schemas.openxmlformats.org/officeDocument/2006/relationships/slideLayout" Target="../slideLayouts/slideLayout11.xml"/><Relationship Id="rId15" Type="http://schemas.openxmlformats.org/officeDocument/2006/relationships/theme" Target="../theme/theme2.xml"/><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 Id="rId14"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lstStyle>
            <a:lvl1pPr>
              <a:defRPr sz="600">
                <a:solidFill>
                  <a:srgbClr val="D9D9D9"/>
                </a:solidFill>
              </a:defRPr>
            </a:lvl1pPr>
          </a:lstStyle>
          <a:p>
            <a:fld id="{F7021451-1387-4CA6-816F-3879F97B5CBC}" type="slidenum">
              <a:rPr lang="en-US"/>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3">
                    <a:lumMod val="85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3">
                    <a:lumMod val="85000"/>
                  </a:schemeClr>
                </a:solidFill>
                <a:latin typeface="+mn-lt"/>
                <a:ea typeface="+mn-ea"/>
                <a:cs typeface="CiscoSans Thin"/>
              </a:rPr>
              <a:t>© 2021  Cisco and/or its affiliates. All rights reserved.   Cisco Confidential</a:t>
            </a:r>
          </a:p>
        </p:txBody>
      </p:sp>
      <p:grpSp>
        <p:nvGrpSpPr>
          <p:cNvPr id="6" name="Group 4"/>
          <p:cNvGrpSpPr>
            <a:grpSpLocks noChangeAspect="1"/>
          </p:cNvGrpSpPr>
          <p:nvPr/>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64935646"/>
      </p:ext>
    </p:extLst>
  </p:cSld>
  <p:clrMap bg1="lt1" tx1="dk1" bg2="lt2" tx2="dk2" accent1="accent1" accent2="accent2" accent3="accent3" accent4="accent4" accent5="accent5" accent6="accent6" hlink="hlink" folHlink="folHlink"/>
  <p:sldLayoutIdLst>
    <p:sldLayoutId id="2147483656" r:id="rId1"/>
    <p:sldLayoutId id="2147483657" r:id="rId2"/>
    <p:sldLayoutId id="2147483658" r:id="rId3"/>
    <p:sldLayoutId id="2147483659" r:id="rId4"/>
    <p:sldLayoutId id="2147483660" r:id="rId5"/>
    <p:sldLayoutId id="2147483661" r:id="rId6"/>
    <p:sldLayoutId id="2147483662" r:id="rId7"/>
    <p:sldLayoutId id="2147483663" r:id="rId8"/>
    <p:sldLayoutId id="2147483664" r:id="rId9"/>
    <p:sldLayoutId id="2147483665" r:id="rId10"/>
    <p:sldLayoutId id="2147483666" r:id="rId11"/>
    <p:sldLayoutId id="2147483667" r:id="rId12"/>
    <p:sldLayoutId id="2147483668" r:id="rId13"/>
    <p:sldLayoutId id="2147483669" r:id="rId14"/>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p15:clr>
            <a:srgbClr val="F26B43"/>
          </p15:clr>
        </p15:guide>
        <p15:guide id="2" pos="336">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9.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Object1"/>
          <p:cNvSpPr>
            <a:spLocks noGrp="1"/>
          </p:cNvSpPr>
          <p:nvPr>
            <p:ph type="body" idx="100" hasCustomPrompt="1"/>
          </p:nvPr>
        </p:nvSpPr>
        <p:spPr>
          <a:xfrm>
            <a:off x="457200" y="1543050"/>
            <a:ext cx="6400800" cy="2571750"/>
          </a:xfrm>
          <a:prstGeom prst="rect">
            <a:avLst/>
          </a:prstGeom>
          <a:noFill/>
          <a:ln/>
        </p:spPr>
        <p:txBody>
          <a:bodyPr wrap="square" rtlCol="0"/>
          <a:lstStyle/>
          <a:p>
            <a:pPr marL="0" indent="0">
              <a:buNone/>
            </a:pPr>
            <a:r>
              <a:rPr lang="en-US" dirty="0"/>
              <a:t>Module 15: Cryptographic Services</a:t>
            </a:r>
          </a:p>
        </p:txBody>
      </p:sp>
      <p:sp>
        <p:nvSpPr>
          <p:cNvPr id="3" name="Object2"/>
          <p:cNvSpPr>
            <a:spLocks noGrp="1"/>
          </p:cNvSpPr>
          <p:nvPr>
            <p:ph type="body" idx="101" hasCustomPrompt="1"/>
          </p:nvPr>
        </p:nvSpPr>
        <p:spPr>
          <a:xfrm>
            <a:off x="457200" y="4114800"/>
            <a:ext cx="3657600" cy="914400"/>
          </a:xfrm>
          <a:prstGeom prst="rect">
            <a:avLst/>
          </a:prstGeom>
          <a:noFill/>
          <a:ln/>
        </p:spPr>
        <p:txBody>
          <a:bodyPr wrap="square" rtlCol="0"/>
          <a:lstStyle/>
          <a:p>
            <a:pPr marL="0" indent="0">
              <a:buNone/>
            </a:pPr>
            <a:r>
              <a:rPr lang="en-US" dirty="0"/>
              <a:t>Networking Security v1.0</a:t>
            </a:r>
          </a:p>
          <a:p>
            <a:pPr marL="0" indent="0">
              <a:buNone/>
            </a:pPr>
            <a:r>
              <a:rPr lang="en-US" dirty="0"/>
              <a:t>(NETSEC)</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Cryptography</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Transposition Ciphers</a:t>
            </a:r>
          </a:p>
        </p:txBody>
      </p:sp>
      <p:sp>
        <p:nvSpPr>
          <p:cNvPr id="5" name="Object4"/>
          <p:cNvSpPr/>
          <p:nvPr/>
        </p:nvSpPr>
        <p:spPr>
          <a:xfrm>
            <a:off x="0" y="914400"/>
            <a:ext cx="8911244" cy="2571750"/>
          </a:xfrm>
          <a:prstGeom prst="rect">
            <a:avLst/>
          </a:prstGeom>
          <a:noFill/>
          <a:ln/>
        </p:spPr>
        <p:txBody>
          <a:bodyPr wrap="square" rtlCol="0" anchor="t"/>
          <a:lstStyle/>
          <a:p>
            <a:pPr>
              <a:lnSpc>
                <a:spcPts val="2000"/>
              </a:lnSpc>
            </a:pPr>
            <a:r>
              <a:rPr lang="en-US" sz="1600" dirty="0">
                <a:latin typeface="Arial" panose="020B0604020202020204" pitchFamily="34" charset="0"/>
                <a:cs typeface="Arial" panose="020B0604020202020204" pitchFamily="34" charset="0"/>
              </a:rPr>
              <a:t>In transposition ciphers, no letters are replaced; they are simply rearranged. An example of this type of cipher is taking the FLANK EAST ATTACK AT DAWN message and transposing it to read NWAD TA KCATTA TSAE KNALF. In this example, the key is to reverse the letters.</a:t>
            </a:r>
          </a:p>
          <a:p>
            <a:pPr>
              <a:lnSpc>
                <a:spcPts val="2000"/>
              </a:lnSpc>
            </a:pPr>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Another example of a transposition cipher is known as the rail fence cipher. In this transposition, the words are spelled out as if they were a rail fence. They are staggered, some in front, some in the middle and some in back, across several parallel lines. An example is shown in the figure.</a:t>
            </a:r>
          </a:p>
          <a:p>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Modern encryption block cipher algorithms, such as AES and the legacy 3DES, still use transposition as part of the algorithm.</a:t>
            </a:r>
          </a:p>
          <a:p>
            <a:pPr>
              <a:lnSpc>
                <a:spcPts val="2000"/>
              </a:lnSpc>
            </a:pPr>
            <a:endParaRPr lang="en-US" sz="1400" dirty="0"/>
          </a:p>
        </p:txBody>
      </p:sp>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lstStyle>
            <a:lvl1pPr>
              <a:defRPr sz="600">
                <a:solidFill>
                  <a:srgbClr val="D9D9D9"/>
                </a:solidFill>
              </a:defRPr>
            </a:lvl1pPr>
          </a:lstStyle>
          <a:p>
            <a:fld id="{F7021451-1387-4CA6-816F-3879F97B5CBC}" type="slidenum">
              <a:rPr lang="en-US"/>
              <a:t>10</a:t>
            </a:fld>
            <a:endParaRPr lang="en-US" dirty="0"/>
          </a:p>
        </p:txBody>
      </p:sp>
      <p:pic>
        <p:nvPicPr>
          <p:cNvPr id="6" name="Picture 5">
            <a:extLst>
              <a:ext uri="{FF2B5EF4-FFF2-40B4-BE49-F238E27FC236}">
                <a16:creationId xmlns:a16="http://schemas.microsoft.com/office/drawing/2014/main" id="{0301A5AA-B67E-4B97-A775-DFCF877BF76B}"/>
              </a:ext>
            </a:extLst>
          </p:cNvPr>
          <p:cNvPicPr>
            <a:picLocks noChangeAspect="1"/>
          </p:cNvPicPr>
          <p:nvPr/>
        </p:nvPicPr>
        <p:blipFill>
          <a:blip r:embed="rId3"/>
          <a:stretch>
            <a:fillRect/>
          </a:stretch>
        </p:blipFill>
        <p:spPr>
          <a:xfrm>
            <a:off x="3542815" y="3336520"/>
            <a:ext cx="2657243" cy="1785157"/>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Cryptography</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Substitution Ciphers</a:t>
            </a:r>
          </a:p>
        </p:txBody>
      </p:sp>
      <p:sp>
        <p:nvSpPr>
          <p:cNvPr id="5" name="Object4"/>
          <p:cNvSpPr/>
          <p:nvPr/>
        </p:nvSpPr>
        <p:spPr>
          <a:xfrm>
            <a:off x="0" y="914400"/>
            <a:ext cx="8686800" cy="2571750"/>
          </a:xfrm>
          <a:prstGeom prst="rect">
            <a:avLst/>
          </a:prstGeom>
          <a:noFill/>
          <a:ln/>
        </p:spPr>
        <p:txBody>
          <a:bodyPr wrap="square" rtlCol="0" anchor="t"/>
          <a:lstStyle/>
          <a:p>
            <a:r>
              <a:rPr lang="en-US" sz="1600" dirty="0">
                <a:effectLst/>
                <a:latin typeface="Arial" panose="020B0604020202020204" pitchFamily="34" charset="0"/>
                <a:cs typeface="Arial" panose="020B0604020202020204" pitchFamily="34" charset="0"/>
              </a:rPr>
              <a:t>Substitution ciphers substitute one letter for another. In their simplest form, substitution ciphers retain the letter frequency of the original message.</a:t>
            </a:r>
          </a:p>
          <a:p>
            <a:endParaRPr lang="en-US" sz="1600" dirty="0">
              <a:effectLst/>
              <a:latin typeface="Arial" panose="020B0604020202020204" pitchFamily="34" charset="0"/>
              <a:cs typeface="Arial" panose="020B0604020202020204" pitchFamily="34" charset="0"/>
            </a:endParaRPr>
          </a:p>
        </p:txBody>
      </p:sp>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lstStyle>
            <a:lvl1pPr>
              <a:defRPr sz="600">
                <a:solidFill>
                  <a:srgbClr val="D9D9D9"/>
                </a:solidFill>
              </a:defRPr>
            </a:lvl1pPr>
          </a:lstStyle>
          <a:p>
            <a:fld id="{F7021451-1387-4CA6-816F-3879F97B5CBC}" type="slidenum">
              <a:rPr lang="en-US"/>
              <a:t>11</a:t>
            </a:fld>
            <a:endParaRPr lang="en-US" dirty="0"/>
          </a:p>
        </p:txBody>
      </p:sp>
      <p:pic>
        <p:nvPicPr>
          <p:cNvPr id="6" name="Picture 5">
            <a:extLst>
              <a:ext uri="{FF2B5EF4-FFF2-40B4-BE49-F238E27FC236}">
                <a16:creationId xmlns:a16="http://schemas.microsoft.com/office/drawing/2014/main" id="{EBC9AE01-8A24-4555-935A-36F60EC175A9}"/>
              </a:ext>
            </a:extLst>
          </p:cNvPr>
          <p:cNvPicPr>
            <a:picLocks noChangeAspect="1"/>
          </p:cNvPicPr>
          <p:nvPr/>
        </p:nvPicPr>
        <p:blipFill>
          <a:blip r:embed="rId3"/>
          <a:stretch>
            <a:fillRect/>
          </a:stretch>
        </p:blipFill>
        <p:spPr>
          <a:xfrm>
            <a:off x="1838669" y="1763904"/>
            <a:ext cx="5466661" cy="2697067"/>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Cryptography</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A More Complex Substitution Cipher</a:t>
            </a:r>
          </a:p>
        </p:txBody>
      </p:sp>
      <p:sp>
        <p:nvSpPr>
          <p:cNvPr id="5" name="Object4"/>
          <p:cNvSpPr/>
          <p:nvPr/>
        </p:nvSpPr>
        <p:spPr>
          <a:xfrm>
            <a:off x="-1" y="914400"/>
            <a:ext cx="3044141" cy="1055716"/>
          </a:xfrm>
          <a:prstGeom prst="rect">
            <a:avLst/>
          </a:prstGeom>
          <a:noFill/>
          <a:ln/>
        </p:spPr>
        <p:txBody>
          <a:bodyPr wrap="square" rtlCol="0" anchor="t"/>
          <a:lstStyle/>
          <a:p>
            <a:pPr>
              <a:lnSpc>
                <a:spcPts val="2000"/>
              </a:lnSpc>
            </a:pPr>
            <a:r>
              <a:rPr lang="en-US" sz="1600" dirty="0">
                <a:latin typeface="Arial" panose="020B0604020202020204" pitchFamily="34" charset="0"/>
                <a:cs typeface="Arial" panose="020B0604020202020204" pitchFamily="34" charset="0"/>
              </a:rPr>
              <a:t>The Vigenère cipher is based on the Caesar cipher, except that it encrypts text by using a different polyalphabetic key shift for every plaintext letter. The different key shift is identified using a shared key between sender and receiver. The plaintext message can be encrypted and decrypted using the Vigenère Cipher Table that is shown in the figure.</a:t>
            </a:r>
          </a:p>
        </p:txBody>
      </p:sp>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lstStyle>
            <a:lvl1pPr>
              <a:defRPr sz="600">
                <a:solidFill>
                  <a:srgbClr val="D9D9D9"/>
                </a:solidFill>
              </a:defRPr>
            </a:lvl1pPr>
          </a:lstStyle>
          <a:p>
            <a:fld id="{F7021451-1387-4CA6-816F-3879F97B5CBC}" type="slidenum">
              <a:rPr lang="en-US"/>
              <a:t>12</a:t>
            </a:fld>
            <a:endParaRPr lang="en-US" dirty="0"/>
          </a:p>
        </p:txBody>
      </p:sp>
      <p:pic>
        <p:nvPicPr>
          <p:cNvPr id="6" name="Picture 5">
            <a:extLst>
              <a:ext uri="{FF2B5EF4-FFF2-40B4-BE49-F238E27FC236}">
                <a16:creationId xmlns:a16="http://schemas.microsoft.com/office/drawing/2014/main" id="{F7669AF1-C5E7-4F7D-83BF-FDB57B1A1708}"/>
              </a:ext>
            </a:extLst>
          </p:cNvPr>
          <p:cNvPicPr>
            <a:picLocks noChangeAspect="1"/>
          </p:cNvPicPr>
          <p:nvPr/>
        </p:nvPicPr>
        <p:blipFill>
          <a:blip r:embed="rId3"/>
          <a:stretch>
            <a:fillRect/>
          </a:stretch>
        </p:blipFill>
        <p:spPr>
          <a:xfrm>
            <a:off x="3044141" y="855172"/>
            <a:ext cx="5500751" cy="3773978"/>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Cryptography</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A More Complex Substitution Cipher (Cont.)</a:t>
            </a:r>
          </a:p>
        </p:txBody>
      </p:sp>
      <p:sp>
        <p:nvSpPr>
          <p:cNvPr id="5" name="Object4"/>
          <p:cNvSpPr/>
          <p:nvPr/>
        </p:nvSpPr>
        <p:spPr>
          <a:xfrm>
            <a:off x="-1" y="731520"/>
            <a:ext cx="9227127" cy="1055716"/>
          </a:xfrm>
          <a:prstGeom prst="rect">
            <a:avLst/>
          </a:prstGeom>
          <a:noFill/>
          <a:ln/>
        </p:spPr>
        <p:txBody>
          <a:bodyPr wrap="square" rtlCol="0" anchor="t"/>
          <a:lstStyle/>
          <a:p>
            <a:r>
              <a:rPr lang="en-US" sz="1400" dirty="0">
                <a:latin typeface="Arial" panose="020B0604020202020204" pitchFamily="34" charset="0"/>
                <a:cs typeface="Arial" panose="020B0604020202020204" pitchFamily="34" charset="0"/>
              </a:rPr>
              <a:t>To illustrate how the Vigenère Cipher Table works, suppose that a sender and receiver have a shared secret key composed of these letters: SECRETKEY. The sender uses this secret key to encode the plaintext FLANK EAST ATTACK AT DAWN:</a:t>
            </a:r>
          </a:p>
          <a:p>
            <a:pPr>
              <a:buFont typeface="Arial" panose="020B0604020202020204" pitchFamily="34" charset="0"/>
              <a:buChar char="•"/>
            </a:pPr>
            <a:r>
              <a:rPr lang="en-US" sz="1400" dirty="0">
                <a:latin typeface="Arial" panose="020B0604020202020204" pitchFamily="34" charset="0"/>
                <a:cs typeface="Arial" panose="020B0604020202020204" pitchFamily="34" charset="0"/>
              </a:rPr>
              <a:t>The F (</a:t>
            </a:r>
            <a:r>
              <a:rPr lang="en-US" sz="1400" b="1" dirty="0">
                <a:latin typeface="Arial" panose="020B0604020202020204" pitchFamily="34" charset="0"/>
                <a:cs typeface="Arial" panose="020B0604020202020204" pitchFamily="34" charset="0"/>
              </a:rPr>
              <a:t>F</a:t>
            </a:r>
            <a:r>
              <a:rPr lang="en-US" sz="1400" dirty="0">
                <a:latin typeface="Arial" panose="020B0604020202020204" pitchFamily="34" charset="0"/>
                <a:cs typeface="Arial" panose="020B0604020202020204" pitchFamily="34" charset="0"/>
              </a:rPr>
              <a:t>LANK) is encoded by looking at the intersection of column F and the row starting with S (</a:t>
            </a:r>
            <a:r>
              <a:rPr lang="en-US" sz="1400" b="1" dirty="0">
                <a:latin typeface="Arial" panose="020B0604020202020204" pitchFamily="34" charset="0"/>
                <a:cs typeface="Arial" panose="020B0604020202020204" pitchFamily="34" charset="0"/>
              </a:rPr>
              <a:t>S</a:t>
            </a:r>
            <a:r>
              <a:rPr lang="en-US" sz="1400" dirty="0">
                <a:latin typeface="Arial" panose="020B0604020202020204" pitchFamily="34" charset="0"/>
                <a:cs typeface="Arial" panose="020B0604020202020204" pitchFamily="34" charset="0"/>
              </a:rPr>
              <a:t>ECRETKEY), resulting in the cipher letter X.</a:t>
            </a:r>
          </a:p>
          <a:p>
            <a:pPr>
              <a:buFont typeface="Arial" panose="020B0604020202020204" pitchFamily="34" charset="0"/>
              <a:buChar char="•"/>
            </a:pPr>
            <a:r>
              <a:rPr lang="en-US" sz="1400" dirty="0">
                <a:latin typeface="Arial" panose="020B0604020202020204" pitchFamily="34" charset="0"/>
                <a:cs typeface="Arial" panose="020B0604020202020204" pitchFamily="34" charset="0"/>
              </a:rPr>
              <a:t>The L (F</a:t>
            </a:r>
            <a:r>
              <a:rPr lang="en-US" sz="1400" b="1" dirty="0">
                <a:latin typeface="Arial" panose="020B0604020202020204" pitchFamily="34" charset="0"/>
                <a:cs typeface="Arial" panose="020B0604020202020204" pitchFamily="34" charset="0"/>
              </a:rPr>
              <a:t>L</a:t>
            </a:r>
            <a:r>
              <a:rPr lang="en-US" sz="1400" dirty="0">
                <a:latin typeface="Arial" panose="020B0604020202020204" pitchFamily="34" charset="0"/>
                <a:cs typeface="Arial" panose="020B0604020202020204" pitchFamily="34" charset="0"/>
              </a:rPr>
              <a:t>ANK) is encoded by looking at the intersection of column L and the row starting with E (S</a:t>
            </a:r>
            <a:r>
              <a:rPr lang="en-US" sz="1400" b="1" dirty="0">
                <a:latin typeface="Arial" panose="020B0604020202020204" pitchFamily="34" charset="0"/>
                <a:cs typeface="Arial" panose="020B0604020202020204" pitchFamily="34" charset="0"/>
              </a:rPr>
              <a:t>E</a:t>
            </a:r>
            <a:r>
              <a:rPr lang="en-US" sz="1400" dirty="0">
                <a:latin typeface="Arial" panose="020B0604020202020204" pitchFamily="34" charset="0"/>
                <a:cs typeface="Arial" panose="020B0604020202020204" pitchFamily="34" charset="0"/>
              </a:rPr>
              <a:t>CRETKEY), resulting in the cipher letter P.</a:t>
            </a:r>
          </a:p>
          <a:p>
            <a:pPr>
              <a:buFont typeface="Arial" panose="020B0604020202020204" pitchFamily="34" charset="0"/>
              <a:buChar char="•"/>
            </a:pPr>
            <a:r>
              <a:rPr lang="en-US" sz="1400" dirty="0">
                <a:latin typeface="Arial" panose="020B0604020202020204" pitchFamily="34" charset="0"/>
                <a:cs typeface="Arial" panose="020B0604020202020204" pitchFamily="34" charset="0"/>
              </a:rPr>
              <a:t>The A (FL</a:t>
            </a:r>
            <a:r>
              <a:rPr lang="en-US" sz="1400" b="1" dirty="0">
                <a:latin typeface="Arial" panose="020B0604020202020204" pitchFamily="34" charset="0"/>
                <a:cs typeface="Arial" panose="020B0604020202020204" pitchFamily="34" charset="0"/>
              </a:rPr>
              <a:t>A</a:t>
            </a:r>
            <a:r>
              <a:rPr lang="en-US" sz="1400" dirty="0">
                <a:latin typeface="Arial" panose="020B0604020202020204" pitchFamily="34" charset="0"/>
                <a:cs typeface="Arial" panose="020B0604020202020204" pitchFamily="34" charset="0"/>
              </a:rPr>
              <a:t>NK) is encoded by looking at the intersection of column A and the row starting with C (SE</a:t>
            </a:r>
            <a:r>
              <a:rPr lang="en-US" sz="1400" b="1" dirty="0">
                <a:latin typeface="Arial" panose="020B0604020202020204" pitchFamily="34" charset="0"/>
                <a:cs typeface="Arial" panose="020B0604020202020204" pitchFamily="34" charset="0"/>
              </a:rPr>
              <a:t>C</a:t>
            </a:r>
            <a:r>
              <a:rPr lang="en-US" sz="1400" dirty="0">
                <a:latin typeface="Arial" panose="020B0604020202020204" pitchFamily="34" charset="0"/>
                <a:cs typeface="Arial" panose="020B0604020202020204" pitchFamily="34" charset="0"/>
              </a:rPr>
              <a:t>RETKEY), resulting in the cipher letter C.</a:t>
            </a:r>
          </a:p>
          <a:p>
            <a:pPr>
              <a:buFont typeface="Arial" panose="020B0604020202020204" pitchFamily="34" charset="0"/>
              <a:buChar char="•"/>
            </a:pPr>
            <a:r>
              <a:rPr lang="en-US" sz="1400" dirty="0">
                <a:latin typeface="Arial" panose="020B0604020202020204" pitchFamily="34" charset="0"/>
                <a:cs typeface="Arial" panose="020B0604020202020204" pitchFamily="34" charset="0"/>
              </a:rPr>
              <a:t>The N (FLA</a:t>
            </a:r>
            <a:r>
              <a:rPr lang="en-US" sz="1400" b="1" dirty="0">
                <a:latin typeface="Arial" panose="020B0604020202020204" pitchFamily="34" charset="0"/>
                <a:cs typeface="Arial" panose="020B0604020202020204" pitchFamily="34" charset="0"/>
              </a:rPr>
              <a:t>N</a:t>
            </a:r>
            <a:r>
              <a:rPr lang="en-US" sz="1400" dirty="0">
                <a:latin typeface="Arial" panose="020B0604020202020204" pitchFamily="34" charset="0"/>
                <a:cs typeface="Arial" panose="020B0604020202020204" pitchFamily="34" charset="0"/>
              </a:rPr>
              <a:t>K) is encoded by looking at the intersection of column N and the row starting with R (SEC</a:t>
            </a:r>
            <a:r>
              <a:rPr lang="en-US" sz="1400" b="1" dirty="0">
                <a:latin typeface="Arial" panose="020B0604020202020204" pitchFamily="34" charset="0"/>
                <a:cs typeface="Arial" panose="020B0604020202020204" pitchFamily="34" charset="0"/>
              </a:rPr>
              <a:t>R</a:t>
            </a:r>
            <a:r>
              <a:rPr lang="en-US" sz="1400" dirty="0">
                <a:latin typeface="Arial" panose="020B0604020202020204" pitchFamily="34" charset="0"/>
                <a:cs typeface="Arial" panose="020B0604020202020204" pitchFamily="34" charset="0"/>
              </a:rPr>
              <a:t>ETKEY), resulting in the cipher letter E.</a:t>
            </a:r>
          </a:p>
          <a:p>
            <a:pPr>
              <a:buFont typeface="Arial" panose="020B0604020202020204" pitchFamily="34" charset="0"/>
              <a:buChar char="•"/>
            </a:pPr>
            <a:r>
              <a:rPr lang="en-US" sz="1400" dirty="0">
                <a:latin typeface="Arial" panose="020B0604020202020204" pitchFamily="34" charset="0"/>
                <a:cs typeface="Arial" panose="020B0604020202020204" pitchFamily="34" charset="0"/>
              </a:rPr>
              <a:t>The K (FLAN</a:t>
            </a:r>
            <a:r>
              <a:rPr lang="en-US" sz="1400" b="1" dirty="0">
                <a:latin typeface="Arial" panose="020B0604020202020204" pitchFamily="34" charset="0"/>
                <a:cs typeface="Arial" panose="020B0604020202020204" pitchFamily="34" charset="0"/>
              </a:rPr>
              <a:t>K</a:t>
            </a:r>
            <a:r>
              <a:rPr lang="en-US" sz="1400" dirty="0">
                <a:latin typeface="Arial" panose="020B0604020202020204" pitchFamily="34" charset="0"/>
                <a:cs typeface="Arial" panose="020B0604020202020204" pitchFamily="34" charset="0"/>
              </a:rPr>
              <a:t>) is encoded by looking at the intersection of column K and the row starting with E (SECR</a:t>
            </a:r>
            <a:r>
              <a:rPr lang="en-US" sz="1400" b="1" dirty="0">
                <a:latin typeface="Arial" panose="020B0604020202020204" pitchFamily="34" charset="0"/>
                <a:cs typeface="Arial" panose="020B0604020202020204" pitchFamily="34" charset="0"/>
              </a:rPr>
              <a:t>E</a:t>
            </a:r>
            <a:r>
              <a:rPr lang="en-US" sz="1400" dirty="0">
                <a:latin typeface="Arial" panose="020B0604020202020204" pitchFamily="34" charset="0"/>
                <a:cs typeface="Arial" panose="020B0604020202020204" pitchFamily="34" charset="0"/>
              </a:rPr>
              <a:t>TKEY), resulting in the cipher letter O.</a:t>
            </a:r>
          </a:p>
          <a:p>
            <a:endParaRPr lang="en-US"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For example, SECRETKEYSECRETKEYSEC is required to encode FLANK EAST ATTACK AT DAWN:</a:t>
            </a:r>
          </a:p>
          <a:p>
            <a:pPr lvl="1">
              <a:buFont typeface="Arial" panose="020B0604020202020204" pitchFamily="34" charset="0"/>
              <a:buChar char="•"/>
            </a:pPr>
            <a:r>
              <a:rPr lang="en-US" sz="1400" b="1" dirty="0">
                <a:latin typeface="Arial" panose="020B0604020202020204" pitchFamily="34" charset="0"/>
                <a:cs typeface="Arial" panose="020B0604020202020204" pitchFamily="34" charset="0"/>
              </a:rPr>
              <a:t>Secret key</a:t>
            </a:r>
            <a:r>
              <a:rPr lang="en-US" sz="1400" dirty="0">
                <a:latin typeface="Arial" panose="020B0604020202020204" pitchFamily="34" charset="0"/>
                <a:cs typeface="Arial" panose="020B0604020202020204" pitchFamily="34" charset="0"/>
              </a:rPr>
              <a:t>: SECRETKEYSECRETKEYSEC</a:t>
            </a:r>
          </a:p>
          <a:p>
            <a:pPr lvl="1">
              <a:buFont typeface="Arial" panose="020B0604020202020204" pitchFamily="34" charset="0"/>
              <a:buChar char="•"/>
            </a:pPr>
            <a:r>
              <a:rPr lang="en-US" sz="1400" b="1" dirty="0">
                <a:latin typeface="Arial" panose="020B0604020202020204" pitchFamily="34" charset="0"/>
                <a:cs typeface="Arial" panose="020B0604020202020204" pitchFamily="34" charset="0"/>
              </a:rPr>
              <a:t>Plaintext:</a:t>
            </a:r>
            <a:r>
              <a:rPr lang="en-US" sz="1400" dirty="0">
                <a:latin typeface="Arial" panose="020B0604020202020204" pitchFamily="34" charset="0"/>
                <a:cs typeface="Arial" panose="020B0604020202020204" pitchFamily="34" charset="0"/>
              </a:rPr>
              <a:t> FLANKEASTATTACKATDAWN</a:t>
            </a:r>
          </a:p>
          <a:p>
            <a:pPr lvl="1">
              <a:buFont typeface="Arial" panose="020B0604020202020204" pitchFamily="34" charset="0"/>
              <a:buChar char="•"/>
            </a:pPr>
            <a:r>
              <a:rPr lang="en-US" sz="1400" b="1" dirty="0">
                <a:latin typeface="Arial" panose="020B0604020202020204" pitchFamily="34" charset="0"/>
                <a:cs typeface="Arial" panose="020B0604020202020204" pitchFamily="34" charset="0"/>
              </a:rPr>
              <a:t>Cipher text:</a:t>
            </a:r>
            <a:r>
              <a:rPr lang="en-US" sz="1400" dirty="0">
                <a:latin typeface="Arial" panose="020B0604020202020204" pitchFamily="34" charset="0"/>
                <a:cs typeface="Arial" panose="020B0604020202020204" pitchFamily="34" charset="0"/>
              </a:rPr>
              <a:t> XPCEOXKURSXVRGDKXBSAP</a:t>
            </a:r>
          </a:p>
        </p:txBody>
      </p:sp>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lstStyle>
            <a:lvl1pPr>
              <a:defRPr sz="600">
                <a:solidFill>
                  <a:srgbClr val="D9D9D9"/>
                </a:solidFill>
              </a:defRPr>
            </a:lvl1pPr>
          </a:lstStyle>
          <a:p>
            <a:fld id="{F7021451-1387-4CA6-816F-3879F97B5CBC}" type="slidenum">
              <a:rPr lang="en-US"/>
              <a:t>13</a:t>
            </a:fld>
            <a:endParaRPr lang="en-US" dirty="0"/>
          </a:p>
        </p:txBody>
      </p:sp>
    </p:spTree>
    <p:extLst>
      <p:ext uri="{BB962C8B-B14F-4D97-AF65-F5344CB8AC3E}">
        <p14:creationId xmlns:p14="http://schemas.microsoft.com/office/powerpoint/2010/main" val="33223751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Cryptography</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One-Time Pad Ciphers</a:t>
            </a:r>
          </a:p>
        </p:txBody>
      </p:sp>
      <p:sp>
        <p:nvSpPr>
          <p:cNvPr id="5" name="Object4"/>
          <p:cNvSpPr/>
          <p:nvPr/>
        </p:nvSpPr>
        <p:spPr>
          <a:xfrm>
            <a:off x="0" y="914400"/>
            <a:ext cx="5334034" cy="2571750"/>
          </a:xfrm>
          <a:prstGeom prst="rect">
            <a:avLst/>
          </a:prstGeom>
          <a:noFill/>
          <a:ln/>
        </p:spPr>
        <p:txBody>
          <a:bodyPr wrap="square" rtlCol="0" anchor="t"/>
          <a:lstStyle/>
          <a:p>
            <a:pPr>
              <a:lnSpc>
                <a:spcPts val="2000"/>
              </a:lnSpc>
            </a:pPr>
            <a:r>
              <a:rPr lang="en-US" sz="1500" dirty="0">
                <a:latin typeface="Arial" panose="020B0604020202020204" pitchFamily="34" charset="0"/>
                <a:cs typeface="Arial" panose="020B0604020202020204" pitchFamily="34" charset="0"/>
              </a:rPr>
              <a:t>Gilbert Vernam was an AT&amp;T Bell Labs engineer who, in 1917, invented, and later patented, the stream cipher. He also co-invented the one-time pad cipher. Vernam proposed a teletype cipher in which a prepared key consisting of an arbitrarily long, non-repeating sequence of numbers was kept on paper tape, shown in the figure. It was then combined character by character with the plaintext message to produce the ciphertext.</a:t>
            </a:r>
          </a:p>
          <a:p>
            <a:pPr>
              <a:lnSpc>
                <a:spcPts val="2000"/>
              </a:lnSpc>
            </a:pPr>
            <a:endParaRPr lang="en-US" sz="1500" dirty="0">
              <a:latin typeface="Arial" panose="020B0604020202020204" pitchFamily="34" charset="0"/>
              <a:cs typeface="Arial" panose="020B0604020202020204" pitchFamily="34" charset="0"/>
            </a:endParaRPr>
          </a:p>
          <a:p>
            <a:pPr>
              <a:lnSpc>
                <a:spcPts val="2000"/>
              </a:lnSpc>
            </a:pPr>
            <a:r>
              <a:rPr lang="en-US" sz="1500" dirty="0">
                <a:latin typeface="Arial" panose="020B0604020202020204" pitchFamily="34" charset="0"/>
                <a:cs typeface="Arial" panose="020B0604020202020204" pitchFamily="34" charset="0"/>
              </a:rPr>
              <a:t>To decipher the ciphertext, the same paper tape key was again combined character by character, producing the plaintext. Each tape was used only once; hence, the name one-time pad. Several difficulties are inherent in using one-time pads in the real world. </a:t>
            </a:r>
          </a:p>
        </p:txBody>
      </p:sp>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lstStyle>
            <a:lvl1pPr>
              <a:defRPr sz="600">
                <a:solidFill>
                  <a:srgbClr val="D9D9D9"/>
                </a:solidFill>
              </a:defRPr>
            </a:lvl1pPr>
          </a:lstStyle>
          <a:p>
            <a:fld id="{F7021451-1387-4CA6-816F-3879F97B5CBC}" type="slidenum">
              <a:rPr lang="en-US"/>
              <a:t>14</a:t>
            </a:fld>
            <a:endParaRPr lang="en-US" dirty="0"/>
          </a:p>
        </p:txBody>
      </p:sp>
      <p:pic>
        <p:nvPicPr>
          <p:cNvPr id="6" name="Picture 5">
            <a:extLst>
              <a:ext uri="{FF2B5EF4-FFF2-40B4-BE49-F238E27FC236}">
                <a16:creationId xmlns:a16="http://schemas.microsoft.com/office/drawing/2014/main" id="{0161F807-8AC0-4AE3-9A13-9A7DA6A6AD3A}"/>
              </a:ext>
            </a:extLst>
          </p:cNvPr>
          <p:cNvPicPr>
            <a:picLocks noChangeAspect="1"/>
          </p:cNvPicPr>
          <p:nvPr/>
        </p:nvPicPr>
        <p:blipFill>
          <a:blip r:embed="rId3"/>
          <a:stretch>
            <a:fillRect/>
          </a:stretch>
        </p:blipFill>
        <p:spPr>
          <a:xfrm>
            <a:off x="5334034" y="1088966"/>
            <a:ext cx="3275600" cy="284087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sp>
        <p:nvSpPr>
          <p:cNvPr id="2" name="Object1"/>
          <p:cNvSpPr>
            <a:spLocks noGrp="1"/>
          </p:cNvSpPr>
          <p:nvPr>
            <p:ph type="body" idx="100" hasCustomPrompt="1"/>
          </p:nvPr>
        </p:nvSpPr>
        <p:spPr>
          <a:xfrm>
            <a:off x="457200" y="2057400"/>
            <a:ext cx="8229600" cy="914400"/>
          </a:xfrm>
          <a:prstGeom prst="rect">
            <a:avLst/>
          </a:prstGeom>
          <a:noFill/>
          <a:ln/>
        </p:spPr>
        <p:txBody>
          <a:bodyPr wrap="square" rtlCol="0"/>
          <a:lstStyle/>
          <a:p>
            <a:pPr marL="0" indent="0">
              <a:buNone/>
            </a:pPr>
            <a:r>
              <a:rPr lang="en-US" dirty="0"/>
              <a:t>15.3 Cryptanalysis</a:t>
            </a:r>
          </a:p>
        </p:txBody>
      </p:sp>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lstStyle>
            <a:lvl1pPr>
              <a:defRPr sz="600">
                <a:solidFill>
                  <a:srgbClr val="D9D9D9"/>
                </a:solidFill>
              </a:defRPr>
            </a:lvl1pPr>
          </a:lstStyle>
          <a:p>
            <a:fld id="{F7021451-1387-4CA6-816F-3879F97B5CBC}" type="slidenum">
              <a:rPr lang="en-US"/>
              <a:t>15</a:t>
            </a:fld>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Cryptanalysis</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Cracking Code</a:t>
            </a:r>
          </a:p>
        </p:txBody>
      </p:sp>
      <p:sp>
        <p:nvSpPr>
          <p:cNvPr id="5" name="Object4"/>
          <p:cNvSpPr/>
          <p:nvPr/>
        </p:nvSpPr>
        <p:spPr>
          <a:xfrm>
            <a:off x="-1" y="914400"/>
            <a:ext cx="8603673" cy="2571750"/>
          </a:xfrm>
          <a:prstGeom prst="rect">
            <a:avLst/>
          </a:prstGeom>
          <a:noFill/>
          <a:ln/>
        </p:spPr>
        <p:txBody>
          <a:bodyPr wrap="square" rtlCol="0" anchor="t"/>
          <a:lstStyle/>
          <a:p>
            <a:r>
              <a:rPr lang="en-US" sz="1600" dirty="0">
                <a:latin typeface="Arial" panose="020B0604020202020204" pitchFamily="34" charset="0"/>
                <a:cs typeface="Arial" panose="020B0604020202020204" pitchFamily="34" charset="0"/>
              </a:rPr>
              <a:t>Cryptanalysis is the practice and study of determining the meaning of encrypted information (cracking the code), without access to the shared secret key. This is also known as codebreaking.</a:t>
            </a:r>
          </a:p>
          <a:p>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Throughout history, there have been many instances of cryptanalysis:</a:t>
            </a:r>
          </a:p>
          <a:p>
            <a:pPr lvl="1"/>
            <a:endParaRPr lang="en-US" sz="1600" dirty="0">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The Vigenère cipher had been absolutely secure until it was broken in the 19th century by English cryptographer Charles Babbage.</a:t>
            </a:r>
          </a:p>
          <a:p>
            <a:pPr marL="742950" lvl="1"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Mary, Queen of Scots, was plotting to overthrow Queen Elizabeth I from the throne and sent encrypted messages to her co-conspirators. The cracking of the code used in this plot led to the beheading of Mary in 1587.</a:t>
            </a:r>
          </a:p>
          <a:p>
            <a:pPr marL="742950" lvl="1"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The Enigma-encrypted communications were used by the Germans to navigate and direct their U-boats in the Atlantic. Polish and British cryptanalysts broke the German Enigma code. Winston Churchill was of the opinion that it was a turning point in WWII.</a:t>
            </a:r>
          </a:p>
        </p:txBody>
      </p:sp>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lstStyle>
            <a:lvl1pPr>
              <a:defRPr sz="600">
                <a:solidFill>
                  <a:srgbClr val="D9D9D9"/>
                </a:solidFill>
              </a:defRPr>
            </a:lvl1pPr>
          </a:lstStyle>
          <a:p>
            <a:fld id="{F7021451-1387-4CA6-816F-3879F97B5CBC}" type="slidenum">
              <a:rPr lang="en-US"/>
              <a:t>16</a:t>
            </a:fld>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Cryptanalysis</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Methods of Cracking Code</a:t>
            </a:r>
          </a:p>
        </p:txBody>
      </p:sp>
      <p:sp>
        <p:nvSpPr>
          <p:cNvPr id="5" name="Object4"/>
          <p:cNvSpPr/>
          <p:nvPr/>
        </p:nvSpPr>
        <p:spPr>
          <a:xfrm>
            <a:off x="0" y="914400"/>
            <a:ext cx="8229600" cy="2571750"/>
          </a:xfrm>
          <a:prstGeom prst="rect">
            <a:avLst/>
          </a:prstGeom>
          <a:noFill/>
          <a:ln/>
        </p:spPr>
        <p:txBody>
          <a:bodyPr wrap="square" rtlCol="0" anchor="t"/>
          <a:lstStyle/>
          <a:p>
            <a:r>
              <a:rPr lang="en-US" sz="1600" dirty="0">
                <a:latin typeface="Arial" panose="020B0604020202020204" pitchFamily="34" charset="0"/>
                <a:cs typeface="Arial" panose="020B0604020202020204" pitchFamily="34" charset="0"/>
              </a:rPr>
              <a:t>Several methods are used in cryptanalysis:</a:t>
            </a:r>
          </a:p>
          <a:p>
            <a:pPr marL="742950" lvl="1" indent="-285750">
              <a:buFont typeface="Arial" panose="020B0604020202020204" pitchFamily="34" charset="0"/>
              <a:buChar char="•"/>
            </a:pPr>
            <a:r>
              <a:rPr lang="en-US" sz="1600" b="1" dirty="0">
                <a:latin typeface="Arial" panose="020B0604020202020204" pitchFamily="34" charset="0"/>
                <a:cs typeface="Arial" panose="020B0604020202020204" pitchFamily="34" charset="0"/>
              </a:rPr>
              <a:t>Brute-force method</a:t>
            </a:r>
            <a:r>
              <a:rPr lang="en-US" sz="1600" dirty="0">
                <a:latin typeface="Arial" panose="020B0604020202020204" pitchFamily="34" charset="0"/>
                <a:cs typeface="Arial" panose="020B0604020202020204" pitchFamily="34" charset="0"/>
              </a:rPr>
              <a:t> - The attacker tries every possible key knowing that eventually one of them will work.</a:t>
            </a:r>
          </a:p>
          <a:p>
            <a:pPr marL="742950" lvl="1" indent="-285750">
              <a:buFont typeface="Arial" panose="020B0604020202020204" pitchFamily="34" charset="0"/>
              <a:buChar char="•"/>
            </a:pPr>
            <a:r>
              <a:rPr lang="en-US" sz="1600" b="1" dirty="0">
                <a:latin typeface="Arial" panose="020B0604020202020204" pitchFamily="34" charset="0"/>
                <a:cs typeface="Arial" panose="020B0604020202020204" pitchFamily="34" charset="0"/>
              </a:rPr>
              <a:t>Ciphertext method</a:t>
            </a:r>
            <a:r>
              <a:rPr lang="en-US" sz="1600" dirty="0">
                <a:latin typeface="Arial" panose="020B0604020202020204" pitchFamily="34" charset="0"/>
                <a:cs typeface="Arial" panose="020B0604020202020204" pitchFamily="34" charset="0"/>
              </a:rPr>
              <a:t> - The attacker has the ciphertext of several encrypted messages but no knowledge of the underlying plaintext.</a:t>
            </a:r>
          </a:p>
          <a:p>
            <a:pPr marL="742950" lvl="1" indent="-285750">
              <a:buFont typeface="Arial" panose="020B0604020202020204" pitchFamily="34" charset="0"/>
              <a:buChar char="•"/>
            </a:pPr>
            <a:r>
              <a:rPr lang="en-US" sz="1600" b="1" dirty="0">
                <a:latin typeface="Arial" panose="020B0604020202020204" pitchFamily="34" charset="0"/>
                <a:cs typeface="Arial" panose="020B0604020202020204" pitchFamily="34" charset="0"/>
              </a:rPr>
              <a:t>Known-Plaintext method</a:t>
            </a:r>
            <a:r>
              <a:rPr lang="en-US" sz="1600" dirty="0">
                <a:latin typeface="Arial" panose="020B0604020202020204" pitchFamily="34" charset="0"/>
                <a:cs typeface="Arial" panose="020B0604020202020204" pitchFamily="34" charset="0"/>
              </a:rPr>
              <a:t> - The attacker has access to the ciphertext of several messages and knows something about the plaintext underlying that ciphertext.</a:t>
            </a:r>
          </a:p>
          <a:p>
            <a:pPr marL="742950" lvl="1" indent="-285750">
              <a:buFont typeface="Arial" panose="020B0604020202020204" pitchFamily="34" charset="0"/>
              <a:buChar char="•"/>
            </a:pPr>
            <a:r>
              <a:rPr lang="en-US" sz="1600" b="1" dirty="0">
                <a:latin typeface="Arial" panose="020B0604020202020204" pitchFamily="34" charset="0"/>
                <a:cs typeface="Arial" panose="020B0604020202020204" pitchFamily="34" charset="0"/>
              </a:rPr>
              <a:t>Chosen-Plaintext method</a:t>
            </a:r>
            <a:r>
              <a:rPr lang="en-US" sz="1600" dirty="0">
                <a:latin typeface="Arial" panose="020B0604020202020204" pitchFamily="34" charset="0"/>
                <a:cs typeface="Arial" panose="020B0604020202020204" pitchFamily="34" charset="0"/>
              </a:rPr>
              <a:t> - The attacker chooses which data the encryption device encrypts and observes the ciphertext output.</a:t>
            </a:r>
          </a:p>
          <a:p>
            <a:pPr marL="742950" lvl="1" indent="-285750">
              <a:buFont typeface="Arial" panose="020B0604020202020204" pitchFamily="34" charset="0"/>
              <a:buChar char="•"/>
            </a:pPr>
            <a:r>
              <a:rPr lang="en-US" sz="1600" b="1" dirty="0">
                <a:latin typeface="Arial" panose="020B0604020202020204" pitchFamily="34" charset="0"/>
                <a:cs typeface="Arial" panose="020B0604020202020204" pitchFamily="34" charset="0"/>
              </a:rPr>
              <a:t>Chosen-Ciphertext method</a:t>
            </a:r>
            <a:r>
              <a:rPr lang="en-US" sz="1600" dirty="0">
                <a:latin typeface="Arial" panose="020B0604020202020204" pitchFamily="34" charset="0"/>
                <a:cs typeface="Arial" panose="020B0604020202020204" pitchFamily="34" charset="0"/>
              </a:rPr>
              <a:t> - The attacker can choose different ciphertext to be decrypted and has access to the decrypted plaintext.</a:t>
            </a:r>
          </a:p>
          <a:p>
            <a:pPr marL="742950" lvl="1" indent="-285750">
              <a:buFont typeface="Arial" panose="020B0604020202020204" pitchFamily="34" charset="0"/>
              <a:buChar char="•"/>
            </a:pPr>
            <a:r>
              <a:rPr lang="en-US" sz="1600" b="1" dirty="0">
                <a:latin typeface="Arial" panose="020B0604020202020204" pitchFamily="34" charset="0"/>
                <a:cs typeface="Arial" panose="020B0604020202020204" pitchFamily="34" charset="0"/>
              </a:rPr>
              <a:t>Meet-in-the-Middle method</a:t>
            </a:r>
            <a:r>
              <a:rPr lang="en-US" sz="1600" dirty="0">
                <a:latin typeface="Arial" panose="020B0604020202020204" pitchFamily="34" charset="0"/>
                <a:cs typeface="Arial" panose="020B0604020202020204" pitchFamily="34" charset="0"/>
              </a:rPr>
              <a:t> - The attacker knows a portion of the plaintext and the corresponding ciphertext.</a:t>
            </a:r>
          </a:p>
        </p:txBody>
      </p:sp>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lstStyle>
            <a:lvl1pPr>
              <a:defRPr sz="600">
                <a:solidFill>
                  <a:srgbClr val="D9D9D9"/>
                </a:solidFill>
              </a:defRPr>
            </a:lvl1pPr>
          </a:lstStyle>
          <a:p>
            <a:fld id="{F7021451-1387-4CA6-816F-3879F97B5CBC}" type="slidenum">
              <a:rPr lang="en-US"/>
              <a:t>17</a:t>
            </a:fld>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Cryptanalysis</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Cracking Code Example</a:t>
            </a:r>
          </a:p>
        </p:txBody>
      </p:sp>
      <p:sp>
        <p:nvSpPr>
          <p:cNvPr id="5" name="Object4"/>
          <p:cNvSpPr/>
          <p:nvPr/>
        </p:nvSpPr>
        <p:spPr>
          <a:xfrm>
            <a:off x="0" y="914400"/>
            <a:ext cx="3840480" cy="1512916"/>
          </a:xfrm>
          <a:prstGeom prst="rect">
            <a:avLst/>
          </a:prstGeom>
          <a:noFill/>
          <a:ln/>
        </p:spPr>
        <p:txBody>
          <a:bodyPr wrap="square" rtlCol="0" anchor="t"/>
          <a:lstStyle/>
          <a:p>
            <a:r>
              <a:rPr lang="en-US" sz="1600" dirty="0">
                <a:latin typeface="Arial" panose="020B0604020202020204" pitchFamily="34" charset="0"/>
                <a:cs typeface="Arial" panose="020B0604020202020204" pitchFamily="34" charset="0"/>
              </a:rPr>
              <a:t>When choosing a cryptanalysis method, consider the Caesar cipher encrypted code. The best way to crack the code is to use brute force. Because there are only 25 possible rotations, the effort is relatively small to try all possible rotations and see which one returns something that makes sense.</a:t>
            </a:r>
          </a:p>
          <a:p>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A more scientific approach is to use the fact that some characters in the English alphabet are used more often than others. This method is called frequency analysis. </a:t>
            </a:r>
          </a:p>
          <a:p>
            <a:pPr>
              <a:lnSpc>
                <a:spcPts val="2000"/>
              </a:lnSpc>
            </a:pPr>
            <a:endParaRPr lang="en-US" sz="1400" dirty="0"/>
          </a:p>
        </p:txBody>
      </p:sp>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lstStyle>
            <a:lvl1pPr>
              <a:defRPr sz="600">
                <a:solidFill>
                  <a:srgbClr val="D9D9D9"/>
                </a:solidFill>
              </a:defRPr>
            </a:lvl1pPr>
          </a:lstStyle>
          <a:p>
            <a:fld id="{F7021451-1387-4CA6-816F-3879F97B5CBC}" type="slidenum">
              <a:rPr lang="en-US"/>
              <a:t>18</a:t>
            </a:fld>
            <a:endParaRPr lang="en-US" dirty="0"/>
          </a:p>
        </p:txBody>
      </p:sp>
      <p:pic>
        <p:nvPicPr>
          <p:cNvPr id="6" name="Picture 5">
            <a:extLst>
              <a:ext uri="{FF2B5EF4-FFF2-40B4-BE49-F238E27FC236}">
                <a16:creationId xmlns:a16="http://schemas.microsoft.com/office/drawing/2014/main" id="{7F75D755-2F7F-43CB-993F-E39DC9D0A936}"/>
              </a:ext>
            </a:extLst>
          </p:cNvPr>
          <p:cNvPicPr>
            <a:picLocks noChangeAspect="1"/>
          </p:cNvPicPr>
          <p:nvPr/>
        </p:nvPicPr>
        <p:blipFill>
          <a:blip r:embed="rId3"/>
          <a:stretch>
            <a:fillRect/>
          </a:stretch>
        </p:blipFill>
        <p:spPr>
          <a:xfrm>
            <a:off x="3959636" y="881149"/>
            <a:ext cx="4855174" cy="3381202"/>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sp>
        <p:nvSpPr>
          <p:cNvPr id="2" name="Object1"/>
          <p:cNvSpPr>
            <a:spLocks noGrp="1"/>
          </p:cNvSpPr>
          <p:nvPr>
            <p:ph type="body" idx="100" hasCustomPrompt="1"/>
          </p:nvPr>
        </p:nvSpPr>
        <p:spPr>
          <a:xfrm>
            <a:off x="457200" y="2057400"/>
            <a:ext cx="8229600" cy="914400"/>
          </a:xfrm>
          <a:prstGeom prst="rect">
            <a:avLst/>
          </a:prstGeom>
          <a:noFill/>
          <a:ln/>
        </p:spPr>
        <p:txBody>
          <a:bodyPr wrap="square" rtlCol="0"/>
          <a:lstStyle/>
          <a:p>
            <a:pPr marL="0" indent="0">
              <a:buNone/>
            </a:pPr>
            <a:r>
              <a:rPr lang="en-US" dirty="0"/>
              <a:t>15.4 Cryptology</a:t>
            </a:r>
          </a:p>
        </p:txBody>
      </p:sp>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lstStyle>
            <a:lvl1pPr>
              <a:defRPr sz="600">
                <a:solidFill>
                  <a:srgbClr val="D9D9D9"/>
                </a:solidFill>
              </a:defRPr>
            </a:lvl1pPr>
          </a:lstStyle>
          <a:p>
            <a:fld id="{F7021451-1387-4CA6-816F-3879F97B5CBC}" type="slidenum">
              <a:rPr lang="en-US"/>
              <a:t>19</a:t>
            </a:fld>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33"/>
          <p:cNvSpPr>
            <a:spLocks noGrp="1" noChangeArrowheads="1"/>
          </p:cNvSpPr>
          <p:nvPr>
            <p:ph type="title"/>
          </p:nvPr>
        </p:nvSpPr>
        <p:spPr>
          <a:xfrm>
            <a:off x="1" y="41394"/>
            <a:ext cx="9144000" cy="612812"/>
          </a:xfrm>
        </p:spPr>
        <p:txBody>
          <a:bodyPr/>
          <a:lstStyle/>
          <a:p>
            <a:pPr eaLnBrk="1" hangingPunct="1"/>
            <a:r>
              <a:rPr lang="en-US" dirty="0"/>
              <a:t>Module Objectives</a:t>
            </a:r>
          </a:p>
        </p:txBody>
      </p:sp>
      <p:sp>
        <p:nvSpPr>
          <p:cNvPr id="6147" name="Rectangle 34"/>
          <p:cNvSpPr>
            <a:spLocks noGrp="1" noChangeArrowheads="1"/>
          </p:cNvSpPr>
          <p:nvPr>
            <p:ph idx="1"/>
          </p:nvPr>
        </p:nvSpPr>
        <p:spPr>
          <a:xfrm>
            <a:off x="99461" y="654206"/>
            <a:ext cx="8731272" cy="827461"/>
          </a:xfrm>
        </p:spPr>
        <p:txBody>
          <a:bodyPr/>
          <a:lstStyle/>
          <a:p>
            <a:pPr marL="0" lvl="0" indent="0" defTabSz="914400" eaLnBrk="0" hangingPunct="0">
              <a:spcBef>
                <a:spcPct val="0"/>
              </a:spcBef>
              <a:spcAft>
                <a:spcPct val="0"/>
              </a:spcAft>
              <a:buClrTx/>
              <a:buSzTx/>
              <a:buNone/>
            </a:pPr>
            <a:r>
              <a:rPr lang="en-US" altLang="en-US" sz="1400" b="1" dirty="0">
                <a:solidFill>
                  <a:schemeClr val="tx1"/>
                </a:solidFill>
                <a:ea typeface="Calibri" panose="020F0502020204030204" pitchFamily="34" charset="0"/>
                <a:cs typeface="Calibri" panose="020F0502020204030204" pitchFamily="34" charset="0"/>
              </a:rPr>
              <a:t>Module Title: </a:t>
            </a:r>
            <a:r>
              <a:rPr lang="en-US" altLang="en-US" sz="1400" dirty="0">
                <a:solidFill>
                  <a:schemeClr val="tx1"/>
                </a:solidFill>
                <a:ea typeface="Calibri" panose="020F0502020204030204" pitchFamily="34" charset="0"/>
                <a:cs typeface="Calibri" panose="020F0502020204030204" pitchFamily="34" charset="0"/>
              </a:rPr>
              <a:t>Cryptographic Services</a:t>
            </a:r>
          </a:p>
          <a:p>
            <a:pPr marL="0" lvl="0" indent="0" defTabSz="914400" eaLnBrk="0" hangingPunct="0">
              <a:spcBef>
                <a:spcPct val="0"/>
              </a:spcBef>
              <a:spcAft>
                <a:spcPct val="0"/>
              </a:spcAft>
              <a:buClrTx/>
              <a:buSzTx/>
              <a:buNone/>
            </a:pPr>
            <a:endParaRPr lang="en-US" altLang="en-US" sz="1400" dirty="0">
              <a:solidFill>
                <a:schemeClr val="tx1"/>
              </a:solidFill>
            </a:endParaRPr>
          </a:p>
          <a:p>
            <a:pPr marL="0" lvl="0" indent="0" defTabSz="914400" eaLnBrk="0" hangingPunct="0">
              <a:spcBef>
                <a:spcPct val="0"/>
              </a:spcBef>
              <a:spcAft>
                <a:spcPct val="0"/>
              </a:spcAft>
              <a:buClrTx/>
              <a:buSzTx/>
              <a:buNone/>
            </a:pPr>
            <a:r>
              <a:rPr lang="en-US" altLang="en-US" sz="1400" b="1" dirty="0">
                <a:solidFill>
                  <a:schemeClr val="tx1"/>
                </a:solidFill>
                <a:ea typeface="Calibri" panose="020F0502020204030204" pitchFamily="34" charset="0"/>
                <a:cs typeface="Calibri" panose="020F0502020204030204" pitchFamily="34" charset="0"/>
              </a:rPr>
              <a:t>Module Objective</a:t>
            </a:r>
            <a:r>
              <a:rPr lang="en-US" altLang="en-US" sz="1400" dirty="0">
                <a:solidFill>
                  <a:schemeClr val="tx1"/>
                </a:solidFill>
                <a:ea typeface="Calibri" panose="020F0502020204030204" pitchFamily="34" charset="0"/>
                <a:cs typeface="Calibri" panose="020F0502020204030204" pitchFamily="34" charset="0"/>
              </a:rPr>
              <a:t>: </a:t>
            </a:r>
            <a:r>
              <a:rPr lang="en-US" sz="1400" dirty="0"/>
              <a:t>Explain how the types of encryption, hashes, and digital signatures work together to provide confidentiality, integrity, and authentication.</a:t>
            </a:r>
          </a:p>
          <a:p>
            <a:pPr marL="89297" indent="0">
              <a:spcBef>
                <a:spcPct val="30000"/>
              </a:spcBef>
              <a:buNone/>
            </a:pPr>
            <a:endParaRPr lang="en-US" dirty="0"/>
          </a:p>
          <a:p>
            <a:pPr marL="89297" indent="0">
              <a:spcBef>
                <a:spcPct val="30000"/>
              </a:spcBef>
              <a:buNone/>
            </a:pPr>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2213437634"/>
              </p:ext>
            </p:extLst>
          </p:nvPr>
        </p:nvGraphicFramePr>
        <p:xfrm>
          <a:off x="206364" y="1943683"/>
          <a:ext cx="8731272" cy="1369664"/>
        </p:xfrm>
        <a:graphic>
          <a:graphicData uri="http://schemas.openxmlformats.org/drawingml/2006/table">
            <a:tbl>
              <a:tblPr firstRow="1" firstCol="1" bandRow="1">
                <a:tableStyleId>{5C22544A-7EE6-4342-B048-85BDC9FD1C3A}</a:tableStyleId>
              </a:tblPr>
              <a:tblGrid>
                <a:gridCol w="3082714">
                  <a:extLst>
                    <a:ext uri="{9D8B030D-6E8A-4147-A177-3AD203B41FA5}">
                      <a16:colId xmlns:a16="http://schemas.microsoft.com/office/drawing/2014/main" val="399010295"/>
                    </a:ext>
                  </a:extLst>
                </a:gridCol>
                <a:gridCol w="5648558">
                  <a:extLst>
                    <a:ext uri="{9D8B030D-6E8A-4147-A177-3AD203B41FA5}">
                      <a16:colId xmlns:a16="http://schemas.microsoft.com/office/drawing/2014/main" val="3417728144"/>
                    </a:ext>
                  </a:extLst>
                </a:gridCol>
              </a:tblGrid>
              <a:tr h="224116">
                <a:tc>
                  <a:txBody>
                    <a:bodyPr/>
                    <a:lstStyle/>
                    <a:p>
                      <a:pPr marL="0" marR="0">
                        <a:lnSpc>
                          <a:spcPct val="107000"/>
                        </a:lnSpc>
                        <a:spcBef>
                          <a:spcPts val="0"/>
                        </a:spcBef>
                        <a:spcAft>
                          <a:spcPts val="0"/>
                        </a:spcAft>
                      </a:pPr>
                      <a:r>
                        <a:rPr lang="en-US" sz="1100" dirty="0">
                          <a:effectLst/>
                        </a:rPr>
                        <a:t>Topic Title</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0168" marR="60168" marT="0" marB="0"/>
                </a:tc>
                <a:tc>
                  <a:txBody>
                    <a:bodyPr/>
                    <a:lstStyle/>
                    <a:p>
                      <a:pPr marL="0" marR="0">
                        <a:lnSpc>
                          <a:spcPct val="107000"/>
                        </a:lnSpc>
                        <a:spcBef>
                          <a:spcPts val="0"/>
                        </a:spcBef>
                        <a:spcAft>
                          <a:spcPts val="0"/>
                        </a:spcAft>
                      </a:pPr>
                      <a:r>
                        <a:rPr lang="en-US" sz="1100" dirty="0">
                          <a:effectLst/>
                        </a:rPr>
                        <a:t>Topic Objective</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0168" marR="60168" marT="0" marB="0"/>
                </a:tc>
                <a:extLst>
                  <a:ext uri="{0D108BD9-81ED-4DB2-BD59-A6C34878D82A}">
                    <a16:rowId xmlns:a16="http://schemas.microsoft.com/office/drawing/2014/main" val="364302898"/>
                  </a:ext>
                </a:extLst>
              </a:tr>
              <a:tr h="263724">
                <a:tc>
                  <a:txBody>
                    <a:bodyPr/>
                    <a:lstStyle/>
                    <a:p>
                      <a:pPr marL="0" marR="0">
                        <a:lnSpc>
                          <a:spcPct val="107000"/>
                        </a:lnSpc>
                        <a:spcBef>
                          <a:spcPts val="0"/>
                        </a:spcBef>
                        <a:spcAft>
                          <a:spcPts val="0"/>
                        </a:spcAft>
                      </a:pPr>
                      <a:r>
                        <a:rPr lang="en-US" sz="1200" dirty="0">
                          <a:effectLst/>
                          <a:latin typeface="+mn-lt"/>
                          <a:ea typeface="Calibri" panose="020F0502020204030204" pitchFamily="34" charset="0"/>
                          <a:cs typeface="Times New Roman" panose="02020603050405020304" pitchFamily="18" charset="0"/>
                        </a:rPr>
                        <a:t>Secure Communications</a:t>
                      </a:r>
                    </a:p>
                  </a:txBody>
                  <a:tcPr marL="60168" marR="60168" marT="0" marB="0"/>
                </a:tc>
                <a:tc>
                  <a:txBody>
                    <a:bodyPr/>
                    <a:lstStyle/>
                    <a:p>
                      <a:pPr marL="0" marR="0">
                        <a:lnSpc>
                          <a:spcPct val="107000"/>
                        </a:lnSpc>
                        <a:spcBef>
                          <a:spcPts val="0"/>
                        </a:spcBef>
                        <a:spcAft>
                          <a:spcPts val="0"/>
                        </a:spcAft>
                      </a:pPr>
                      <a:r>
                        <a:rPr lang="en-US" sz="1200" dirty="0">
                          <a:effectLst/>
                          <a:latin typeface="+mn-lt"/>
                          <a:ea typeface="Calibri" panose="020F0502020204030204" pitchFamily="34" charset="0"/>
                          <a:cs typeface="Times New Roman" panose="02020603050405020304" pitchFamily="18" charset="0"/>
                        </a:rPr>
                        <a:t>Explain the requirements of secure communications including integrity, authentication, and confidentiality.</a:t>
                      </a:r>
                    </a:p>
                  </a:txBody>
                  <a:tcPr marL="60168" marR="60168" marT="0" marB="0"/>
                </a:tc>
                <a:extLst>
                  <a:ext uri="{0D108BD9-81ED-4DB2-BD59-A6C34878D82A}">
                    <a16:rowId xmlns:a16="http://schemas.microsoft.com/office/drawing/2014/main" val="3530891527"/>
                  </a:ext>
                </a:extLst>
              </a:tr>
              <a:tr h="263724">
                <a:tc>
                  <a:txBody>
                    <a:bodyPr/>
                    <a:lstStyle/>
                    <a:p>
                      <a:pPr marL="0" marR="0">
                        <a:lnSpc>
                          <a:spcPct val="107000"/>
                        </a:lnSpc>
                        <a:spcBef>
                          <a:spcPts val="0"/>
                        </a:spcBef>
                        <a:spcAft>
                          <a:spcPts val="0"/>
                        </a:spcAft>
                      </a:pPr>
                      <a:r>
                        <a:rPr lang="en-US" sz="1200" dirty="0">
                          <a:effectLst/>
                          <a:latin typeface="+mn-lt"/>
                          <a:ea typeface="Calibri" panose="020F0502020204030204" pitchFamily="34" charset="0"/>
                          <a:cs typeface="Times New Roman" panose="02020603050405020304" pitchFamily="18" charset="0"/>
                        </a:rPr>
                        <a:t>Cryptography</a:t>
                      </a:r>
                    </a:p>
                  </a:txBody>
                  <a:tcPr marL="60168" marR="60168" marT="0" marB="0"/>
                </a:tc>
                <a:tc>
                  <a:txBody>
                    <a:bodyPr/>
                    <a:lstStyle/>
                    <a:p>
                      <a:pPr marL="0" marR="0">
                        <a:lnSpc>
                          <a:spcPct val="107000"/>
                        </a:lnSpc>
                        <a:spcBef>
                          <a:spcPts val="0"/>
                        </a:spcBef>
                        <a:spcAft>
                          <a:spcPts val="0"/>
                        </a:spcAft>
                      </a:pPr>
                      <a:r>
                        <a:rPr lang="en-US" sz="1200" dirty="0">
                          <a:effectLst/>
                          <a:latin typeface="+mn-lt"/>
                          <a:ea typeface="Calibri" panose="020F0502020204030204" pitchFamily="34" charset="0"/>
                          <a:cs typeface="Times New Roman" panose="02020603050405020304" pitchFamily="18" charset="0"/>
                        </a:rPr>
                        <a:t>Describe cryptography.</a:t>
                      </a:r>
                    </a:p>
                  </a:txBody>
                  <a:tcPr marL="60168" marR="60168" marT="0" marB="0"/>
                </a:tc>
                <a:extLst>
                  <a:ext uri="{0D108BD9-81ED-4DB2-BD59-A6C34878D82A}">
                    <a16:rowId xmlns:a16="http://schemas.microsoft.com/office/drawing/2014/main" val="662892947"/>
                  </a:ext>
                </a:extLst>
              </a:tr>
              <a:tr h="254659">
                <a:tc>
                  <a:txBody>
                    <a:bodyPr/>
                    <a:lstStyle/>
                    <a:p>
                      <a:pPr marL="0" marR="0">
                        <a:lnSpc>
                          <a:spcPct val="107000"/>
                        </a:lnSpc>
                        <a:spcBef>
                          <a:spcPts val="0"/>
                        </a:spcBef>
                        <a:spcAft>
                          <a:spcPts val="0"/>
                        </a:spcAft>
                      </a:pPr>
                      <a:r>
                        <a:rPr lang="en-US" sz="1200" dirty="0">
                          <a:effectLst/>
                          <a:latin typeface="+mn-lt"/>
                          <a:ea typeface="Calibri" panose="020F0502020204030204" pitchFamily="34" charset="0"/>
                          <a:cs typeface="Times New Roman" panose="02020603050405020304" pitchFamily="18" charset="0"/>
                        </a:rPr>
                        <a:t>Cryptanalysis</a:t>
                      </a:r>
                    </a:p>
                  </a:txBody>
                  <a:tcPr marL="60168" marR="60168" marT="0" marB="0"/>
                </a:tc>
                <a:tc>
                  <a:txBody>
                    <a:bodyPr/>
                    <a:lstStyle/>
                    <a:p>
                      <a:pPr marL="0" marR="0">
                        <a:lnSpc>
                          <a:spcPct val="107000"/>
                        </a:lnSpc>
                        <a:spcBef>
                          <a:spcPts val="0"/>
                        </a:spcBef>
                        <a:spcAft>
                          <a:spcPts val="0"/>
                        </a:spcAft>
                      </a:pPr>
                      <a:r>
                        <a:rPr lang="en-US" sz="1200" dirty="0">
                          <a:effectLst/>
                          <a:latin typeface="+mn-lt"/>
                          <a:ea typeface="Calibri" panose="020F0502020204030204" pitchFamily="34" charset="0"/>
                          <a:cs typeface="Times New Roman" panose="02020603050405020304" pitchFamily="18" charset="0"/>
                        </a:rPr>
                        <a:t>Describe cryptanalysis.</a:t>
                      </a:r>
                    </a:p>
                  </a:txBody>
                  <a:tcPr marL="60168" marR="60168" marT="0" marB="0"/>
                </a:tc>
                <a:extLst>
                  <a:ext uri="{0D108BD9-81ED-4DB2-BD59-A6C34878D82A}">
                    <a16:rowId xmlns:a16="http://schemas.microsoft.com/office/drawing/2014/main" val="1283686363"/>
                  </a:ext>
                </a:extLst>
              </a:tr>
              <a:tr h="249911">
                <a:tc>
                  <a:txBody>
                    <a:bodyPr/>
                    <a:lstStyle/>
                    <a:p>
                      <a:pPr marL="0" marR="0">
                        <a:lnSpc>
                          <a:spcPct val="107000"/>
                        </a:lnSpc>
                        <a:spcBef>
                          <a:spcPts val="0"/>
                        </a:spcBef>
                        <a:spcAft>
                          <a:spcPts val="0"/>
                        </a:spcAft>
                      </a:pPr>
                      <a:r>
                        <a:rPr lang="en-US" sz="1200" dirty="0">
                          <a:effectLst/>
                          <a:latin typeface="+mn-lt"/>
                          <a:ea typeface="Calibri" panose="020F0502020204030204" pitchFamily="34" charset="0"/>
                          <a:cs typeface="Times New Roman" panose="02020603050405020304" pitchFamily="18" charset="0"/>
                        </a:rPr>
                        <a:t>Cryptology</a:t>
                      </a:r>
                    </a:p>
                  </a:txBody>
                  <a:tcPr marL="60168" marR="60168" marT="0" marB="0"/>
                </a:tc>
                <a:tc>
                  <a:txBody>
                    <a:bodyPr/>
                    <a:lstStyle/>
                    <a:p>
                      <a:pPr marL="0" marR="0">
                        <a:lnSpc>
                          <a:spcPct val="107000"/>
                        </a:lnSpc>
                        <a:spcBef>
                          <a:spcPts val="0"/>
                        </a:spcBef>
                        <a:spcAft>
                          <a:spcPts val="0"/>
                        </a:spcAft>
                      </a:pPr>
                      <a:r>
                        <a:rPr lang="en-US" sz="1200" dirty="0">
                          <a:effectLst/>
                          <a:latin typeface="+mn-lt"/>
                          <a:ea typeface="Calibri" panose="020F0502020204030204" pitchFamily="34" charset="0"/>
                          <a:cs typeface="Times New Roman" panose="02020603050405020304" pitchFamily="18" charset="0"/>
                        </a:rPr>
                        <a:t>Describe cryptology.</a:t>
                      </a:r>
                    </a:p>
                  </a:txBody>
                  <a:tcPr marL="60168" marR="60168" marT="0" marB="0"/>
                </a:tc>
                <a:extLst>
                  <a:ext uri="{0D108BD9-81ED-4DB2-BD59-A6C34878D82A}">
                    <a16:rowId xmlns:a16="http://schemas.microsoft.com/office/drawing/2014/main" val="2466644772"/>
                  </a:ext>
                </a:extLst>
              </a:tr>
            </a:tbl>
          </a:graphicData>
        </a:graphic>
      </p:graphicFrame>
    </p:spTree>
    <p:custDataLst>
      <p:tags r:id="rId1"/>
    </p:custDataLst>
    <p:extLst>
      <p:ext uri="{BB962C8B-B14F-4D97-AF65-F5344CB8AC3E}">
        <p14:creationId xmlns:p14="http://schemas.microsoft.com/office/powerpoint/2010/main" val="3381894665"/>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Cryptology</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Making and Breaking Secret Codes</a:t>
            </a:r>
          </a:p>
        </p:txBody>
      </p:sp>
      <p:sp>
        <p:nvSpPr>
          <p:cNvPr id="5" name="Object4"/>
          <p:cNvSpPr/>
          <p:nvPr/>
        </p:nvSpPr>
        <p:spPr>
          <a:xfrm>
            <a:off x="0" y="914400"/>
            <a:ext cx="4688378" cy="2571750"/>
          </a:xfrm>
          <a:prstGeom prst="rect">
            <a:avLst/>
          </a:prstGeom>
          <a:noFill/>
          <a:ln/>
        </p:spPr>
        <p:txBody>
          <a:bodyPr wrap="square" rtlCol="0" anchor="t"/>
          <a:lstStyle/>
          <a:p>
            <a:r>
              <a:rPr lang="en-US" sz="1600" dirty="0">
                <a:latin typeface="Arial" panose="020B0604020202020204" pitchFamily="34" charset="0"/>
                <a:cs typeface="Arial" panose="020B0604020202020204" pitchFamily="34" charset="0"/>
              </a:rPr>
              <a:t>Cryptology is the science of making and breaking secret codes. As shown in the figure, cryptology combines two separate disciplines:</a:t>
            </a:r>
          </a:p>
          <a:p>
            <a:pPr lvl="1">
              <a:buFont typeface="Arial" panose="020B0604020202020204" pitchFamily="34" charset="0"/>
              <a:buChar char="•"/>
            </a:pPr>
            <a:r>
              <a:rPr lang="en-US" sz="1600" b="1" dirty="0">
                <a:latin typeface="Arial" panose="020B0604020202020204" pitchFamily="34" charset="0"/>
                <a:cs typeface="Arial" panose="020B0604020202020204" pitchFamily="34" charset="0"/>
              </a:rPr>
              <a:t>Cryptography</a:t>
            </a:r>
            <a:r>
              <a:rPr lang="en-US" sz="1600" dirty="0">
                <a:latin typeface="Arial" panose="020B0604020202020204" pitchFamily="34" charset="0"/>
                <a:cs typeface="Arial" panose="020B0604020202020204" pitchFamily="34" charset="0"/>
              </a:rPr>
              <a:t> - the development and use of codes</a:t>
            </a:r>
          </a:p>
          <a:p>
            <a:pPr lvl="1">
              <a:buFont typeface="Arial" panose="020B0604020202020204" pitchFamily="34" charset="0"/>
              <a:buChar char="•"/>
            </a:pPr>
            <a:r>
              <a:rPr lang="en-US" sz="1600" b="1" dirty="0">
                <a:latin typeface="Arial" panose="020B0604020202020204" pitchFamily="34" charset="0"/>
                <a:cs typeface="Arial" panose="020B0604020202020204" pitchFamily="34" charset="0"/>
              </a:rPr>
              <a:t>Cryptanalysis</a:t>
            </a:r>
            <a:r>
              <a:rPr lang="en-US" sz="1600" dirty="0">
                <a:latin typeface="Arial" panose="020B0604020202020204" pitchFamily="34" charset="0"/>
                <a:cs typeface="Arial" panose="020B0604020202020204" pitchFamily="34" charset="0"/>
              </a:rPr>
              <a:t> - the breaking of those codes</a:t>
            </a:r>
          </a:p>
          <a:p>
            <a:pPr lvl="1"/>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There is a symbiotic relationship between the two disciplines because each makes the other one stronger. National security organizations employ practitioners of both disciplines and put them to work against each other</a:t>
            </a:r>
            <a:r>
              <a:rPr lang="en-US" sz="1400" dirty="0">
                <a:latin typeface="Arial" panose="020B0604020202020204" pitchFamily="34" charset="0"/>
                <a:cs typeface="Arial" panose="020B0604020202020204" pitchFamily="34" charset="0"/>
              </a:rPr>
              <a:t>.</a:t>
            </a:r>
          </a:p>
        </p:txBody>
      </p:sp>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lstStyle>
            <a:lvl1pPr>
              <a:defRPr sz="600">
                <a:solidFill>
                  <a:srgbClr val="D9D9D9"/>
                </a:solidFill>
              </a:defRPr>
            </a:lvl1pPr>
          </a:lstStyle>
          <a:p>
            <a:fld id="{F7021451-1387-4CA6-816F-3879F97B5CBC}" type="slidenum">
              <a:rPr lang="en-US"/>
              <a:t>20</a:t>
            </a:fld>
            <a:endParaRPr lang="en-US" dirty="0"/>
          </a:p>
        </p:txBody>
      </p:sp>
      <p:pic>
        <p:nvPicPr>
          <p:cNvPr id="6" name="Picture 5">
            <a:extLst>
              <a:ext uri="{FF2B5EF4-FFF2-40B4-BE49-F238E27FC236}">
                <a16:creationId xmlns:a16="http://schemas.microsoft.com/office/drawing/2014/main" id="{BAD507C4-9386-4E9C-96CD-EDB32F265043}"/>
              </a:ext>
            </a:extLst>
          </p:cNvPr>
          <p:cNvPicPr>
            <a:picLocks noChangeAspect="1"/>
          </p:cNvPicPr>
          <p:nvPr/>
        </p:nvPicPr>
        <p:blipFill>
          <a:blip r:embed="rId3"/>
          <a:stretch>
            <a:fillRect/>
          </a:stretch>
        </p:blipFill>
        <p:spPr>
          <a:xfrm>
            <a:off x="4777861" y="695152"/>
            <a:ext cx="3908939" cy="2790998"/>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Cryptology</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Cryptanalysts</a:t>
            </a:r>
          </a:p>
        </p:txBody>
      </p:sp>
      <p:sp>
        <p:nvSpPr>
          <p:cNvPr id="5" name="Object4"/>
          <p:cNvSpPr/>
          <p:nvPr/>
        </p:nvSpPr>
        <p:spPr>
          <a:xfrm>
            <a:off x="-1" y="914400"/>
            <a:ext cx="9069185" cy="2571750"/>
          </a:xfrm>
          <a:prstGeom prst="rect">
            <a:avLst/>
          </a:prstGeom>
          <a:noFill/>
          <a:ln/>
        </p:spPr>
        <p:txBody>
          <a:bodyPr wrap="square" rtlCol="0" anchor="t"/>
          <a:lstStyle/>
          <a:p>
            <a:pPr>
              <a:lnSpc>
                <a:spcPts val="2000"/>
              </a:lnSpc>
            </a:pPr>
            <a:r>
              <a:rPr lang="en-US" sz="1600" dirty="0">
                <a:latin typeface="Arial" panose="020B0604020202020204" pitchFamily="34" charset="0"/>
                <a:cs typeface="Arial" panose="020B0604020202020204" pitchFamily="34" charset="0"/>
              </a:rPr>
              <a:t>Cryptanalysis is often used by governments in military and diplomatic surveillance, by enterprises in testing the strength of security procedures, and by malicious hackers in exploiting weaknesses in websites.</a:t>
            </a:r>
          </a:p>
          <a:p>
            <a:pPr>
              <a:lnSpc>
                <a:spcPts val="2000"/>
              </a:lnSpc>
            </a:pPr>
            <a:endParaRPr lang="en-US" sz="1600" dirty="0">
              <a:latin typeface="Arial" panose="020B0604020202020204" pitchFamily="34" charset="0"/>
              <a:cs typeface="Arial" panose="020B0604020202020204" pitchFamily="34" charset="0"/>
            </a:endParaRPr>
          </a:p>
          <a:p>
            <a:pPr>
              <a:lnSpc>
                <a:spcPts val="2000"/>
              </a:lnSpc>
            </a:pPr>
            <a:r>
              <a:rPr lang="en-US" sz="1600" dirty="0">
                <a:latin typeface="Arial" panose="020B0604020202020204" pitchFamily="34" charset="0"/>
                <a:cs typeface="Arial" panose="020B0604020202020204" pitchFamily="34" charset="0"/>
              </a:rPr>
              <a:t>Cryptanalysts are individuals who perform cryptanalysis to crack secret codes. A sample job description is displayed in the figure.</a:t>
            </a:r>
          </a:p>
          <a:p>
            <a:pPr>
              <a:lnSpc>
                <a:spcPts val="2000"/>
              </a:lnSpc>
            </a:pPr>
            <a:endParaRPr lang="en-US" sz="1600" dirty="0">
              <a:latin typeface="Arial" panose="020B0604020202020204" pitchFamily="34" charset="0"/>
              <a:cs typeface="Arial" panose="020B0604020202020204" pitchFamily="34" charset="0"/>
            </a:endParaRPr>
          </a:p>
          <a:p>
            <a:pPr>
              <a:lnSpc>
                <a:spcPts val="2000"/>
              </a:lnSpc>
            </a:pPr>
            <a:r>
              <a:rPr lang="en-US" sz="1600" dirty="0">
                <a:latin typeface="Arial" panose="020B0604020202020204" pitchFamily="34" charset="0"/>
                <a:cs typeface="Arial" panose="020B0604020202020204" pitchFamily="34" charset="0"/>
              </a:rPr>
              <a:t>While cryptanalysis is often linked to mischievous purposes, it is actually a necessity. It is an ironic fact of cryptography that it is impossible to prove that any algorithm is secure. It can only be proven that it is not vulnerable to known cryptanalytic attacks. Therefore, there is a need for mathematicians, scholars, and security forensic experts to keep trying to break the encryption methods.</a:t>
            </a:r>
          </a:p>
        </p:txBody>
      </p:sp>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lstStyle>
            <a:lvl1pPr>
              <a:defRPr sz="600">
                <a:solidFill>
                  <a:srgbClr val="D9D9D9"/>
                </a:solidFill>
              </a:defRPr>
            </a:lvl1pPr>
          </a:lstStyle>
          <a:p>
            <a:fld id="{F7021451-1387-4CA6-816F-3879F97B5CBC}" type="slidenum">
              <a:rPr lang="en-US"/>
              <a:t>21</a:t>
            </a:fld>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Cryptology</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The Secret is in the Keys</a:t>
            </a:r>
          </a:p>
        </p:txBody>
      </p:sp>
      <p:graphicFrame>
        <p:nvGraphicFramePr>
          <p:cNvPr id="29" name="Table 28"/>
          <p:cNvGraphicFramePr>
            <a:graphicFrameLocks noGrp="1"/>
          </p:cNvGraphicFramePr>
          <p:nvPr>
            <p:extLst>
              <p:ext uri="{D42A27DB-BD31-4B8C-83A1-F6EECF244321}">
                <p14:modId xmlns:p14="http://schemas.microsoft.com/office/powerpoint/2010/main" val="1265142487"/>
              </p:ext>
            </p:extLst>
          </p:nvPr>
        </p:nvGraphicFramePr>
        <p:xfrm>
          <a:off x="2467718" y="2766464"/>
          <a:ext cx="4033993" cy="1036320"/>
        </p:xfrm>
        <a:graphic>
          <a:graphicData uri="http://schemas.openxmlformats.org/drawingml/2006/table">
            <a:tbl>
              <a:tblPr/>
              <a:tblGrid>
                <a:gridCol w="1205732">
                  <a:extLst>
                    <a:ext uri="{9D8B030D-6E8A-4147-A177-3AD203B41FA5}">
                      <a16:colId xmlns:a16="http://schemas.microsoft.com/office/drawing/2014/main" val="20000"/>
                    </a:ext>
                  </a:extLst>
                </a:gridCol>
                <a:gridCol w="1541721">
                  <a:extLst>
                    <a:ext uri="{9D8B030D-6E8A-4147-A177-3AD203B41FA5}">
                      <a16:colId xmlns:a16="http://schemas.microsoft.com/office/drawing/2014/main" val="20001"/>
                    </a:ext>
                  </a:extLst>
                </a:gridCol>
                <a:gridCol w="1286540">
                  <a:extLst>
                    <a:ext uri="{9D8B030D-6E8A-4147-A177-3AD203B41FA5}">
                      <a16:colId xmlns:a16="http://schemas.microsoft.com/office/drawing/2014/main" val="20002"/>
                    </a:ext>
                  </a:extLst>
                </a:gridCol>
              </a:tblGrid>
              <a:tr h="0">
                <a:tc>
                  <a:txBody>
                    <a:bodyPr/>
                    <a:lstStyle/>
                    <a:p>
                      <a:r>
                        <a:rPr lang="en-US" sz="1200" dirty="0">
                          <a:solidFill>
                            <a:srgbClr val="FFFFFF"/>
                          </a:solidFill>
                        </a:rPr>
                        <a:t>Integrity</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024C69"/>
                    </a:solidFill>
                  </a:tcPr>
                </a:tc>
                <a:tc>
                  <a:txBody>
                    <a:bodyPr/>
                    <a:lstStyle/>
                    <a:p>
                      <a:r>
                        <a:rPr lang="en-US" sz="1200" dirty="0">
                          <a:solidFill>
                            <a:srgbClr val="FFFFFF"/>
                          </a:solidFill>
                        </a:rPr>
                        <a:t>Authenticity</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024C69"/>
                    </a:solidFill>
                  </a:tcPr>
                </a:tc>
                <a:tc>
                  <a:txBody>
                    <a:bodyPr/>
                    <a:lstStyle/>
                    <a:p>
                      <a:r>
                        <a:rPr lang="en-US" sz="1200" dirty="0">
                          <a:solidFill>
                            <a:srgbClr val="FFFFFF"/>
                          </a:solidFill>
                        </a:rPr>
                        <a:t>Confidentiality</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024C69"/>
                    </a:solidFill>
                  </a:tcPr>
                </a:tc>
                <a:extLst>
                  <a:ext uri="{0D108BD9-81ED-4DB2-BD59-A6C34878D82A}">
                    <a16:rowId xmlns:a16="http://schemas.microsoft.com/office/drawing/2014/main" val="10000"/>
                  </a:ext>
                </a:extLst>
              </a:tr>
              <a:tr h="0">
                <a:tc>
                  <a:txBody>
                    <a:bodyPr/>
                    <a:lstStyle/>
                    <a:p>
                      <a:r>
                        <a:rPr lang="en-US" sz="1200" dirty="0">
                          <a:solidFill>
                            <a:srgbClr val="58585B"/>
                          </a:solidFill>
                        </a:rPr>
                        <a:t>MD5 (legacy)</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r>
                        <a:rPr lang="en-US" sz="1200" dirty="0">
                          <a:solidFill>
                            <a:srgbClr val="58585B"/>
                          </a:solidFill>
                        </a:rPr>
                        <a:t>HMAC-MD5 (legacy)</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r>
                        <a:rPr lang="en-US" sz="1200" dirty="0">
                          <a:solidFill>
                            <a:srgbClr val="58585B"/>
                          </a:solidFill>
                        </a:rPr>
                        <a:t>3DES (legacy)</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extLst>
                  <a:ext uri="{0D108BD9-81ED-4DB2-BD59-A6C34878D82A}">
                    <a16:rowId xmlns:a16="http://schemas.microsoft.com/office/drawing/2014/main" val="10001"/>
                  </a:ext>
                </a:extLst>
              </a:tr>
              <a:tr h="0">
                <a:tc>
                  <a:txBody>
                    <a:bodyPr/>
                    <a:lstStyle/>
                    <a:p>
                      <a:r>
                        <a:rPr lang="en-US" sz="1200" dirty="0">
                          <a:solidFill>
                            <a:srgbClr val="58585B"/>
                          </a:solidFill>
                        </a:rPr>
                        <a:t>SHA</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r>
                        <a:rPr lang="en-US" sz="1200" dirty="0">
                          <a:solidFill>
                            <a:srgbClr val="58585B"/>
                          </a:solidFill>
                        </a:rPr>
                        <a:t>HMAC-SHA-256</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r>
                        <a:rPr lang="en-US" sz="1200" dirty="0">
                          <a:solidFill>
                            <a:srgbClr val="58585B"/>
                          </a:solidFill>
                        </a:rPr>
                        <a:t>AES</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extLst>
                  <a:ext uri="{0D108BD9-81ED-4DB2-BD59-A6C34878D82A}">
                    <a16:rowId xmlns:a16="http://schemas.microsoft.com/office/drawing/2014/main" val="10002"/>
                  </a:ext>
                </a:extLst>
              </a:tr>
              <a:tr h="0">
                <a:tc>
                  <a:txBody>
                    <a:bodyPr/>
                    <a:lstStyle/>
                    <a:p>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r>
                        <a:rPr lang="en-US" sz="1200" dirty="0">
                          <a:solidFill>
                            <a:srgbClr val="58585B"/>
                          </a:solidFill>
                        </a:rPr>
                        <a:t>RSA and DSA</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extLst>
                  <a:ext uri="{0D108BD9-81ED-4DB2-BD59-A6C34878D82A}">
                    <a16:rowId xmlns:a16="http://schemas.microsoft.com/office/drawing/2014/main" val="10003"/>
                  </a:ext>
                </a:extLst>
              </a:tr>
            </a:tbl>
          </a:graphicData>
        </a:graphic>
      </p:graphicFrame>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lstStyle>
            <a:lvl1pPr>
              <a:defRPr sz="600">
                <a:solidFill>
                  <a:srgbClr val="D9D9D9"/>
                </a:solidFill>
              </a:defRPr>
            </a:lvl1pPr>
          </a:lstStyle>
          <a:p>
            <a:fld id="{F7021451-1387-4CA6-816F-3879F97B5CBC}" type="slidenum">
              <a:rPr lang="en-US"/>
              <a:t>22</a:t>
            </a:fld>
            <a:endParaRPr lang="en-US" dirty="0"/>
          </a:p>
        </p:txBody>
      </p:sp>
      <p:sp>
        <p:nvSpPr>
          <p:cNvPr id="7" name="TextBox 6">
            <a:extLst>
              <a:ext uri="{FF2B5EF4-FFF2-40B4-BE49-F238E27FC236}">
                <a16:creationId xmlns:a16="http://schemas.microsoft.com/office/drawing/2014/main" id="{81AF9CFF-22FC-4F6F-A7C5-AE1C6093B23E}"/>
              </a:ext>
            </a:extLst>
          </p:cNvPr>
          <p:cNvSpPr txBox="1"/>
          <p:nvPr/>
        </p:nvSpPr>
        <p:spPr>
          <a:xfrm>
            <a:off x="91439" y="781617"/>
            <a:ext cx="8786553" cy="1600438"/>
          </a:xfrm>
          <a:prstGeom prst="rect">
            <a:avLst/>
          </a:prstGeom>
          <a:noFill/>
        </p:spPr>
        <p:txBody>
          <a:bodyPr wrap="square">
            <a:spAutoFit/>
          </a:bodyPr>
          <a:lstStyle/>
          <a:p>
            <a:r>
              <a:rPr lang="en-US" sz="1600" dirty="0">
                <a:latin typeface="Arial" panose="020B0604020202020204" pitchFamily="34" charset="0"/>
                <a:cs typeface="Arial" panose="020B0604020202020204" pitchFamily="34" charset="0"/>
              </a:rPr>
              <a:t>In the world of communications and networking, authentication, integrity, and data confidentiality are implemented in many ways using various protocols and algorithms. The choice of protocol and algorithm varies based on the level of security required to meet the goals of the network security policy.</a:t>
            </a:r>
          </a:p>
          <a:p>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The table lists some common cryptographic hashes, protocols, and algorithms</a:t>
            </a:r>
            <a:r>
              <a:rPr lang="en-US" dirty="0"/>
              <a: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Cryptology</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Lab - Exploring Encryption Methods</a:t>
            </a:r>
          </a:p>
        </p:txBody>
      </p:sp>
      <p:sp>
        <p:nvSpPr>
          <p:cNvPr id="5" name="Object4"/>
          <p:cNvSpPr/>
          <p:nvPr/>
        </p:nvSpPr>
        <p:spPr>
          <a:xfrm>
            <a:off x="0" y="914400"/>
            <a:ext cx="8229600" cy="2571750"/>
          </a:xfrm>
          <a:prstGeom prst="rect">
            <a:avLst/>
          </a:prstGeom>
          <a:noFill/>
          <a:ln/>
        </p:spPr>
        <p:txBody>
          <a:bodyPr wrap="square" rtlCol="0" anchor="t"/>
          <a:lstStyle/>
          <a:p>
            <a:r>
              <a:rPr lang="en-US" sz="1600" dirty="0">
                <a:effectLst/>
                <a:latin typeface="Arial" panose="020B0604020202020204" pitchFamily="34" charset="0"/>
                <a:cs typeface="Arial" panose="020B0604020202020204" pitchFamily="34" charset="0"/>
              </a:rPr>
              <a:t>In this lab, you will complete the following objectives:</a:t>
            </a:r>
          </a:p>
          <a:p>
            <a:endParaRPr lang="en-US" sz="1600" dirty="0">
              <a:effectLst/>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r>
              <a:rPr lang="en-US" sz="1600" dirty="0">
                <a:effectLst/>
                <a:latin typeface="Arial" panose="020B0604020202020204" pitchFamily="34" charset="0"/>
                <a:cs typeface="Arial" panose="020B0604020202020204" pitchFamily="34" charset="0"/>
              </a:rPr>
              <a:t>Part 1: Decipher a pre-encrypted message using the Vigenère cipher.</a:t>
            </a:r>
          </a:p>
          <a:p>
            <a:pPr marL="742950" lvl="1" indent="-285750">
              <a:buFont typeface="Arial" panose="020B0604020202020204" pitchFamily="34" charset="0"/>
              <a:buChar char="•"/>
            </a:pPr>
            <a:r>
              <a:rPr lang="en-US" sz="1600" dirty="0">
                <a:effectLst/>
                <a:latin typeface="Arial" panose="020B0604020202020204" pitchFamily="34" charset="0"/>
                <a:cs typeface="Arial" panose="020B0604020202020204" pitchFamily="34" charset="0"/>
              </a:rPr>
              <a:t>Part 2: Create a Vigenère cipher encrypted message and decrypt it.</a:t>
            </a:r>
          </a:p>
        </p:txBody>
      </p:sp>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lstStyle>
            <a:lvl1pPr>
              <a:defRPr sz="600">
                <a:solidFill>
                  <a:srgbClr val="D9D9D9"/>
                </a:solidFill>
              </a:defRPr>
            </a:lvl1pPr>
          </a:lstStyle>
          <a:p>
            <a:fld id="{F7021451-1387-4CA6-816F-3879F97B5CBC}" type="slidenum">
              <a:rPr lang="en-US"/>
              <a:t>23</a:t>
            </a:fld>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Object1"/>
          <p:cNvSpPr>
            <a:spLocks noGrp="1"/>
          </p:cNvSpPr>
          <p:nvPr>
            <p:ph type="body" idx="100" hasCustomPrompt="1"/>
          </p:nvPr>
        </p:nvSpPr>
        <p:spPr>
          <a:xfrm>
            <a:off x="457200" y="2057400"/>
            <a:ext cx="8229600" cy="914400"/>
          </a:xfrm>
          <a:prstGeom prst="rect">
            <a:avLst/>
          </a:prstGeom>
          <a:noFill/>
          <a:ln/>
        </p:spPr>
        <p:txBody>
          <a:bodyPr wrap="square" rtlCol="0"/>
          <a:lstStyle/>
          <a:p>
            <a:pPr marL="0" indent="0">
              <a:buNone/>
            </a:pPr>
            <a:r>
              <a:rPr lang="en-US" dirty="0"/>
              <a:t>15.1 Secure Communications</a:t>
            </a:r>
          </a:p>
        </p:txBody>
      </p:sp>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lstStyle>
            <a:lvl1pPr>
              <a:defRPr sz="600">
                <a:solidFill>
                  <a:srgbClr val="D9D9D9"/>
                </a:solidFill>
              </a:defRPr>
            </a:lvl1pPr>
          </a:lstStyle>
          <a:p>
            <a:fld id="{F7021451-1387-4CA6-816F-3879F97B5CBC}" type="slidenum">
              <a:rPr lang="en-US"/>
              <a:t>3</a:t>
            </a:fld>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Secure Communications</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Authentication, Integrity, and Confidentiality</a:t>
            </a:r>
          </a:p>
        </p:txBody>
      </p:sp>
      <p:sp>
        <p:nvSpPr>
          <p:cNvPr id="5" name="Object4"/>
          <p:cNvSpPr/>
          <p:nvPr/>
        </p:nvSpPr>
        <p:spPr>
          <a:xfrm>
            <a:off x="-1" y="914400"/>
            <a:ext cx="4880837" cy="2571750"/>
          </a:xfrm>
          <a:prstGeom prst="rect">
            <a:avLst/>
          </a:prstGeom>
          <a:noFill/>
          <a:ln/>
        </p:spPr>
        <p:txBody>
          <a:bodyPr wrap="square" rtlCol="0" anchor="t"/>
          <a:lstStyle/>
          <a:p>
            <a:pPr>
              <a:lnSpc>
                <a:spcPts val="2000"/>
              </a:lnSpc>
            </a:pPr>
            <a:r>
              <a:rPr lang="en-US" sz="1600" dirty="0">
                <a:latin typeface="Arial" panose="020B0604020202020204" pitchFamily="34" charset="0"/>
                <a:cs typeface="Arial" panose="020B0604020202020204" pitchFamily="34" charset="0"/>
              </a:rPr>
              <a:t>To ensure secure communications across both the public and private infrastructure, the network administrator’s first goal is to secure the network infrastructure, including routers, switches, servers, and hosts. </a:t>
            </a:r>
          </a:p>
          <a:p>
            <a:pPr>
              <a:lnSpc>
                <a:spcPts val="2000"/>
              </a:lnSpc>
            </a:pPr>
            <a:endParaRPr lang="en-US" sz="1600" dirty="0">
              <a:latin typeface="Arial" panose="020B0604020202020204" pitchFamily="34" charset="0"/>
              <a:cs typeface="Arial" panose="020B0604020202020204" pitchFamily="34" charset="0"/>
            </a:endParaRPr>
          </a:p>
          <a:p>
            <a:pPr>
              <a:lnSpc>
                <a:spcPts val="2000"/>
              </a:lnSpc>
            </a:pPr>
            <a:r>
              <a:rPr lang="en-US" sz="1600" dirty="0">
                <a:latin typeface="Arial" panose="020B0604020202020204" pitchFamily="34" charset="0"/>
                <a:cs typeface="Arial" panose="020B0604020202020204" pitchFamily="34" charset="0"/>
              </a:rPr>
              <a:t>The figure shows an example of a secure network topology.</a:t>
            </a:r>
          </a:p>
          <a:p>
            <a:pPr>
              <a:lnSpc>
                <a:spcPts val="2000"/>
              </a:lnSpc>
            </a:pPr>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There are three primary objectives of securing communications:</a:t>
            </a:r>
          </a:p>
          <a:p>
            <a:pPr marL="742950" lvl="1"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Authentication </a:t>
            </a:r>
          </a:p>
          <a:p>
            <a:pPr marL="742950" lvl="1"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Integrity </a:t>
            </a:r>
          </a:p>
          <a:p>
            <a:pPr marL="742950" lvl="1"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Confidentiality</a:t>
            </a:r>
          </a:p>
          <a:p>
            <a:pPr>
              <a:lnSpc>
                <a:spcPts val="2000"/>
              </a:lnSpc>
            </a:pPr>
            <a:endParaRPr lang="en-US" sz="1400" dirty="0"/>
          </a:p>
        </p:txBody>
      </p:sp>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lstStyle>
            <a:lvl1pPr>
              <a:defRPr sz="600">
                <a:solidFill>
                  <a:srgbClr val="D9D9D9"/>
                </a:solidFill>
              </a:defRPr>
            </a:lvl1pPr>
          </a:lstStyle>
          <a:p>
            <a:fld id="{F7021451-1387-4CA6-816F-3879F97B5CBC}" type="slidenum">
              <a:rPr lang="en-US"/>
              <a:t>4</a:t>
            </a:fld>
            <a:endParaRPr lang="en-US" dirty="0"/>
          </a:p>
        </p:txBody>
      </p:sp>
      <p:pic>
        <p:nvPicPr>
          <p:cNvPr id="6" name="Picture 5">
            <a:extLst>
              <a:ext uri="{FF2B5EF4-FFF2-40B4-BE49-F238E27FC236}">
                <a16:creationId xmlns:a16="http://schemas.microsoft.com/office/drawing/2014/main" id="{88A5E62E-3DD9-4184-81DD-CA05C4B8A88E}"/>
              </a:ext>
            </a:extLst>
          </p:cNvPr>
          <p:cNvPicPr>
            <a:picLocks noChangeAspect="1"/>
          </p:cNvPicPr>
          <p:nvPr/>
        </p:nvPicPr>
        <p:blipFill>
          <a:blip r:embed="rId3"/>
          <a:stretch>
            <a:fillRect/>
          </a:stretch>
        </p:blipFill>
        <p:spPr>
          <a:xfrm>
            <a:off x="4753669" y="1077373"/>
            <a:ext cx="4008904" cy="257175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Secure Communications</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Authentication</a:t>
            </a:r>
          </a:p>
        </p:txBody>
      </p:sp>
      <p:sp>
        <p:nvSpPr>
          <p:cNvPr id="5" name="Object4"/>
          <p:cNvSpPr/>
          <p:nvPr/>
        </p:nvSpPr>
        <p:spPr>
          <a:xfrm>
            <a:off x="216130" y="914400"/>
            <a:ext cx="8853055" cy="2571750"/>
          </a:xfrm>
          <a:prstGeom prst="rect">
            <a:avLst/>
          </a:prstGeom>
          <a:noFill/>
          <a:ln/>
        </p:spPr>
        <p:txBody>
          <a:bodyPr wrap="square" rtlCol="0" anchor="t"/>
          <a:lstStyle/>
          <a:p>
            <a:pPr>
              <a:lnSpc>
                <a:spcPts val="2000"/>
              </a:lnSpc>
            </a:pPr>
            <a:r>
              <a:rPr lang="en-US" sz="1600" dirty="0">
                <a:latin typeface="Arial" panose="020B0604020202020204" pitchFamily="34" charset="0"/>
                <a:cs typeface="Arial" panose="020B0604020202020204" pitchFamily="34" charset="0"/>
              </a:rPr>
              <a:t>There are two primary methods for validating a source in network communications: authentication services and data nonrepudiation services.</a:t>
            </a:r>
          </a:p>
          <a:p>
            <a:pPr>
              <a:lnSpc>
                <a:spcPts val="2000"/>
              </a:lnSpc>
            </a:pPr>
            <a:endParaRPr lang="en-US" sz="1600" dirty="0">
              <a:latin typeface="Arial" panose="020B0604020202020204" pitchFamily="34" charset="0"/>
              <a:cs typeface="Arial" panose="020B0604020202020204" pitchFamily="34" charset="0"/>
            </a:endParaRPr>
          </a:p>
          <a:p>
            <a:pPr>
              <a:lnSpc>
                <a:spcPts val="2000"/>
              </a:lnSpc>
            </a:pPr>
            <a:r>
              <a:rPr lang="en-US" sz="1600" dirty="0">
                <a:latin typeface="Arial" panose="020B0604020202020204" pitchFamily="34" charset="0"/>
                <a:cs typeface="Arial" panose="020B0604020202020204" pitchFamily="34" charset="0"/>
              </a:rPr>
              <a:t>In network communications, authentication can be accomplished using cryptographic methods. </a:t>
            </a:r>
          </a:p>
          <a:p>
            <a:pPr>
              <a:lnSpc>
                <a:spcPts val="2000"/>
              </a:lnSpc>
            </a:pPr>
            <a:endParaRPr lang="en-US" sz="1600" dirty="0">
              <a:latin typeface="Arial" panose="020B0604020202020204" pitchFamily="34" charset="0"/>
              <a:cs typeface="Arial" panose="020B0604020202020204" pitchFamily="34" charset="0"/>
            </a:endParaRPr>
          </a:p>
          <a:p>
            <a:pPr>
              <a:lnSpc>
                <a:spcPts val="2000"/>
              </a:lnSpc>
            </a:pPr>
            <a:r>
              <a:rPr lang="en-US" sz="1600" dirty="0">
                <a:latin typeface="Arial" panose="020B0604020202020204" pitchFamily="34" charset="0"/>
                <a:cs typeface="Arial" panose="020B0604020202020204" pitchFamily="34" charset="0"/>
              </a:rPr>
              <a:t>Data nonrepudiation is a similar service that allows the sender of a message to be uniquely identified. With nonrepudiation services in place, a sender cannot deny having been the source of that message.</a:t>
            </a:r>
          </a:p>
        </p:txBody>
      </p:sp>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lstStyle>
            <a:lvl1pPr>
              <a:defRPr sz="600">
                <a:solidFill>
                  <a:srgbClr val="D9D9D9"/>
                </a:solidFill>
              </a:defRPr>
            </a:lvl1pPr>
          </a:lstStyle>
          <a:p>
            <a:fld id="{F7021451-1387-4CA6-816F-3879F97B5CBC}" type="slidenum">
              <a:rPr lang="en-US"/>
              <a:t>5</a:t>
            </a:fld>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Secure Communications</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Data Integrity</a:t>
            </a:r>
          </a:p>
        </p:txBody>
      </p:sp>
      <p:sp>
        <p:nvSpPr>
          <p:cNvPr id="5" name="Object4"/>
          <p:cNvSpPr/>
          <p:nvPr/>
        </p:nvSpPr>
        <p:spPr>
          <a:xfrm>
            <a:off x="0" y="914400"/>
            <a:ext cx="8686800" cy="2571750"/>
          </a:xfrm>
          <a:prstGeom prst="rect">
            <a:avLst/>
          </a:prstGeom>
          <a:noFill/>
          <a:ln/>
        </p:spPr>
        <p:txBody>
          <a:bodyPr wrap="square" rtlCol="0" anchor="t"/>
          <a:lstStyle/>
          <a:p>
            <a:pPr>
              <a:lnSpc>
                <a:spcPts val="2000"/>
              </a:lnSpc>
            </a:pPr>
            <a:r>
              <a:rPr lang="en-US" sz="1600" dirty="0">
                <a:latin typeface="Arial" panose="020B0604020202020204" pitchFamily="34" charset="0"/>
                <a:cs typeface="Arial" panose="020B0604020202020204" pitchFamily="34" charset="0"/>
              </a:rPr>
              <a:t>Data integrity ensures that messages are not altered in transit. With data integrity, the receiver can verify that the received message is identical to the sent message and that no manipulation occurred.</a:t>
            </a:r>
          </a:p>
          <a:p>
            <a:pPr>
              <a:lnSpc>
                <a:spcPts val="2000"/>
              </a:lnSpc>
            </a:pPr>
            <a:endParaRPr lang="en-US" sz="1400" dirty="0"/>
          </a:p>
          <a:p>
            <a:pPr>
              <a:lnSpc>
                <a:spcPts val="2000"/>
              </a:lnSpc>
            </a:pPr>
            <a:endParaRPr lang="en-US" sz="1400" dirty="0"/>
          </a:p>
        </p:txBody>
      </p:sp>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lstStyle>
            <a:lvl1pPr>
              <a:defRPr sz="600">
                <a:solidFill>
                  <a:srgbClr val="D9D9D9"/>
                </a:solidFill>
              </a:defRPr>
            </a:lvl1pPr>
          </a:lstStyle>
          <a:p>
            <a:fld id="{F7021451-1387-4CA6-816F-3879F97B5CBC}" type="slidenum">
              <a:rPr lang="en-US"/>
              <a:t>6</a:t>
            </a:fld>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Secure Communications</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Data Confidentiality</a:t>
            </a:r>
          </a:p>
        </p:txBody>
      </p:sp>
      <p:sp>
        <p:nvSpPr>
          <p:cNvPr id="5" name="Object4"/>
          <p:cNvSpPr/>
          <p:nvPr/>
        </p:nvSpPr>
        <p:spPr>
          <a:xfrm>
            <a:off x="0" y="914400"/>
            <a:ext cx="8686800" cy="2571750"/>
          </a:xfrm>
          <a:prstGeom prst="rect">
            <a:avLst/>
          </a:prstGeom>
          <a:noFill/>
          <a:ln/>
        </p:spPr>
        <p:txBody>
          <a:bodyPr wrap="square" rtlCol="0" anchor="t"/>
          <a:lstStyle/>
          <a:p>
            <a:pPr>
              <a:lnSpc>
                <a:spcPts val="2000"/>
              </a:lnSpc>
            </a:pPr>
            <a:r>
              <a:rPr lang="en-US" sz="1600" dirty="0">
                <a:latin typeface="Arial" panose="020B0604020202020204" pitchFamily="34" charset="0"/>
                <a:cs typeface="Arial" panose="020B0604020202020204" pitchFamily="34" charset="0"/>
              </a:rPr>
              <a:t>Data confidentiality ensures privacy so that only the receiver can read the message. This can be achieved through encryption. Encryption is the process of scrambling data so that it cannot be easily read by unauthorized parties.</a:t>
            </a:r>
          </a:p>
          <a:p>
            <a:pPr>
              <a:lnSpc>
                <a:spcPts val="2000"/>
              </a:lnSpc>
            </a:pPr>
            <a:endParaRPr lang="en-US" sz="1600" dirty="0">
              <a:latin typeface="Arial" panose="020B0604020202020204" pitchFamily="34" charset="0"/>
              <a:cs typeface="Arial" panose="020B0604020202020204" pitchFamily="34" charset="0"/>
            </a:endParaRPr>
          </a:p>
          <a:p>
            <a:pPr>
              <a:lnSpc>
                <a:spcPts val="2000"/>
              </a:lnSpc>
            </a:pPr>
            <a:r>
              <a:rPr lang="en-US" sz="1600" dirty="0">
                <a:latin typeface="Arial" panose="020B0604020202020204" pitchFamily="34" charset="0"/>
                <a:cs typeface="Arial" panose="020B0604020202020204" pitchFamily="34" charset="0"/>
              </a:rPr>
              <a:t>When enabling encryption, readable data is called plaintext, or cleartext, while the encrypted version is called encrypted text or ciphertext. The plaintext readable message is converted to ciphertext, which is the unreadable, disguised message. Decryption reverses the process. A key is required to encrypt and decrypt a message. The key is the link between the plaintext and ciphertext.</a:t>
            </a:r>
          </a:p>
          <a:p>
            <a:pPr>
              <a:lnSpc>
                <a:spcPts val="2000"/>
              </a:lnSpc>
            </a:pPr>
            <a:endParaRPr lang="en-US" sz="1600" dirty="0">
              <a:latin typeface="Arial" panose="020B0604020202020204" pitchFamily="34" charset="0"/>
              <a:cs typeface="Arial" panose="020B0604020202020204" pitchFamily="34" charset="0"/>
            </a:endParaRPr>
          </a:p>
          <a:p>
            <a:pPr>
              <a:lnSpc>
                <a:spcPts val="2000"/>
              </a:lnSpc>
            </a:pPr>
            <a:r>
              <a:rPr lang="en-US" sz="1600" dirty="0">
                <a:latin typeface="Arial" panose="020B0604020202020204" pitchFamily="34" charset="0"/>
                <a:cs typeface="Arial" panose="020B0604020202020204" pitchFamily="34" charset="0"/>
              </a:rPr>
              <a:t>Using a hash function is another way to ensure data confidentiality. A hash function transforms a string of characters into a usually shorter, fixed-length value or key that represents the original string. The difference between hashing and encryption is in how the data is stored.</a:t>
            </a:r>
          </a:p>
        </p:txBody>
      </p:sp>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lstStyle>
            <a:lvl1pPr>
              <a:defRPr sz="600">
                <a:solidFill>
                  <a:srgbClr val="D9D9D9"/>
                </a:solidFill>
              </a:defRPr>
            </a:lvl1pPr>
          </a:lstStyle>
          <a:p>
            <a:fld id="{F7021451-1387-4CA6-816F-3879F97B5CBC}" type="slidenum">
              <a:rPr lang="en-US"/>
              <a:t>7</a:t>
            </a:fld>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sp>
        <p:nvSpPr>
          <p:cNvPr id="2" name="Object1"/>
          <p:cNvSpPr>
            <a:spLocks noGrp="1"/>
          </p:cNvSpPr>
          <p:nvPr>
            <p:ph type="body" idx="100" hasCustomPrompt="1"/>
          </p:nvPr>
        </p:nvSpPr>
        <p:spPr>
          <a:xfrm>
            <a:off x="457200" y="2057400"/>
            <a:ext cx="8229600" cy="914400"/>
          </a:xfrm>
          <a:prstGeom prst="rect">
            <a:avLst/>
          </a:prstGeom>
          <a:noFill/>
          <a:ln/>
        </p:spPr>
        <p:txBody>
          <a:bodyPr wrap="square" rtlCol="0"/>
          <a:lstStyle/>
          <a:p>
            <a:pPr marL="0" indent="0">
              <a:buNone/>
            </a:pPr>
            <a:r>
              <a:rPr lang="en-US" dirty="0"/>
              <a:t>15.2 Cryptography</a:t>
            </a:r>
          </a:p>
        </p:txBody>
      </p:sp>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lstStyle>
            <a:lvl1pPr>
              <a:defRPr sz="600">
                <a:solidFill>
                  <a:srgbClr val="D9D9D9"/>
                </a:solidFill>
              </a:defRPr>
            </a:lvl1pPr>
          </a:lstStyle>
          <a:p>
            <a:fld id="{F7021451-1387-4CA6-816F-3879F97B5CBC}" type="slidenum">
              <a:rPr lang="en-US"/>
              <a:t>8</a:t>
            </a:fld>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Cryptography</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Creating Cipher Text</a:t>
            </a:r>
          </a:p>
        </p:txBody>
      </p:sp>
      <p:sp>
        <p:nvSpPr>
          <p:cNvPr id="5" name="Object4"/>
          <p:cNvSpPr/>
          <p:nvPr/>
        </p:nvSpPr>
        <p:spPr>
          <a:xfrm>
            <a:off x="-1" y="748145"/>
            <a:ext cx="5378336" cy="2571750"/>
          </a:xfrm>
          <a:prstGeom prst="rect">
            <a:avLst/>
          </a:prstGeom>
          <a:noFill/>
          <a:ln/>
        </p:spPr>
        <p:txBody>
          <a:bodyPr wrap="square" rtlCol="0" anchor="t"/>
          <a:lstStyle/>
          <a:p>
            <a:pPr>
              <a:lnSpc>
                <a:spcPts val="2000"/>
              </a:lnSpc>
            </a:pPr>
            <a:r>
              <a:rPr lang="en-US" sz="1600" dirty="0">
                <a:latin typeface="Arial" panose="020B0604020202020204" pitchFamily="34" charset="0"/>
                <a:cs typeface="Arial" panose="020B0604020202020204" pitchFamily="34" charset="0"/>
              </a:rPr>
              <a:t>The history of cryptography starts in diplomatic circles thousands of years ago. Messengers from a king’s court took encrypted messages to other courts. Occasionally, other courts not involved in the communication, attempted to steal messages sent to a kingdom they considered an adversary. Not long after, military commanders started using encryption to secure messages.</a:t>
            </a:r>
          </a:p>
          <a:p>
            <a:pPr>
              <a:lnSpc>
                <a:spcPts val="2000"/>
              </a:lnSpc>
            </a:pPr>
            <a:endParaRPr lang="en-US" sz="1600" dirty="0">
              <a:latin typeface="Arial" panose="020B0604020202020204" pitchFamily="34" charset="0"/>
              <a:cs typeface="Arial" panose="020B0604020202020204" pitchFamily="34" charset="0"/>
            </a:endParaRPr>
          </a:p>
          <a:p>
            <a:pPr>
              <a:lnSpc>
                <a:spcPts val="2000"/>
              </a:lnSpc>
            </a:pPr>
            <a:r>
              <a:rPr lang="en-US" sz="1600" dirty="0">
                <a:latin typeface="Arial" panose="020B0604020202020204" pitchFamily="34" charset="0"/>
                <a:cs typeface="Arial" panose="020B0604020202020204" pitchFamily="34" charset="0"/>
              </a:rPr>
              <a:t>The Enigma machine was an electromechanical encryption device that was developed and used by Nazi Germany during World War II. The device depended on the distribution of pre-shared keys that were used to encrypt and decrypt messages. The figure is an example of an Enigma machine.</a:t>
            </a:r>
          </a:p>
        </p:txBody>
      </p:sp>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lstStyle>
            <a:lvl1pPr>
              <a:defRPr sz="600">
                <a:solidFill>
                  <a:srgbClr val="D9D9D9"/>
                </a:solidFill>
              </a:defRPr>
            </a:lvl1pPr>
          </a:lstStyle>
          <a:p>
            <a:fld id="{F7021451-1387-4CA6-816F-3879F97B5CBC}" type="slidenum">
              <a:rPr lang="en-US"/>
              <a:t>9</a:t>
            </a:fld>
            <a:endParaRPr lang="en-US" dirty="0"/>
          </a:p>
        </p:txBody>
      </p:sp>
      <p:pic>
        <p:nvPicPr>
          <p:cNvPr id="6" name="Picture 5">
            <a:extLst>
              <a:ext uri="{FF2B5EF4-FFF2-40B4-BE49-F238E27FC236}">
                <a16:creationId xmlns:a16="http://schemas.microsoft.com/office/drawing/2014/main" id="{A32BF47A-30F2-46F7-B818-4756C996A432}"/>
              </a:ext>
            </a:extLst>
          </p:cNvPr>
          <p:cNvPicPr>
            <a:picLocks noChangeAspect="1"/>
          </p:cNvPicPr>
          <p:nvPr/>
        </p:nvPicPr>
        <p:blipFill>
          <a:blip r:embed="rId3"/>
          <a:stretch>
            <a:fillRect/>
          </a:stretch>
        </p:blipFill>
        <p:spPr>
          <a:xfrm>
            <a:off x="5458693" y="429145"/>
            <a:ext cx="2948035" cy="4200005"/>
          </a:xfrm>
          <a:prstGeom prst="rect">
            <a:avLst/>
          </a:prstGeom>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Default Theme" id="{A3178FD6-045E-43BB-9FF9-79BDC55288A1}" vid="{B3635A64-254C-4D4D-B1C2-6197525273FD}"/>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4207</TotalTime>
  <Words>2240</Words>
  <Application>Microsoft Office PowerPoint</Application>
  <PresentationFormat>On-screen Show (16:9)</PresentationFormat>
  <Paragraphs>213</Paragraphs>
  <Slides>23</Slides>
  <Notes>23</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23</vt:i4>
      </vt:variant>
    </vt:vector>
  </HeadingPairs>
  <TitlesOfParts>
    <vt:vector size="33" baseType="lpstr">
      <vt:lpstr>ＭＳ Ｐゴシック</vt:lpstr>
      <vt:lpstr>Arial</vt:lpstr>
      <vt:lpstr>Calibri</vt:lpstr>
      <vt:lpstr>CiscoSans</vt:lpstr>
      <vt:lpstr>CiscoSans ExtraLight</vt:lpstr>
      <vt:lpstr>CiscoSans Thin</vt:lpstr>
      <vt:lpstr>Times New Roman</vt:lpstr>
      <vt:lpstr>Wingdings</vt:lpstr>
      <vt:lpstr>Office Theme</vt:lpstr>
      <vt:lpstr>Default Theme</vt:lpstr>
      <vt:lpstr>PowerPoint Presentation</vt:lpstr>
      <vt:lpstr>Module Objectives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Dragi Klimovski</cp:lastModifiedBy>
  <cp:revision>30</cp:revision>
  <dcterms:created xsi:type="dcterms:W3CDTF">2020-12-08T18:27:12Z</dcterms:created>
  <dcterms:modified xsi:type="dcterms:W3CDTF">2022-07-08T04:27:31Z</dcterms:modified>
</cp:coreProperties>
</file>