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Lst>
  <p:notesMasterIdLst>
    <p:notesMasterId r:id="rId38"/>
  </p:notesMasterIdLst>
  <p:sldIdLst>
    <p:sldId id="262" r:id="rId3"/>
    <p:sldId id="925" r:id="rId4"/>
    <p:sldId id="263" r:id="rId5"/>
    <p:sldId id="264" r:id="rId6"/>
    <p:sldId id="265" r:id="rId7"/>
    <p:sldId id="266" r:id="rId8"/>
    <p:sldId id="267" r:id="rId9"/>
    <p:sldId id="268" r:id="rId10"/>
    <p:sldId id="1074" r:id="rId11"/>
    <p:sldId id="1075" r:id="rId12"/>
    <p:sldId id="1076" r:id="rId13"/>
    <p:sldId id="269" r:id="rId14"/>
    <p:sldId id="270" r:id="rId15"/>
    <p:sldId id="271" r:id="rId16"/>
    <p:sldId id="272" r:id="rId17"/>
    <p:sldId id="273" r:id="rId18"/>
    <p:sldId id="274" r:id="rId19"/>
    <p:sldId id="275" r:id="rId20"/>
    <p:sldId id="277" r:id="rId21"/>
    <p:sldId id="278" r:id="rId22"/>
    <p:sldId id="279" r:id="rId23"/>
    <p:sldId id="1078" r:id="rId24"/>
    <p:sldId id="1077" r:id="rId25"/>
    <p:sldId id="280" r:id="rId26"/>
    <p:sldId id="1079" r:id="rId27"/>
    <p:sldId id="281" r:id="rId28"/>
    <p:sldId id="282" r:id="rId29"/>
    <p:sldId id="283" r:id="rId30"/>
    <p:sldId id="1080" r:id="rId31"/>
    <p:sldId id="284" r:id="rId32"/>
    <p:sldId id="1081" r:id="rId33"/>
    <p:sldId id="285" r:id="rId34"/>
    <p:sldId id="287" r:id="rId35"/>
    <p:sldId id="288" r:id="rId36"/>
    <p:sldId id="289" r:id="rId3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11" autoAdjust="0"/>
    <p:restoredTop sz="78054" autoAdjust="0"/>
  </p:normalViewPr>
  <p:slideViewPr>
    <p:cSldViewPr snapToGrid="0" snapToObjects="1">
      <p:cViewPr varScale="1">
        <p:scale>
          <a:sx n="69" d="100"/>
          <a:sy n="69" d="100"/>
        </p:scale>
        <p:origin x="15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761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 Security (NETSEC)
Module 16: Basic Integrity and Authenticity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16.1: Integrity and Authenticity
16.1.5: Origin Authentication
</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4075527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16.1: Integrity and Authenticity
16.1.5: Origin Authentication
</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3548740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16.1: Integrity and Authenticity
16.1.6: Lab - Hashing Things Out
</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16.2: Key Management
</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16.2: Key Management
16.2.1: Characteristics of Key Management
</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16.2: Key Management
16.2.2: Key Length and Keyspace
</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16.2: Key Management
16.2.3: The Keyspace
</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16.2: Key Management
16.2.4: Types of Cryptographic Keys
</a:t>
            </a: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16.2: Key Management
16.2.5: Choice of Cryptographic Keys</a:t>
            </a:r>
          </a:p>
          <a:p>
            <a:r>
              <a:rPr lang="en-US" dirty="0"/>
              <a:t>16.2.6: Check Your Understanding - Characteristics of Key Management
</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16.3: Confidentiality
</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0A313ED8-785B-4D16-9B17-4143385249B9}"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Networking Security (NETSEC)
Module 16: Basic Integrity and Authenticity</a:t>
            </a:r>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16.3: Confidentiality
16.3.1: Data Confidentiality
</a:t>
            </a: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16.3: Confidentiality
16.3.2: Symmetric Encryption
</a:t>
            </a:r>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16.3: Confidentiality
16.3.2: Symmetric Encryption
</a:t>
            </a:r>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dirty="0"/>
          </a:p>
        </p:txBody>
      </p:sp>
    </p:spTree>
    <p:extLst>
      <p:ext uri="{BB962C8B-B14F-4D97-AF65-F5344CB8AC3E}">
        <p14:creationId xmlns:p14="http://schemas.microsoft.com/office/powerpoint/2010/main" val="66975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16.3: Confidentiality
16.3.2: Symmetric Encryption
</a:t>
            </a:r>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dirty="0"/>
          </a:p>
        </p:txBody>
      </p:sp>
    </p:spTree>
    <p:extLst>
      <p:ext uri="{BB962C8B-B14F-4D97-AF65-F5344CB8AC3E}">
        <p14:creationId xmlns:p14="http://schemas.microsoft.com/office/powerpoint/2010/main" val="26221339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16.3: Confidentiality
16.3.3: Asymmetric Encryption
</a:t>
            </a:r>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16.3: Confidentiality
16.3.3: Asymmetric Encryption
</a:t>
            </a:r>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dirty="0"/>
          </a:p>
        </p:txBody>
      </p:sp>
    </p:spTree>
    <p:extLst>
      <p:ext uri="{BB962C8B-B14F-4D97-AF65-F5344CB8AC3E}">
        <p14:creationId xmlns:p14="http://schemas.microsoft.com/office/powerpoint/2010/main" val="1568284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16.3: Confidentiality
16.3.4: Asymmetric Encryption - Confidentiality
</a:t>
            </a:r>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16.3: Confidentiality
16.3.5: Asymmetric Encryption - Authentication
</a:t>
            </a:r>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16.3: Confidentiality
16.3.6: Asymmetric Encryption - Integrity
</a:t>
            </a:r>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16.3: Confidentiality
16.3.6: Asymmetric Encryption - Integrity
</a:t>
            </a:r>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dirty="0"/>
          </a:p>
        </p:txBody>
      </p:sp>
    </p:spTree>
    <p:extLst>
      <p:ext uri="{BB962C8B-B14F-4D97-AF65-F5344CB8AC3E}">
        <p14:creationId xmlns:p14="http://schemas.microsoft.com/office/powerpoint/2010/main" val="2379004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16.1: Integrity and Authenticity
</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16.3: Confidentiality
16.3.7: Diffie-Hellman
</a:t>
            </a:r>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16.3: Confidentiality
16.3.7: Diffie-Hellman
</a:t>
            </a:r>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dirty="0"/>
          </a:p>
        </p:txBody>
      </p:sp>
    </p:spTree>
    <p:extLst>
      <p:ext uri="{BB962C8B-B14F-4D97-AF65-F5344CB8AC3E}">
        <p14:creationId xmlns:p14="http://schemas.microsoft.com/office/powerpoint/2010/main" val="19903163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16.3: Confidentiality
16.3.8: Video – Cryptography</a:t>
            </a:r>
          </a:p>
          <a:p>
            <a:r>
              <a:rPr lang="en-US" dirty="0"/>
              <a:t>16.3.9: Check Your Understanding - Classify the Encryption Algorithms
</a:t>
            </a:r>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16.3: Confidentiality
16.3.10: Lab - Encrypting and Decrypting Data Using OpenSSL
</a:t>
            </a:r>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16.3: Confidentiality
16.3.11: Lab - Encrypting and Decrypting Data Using a Hacker Tool
</a:t>
            </a:r>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16.3: Confidentiality
16.3.12: Lab - Examining Telnet and SSH in Wireshark
</a:t>
            </a:r>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16.1: Integrity and Authenticity
16.1.1</a:t>
            </a:r>
            <a:r>
              <a:rPr lang="en-US"/>
              <a:t>: Secure Communications</a:t>
            </a:r>
            <a:r>
              <a:rPr lang="en-US" dirty="0"/>
              <a:t>
</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16.1: Integrity and Authenticity
16.1.2: Cryptographic Hash Functions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16.1: Integrity and Authenticity
16.1.3: Cryptographic Hash Operation
</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16.1: Integrity and Authenticity
16.1.4: MD5 and SHA
</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16.1: Integrity and Authenticity
16.1.5: Origin Authentication
</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Basic Integrity and Authenticity
16.1: Integrity and Authenticity
16.1.5: Origin Authentication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669921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2972127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8830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02141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889551628"/>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4264310452"/>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1167485782"/>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30153431"/>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63254971"/>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426830321"/>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118217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207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4" name="Object3"/>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5" name="Object 4"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45924833"/>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246971609"/>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71030410"/>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14554392"/>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p>
            <a:pPr marL="0" indent="0">
              <a:buNone/>
            </a:pPr>
            <a:r>
              <a:rPr lang="en-US" dirty="0"/>
              <a:t>Module 16: Basic Integrity and Authenticity</a:t>
            </a:r>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p>
            <a:pPr marL="0" indent="0">
              <a:buNone/>
            </a:pPr>
            <a:r>
              <a:rPr lang="en-US" dirty="0"/>
              <a:t>Networking Security v1.0</a:t>
            </a:r>
          </a:p>
          <a:p>
            <a:pPr marL="0" indent="0">
              <a:buNone/>
            </a:pPr>
            <a:r>
              <a:rPr lang="en-US" dirty="0"/>
              <a:t>(NETSEC)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Integrity and Authenticity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Origin Authentication (Cont.)</a:t>
            </a:r>
          </a:p>
        </p:txBody>
      </p:sp>
      <p:sp>
        <p:nvSpPr>
          <p:cNvPr id="9" name="TextBox 8">
            <a:extLst>
              <a:ext uri="{FF2B5EF4-FFF2-40B4-BE49-F238E27FC236}">
                <a16:creationId xmlns:a16="http://schemas.microsoft.com/office/drawing/2014/main" id="{CF507F20-B2A6-46CA-8617-9A75F0C67423}"/>
              </a:ext>
            </a:extLst>
          </p:cNvPr>
          <p:cNvSpPr txBox="1"/>
          <p:nvPr/>
        </p:nvSpPr>
        <p:spPr>
          <a:xfrm>
            <a:off x="69742" y="932945"/>
            <a:ext cx="3812583" cy="3293209"/>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In the figure, the receiving device removes the digest from the message and uses the plaintext message with its secret key as input into the same hashing function. If the digest that is calculated by the receiving device is equal to the digest that was sent, the message has not been altered. Additionally, the origin of the message is authenticated because only the sender possesses a copy of the shared secret key. The HMAC function has ensured the authenticity of the message.</a:t>
            </a:r>
          </a:p>
        </p:txBody>
      </p:sp>
      <p:pic>
        <p:nvPicPr>
          <p:cNvPr id="8" name="Picture 7">
            <a:extLst>
              <a:ext uri="{FF2B5EF4-FFF2-40B4-BE49-F238E27FC236}">
                <a16:creationId xmlns:a16="http://schemas.microsoft.com/office/drawing/2014/main" id="{DF4A676A-BDF0-4D94-8865-6195F0AF9393}"/>
              </a:ext>
            </a:extLst>
          </p:cNvPr>
          <p:cNvPicPr>
            <a:picLocks noChangeAspect="1"/>
          </p:cNvPicPr>
          <p:nvPr/>
        </p:nvPicPr>
        <p:blipFill>
          <a:blip r:embed="rId3"/>
          <a:stretch>
            <a:fillRect/>
          </a:stretch>
        </p:blipFill>
        <p:spPr>
          <a:xfrm>
            <a:off x="4201271" y="867905"/>
            <a:ext cx="4059326" cy="351279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10</a:t>
            </a:fld>
            <a:endParaRPr lang="en-US" dirty="0"/>
          </a:p>
        </p:txBody>
      </p:sp>
    </p:spTree>
    <p:extLst>
      <p:ext uri="{BB962C8B-B14F-4D97-AF65-F5344CB8AC3E}">
        <p14:creationId xmlns:p14="http://schemas.microsoft.com/office/powerpoint/2010/main" val="302851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Integrity and Authenticity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Origin Authentication (Cont.)</a:t>
            </a:r>
          </a:p>
        </p:txBody>
      </p:sp>
      <p:sp>
        <p:nvSpPr>
          <p:cNvPr id="10" name="TextBox 9">
            <a:extLst>
              <a:ext uri="{FF2B5EF4-FFF2-40B4-BE49-F238E27FC236}">
                <a16:creationId xmlns:a16="http://schemas.microsoft.com/office/drawing/2014/main" id="{C4C79D9D-6158-446C-930F-0D70D6480DAE}"/>
              </a:ext>
            </a:extLst>
          </p:cNvPr>
          <p:cNvSpPr txBox="1"/>
          <p:nvPr/>
        </p:nvSpPr>
        <p:spPr>
          <a:xfrm>
            <a:off x="154983" y="877609"/>
            <a:ext cx="4520534" cy="3785652"/>
          </a:xfrm>
          <a:prstGeom prst="rect">
            <a:avLst/>
          </a:prstGeom>
          <a:noFill/>
        </p:spPr>
        <p:txBody>
          <a:bodyPr wrap="square">
            <a:spAutoFit/>
          </a:bodyPr>
          <a:lstStyle/>
          <a:p>
            <a:r>
              <a:rPr lang="en-US" sz="1600" dirty="0">
                <a:effectLst/>
                <a:latin typeface="Arial" panose="020B0604020202020204" pitchFamily="34" charset="0"/>
                <a:cs typeface="Arial" panose="020B0604020202020204" pitchFamily="34" charset="0"/>
              </a:rPr>
              <a:t>The figure shows how HMACs are used by Cisco routers that are configured to use Open Shortest Path First (OSPF) routing authentication.</a:t>
            </a:r>
          </a:p>
          <a:p>
            <a:r>
              <a:rPr lang="en-US" sz="1600" dirty="0">
                <a:effectLst/>
                <a:latin typeface="Arial" panose="020B0604020202020204" pitchFamily="34" charset="0"/>
                <a:cs typeface="Arial" panose="020B0604020202020204" pitchFamily="34" charset="0"/>
              </a:rPr>
              <a:t>R1 is sending a link state update (LSU) regarding a route to network 10.2.0.0/16:</a:t>
            </a:r>
          </a:p>
          <a:p>
            <a:endParaRPr lang="en-US" sz="1600" dirty="0">
              <a:effectLst/>
              <a:latin typeface="Arial" panose="020B0604020202020204" pitchFamily="34" charset="0"/>
              <a:cs typeface="Arial" panose="020B0604020202020204" pitchFamily="34" charset="0"/>
            </a:endParaRPr>
          </a:p>
          <a:p>
            <a:pPr marL="342900" indent="-342900">
              <a:buFont typeface="+mj-lt"/>
              <a:buAutoNum type="arabicPeriod"/>
            </a:pPr>
            <a:r>
              <a:rPr lang="en-US" sz="1600" dirty="0">
                <a:effectLst/>
                <a:latin typeface="Arial" panose="020B0604020202020204" pitchFamily="34" charset="0"/>
                <a:cs typeface="Arial" panose="020B0604020202020204" pitchFamily="34" charset="0"/>
              </a:rPr>
              <a:t>R1 calculates the hash value using the LSU message and the secret key.</a:t>
            </a:r>
          </a:p>
          <a:p>
            <a:pPr marL="342900" indent="-342900">
              <a:buFont typeface="+mj-lt"/>
              <a:buAutoNum type="arabicPeriod"/>
            </a:pPr>
            <a:r>
              <a:rPr lang="en-US" sz="1600" dirty="0">
                <a:effectLst/>
                <a:latin typeface="Arial" panose="020B0604020202020204" pitchFamily="34" charset="0"/>
                <a:cs typeface="Arial" panose="020B0604020202020204" pitchFamily="34" charset="0"/>
              </a:rPr>
              <a:t>The resulting hash value is sent with the LSU to R2.</a:t>
            </a:r>
          </a:p>
          <a:p>
            <a:pPr marL="342900" indent="-342900">
              <a:buFont typeface="+mj-lt"/>
              <a:buAutoNum type="arabicPeriod"/>
            </a:pPr>
            <a:r>
              <a:rPr lang="en-US" sz="1600" dirty="0">
                <a:effectLst/>
                <a:latin typeface="Arial" panose="020B0604020202020204" pitchFamily="34" charset="0"/>
                <a:cs typeface="Arial" panose="020B0604020202020204" pitchFamily="34" charset="0"/>
              </a:rPr>
              <a:t>R2 calculates the hash value using the LSU and its secret key. R2 accepts the update if the hash values match. If they do not match, R2 discards the update.</a:t>
            </a:r>
          </a:p>
        </p:txBody>
      </p:sp>
      <p:pic>
        <p:nvPicPr>
          <p:cNvPr id="5" name="Picture 4">
            <a:extLst>
              <a:ext uri="{FF2B5EF4-FFF2-40B4-BE49-F238E27FC236}">
                <a16:creationId xmlns:a16="http://schemas.microsoft.com/office/drawing/2014/main" id="{B49A574D-71E3-4A96-A368-1B046CDA39A8}"/>
              </a:ext>
            </a:extLst>
          </p:cNvPr>
          <p:cNvPicPr>
            <a:picLocks noChangeAspect="1"/>
          </p:cNvPicPr>
          <p:nvPr/>
        </p:nvPicPr>
        <p:blipFill>
          <a:blip r:embed="rId3"/>
          <a:stretch>
            <a:fillRect/>
          </a:stretch>
        </p:blipFill>
        <p:spPr>
          <a:xfrm>
            <a:off x="4899804" y="1170670"/>
            <a:ext cx="4110973" cy="280216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11</a:t>
            </a:fld>
            <a:endParaRPr lang="en-US" dirty="0"/>
          </a:p>
        </p:txBody>
      </p:sp>
    </p:spTree>
    <p:extLst>
      <p:ext uri="{BB962C8B-B14F-4D97-AF65-F5344CB8AC3E}">
        <p14:creationId xmlns:p14="http://schemas.microsoft.com/office/powerpoint/2010/main" val="2447177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Integrity and Authenticity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Lab - Hashing Things Out</a:t>
            </a:r>
          </a:p>
        </p:txBody>
      </p:sp>
      <p:sp>
        <p:nvSpPr>
          <p:cNvPr id="5" name="Object4"/>
          <p:cNvSpPr/>
          <p:nvPr/>
        </p:nvSpPr>
        <p:spPr>
          <a:xfrm>
            <a:off x="154983" y="945397"/>
            <a:ext cx="8834034" cy="2571750"/>
          </a:xfrm>
          <a:prstGeom prst="rect">
            <a:avLst/>
          </a:prstGeom>
          <a:noFill/>
          <a:ln/>
        </p:spPr>
        <p:txBody>
          <a:bodyPr wrap="square" rtlCol="0" anchor="t"/>
          <a:lstStyle/>
          <a:p>
            <a:r>
              <a:rPr lang="en-US" dirty="0">
                <a:effectLst/>
                <a:latin typeface="Arial" panose="020B0604020202020204" pitchFamily="34" charset="0"/>
                <a:cs typeface="Arial" panose="020B0604020202020204" pitchFamily="34" charset="0"/>
              </a:rPr>
              <a:t>In this lab, you will complete the following objectives:</a:t>
            </a:r>
          </a:p>
          <a:p>
            <a:endParaRPr lang="en-US"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Creating Hashes with OpenSSL</a:t>
            </a:r>
          </a:p>
          <a:p>
            <a:pPr marL="742950" lvl="1"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Verifying Hashes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16.2 Key Management</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Key Management</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Characteristics of Key Management</a:t>
            </a:r>
          </a:p>
        </p:txBody>
      </p:sp>
      <p:sp>
        <p:nvSpPr>
          <p:cNvPr id="7" name="TextBox 6">
            <a:extLst>
              <a:ext uri="{FF2B5EF4-FFF2-40B4-BE49-F238E27FC236}">
                <a16:creationId xmlns:a16="http://schemas.microsoft.com/office/drawing/2014/main" id="{633C9788-8103-4ECE-9F31-69F4659FA105}"/>
              </a:ext>
            </a:extLst>
          </p:cNvPr>
          <p:cNvSpPr txBox="1"/>
          <p:nvPr/>
        </p:nvSpPr>
        <p:spPr>
          <a:xfrm>
            <a:off x="0" y="731520"/>
            <a:ext cx="9052560" cy="553998"/>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Key management is often considered the most difficult part of designing a cryptosystem. As shown in the table, there are several essential characteristics of key management to consider</a:t>
            </a:r>
            <a:r>
              <a:rPr lang="en-US" sz="1600" dirty="0">
                <a:latin typeface="Arial" panose="020B0604020202020204" pitchFamily="34" charset="0"/>
                <a:cs typeface="Arial" panose="020B0604020202020204" pitchFamily="34" charset="0"/>
              </a:rPr>
              <a:t>.</a:t>
            </a:r>
          </a:p>
        </p:txBody>
      </p:sp>
      <p:graphicFrame>
        <p:nvGraphicFramePr>
          <p:cNvPr id="17" name="Table 16"/>
          <p:cNvGraphicFramePr>
            <a:graphicFrameLocks noGrp="1"/>
          </p:cNvGraphicFramePr>
          <p:nvPr>
            <p:extLst>
              <p:ext uri="{D42A27DB-BD31-4B8C-83A1-F6EECF244321}">
                <p14:modId xmlns:p14="http://schemas.microsoft.com/office/powerpoint/2010/main" val="3534247127"/>
              </p:ext>
            </p:extLst>
          </p:nvPr>
        </p:nvGraphicFramePr>
        <p:xfrm>
          <a:off x="91440" y="1285518"/>
          <a:ext cx="8961120" cy="3642360"/>
        </p:xfrm>
        <a:graphic>
          <a:graphicData uri="http://schemas.openxmlformats.org/drawingml/2006/table">
            <a:tbl>
              <a:tblPr/>
              <a:tblGrid>
                <a:gridCol w="1272411">
                  <a:extLst>
                    <a:ext uri="{9D8B030D-6E8A-4147-A177-3AD203B41FA5}">
                      <a16:colId xmlns:a16="http://schemas.microsoft.com/office/drawing/2014/main" val="20000"/>
                    </a:ext>
                  </a:extLst>
                </a:gridCol>
                <a:gridCol w="7688709">
                  <a:extLst>
                    <a:ext uri="{9D8B030D-6E8A-4147-A177-3AD203B41FA5}">
                      <a16:colId xmlns:a16="http://schemas.microsoft.com/office/drawing/2014/main" val="20001"/>
                    </a:ext>
                  </a:extLst>
                </a:gridCol>
              </a:tblGrid>
              <a:tr h="0">
                <a:tc>
                  <a:txBody>
                    <a:bodyPr/>
                    <a:lstStyle/>
                    <a:p>
                      <a:r>
                        <a:rPr lang="en-US" sz="1200" dirty="0">
                          <a:solidFill>
                            <a:srgbClr val="FFFFFF"/>
                          </a:solidFill>
                        </a:rPr>
                        <a:t>Characteristic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Key Generation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It was up to Caesar to choose the key of his cipher. The Vigenère cipher key is also chosen by the sender and receiver. In a modern cryptographic system, key generation is usually automated and not left to the end user. The use of good random number generators is needed to ensure that all keys are equally generated so that the attacker cannot predict which keys are more likely to be used.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0">
                <a:tc>
                  <a:txBody>
                    <a:bodyPr/>
                    <a:lstStyle/>
                    <a:p>
                      <a:r>
                        <a:rPr lang="en-US" sz="1200" dirty="0">
                          <a:solidFill>
                            <a:srgbClr val="58585B"/>
                          </a:solidFill>
                        </a:rPr>
                        <a:t>Key Verification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Some keys are better than others. Almost all cryptographic algorithms have some weak keys that should not be used. With the help of key verification procedures, weak keys can be identified and regenerated to provide a more secure encryption. With the Caesar cipher, using a key of 0 or 25 does not encrypt the message, so it should not be used.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2"/>
                  </a:ext>
                </a:extLst>
              </a:tr>
              <a:tr h="0">
                <a:tc>
                  <a:txBody>
                    <a:bodyPr/>
                    <a:lstStyle/>
                    <a:p>
                      <a:r>
                        <a:rPr lang="en-US" sz="1200" dirty="0">
                          <a:solidFill>
                            <a:srgbClr val="58585B"/>
                          </a:solidFill>
                        </a:rPr>
                        <a:t>Key Exchange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Key management procedures should provide a secure key exchange mechanism that allows secure agreement on the keying material with the other party, probably over an untrusted medium.</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0">
                <a:tc>
                  <a:txBody>
                    <a:bodyPr/>
                    <a:lstStyle/>
                    <a:p>
                      <a:r>
                        <a:rPr lang="en-US" sz="1200" dirty="0">
                          <a:solidFill>
                            <a:srgbClr val="58585B"/>
                          </a:solidFill>
                        </a:rPr>
                        <a:t>Key Storage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On a modern multi-user operating system that uses cryptography, a key can be stored in memory. This presents a possible problem when that memory is swapped to the disk, because a Trojan horse program installed on the PC of a user could then have access to the private keys of that user.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4"/>
                  </a:ext>
                </a:extLst>
              </a:tr>
              <a:tr h="0">
                <a:tc>
                  <a:txBody>
                    <a:bodyPr/>
                    <a:lstStyle/>
                    <a:p>
                      <a:r>
                        <a:rPr lang="en-US" sz="1200" dirty="0">
                          <a:solidFill>
                            <a:srgbClr val="58585B"/>
                          </a:solidFill>
                        </a:rPr>
                        <a:t>Key Lifetime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Using short key lifetimes improves the security of legacy ciphers that are used on high-speed connections. In IPsec a 24-hour lifetime is typical. However, changing the lifetime to 30 minutes improves the security of the algorithms.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0">
                <a:tc>
                  <a:txBody>
                    <a:bodyPr/>
                    <a:lstStyle/>
                    <a:p>
                      <a:r>
                        <a:rPr lang="en-US" sz="1200" dirty="0">
                          <a:solidFill>
                            <a:srgbClr val="58585B"/>
                          </a:solidFill>
                        </a:rPr>
                        <a:t>Key Revocation and Destruction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Revocation notifies all interested parties that a certain key has been compromised and should no longer be used. Destruction erases old keys in a manner that prevents malicious attackers from recovering them.</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6"/>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Key Management</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Key Length and Keyspace</a:t>
            </a:r>
          </a:p>
        </p:txBody>
      </p:sp>
      <p:sp>
        <p:nvSpPr>
          <p:cNvPr id="7" name="TextBox 6">
            <a:extLst>
              <a:ext uri="{FF2B5EF4-FFF2-40B4-BE49-F238E27FC236}">
                <a16:creationId xmlns:a16="http://schemas.microsoft.com/office/drawing/2014/main" id="{C3EC11F7-57E3-4636-947B-26FFC2E3EED6}"/>
              </a:ext>
            </a:extLst>
          </p:cNvPr>
          <p:cNvSpPr txBox="1"/>
          <p:nvPr/>
        </p:nvSpPr>
        <p:spPr>
          <a:xfrm>
            <a:off x="-1" y="835068"/>
            <a:ext cx="8989017" cy="1815882"/>
          </a:xfrm>
          <a:prstGeom prst="rect">
            <a:avLst/>
          </a:prstGeom>
          <a:noFill/>
        </p:spPr>
        <p:txBody>
          <a:bodyPr wrap="square">
            <a:spAutoFit/>
          </a:bodyPr>
          <a:lstStyle/>
          <a:p>
            <a:r>
              <a:rPr lang="en-US" sz="1600" dirty="0">
                <a:effectLst/>
                <a:latin typeface="Arial" panose="020B0604020202020204" pitchFamily="34" charset="0"/>
                <a:cs typeface="Arial" panose="020B0604020202020204" pitchFamily="34" charset="0"/>
              </a:rPr>
              <a:t>Two terms that are used to describe keys are:</a:t>
            </a:r>
          </a:p>
          <a:p>
            <a:pPr marL="742950" lvl="1" indent="-285750">
              <a:buFont typeface="Arial" panose="020B0604020202020204" pitchFamily="34" charset="0"/>
              <a:buChar char="•"/>
            </a:pPr>
            <a:r>
              <a:rPr lang="en-US" sz="1600" b="1" dirty="0">
                <a:effectLst/>
                <a:latin typeface="Arial" panose="020B0604020202020204" pitchFamily="34" charset="0"/>
                <a:cs typeface="Arial" panose="020B0604020202020204" pitchFamily="34" charset="0"/>
              </a:rPr>
              <a:t>Key length</a:t>
            </a:r>
            <a:r>
              <a:rPr lang="en-US" sz="1600" dirty="0">
                <a:effectLst/>
                <a:latin typeface="Arial" panose="020B0604020202020204" pitchFamily="34" charset="0"/>
                <a:cs typeface="Arial" panose="020B0604020202020204" pitchFamily="34" charset="0"/>
              </a:rPr>
              <a:t> - Also called the key size, this is the measure in bits. In this course, we will use the term key length.</a:t>
            </a:r>
          </a:p>
          <a:p>
            <a:pPr marL="742950" lvl="1" indent="-285750">
              <a:buFont typeface="Arial" panose="020B0604020202020204" pitchFamily="34" charset="0"/>
              <a:buChar char="•"/>
            </a:pPr>
            <a:r>
              <a:rPr lang="en-US" sz="1600" b="1" dirty="0">
                <a:effectLst/>
                <a:latin typeface="Arial" panose="020B0604020202020204" pitchFamily="34" charset="0"/>
                <a:cs typeface="Arial" panose="020B0604020202020204" pitchFamily="34" charset="0"/>
              </a:rPr>
              <a:t>Keyspace</a:t>
            </a:r>
            <a:r>
              <a:rPr lang="en-US" sz="1600" dirty="0">
                <a:effectLst/>
                <a:latin typeface="Arial" panose="020B0604020202020204" pitchFamily="34" charset="0"/>
                <a:cs typeface="Arial" panose="020B0604020202020204" pitchFamily="34" charset="0"/>
              </a:rPr>
              <a:t> - This is the number of possibilities that can be generated by a specific key length.</a:t>
            </a:r>
          </a:p>
          <a:p>
            <a:r>
              <a:rPr lang="en-US" sz="1600" dirty="0">
                <a:effectLst/>
                <a:latin typeface="Arial" panose="020B0604020202020204" pitchFamily="34" charset="0"/>
                <a:cs typeface="Arial" panose="020B0604020202020204" pitchFamily="34" charset="0"/>
              </a:rPr>
              <a:t>As key length increases, the keyspace increases exponentially. The table displays the characteristics of the AES encryption algorithm. </a:t>
            </a:r>
          </a:p>
        </p:txBody>
      </p:sp>
      <p:graphicFrame>
        <p:nvGraphicFramePr>
          <p:cNvPr id="18" name="Table 17"/>
          <p:cNvGraphicFramePr>
            <a:graphicFrameLocks noGrp="1"/>
          </p:cNvGraphicFramePr>
          <p:nvPr>
            <p:extLst>
              <p:ext uri="{D42A27DB-BD31-4B8C-83A1-F6EECF244321}">
                <p14:modId xmlns:p14="http://schemas.microsoft.com/office/powerpoint/2010/main" val="3251540573"/>
              </p:ext>
            </p:extLst>
          </p:nvPr>
        </p:nvGraphicFramePr>
        <p:xfrm>
          <a:off x="1589789" y="2650950"/>
          <a:ext cx="5036141" cy="1996440"/>
        </p:xfrm>
        <a:graphic>
          <a:graphicData uri="http://schemas.openxmlformats.org/drawingml/2006/table">
            <a:tbl>
              <a:tblPr/>
              <a:tblGrid>
                <a:gridCol w="2441456">
                  <a:extLst>
                    <a:ext uri="{9D8B030D-6E8A-4147-A177-3AD203B41FA5}">
                      <a16:colId xmlns:a16="http://schemas.microsoft.com/office/drawing/2014/main" val="20000"/>
                    </a:ext>
                  </a:extLst>
                </a:gridCol>
                <a:gridCol w="2594685">
                  <a:extLst>
                    <a:ext uri="{9D8B030D-6E8A-4147-A177-3AD203B41FA5}">
                      <a16:colId xmlns:a16="http://schemas.microsoft.com/office/drawing/2014/main" val="20001"/>
                    </a:ext>
                  </a:extLst>
                </a:gridCol>
              </a:tblGrid>
              <a:tr h="0">
                <a:tc>
                  <a:txBody>
                    <a:bodyPr/>
                    <a:lstStyle/>
                    <a:p>
                      <a:r>
                        <a:rPr lang="en-US" sz="1200" dirty="0">
                          <a:solidFill>
                            <a:srgbClr val="FFFFFF"/>
                          </a:solidFill>
                        </a:rPr>
                        <a:t>AES Characteristics 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chemeClr val="bg1"/>
                          </a:solidFill>
                        </a:rPr>
                        <a:t>Advanced Encryption Standard</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Timeline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Official standard since 2001</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Type of Algorithm</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Symmetric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dirty="0">
                          <a:solidFill>
                            <a:srgbClr val="58585B"/>
                          </a:solidFill>
                        </a:rPr>
                        <a:t>Key Size (in bits)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128, 192, and 256</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Speed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High</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dirty="0">
                          <a:solidFill>
                            <a:srgbClr val="58585B"/>
                          </a:solidFill>
                        </a:rPr>
                        <a:t>Time to Crack(assuming a computer could try 255 keys per second)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149 trillion years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200" dirty="0">
                          <a:solidFill>
                            <a:srgbClr val="58585B"/>
                          </a:solidFill>
                        </a:rPr>
                        <a:t>Resource Consumption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Low</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Key Management</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The Keyspace</a:t>
            </a:r>
          </a:p>
        </p:txBody>
      </p:sp>
      <p:sp>
        <p:nvSpPr>
          <p:cNvPr id="5" name="Object4"/>
          <p:cNvSpPr/>
          <p:nvPr/>
        </p:nvSpPr>
        <p:spPr>
          <a:xfrm>
            <a:off x="0" y="650929"/>
            <a:ext cx="9074258"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The keyspace of an algorithm is the set of all possible key values. A key that has </a:t>
            </a:r>
            <a:r>
              <a:rPr lang="en-US" sz="1600" i="1" dirty="0">
                <a:latin typeface="Arial" panose="020B0604020202020204" pitchFamily="34" charset="0"/>
                <a:cs typeface="Arial" panose="020B0604020202020204" pitchFamily="34" charset="0"/>
              </a:rPr>
              <a:t>n</a:t>
            </a:r>
            <a:r>
              <a:rPr lang="en-US" sz="1600" dirty="0">
                <a:latin typeface="Arial" panose="020B0604020202020204" pitchFamily="34" charset="0"/>
                <a:cs typeface="Arial" panose="020B0604020202020204" pitchFamily="34" charset="0"/>
              </a:rPr>
              <a:t> bits produces a keyspace that has 2</a:t>
            </a:r>
            <a:r>
              <a:rPr lang="en-US" sz="1600" i="1" baseline="30000" dirty="0">
                <a:latin typeface="Arial" panose="020B0604020202020204" pitchFamily="34" charset="0"/>
                <a:cs typeface="Arial" panose="020B0604020202020204" pitchFamily="34" charset="0"/>
              </a:rPr>
              <a:t>n</a:t>
            </a:r>
            <a:r>
              <a:rPr lang="en-US" sz="1600" dirty="0">
                <a:latin typeface="Arial" panose="020B0604020202020204" pitchFamily="34" charset="0"/>
                <a:cs typeface="Arial" panose="020B0604020202020204" pitchFamily="34" charset="0"/>
              </a:rPr>
              <a:t> possible key values. By adding one bit to the key, the keyspace is effectively doubled.</a:t>
            </a:r>
          </a:p>
          <a:p>
            <a:pPr>
              <a:lnSpc>
                <a:spcPts val="2000"/>
              </a:lnSpc>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Almost every algorithm has some weak keys in its keyspace that enable an attacker to break the encryption via a shortcut. Weak keys show the regularities in encryption. For instance, DES has four keys for which encryption is the same as decryption. This means that if one of these weak keys is used to encrypt plaintext, an attacker can use the weak key to decrypt the ciphertext and reveal the plaintext.</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DES weak keys are those that produce 16 identical subkeys. This occurs when the key bits are: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Alternating ones and zeros (0101010101010101)</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Alternating F and E (FEFEFEFEFEFEFEFE)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E0E0E0E0F1F1F1F1</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1F1F1F1F0E0E0E0E</a:t>
            </a:r>
          </a:p>
          <a:p>
            <a:pPr>
              <a:lnSpc>
                <a:spcPts val="2000"/>
              </a:lnSpc>
            </a:pP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Key Management</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Types of Cryptographic Keys</a:t>
            </a:r>
          </a:p>
        </p:txBody>
      </p:sp>
      <p:sp>
        <p:nvSpPr>
          <p:cNvPr id="7" name="TextBox 6">
            <a:extLst>
              <a:ext uri="{FF2B5EF4-FFF2-40B4-BE49-F238E27FC236}">
                <a16:creationId xmlns:a16="http://schemas.microsoft.com/office/drawing/2014/main" id="{4B61FCA0-FDD8-4D90-9B2B-276D21F405B8}"/>
              </a:ext>
            </a:extLst>
          </p:cNvPr>
          <p:cNvSpPr txBox="1"/>
          <p:nvPr/>
        </p:nvSpPr>
        <p:spPr>
          <a:xfrm>
            <a:off x="18598" y="856809"/>
            <a:ext cx="9144000" cy="1569660"/>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Current key lengths can easily make any attack attempt insignificant because it takes millions or billions of years to complete the search when a sufficiently long key is used.</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With modern algorithms that are trusted, the strength of protection depends solely on the size of the key. Choose the key length so that it protects data confidentiality or integrity for an adequate period of time. Data that is more sensitive and needs to be kept secret longer must use longer keys.</a:t>
            </a:r>
          </a:p>
        </p:txBody>
      </p:sp>
      <p:graphicFrame>
        <p:nvGraphicFramePr>
          <p:cNvPr id="20" name="Table 19"/>
          <p:cNvGraphicFramePr>
            <a:graphicFrameLocks noGrp="1"/>
          </p:cNvGraphicFramePr>
          <p:nvPr>
            <p:extLst>
              <p:ext uri="{D42A27DB-BD31-4B8C-83A1-F6EECF244321}">
                <p14:modId xmlns:p14="http://schemas.microsoft.com/office/powerpoint/2010/main" val="1810885223"/>
              </p:ext>
            </p:extLst>
          </p:nvPr>
        </p:nvGraphicFramePr>
        <p:xfrm>
          <a:off x="1699592" y="2659129"/>
          <a:ext cx="5426765" cy="1737360"/>
        </p:xfrm>
        <a:graphic>
          <a:graphicData uri="http://schemas.openxmlformats.org/drawingml/2006/table">
            <a:tbl>
              <a:tblPr/>
              <a:tblGrid>
                <a:gridCol w="1361661">
                  <a:extLst>
                    <a:ext uri="{9D8B030D-6E8A-4147-A177-3AD203B41FA5}">
                      <a16:colId xmlns:a16="http://schemas.microsoft.com/office/drawing/2014/main" val="20000"/>
                    </a:ext>
                  </a:extLst>
                </a:gridCol>
                <a:gridCol w="1053548">
                  <a:extLst>
                    <a:ext uri="{9D8B030D-6E8A-4147-A177-3AD203B41FA5}">
                      <a16:colId xmlns:a16="http://schemas.microsoft.com/office/drawing/2014/main" val="20001"/>
                    </a:ext>
                  </a:extLst>
                </a:gridCol>
                <a:gridCol w="1126303">
                  <a:extLst>
                    <a:ext uri="{9D8B030D-6E8A-4147-A177-3AD203B41FA5}">
                      <a16:colId xmlns:a16="http://schemas.microsoft.com/office/drawing/2014/main" val="20002"/>
                    </a:ext>
                  </a:extLst>
                </a:gridCol>
                <a:gridCol w="1253245">
                  <a:extLst>
                    <a:ext uri="{9D8B030D-6E8A-4147-A177-3AD203B41FA5}">
                      <a16:colId xmlns:a16="http://schemas.microsoft.com/office/drawing/2014/main" val="20003"/>
                    </a:ext>
                  </a:extLst>
                </a:gridCol>
                <a:gridCol w="632008">
                  <a:extLst>
                    <a:ext uri="{9D8B030D-6E8A-4147-A177-3AD203B41FA5}">
                      <a16:colId xmlns:a16="http://schemas.microsoft.com/office/drawing/2014/main" val="20004"/>
                    </a:ext>
                  </a:extLst>
                </a:gridCol>
              </a:tblGrid>
              <a:tr h="0">
                <a:tc>
                  <a:txBody>
                    <a:bodyPr/>
                    <a:lstStyle/>
                    <a:p>
                      <a:pPr marL="0" algn="l" defTabSz="914400" rtl="0" eaLnBrk="1" latinLnBrk="0" hangingPunct="1"/>
                      <a:r>
                        <a:rPr lang="en-US" sz="1200" kern="1200" dirty="0">
                          <a:solidFill>
                            <a:srgbClr val="FFFFFF"/>
                          </a:solidFill>
                          <a:latin typeface="+mn-lt"/>
                          <a:ea typeface="+mn-ea"/>
                          <a:cs typeface="+mn-cs"/>
                        </a:rPr>
                        <a:t>Length of Protection</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Symmetric Key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Asymmetric Key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Digital Signature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Hash</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3 years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80</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1248</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160</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160</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10 years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96</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1776</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192</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192</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dirty="0">
                          <a:solidFill>
                            <a:srgbClr val="58585B"/>
                          </a:solidFill>
                        </a:rPr>
                        <a:t>20 years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112</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2432</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224</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224</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30 years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128</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3248</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256</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256</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dirty="0">
                          <a:solidFill>
                            <a:srgbClr val="58585B"/>
                          </a:solidFill>
                        </a:rPr>
                        <a:t>Protection against quantum computers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256</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15424</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512</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512</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Key Management</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Choice of Cryptographic Keys</a:t>
            </a:r>
          </a:p>
        </p:txBody>
      </p:sp>
      <p:sp>
        <p:nvSpPr>
          <p:cNvPr id="5" name="Object4"/>
          <p:cNvSpPr/>
          <p:nvPr/>
        </p:nvSpPr>
        <p:spPr>
          <a:xfrm>
            <a:off x="0" y="1119753"/>
            <a:ext cx="8834034"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Performance is another issue that can influence the choice of a key length. An administrator must find a good balance between the speed and protective strength of an algorithm, because some algorithms, such as the Rivest, Shamir, and Adleman (RSA) algorithm, run slowly due to large key lengths.</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The estimated funding of the attacker should also affect the choice of key length.</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The rule “the longer the key, the better” is valid, except for possible performance reasons. Shorter keys equal faster processing but are less secure. Longer keys equal slower processing but are more secure.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16.3 Confidentiality</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sz="1600" dirty="0"/>
              <a:t>Basic Integrity and Authenticity</a:t>
            </a:r>
            <a:endParaRPr lang="en-US" altLang="en-US" sz="1400" b="1" dirty="0">
              <a:solidFill>
                <a:schemeClr val="tx1"/>
              </a:solidFill>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altLang="en-US" sz="1400" dirty="0">
                <a:ea typeface="Calibri" panose="020F0502020204030204" pitchFamily="34" charset="0"/>
                <a:cs typeface="Calibri" panose="020F0502020204030204" pitchFamily="34" charset="0"/>
              </a:rPr>
              <a:t>Explain how cryptography is used to ensure data integrity and authenticity.</a:t>
            </a: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5" name="Table 4">
            <a:extLst>
              <a:ext uri="{FF2B5EF4-FFF2-40B4-BE49-F238E27FC236}">
                <a16:creationId xmlns:a16="http://schemas.microsoft.com/office/drawing/2014/main" id="{AD6E2707-FAF7-4AA9-9D06-C1BC327A50B6}"/>
              </a:ext>
            </a:extLst>
          </p:cNvPr>
          <p:cNvGraphicFramePr>
            <a:graphicFrameLocks noGrp="1"/>
          </p:cNvGraphicFramePr>
          <p:nvPr>
            <p:extLst>
              <p:ext uri="{D42A27DB-BD31-4B8C-83A1-F6EECF244321}">
                <p14:modId xmlns:p14="http://schemas.microsoft.com/office/powerpoint/2010/main" val="2929994107"/>
              </p:ext>
            </p:extLst>
          </p:nvPr>
        </p:nvGraphicFramePr>
        <p:xfrm>
          <a:off x="151832" y="1689501"/>
          <a:ext cx="8678901" cy="1047076"/>
        </p:xfrm>
        <a:graphic>
          <a:graphicData uri="http://schemas.openxmlformats.org/drawingml/2006/table">
            <a:tbl>
              <a:tblPr firstRow="1" firstCol="1" bandRow="1">
                <a:tableStyleId>{5C22544A-7EE6-4342-B048-85BDC9FD1C3A}</a:tableStyleId>
              </a:tblPr>
              <a:tblGrid>
                <a:gridCol w="2917548">
                  <a:extLst>
                    <a:ext uri="{9D8B030D-6E8A-4147-A177-3AD203B41FA5}">
                      <a16:colId xmlns:a16="http://schemas.microsoft.com/office/drawing/2014/main" val="399010295"/>
                    </a:ext>
                  </a:extLst>
                </a:gridCol>
                <a:gridCol w="5761353">
                  <a:extLst>
                    <a:ext uri="{9D8B030D-6E8A-4147-A177-3AD203B41FA5}">
                      <a16:colId xmlns:a16="http://schemas.microsoft.com/office/drawing/2014/main" val="3417728144"/>
                    </a:ext>
                  </a:extLst>
                </a:gridCol>
              </a:tblGrid>
              <a:tr h="224116">
                <a:tc>
                  <a:txBody>
                    <a:bodyPr/>
                    <a:lstStyle/>
                    <a:p>
                      <a:pPr marL="0" marR="0">
                        <a:lnSpc>
                          <a:spcPct val="107000"/>
                        </a:lnSpc>
                        <a:spcBef>
                          <a:spcPts val="0"/>
                        </a:spcBef>
                        <a:spcAft>
                          <a:spcPts val="0"/>
                        </a:spcAft>
                      </a:pPr>
                      <a:r>
                        <a:rPr lang="en-US" sz="1200" dirty="0">
                          <a:effectLst/>
                          <a:latin typeface="+mn-lt"/>
                        </a:rPr>
                        <a:t>Topic Title</a:t>
                      </a:r>
                      <a:endParaRPr lang="en-US" sz="1200" dirty="0">
                        <a:effectLst/>
                        <a:latin typeface="+mn-lt"/>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200" dirty="0">
                          <a:effectLst/>
                          <a:latin typeface="+mn-lt"/>
                        </a:rPr>
                        <a:t>Topic Objective</a:t>
                      </a:r>
                      <a:endParaRPr lang="en-US" sz="1200" dirty="0">
                        <a:effectLst/>
                        <a:latin typeface="+mn-lt"/>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64302898"/>
                  </a:ext>
                </a:extLst>
              </a:tr>
              <a:tr h="263724">
                <a:tc>
                  <a:txBody>
                    <a:bodyPr/>
                    <a:lstStyle/>
                    <a:p>
                      <a:r>
                        <a:rPr lang="en-US" sz="1200" b="1" dirty="0">
                          <a:latin typeface="+mn-lt"/>
                        </a:rPr>
                        <a:t>Integrity and Authenticity</a:t>
                      </a:r>
                      <a:endParaRPr lang="en-US" sz="1200" dirty="0">
                        <a:latin typeface="+mn-lt"/>
                      </a:endParaRPr>
                    </a:p>
                  </a:txBody>
                  <a:tcPr anchor="ctr"/>
                </a:tc>
                <a:tc>
                  <a:txBody>
                    <a:bodyPr/>
                    <a:lstStyle/>
                    <a:p>
                      <a:r>
                        <a:rPr lang="en-US" sz="1200" dirty="0">
                          <a:latin typeface="+mn-lt"/>
                        </a:rPr>
                        <a:t>Explain the role of cryptography in ensuring the integrity and authenticity of data.</a:t>
                      </a:r>
                    </a:p>
                  </a:txBody>
                  <a:tcPr anchor="ctr"/>
                </a:tc>
                <a:extLst>
                  <a:ext uri="{0D108BD9-81ED-4DB2-BD59-A6C34878D82A}">
                    <a16:rowId xmlns:a16="http://schemas.microsoft.com/office/drawing/2014/main" val="3530891527"/>
                  </a:ext>
                </a:extLst>
              </a:tr>
              <a:tr h="263724">
                <a:tc>
                  <a:txBody>
                    <a:bodyPr/>
                    <a:lstStyle/>
                    <a:p>
                      <a:r>
                        <a:rPr lang="en-US" sz="1200" b="1" dirty="0">
                          <a:latin typeface="+mn-lt"/>
                        </a:rPr>
                        <a:t>Key Management</a:t>
                      </a:r>
                      <a:endParaRPr lang="en-US" sz="1200" dirty="0">
                        <a:latin typeface="+mn-lt"/>
                      </a:endParaRPr>
                    </a:p>
                  </a:txBody>
                  <a:tcPr anchor="ctr"/>
                </a:tc>
                <a:tc>
                  <a:txBody>
                    <a:bodyPr/>
                    <a:lstStyle/>
                    <a:p>
                      <a:r>
                        <a:rPr lang="en-US" sz="1200" dirty="0">
                          <a:latin typeface="+mn-lt"/>
                        </a:rPr>
                        <a:t>Describe the components of key management.</a:t>
                      </a:r>
                    </a:p>
                  </a:txBody>
                  <a:tcPr anchor="ctr"/>
                </a:tc>
                <a:extLst>
                  <a:ext uri="{0D108BD9-81ED-4DB2-BD59-A6C34878D82A}">
                    <a16:rowId xmlns:a16="http://schemas.microsoft.com/office/drawing/2014/main" val="662892947"/>
                  </a:ext>
                </a:extLst>
              </a:tr>
              <a:tr h="254659">
                <a:tc>
                  <a:txBody>
                    <a:bodyPr/>
                    <a:lstStyle/>
                    <a:p>
                      <a:r>
                        <a:rPr lang="en-US" sz="1200" b="1" dirty="0">
                          <a:latin typeface="+mn-lt"/>
                        </a:rPr>
                        <a:t>Confidentiality</a:t>
                      </a:r>
                      <a:endParaRPr lang="en-US" sz="1200" dirty="0">
                        <a:latin typeface="+mn-lt"/>
                      </a:endParaRPr>
                    </a:p>
                  </a:txBody>
                  <a:tcPr anchor="ctr"/>
                </a:tc>
                <a:tc>
                  <a:txBody>
                    <a:bodyPr/>
                    <a:lstStyle/>
                    <a:p>
                      <a:r>
                        <a:rPr lang="en-US" sz="1200" dirty="0">
                          <a:latin typeface="+mn-lt"/>
                        </a:rPr>
                        <a:t>Explain how cryptographic approaches enhance data confidentiality.</a:t>
                      </a:r>
                    </a:p>
                  </a:txBody>
                  <a:tcPr anchor="ctr"/>
                </a:tc>
                <a:extLst>
                  <a:ext uri="{0D108BD9-81ED-4DB2-BD59-A6C34878D82A}">
                    <a16:rowId xmlns:a16="http://schemas.microsoft.com/office/drawing/2014/main" val="1283686363"/>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Confidentiality</a:t>
            </a:r>
          </a:p>
        </p:txBody>
      </p:sp>
      <p:sp>
        <p:nvSpPr>
          <p:cNvPr id="3" name="Object2"/>
          <p:cNvSpPr>
            <a:spLocks noGrp="1"/>
          </p:cNvSpPr>
          <p:nvPr>
            <p:ph type="body" idx="100" hasCustomPrompt="1"/>
          </p:nvPr>
        </p:nvSpPr>
        <p:spPr>
          <a:xfrm>
            <a:off x="0" y="274320"/>
            <a:ext cx="9144000" cy="365566"/>
          </a:xfrm>
          <a:prstGeom prst="rect">
            <a:avLst/>
          </a:prstGeom>
          <a:noFill/>
          <a:ln/>
        </p:spPr>
        <p:txBody>
          <a:bodyPr wrap="square" rtlCol="0"/>
          <a:lstStyle/>
          <a:p>
            <a:pPr marL="0" indent="0">
              <a:buNone/>
            </a:pPr>
            <a:r>
              <a:rPr lang="en-US" dirty="0"/>
              <a:t>Data Confidentiality</a:t>
            </a:r>
          </a:p>
        </p:txBody>
      </p:sp>
      <p:sp>
        <p:nvSpPr>
          <p:cNvPr id="5" name="Object4"/>
          <p:cNvSpPr/>
          <p:nvPr/>
        </p:nvSpPr>
        <p:spPr>
          <a:xfrm>
            <a:off x="0" y="639886"/>
            <a:ext cx="9144000" cy="1379349"/>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Symmetric encryption algorithms such as Data Encryption Standard (DES), 3DES, and Advanced Encryption Standard (AES) are based on the premise that each communicating party knows the pre-shared key. </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Data confidentiality can also be ensured using asymmetric algorithms, including Rivest, Shamir, and Adleman (RSA) and the public key infrastructure (PKI).</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The figure highlights some differences between symmetric and asymmetric encryption</a:t>
            </a:r>
          </a:p>
        </p:txBody>
      </p:sp>
      <p:pic>
        <p:nvPicPr>
          <p:cNvPr id="4" name="Picture 3">
            <a:extLst>
              <a:ext uri="{FF2B5EF4-FFF2-40B4-BE49-F238E27FC236}">
                <a16:creationId xmlns:a16="http://schemas.microsoft.com/office/drawing/2014/main" id="{8A496C5D-BFDD-4DD8-8BCA-C853CADE03D5}"/>
              </a:ext>
            </a:extLst>
          </p:cNvPr>
          <p:cNvPicPr>
            <a:picLocks noChangeAspect="1"/>
          </p:cNvPicPr>
          <p:nvPr/>
        </p:nvPicPr>
        <p:blipFill>
          <a:blip r:embed="rId3"/>
          <a:stretch>
            <a:fillRect/>
          </a:stretch>
        </p:blipFill>
        <p:spPr>
          <a:xfrm>
            <a:off x="1441342" y="2805396"/>
            <a:ext cx="6261315" cy="169821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Confidentiality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Symmetric Encryption</a:t>
            </a:r>
          </a:p>
        </p:txBody>
      </p:sp>
      <p:sp>
        <p:nvSpPr>
          <p:cNvPr id="7" name="TextBox 6">
            <a:extLst>
              <a:ext uri="{FF2B5EF4-FFF2-40B4-BE49-F238E27FC236}">
                <a16:creationId xmlns:a16="http://schemas.microsoft.com/office/drawing/2014/main" id="{81BC529D-DBC2-426F-90AC-A229F155CD48}"/>
              </a:ext>
            </a:extLst>
          </p:cNvPr>
          <p:cNvSpPr txBox="1"/>
          <p:nvPr/>
        </p:nvSpPr>
        <p:spPr>
          <a:xfrm>
            <a:off x="100738" y="807624"/>
            <a:ext cx="8849533" cy="2031325"/>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Symmetric algorithms use the same pre-shared key to encrypt and decrypt data. A pre-shared key, also called a secret key, is known by the sender and receiver before any encrypted communications can take place.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In the figure, Alice and Bob have identical keys to a single padlock. These keys were exchanged prior to sending any secret messages. Alice writes a secret message and puts it in a small box that she locks using the padlock with her key. She mails the box to Bob. The message is safely locked inside the box as the box makes its way through the post office system. When Bob receives the box, he uses his key to unlock the padlock and retrieve the message. Bob can use the same box and padlock to send a secret reply back to Alice.</a:t>
            </a:r>
          </a:p>
        </p:txBody>
      </p:sp>
      <p:pic>
        <p:nvPicPr>
          <p:cNvPr id="6" name="Picture 5">
            <a:extLst>
              <a:ext uri="{FF2B5EF4-FFF2-40B4-BE49-F238E27FC236}">
                <a16:creationId xmlns:a16="http://schemas.microsoft.com/office/drawing/2014/main" id="{A48AD006-6486-458F-9331-DD96C518CC11}"/>
              </a:ext>
            </a:extLst>
          </p:cNvPr>
          <p:cNvPicPr>
            <a:picLocks noChangeAspect="1"/>
          </p:cNvPicPr>
          <p:nvPr/>
        </p:nvPicPr>
        <p:blipFill>
          <a:blip r:embed="rId3"/>
          <a:stretch>
            <a:fillRect/>
          </a:stretch>
        </p:blipFill>
        <p:spPr>
          <a:xfrm>
            <a:off x="1921789" y="2656972"/>
            <a:ext cx="4982705" cy="1990117"/>
          </a:xfrm>
          <a:prstGeom prst="rect">
            <a:avLst/>
          </a:prstGeom>
        </p:spPr>
      </p:pic>
      <p:sp>
        <p:nvSpPr>
          <p:cNvPr id="4"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Confidentiality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Symmetric Encryption (Cont.)</a:t>
            </a:r>
          </a:p>
        </p:txBody>
      </p:sp>
      <p:sp>
        <p:nvSpPr>
          <p:cNvPr id="7" name="TextBox 6">
            <a:extLst>
              <a:ext uri="{FF2B5EF4-FFF2-40B4-BE49-F238E27FC236}">
                <a16:creationId xmlns:a16="http://schemas.microsoft.com/office/drawing/2014/main" id="{81BC529D-DBC2-426F-90AC-A229F155CD48}"/>
              </a:ext>
            </a:extLst>
          </p:cNvPr>
          <p:cNvSpPr txBox="1"/>
          <p:nvPr/>
        </p:nvSpPr>
        <p:spPr>
          <a:xfrm>
            <a:off x="100738" y="807624"/>
            <a:ext cx="9144000" cy="95410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Symmetric encryption algorithms are sometimes classified as either a block cipher or a stream cipher. </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Block ciphers</a:t>
            </a:r>
            <a:r>
              <a:rPr lang="en-US" sz="1400" dirty="0">
                <a:latin typeface="Arial" panose="020B0604020202020204" pitchFamily="34" charset="0"/>
                <a:cs typeface="Arial" panose="020B0604020202020204" pitchFamily="34" charset="0"/>
              </a:rPr>
              <a:t> transform a fixed-length block of plaintext into a common block of ciphertext of 64 or 128 bits. Common block ciphers include DES with a 64-bit block size and AES with a 128-bit block size.</a:t>
            </a:r>
          </a:p>
        </p:txBody>
      </p:sp>
      <p:pic>
        <p:nvPicPr>
          <p:cNvPr id="5" name="Picture 4">
            <a:extLst>
              <a:ext uri="{FF2B5EF4-FFF2-40B4-BE49-F238E27FC236}">
                <a16:creationId xmlns:a16="http://schemas.microsoft.com/office/drawing/2014/main" id="{C6DFD160-5252-4780-BCEF-B4D5522AB0CC}"/>
              </a:ext>
            </a:extLst>
          </p:cNvPr>
          <p:cNvPicPr>
            <a:picLocks noChangeAspect="1"/>
          </p:cNvPicPr>
          <p:nvPr/>
        </p:nvPicPr>
        <p:blipFill>
          <a:blip r:embed="rId3"/>
          <a:stretch>
            <a:fillRect/>
          </a:stretch>
        </p:blipFill>
        <p:spPr>
          <a:xfrm>
            <a:off x="1387098" y="1683175"/>
            <a:ext cx="4850970" cy="1103589"/>
          </a:xfrm>
          <a:prstGeom prst="rect">
            <a:avLst/>
          </a:prstGeom>
        </p:spPr>
      </p:pic>
      <p:sp>
        <p:nvSpPr>
          <p:cNvPr id="11" name="TextBox 10">
            <a:extLst>
              <a:ext uri="{FF2B5EF4-FFF2-40B4-BE49-F238E27FC236}">
                <a16:creationId xmlns:a16="http://schemas.microsoft.com/office/drawing/2014/main" id="{30C20186-DFB8-41EE-A205-FB25A73A9EA2}"/>
              </a:ext>
            </a:extLst>
          </p:cNvPr>
          <p:cNvSpPr txBox="1"/>
          <p:nvPr/>
        </p:nvSpPr>
        <p:spPr>
          <a:xfrm>
            <a:off x="100738" y="2855810"/>
            <a:ext cx="8849533" cy="738664"/>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Stream ciphers</a:t>
            </a:r>
            <a:r>
              <a:rPr lang="en-US" sz="1400" dirty="0">
                <a:latin typeface="Arial" panose="020B0604020202020204" pitchFamily="34" charset="0"/>
                <a:cs typeface="Arial" panose="020B0604020202020204" pitchFamily="34" charset="0"/>
              </a:rPr>
              <a:t> encrypt plaintext one byte or one bit at a time. Stream ciphers are basically a block cipher with a block size of one byte or bit. Stream ciphers are typically faster than block ciphers because data is continuously encrypted. </a:t>
            </a:r>
          </a:p>
        </p:txBody>
      </p:sp>
      <p:pic>
        <p:nvPicPr>
          <p:cNvPr id="12" name="Picture 11">
            <a:extLst>
              <a:ext uri="{FF2B5EF4-FFF2-40B4-BE49-F238E27FC236}">
                <a16:creationId xmlns:a16="http://schemas.microsoft.com/office/drawing/2014/main" id="{E47AAF32-3AED-4840-856A-D63F7513E14C}"/>
              </a:ext>
            </a:extLst>
          </p:cNvPr>
          <p:cNvPicPr>
            <a:picLocks noChangeAspect="1"/>
          </p:cNvPicPr>
          <p:nvPr/>
        </p:nvPicPr>
        <p:blipFill>
          <a:blip r:embed="rId4"/>
          <a:stretch>
            <a:fillRect/>
          </a:stretch>
        </p:blipFill>
        <p:spPr>
          <a:xfrm>
            <a:off x="1573078" y="3663520"/>
            <a:ext cx="4479011" cy="981017"/>
          </a:xfrm>
          <a:prstGeom prst="rect">
            <a:avLst/>
          </a:prstGeom>
        </p:spPr>
      </p:pic>
      <p:sp>
        <p:nvSpPr>
          <p:cNvPr id="4"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22</a:t>
            </a:fld>
            <a:endParaRPr lang="en-US" dirty="0"/>
          </a:p>
        </p:txBody>
      </p:sp>
    </p:spTree>
    <p:extLst>
      <p:ext uri="{BB962C8B-B14F-4D97-AF65-F5344CB8AC3E}">
        <p14:creationId xmlns:p14="http://schemas.microsoft.com/office/powerpoint/2010/main" val="970621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Confidentiality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Symmetric Encryption (Cont.)</a:t>
            </a:r>
          </a:p>
        </p:txBody>
      </p:sp>
      <p:sp>
        <p:nvSpPr>
          <p:cNvPr id="7" name="TextBox 6">
            <a:extLst>
              <a:ext uri="{FF2B5EF4-FFF2-40B4-BE49-F238E27FC236}">
                <a16:creationId xmlns:a16="http://schemas.microsoft.com/office/drawing/2014/main" id="{54AFED1D-6330-402E-BB0E-FE4612999B88}"/>
              </a:ext>
            </a:extLst>
          </p:cNvPr>
          <p:cNvSpPr txBox="1"/>
          <p:nvPr/>
        </p:nvSpPr>
        <p:spPr>
          <a:xfrm>
            <a:off x="0" y="726819"/>
            <a:ext cx="868835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Well-known symmetric encryption algorithms are described in the table.</a:t>
            </a:r>
          </a:p>
        </p:txBody>
      </p:sp>
      <p:graphicFrame>
        <p:nvGraphicFramePr>
          <p:cNvPr id="25" name="Table 24"/>
          <p:cNvGraphicFramePr>
            <a:graphicFrameLocks noGrp="1"/>
          </p:cNvGraphicFramePr>
          <p:nvPr>
            <p:extLst>
              <p:ext uri="{D42A27DB-BD31-4B8C-83A1-F6EECF244321}">
                <p14:modId xmlns:p14="http://schemas.microsoft.com/office/powerpoint/2010/main" val="1447738234"/>
              </p:ext>
            </p:extLst>
          </p:nvPr>
        </p:nvGraphicFramePr>
        <p:xfrm>
          <a:off x="218661" y="1188720"/>
          <a:ext cx="8833899" cy="3383280"/>
        </p:xfrm>
        <a:graphic>
          <a:graphicData uri="http://schemas.openxmlformats.org/drawingml/2006/table">
            <a:tbl>
              <a:tblPr/>
              <a:tblGrid>
                <a:gridCol w="3198715">
                  <a:extLst>
                    <a:ext uri="{9D8B030D-6E8A-4147-A177-3AD203B41FA5}">
                      <a16:colId xmlns:a16="http://schemas.microsoft.com/office/drawing/2014/main" val="20000"/>
                    </a:ext>
                  </a:extLst>
                </a:gridCol>
                <a:gridCol w="5635184">
                  <a:extLst>
                    <a:ext uri="{9D8B030D-6E8A-4147-A177-3AD203B41FA5}">
                      <a16:colId xmlns:a16="http://schemas.microsoft.com/office/drawing/2014/main" val="20001"/>
                    </a:ext>
                  </a:extLst>
                </a:gridCol>
              </a:tblGrid>
              <a:tr h="0">
                <a:tc>
                  <a:txBody>
                    <a:bodyPr/>
                    <a:lstStyle/>
                    <a:p>
                      <a:r>
                        <a:rPr lang="en-US" sz="1200" dirty="0">
                          <a:solidFill>
                            <a:srgbClr val="FFFFFF"/>
                          </a:solidFill>
                        </a:rPr>
                        <a:t>Symmetric Encryption Algorithms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Data Encryption Standard (DES)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This is a legacy symmetric encryption algorithm. It uses a short key length that makes it insecure for most current uses.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3DES (Triple DES)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The is the replacement for DES and repeats the DES algorithm process three times. It should be avoided if possible as it is scheduled to be retired in 2023. If implemented, use very short key lifetimes.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dirty="0">
                          <a:solidFill>
                            <a:srgbClr val="58585B"/>
                          </a:solidFill>
                        </a:rPr>
                        <a:t>Advanced Encryption Standard (AES)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AES is a popular and recommended symmetric encryption algorithm. It offers combinations of 128-, 192-, or 256-bit keys to encrypt 128, 192, or 256 bit-long data blocks.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Software-Optimized Encryption Algorithm (SEAL)</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SEAL is a faster alternative symmetric encryption algorithm to AES. SEAL is a stream cypher that uses a 160-bit encryption key and has a lower impact on the CPU compared to other software-based algorithms.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dirty="0">
                          <a:solidFill>
                            <a:srgbClr val="58585B"/>
                          </a:solidFill>
                        </a:rPr>
                        <a:t>Rivest ciphers (RC) series algorithms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This algorithm was developed by Ron Rivest. Several variations have been developed, but RC4 was the most prevalent in use. RC4 is a stream cipher that was used to secure web traffic. It has been found to have multiple vulnerabilities which have made it insecure. RC4 should not be used.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bl>
          </a:graphicData>
        </a:graphic>
      </p:graphicFrame>
      <p:sp>
        <p:nvSpPr>
          <p:cNvPr id="4"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23</a:t>
            </a:fld>
            <a:endParaRPr lang="en-US" dirty="0"/>
          </a:p>
        </p:txBody>
      </p:sp>
    </p:spTree>
    <p:extLst>
      <p:ext uri="{BB962C8B-B14F-4D97-AF65-F5344CB8AC3E}">
        <p14:creationId xmlns:p14="http://schemas.microsoft.com/office/powerpoint/2010/main" val="955347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Confidentiality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Asymmetric Encryption</a:t>
            </a:r>
          </a:p>
        </p:txBody>
      </p:sp>
      <p:sp>
        <p:nvSpPr>
          <p:cNvPr id="7" name="TextBox 6">
            <a:extLst>
              <a:ext uri="{FF2B5EF4-FFF2-40B4-BE49-F238E27FC236}">
                <a16:creationId xmlns:a16="http://schemas.microsoft.com/office/drawing/2014/main" id="{FE7B08AB-55FB-4C12-AD97-C452D4C9128F}"/>
              </a:ext>
            </a:extLst>
          </p:cNvPr>
          <p:cNvSpPr txBox="1"/>
          <p:nvPr/>
        </p:nvSpPr>
        <p:spPr>
          <a:xfrm>
            <a:off x="0" y="780938"/>
            <a:ext cx="9144000" cy="2954655"/>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Asymmetric algorithms, also called public-key algorithms, are designed so that the key that is used for encryption is different from the key that is used for decryption, as shown in the figure. The decryption key cannot, in any reasonable amount of time, be calculated from the encryption key and vice versa.</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Examples of protocols that use asymmetric key algorithms include:</a:t>
            </a:r>
          </a:p>
          <a:p>
            <a:endParaRPr lang="en-US"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Internet Key Exchange (IKE) -</a:t>
            </a:r>
            <a:r>
              <a:rPr lang="en-US" sz="1400" dirty="0">
                <a:latin typeface="Arial" panose="020B0604020202020204" pitchFamily="34" charset="0"/>
                <a:cs typeface="Arial" panose="020B0604020202020204" pitchFamily="34" charset="0"/>
              </a:rPr>
              <a:t> This is a fundamental component of IPsec VPNs.</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Secure Socket Layer (SSL) -</a:t>
            </a:r>
            <a:r>
              <a:rPr lang="en-US" sz="1400" dirty="0">
                <a:latin typeface="Arial" panose="020B0604020202020204" pitchFamily="34" charset="0"/>
                <a:cs typeface="Arial" panose="020B0604020202020204" pitchFamily="34" charset="0"/>
              </a:rPr>
              <a:t> This is now implemented as IETF standard Transport Layer Security (TLS).</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Secure Shell (SSH) -</a:t>
            </a:r>
            <a:r>
              <a:rPr lang="en-US" sz="1400" dirty="0">
                <a:latin typeface="Arial" panose="020B0604020202020204" pitchFamily="34" charset="0"/>
                <a:cs typeface="Arial" panose="020B0604020202020204" pitchFamily="34" charset="0"/>
              </a:rPr>
              <a:t> This protocol provides a secure remote access connection to network devices.</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Pretty Good Privacy (PGP) -</a:t>
            </a:r>
            <a:r>
              <a:rPr lang="en-US" sz="1400" dirty="0">
                <a:latin typeface="Arial" panose="020B0604020202020204" pitchFamily="34" charset="0"/>
                <a:cs typeface="Arial" panose="020B0604020202020204" pitchFamily="34" charset="0"/>
              </a:rPr>
              <a:t> This computer program provides cryptographic privacy and authentication. It is often used to increase the security of email communications.</a:t>
            </a:r>
          </a:p>
          <a:p>
            <a:endParaRPr lang="en-US" dirty="0"/>
          </a:p>
        </p:txBody>
      </p:sp>
      <p:pic>
        <p:nvPicPr>
          <p:cNvPr id="5" name="Picture 4">
            <a:extLst>
              <a:ext uri="{FF2B5EF4-FFF2-40B4-BE49-F238E27FC236}">
                <a16:creationId xmlns:a16="http://schemas.microsoft.com/office/drawing/2014/main" id="{DB06C572-529D-4207-AD2F-30AAD8CBA4B0}"/>
              </a:ext>
            </a:extLst>
          </p:cNvPr>
          <p:cNvPicPr>
            <a:picLocks noChangeAspect="1"/>
          </p:cNvPicPr>
          <p:nvPr/>
        </p:nvPicPr>
        <p:blipFill>
          <a:blip r:embed="rId3"/>
          <a:stretch>
            <a:fillRect/>
          </a:stretch>
        </p:blipFill>
        <p:spPr>
          <a:xfrm>
            <a:off x="1619187" y="3406721"/>
            <a:ext cx="4781612" cy="122242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Confidentiality</a:t>
            </a:r>
          </a:p>
        </p:txBody>
      </p:sp>
      <p:sp>
        <p:nvSpPr>
          <p:cNvPr id="3" name="Object2"/>
          <p:cNvSpPr>
            <a:spLocks noGrp="1"/>
          </p:cNvSpPr>
          <p:nvPr>
            <p:ph type="body" idx="100" hasCustomPrompt="1"/>
          </p:nvPr>
        </p:nvSpPr>
        <p:spPr>
          <a:xfrm>
            <a:off x="0" y="274320"/>
            <a:ext cx="9144000" cy="461849"/>
          </a:xfrm>
          <a:prstGeom prst="rect">
            <a:avLst/>
          </a:prstGeom>
          <a:noFill/>
          <a:ln/>
        </p:spPr>
        <p:txBody>
          <a:bodyPr wrap="square" rtlCol="0"/>
          <a:lstStyle/>
          <a:p>
            <a:pPr marL="0" indent="0">
              <a:buNone/>
            </a:pPr>
            <a:r>
              <a:rPr lang="en-US" dirty="0"/>
              <a:t>Asymmetric Encryption (Cont.)</a:t>
            </a:r>
          </a:p>
        </p:txBody>
      </p:sp>
      <p:graphicFrame>
        <p:nvGraphicFramePr>
          <p:cNvPr id="26" name="Table 25"/>
          <p:cNvGraphicFramePr>
            <a:graphicFrameLocks noGrp="1"/>
          </p:cNvGraphicFramePr>
          <p:nvPr>
            <p:extLst>
              <p:ext uri="{D42A27DB-BD31-4B8C-83A1-F6EECF244321}">
                <p14:modId xmlns:p14="http://schemas.microsoft.com/office/powerpoint/2010/main" val="306964893"/>
              </p:ext>
            </p:extLst>
          </p:nvPr>
        </p:nvGraphicFramePr>
        <p:xfrm>
          <a:off x="91440" y="861479"/>
          <a:ext cx="8961120" cy="3642360"/>
        </p:xfrm>
        <a:graphic>
          <a:graphicData uri="http://schemas.openxmlformats.org/drawingml/2006/table">
            <a:tbl>
              <a:tblPr/>
              <a:tblGrid>
                <a:gridCol w="1946587">
                  <a:extLst>
                    <a:ext uri="{9D8B030D-6E8A-4147-A177-3AD203B41FA5}">
                      <a16:colId xmlns:a16="http://schemas.microsoft.com/office/drawing/2014/main" val="20000"/>
                    </a:ext>
                  </a:extLst>
                </a:gridCol>
                <a:gridCol w="860156">
                  <a:extLst>
                    <a:ext uri="{9D8B030D-6E8A-4147-A177-3AD203B41FA5}">
                      <a16:colId xmlns:a16="http://schemas.microsoft.com/office/drawing/2014/main" val="20001"/>
                    </a:ext>
                  </a:extLst>
                </a:gridCol>
                <a:gridCol w="6154377">
                  <a:extLst>
                    <a:ext uri="{9D8B030D-6E8A-4147-A177-3AD203B41FA5}">
                      <a16:colId xmlns:a16="http://schemas.microsoft.com/office/drawing/2014/main" val="20002"/>
                    </a:ext>
                  </a:extLst>
                </a:gridCol>
              </a:tblGrid>
              <a:tr h="0">
                <a:tc>
                  <a:txBody>
                    <a:bodyPr/>
                    <a:lstStyle/>
                    <a:p>
                      <a:r>
                        <a:rPr lang="en-US" sz="1100" dirty="0">
                          <a:solidFill>
                            <a:srgbClr val="FFFFFF"/>
                          </a:solidFill>
                        </a:rPr>
                        <a:t>Asymmetric Encryption Algorithm</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100" dirty="0">
                          <a:solidFill>
                            <a:srgbClr val="FFFFFF"/>
                          </a:solidFill>
                        </a:rPr>
                        <a:t>Key Length</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100" dirty="0">
                          <a:solidFill>
                            <a:srgbClr val="FFFFFF"/>
                          </a:solidFill>
                        </a:rPr>
                        <a:t>Description</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100" dirty="0">
                          <a:solidFill>
                            <a:srgbClr val="58585B"/>
                          </a:solidFill>
                        </a:rPr>
                        <a:t>Diffie-Hellman (DH)</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00" dirty="0">
                          <a:solidFill>
                            <a:srgbClr val="58585B"/>
                          </a:solidFill>
                        </a:rPr>
                        <a:t>512, 1024, 2048, 3072, 4096</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00" dirty="0">
                          <a:solidFill>
                            <a:srgbClr val="58585B"/>
                          </a:solidFill>
                        </a:rPr>
                        <a:t>The Diffie-Hellman algorithm allows two parties to agree on a key that they can use to encrypt messages they want to send to each other. The security of this algorithm depends on the assumption that it is easy to raise a number to a certain power, but difficult to compute which power was used given the number and the outcome.</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100" dirty="0">
                          <a:solidFill>
                            <a:srgbClr val="58585B"/>
                          </a:solidFill>
                        </a:rPr>
                        <a:t>Digital Signature Standard (DSS) and Digital Signature Algorithm (DSA)</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100" dirty="0">
                          <a:solidFill>
                            <a:srgbClr val="58585B"/>
                          </a:solidFill>
                        </a:rPr>
                        <a:t>512 - 1024</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100" dirty="0">
                          <a:solidFill>
                            <a:srgbClr val="58585B"/>
                          </a:solidFill>
                        </a:rPr>
                        <a:t>DSS specifies DSA as the algorithm for digital signatures. DSA is a public key algorithm based on the ElGamal signature scheme. Signature creation speed is similar to RSA, but is 10 to 40 times slower for verification.</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100" dirty="0">
                          <a:solidFill>
                            <a:srgbClr val="58585B"/>
                          </a:solidFill>
                        </a:rPr>
                        <a:t>Rivest, Shamir, and Adleman encryption algorithms (RSA)</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00" dirty="0">
                          <a:solidFill>
                            <a:srgbClr val="58585B"/>
                          </a:solidFill>
                        </a:rPr>
                        <a:t>512 to 2048</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00" dirty="0">
                          <a:solidFill>
                            <a:srgbClr val="58585B"/>
                          </a:solidFill>
                        </a:rPr>
                        <a:t>RSA is for public-key cryptography that is based on the current difficulty of factoring very large numbers. It is the first algorithm known to be suitable for signing, as well as encryption. It is widely used in electronic commerce protocols and is believed to be secure given sufficiently long keys and the use of up-to-date implementations.</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100" dirty="0">
                          <a:solidFill>
                            <a:srgbClr val="58585B"/>
                          </a:solidFill>
                        </a:rPr>
                        <a:t>EIGamal</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100" dirty="0">
                          <a:solidFill>
                            <a:srgbClr val="58585B"/>
                          </a:solidFill>
                        </a:rPr>
                        <a:t>512 - 1024</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100" dirty="0">
                          <a:solidFill>
                            <a:srgbClr val="58585B"/>
                          </a:solidFill>
                        </a:rPr>
                        <a:t>An asymmetric key encryption algorithm for public-key cryptography which is based on the Diffie-Hellman key agreement. A disadvantage of the ElGamal system is that the encrypted message becomes very big, about twice the size of the original message and for this reason it is only used for small messages such as secret keys.</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100" dirty="0">
                          <a:solidFill>
                            <a:srgbClr val="58585B"/>
                          </a:solidFill>
                        </a:rPr>
                        <a:t>Elliptic curve techniques</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00" dirty="0">
                          <a:solidFill>
                            <a:srgbClr val="58585B"/>
                          </a:solidFill>
                        </a:rPr>
                        <a:t>224 or higher</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00" dirty="0">
                          <a:solidFill>
                            <a:srgbClr val="58585B"/>
                          </a:solidFill>
                        </a:rPr>
                        <a:t>Elliptic curve cryptography can be used to adapt many cryptographic algorithms, such as Diffie-Hellman or ElGamal. The main advantage of elliptic curve cryptography is that the keys can be much smaller.</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25</a:t>
            </a:fld>
            <a:endParaRPr lang="en-US" dirty="0"/>
          </a:p>
        </p:txBody>
      </p:sp>
    </p:spTree>
    <p:extLst>
      <p:ext uri="{BB962C8B-B14F-4D97-AF65-F5344CB8AC3E}">
        <p14:creationId xmlns:p14="http://schemas.microsoft.com/office/powerpoint/2010/main" val="3811828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Confidentiality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Asymmetric Encryption - Confidentiality</a:t>
            </a:r>
          </a:p>
        </p:txBody>
      </p:sp>
      <p:sp>
        <p:nvSpPr>
          <p:cNvPr id="5" name="Object4"/>
          <p:cNvSpPr/>
          <p:nvPr/>
        </p:nvSpPr>
        <p:spPr>
          <a:xfrm>
            <a:off x="0" y="710990"/>
            <a:ext cx="9035512" cy="1394847"/>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The process can be summarized using the formula:</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Public Key (Encrypt) + Private Key (Decrypt) = Confidentiality</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When the public key is used to encrypt the data, the private key must be used to decrypt the data. Only one host has the private key; therefore, confidentiality is achieved.</a:t>
            </a:r>
          </a:p>
        </p:txBody>
      </p:sp>
      <p:sp>
        <p:nvSpPr>
          <p:cNvPr id="7" name="TextBox 6">
            <a:extLst>
              <a:ext uri="{FF2B5EF4-FFF2-40B4-BE49-F238E27FC236}">
                <a16:creationId xmlns:a16="http://schemas.microsoft.com/office/drawing/2014/main" id="{9E1FFF9D-88BF-48EC-A976-8E751D40CC3A}"/>
              </a:ext>
            </a:extLst>
          </p:cNvPr>
          <p:cNvSpPr txBox="1"/>
          <p:nvPr/>
        </p:nvSpPr>
        <p:spPr>
          <a:xfrm>
            <a:off x="0" y="2370419"/>
            <a:ext cx="3308888" cy="261610"/>
          </a:xfrm>
          <a:prstGeom prst="rect">
            <a:avLst/>
          </a:prstGeom>
          <a:noFill/>
        </p:spPr>
        <p:txBody>
          <a:bodyPr wrap="square">
            <a:spAutoFit/>
          </a:bodyPr>
          <a:lstStyle/>
          <a:p>
            <a:r>
              <a:rPr lang="en-US" sz="1100" dirty="0">
                <a:latin typeface="Arial" panose="020B0604020202020204" pitchFamily="34" charset="0"/>
                <a:cs typeface="Arial" panose="020B0604020202020204" pitchFamily="34" charset="0"/>
              </a:rPr>
              <a:t>Alice requests and obtains Bob’s public key.</a:t>
            </a:r>
          </a:p>
        </p:txBody>
      </p:sp>
      <p:pic>
        <p:nvPicPr>
          <p:cNvPr id="6" name="Picture 5">
            <a:extLst>
              <a:ext uri="{FF2B5EF4-FFF2-40B4-BE49-F238E27FC236}">
                <a16:creationId xmlns:a16="http://schemas.microsoft.com/office/drawing/2014/main" id="{1990E923-6BC1-4B88-AA24-AB7A98960667}"/>
              </a:ext>
            </a:extLst>
          </p:cNvPr>
          <p:cNvPicPr>
            <a:picLocks noChangeAspect="1"/>
          </p:cNvPicPr>
          <p:nvPr/>
        </p:nvPicPr>
        <p:blipFill>
          <a:blip r:embed="rId3"/>
          <a:stretch>
            <a:fillRect/>
          </a:stretch>
        </p:blipFill>
        <p:spPr>
          <a:xfrm>
            <a:off x="286718" y="3208472"/>
            <a:ext cx="2688958" cy="1082449"/>
          </a:xfrm>
          <a:prstGeom prst="rect">
            <a:avLst/>
          </a:prstGeom>
        </p:spPr>
      </p:pic>
      <p:sp>
        <p:nvSpPr>
          <p:cNvPr id="10" name="TextBox 9">
            <a:extLst>
              <a:ext uri="{FF2B5EF4-FFF2-40B4-BE49-F238E27FC236}">
                <a16:creationId xmlns:a16="http://schemas.microsoft.com/office/drawing/2014/main" id="{B9F36B28-E7F1-43D8-B18A-26500A19FA11}"/>
              </a:ext>
            </a:extLst>
          </p:cNvPr>
          <p:cNvSpPr txBox="1"/>
          <p:nvPr/>
        </p:nvSpPr>
        <p:spPr>
          <a:xfrm>
            <a:off x="3072538" y="2374394"/>
            <a:ext cx="3212024" cy="553998"/>
          </a:xfrm>
          <a:prstGeom prst="rect">
            <a:avLst/>
          </a:prstGeom>
          <a:noFill/>
        </p:spPr>
        <p:txBody>
          <a:bodyPr wrap="square">
            <a:spAutoFit/>
          </a:bodyPr>
          <a:lstStyle/>
          <a:p>
            <a:r>
              <a:rPr lang="en-US" sz="1000" dirty="0">
                <a:latin typeface="Arial" panose="020B0604020202020204" pitchFamily="34" charset="0"/>
                <a:cs typeface="Arial" panose="020B0604020202020204" pitchFamily="34" charset="0"/>
              </a:rPr>
              <a:t>Alice uses Bob’s public key to encrypt a message using an agreed-upon algorithm. Alice sends the encrypted message to Bob.</a:t>
            </a:r>
          </a:p>
        </p:txBody>
      </p:sp>
      <p:pic>
        <p:nvPicPr>
          <p:cNvPr id="9" name="Picture 8">
            <a:extLst>
              <a:ext uri="{FF2B5EF4-FFF2-40B4-BE49-F238E27FC236}">
                <a16:creationId xmlns:a16="http://schemas.microsoft.com/office/drawing/2014/main" id="{E64177D3-FB1D-47AB-B008-73263BD1832F}"/>
              </a:ext>
            </a:extLst>
          </p:cNvPr>
          <p:cNvPicPr>
            <a:picLocks noChangeAspect="1"/>
          </p:cNvPicPr>
          <p:nvPr/>
        </p:nvPicPr>
        <p:blipFill>
          <a:blip r:embed="rId4"/>
          <a:stretch>
            <a:fillRect/>
          </a:stretch>
        </p:blipFill>
        <p:spPr>
          <a:xfrm>
            <a:off x="3405750" y="3111253"/>
            <a:ext cx="1735235" cy="1694137"/>
          </a:xfrm>
          <a:prstGeom prst="rect">
            <a:avLst/>
          </a:prstGeom>
        </p:spPr>
      </p:pic>
      <p:sp>
        <p:nvSpPr>
          <p:cNvPr id="13" name="TextBox 12">
            <a:extLst>
              <a:ext uri="{FF2B5EF4-FFF2-40B4-BE49-F238E27FC236}">
                <a16:creationId xmlns:a16="http://schemas.microsoft.com/office/drawing/2014/main" id="{871479CB-4EF0-4D49-B89E-912787D94E50}"/>
              </a:ext>
            </a:extLst>
          </p:cNvPr>
          <p:cNvSpPr txBox="1"/>
          <p:nvPr/>
        </p:nvSpPr>
        <p:spPr>
          <a:xfrm>
            <a:off x="6121831" y="2346698"/>
            <a:ext cx="2913681" cy="861774"/>
          </a:xfrm>
          <a:prstGeom prst="rect">
            <a:avLst/>
          </a:prstGeom>
          <a:noFill/>
        </p:spPr>
        <p:txBody>
          <a:bodyPr wrap="square">
            <a:spAutoFit/>
          </a:bodyPr>
          <a:lstStyle/>
          <a:p>
            <a:r>
              <a:rPr lang="en-US" sz="1000" dirty="0">
                <a:latin typeface="Arial" panose="020B0604020202020204" pitchFamily="34" charset="0"/>
                <a:cs typeface="Arial" panose="020B0604020202020204" pitchFamily="34" charset="0"/>
              </a:rPr>
              <a:t>Bob then uses his private key to decrypt the message. Since Bob is the only one with the private key, Alice's message can only be decrypted by Bob and thus confidentiality is achieved. </a:t>
            </a:r>
          </a:p>
        </p:txBody>
      </p:sp>
      <p:pic>
        <p:nvPicPr>
          <p:cNvPr id="12" name="Picture 11">
            <a:extLst>
              <a:ext uri="{FF2B5EF4-FFF2-40B4-BE49-F238E27FC236}">
                <a16:creationId xmlns:a16="http://schemas.microsoft.com/office/drawing/2014/main" id="{60E43549-BBA2-406B-9054-6552BCC363BB}"/>
              </a:ext>
            </a:extLst>
          </p:cNvPr>
          <p:cNvPicPr>
            <a:picLocks noChangeAspect="1"/>
          </p:cNvPicPr>
          <p:nvPr/>
        </p:nvPicPr>
        <p:blipFill>
          <a:blip r:embed="rId5"/>
          <a:stretch>
            <a:fillRect/>
          </a:stretch>
        </p:blipFill>
        <p:spPr>
          <a:xfrm>
            <a:off x="7006332" y="3111253"/>
            <a:ext cx="1598522" cy="156240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Confidentiality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Asymmetric Encryption - Authentication</a:t>
            </a:r>
          </a:p>
        </p:txBody>
      </p:sp>
      <p:sp>
        <p:nvSpPr>
          <p:cNvPr id="5" name="Object4"/>
          <p:cNvSpPr/>
          <p:nvPr/>
        </p:nvSpPr>
        <p:spPr>
          <a:xfrm>
            <a:off x="0" y="914400"/>
            <a:ext cx="8229600" cy="1270861"/>
          </a:xfrm>
          <a:prstGeom prst="rect">
            <a:avLst/>
          </a:prstGeom>
          <a:noFill/>
          <a:ln/>
        </p:spPr>
        <p:txBody>
          <a:bodyPr wrap="square" rtlCol="0" anchor="t"/>
          <a:lstStyle/>
          <a:p>
            <a:r>
              <a:rPr lang="en-US" sz="1400" dirty="0">
                <a:latin typeface="Arial" panose="020B0604020202020204" pitchFamily="34" charset="0"/>
                <a:cs typeface="Arial" panose="020B0604020202020204" pitchFamily="34" charset="0"/>
              </a:rPr>
              <a:t>The authentication objective of asymmetric algorithms is initiated when the encryption process is started with the private key.</a:t>
            </a:r>
          </a:p>
          <a:p>
            <a:endParaRPr lang="en-US" sz="1400" dirty="0"/>
          </a:p>
          <a:p>
            <a:r>
              <a:rPr lang="en-US" sz="1400" dirty="0">
                <a:latin typeface="Arial" panose="020B0604020202020204" pitchFamily="34" charset="0"/>
                <a:cs typeface="Arial" panose="020B0604020202020204" pitchFamily="34" charset="0"/>
              </a:rPr>
              <a:t>The process can be summarized using the formula:</a:t>
            </a:r>
          </a:p>
          <a:p>
            <a:r>
              <a:rPr lang="en-US" sz="1400" b="1" dirty="0"/>
              <a:t>Private Key (Encrypt) + Public Key (Decrypt) = Authentication</a:t>
            </a:r>
            <a:endParaRPr lang="en-US" sz="1400" dirty="0"/>
          </a:p>
        </p:txBody>
      </p:sp>
      <p:sp>
        <p:nvSpPr>
          <p:cNvPr id="7" name="TextBox 6">
            <a:extLst>
              <a:ext uri="{FF2B5EF4-FFF2-40B4-BE49-F238E27FC236}">
                <a16:creationId xmlns:a16="http://schemas.microsoft.com/office/drawing/2014/main" id="{61794AB4-77D2-4CD2-8BEA-9F548B543BDA}"/>
              </a:ext>
            </a:extLst>
          </p:cNvPr>
          <p:cNvSpPr txBox="1"/>
          <p:nvPr/>
        </p:nvSpPr>
        <p:spPr>
          <a:xfrm>
            <a:off x="0" y="2308770"/>
            <a:ext cx="3541363" cy="553998"/>
          </a:xfrm>
          <a:prstGeom prst="rect">
            <a:avLst/>
          </a:prstGeom>
          <a:noFill/>
        </p:spPr>
        <p:txBody>
          <a:bodyPr wrap="square">
            <a:spAutoFit/>
          </a:bodyPr>
          <a:lstStyle/>
          <a:p>
            <a:r>
              <a:rPr lang="en-US" sz="1000" dirty="0">
                <a:latin typeface="Arial" panose="020B0604020202020204" pitchFamily="34" charset="0"/>
                <a:cs typeface="Arial" panose="020B0604020202020204" pitchFamily="34" charset="0"/>
              </a:rPr>
              <a:t>Alice encrypts a message using her private key. Alice sends the encrypted message to Bob. Bob needs to authenticate that the message did indeed come from Alice.</a:t>
            </a:r>
          </a:p>
        </p:txBody>
      </p:sp>
      <p:pic>
        <p:nvPicPr>
          <p:cNvPr id="6" name="Picture 5">
            <a:extLst>
              <a:ext uri="{FF2B5EF4-FFF2-40B4-BE49-F238E27FC236}">
                <a16:creationId xmlns:a16="http://schemas.microsoft.com/office/drawing/2014/main" id="{B2B4C55F-E007-4A72-BBF0-061152755B70}"/>
              </a:ext>
            </a:extLst>
          </p:cNvPr>
          <p:cNvPicPr>
            <a:picLocks noChangeAspect="1"/>
          </p:cNvPicPr>
          <p:nvPr/>
        </p:nvPicPr>
        <p:blipFill>
          <a:blip r:embed="rId3"/>
          <a:stretch>
            <a:fillRect/>
          </a:stretch>
        </p:blipFill>
        <p:spPr>
          <a:xfrm>
            <a:off x="599016" y="2927798"/>
            <a:ext cx="1826469" cy="1625492"/>
          </a:xfrm>
          <a:prstGeom prst="rect">
            <a:avLst/>
          </a:prstGeom>
        </p:spPr>
      </p:pic>
      <p:sp>
        <p:nvSpPr>
          <p:cNvPr id="10" name="TextBox 9">
            <a:extLst>
              <a:ext uri="{FF2B5EF4-FFF2-40B4-BE49-F238E27FC236}">
                <a16:creationId xmlns:a16="http://schemas.microsoft.com/office/drawing/2014/main" id="{7951F5FC-12A6-46E3-8007-0613F211C415}"/>
              </a:ext>
            </a:extLst>
          </p:cNvPr>
          <p:cNvSpPr txBox="1"/>
          <p:nvPr/>
        </p:nvSpPr>
        <p:spPr>
          <a:xfrm>
            <a:off x="3616419" y="2339887"/>
            <a:ext cx="2458916" cy="707886"/>
          </a:xfrm>
          <a:prstGeom prst="rect">
            <a:avLst/>
          </a:prstGeom>
          <a:noFill/>
        </p:spPr>
        <p:txBody>
          <a:bodyPr wrap="square">
            <a:spAutoFit/>
          </a:bodyPr>
          <a:lstStyle/>
          <a:p>
            <a:r>
              <a:rPr lang="en-US" sz="1000" dirty="0">
                <a:latin typeface="Arial" panose="020B0604020202020204" pitchFamily="34" charset="0"/>
                <a:cs typeface="Arial" panose="020B0604020202020204" pitchFamily="34" charset="0"/>
              </a:rPr>
              <a:t>In order to authenticate the message, Bob requests Alice’s public key.</a:t>
            </a:r>
          </a:p>
          <a:p>
            <a:endParaRPr lang="en-US" sz="1000" dirty="0"/>
          </a:p>
          <a:p>
            <a:endParaRPr lang="en-US" sz="1000" dirty="0"/>
          </a:p>
        </p:txBody>
      </p:sp>
      <p:pic>
        <p:nvPicPr>
          <p:cNvPr id="9" name="Picture 8">
            <a:extLst>
              <a:ext uri="{FF2B5EF4-FFF2-40B4-BE49-F238E27FC236}">
                <a16:creationId xmlns:a16="http://schemas.microsoft.com/office/drawing/2014/main" id="{01170A93-95BD-48C2-8D8D-ED7925A6A75B}"/>
              </a:ext>
            </a:extLst>
          </p:cNvPr>
          <p:cNvPicPr>
            <a:picLocks noChangeAspect="1"/>
          </p:cNvPicPr>
          <p:nvPr/>
        </p:nvPicPr>
        <p:blipFill>
          <a:blip r:embed="rId4"/>
          <a:stretch>
            <a:fillRect/>
          </a:stretch>
        </p:blipFill>
        <p:spPr>
          <a:xfrm>
            <a:off x="3308888" y="3163118"/>
            <a:ext cx="3192651" cy="1313221"/>
          </a:xfrm>
          <a:prstGeom prst="rect">
            <a:avLst/>
          </a:prstGeom>
        </p:spPr>
      </p:pic>
      <p:sp>
        <p:nvSpPr>
          <p:cNvPr id="13" name="TextBox 12">
            <a:extLst>
              <a:ext uri="{FF2B5EF4-FFF2-40B4-BE49-F238E27FC236}">
                <a16:creationId xmlns:a16="http://schemas.microsoft.com/office/drawing/2014/main" id="{B08EF5C2-1CA3-4D46-9D68-B7A2AD100A6C}"/>
              </a:ext>
            </a:extLst>
          </p:cNvPr>
          <p:cNvSpPr txBox="1"/>
          <p:nvPr/>
        </p:nvSpPr>
        <p:spPr>
          <a:xfrm>
            <a:off x="6176074" y="2391558"/>
            <a:ext cx="4610746" cy="246221"/>
          </a:xfrm>
          <a:prstGeom prst="rect">
            <a:avLst/>
          </a:prstGeom>
          <a:noFill/>
        </p:spPr>
        <p:txBody>
          <a:bodyPr wrap="square">
            <a:spAutoFit/>
          </a:bodyPr>
          <a:lstStyle/>
          <a:p>
            <a:r>
              <a:rPr lang="en-US" sz="1000" dirty="0">
                <a:latin typeface="Arial" panose="020B0604020202020204" pitchFamily="34" charset="0"/>
                <a:cs typeface="Arial" panose="020B0604020202020204" pitchFamily="34" charset="0"/>
              </a:rPr>
              <a:t>Bob uses Alice’s public key to decrypt the message.</a:t>
            </a:r>
          </a:p>
        </p:txBody>
      </p:sp>
      <p:pic>
        <p:nvPicPr>
          <p:cNvPr id="12" name="Picture 11">
            <a:extLst>
              <a:ext uri="{FF2B5EF4-FFF2-40B4-BE49-F238E27FC236}">
                <a16:creationId xmlns:a16="http://schemas.microsoft.com/office/drawing/2014/main" id="{78B37AFA-C21C-4125-AEED-43D590F96765}"/>
              </a:ext>
            </a:extLst>
          </p:cNvPr>
          <p:cNvPicPr>
            <a:picLocks noChangeAspect="1"/>
          </p:cNvPicPr>
          <p:nvPr/>
        </p:nvPicPr>
        <p:blipFill>
          <a:blip r:embed="rId5"/>
          <a:stretch>
            <a:fillRect/>
          </a:stretch>
        </p:blipFill>
        <p:spPr>
          <a:xfrm>
            <a:off x="6576595" y="2985970"/>
            <a:ext cx="2283121" cy="150914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Confidentiality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Asymmetric Encryption - Integrity</a:t>
            </a:r>
          </a:p>
        </p:txBody>
      </p:sp>
      <p:sp>
        <p:nvSpPr>
          <p:cNvPr id="5" name="Object4"/>
          <p:cNvSpPr/>
          <p:nvPr/>
        </p:nvSpPr>
        <p:spPr>
          <a:xfrm>
            <a:off x="0" y="788369"/>
            <a:ext cx="8902460" cy="2571750"/>
          </a:xfrm>
          <a:prstGeom prst="rect">
            <a:avLst/>
          </a:prstGeom>
          <a:noFill/>
          <a:ln/>
        </p:spPr>
        <p:txBody>
          <a:bodyPr wrap="square" rtlCol="0" anchor="t"/>
          <a:lstStyle/>
          <a:p>
            <a:r>
              <a:rPr lang="en-US" sz="1400" dirty="0">
                <a:effectLst/>
                <a:latin typeface="Arial" panose="020B0604020202020204" pitchFamily="34" charset="0"/>
                <a:cs typeface="Arial" panose="020B0604020202020204" pitchFamily="34" charset="0"/>
              </a:rPr>
              <a:t>Combining the two asymmetric encryption processes provides message confidentiality, authentication, and integrity. The following example will be used to illustrate this process. In this example, a message will be ciphered using Bob’s public key and a ciphered hash will be encrypted using Alice’s private key to provide confidentiality, authenticity, and integrity.</a:t>
            </a:r>
          </a:p>
          <a:p>
            <a:endParaRPr lang="en-US" sz="1400" dirty="0">
              <a:effectLst/>
            </a:endParaRPr>
          </a:p>
        </p:txBody>
      </p:sp>
      <p:sp>
        <p:nvSpPr>
          <p:cNvPr id="7" name="TextBox 6">
            <a:extLst>
              <a:ext uri="{FF2B5EF4-FFF2-40B4-BE49-F238E27FC236}">
                <a16:creationId xmlns:a16="http://schemas.microsoft.com/office/drawing/2014/main" id="{2DAB2C45-5297-4928-8E65-AD15A4A44A91}"/>
              </a:ext>
            </a:extLst>
          </p:cNvPr>
          <p:cNvSpPr txBox="1"/>
          <p:nvPr/>
        </p:nvSpPr>
        <p:spPr>
          <a:xfrm>
            <a:off x="-38746" y="2034667"/>
            <a:ext cx="4610746" cy="1015663"/>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Alice wants to send a message to Bob ensuring that only Bob can read the document. In other words, Alice wants to ensure message confidentiality. Alice uses the public key of Bob to cipher the message. Only Bob will be able to decipher it using his private key</a:t>
            </a:r>
          </a:p>
        </p:txBody>
      </p:sp>
      <p:pic>
        <p:nvPicPr>
          <p:cNvPr id="6" name="Picture 5">
            <a:extLst>
              <a:ext uri="{FF2B5EF4-FFF2-40B4-BE49-F238E27FC236}">
                <a16:creationId xmlns:a16="http://schemas.microsoft.com/office/drawing/2014/main" id="{0A510835-B632-47AD-965C-39729A75D0DD}"/>
              </a:ext>
            </a:extLst>
          </p:cNvPr>
          <p:cNvPicPr>
            <a:picLocks noChangeAspect="1"/>
          </p:cNvPicPr>
          <p:nvPr/>
        </p:nvPicPr>
        <p:blipFill>
          <a:blip r:embed="rId3"/>
          <a:stretch>
            <a:fillRect/>
          </a:stretch>
        </p:blipFill>
        <p:spPr>
          <a:xfrm>
            <a:off x="1487837" y="2829129"/>
            <a:ext cx="2154265" cy="2028622"/>
          </a:xfrm>
          <a:prstGeom prst="rect">
            <a:avLst/>
          </a:prstGeom>
        </p:spPr>
      </p:pic>
      <p:sp>
        <p:nvSpPr>
          <p:cNvPr id="10" name="TextBox 9">
            <a:extLst>
              <a:ext uri="{FF2B5EF4-FFF2-40B4-BE49-F238E27FC236}">
                <a16:creationId xmlns:a16="http://schemas.microsoft.com/office/drawing/2014/main" id="{BC568B27-B329-4F69-970F-C7122CD7CC0E}"/>
              </a:ext>
            </a:extLst>
          </p:cNvPr>
          <p:cNvSpPr txBox="1"/>
          <p:nvPr/>
        </p:nvSpPr>
        <p:spPr>
          <a:xfrm>
            <a:off x="4610746" y="2016640"/>
            <a:ext cx="4610746" cy="1015663"/>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Alice also wants to ensure message authentication and integrity. Authentication ensures Bob that the document was sent by Alice, and integrity ensures that it was not modified Alice uses her private key to cipher a hash of the message. Alice sends the encrypted message with its encrypted hash to Bob.</a:t>
            </a:r>
          </a:p>
        </p:txBody>
      </p:sp>
      <p:pic>
        <p:nvPicPr>
          <p:cNvPr id="9" name="Picture 8">
            <a:extLst>
              <a:ext uri="{FF2B5EF4-FFF2-40B4-BE49-F238E27FC236}">
                <a16:creationId xmlns:a16="http://schemas.microsoft.com/office/drawing/2014/main" id="{1B20D21C-19E5-49C5-B6C1-19986AFA6EED}"/>
              </a:ext>
            </a:extLst>
          </p:cNvPr>
          <p:cNvPicPr>
            <a:picLocks noChangeAspect="1"/>
          </p:cNvPicPr>
          <p:nvPr/>
        </p:nvPicPr>
        <p:blipFill>
          <a:blip r:embed="rId4"/>
          <a:stretch>
            <a:fillRect/>
          </a:stretch>
        </p:blipFill>
        <p:spPr>
          <a:xfrm>
            <a:off x="4920712" y="3009833"/>
            <a:ext cx="1562300" cy="189015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Confidentiality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Asymmetric Encryption – Integrity (Cont.)</a:t>
            </a:r>
          </a:p>
        </p:txBody>
      </p:sp>
      <p:sp>
        <p:nvSpPr>
          <p:cNvPr id="7" name="TextBox 6">
            <a:extLst>
              <a:ext uri="{FF2B5EF4-FFF2-40B4-BE49-F238E27FC236}">
                <a16:creationId xmlns:a16="http://schemas.microsoft.com/office/drawing/2014/main" id="{2DAB2C45-5297-4928-8E65-AD15A4A44A91}"/>
              </a:ext>
            </a:extLst>
          </p:cNvPr>
          <p:cNvSpPr txBox="1"/>
          <p:nvPr/>
        </p:nvSpPr>
        <p:spPr>
          <a:xfrm>
            <a:off x="0" y="955208"/>
            <a:ext cx="4610746" cy="1384995"/>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Bob uses Alice’s public key to verify that the message was not modified. The received hash is equal to the locally determined hash based on Alice’s public key. Additionally, this verifies that Alice is definitely the sender of the message because nobody else has Alice’s private key.</a:t>
            </a:r>
          </a:p>
        </p:txBody>
      </p:sp>
      <p:pic>
        <p:nvPicPr>
          <p:cNvPr id="4" name="Picture 3">
            <a:extLst>
              <a:ext uri="{FF2B5EF4-FFF2-40B4-BE49-F238E27FC236}">
                <a16:creationId xmlns:a16="http://schemas.microsoft.com/office/drawing/2014/main" id="{33CD2C12-65B4-4F87-9B8F-7EFF0C5A48A5}"/>
              </a:ext>
            </a:extLst>
          </p:cNvPr>
          <p:cNvPicPr>
            <a:picLocks noChangeAspect="1"/>
          </p:cNvPicPr>
          <p:nvPr/>
        </p:nvPicPr>
        <p:blipFill>
          <a:blip r:embed="rId3"/>
          <a:stretch>
            <a:fillRect/>
          </a:stretch>
        </p:blipFill>
        <p:spPr>
          <a:xfrm>
            <a:off x="1132944" y="2253245"/>
            <a:ext cx="2323178" cy="2608311"/>
          </a:xfrm>
          <a:prstGeom prst="rect">
            <a:avLst/>
          </a:prstGeom>
        </p:spPr>
      </p:pic>
      <p:sp>
        <p:nvSpPr>
          <p:cNvPr id="10" name="TextBox 9">
            <a:extLst>
              <a:ext uri="{FF2B5EF4-FFF2-40B4-BE49-F238E27FC236}">
                <a16:creationId xmlns:a16="http://schemas.microsoft.com/office/drawing/2014/main" id="{BC568B27-B329-4F69-970F-C7122CD7CC0E}"/>
              </a:ext>
            </a:extLst>
          </p:cNvPr>
          <p:cNvSpPr txBox="1"/>
          <p:nvPr/>
        </p:nvSpPr>
        <p:spPr>
          <a:xfrm>
            <a:off x="5401158" y="1034385"/>
            <a:ext cx="3820333"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Bob uses his private key to decipher the message.</a:t>
            </a:r>
          </a:p>
        </p:txBody>
      </p:sp>
      <p:pic>
        <p:nvPicPr>
          <p:cNvPr id="13" name="Picture 12">
            <a:extLst>
              <a:ext uri="{FF2B5EF4-FFF2-40B4-BE49-F238E27FC236}">
                <a16:creationId xmlns:a16="http://schemas.microsoft.com/office/drawing/2014/main" id="{BF6CEF45-3695-49EC-9B6F-77A972E01828}"/>
              </a:ext>
            </a:extLst>
          </p:cNvPr>
          <p:cNvPicPr>
            <a:picLocks noChangeAspect="1"/>
          </p:cNvPicPr>
          <p:nvPr/>
        </p:nvPicPr>
        <p:blipFill>
          <a:blip r:embed="rId4"/>
          <a:stretch>
            <a:fillRect/>
          </a:stretch>
        </p:blipFill>
        <p:spPr>
          <a:xfrm>
            <a:off x="5483512" y="1683373"/>
            <a:ext cx="2412873" cy="294577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29</a:t>
            </a:fld>
            <a:endParaRPr lang="en-US" dirty="0"/>
          </a:p>
        </p:txBody>
      </p:sp>
    </p:spTree>
    <p:extLst>
      <p:ext uri="{BB962C8B-B14F-4D97-AF65-F5344CB8AC3E}">
        <p14:creationId xmlns:p14="http://schemas.microsoft.com/office/powerpoint/2010/main" val="1444448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16.1 Integrity and Authenticity</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Confidentiality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Diffie-Hellman</a:t>
            </a:r>
          </a:p>
        </p:txBody>
      </p:sp>
      <p:sp>
        <p:nvSpPr>
          <p:cNvPr id="5" name="Object4"/>
          <p:cNvSpPr/>
          <p:nvPr/>
        </p:nvSpPr>
        <p:spPr>
          <a:xfrm>
            <a:off x="0" y="762517"/>
            <a:ext cx="4293030" cy="2571750"/>
          </a:xfrm>
          <a:prstGeom prst="rect">
            <a:avLst/>
          </a:prstGeom>
          <a:noFill/>
          <a:ln/>
        </p:spPr>
        <p:txBody>
          <a:bodyPr wrap="square" rtlCol="0" anchor="t"/>
          <a:lstStyle/>
          <a:p>
            <a:r>
              <a:rPr lang="en-US" sz="1400" dirty="0">
                <a:effectLst/>
                <a:latin typeface="Arial" panose="020B0604020202020204" pitchFamily="34" charset="0"/>
                <a:cs typeface="Arial" panose="020B0604020202020204" pitchFamily="34" charset="0"/>
              </a:rPr>
              <a:t>Diffie-Hellman (DH) is an asymmetric mathematical algorithm that allows two computers to generate an identical shared secret without having communicated before. The new shared key is never actually exchanged between the sender and receiver. However, because both parties know it, the key can be used by an encryption algorithm to encrypt traffic between the two systems.</a:t>
            </a:r>
          </a:p>
          <a:p>
            <a:r>
              <a:rPr lang="en-US" sz="1400" dirty="0">
                <a:effectLst/>
                <a:latin typeface="Arial" panose="020B0604020202020204" pitchFamily="34" charset="0"/>
                <a:cs typeface="Arial" panose="020B0604020202020204" pitchFamily="34" charset="0"/>
              </a:rPr>
              <a:t>Here are two examples of instances when DH is commonly used:</a:t>
            </a:r>
          </a:p>
          <a:p>
            <a:endParaRPr lang="en-US" sz="140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effectLst/>
                <a:latin typeface="Arial" panose="020B0604020202020204" pitchFamily="34" charset="0"/>
                <a:cs typeface="Arial" panose="020B0604020202020204" pitchFamily="34" charset="0"/>
              </a:rPr>
              <a:t>Data is exchanged using an IPsec VPN</a:t>
            </a:r>
          </a:p>
          <a:p>
            <a:pPr marL="285750" indent="-285750">
              <a:buFont typeface="Arial" panose="020B0604020202020204" pitchFamily="34" charset="0"/>
              <a:buChar char="•"/>
            </a:pPr>
            <a:r>
              <a:rPr lang="en-US" sz="1400" dirty="0">
                <a:effectLst/>
                <a:latin typeface="Arial" panose="020B0604020202020204" pitchFamily="34" charset="0"/>
                <a:cs typeface="Arial" panose="020B0604020202020204" pitchFamily="34" charset="0"/>
              </a:rPr>
              <a:t>SSH data is exchanged</a:t>
            </a:r>
          </a:p>
          <a:p>
            <a:pPr>
              <a:buFont typeface="Arial" panose="020B0604020202020204" pitchFamily="34" charset="0"/>
              <a:buChar char="•"/>
            </a:pPr>
            <a:endParaRPr lang="en-US" sz="1400" dirty="0">
              <a:effectLst/>
              <a:latin typeface="Arial" panose="020B0604020202020204" pitchFamily="34" charset="0"/>
              <a:cs typeface="Arial" panose="020B0604020202020204" pitchFamily="34" charset="0"/>
            </a:endParaRPr>
          </a:p>
          <a:p>
            <a:r>
              <a:rPr lang="en-US" sz="1400" dirty="0">
                <a:effectLst/>
                <a:latin typeface="Arial" panose="020B0604020202020204" pitchFamily="34" charset="0"/>
                <a:cs typeface="Arial" panose="020B0604020202020204" pitchFamily="34" charset="0"/>
              </a:rPr>
              <a:t>To help illustrate how DH operates, refer to the figure. </a:t>
            </a:r>
            <a:r>
              <a:rPr lang="en-US" sz="1400" dirty="0">
                <a:latin typeface="Arial" panose="020B0604020202020204" pitchFamily="34" charset="0"/>
                <a:cs typeface="Arial" panose="020B0604020202020204" pitchFamily="34" charset="0"/>
              </a:rPr>
              <a:t>The colors in the figure will be used instead of complex long numbers to simplify the DH key agreement process.</a:t>
            </a:r>
            <a:endParaRPr lang="en-US" sz="140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A31386A-AE7C-4F06-9905-5A57590EED48}"/>
              </a:ext>
            </a:extLst>
          </p:cNvPr>
          <p:cNvPicPr>
            <a:picLocks noChangeAspect="1"/>
          </p:cNvPicPr>
          <p:nvPr/>
        </p:nvPicPr>
        <p:blipFill>
          <a:blip r:embed="rId3"/>
          <a:stretch>
            <a:fillRect/>
          </a:stretch>
        </p:blipFill>
        <p:spPr>
          <a:xfrm>
            <a:off x="4293030" y="1082395"/>
            <a:ext cx="4552141" cy="279024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Confidentiality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Diffie-Hellman (Cont.)</a:t>
            </a:r>
          </a:p>
        </p:txBody>
      </p:sp>
      <p:sp>
        <p:nvSpPr>
          <p:cNvPr id="8" name="TextBox 7">
            <a:extLst>
              <a:ext uri="{FF2B5EF4-FFF2-40B4-BE49-F238E27FC236}">
                <a16:creationId xmlns:a16="http://schemas.microsoft.com/office/drawing/2014/main" id="{B918B82A-8B61-4FD5-9398-425BC8D2AA39}"/>
              </a:ext>
            </a:extLst>
          </p:cNvPr>
          <p:cNvSpPr txBox="1"/>
          <p:nvPr/>
        </p:nvSpPr>
        <p:spPr>
          <a:xfrm>
            <a:off x="0" y="845668"/>
            <a:ext cx="8849532" cy="3293209"/>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Diffie-Hellman uses different DH groups to determine the strength of the key that is used in the key agreement process. The higher group numbers are more secure but require additional time to compute the key.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following identifies the DH groups supported by Cisco IOS Software and their associated prime number value: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DH Group 1: 768 bits</a:t>
            </a:r>
          </a:p>
          <a:p>
            <a:r>
              <a:rPr lang="en-US" sz="1600" dirty="0">
                <a:latin typeface="Arial" panose="020B0604020202020204" pitchFamily="34" charset="0"/>
                <a:cs typeface="Arial" panose="020B0604020202020204" pitchFamily="34" charset="0"/>
              </a:rPr>
              <a:t>    DH Group 2: 1024 bits</a:t>
            </a:r>
          </a:p>
          <a:p>
            <a:r>
              <a:rPr lang="en-US" sz="1600" dirty="0">
                <a:latin typeface="Arial" panose="020B0604020202020204" pitchFamily="34" charset="0"/>
                <a:cs typeface="Arial" panose="020B0604020202020204" pitchFamily="34" charset="0"/>
              </a:rPr>
              <a:t>    DH Group 5: 1536 bits</a:t>
            </a:r>
          </a:p>
          <a:p>
            <a:r>
              <a:rPr lang="en-US" sz="1600" dirty="0">
                <a:latin typeface="Arial" panose="020B0604020202020204" pitchFamily="34" charset="0"/>
                <a:cs typeface="Arial" panose="020B0604020202020204" pitchFamily="34" charset="0"/>
              </a:rPr>
              <a:t>    DH Group 14: 2048 bits</a:t>
            </a:r>
          </a:p>
          <a:p>
            <a:r>
              <a:rPr lang="en-US" sz="1600" dirty="0">
                <a:latin typeface="Arial" panose="020B0604020202020204" pitchFamily="34" charset="0"/>
                <a:cs typeface="Arial" panose="020B0604020202020204" pitchFamily="34" charset="0"/>
              </a:rPr>
              <a:t>    DH Group 15: 3072 bits</a:t>
            </a:r>
          </a:p>
          <a:p>
            <a:r>
              <a:rPr lang="en-US" sz="1600" dirty="0">
                <a:latin typeface="Arial" panose="020B0604020202020204" pitchFamily="34" charset="0"/>
                <a:cs typeface="Arial" panose="020B0604020202020204" pitchFamily="34" charset="0"/>
              </a:rPr>
              <a:t>    DH Group 16: 4096 bits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31</a:t>
            </a:fld>
            <a:endParaRPr lang="en-US" dirty="0"/>
          </a:p>
        </p:txBody>
      </p:sp>
    </p:spTree>
    <p:extLst>
      <p:ext uri="{BB962C8B-B14F-4D97-AF65-F5344CB8AC3E}">
        <p14:creationId xmlns:p14="http://schemas.microsoft.com/office/powerpoint/2010/main" val="3202210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Confidentiality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Video - Cryptography</a:t>
            </a:r>
          </a:p>
        </p:txBody>
      </p:sp>
      <p:sp>
        <p:nvSpPr>
          <p:cNvPr id="5" name="Object4"/>
          <p:cNvSpPr/>
          <p:nvPr/>
        </p:nvSpPr>
        <p:spPr>
          <a:xfrm>
            <a:off x="228600" y="1285875"/>
            <a:ext cx="8686800" cy="2571750"/>
          </a:xfrm>
          <a:prstGeom prst="rect">
            <a:avLst/>
          </a:prstGeom>
          <a:noFill/>
          <a:ln/>
        </p:spPr>
        <p:txBody>
          <a:bodyPr wrap="square" rtlCol="0" anchor="t"/>
          <a:lstStyle/>
          <a:p>
            <a:pPr>
              <a:lnSpc>
                <a:spcPts val="2000"/>
              </a:lnSpc>
            </a:pPr>
            <a:r>
              <a:rPr lang="en-US" sz="1600" dirty="0">
                <a:solidFill>
                  <a:srgbClr val="000000"/>
                </a:solidFill>
                <a:latin typeface="Arial" panose="020B0604020202020204" pitchFamily="34" charset="0"/>
                <a:ea typeface="Arial" pitchFamily="34" charset="-122"/>
                <a:cs typeface="Arial" panose="020B0604020202020204" pitchFamily="34" charset="0"/>
              </a:rPr>
              <a:t>This video will demonstrate securing data using hash and encryption.</a:t>
            </a:r>
            <a:endParaRPr lang="en-US" sz="1600" dirty="0">
              <a:latin typeface="Arial" panose="020B0604020202020204" pitchFamily="34" charset="0"/>
              <a:cs typeface="Arial" panose="020B0604020202020204" pitchFamily="34" charset="0"/>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Confidentiality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Lab - Encrypting and Decrypting Data Using OpenSSL</a:t>
            </a:r>
          </a:p>
        </p:txBody>
      </p:sp>
      <p:sp>
        <p:nvSpPr>
          <p:cNvPr id="5" name="Object4"/>
          <p:cNvSpPr/>
          <p:nvPr/>
        </p:nvSpPr>
        <p:spPr>
          <a:xfrm>
            <a:off x="333214" y="1022888"/>
            <a:ext cx="8229600" cy="2571750"/>
          </a:xfrm>
          <a:prstGeom prst="rect">
            <a:avLst/>
          </a:prstGeom>
          <a:noFill/>
          <a:ln/>
        </p:spPr>
        <p:txBody>
          <a:bodyPr wrap="square" rtlCol="0" anchor="t"/>
          <a:lstStyle/>
          <a:p>
            <a:r>
              <a:rPr lang="en-US" dirty="0">
                <a:effectLst/>
                <a:latin typeface="Arial" panose="020B0604020202020204" pitchFamily="34" charset="0"/>
                <a:cs typeface="Arial" panose="020B0604020202020204" pitchFamily="34" charset="0"/>
              </a:rPr>
              <a:t>In this lab, you will complete the following objectives:</a:t>
            </a:r>
          </a:p>
          <a:p>
            <a:endParaRPr lang="en-US"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Encrypting Messages with OpenSSL</a:t>
            </a:r>
          </a:p>
          <a:p>
            <a:pPr marL="742950" lvl="1"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Decrypting Messages with OpenSSL</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Confidentiality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Lab - Encrypting and Decrypting Data Using a Hacker Tool</a:t>
            </a:r>
          </a:p>
        </p:txBody>
      </p:sp>
      <p:sp>
        <p:nvSpPr>
          <p:cNvPr id="5" name="Object4"/>
          <p:cNvSpPr/>
          <p:nvPr/>
        </p:nvSpPr>
        <p:spPr>
          <a:xfrm>
            <a:off x="263471" y="937647"/>
            <a:ext cx="8229600" cy="2571750"/>
          </a:xfrm>
          <a:prstGeom prst="rect">
            <a:avLst/>
          </a:prstGeom>
          <a:noFill/>
          <a:ln/>
        </p:spPr>
        <p:txBody>
          <a:bodyPr wrap="square" rtlCol="0" anchor="t"/>
          <a:lstStyle/>
          <a:p>
            <a:r>
              <a:rPr lang="en-US" dirty="0">
                <a:effectLst/>
                <a:latin typeface="Arial" panose="020B0604020202020204" pitchFamily="34" charset="0"/>
                <a:cs typeface="Arial" panose="020B0604020202020204" pitchFamily="34" charset="0"/>
              </a:rPr>
              <a:t>In this lab, you will complete the following objectives:</a:t>
            </a:r>
          </a:p>
          <a:p>
            <a:endParaRPr lang="en-US"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Setup Scenario</a:t>
            </a:r>
          </a:p>
          <a:p>
            <a:pPr marL="742950" lvl="1"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Create and Encrypt Files</a:t>
            </a:r>
          </a:p>
          <a:p>
            <a:pPr marL="742950" lvl="1"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Recover Encrypted Zip File Passwords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Confidentiality</a:t>
            </a:r>
          </a:p>
        </p:txBody>
      </p:sp>
      <p:sp>
        <p:nvSpPr>
          <p:cNvPr id="3" name="Object2"/>
          <p:cNvSpPr>
            <a:spLocks noGrp="1"/>
          </p:cNvSpPr>
          <p:nvPr>
            <p:ph type="body" idx="100" hasCustomPrompt="1"/>
          </p:nvPr>
        </p:nvSpPr>
        <p:spPr>
          <a:xfrm>
            <a:off x="0" y="251072"/>
            <a:ext cx="9144000" cy="914400"/>
          </a:xfrm>
          <a:prstGeom prst="rect">
            <a:avLst/>
          </a:prstGeom>
          <a:noFill/>
          <a:ln/>
        </p:spPr>
        <p:txBody>
          <a:bodyPr wrap="square" rtlCol="0"/>
          <a:lstStyle/>
          <a:p>
            <a:pPr marL="0" indent="0">
              <a:buNone/>
            </a:pPr>
            <a:r>
              <a:rPr lang="en-US" dirty="0"/>
              <a:t>Lab - Examining Telnet and SSH in Wireshark</a:t>
            </a:r>
          </a:p>
        </p:txBody>
      </p:sp>
      <p:sp>
        <p:nvSpPr>
          <p:cNvPr id="5" name="Object4"/>
          <p:cNvSpPr/>
          <p:nvPr/>
        </p:nvSpPr>
        <p:spPr>
          <a:xfrm>
            <a:off x="162732" y="929898"/>
            <a:ext cx="8229600" cy="2571750"/>
          </a:xfrm>
          <a:prstGeom prst="rect">
            <a:avLst/>
          </a:prstGeom>
          <a:noFill/>
          <a:ln/>
        </p:spPr>
        <p:txBody>
          <a:bodyPr wrap="square" rtlCol="0" anchor="t"/>
          <a:lstStyle/>
          <a:p>
            <a:r>
              <a:rPr lang="en-US" dirty="0">
                <a:effectLst/>
                <a:latin typeface="Arial" panose="020B0604020202020204" pitchFamily="34" charset="0"/>
                <a:cs typeface="Arial" panose="020B0604020202020204" pitchFamily="34" charset="0"/>
              </a:rPr>
              <a:t>In this lab, you will complete the following objectives:</a:t>
            </a:r>
          </a:p>
          <a:p>
            <a:endParaRPr lang="en-US"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Examine a Telnet Session with Wireshark</a:t>
            </a:r>
          </a:p>
          <a:p>
            <a:pPr marL="742950" lvl="1"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Examine an SSH Session with Wireshark</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35</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Integrity and Authenticity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Secure Communications</a:t>
            </a:r>
          </a:p>
        </p:txBody>
      </p:sp>
      <p:sp>
        <p:nvSpPr>
          <p:cNvPr id="5" name="Object4"/>
          <p:cNvSpPr/>
          <p:nvPr/>
        </p:nvSpPr>
        <p:spPr>
          <a:xfrm>
            <a:off x="0" y="712922"/>
            <a:ext cx="9143998" cy="3916228"/>
          </a:xfrm>
          <a:prstGeom prst="rect">
            <a:avLst/>
          </a:prstGeom>
          <a:noFill/>
          <a:ln/>
        </p:spPr>
        <p:txBody>
          <a:bodyPr wrap="square" rtlCol="0" anchor="t"/>
          <a:lstStyle/>
          <a:p>
            <a:r>
              <a:rPr lang="en-US" sz="1500" dirty="0">
                <a:latin typeface="Arial" panose="020B0604020202020204" pitchFamily="34" charset="0"/>
                <a:cs typeface="Arial" panose="020B0604020202020204" pitchFamily="34" charset="0"/>
              </a:rPr>
              <a:t>These are the four elements of secure communications:</a:t>
            </a:r>
          </a:p>
          <a:p>
            <a:endParaRPr lang="en-US"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Data Integrity</a:t>
            </a:r>
            <a:r>
              <a:rPr lang="en-US" sz="1400" dirty="0">
                <a:latin typeface="Arial" panose="020B0604020202020204" pitchFamily="34" charset="0"/>
                <a:cs typeface="Arial" panose="020B0604020202020204" pitchFamily="34" charset="0"/>
              </a:rPr>
              <a:t> - Guarantees that the message was not altered. Any changes to data in transit will be detected. Integrity is ensured by implementing either of the Secure Hash Algorithms (SHA-2 or SHA-3). The MD5 message digest algorithm is still widely in use. However, it is inherently insecure and creates vulnerabilities in a network. Note that MD5 should be avoided.</a:t>
            </a:r>
          </a:p>
          <a:p>
            <a:pPr marL="742950" lvl="1"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Origin Authentication</a:t>
            </a:r>
            <a:r>
              <a:rPr lang="en-US" sz="1400" dirty="0">
                <a:latin typeface="Arial" panose="020B0604020202020204" pitchFamily="34" charset="0"/>
                <a:cs typeface="Arial" panose="020B0604020202020204" pitchFamily="34" charset="0"/>
              </a:rPr>
              <a:t> - Guarantees that the message is not a forgery and does actually come from whom it states. Many modern networks ensure authentication with algorithms such as hash-based message authentication code (HMAC).</a:t>
            </a:r>
          </a:p>
          <a:p>
            <a:pPr marL="742950" lvl="1"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Data Confidentiality</a:t>
            </a:r>
            <a:r>
              <a:rPr lang="en-US" sz="1400" dirty="0">
                <a:latin typeface="Arial" panose="020B0604020202020204" pitchFamily="34" charset="0"/>
                <a:cs typeface="Arial" panose="020B0604020202020204" pitchFamily="34" charset="0"/>
              </a:rPr>
              <a:t> - Guarantees that only authorized users can read the message. If the message is intercepted, it cannot be deciphered within a reasonable amount of time. Data confidentiality is implemented using symmetric and asymmetric encryption algorithms.</a:t>
            </a:r>
          </a:p>
          <a:p>
            <a:pPr marL="742950" lvl="1"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Data Non-Repudiation</a:t>
            </a:r>
            <a:r>
              <a:rPr lang="en-US" sz="1400" dirty="0">
                <a:latin typeface="Arial" panose="020B0604020202020204" pitchFamily="34" charset="0"/>
                <a:cs typeface="Arial" panose="020B0604020202020204" pitchFamily="34" charset="0"/>
              </a:rPr>
              <a:t> - Guarantees that the sender cannot repudiate, or refute, the validity of a message sent. Nonrepudiation relies on the fact that only the sender has the unique characteristics or signature for how that message is treated.</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Integrity and Authenticity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Cryptographic Hash Functions</a:t>
            </a:r>
          </a:p>
        </p:txBody>
      </p:sp>
      <p:sp>
        <p:nvSpPr>
          <p:cNvPr id="5" name="Object4"/>
          <p:cNvSpPr/>
          <p:nvPr/>
        </p:nvSpPr>
        <p:spPr>
          <a:xfrm>
            <a:off x="61994" y="902776"/>
            <a:ext cx="5881606"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Hashes are used to verify and ensure data integrity. Hashing is based on a one-way mathematical function that is relatively easy to compute, but significantly harder to reverse.</a:t>
            </a:r>
          </a:p>
          <a:p>
            <a:pPr>
              <a:lnSpc>
                <a:spcPts val="2000"/>
              </a:lnSpc>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As shown in the figure, a hash function takes a variable block of binary data, called the message, and produces a fixed-length, condensed representation, called the hash. The resulting hash is also sometimes called the message digest, digest, or digital fingerprint.</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With hash functions, it is computationally infeasible for two different sets of data to come up with the same hash output. Cryptographic hash values are often called “digital fingerprints”. </a:t>
            </a:r>
          </a:p>
          <a:p>
            <a:pPr>
              <a:lnSpc>
                <a:spcPts val="2000"/>
              </a:lnSpc>
            </a:pPr>
            <a:endParaRPr lang="en-US" sz="1400" dirty="0"/>
          </a:p>
        </p:txBody>
      </p:sp>
      <p:pic>
        <p:nvPicPr>
          <p:cNvPr id="4" name="Picture 3">
            <a:extLst>
              <a:ext uri="{FF2B5EF4-FFF2-40B4-BE49-F238E27FC236}">
                <a16:creationId xmlns:a16="http://schemas.microsoft.com/office/drawing/2014/main" id="{6A0EDC2A-4C6D-4C05-B521-72CF0C7C2334}"/>
              </a:ext>
            </a:extLst>
          </p:cNvPr>
          <p:cNvPicPr>
            <a:picLocks noChangeAspect="1"/>
          </p:cNvPicPr>
          <p:nvPr/>
        </p:nvPicPr>
        <p:blipFill>
          <a:blip r:embed="rId3"/>
          <a:stretch>
            <a:fillRect/>
          </a:stretch>
        </p:blipFill>
        <p:spPr>
          <a:xfrm>
            <a:off x="5844220" y="1309607"/>
            <a:ext cx="3299779" cy="240514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Integrity and Authenticity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Cryptographic Hash Operation</a:t>
            </a:r>
          </a:p>
        </p:txBody>
      </p:sp>
      <p:sp>
        <p:nvSpPr>
          <p:cNvPr id="5" name="Object4"/>
          <p:cNvSpPr/>
          <p:nvPr/>
        </p:nvSpPr>
        <p:spPr>
          <a:xfrm>
            <a:off x="0" y="914400"/>
            <a:ext cx="8229600"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Mathematically, the equation </a:t>
            </a:r>
            <a:r>
              <a:rPr lang="en-US" sz="1600" b="1" i="1" dirty="0">
                <a:latin typeface="Arial" panose="020B0604020202020204" pitchFamily="34" charset="0"/>
                <a:cs typeface="Arial" panose="020B0604020202020204" pitchFamily="34" charset="0"/>
              </a:rPr>
              <a:t>h= H(x)</a:t>
            </a:r>
            <a:r>
              <a:rPr lang="en-US" sz="1600" dirty="0">
                <a:latin typeface="Arial" panose="020B0604020202020204" pitchFamily="34" charset="0"/>
                <a:cs typeface="Arial" panose="020B0604020202020204" pitchFamily="34" charset="0"/>
              </a:rPr>
              <a:t> is used to explain how a hash algorithm operates. As shown in the figure, a hash function H takes an input x and returns a fixed-size string hash value h.</a:t>
            </a:r>
          </a:p>
          <a:p>
            <a:pPr>
              <a:lnSpc>
                <a:spcPts val="2000"/>
              </a:lnSpc>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example in the figure summarizes the mathematical process. A cryptographic hash function should have the following properties:</a:t>
            </a:r>
          </a:p>
          <a:p>
            <a:pPr>
              <a:lnSpc>
                <a:spcPts val="2000"/>
              </a:lnSpc>
            </a:pPr>
            <a:endParaRPr lang="en-US" sz="1400" dirty="0"/>
          </a:p>
        </p:txBody>
      </p:sp>
      <p:sp>
        <p:nvSpPr>
          <p:cNvPr id="8" name="TextBox 7">
            <a:extLst>
              <a:ext uri="{FF2B5EF4-FFF2-40B4-BE49-F238E27FC236}">
                <a16:creationId xmlns:a16="http://schemas.microsoft.com/office/drawing/2014/main" id="{D71A3852-449E-4FA2-B26D-86C2D027D75F}"/>
              </a:ext>
            </a:extLst>
          </p:cNvPr>
          <p:cNvSpPr txBox="1"/>
          <p:nvPr/>
        </p:nvSpPr>
        <p:spPr>
          <a:xfrm>
            <a:off x="77492" y="2578209"/>
            <a:ext cx="4804473" cy="1815882"/>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input can be any length.</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output is always a fixed length.</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H(x) is relatively easy to compute for any given x.</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H(x) is one way and not reversible.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H(x) is collision free, meaning that two different input values will result in different hash values.</a:t>
            </a:r>
          </a:p>
        </p:txBody>
      </p:sp>
      <p:pic>
        <p:nvPicPr>
          <p:cNvPr id="4" name="Picture 3">
            <a:extLst>
              <a:ext uri="{FF2B5EF4-FFF2-40B4-BE49-F238E27FC236}">
                <a16:creationId xmlns:a16="http://schemas.microsoft.com/office/drawing/2014/main" id="{50CFC935-D907-479D-B378-19C6E83BD368}"/>
              </a:ext>
            </a:extLst>
          </p:cNvPr>
          <p:cNvPicPr>
            <a:picLocks noChangeAspect="1"/>
          </p:cNvPicPr>
          <p:nvPr/>
        </p:nvPicPr>
        <p:blipFill>
          <a:blip r:embed="rId3"/>
          <a:stretch>
            <a:fillRect/>
          </a:stretch>
        </p:blipFill>
        <p:spPr>
          <a:xfrm>
            <a:off x="5029200" y="2328606"/>
            <a:ext cx="3882324" cy="197218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Integrity and Authenticity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MD5 and SHA</a:t>
            </a:r>
          </a:p>
        </p:txBody>
      </p:sp>
      <p:sp>
        <p:nvSpPr>
          <p:cNvPr id="5" name="Object4"/>
          <p:cNvSpPr/>
          <p:nvPr/>
        </p:nvSpPr>
        <p:spPr>
          <a:xfrm>
            <a:off x="0" y="914400"/>
            <a:ext cx="8229600" cy="1883044"/>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Hash functions are used to ensure the integrity of a message. They help ensure data has not accidentally changed and that what was sent is indeed what was received.</a:t>
            </a:r>
          </a:p>
          <a:p>
            <a:pPr>
              <a:lnSpc>
                <a:spcPts val="2000"/>
              </a:lnSpc>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There are four well-known hash functions:</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MD5 with 128-bit digest</a:t>
            </a:r>
            <a:r>
              <a:rPr lang="en-US" sz="1600" dirty="0">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SHA-1</a:t>
            </a:r>
            <a:r>
              <a:rPr lang="en-US" sz="1600" dirty="0">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SHA-2</a:t>
            </a:r>
            <a:r>
              <a:rPr lang="en-US" sz="1600" dirty="0">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SHA-3</a:t>
            </a:r>
          </a:p>
        </p:txBody>
      </p:sp>
      <p:sp>
        <p:nvSpPr>
          <p:cNvPr id="7" name="TextBox 6">
            <a:extLst>
              <a:ext uri="{FF2B5EF4-FFF2-40B4-BE49-F238E27FC236}">
                <a16:creationId xmlns:a16="http://schemas.microsoft.com/office/drawing/2014/main" id="{ACEC12A5-E5DC-4B3F-9191-A7F8E0E30E84}"/>
              </a:ext>
            </a:extLst>
          </p:cNvPr>
          <p:cNvSpPr txBox="1"/>
          <p:nvPr/>
        </p:nvSpPr>
        <p:spPr>
          <a:xfrm>
            <a:off x="0" y="3150734"/>
            <a:ext cx="8996767" cy="1077218"/>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While hashing can be used to detect accidental changes, it cannot be used to guard against deliberate changes that are made by a threat actor. Therefore, hashing is vulnerable to man-in-the-middle attacks and does not provide security to transmitted data. To provide integrity against man-in-the-middle attacks, origin authentication is also required.</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Integrity and Authenticity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Origin Authentication</a:t>
            </a:r>
          </a:p>
        </p:txBody>
      </p:sp>
      <p:sp>
        <p:nvSpPr>
          <p:cNvPr id="5" name="Object4"/>
          <p:cNvSpPr/>
          <p:nvPr/>
        </p:nvSpPr>
        <p:spPr>
          <a:xfrm>
            <a:off x="1" y="731520"/>
            <a:ext cx="4390844" cy="2571750"/>
          </a:xfrm>
          <a:prstGeom prst="rect">
            <a:avLst/>
          </a:prstGeom>
          <a:noFill/>
          <a:ln/>
        </p:spPr>
        <p:txBody>
          <a:bodyPr wrap="square" rtlCol="0" anchor="t"/>
          <a:lstStyle/>
          <a:p>
            <a:pPr>
              <a:lnSpc>
                <a:spcPts val="2000"/>
              </a:lnSpc>
            </a:pPr>
            <a:r>
              <a:rPr lang="en-US" sz="1400" dirty="0">
                <a:latin typeface="Arial" panose="020B0604020202020204" pitchFamily="34" charset="0"/>
                <a:cs typeface="Arial" panose="020B0604020202020204" pitchFamily="34" charset="0"/>
              </a:rPr>
              <a:t>To add origin authentication and integrity assurance, use a keyed-hash message authentication code (HMAC). HMAC uses an additional secret key as input to the hash function.</a:t>
            </a:r>
          </a:p>
          <a:p>
            <a:pPr>
              <a:lnSpc>
                <a:spcPts val="2000"/>
              </a:lnSpc>
            </a:pP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As shown in the figure, an HMAC is calculated using any cryptographic algorithm that combines a cryptographic hash function with a secret key. Hash functions are the basis of the protection mechanism of HMACs.</a:t>
            </a:r>
          </a:p>
          <a:p>
            <a:r>
              <a:rPr lang="en-US" sz="1400" dirty="0">
                <a:latin typeface="Arial" panose="020B0604020202020204" pitchFamily="34" charset="0"/>
                <a:cs typeface="Arial" panose="020B0604020202020204" pitchFamily="34" charset="0"/>
              </a:rPr>
              <a:t>Only the sender and the receiver know the secret key, and the output of the hash function now depends on the input data and the secret key. Only parties who have access to that secret key can compute the digest of an HMAC function. This defeats man-in-the-middle attacks and provides authentication of the data origin.</a:t>
            </a:r>
          </a:p>
          <a:p>
            <a:pPr>
              <a:lnSpc>
                <a:spcPts val="2000"/>
              </a:lnSpc>
            </a:pPr>
            <a:endParaRPr lang="en-US" sz="1400" dirty="0"/>
          </a:p>
        </p:txBody>
      </p:sp>
      <p:pic>
        <p:nvPicPr>
          <p:cNvPr id="4" name="Picture 3">
            <a:extLst>
              <a:ext uri="{FF2B5EF4-FFF2-40B4-BE49-F238E27FC236}">
                <a16:creationId xmlns:a16="http://schemas.microsoft.com/office/drawing/2014/main" id="{AB82C4A4-2B03-4D9F-98AC-CA6397042A06}"/>
              </a:ext>
            </a:extLst>
          </p:cNvPr>
          <p:cNvPicPr>
            <a:picLocks noChangeAspect="1"/>
          </p:cNvPicPr>
          <p:nvPr/>
        </p:nvPicPr>
        <p:blipFill>
          <a:blip r:embed="rId3"/>
          <a:stretch>
            <a:fillRect/>
          </a:stretch>
        </p:blipFill>
        <p:spPr>
          <a:xfrm>
            <a:off x="4871054" y="939793"/>
            <a:ext cx="3541809" cy="2761235"/>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Integrity and Authenticity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Origin Authentication (Cont.)</a:t>
            </a:r>
          </a:p>
        </p:txBody>
      </p:sp>
      <p:sp>
        <p:nvSpPr>
          <p:cNvPr id="5" name="Object4"/>
          <p:cNvSpPr/>
          <p:nvPr/>
        </p:nvSpPr>
        <p:spPr>
          <a:xfrm>
            <a:off x="1" y="914400"/>
            <a:ext cx="3778370"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As shown in the figure, the sending device inputs data (such as Terry Smith’s pay of $100 and the secret key) into the hashing algorithm and calculates the fixed-length HMAC digest. This authenticated digest is then attached to the message and sent to the receiver.</a:t>
            </a:r>
          </a:p>
        </p:txBody>
      </p:sp>
      <p:pic>
        <p:nvPicPr>
          <p:cNvPr id="6" name="Picture 5">
            <a:extLst>
              <a:ext uri="{FF2B5EF4-FFF2-40B4-BE49-F238E27FC236}">
                <a16:creationId xmlns:a16="http://schemas.microsoft.com/office/drawing/2014/main" id="{E9A6627A-68C8-4BC7-8653-D9EC6D848D83}"/>
              </a:ext>
            </a:extLst>
          </p:cNvPr>
          <p:cNvPicPr>
            <a:picLocks noChangeAspect="1"/>
          </p:cNvPicPr>
          <p:nvPr/>
        </p:nvPicPr>
        <p:blipFill>
          <a:blip r:embed="rId3"/>
          <a:stretch>
            <a:fillRect/>
          </a:stretch>
        </p:blipFill>
        <p:spPr>
          <a:xfrm>
            <a:off x="4488864" y="731520"/>
            <a:ext cx="3562214" cy="323207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9</a:t>
            </a:fld>
            <a:endParaRPr lang="en-US" dirty="0"/>
          </a:p>
        </p:txBody>
      </p:sp>
    </p:spTree>
    <p:extLst>
      <p:ext uri="{BB962C8B-B14F-4D97-AF65-F5344CB8AC3E}">
        <p14:creationId xmlns:p14="http://schemas.microsoft.com/office/powerpoint/2010/main" val="4778491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1529</TotalTime>
  <Words>4492</Words>
  <Application>Microsoft Office PowerPoint</Application>
  <PresentationFormat>On-screen Show (16:9)</PresentationFormat>
  <Paragraphs>411</Paragraphs>
  <Slides>35</Slides>
  <Notes>35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ＭＳ Ｐゴシック</vt:lpstr>
      <vt:lpstr>Arial</vt:lpstr>
      <vt:lpstr>Calibri</vt:lpstr>
      <vt:lpstr>CiscoSans</vt:lpstr>
      <vt:lpstr>CiscoSans ExtraLight</vt:lpstr>
      <vt:lpstr>CiscoSans Thin</vt:lpstr>
      <vt:lpstr>Times New Roman</vt:lpstr>
      <vt:lpstr>Wingdings</vt:lpstr>
      <vt:lpstr>Office Theme</vt:lpstr>
      <vt:lpstr>Default Theme</vt:lpstr>
      <vt:lpstr>PowerPoint Presentation</vt:lpstr>
      <vt:lpstr>Module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Dragi Klimovski</cp:lastModifiedBy>
  <cp:revision>46</cp:revision>
  <dcterms:created xsi:type="dcterms:W3CDTF">2020-12-08T18:27:13Z</dcterms:created>
  <dcterms:modified xsi:type="dcterms:W3CDTF">2022-07-08T04:28:02Z</dcterms:modified>
</cp:coreProperties>
</file>