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Lst>
  <p:notesMasterIdLst>
    <p:notesMasterId r:id="rId27"/>
  </p:notesMasterIdLst>
  <p:sldIdLst>
    <p:sldId id="262" r:id="rId3"/>
    <p:sldId id="925" r:id="rId4"/>
    <p:sldId id="263" r:id="rId5"/>
    <p:sldId id="264" r:id="rId6"/>
    <p:sldId id="1074" r:id="rId7"/>
    <p:sldId id="265" r:id="rId8"/>
    <p:sldId id="1075" r:id="rId9"/>
    <p:sldId id="1076" r:id="rId10"/>
    <p:sldId id="1077" r:id="rId11"/>
    <p:sldId id="1078" r:id="rId12"/>
    <p:sldId id="267" r:id="rId13"/>
    <p:sldId id="268" r:id="rId14"/>
    <p:sldId id="1081" r:id="rId15"/>
    <p:sldId id="1079" r:id="rId16"/>
    <p:sldId id="269" r:id="rId17"/>
    <p:sldId id="271" r:id="rId18"/>
    <p:sldId id="1080" r:id="rId19"/>
    <p:sldId id="272" r:id="rId20"/>
    <p:sldId id="273" r:id="rId21"/>
    <p:sldId id="274" r:id="rId22"/>
    <p:sldId id="275" r:id="rId23"/>
    <p:sldId id="276" r:id="rId24"/>
    <p:sldId id="277" r:id="rId25"/>
    <p:sldId id="278" r:id="rId26"/>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23" autoAdjust="0"/>
    <p:restoredTop sz="85294" autoAdjust="0"/>
  </p:normalViewPr>
  <p:slideViewPr>
    <p:cSldViewPr snapToGrid="0" snapToObjects="1">
      <p:cViewPr varScale="1">
        <p:scale>
          <a:sx n="75" d="100"/>
          <a:sy n="75" d="100"/>
        </p:scale>
        <p:origin x="130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6254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Networking Security (NETSEC)
Module 17</a:t>
            </a:r>
            <a:r>
              <a:rPr lang="en-US"/>
              <a:t>: Public Key Cryptography</a:t>
            </a:r>
            <a:r>
              <a:rPr lang="en-US" dirty="0"/>
              <a:t>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a:t>
            </a:r>
            <a:r>
              <a:rPr lang="en-US"/>
              <a:t>: Public Key Cryptography
17.1: Public Key Cryptography with Digital Signatures</a:t>
            </a:r>
            <a:r>
              <a:rPr lang="en-US" dirty="0"/>
              <a:t>
17.1.3: Digital Signatures for Digital Certificates
</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1631626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Public Key Cryptography
17.2: Authorities and the PKI Trust System
</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Public Key Cryptography
17.2: Authorities and the PKI Trust System
17.2.1: Public Key Management
</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Public Key Cryptography
17.2: Authorities and the PKI Trust 
17.2.2: Public Key Infrastructure
</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dirty="0"/>
          </a:p>
        </p:txBody>
      </p:sp>
    </p:spTree>
    <p:extLst>
      <p:ext uri="{BB962C8B-B14F-4D97-AF65-F5344CB8AC3E}">
        <p14:creationId xmlns:p14="http://schemas.microsoft.com/office/powerpoint/2010/main" val="256402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Public Key Cryptography
17.2: Authorities and the PKI Trust System
17.2.2: Public Key Infrastructure
</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dirty="0"/>
          </a:p>
        </p:txBody>
      </p:sp>
    </p:spTree>
    <p:extLst>
      <p:ext uri="{BB962C8B-B14F-4D97-AF65-F5344CB8AC3E}">
        <p14:creationId xmlns:p14="http://schemas.microsoft.com/office/powerpoint/2010/main" val="2588957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Public Key Cryptography
17.2: Authorities and the PKI Trust System
17.2.2: The PKI Authorities System
</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Public Key Cryptography
17.2: Authorities and the PKI Trust System
17.2.4: The PKI Trust System
</a:t>
            </a: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Public Key Cryptography
17.2: Authorities and the PKI Trust System
17.2.4: The PKI Trust System
</a:t>
            </a: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dirty="0"/>
          </a:p>
        </p:txBody>
      </p:sp>
    </p:spTree>
    <p:extLst>
      <p:ext uri="{BB962C8B-B14F-4D97-AF65-F5344CB8AC3E}">
        <p14:creationId xmlns:p14="http://schemas.microsoft.com/office/powerpoint/2010/main" val="2225172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Public Key Cryptography
17.2: Authorities and the PKI Trust System
17.2.5: Interoperability of Different PKI Vendors
</a:t>
            </a: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Public Key Cryptography
17.2: Authorities and the PKI Trust System
17.2.6: Certificate Enrollment, Authentication, and Revocation
</a:t>
            </a: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0A313ED8-785B-4D16-9B17-4143385249B9}"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17 – Public Key Cryptography</a:t>
            </a:r>
          </a:p>
          <a:p>
            <a:r>
              <a:rPr lang="en-GB" dirty="0"/>
              <a:t>17.0.2 – What will I learn to do in this module?</a:t>
            </a:r>
          </a:p>
        </p:txBody>
      </p:sp>
    </p:spTree>
    <p:extLst>
      <p:ext uri="{BB962C8B-B14F-4D97-AF65-F5344CB8AC3E}">
        <p14:creationId xmlns:p14="http://schemas.microsoft.com/office/powerpoint/2010/main" val="1587924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Public Key Cryptography
17.2: Authorities and the PKI Trust System
17.2.7: Lab - Certificate Authority Stores
</a:t>
            </a:r>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a:t>
            </a:r>
            <a:r>
              <a:rPr lang="en-US"/>
              <a:t>: Public Key Cryptography</a:t>
            </a:r>
            <a:r>
              <a:rPr lang="en-US" dirty="0"/>
              <a:t>
17.3: Applications and Impacts of Cryptography
</a:t>
            </a:r>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a:t>
            </a:r>
            <a:r>
              <a:rPr lang="en-US"/>
              <a:t>: Public Key Cryptography</a:t>
            </a:r>
            <a:r>
              <a:rPr lang="en-US" dirty="0"/>
              <a:t>
17.3: Applications and Impacts of Cryptography
17.3.1: PKI Applications
</a:t>
            </a:r>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a:t>
            </a:r>
            <a:r>
              <a:rPr lang="en-US"/>
              <a:t>: Public Key Cryptography</a:t>
            </a:r>
            <a:r>
              <a:rPr lang="en-US" dirty="0"/>
              <a:t>
17.3: Applications and Impacts of Cryptography
17.3.2: Encrypted Network Transactions
</a:t>
            </a:r>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a:t>
            </a:r>
            <a:r>
              <a:rPr lang="en-US"/>
              <a:t>: Public Key Cryptography</a:t>
            </a:r>
            <a:r>
              <a:rPr lang="en-US" dirty="0"/>
              <a:t>
17.3: Applications and Impacts of Cryptography
17.3.3: Encryption and Security Monitoring
</a:t>
            </a:r>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Public Key Cryptography
17.1: Public Key Cryptography with Digital Signatures
</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a:t>
            </a:r>
            <a:r>
              <a:rPr lang="en-US"/>
              <a:t>: Public Key Cryptography
17.1: Public Key Cryptography with Digital Signatures</a:t>
            </a:r>
            <a:r>
              <a:rPr lang="en-US" dirty="0"/>
              <a:t>
17.1.1</a:t>
            </a:r>
            <a:r>
              <a:rPr lang="en-US"/>
              <a:t>: Digital Signature Overview</a:t>
            </a:r>
            <a:r>
              <a:rPr lang="en-US" dirty="0"/>
              <a:t>
</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a:t>
            </a:r>
            <a:r>
              <a:rPr lang="en-US"/>
              <a:t>: Public Key Cryptography
17.1: Public Key Cryptography with Digital Signatures</a:t>
            </a:r>
            <a:r>
              <a:rPr lang="en-US" dirty="0"/>
              <a:t>
17.1.1</a:t>
            </a:r>
            <a:r>
              <a:rPr lang="en-US"/>
              <a:t>: Digital Signature Overview</a:t>
            </a:r>
            <a:r>
              <a:rPr lang="en-US" dirty="0"/>
              <a:t>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398617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a:t>
            </a:r>
            <a:r>
              <a:rPr lang="en-US"/>
              <a:t>: Public Key Cryptography
17.1: Public Key Cryptography with Digital Signatures</a:t>
            </a:r>
            <a:r>
              <a:rPr lang="en-US" dirty="0"/>
              <a:t>
17.1.2: Digital Signatures for Code Signing
</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a:t>
            </a:r>
            <a:r>
              <a:rPr lang="en-US"/>
              <a:t>: Public Key Cryptography
17.1: Public Key Cryptography with Digital Signatures</a:t>
            </a:r>
            <a:r>
              <a:rPr lang="en-US" dirty="0"/>
              <a:t>
17.1.2: Digital Signatures for Code Signing
</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552297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a:t>
            </a:r>
            <a:r>
              <a:rPr lang="en-US"/>
              <a:t>: Public Key Cryptography
17.1: Public Key Cryptography with Digital Signatures</a:t>
            </a:r>
            <a:r>
              <a:rPr lang="en-US" dirty="0"/>
              <a:t>
17.1.2: Digital Signatures for Code Signing
</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207590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a:t>
            </a:r>
            <a:r>
              <a:rPr lang="en-US"/>
              <a:t>: Public Key Cryptography
17.1: Public Key Cryptography with Digital Signatures</a:t>
            </a:r>
            <a:r>
              <a:rPr lang="en-US" dirty="0"/>
              <a:t>
17.1.3: Digital Signatures for Digital Certificates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754553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70936237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32089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686597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63204512"/>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1048770466"/>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562539890"/>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428719732"/>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3138478"/>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189227437"/>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413551694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9166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2020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2020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4" name="Object3"/>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2020  Cisco and/or its affiliates. All rights reserved.   Cisco Confidential</a:t>
            </a:r>
            <a:endParaRPr lang="en-US" sz="600" dirty="0"/>
          </a:p>
        </p:txBody>
      </p:sp>
      <p:pic>
        <p:nvPicPr>
          <p:cNvPr id="5" name="Object 4"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02718983"/>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65734130"/>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066812736"/>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7254551"/>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p>
            <a:pPr marL="0" indent="0">
              <a:buNone/>
            </a:pPr>
            <a:r>
              <a:rPr lang="en-US" dirty="0"/>
              <a:t>Module 17: Public Key Cryptography</a:t>
            </a:r>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p>
            <a:pPr marL="0" indent="0">
              <a:buNone/>
            </a:pPr>
            <a:r>
              <a:rPr lang="en-US" dirty="0"/>
              <a:t>Networking Security v1.0</a:t>
            </a:r>
          </a:p>
          <a:p>
            <a:pPr marL="0" indent="0">
              <a:buNone/>
            </a:pPr>
            <a:r>
              <a:rPr lang="en-US" dirty="0"/>
              <a:t>(NETSEC)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Public Key 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Digital Signatures for Digital Certificates (Cont.)</a:t>
            </a:r>
          </a:p>
        </p:txBody>
      </p:sp>
      <p:sp>
        <p:nvSpPr>
          <p:cNvPr id="7" name="TextBox 6">
            <a:extLst>
              <a:ext uri="{FF2B5EF4-FFF2-40B4-BE49-F238E27FC236}">
                <a16:creationId xmlns:a16="http://schemas.microsoft.com/office/drawing/2014/main" id="{4399C18B-D914-4CBE-B478-CB69A6FE4AB2}"/>
              </a:ext>
            </a:extLst>
          </p:cNvPr>
          <p:cNvSpPr txBox="1"/>
          <p:nvPr/>
        </p:nvSpPr>
        <p:spPr>
          <a:xfrm>
            <a:off x="241004" y="866607"/>
            <a:ext cx="4635796" cy="3539430"/>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When Alice receives the digital signature, the following process occurs:</a:t>
            </a:r>
          </a:p>
          <a:p>
            <a:endParaRPr lang="en-US" sz="1600" dirty="0">
              <a:latin typeface="Arial" panose="020B0604020202020204" pitchFamily="34" charset="0"/>
              <a:cs typeface="Arial" panose="020B0604020202020204" pitchFamily="34" charset="0"/>
            </a:endParaRPr>
          </a:p>
          <a:p>
            <a:pPr marL="342900" indent="-342900">
              <a:buFont typeface="+mj-lt"/>
              <a:buAutoNum type="arabicPeriod"/>
            </a:pPr>
            <a:r>
              <a:rPr lang="en-US" sz="1600" dirty="0">
                <a:latin typeface="Arial" panose="020B0604020202020204" pitchFamily="34" charset="0"/>
                <a:cs typeface="Arial" panose="020B0604020202020204" pitchFamily="34" charset="0"/>
              </a:rPr>
              <a:t>Alice’s receiving device accepts the order confirmation with the digital signature and obtains Bob’s public key.</a:t>
            </a:r>
          </a:p>
          <a:p>
            <a:pPr marL="342900" indent="-342900">
              <a:buFont typeface="+mj-lt"/>
              <a:buAutoNum type="arabicPeriod"/>
            </a:pPr>
            <a:r>
              <a:rPr lang="en-US" sz="1600" dirty="0">
                <a:latin typeface="Arial" panose="020B0604020202020204" pitchFamily="34" charset="0"/>
                <a:cs typeface="Arial" panose="020B0604020202020204" pitchFamily="34" charset="0"/>
              </a:rPr>
              <a:t>Alice’s computer then decrypts the signature using Bob’s public key. This step reveals the assumed hash value of the sending device.</a:t>
            </a:r>
          </a:p>
          <a:p>
            <a:pPr marL="342900" indent="-342900">
              <a:buFont typeface="+mj-lt"/>
              <a:buAutoNum type="arabicPeriod"/>
            </a:pPr>
            <a:r>
              <a:rPr lang="en-US" sz="1600" dirty="0">
                <a:latin typeface="Arial" panose="020B0604020202020204" pitchFamily="34" charset="0"/>
                <a:cs typeface="Arial" panose="020B0604020202020204" pitchFamily="34" charset="0"/>
              </a:rPr>
              <a:t>Alice’s computer creates a hash of the received document, without its signature, and compares this hash to the decrypted signature hash. If the hashes match, the document is authentic.</a:t>
            </a:r>
          </a:p>
        </p:txBody>
      </p:sp>
      <p:pic>
        <p:nvPicPr>
          <p:cNvPr id="6" name="Picture 5">
            <a:extLst>
              <a:ext uri="{FF2B5EF4-FFF2-40B4-BE49-F238E27FC236}">
                <a16:creationId xmlns:a16="http://schemas.microsoft.com/office/drawing/2014/main" id="{27AE2277-5487-44A2-921B-EF79D4EFBA43}"/>
              </a:ext>
            </a:extLst>
          </p:cNvPr>
          <p:cNvPicPr>
            <a:picLocks noChangeAspect="1"/>
          </p:cNvPicPr>
          <p:nvPr/>
        </p:nvPicPr>
        <p:blipFill>
          <a:blip r:embed="rId3"/>
          <a:stretch>
            <a:fillRect/>
          </a:stretch>
        </p:blipFill>
        <p:spPr>
          <a:xfrm>
            <a:off x="3989965" y="914400"/>
            <a:ext cx="4925435" cy="3056514"/>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10</a:t>
            </a:fld>
            <a:endParaRPr lang="en-US" dirty="0"/>
          </a:p>
        </p:txBody>
      </p:sp>
    </p:spTree>
    <p:extLst>
      <p:ext uri="{BB962C8B-B14F-4D97-AF65-F5344CB8AC3E}">
        <p14:creationId xmlns:p14="http://schemas.microsoft.com/office/powerpoint/2010/main" val="955028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17.2 Authorities and the PKI Trust System</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Public Key 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Public Key Management</a:t>
            </a:r>
          </a:p>
        </p:txBody>
      </p:sp>
      <p:sp>
        <p:nvSpPr>
          <p:cNvPr id="5" name="Object4"/>
          <p:cNvSpPr/>
          <p:nvPr/>
        </p:nvSpPr>
        <p:spPr>
          <a:xfrm>
            <a:off x="0" y="808074"/>
            <a:ext cx="9030586"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When establishing an asymmetric connection between two hosts, the hosts will exchange their public key information.</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An SSL certificate is a digital certificate that confirms the identity of a website domain. To implement SSL on your website, you purchase an SSL certificate for your domain from an SSL Certificate provider.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trusted third party does an in-depth investigation prior to the issuance of credentials. After this in-depth investigation, the third-party issues credentials (i.e., digital certificate) that are difficult to forge. From that point forward, all individuals who trust the third party simply accept the credentials that the third-party issues.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Some examples of Certificate Authorities (CAs) are IdenTrust, DigiCert, Sectigo, GlobalSign, and GoDaddy. These CAs charge for their services. Let’s Encrypt is a non-profit CA that offers certificates free of charge.</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Public Key 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Public Key Infrastructure</a:t>
            </a:r>
          </a:p>
        </p:txBody>
      </p:sp>
      <p:sp>
        <p:nvSpPr>
          <p:cNvPr id="5" name="Object4"/>
          <p:cNvSpPr/>
          <p:nvPr/>
        </p:nvSpPr>
        <p:spPr>
          <a:xfrm>
            <a:off x="0" y="914400"/>
            <a:ext cx="8800186" cy="629023"/>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PKI is needed to support large-scale distribution and identification of public encryption keys. The figure shows the main elements of the PKI.</a:t>
            </a:r>
          </a:p>
        </p:txBody>
      </p:sp>
      <p:pic>
        <p:nvPicPr>
          <p:cNvPr id="4" name="Picture 3">
            <a:extLst>
              <a:ext uri="{FF2B5EF4-FFF2-40B4-BE49-F238E27FC236}">
                <a16:creationId xmlns:a16="http://schemas.microsoft.com/office/drawing/2014/main" id="{4CAF3BD3-0668-4B54-B1DA-AE2FE5A412A7}"/>
              </a:ext>
            </a:extLst>
          </p:cNvPr>
          <p:cNvPicPr>
            <a:picLocks noChangeAspect="1"/>
          </p:cNvPicPr>
          <p:nvPr/>
        </p:nvPicPr>
        <p:blipFill>
          <a:blip r:embed="rId3"/>
          <a:stretch>
            <a:fillRect/>
          </a:stretch>
        </p:blipFill>
        <p:spPr>
          <a:xfrm>
            <a:off x="1429127" y="1543423"/>
            <a:ext cx="5771015" cy="3085727"/>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13</a:t>
            </a:fld>
            <a:endParaRPr lang="en-US" dirty="0"/>
          </a:p>
        </p:txBody>
      </p:sp>
    </p:spTree>
    <p:extLst>
      <p:ext uri="{BB962C8B-B14F-4D97-AF65-F5344CB8AC3E}">
        <p14:creationId xmlns:p14="http://schemas.microsoft.com/office/powerpoint/2010/main" val="3449032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Public Key 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Public Key Management (Cont.)</a:t>
            </a:r>
          </a:p>
        </p:txBody>
      </p:sp>
      <p:sp>
        <p:nvSpPr>
          <p:cNvPr id="5" name="Object4"/>
          <p:cNvSpPr/>
          <p:nvPr/>
        </p:nvSpPr>
        <p:spPr>
          <a:xfrm>
            <a:off x="0" y="812486"/>
            <a:ext cx="4224670" cy="3737567"/>
          </a:xfrm>
          <a:prstGeom prst="rect">
            <a:avLst/>
          </a:prstGeom>
          <a:noFill/>
          <a:ln/>
        </p:spPr>
        <p:txBody>
          <a:bodyPr wrap="square" rtlCol="0" anchor="t"/>
          <a:lstStyle/>
          <a:p>
            <a:pPr>
              <a:lnSpc>
                <a:spcPts val="2000"/>
              </a:lnSpc>
            </a:pPr>
            <a:endParaRPr lang="en-US" sz="1600" dirty="0">
              <a:latin typeface="Arial" panose="020B0604020202020204" pitchFamily="34" charset="0"/>
              <a:cs typeface="Arial" panose="020B0604020202020204" pitchFamily="34" charset="0"/>
            </a:endParaRPr>
          </a:p>
          <a:p>
            <a:r>
              <a:rPr lang="en-US" sz="1600" dirty="0">
                <a:effectLst/>
                <a:latin typeface="Arial" panose="020B0604020202020204" pitchFamily="34" charset="0"/>
                <a:cs typeface="Arial" panose="020B0604020202020204" pitchFamily="34" charset="0"/>
              </a:rPr>
              <a:t>The next figure shows how the elements of the PKI interoperate:</a:t>
            </a:r>
          </a:p>
          <a:p>
            <a:pPr>
              <a:buFont typeface="Arial" panose="020B0604020202020204" pitchFamily="34" charset="0"/>
              <a:buChar char="•"/>
            </a:pPr>
            <a:r>
              <a:rPr lang="en-US" sz="1600" dirty="0">
                <a:effectLst/>
                <a:latin typeface="Arial" panose="020B0604020202020204" pitchFamily="34" charset="0"/>
                <a:cs typeface="Arial" panose="020B0604020202020204" pitchFamily="34" charset="0"/>
              </a:rPr>
              <a:t> In this example, Bob has received his digital certificate from the CA. This certificate is used whenever Bob communicates with other parties.</a:t>
            </a:r>
          </a:p>
          <a:p>
            <a:pPr>
              <a:buFont typeface="Arial" panose="020B0604020202020204" pitchFamily="34" charset="0"/>
              <a:buChar char="•"/>
            </a:pPr>
            <a:r>
              <a:rPr lang="en-US" sz="1600" dirty="0">
                <a:effectLst/>
                <a:latin typeface="Arial" panose="020B0604020202020204" pitchFamily="34" charset="0"/>
                <a:cs typeface="Arial" panose="020B0604020202020204" pitchFamily="34" charset="0"/>
              </a:rPr>
              <a:t> Bob communicates with Alice.</a:t>
            </a:r>
          </a:p>
          <a:p>
            <a:pPr>
              <a:buFont typeface="Arial" panose="020B0604020202020204" pitchFamily="34" charset="0"/>
              <a:buChar char="•"/>
            </a:pPr>
            <a:r>
              <a:rPr lang="en-US" sz="1600" dirty="0">
                <a:effectLst/>
                <a:latin typeface="Arial" panose="020B0604020202020204" pitchFamily="34" charset="0"/>
                <a:cs typeface="Arial" panose="020B0604020202020204" pitchFamily="34" charset="0"/>
              </a:rPr>
              <a:t> When Alice receives Bob’s digital certificate, she communicates with the trusted CA to validate Bob’s identity.</a:t>
            </a:r>
          </a:p>
          <a:p>
            <a:pPr>
              <a:lnSpc>
                <a:spcPts val="2000"/>
              </a:lnSpc>
            </a:pPr>
            <a:endParaRPr lang="en-US" sz="1400" dirty="0"/>
          </a:p>
        </p:txBody>
      </p:sp>
      <p:pic>
        <p:nvPicPr>
          <p:cNvPr id="6" name="Picture 5">
            <a:extLst>
              <a:ext uri="{FF2B5EF4-FFF2-40B4-BE49-F238E27FC236}">
                <a16:creationId xmlns:a16="http://schemas.microsoft.com/office/drawing/2014/main" id="{766887CA-84F0-4821-9F19-5EC8C7366AC3}"/>
              </a:ext>
            </a:extLst>
          </p:cNvPr>
          <p:cNvPicPr>
            <a:picLocks noChangeAspect="1"/>
          </p:cNvPicPr>
          <p:nvPr/>
        </p:nvPicPr>
        <p:blipFill>
          <a:blip r:embed="rId3"/>
          <a:stretch>
            <a:fillRect/>
          </a:stretch>
        </p:blipFill>
        <p:spPr>
          <a:xfrm>
            <a:off x="4224670" y="914400"/>
            <a:ext cx="4833698" cy="342370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14</a:t>
            </a:fld>
            <a:endParaRPr lang="en-US" dirty="0"/>
          </a:p>
        </p:txBody>
      </p:sp>
    </p:spTree>
    <p:extLst>
      <p:ext uri="{BB962C8B-B14F-4D97-AF65-F5344CB8AC3E}">
        <p14:creationId xmlns:p14="http://schemas.microsoft.com/office/powerpoint/2010/main" val="560863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Public Key 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The PKI Authorities System</a:t>
            </a:r>
          </a:p>
        </p:txBody>
      </p:sp>
      <p:sp>
        <p:nvSpPr>
          <p:cNvPr id="5" name="Object4"/>
          <p:cNvSpPr/>
          <p:nvPr/>
        </p:nvSpPr>
        <p:spPr>
          <a:xfrm>
            <a:off x="0" y="722837"/>
            <a:ext cx="9052560"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CAs, especially those that are outsourced, issue certificates based on classes which determine how trusted a certificate is.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table provides a description of the classes. The class number is determined by how rigorous the procedure was that verified the identity of the holder when the certificate was issued. The higher the class number, the more trusted the certificate. </a:t>
            </a:r>
          </a:p>
        </p:txBody>
      </p:sp>
      <p:graphicFrame>
        <p:nvGraphicFramePr>
          <p:cNvPr id="6" name="Table 5">
            <a:extLst>
              <a:ext uri="{FF2B5EF4-FFF2-40B4-BE49-F238E27FC236}">
                <a16:creationId xmlns:a16="http://schemas.microsoft.com/office/drawing/2014/main" id="{FDDA0873-7042-4766-A878-5BC85867E526}"/>
              </a:ext>
            </a:extLst>
          </p:cNvPr>
          <p:cNvGraphicFramePr>
            <a:graphicFrameLocks noGrp="1"/>
          </p:cNvGraphicFramePr>
          <p:nvPr>
            <p:extLst>
              <p:ext uri="{D42A27DB-BD31-4B8C-83A1-F6EECF244321}">
                <p14:modId xmlns:p14="http://schemas.microsoft.com/office/powerpoint/2010/main" val="859963284"/>
              </p:ext>
            </p:extLst>
          </p:nvPr>
        </p:nvGraphicFramePr>
        <p:xfrm>
          <a:off x="93133" y="2409869"/>
          <a:ext cx="8959427" cy="1996440"/>
        </p:xfrm>
        <a:graphic>
          <a:graphicData uri="http://schemas.openxmlformats.org/drawingml/2006/table">
            <a:tbl>
              <a:tblPr/>
              <a:tblGrid>
                <a:gridCol w="1463164">
                  <a:extLst>
                    <a:ext uri="{9D8B030D-6E8A-4147-A177-3AD203B41FA5}">
                      <a16:colId xmlns:a16="http://schemas.microsoft.com/office/drawing/2014/main" val="20000"/>
                    </a:ext>
                  </a:extLst>
                </a:gridCol>
                <a:gridCol w="7496263">
                  <a:extLst>
                    <a:ext uri="{9D8B030D-6E8A-4147-A177-3AD203B41FA5}">
                      <a16:colId xmlns:a16="http://schemas.microsoft.com/office/drawing/2014/main" val="20001"/>
                    </a:ext>
                  </a:extLst>
                </a:gridCol>
              </a:tblGrid>
              <a:tr h="0">
                <a:tc>
                  <a:txBody>
                    <a:bodyPr/>
                    <a:lstStyle/>
                    <a:p>
                      <a:r>
                        <a:rPr lang="en-US" sz="1200" dirty="0">
                          <a:solidFill>
                            <a:srgbClr val="FFFFFF"/>
                          </a:solidFill>
                        </a:rPr>
                        <a:t>Class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chemeClr val="tx1"/>
                          </a:solidFill>
                        </a:rPr>
                        <a:t>0</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chemeClr val="tx1"/>
                          </a:solidFill>
                        </a:rPr>
                        <a:t>Used for testing in situations in which no checks have been performed.</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chemeClr val="tx1"/>
                          </a:solidFill>
                        </a:rPr>
                        <a:t>1</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chemeClr val="tx1"/>
                          </a:solidFill>
                        </a:rPr>
                        <a:t>Used by individuals who require verification of email.</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dirty="0">
                          <a:solidFill>
                            <a:schemeClr val="tx1"/>
                          </a:solidFill>
                        </a:rPr>
                        <a:t>2</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chemeClr val="tx1"/>
                          </a:solidFill>
                        </a:rPr>
                        <a:t>Used by organizations for which proof of identity is required.</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chemeClr val="tx1"/>
                          </a:solidFill>
                        </a:rPr>
                        <a:t>3</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chemeClr val="tx1"/>
                          </a:solidFill>
                        </a:rPr>
                        <a:t>Used for servers and software signing. Independent verification and checking of identity and authority is done by the certificate authority.</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200" dirty="0">
                          <a:solidFill>
                            <a:schemeClr val="tx1"/>
                          </a:solidFill>
                        </a:rPr>
                        <a:t>4</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chemeClr val="tx1"/>
                          </a:solidFill>
                        </a:rPr>
                        <a:t>Used for online business transactions between companies.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r>
                        <a:rPr lang="en-US" sz="1200" dirty="0">
                          <a:solidFill>
                            <a:schemeClr val="tx1"/>
                          </a:solidFill>
                        </a:rPr>
                        <a:t>5</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chemeClr val="tx1"/>
                          </a:solidFill>
                        </a:rPr>
                        <a:t>Used for private organizations or government security.</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Public Key 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The PKI Trust System</a:t>
            </a:r>
          </a:p>
        </p:txBody>
      </p:sp>
      <p:sp>
        <p:nvSpPr>
          <p:cNvPr id="5" name="Object4"/>
          <p:cNvSpPr/>
          <p:nvPr/>
        </p:nvSpPr>
        <p:spPr>
          <a:xfrm>
            <a:off x="0" y="914400"/>
            <a:ext cx="4059991"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PKIs can form different topologies of trust. The simplest is the single-root PKI topology.</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As shown in the figure, a single CA, called the root CA, issues all the certificates to the end users, which are usually within the same organization. The benefit to this approach is its simplicity. However, it is difficult to scale to a large environment because it requires a strictly centralized administration, which creates a single point of failure.</a:t>
            </a:r>
          </a:p>
        </p:txBody>
      </p:sp>
      <p:pic>
        <p:nvPicPr>
          <p:cNvPr id="4" name="Picture 3">
            <a:extLst>
              <a:ext uri="{FF2B5EF4-FFF2-40B4-BE49-F238E27FC236}">
                <a16:creationId xmlns:a16="http://schemas.microsoft.com/office/drawing/2014/main" id="{82D35BEE-F35F-4596-809D-9BF3AA5ACC55}"/>
              </a:ext>
            </a:extLst>
          </p:cNvPr>
          <p:cNvPicPr>
            <a:picLocks noChangeAspect="1"/>
          </p:cNvPicPr>
          <p:nvPr/>
        </p:nvPicPr>
        <p:blipFill>
          <a:blip r:embed="rId3"/>
          <a:stretch>
            <a:fillRect/>
          </a:stretch>
        </p:blipFill>
        <p:spPr>
          <a:xfrm>
            <a:off x="4059991" y="996151"/>
            <a:ext cx="4529847" cy="315119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Public Key 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The PKI Trust System (Cont.)</a:t>
            </a:r>
          </a:p>
        </p:txBody>
      </p:sp>
      <p:sp>
        <p:nvSpPr>
          <p:cNvPr id="5" name="Object4"/>
          <p:cNvSpPr/>
          <p:nvPr/>
        </p:nvSpPr>
        <p:spPr>
          <a:xfrm>
            <a:off x="71045" y="815736"/>
            <a:ext cx="8353958" cy="696397"/>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On larger networks, PKI CAs may be linked using two basic architectures: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Cross-certified CA topologies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Hierarchical CA topologies</a:t>
            </a:r>
          </a:p>
        </p:txBody>
      </p:sp>
      <p:pic>
        <p:nvPicPr>
          <p:cNvPr id="6" name="Picture 5">
            <a:extLst>
              <a:ext uri="{FF2B5EF4-FFF2-40B4-BE49-F238E27FC236}">
                <a16:creationId xmlns:a16="http://schemas.microsoft.com/office/drawing/2014/main" id="{40220CE2-7EB3-4300-85C0-9F8F6A7630C9}"/>
              </a:ext>
            </a:extLst>
          </p:cNvPr>
          <p:cNvPicPr>
            <a:picLocks noChangeAspect="1"/>
          </p:cNvPicPr>
          <p:nvPr/>
        </p:nvPicPr>
        <p:blipFill>
          <a:blip r:embed="rId3"/>
          <a:stretch>
            <a:fillRect/>
          </a:stretch>
        </p:blipFill>
        <p:spPr>
          <a:xfrm>
            <a:off x="256487" y="1697675"/>
            <a:ext cx="3991537" cy="2858523"/>
          </a:xfrm>
          <a:prstGeom prst="rect">
            <a:avLst/>
          </a:prstGeom>
        </p:spPr>
      </p:pic>
      <p:sp>
        <p:nvSpPr>
          <p:cNvPr id="10" name="TextBox 9">
            <a:extLst>
              <a:ext uri="{FF2B5EF4-FFF2-40B4-BE49-F238E27FC236}">
                <a16:creationId xmlns:a16="http://schemas.microsoft.com/office/drawing/2014/main" id="{F0096493-509D-43FC-B1AE-20EEB1A5F8D4}"/>
              </a:ext>
            </a:extLst>
          </p:cNvPr>
          <p:cNvSpPr txBox="1"/>
          <p:nvPr/>
        </p:nvSpPr>
        <p:spPr>
          <a:xfrm>
            <a:off x="1197296" y="4387038"/>
            <a:ext cx="4610986" cy="369332"/>
          </a:xfrm>
          <a:prstGeom prst="rect">
            <a:avLst/>
          </a:prstGeom>
          <a:noFill/>
        </p:spPr>
        <p:txBody>
          <a:bodyPr wrap="square">
            <a:spAutoFit/>
          </a:bodyPr>
          <a:lstStyle/>
          <a:p>
            <a:r>
              <a:rPr lang="en-US" sz="1800" dirty="0"/>
              <a:t>Cross-certified CA</a:t>
            </a:r>
          </a:p>
        </p:txBody>
      </p:sp>
      <p:pic>
        <p:nvPicPr>
          <p:cNvPr id="7" name="Picture 6">
            <a:extLst>
              <a:ext uri="{FF2B5EF4-FFF2-40B4-BE49-F238E27FC236}">
                <a16:creationId xmlns:a16="http://schemas.microsoft.com/office/drawing/2014/main" id="{5763E803-7FC1-4E8A-8567-677003E7563D}"/>
              </a:ext>
            </a:extLst>
          </p:cNvPr>
          <p:cNvPicPr>
            <a:picLocks noChangeAspect="1"/>
          </p:cNvPicPr>
          <p:nvPr/>
        </p:nvPicPr>
        <p:blipFill>
          <a:blip r:embed="rId4"/>
          <a:stretch>
            <a:fillRect/>
          </a:stretch>
        </p:blipFill>
        <p:spPr>
          <a:xfrm>
            <a:off x="4433953" y="1697675"/>
            <a:ext cx="4096831" cy="2793916"/>
          </a:xfrm>
          <a:prstGeom prst="rect">
            <a:avLst/>
          </a:prstGeom>
        </p:spPr>
      </p:pic>
      <p:sp>
        <p:nvSpPr>
          <p:cNvPr id="12" name="TextBox 11">
            <a:extLst>
              <a:ext uri="{FF2B5EF4-FFF2-40B4-BE49-F238E27FC236}">
                <a16:creationId xmlns:a16="http://schemas.microsoft.com/office/drawing/2014/main" id="{B7BCA21A-649D-4F86-9FDA-DAAC7D51F7C1}"/>
              </a:ext>
            </a:extLst>
          </p:cNvPr>
          <p:cNvSpPr txBox="1"/>
          <p:nvPr/>
        </p:nvSpPr>
        <p:spPr>
          <a:xfrm>
            <a:off x="5901246" y="4371532"/>
            <a:ext cx="4610986" cy="369332"/>
          </a:xfrm>
          <a:prstGeom prst="rect">
            <a:avLst/>
          </a:prstGeom>
          <a:noFill/>
        </p:spPr>
        <p:txBody>
          <a:bodyPr wrap="square">
            <a:spAutoFit/>
          </a:bodyPr>
          <a:lstStyle/>
          <a:p>
            <a:r>
              <a:rPr lang="en-US" sz="1800" dirty="0"/>
              <a:t>Hierarchical CA </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17</a:t>
            </a:fld>
            <a:endParaRPr lang="en-US" dirty="0"/>
          </a:p>
        </p:txBody>
      </p:sp>
    </p:spTree>
    <p:extLst>
      <p:ext uri="{BB962C8B-B14F-4D97-AF65-F5344CB8AC3E}">
        <p14:creationId xmlns:p14="http://schemas.microsoft.com/office/powerpoint/2010/main" val="2489705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Public Key 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Interoperability of Different PKI Vendors</a:t>
            </a:r>
          </a:p>
        </p:txBody>
      </p:sp>
      <p:sp>
        <p:nvSpPr>
          <p:cNvPr id="5" name="Object4"/>
          <p:cNvSpPr/>
          <p:nvPr/>
        </p:nvSpPr>
        <p:spPr>
          <a:xfrm>
            <a:off x="0" y="731520"/>
            <a:ext cx="3953933"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Interoperability between a PKI and its supporting services, such as Lightweight Directory Access Protocol (LDAP) and X.500 directories, is a concern because many CA vendors have proposed and implemented proprietary solutions instead of waiting for standards to develop.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To address this interoperability concern, the IETF published the Internet X.509 Public Key Infrastructure Certificate Policy and Certification Practices Framework (RFC 2527). The X.509 version 3 (X.509 v3) standard defines the format of a digital certificate.</a:t>
            </a:r>
          </a:p>
          <a:p>
            <a:pPr>
              <a:lnSpc>
                <a:spcPts val="2000"/>
              </a:lnSpc>
            </a:pPr>
            <a:endParaRPr lang="en-US" sz="1400" dirty="0"/>
          </a:p>
        </p:txBody>
      </p:sp>
      <p:pic>
        <p:nvPicPr>
          <p:cNvPr id="4" name="Picture 3">
            <a:extLst>
              <a:ext uri="{FF2B5EF4-FFF2-40B4-BE49-F238E27FC236}">
                <a16:creationId xmlns:a16="http://schemas.microsoft.com/office/drawing/2014/main" id="{4AC6B6E8-FEE3-4B83-B5BF-A95120CF18D0}"/>
              </a:ext>
            </a:extLst>
          </p:cNvPr>
          <p:cNvPicPr>
            <a:picLocks noChangeAspect="1"/>
          </p:cNvPicPr>
          <p:nvPr/>
        </p:nvPicPr>
        <p:blipFill>
          <a:blip r:embed="rId3"/>
          <a:stretch>
            <a:fillRect/>
          </a:stretch>
        </p:blipFill>
        <p:spPr>
          <a:xfrm>
            <a:off x="4106333" y="731520"/>
            <a:ext cx="3027165" cy="2575704"/>
          </a:xfrm>
          <a:prstGeom prst="rect">
            <a:avLst/>
          </a:prstGeom>
        </p:spPr>
      </p:pic>
      <p:pic>
        <p:nvPicPr>
          <p:cNvPr id="6" name="Picture 5">
            <a:extLst>
              <a:ext uri="{FF2B5EF4-FFF2-40B4-BE49-F238E27FC236}">
                <a16:creationId xmlns:a16="http://schemas.microsoft.com/office/drawing/2014/main" id="{8D5B495B-55DC-4A9A-9FD7-A7F3C479EE1C}"/>
              </a:ext>
            </a:extLst>
          </p:cNvPr>
          <p:cNvPicPr>
            <a:picLocks noChangeAspect="1"/>
          </p:cNvPicPr>
          <p:nvPr/>
        </p:nvPicPr>
        <p:blipFill>
          <a:blip r:embed="rId4"/>
          <a:stretch>
            <a:fillRect/>
          </a:stretch>
        </p:blipFill>
        <p:spPr>
          <a:xfrm>
            <a:off x="6089531" y="2755640"/>
            <a:ext cx="2715802" cy="187351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Public Key 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Certificate Enrollment, Authentication, and Revocation</a:t>
            </a:r>
          </a:p>
        </p:txBody>
      </p:sp>
      <p:sp>
        <p:nvSpPr>
          <p:cNvPr id="5" name="Object4"/>
          <p:cNvSpPr/>
          <p:nvPr/>
        </p:nvSpPr>
        <p:spPr>
          <a:xfrm>
            <a:off x="-70884" y="731520"/>
            <a:ext cx="9214884" cy="2571750"/>
          </a:xfrm>
          <a:prstGeom prst="rect">
            <a:avLst/>
          </a:prstGeom>
          <a:noFill/>
          <a:ln/>
        </p:spPr>
        <p:txBody>
          <a:bodyPr wrap="square" rtlCol="0" anchor="t"/>
          <a:lstStyle/>
          <a:p>
            <a:pPr marL="285750" indent="-285750">
              <a:lnSpc>
                <a:spcPts val="2000"/>
              </a:lnSpc>
              <a:buFont typeface="Arial" panose="020B0604020202020204" pitchFamily="34" charset="0"/>
              <a:buChar char="•"/>
            </a:pPr>
            <a:r>
              <a:rPr lang="en-US" sz="1500" dirty="0">
                <a:latin typeface="Arial" panose="020B0604020202020204" pitchFamily="34" charset="0"/>
                <a:cs typeface="Arial" panose="020B0604020202020204" pitchFamily="34" charset="0"/>
              </a:rPr>
              <a:t>All systems that leverage the PKI must have the CA’s public key, which is called the self-signed certificate. The CA public key verifies all the certificates issued by the CA and is vital for the proper operation of the PKI.</a:t>
            </a:r>
          </a:p>
          <a:p>
            <a:pPr marL="285750" indent="-285750">
              <a:lnSpc>
                <a:spcPts val="2000"/>
              </a:lnSpc>
              <a:buFont typeface="Arial" panose="020B0604020202020204" pitchFamily="34" charset="0"/>
              <a:buChar char="•"/>
            </a:pPr>
            <a:endParaRPr lang="en-US" sz="1500" dirty="0">
              <a:latin typeface="Arial" panose="020B0604020202020204" pitchFamily="34" charset="0"/>
              <a:cs typeface="Arial" panose="020B0604020202020204" pitchFamily="34" charset="0"/>
            </a:endParaRPr>
          </a:p>
          <a:p>
            <a:pPr marL="285750" indent="-285750">
              <a:lnSpc>
                <a:spcPts val="2000"/>
              </a:lnSpc>
              <a:buFont typeface="Arial" panose="020B0604020202020204" pitchFamily="34" charset="0"/>
              <a:buChar char="•"/>
            </a:pPr>
            <a:r>
              <a:rPr lang="en-US" sz="1500" dirty="0">
                <a:latin typeface="Arial" panose="020B0604020202020204" pitchFamily="34" charset="0"/>
                <a:cs typeface="Arial" panose="020B0604020202020204" pitchFamily="34" charset="0"/>
              </a:rPr>
              <a:t>For many systems such as web browsers, the distribution of CA certificates is handled automatically.</a:t>
            </a:r>
          </a:p>
          <a:p>
            <a:pPr marL="285750" indent="-285750">
              <a:lnSpc>
                <a:spcPts val="2000"/>
              </a:lnSpc>
              <a:buFont typeface="Arial" panose="020B0604020202020204" pitchFamily="34" charset="0"/>
              <a:buChar char="•"/>
            </a:pPr>
            <a:endParaRPr lang="en-US" sz="1500" dirty="0">
              <a:latin typeface="Arial" panose="020B0604020202020204" pitchFamily="34" charset="0"/>
              <a:cs typeface="Arial" panose="020B0604020202020204" pitchFamily="34" charset="0"/>
            </a:endParaRPr>
          </a:p>
          <a:p>
            <a:pPr marL="285750" indent="-285750">
              <a:lnSpc>
                <a:spcPts val="2000"/>
              </a:lnSpc>
              <a:buFont typeface="Arial" panose="020B0604020202020204" pitchFamily="34" charset="0"/>
              <a:buChar char="•"/>
            </a:pPr>
            <a:r>
              <a:rPr lang="en-US" sz="1500" dirty="0">
                <a:latin typeface="Arial" panose="020B0604020202020204" pitchFamily="34" charset="0"/>
                <a:cs typeface="Arial" panose="020B0604020202020204" pitchFamily="34" charset="0"/>
              </a:rPr>
              <a:t>The certificate enrollment process is used by a host system to enroll with a PKI. To do so, CA certificates are retrieved in-band over a network, and the authentication is done out-of-band (OOB) using the telephone.</a:t>
            </a:r>
          </a:p>
          <a:p>
            <a:pPr marL="285750" indent="-285750">
              <a:lnSpc>
                <a:spcPts val="2000"/>
              </a:lnSpc>
              <a:buFont typeface="Arial" panose="020B0604020202020204" pitchFamily="34" charset="0"/>
              <a:buChar char="•"/>
            </a:pPr>
            <a:endParaRPr lang="en-US" sz="1500" dirty="0">
              <a:latin typeface="Arial" panose="020B0604020202020204" pitchFamily="34" charset="0"/>
              <a:cs typeface="Arial" panose="020B0604020202020204" pitchFamily="34" charset="0"/>
            </a:endParaRPr>
          </a:p>
          <a:p>
            <a:pPr marL="285750" indent="-285750">
              <a:lnSpc>
                <a:spcPts val="2000"/>
              </a:lnSpc>
              <a:buFont typeface="Arial" panose="020B0604020202020204" pitchFamily="34" charset="0"/>
              <a:buChar char="•"/>
            </a:pPr>
            <a:r>
              <a:rPr lang="en-US" sz="1500" dirty="0">
                <a:latin typeface="Arial" panose="020B0604020202020204" pitchFamily="34" charset="0"/>
                <a:cs typeface="Arial" panose="020B0604020202020204" pitchFamily="34" charset="0"/>
              </a:rPr>
              <a:t>Authentication no longer requires the presence of the CA server, and each user exchanges their certificates containing public keys. </a:t>
            </a:r>
          </a:p>
          <a:p>
            <a:pPr marL="285750" indent="-285750">
              <a:lnSpc>
                <a:spcPts val="2000"/>
              </a:lnSpc>
              <a:buFont typeface="Arial" panose="020B0604020202020204" pitchFamily="34" charset="0"/>
              <a:buChar char="•"/>
            </a:pPr>
            <a:endParaRPr lang="en-US" sz="1500" dirty="0">
              <a:latin typeface="Arial" panose="020B0604020202020204" pitchFamily="34" charset="0"/>
              <a:cs typeface="Arial" panose="020B0604020202020204" pitchFamily="34" charset="0"/>
            </a:endParaRPr>
          </a:p>
          <a:p>
            <a:pPr marL="285750" indent="-285750">
              <a:lnSpc>
                <a:spcPts val="2000"/>
              </a:lnSpc>
              <a:buFont typeface="Arial" panose="020B0604020202020204" pitchFamily="34" charset="0"/>
              <a:buChar char="•"/>
            </a:pPr>
            <a:r>
              <a:rPr lang="en-US" sz="1500" dirty="0">
                <a:latin typeface="Arial" panose="020B0604020202020204" pitchFamily="34" charset="0"/>
                <a:cs typeface="Arial" panose="020B0604020202020204" pitchFamily="34" charset="0"/>
              </a:rPr>
              <a:t>Certificates must sometimes be revoked. The two of the most common methods of revocation are Certificate Revocation List (CRL) and Online Certificate Status Protocol (OCSP).</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Public Key Cryptography</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Explain how a public key infrastructure is used to ensure data confidentiality and provide authentication.</a:t>
            </a: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831809932"/>
              </p:ext>
            </p:extLst>
          </p:nvPr>
        </p:nvGraphicFramePr>
        <p:xfrm>
          <a:off x="333363" y="1816986"/>
          <a:ext cx="8263467" cy="1437776"/>
        </p:xfrm>
        <a:graphic>
          <a:graphicData uri="http://schemas.openxmlformats.org/drawingml/2006/table">
            <a:tbl>
              <a:tblPr firstRow="1" firstCol="1" bandRow="1">
                <a:tableStyleId>{5C22544A-7EE6-4342-B048-85BDC9FD1C3A}</a:tableStyleId>
              </a:tblPr>
              <a:tblGrid>
                <a:gridCol w="3274618">
                  <a:extLst>
                    <a:ext uri="{9D8B030D-6E8A-4147-A177-3AD203B41FA5}">
                      <a16:colId xmlns:a16="http://schemas.microsoft.com/office/drawing/2014/main" val="399010295"/>
                    </a:ext>
                  </a:extLst>
                </a:gridCol>
                <a:gridCol w="4988849">
                  <a:extLst>
                    <a:ext uri="{9D8B030D-6E8A-4147-A177-3AD203B41FA5}">
                      <a16:colId xmlns:a16="http://schemas.microsoft.com/office/drawing/2014/main" val="3417728144"/>
                    </a:ext>
                  </a:extLst>
                </a:gridCol>
              </a:tblGrid>
              <a:tr h="224116">
                <a:tc>
                  <a:txBody>
                    <a:bodyPr/>
                    <a:lstStyle/>
                    <a:p>
                      <a:pPr marL="0" marR="0">
                        <a:lnSpc>
                          <a:spcPct val="107000"/>
                        </a:lnSpc>
                        <a:spcBef>
                          <a:spcPts val="0"/>
                        </a:spcBef>
                        <a:spcAft>
                          <a:spcPts val="0"/>
                        </a:spcAft>
                      </a:pPr>
                      <a:r>
                        <a:rPr lang="en-US" sz="1600" dirty="0">
                          <a:effectLst/>
                        </a:rPr>
                        <a:t>Topic Title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600" dirty="0">
                          <a:effectLst/>
                        </a:rPr>
                        <a:t>Topic Objective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64302898"/>
                  </a:ext>
                </a:extLst>
              </a:tr>
              <a:tr h="263724">
                <a:tc>
                  <a:txBody>
                    <a:bodyPr/>
                    <a:lstStyle/>
                    <a:p>
                      <a:pPr marL="0" marR="0">
                        <a:lnSpc>
                          <a:spcPct val="107000"/>
                        </a:lnSpc>
                        <a:spcBef>
                          <a:spcPts val="0"/>
                        </a:spcBef>
                        <a:spcAft>
                          <a:spcPts val="0"/>
                        </a:spcAft>
                      </a:pPr>
                      <a:r>
                        <a:rPr lang="en-US" sz="1400" dirty="0">
                          <a:effectLst/>
                        </a:rPr>
                        <a:t>Public Key Cryptography with Digital Signatures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400" b="0" i="0" u="none" strike="noStrike" kern="1200" dirty="0">
                          <a:solidFill>
                            <a:schemeClr val="dk1"/>
                          </a:solidFill>
                          <a:effectLst/>
                          <a:latin typeface="+mn-lt"/>
                          <a:ea typeface="+mn-ea"/>
                          <a:cs typeface="+mn-cs"/>
                        </a:rPr>
                        <a:t>Explain public key cryptography.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530891527"/>
                  </a:ext>
                </a:extLst>
              </a:tr>
              <a:tr h="263724">
                <a:tc>
                  <a:txBody>
                    <a:bodyPr/>
                    <a:lstStyle/>
                    <a:p>
                      <a:pPr marL="0" marR="0">
                        <a:lnSpc>
                          <a:spcPct val="107000"/>
                        </a:lnSpc>
                        <a:spcBef>
                          <a:spcPts val="0"/>
                        </a:spcBef>
                        <a:spcAft>
                          <a:spcPts val="0"/>
                        </a:spcAft>
                      </a:pPr>
                      <a:r>
                        <a:rPr lang="en-US" sz="1400" dirty="0">
                          <a:effectLst/>
                        </a:rPr>
                        <a:t>Authorities and the PKI Trust System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400" b="0" i="0" u="none" strike="noStrike" kern="1200" dirty="0">
                          <a:solidFill>
                            <a:schemeClr val="dk1"/>
                          </a:solidFill>
                          <a:effectLst/>
                          <a:latin typeface="+mn-lt"/>
                          <a:ea typeface="+mn-ea"/>
                          <a:cs typeface="+mn-cs"/>
                        </a:rPr>
                        <a:t>Explain how the public key infrastructure functions.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662892947"/>
                  </a:ext>
                </a:extLst>
              </a:tr>
              <a:tr h="254659">
                <a:tc>
                  <a:txBody>
                    <a:bodyPr/>
                    <a:lstStyle/>
                    <a:p>
                      <a:pPr marL="0" marR="0">
                        <a:lnSpc>
                          <a:spcPct val="107000"/>
                        </a:lnSpc>
                        <a:spcBef>
                          <a:spcPts val="0"/>
                        </a:spcBef>
                        <a:spcAft>
                          <a:spcPts val="0"/>
                        </a:spcAft>
                      </a:pPr>
                      <a:r>
                        <a:rPr lang="en-US" sz="1400" dirty="0">
                          <a:effectLst/>
                        </a:rPr>
                        <a:t>Applications and Impacts of Cryptography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400" i="0" kern="1200" dirty="0">
                          <a:solidFill>
                            <a:schemeClr val="dk1"/>
                          </a:solidFill>
                          <a:effectLst/>
                          <a:latin typeface="+mn-lt"/>
                          <a:ea typeface="+mn-ea"/>
                          <a:cs typeface="+mn-cs"/>
                        </a:rPr>
                        <a:t>Explain how the use of cryptography affects cybersecurity operations.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1283686363"/>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Public Key 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Lab - Certificate Authority Stores</a:t>
            </a:r>
          </a:p>
        </p:txBody>
      </p:sp>
      <p:sp>
        <p:nvSpPr>
          <p:cNvPr id="5" name="Object4"/>
          <p:cNvSpPr/>
          <p:nvPr/>
        </p:nvSpPr>
        <p:spPr>
          <a:xfrm>
            <a:off x="351227" y="1203649"/>
            <a:ext cx="8229600" cy="2571750"/>
          </a:xfrm>
          <a:prstGeom prst="rect">
            <a:avLst/>
          </a:prstGeom>
          <a:noFill/>
          <a:ln/>
        </p:spPr>
        <p:txBody>
          <a:bodyPr wrap="square" rtlCol="0" anchor="t"/>
          <a:lstStyle/>
          <a:p>
            <a:r>
              <a:rPr lang="en-US" dirty="0">
                <a:effectLst/>
                <a:latin typeface="Arial" panose="020B0604020202020204" pitchFamily="34" charset="0"/>
                <a:cs typeface="Arial" panose="020B0604020202020204" pitchFamily="34" charset="0"/>
              </a:rPr>
              <a:t>In this lab, you will complete the following objectives:</a:t>
            </a:r>
          </a:p>
          <a:p>
            <a:endParaRPr lang="en-US"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effectLst/>
                <a:latin typeface="Arial" panose="020B0604020202020204" pitchFamily="34" charset="0"/>
                <a:cs typeface="Arial" panose="020B0604020202020204" pitchFamily="34" charset="0"/>
              </a:rPr>
              <a:t>Certificates Trusted by Your Browser</a:t>
            </a:r>
          </a:p>
          <a:p>
            <a:pPr marL="742950" lvl="1" indent="-285750">
              <a:buFont typeface="Arial" panose="020B0604020202020204" pitchFamily="34" charset="0"/>
              <a:buChar char="•"/>
            </a:pPr>
            <a:r>
              <a:rPr lang="en-US" dirty="0">
                <a:effectLst/>
                <a:latin typeface="Arial" panose="020B0604020202020204" pitchFamily="34" charset="0"/>
                <a:cs typeface="Arial" panose="020B0604020202020204" pitchFamily="34" charset="0"/>
              </a:rPr>
              <a:t>Checking for Man-In-Middle</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386316" y="1504507"/>
            <a:ext cx="8229600" cy="914400"/>
          </a:xfrm>
          <a:prstGeom prst="rect">
            <a:avLst/>
          </a:prstGeom>
          <a:noFill/>
          <a:ln/>
        </p:spPr>
        <p:txBody>
          <a:bodyPr wrap="square" rtlCol="0"/>
          <a:lstStyle/>
          <a:p>
            <a:pPr marL="0" indent="0">
              <a:buNone/>
            </a:pPr>
            <a:r>
              <a:rPr lang="en-US" dirty="0"/>
              <a:t>17.3 Applications and Impacts of Cryptography</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Applications and Impacts of 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PKI Applications</a:t>
            </a:r>
          </a:p>
        </p:txBody>
      </p:sp>
      <p:sp>
        <p:nvSpPr>
          <p:cNvPr id="5" name="Object4"/>
          <p:cNvSpPr/>
          <p:nvPr/>
        </p:nvSpPr>
        <p:spPr>
          <a:xfrm>
            <a:off x="0" y="914400"/>
            <a:ext cx="8229600"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Where can PKI be used by an enterprise? The following provides a short list of common uses of PKIs:</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marL="742950" lvl="1"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SSL/TLS certificate-based peer authentication</a:t>
            </a:r>
          </a:p>
          <a:p>
            <a:pPr marL="742950" lvl="1"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Secure network traffic using IPsec VPNs</a:t>
            </a:r>
          </a:p>
          <a:p>
            <a:pPr marL="742950" lvl="1"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HTTPS Web traffic</a:t>
            </a:r>
          </a:p>
          <a:p>
            <a:pPr marL="742950" lvl="1"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Control access to the network using 802.1x authentication</a:t>
            </a:r>
          </a:p>
          <a:p>
            <a:pPr marL="742950" lvl="1"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Secure email using the S/MIME protocol</a:t>
            </a:r>
          </a:p>
          <a:p>
            <a:pPr marL="742950" lvl="1"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Secure instant messaging</a:t>
            </a:r>
          </a:p>
          <a:p>
            <a:pPr marL="742950" lvl="1"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Approve and authorize applications with Code Signing</a:t>
            </a:r>
          </a:p>
          <a:p>
            <a:pPr marL="742950" lvl="1"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Protect user data with the Encryption File System (EFS)</a:t>
            </a:r>
          </a:p>
          <a:p>
            <a:pPr marL="742950" lvl="1"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Implement two-factor authentication with smart cards</a:t>
            </a:r>
          </a:p>
          <a:p>
            <a:pPr marL="742950" lvl="1"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Securing USB storage devices</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Applications and Impacts of 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Encrypted Network Transactions</a:t>
            </a:r>
          </a:p>
        </p:txBody>
      </p:sp>
      <p:sp>
        <p:nvSpPr>
          <p:cNvPr id="9" name="TextBox 8">
            <a:extLst>
              <a:ext uri="{FF2B5EF4-FFF2-40B4-BE49-F238E27FC236}">
                <a16:creationId xmlns:a16="http://schemas.microsoft.com/office/drawing/2014/main" id="{5DB47B6D-2279-40C9-9A5B-580A197AD12D}"/>
              </a:ext>
            </a:extLst>
          </p:cNvPr>
          <p:cNvSpPr txBox="1"/>
          <p:nvPr/>
        </p:nvSpPr>
        <p:spPr>
          <a:xfrm>
            <a:off x="63794" y="852341"/>
            <a:ext cx="9200707" cy="3785652"/>
          </a:xfrm>
          <a:prstGeom prst="rect">
            <a:avLst/>
          </a:prstGeom>
          <a:noFill/>
        </p:spPr>
        <p:txBody>
          <a:bodyPr wrap="square">
            <a:spAutoFit/>
          </a:bodyPr>
          <a:lstStyle/>
          <a:p>
            <a:r>
              <a:rPr lang="en-US" sz="1600" dirty="0">
                <a:effectLst/>
                <a:latin typeface="Arial" panose="020B0604020202020204" pitchFamily="34" charset="0"/>
                <a:cs typeface="Arial" panose="020B0604020202020204" pitchFamily="34" charset="0"/>
              </a:rPr>
              <a:t>Threat actors can use SSL/TLS to introduce regulatory compliance violations, viruses, malware, data loss, and intrusion attempts in a network.</a:t>
            </a:r>
          </a:p>
          <a:p>
            <a:endParaRPr lang="en-US" sz="1600" dirty="0">
              <a:effectLst/>
              <a:latin typeface="Arial" panose="020B0604020202020204" pitchFamily="34" charset="0"/>
              <a:cs typeface="Arial" panose="020B0604020202020204" pitchFamily="34" charset="0"/>
            </a:endParaRPr>
          </a:p>
          <a:p>
            <a:r>
              <a:rPr lang="en-US" sz="1600" dirty="0">
                <a:effectLst/>
                <a:latin typeface="Arial" panose="020B0604020202020204" pitchFamily="34" charset="0"/>
                <a:cs typeface="Arial" panose="020B0604020202020204" pitchFamily="34" charset="0"/>
              </a:rPr>
              <a:t>Other SSL/TLS-related issues may be associated with validating the certificate of a web server. When this occurs, web browsers will display a security warning. PKI-related issues that are associated with security warnings include:</a:t>
            </a:r>
          </a:p>
          <a:p>
            <a:endParaRPr lang="en-US" sz="16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effectLst/>
                <a:latin typeface="Arial" panose="020B0604020202020204" pitchFamily="34" charset="0"/>
                <a:cs typeface="Arial" panose="020B0604020202020204" pitchFamily="34" charset="0"/>
              </a:rPr>
              <a:t>Validity date range</a:t>
            </a:r>
            <a:r>
              <a:rPr lang="en-US" sz="1600" dirty="0">
                <a:effectLst/>
                <a:latin typeface="Arial" panose="020B0604020202020204" pitchFamily="34" charset="0"/>
                <a:cs typeface="Arial" panose="020B0604020202020204" pitchFamily="34" charset="0"/>
              </a:rPr>
              <a:t> - The X.509v3 certificates specify “not before” and “not after” dates. If the current date is outside the range, the web browser displays a message. Expired certificates may simply be the result of administrator oversight, but they may also reflect more serious conditions.</a:t>
            </a:r>
          </a:p>
          <a:p>
            <a:pPr marL="742950" lvl="1" indent="-285750">
              <a:buFont typeface="Arial" panose="020B0604020202020204" pitchFamily="34" charset="0"/>
              <a:buChar char="•"/>
            </a:pPr>
            <a:r>
              <a:rPr lang="en-US" sz="1600" b="1" dirty="0">
                <a:effectLst/>
                <a:latin typeface="Arial" panose="020B0604020202020204" pitchFamily="34" charset="0"/>
                <a:cs typeface="Arial" panose="020B0604020202020204" pitchFamily="34" charset="0"/>
              </a:rPr>
              <a:t>Signature validation error</a:t>
            </a:r>
            <a:r>
              <a:rPr lang="en-US" sz="1600" dirty="0">
                <a:effectLst/>
                <a:latin typeface="Arial" panose="020B0604020202020204" pitchFamily="34" charset="0"/>
                <a:cs typeface="Arial" panose="020B0604020202020204" pitchFamily="34" charset="0"/>
              </a:rPr>
              <a:t> - If a browser cannot validate the signature on the certificate, there is no assurance that the public key in the certificate is authentic. Signature validation will fail if the root certificate of the CA hierarchy is not available in the browser’s certificate store.</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Applications and Impacts of 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Encryption and Security Monitoring</a:t>
            </a:r>
          </a:p>
        </p:txBody>
      </p:sp>
      <p:sp>
        <p:nvSpPr>
          <p:cNvPr id="5" name="Object4"/>
          <p:cNvSpPr/>
          <p:nvPr/>
        </p:nvSpPr>
        <p:spPr>
          <a:xfrm>
            <a:off x="0" y="914400"/>
            <a:ext cx="8796670"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Network monitoring becomes more challenging when packets are encrypted.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However, the increased use of HTTPS in the enterprise network introduces new challenges. Because HTTPS introduces end-to-end encrypted HTTP traffic (via TLS/SSL), it is not as easy to peek into user traffic.</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Here is a list of some of the things that a security analyst could do:</a:t>
            </a:r>
          </a:p>
          <a:p>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Configure rules to distinguish between SSL and non-SSL traffic, HTTPS and non-HTTPS SSL traffic.</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Enhance security through server certificate validation using CRLs and OCSP.</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Implement antimalware protection and URL filtering of HTTPS content.</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Deploy a Cisco SSL Appliance to decrypt SSL traffic and send it to intrusion prevention system (IPS) </a:t>
            </a:r>
          </a:p>
          <a:p>
            <a:pPr lvl="1"/>
            <a:endParaRPr lang="en-US" sz="1600" dirty="0">
              <a:latin typeface="Arial" panose="020B0604020202020204" pitchFamily="34" charset="0"/>
              <a:cs typeface="Arial" panose="020B0604020202020204" pitchFamily="34" charset="0"/>
            </a:endParaRP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24</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17.1 Public Key Cryptography with Digital Signatures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Public Key 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Digital Signature Overview</a:t>
            </a:r>
          </a:p>
        </p:txBody>
      </p:sp>
      <p:sp>
        <p:nvSpPr>
          <p:cNvPr id="5" name="Object4"/>
          <p:cNvSpPr/>
          <p:nvPr/>
        </p:nvSpPr>
        <p:spPr>
          <a:xfrm>
            <a:off x="-1" y="731520"/>
            <a:ext cx="8762495" cy="2571750"/>
          </a:xfrm>
          <a:prstGeom prst="rect">
            <a:avLst/>
          </a:prstGeom>
          <a:noFill/>
          <a:ln/>
        </p:spPr>
        <p:txBody>
          <a:bodyPr wrap="square" rtlCol="0" anchor="t"/>
          <a:lstStyle/>
          <a:p>
            <a:pPr>
              <a:lnSpc>
                <a:spcPts val="2000"/>
              </a:lnSpc>
            </a:pPr>
            <a:r>
              <a:rPr lang="en-US" dirty="0">
                <a:latin typeface="Arial" panose="020B0604020202020204" pitchFamily="34" charset="0"/>
                <a:cs typeface="Arial" panose="020B0604020202020204" pitchFamily="34" charset="0"/>
              </a:rPr>
              <a:t>Digital signatures are a mathematical technique used to provide authenticity, integrity, and nonrepudiation. </a:t>
            </a:r>
          </a:p>
          <a:p>
            <a:pPr>
              <a:lnSpc>
                <a:spcPts val="2000"/>
              </a:lnSpc>
            </a:pPr>
            <a:endParaRPr lang="en-US" dirty="0">
              <a:latin typeface="Arial" panose="020B0604020202020204" pitchFamily="34" charset="0"/>
              <a:cs typeface="Arial" panose="020B0604020202020204" pitchFamily="34" charset="0"/>
            </a:endParaRPr>
          </a:p>
          <a:p>
            <a:pPr>
              <a:lnSpc>
                <a:spcPts val="2000"/>
              </a:lnSpc>
            </a:pPr>
            <a:r>
              <a:rPr lang="en-US" dirty="0">
                <a:latin typeface="Arial" panose="020B0604020202020204" pitchFamily="34" charset="0"/>
                <a:cs typeface="Arial" panose="020B0604020202020204" pitchFamily="34" charset="0"/>
              </a:rPr>
              <a:t>The following are characteristics of digital signatures:</a:t>
            </a:r>
          </a:p>
          <a:p>
            <a:pPr>
              <a:lnSpc>
                <a:spcPts val="2000"/>
              </a:lnSpc>
            </a:pPr>
            <a:endParaRPr lang="en-US" dirty="0">
              <a:latin typeface="Arial" panose="020B0604020202020204" pitchFamily="34" charset="0"/>
              <a:cs typeface="Arial" panose="020B0604020202020204" pitchFamily="34" charset="0"/>
            </a:endParaRPr>
          </a:p>
          <a:p>
            <a:pPr marL="285750" indent="-285750">
              <a:lnSpc>
                <a:spcPts val="2000"/>
              </a:lnSpc>
              <a:buFont typeface="Arial" panose="020B0604020202020204" pitchFamily="34" charset="0"/>
              <a:buChar char="•"/>
            </a:pPr>
            <a:r>
              <a:rPr lang="en-US" b="1" dirty="0">
                <a:latin typeface="Arial" panose="020B0604020202020204" pitchFamily="34" charset="0"/>
                <a:cs typeface="Arial" panose="020B0604020202020204" pitchFamily="34" charset="0"/>
              </a:rPr>
              <a:t>Authentic</a:t>
            </a:r>
            <a:r>
              <a:rPr lang="en-US" dirty="0">
                <a:latin typeface="Arial" panose="020B0604020202020204" pitchFamily="34" charset="0"/>
                <a:cs typeface="Arial" panose="020B0604020202020204" pitchFamily="34" charset="0"/>
              </a:rPr>
              <a:t> - The signature cannot be forged and provides proof that the signer, and no one else, signed the document.</a:t>
            </a:r>
          </a:p>
          <a:p>
            <a:pPr>
              <a:lnSpc>
                <a:spcPts val="2000"/>
              </a:lnSpc>
            </a:pPr>
            <a:endParaRPr lang="en-US" dirty="0">
              <a:latin typeface="Arial" panose="020B0604020202020204" pitchFamily="34" charset="0"/>
              <a:cs typeface="Arial" panose="020B0604020202020204" pitchFamily="34" charset="0"/>
            </a:endParaRPr>
          </a:p>
          <a:p>
            <a:pPr marL="285750" indent="-285750">
              <a:lnSpc>
                <a:spcPts val="2000"/>
              </a:lnSpc>
              <a:buFont typeface="Arial" panose="020B0604020202020204" pitchFamily="34" charset="0"/>
              <a:buChar char="•"/>
            </a:pPr>
            <a:r>
              <a:rPr lang="en-US" b="1" dirty="0">
                <a:latin typeface="Arial" panose="020B0604020202020204" pitchFamily="34" charset="0"/>
                <a:cs typeface="Arial" panose="020B0604020202020204" pitchFamily="34" charset="0"/>
              </a:rPr>
              <a:t>Unalterable </a:t>
            </a:r>
            <a:r>
              <a:rPr lang="en-US" dirty="0">
                <a:latin typeface="Arial" panose="020B0604020202020204" pitchFamily="34" charset="0"/>
                <a:cs typeface="Arial" panose="020B0604020202020204" pitchFamily="34" charset="0"/>
              </a:rPr>
              <a:t>- After a document is signed, it cannot be altered.</a:t>
            </a:r>
          </a:p>
          <a:p>
            <a:pPr>
              <a:lnSpc>
                <a:spcPts val="2000"/>
              </a:lnSpc>
            </a:pPr>
            <a:endParaRPr lang="en-US" dirty="0">
              <a:latin typeface="Arial" panose="020B0604020202020204" pitchFamily="34" charset="0"/>
              <a:cs typeface="Arial" panose="020B0604020202020204" pitchFamily="34" charset="0"/>
            </a:endParaRPr>
          </a:p>
          <a:p>
            <a:pPr marL="285750" indent="-285750">
              <a:lnSpc>
                <a:spcPts val="2000"/>
              </a:lnSpc>
              <a:buFont typeface="Arial" panose="020B0604020202020204" pitchFamily="34" charset="0"/>
              <a:buChar char="•"/>
            </a:pPr>
            <a:r>
              <a:rPr lang="en-US" b="1" dirty="0">
                <a:latin typeface="Arial" panose="020B0604020202020204" pitchFamily="34" charset="0"/>
                <a:cs typeface="Arial" panose="020B0604020202020204" pitchFamily="34" charset="0"/>
              </a:rPr>
              <a:t>Not reusable- </a:t>
            </a:r>
            <a:r>
              <a:rPr lang="en-US" dirty="0">
                <a:latin typeface="Arial" panose="020B0604020202020204" pitchFamily="34" charset="0"/>
                <a:cs typeface="Arial" panose="020B0604020202020204" pitchFamily="34" charset="0"/>
              </a:rPr>
              <a:t>The document signature cannot be transferred to another document.</a:t>
            </a:r>
          </a:p>
          <a:p>
            <a:pPr>
              <a:lnSpc>
                <a:spcPts val="2000"/>
              </a:lnSpc>
            </a:pPr>
            <a:endParaRPr lang="en-US" dirty="0">
              <a:latin typeface="Arial" panose="020B0604020202020204" pitchFamily="34" charset="0"/>
              <a:cs typeface="Arial" panose="020B0604020202020204" pitchFamily="34" charset="0"/>
            </a:endParaRPr>
          </a:p>
          <a:p>
            <a:pPr marL="285750" indent="-285750">
              <a:lnSpc>
                <a:spcPts val="2000"/>
              </a:lnSpc>
              <a:buFont typeface="Arial" panose="020B0604020202020204" pitchFamily="34" charset="0"/>
              <a:buChar char="•"/>
            </a:pPr>
            <a:r>
              <a:rPr lang="en-US" b="1" dirty="0">
                <a:latin typeface="Arial" panose="020B0604020202020204" pitchFamily="34" charset="0"/>
                <a:cs typeface="Arial" panose="020B0604020202020204" pitchFamily="34" charset="0"/>
              </a:rPr>
              <a:t>Non-repudiated</a:t>
            </a:r>
            <a:r>
              <a:rPr lang="en-US" dirty="0">
                <a:latin typeface="Arial" panose="020B0604020202020204" pitchFamily="34" charset="0"/>
                <a:cs typeface="Arial" panose="020B0604020202020204" pitchFamily="34" charset="0"/>
              </a:rPr>
              <a:t> - The signed document is considered to be the same as a physical document. </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Public Key Cryptography</a:t>
            </a:r>
          </a:p>
        </p:txBody>
      </p:sp>
      <p:sp>
        <p:nvSpPr>
          <p:cNvPr id="3" name="Object2"/>
          <p:cNvSpPr>
            <a:spLocks noGrp="1"/>
          </p:cNvSpPr>
          <p:nvPr>
            <p:ph type="body" idx="100" hasCustomPrompt="1"/>
          </p:nvPr>
        </p:nvSpPr>
        <p:spPr>
          <a:xfrm>
            <a:off x="0" y="228600"/>
            <a:ext cx="9144000" cy="914400"/>
          </a:xfrm>
          <a:prstGeom prst="rect">
            <a:avLst/>
          </a:prstGeom>
          <a:noFill/>
          <a:ln/>
        </p:spPr>
        <p:txBody>
          <a:bodyPr wrap="square" rtlCol="0"/>
          <a:lstStyle/>
          <a:p>
            <a:pPr marL="0" indent="0">
              <a:buNone/>
            </a:pPr>
            <a:r>
              <a:rPr lang="en-US" dirty="0"/>
              <a:t>Digital Signature Overview (Cont.)</a:t>
            </a:r>
          </a:p>
        </p:txBody>
      </p:sp>
      <p:sp>
        <p:nvSpPr>
          <p:cNvPr id="5" name="Object4"/>
          <p:cNvSpPr/>
          <p:nvPr/>
        </p:nvSpPr>
        <p:spPr>
          <a:xfrm>
            <a:off x="48444" y="777240"/>
            <a:ext cx="9041055"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Digital signatures are commonly used in the following two situations: code signing and digital certificates.</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There are three Digital Signature Standard (DSS) algorithms that are used for generating and verifying digital signatures:</a:t>
            </a:r>
          </a:p>
          <a:p>
            <a:pPr>
              <a:lnSpc>
                <a:spcPts val="2000"/>
              </a:lnSpc>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Digital Signature Algorithm (DSA)</a:t>
            </a:r>
            <a:r>
              <a:rPr lang="en-US" sz="1600" dirty="0">
                <a:latin typeface="Arial" panose="020B0604020202020204" pitchFamily="34" charset="0"/>
                <a:cs typeface="Arial" panose="020B0604020202020204" pitchFamily="34" charset="0"/>
              </a:rPr>
              <a:t> - DSA is the original standard for generating public and private key pairs, and for generating and verifying digital signatures.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Rivest-Shamir Adelman Algorithm (RSA)</a:t>
            </a:r>
            <a:r>
              <a:rPr lang="en-US" sz="1600" dirty="0">
                <a:latin typeface="Arial" panose="020B0604020202020204" pitchFamily="34" charset="0"/>
                <a:cs typeface="Arial" panose="020B0604020202020204" pitchFamily="34" charset="0"/>
              </a:rPr>
              <a:t> - RSA is an asymmetric algorithm that is commonly used for generating and verifying digital signatures.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Elliptic Curve Digital Signature Algorithm (ECDSA)</a:t>
            </a:r>
            <a:r>
              <a:rPr lang="en-US" sz="1600" dirty="0">
                <a:latin typeface="Arial" panose="020B0604020202020204" pitchFamily="34" charset="0"/>
                <a:cs typeface="Arial" panose="020B0604020202020204" pitchFamily="34" charset="0"/>
              </a:rPr>
              <a:t> - ECDSA is a newer variant of DSA and provides digital signature authentication and non-repudiation with the added benefits of computational efficiency, small signature sizes, and minimal bandwidth.</a:t>
            </a:r>
          </a:p>
          <a:p>
            <a:pPr>
              <a:lnSpc>
                <a:spcPts val="2000"/>
              </a:lnSpc>
            </a:pP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5</a:t>
            </a:fld>
            <a:endParaRPr lang="en-US" dirty="0"/>
          </a:p>
        </p:txBody>
      </p:sp>
    </p:spTree>
    <p:extLst>
      <p:ext uri="{BB962C8B-B14F-4D97-AF65-F5344CB8AC3E}">
        <p14:creationId xmlns:p14="http://schemas.microsoft.com/office/powerpoint/2010/main" val="3198580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Public Key 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Digital Signatures for Code Signing</a:t>
            </a:r>
          </a:p>
        </p:txBody>
      </p:sp>
      <p:sp>
        <p:nvSpPr>
          <p:cNvPr id="5" name="Object4"/>
          <p:cNvSpPr/>
          <p:nvPr/>
        </p:nvSpPr>
        <p:spPr>
          <a:xfrm>
            <a:off x="136251" y="1074647"/>
            <a:ext cx="8871497" cy="2571750"/>
          </a:xfrm>
          <a:prstGeom prst="rect">
            <a:avLst/>
          </a:prstGeom>
          <a:noFill/>
          <a:ln/>
        </p:spPr>
        <p:txBody>
          <a:bodyPr wrap="square" rtlCol="0" anchor="t"/>
          <a:lstStyle/>
          <a:p>
            <a:r>
              <a:rPr lang="en-US" dirty="0">
                <a:latin typeface="Arial" panose="020B0604020202020204" pitchFamily="34" charset="0"/>
                <a:cs typeface="Arial" panose="020B0604020202020204" pitchFamily="34" charset="0"/>
              </a:rPr>
              <a:t>Executable files are wrapped in a digitally signed envelope, which allows the end user to verify the signature before installing the software.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Digitally signing code provides several assurances about the code. </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code is authentic and is actually sourced by the publisher.</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code has not been modified since it left the software publisher.</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publisher undeniably published the code. This provides nonrepudiation of the act of publishing.</a:t>
            </a:r>
          </a:p>
          <a:p>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Public Key 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Digital Signatures for Code Signing (Cont.)</a:t>
            </a:r>
          </a:p>
        </p:txBody>
      </p:sp>
      <p:sp>
        <p:nvSpPr>
          <p:cNvPr id="10" name="TextBox 9">
            <a:extLst>
              <a:ext uri="{FF2B5EF4-FFF2-40B4-BE49-F238E27FC236}">
                <a16:creationId xmlns:a16="http://schemas.microsoft.com/office/drawing/2014/main" id="{740252F2-90C8-4567-BE75-9F51CC91FFA4}"/>
              </a:ext>
            </a:extLst>
          </p:cNvPr>
          <p:cNvSpPr txBox="1"/>
          <p:nvPr/>
        </p:nvSpPr>
        <p:spPr>
          <a:xfrm>
            <a:off x="308916" y="808614"/>
            <a:ext cx="2581877" cy="95410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This executable file was downloaded from the internet. The file contains a software tool from Cisco Systems.</a:t>
            </a:r>
          </a:p>
        </p:txBody>
      </p:sp>
      <p:pic>
        <p:nvPicPr>
          <p:cNvPr id="4" name="Picture 3">
            <a:extLst>
              <a:ext uri="{FF2B5EF4-FFF2-40B4-BE49-F238E27FC236}">
                <a16:creationId xmlns:a16="http://schemas.microsoft.com/office/drawing/2014/main" id="{A98230DF-5465-43B7-902C-81417FE67933}"/>
              </a:ext>
            </a:extLst>
          </p:cNvPr>
          <p:cNvPicPr>
            <a:picLocks noChangeAspect="1"/>
          </p:cNvPicPr>
          <p:nvPr/>
        </p:nvPicPr>
        <p:blipFill>
          <a:blip r:embed="rId3"/>
          <a:stretch>
            <a:fillRect/>
          </a:stretch>
        </p:blipFill>
        <p:spPr>
          <a:xfrm>
            <a:off x="308916" y="1812790"/>
            <a:ext cx="2390525" cy="2371477"/>
          </a:xfrm>
          <a:prstGeom prst="rect">
            <a:avLst/>
          </a:prstGeom>
        </p:spPr>
      </p:pic>
      <p:sp>
        <p:nvSpPr>
          <p:cNvPr id="12" name="TextBox 11">
            <a:extLst>
              <a:ext uri="{FF2B5EF4-FFF2-40B4-BE49-F238E27FC236}">
                <a16:creationId xmlns:a16="http://schemas.microsoft.com/office/drawing/2014/main" id="{582CA782-D1CC-4E5A-851C-C9442617A80A}"/>
              </a:ext>
            </a:extLst>
          </p:cNvPr>
          <p:cNvSpPr txBox="1"/>
          <p:nvPr/>
        </p:nvSpPr>
        <p:spPr>
          <a:xfrm>
            <a:off x="3005533" y="799352"/>
            <a:ext cx="2670867" cy="95410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Clicking the </a:t>
            </a:r>
            <a:r>
              <a:rPr lang="en-US" sz="1400" b="1" dirty="0">
                <a:latin typeface="Arial" panose="020B0604020202020204" pitchFamily="34" charset="0"/>
                <a:cs typeface="Arial" panose="020B0604020202020204" pitchFamily="34" charset="0"/>
              </a:rPr>
              <a:t>Digital Signatures</a:t>
            </a:r>
            <a:r>
              <a:rPr lang="en-US" sz="1400" dirty="0">
                <a:latin typeface="Arial" panose="020B0604020202020204" pitchFamily="34" charset="0"/>
                <a:cs typeface="Arial" panose="020B0604020202020204" pitchFamily="34" charset="0"/>
              </a:rPr>
              <a:t> tab reveals that the file is from a trusted organization, Cisco Systems Inc. </a:t>
            </a:r>
          </a:p>
        </p:txBody>
      </p:sp>
      <p:pic>
        <p:nvPicPr>
          <p:cNvPr id="7" name="Picture 6">
            <a:extLst>
              <a:ext uri="{FF2B5EF4-FFF2-40B4-BE49-F238E27FC236}">
                <a16:creationId xmlns:a16="http://schemas.microsoft.com/office/drawing/2014/main" id="{2EB672F1-387B-4849-BCC1-A5A5AFC865A5}"/>
              </a:ext>
            </a:extLst>
          </p:cNvPr>
          <p:cNvPicPr>
            <a:picLocks noChangeAspect="1"/>
          </p:cNvPicPr>
          <p:nvPr/>
        </p:nvPicPr>
        <p:blipFill>
          <a:blip r:embed="rId4"/>
          <a:stretch>
            <a:fillRect/>
          </a:stretch>
        </p:blipFill>
        <p:spPr>
          <a:xfrm>
            <a:off x="3199709" y="1762721"/>
            <a:ext cx="1941323" cy="2471613"/>
          </a:xfrm>
          <a:prstGeom prst="rect">
            <a:avLst/>
          </a:prstGeom>
        </p:spPr>
      </p:pic>
      <p:sp>
        <p:nvSpPr>
          <p:cNvPr id="14" name="TextBox 13">
            <a:extLst>
              <a:ext uri="{FF2B5EF4-FFF2-40B4-BE49-F238E27FC236}">
                <a16:creationId xmlns:a16="http://schemas.microsoft.com/office/drawing/2014/main" id="{79D0BF19-263C-4920-AF19-F92B419E9B6B}"/>
              </a:ext>
            </a:extLst>
          </p:cNvPr>
          <p:cNvSpPr txBox="1"/>
          <p:nvPr/>
        </p:nvSpPr>
        <p:spPr>
          <a:xfrm>
            <a:off x="5985316" y="804428"/>
            <a:ext cx="2627005" cy="95410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The Digital Signature Details window reveals that the file was signed by Cisco Systems, Inc in October of 2019.</a:t>
            </a:r>
          </a:p>
        </p:txBody>
      </p:sp>
      <p:pic>
        <p:nvPicPr>
          <p:cNvPr id="6" name="Picture 5">
            <a:extLst>
              <a:ext uri="{FF2B5EF4-FFF2-40B4-BE49-F238E27FC236}">
                <a16:creationId xmlns:a16="http://schemas.microsoft.com/office/drawing/2014/main" id="{8CBF3213-59BD-45B1-8303-5E426611BC34}"/>
              </a:ext>
            </a:extLst>
          </p:cNvPr>
          <p:cNvPicPr>
            <a:picLocks noChangeAspect="1"/>
          </p:cNvPicPr>
          <p:nvPr/>
        </p:nvPicPr>
        <p:blipFill>
          <a:blip r:embed="rId5"/>
          <a:stretch>
            <a:fillRect/>
          </a:stretch>
        </p:blipFill>
        <p:spPr>
          <a:xfrm>
            <a:off x="6154262" y="1809998"/>
            <a:ext cx="2084919" cy="2529074"/>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7</a:t>
            </a:fld>
            <a:endParaRPr lang="en-US" dirty="0"/>
          </a:p>
        </p:txBody>
      </p:sp>
    </p:spTree>
    <p:extLst>
      <p:ext uri="{BB962C8B-B14F-4D97-AF65-F5344CB8AC3E}">
        <p14:creationId xmlns:p14="http://schemas.microsoft.com/office/powerpoint/2010/main" val="3021295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Public Key 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Digital Signatures for Code Signing (Cont.)</a:t>
            </a:r>
          </a:p>
        </p:txBody>
      </p:sp>
      <p:sp>
        <p:nvSpPr>
          <p:cNvPr id="12" name="TextBox 11">
            <a:extLst>
              <a:ext uri="{FF2B5EF4-FFF2-40B4-BE49-F238E27FC236}">
                <a16:creationId xmlns:a16="http://schemas.microsoft.com/office/drawing/2014/main" id="{96F1C222-3AB7-4AC4-8BDD-82DFE33631B9}"/>
              </a:ext>
            </a:extLst>
          </p:cNvPr>
          <p:cNvSpPr txBox="1"/>
          <p:nvPr/>
        </p:nvSpPr>
        <p:spPr>
          <a:xfrm>
            <a:off x="83266" y="790659"/>
            <a:ext cx="4038342" cy="1169551"/>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The </a:t>
            </a:r>
            <a:r>
              <a:rPr lang="en-US" sz="1400" b="1" dirty="0">
                <a:latin typeface="Arial" panose="020B0604020202020204" pitchFamily="34" charset="0"/>
                <a:cs typeface="Arial" panose="020B0604020202020204" pitchFamily="34" charset="0"/>
              </a:rPr>
              <a:t>Certificate Information </a:t>
            </a:r>
            <a:r>
              <a:rPr lang="en-US" sz="1400" dirty="0">
                <a:latin typeface="Arial" panose="020B0604020202020204" pitchFamily="34" charset="0"/>
                <a:cs typeface="Arial" panose="020B0604020202020204" pitchFamily="34" charset="0"/>
              </a:rPr>
              <a:t>tab provides the purposes of the certificate, who the certificate was issued to, and who issued the certificate. It also displays the period for which the certificate is valid. </a:t>
            </a:r>
          </a:p>
        </p:txBody>
      </p:sp>
      <p:pic>
        <p:nvPicPr>
          <p:cNvPr id="8" name="Picture 7">
            <a:extLst>
              <a:ext uri="{FF2B5EF4-FFF2-40B4-BE49-F238E27FC236}">
                <a16:creationId xmlns:a16="http://schemas.microsoft.com/office/drawing/2014/main" id="{5A865EA0-2296-4A3F-9AE8-A43E85CEABC2}"/>
              </a:ext>
            </a:extLst>
          </p:cNvPr>
          <p:cNvPicPr>
            <a:picLocks noChangeAspect="1"/>
          </p:cNvPicPr>
          <p:nvPr/>
        </p:nvPicPr>
        <p:blipFill>
          <a:blip r:embed="rId3"/>
          <a:stretch>
            <a:fillRect/>
          </a:stretch>
        </p:blipFill>
        <p:spPr>
          <a:xfrm>
            <a:off x="1173190" y="1705059"/>
            <a:ext cx="2242657" cy="3005901"/>
          </a:xfrm>
          <a:prstGeom prst="rect">
            <a:avLst/>
          </a:prstGeom>
        </p:spPr>
      </p:pic>
      <p:sp>
        <p:nvSpPr>
          <p:cNvPr id="14" name="TextBox 13">
            <a:extLst>
              <a:ext uri="{FF2B5EF4-FFF2-40B4-BE49-F238E27FC236}">
                <a16:creationId xmlns:a16="http://schemas.microsoft.com/office/drawing/2014/main" id="{B83A1E52-5E89-4572-8B95-E0963A38813D}"/>
              </a:ext>
            </a:extLst>
          </p:cNvPr>
          <p:cNvSpPr txBox="1"/>
          <p:nvPr/>
        </p:nvSpPr>
        <p:spPr>
          <a:xfrm>
            <a:off x="4449374" y="802660"/>
            <a:ext cx="4476623"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The </a:t>
            </a:r>
            <a:r>
              <a:rPr lang="en-US" sz="1400" b="1" dirty="0">
                <a:latin typeface="Arial" panose="020B0604020202020204" pitchFamily="34" charset="0"/>
                <a:cs typeface="Arial" panose="020B0604020202020204" pitchFamily="34" charset="0"/>
              </a:rPr>
              <a:t>Certification Path</a:t>
            </a:r>
            <a:r>
              <a:rPr lang="en-US" sz="1400" dirty="0">
                <a:latin typeface="Arial" panose="020B0604020202020204" pitchFamily="34" charset="0"/>
                <a:cs typeface="Arial" panose="020B0604020202020204" pitchFamily="34" charset="0"/>
              </a:rPr>
              <a:t> tab to see the file was signed by Cisco Systems, as verified to DigiCert.</a:t>
            </a:r>
          </a:p>
        </p:txBody>
      </p:sp>
      <p:pic>
        <p:nvPicPr>
          <p:cNvPr id="9" name="Picture 8">
            <a:extLst>
              <a:ext uri="{FF2B5EF4-FFF2-40B4-BE49-F238E27FC236}">
                <a16:creationId xmlns:a16="http://schemas.microsoft.com/office/drawing/2014/main" id="{9C7A6F09-6DF9-4F85-81A6-292AE0DE280E}"/>
              </a:ext>
            </a:extLst>
          </p:cNvPr>
          <p:cNvPicPr>
            <a:picLocks noChangeAspect="1"/>
          </p:cNvPicPr>
          <p:nvPr/>
        </p:nvPicPr>
        <p:blipFill>
          <a:blip r:embed="rId4"/>
          <a:stretch>
            <a:fillRect/>
          </a:stretch>
        </p:blipFill>
        <p:spPr>
          <a:xfrm>
            <a:off x="5456122" y="1463040"/>
            <a:ext cx="2385156" cy="309231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8</a:t>
            </a:fld>
            <a:endParaRPr lang="en-US" dirty="0"/>
          </a:p>
        </p:txBody>
      </p:sp>
    </p:spTree>
    <p:extLst>
      <p:ext uri="{BB962C8B-B14F-4D97-AF65-F5344CB8AC3E}">
        <p14:creationId xmlns:p14="http://schemas.microsoft.com/office/powerpoint/2010/main" val="1495167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Public Key 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Digital Signatures for Digital Certificates</a:t>
            </a:r>
          </a:p>
        </p:txBody>
      </p:sp>
      <p:sp>
        <p:nvSpPr>
          <p:cNvPr id="5" name="Object4"/>
          <p:cNvSpPr/>
          <p:nvPr/>
        </p:nvSpPr>
        <p:spPr>
          <a:xfrm>
            <a:off x="78722" y="781176"/>
            <a:ext cx="4569895" cy="2571750"/>
          </a:xfrm>
          <a:prstGeom prst="rect">
            <a:avLst/>
          </a:prstGeom>
          <a:noFill/>
          <a:ln/>
        </p:spPr>
        <p:txBody>
          <a:bodyPr wrap="square" rtlCol="0" anchor="t"/>
          <a:lstStyle/>
          <a:p>
            <a:pPr>
              <a:lnSpc>
                <a:spcPts val="2000"/>
              </a:lnSpc>
            </a:pPr>
            <a:r>
              <a:rPr lang="en-US" sz="1400" dirty="0">
                <a:latin typeface="Arial" panose="020B0604020202020204" pitchFamily="34" charset="0"/>
                <a:cs typeface="Arial" panose="020B0604020202020204" pitchFamily="34" charset="0"/>
              </a:rPr>
              <a:t>A digital certificate is used to authenticate and verify that a user who is sending a message is who they claim to be. Digital certificates can also be used to provide confidentiality for the receiver with the means to encrypt a reply.</a:t>
            </a:r>
          </a:p>
          <a:p>
            <a:pPr>
              <a:lnSpc>
                <a:spcPts val="2000"/>
              </a:lnSpc>
            </a:pPr>
            <a:endParaRPr lang="en-US" sz="1400" dirty="0">
              <a:latin typeface="Arial" panose="020B0604020202020204" pitchFamily="34" charset="0"/>
              <a:cs typeface="Arial" panose="020B0604020202020204" pitchFamily="34" charset="0"/>
            </a:endParaRPr>
          </a:p>
          <a:p>
            <a:pPr>
              <a:lnSpc>
                <a:spcPts val="2000"/>
              </a:lnSpc>
            </a:pPr>
            <a:r>
              <a:rPr lang="en-US" sz="1400" dirty="0">
                <a:latin typeface="Arial" panose="020B0604020202020204" pitchFamily="34" charset="0"/>
                <a:cs typeface="Arial" panose="020B0604020202020204" pitchFamily="34" charset="0"/>
              </a:rPr>
              <a:t>This scenario will help you understand how a digital signature is used. Bob is confirming an order with Alice. Alice is ordering from Bob’s website. Alice has connected with Bob’s website, and after the certificate has been verified, the Bob’s certificate is stored on Alice’s website. The certificate contains Bob’s public key. The public key is used to verify the Bob’s digital signature.</a:t>
            </a:r>
          </a:p>
        </p:txBody>
      </p:sp>
      <p:pic>
        <p:nvPicPr>
          <p:cNvPr id="4" name="Picture 3">
            <a:extLst>
              <a:ext uri="{FF2B5EF4-FFF2-40B4-BE49-F238E27FC236}">
                <a16:creationId xmlns:a16="http://schemas.microsoft.com/office/drawing/2014/main" id="{B345816D-EDBB-4ACB-8F6A-BF566904A9B2}"/>
              </a:ext>
            </a:extLst>
          </p:cNvPr>
          <p:cNvPicPr>
            <a:picLocks noChangeAspect="1"/>
          </p:cNvPicPr>
          <p:nvPr/>
        </p:nvPicPr>
        <p:blipFill>
          <a:blip r:embed="rId3"/>
          <a:stretch>
            <a:fillRect/>
          </a:stretch>
        </p:blipFill>
        <p:spPr>
          <a:xfrm>
            <a:off x="4574107" y="1084456"/>
            <a:ext cx="4424558" cy="3166444"/>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9</a:t>
            </a:fld>
            <a:endParaRPr lang="en-US" dirty="0"/>
          </a:p>
        </p:txBody>
      </p:sp>
    </p:spTree>
    <p:extLst>
      <p:ext uri="{BB962C8B-B14F-4D97-AF65-F5344CB8AC3E}">
        <p14:creationId xmlns:p14="http://schemas.microsoft.com/office/powerpoint/2010/main" val="15802821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20089</TotalTime>
  <Words>2517</Words>
  <Application>Microsoft Office PowerPoint</Application>
  <PresentationFormat>On-screen Show (16:9)</PresentationFormat>
  <Paragraphs>251</Paragraphs>
  <Slides>24</Slides>
  <Notes>24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ＭＳ Ｐゴシック</vt:lpstr>
      <vt:lpstr>Arial</vt:lpstr>
      <vt:lpstr>Calibri</vt:lpstr>
      <vt:lpstr>CiscoSans</vt:lpstr>
      <vt:lpstr>CiscoSans ExtraLight</vt:lpstr>
      <vt:lpstr>CiscoSans Thin</vt:lpstr>
      <vt:lpstr>Times New Roman</vt:lpstr>
      <vt:lpstr>Wingdings</vt:lpstr>
      <vt:lpstr>Office Theme</vt:lpstr>
      <vt:lpstr>Default Theme</vt:lpstr>
      <vt:lpstr>PowerPoint Presentation</vt:lpstr>
      <vt:lpstr>Module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Dragi Klimovski</cp:lastModifiedBy>
  <cp:revision>38</cp:revision>
  <dcterms:created xsi:type="dcterms:W3CDTF">2020-12-08T18:27:13Z</dcterms:created>
  <dcterms:modified xsi:type="dcterms:W3CDTF">2022-07-08T04:31:20Z</dcterms:modified>
</cp:coreProperties>
</file>