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8" r:id="rId3"/>
  </p:sldMasterIdLst>
  <p:notesMasterIdLst>
    <p:notesMasterId r:id="rId35"/>
  </p:notesMasterIdLst>
  <p:sldIdLst>
    <p:sldId id="262" r:id="rId4"/>
    <p:sldId id="925" r:id="rId5"/>
    <p:sldId id="263" r:id="rId6"/>
    <p:sldId id="264" r:id="rId7"/>
    <p:sldId id="265" r:id="rId8"/>
    <p:sldId id="1080" r:id="rId9"/>
    <p:sldId id="266" r:id="rId10"/>
    <p:sldId id="267" r:id="rId11"/>
    <p:sldId id="268" r:id="rId12"/>
    <p:sldId id="270" r:id="rId13"/>
    <p:sldId id="271" r:id="rId14"/>
    <p:sldId id="1081" r:id="rId15"/>
    <p:sldId id="272" r:id="rId16"/>
    <p:sldId id="273" r:id="rId17"/>
    <p:sldId id="274" r:id="rId18"/>
    <p:sldId id="276" r:id="rId19"/>
    <p:sldId id="277" r:id="rId20"/>
    <p:sldId id="278" r:id="rId21"/>
    <p:sldId id="280" r:id="rId22"/>
    <p:sldId id="281" r:id="rId23"/>
    <p:sldId id="1082" r:id="rId24"/>
    <p:sldId id="282" r:id="rId25"/>
    <p:sldId id="1083" r:id="rId26"/>
    <p:sldId id="283" r:id="rId27"/>
    <p:sldId id="285" r:id="rId28"/>
    <p:sldId id="286" r:id="rId29"/>
    <p:sldId id="287" r:id="rId30"/>
    <p:sldId id="1084" r:id="rId31"/>
    <p:sldId id="289" r:id="rId32"/>
    <p:sldId id="290" r:id="rId33"/>
    <p:sldId id="291" r:id="rId3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801" autoAdjust="0"/>
  </p:normalViewPr>
  <p:slideViewPr>
    <p:cSldViewPr snapToGrid="0" snapToObjects="1">
      <p:cViewPr varScale="1">
        <p:scale>
          <a:sx n="78" d="100"/>
          <a:sy n="78"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61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19: Implement Site-to-Site IPsec VPNs with CLI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19.2.1: The Default ISAKMP Policies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19.2.1: The Default ISAKMP Policies (Cont.)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397039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19.2.2: Syntax to Configure a New ISAKMP Policy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19.2.3: ISAKMP Policy Configuration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19.2: ISAKMP Policy
19.2.4: Configuring a Pre-Shared Key</a:t>
            </a:r>
          </a:p>
          <a:p>
            <a:r>
              <a:rPr lang="en-US" dirty="0"/>
              <a:t>19.2.5: Syntax Checker - Configuring a Pre-Shared Key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19.3: IPsec Policy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19.3: IPsec Policy
19.3.1: Define Interesting Traffic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19.3: IPsec Policy
19.3.2: Configure IPsec Transform Set</a:t>
            </a:r>
          </a:p>
          <a:p>
            <a:r>
              <a:rPr lang="en-US" dirty="0"/>
              <a:t>19.3.3: Syntax Checker - Configure IPsec Transform Set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19 – </a:t>
            </a:r>
            <a:r>
              <a:rPr lang="en-US" dirty="0"/>
              <a:t>Implement Site-to-Site IPsec VPNs with CLI</a:t>
            </a:r>
            <a:endParaRPr lang="en-US" sz="1200" b="0" dirty="0"/>
          </a:p>
          <a:p>
            <a:r>
              <a:rPr lang="en-GB" dirty="0"/>
              <a:t>19.0.2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19.4.1: Syntax to Configure a Crypto Map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19.4.1: Syntax to Configure a Crypto Map (Cont.)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2549816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19.4.2: Crypto Map Configuration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19.4.2: Crypto Map Configuration (Cont.)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532019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19.4: Crypto Map
19.4.3: Apply and Verify the Crypto Map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19.4.4: Syntax Checker - </a:t>
            </a:r>
            <a:r>
              <a:rPr lang="en-US" b="0" dirty="0">
                <a:solidFill>
                  <a:srgbClr val="E06C75"/>
                </a:solidFill>
                <a:effectLst/>
                <a:latin typeface="Consolas" panose="020B0609020204030204" pitchFamily="49" charset="0"/>
              </a:rPr>
              <a:t>Configure, Apply, and Verify the Crypto Map</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19.5.1: Send Interesting Traffic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19.5.2: Verify the ISAKMP and IPsec Tunnels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19.5.2: Verify the ISAKMP and IPsec Tunnels (Cont.)</a:t>
            </a:r>
          </a:p>
          <a:p>
            <a:r>
              <a:rPr lang="en-US" dirty="0"/>
              <a:t>19.5.3: Syntax Checker - Verify the ISAKMP and IPsec Tunnels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407938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19.5.4: Video - Site-to-Site IPsec VPN Configuration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19.5.5: Packet Tracer - Configure and Verify a Site-to-Site IPsec VPN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19.5: IPsec VPN
19.5.6: Lab - Configuring a Site-to-Site VPN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19.1.1: IPsec Negotiation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19.1.2: Site-to-Site IPsec VPN Topology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19.1.2: Site-to-Site IPsec VPN Topology (Cont.)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310237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19.1.3: IPsec VPN Configuration Tasks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19.1.4: Existing ACL Configurations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 Implement Site-to-Site IPsec VPNs with CLI
19.1: Configure a Site-to-Site IPsec VPN
19.1.5: Handling Broadcast and Multicast Traffic</a:t>
            </a:r>
          </a:p>
          <a:p>
            <a:r>
              <a:rPr lang="en-US" dirty="0"/>
              <a:t>19.1.6: Check Your Understanding – Identify the IPsec Negotiation Steps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3304885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6388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9600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65775689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48019343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4065361027"/>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25470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8301502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57965052"/>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9812960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9548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7487616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28231504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36710463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60468596"/>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60569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0868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1710561"/>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051016019"/>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44074412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54737600"/>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88649097"/>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42833219"/>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59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477775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1901044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25226891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213303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314129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19: Implement Site-to-Site IPsec VPNs with CLI</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19.2 ISAKMP Policy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ISAKMP Policy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Default ISAKMP Policies</a:t>
            </a:r>
          </a:p>
        </p:txBody>
      </p:sp>
      <p:sp>
        <p:nvSpPr>
          <p:cNvPr id="5" name="Object4"/>
          <p:cNvSpPr/>
          <p:nvPr/>
        </p:nvSpPr>
        <p:spPr>
          <a:xfrm>
            <a:off x="-1" y="708660"/>
            <a:ext cx="8905875" cy="211074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Cisco IOS comes with default ISAKMP policies already in place. To view the default policies, enter the </a:t>
            </a:r>
            <a:r>
              <a:rPr lang="en-US" sz="1600" b="1" dirty="0">
                <a:solidFill>
                  <a:srgbClr val="000000"/>
                </a:solidFill>
                <a:latin typeface="Arial" pitchFamily="34" charset="0"/>
                <a:ea typeface="Arial" pitchFamily="34" charset="-122"/>
                <a:cs typeface="Arial" pitchFamily="34" charset="-120"/>
              </a:rPr>
              <a:t>show crypto isakmp default policy</a:t>
            </a:r>
            <a:r>
              <a:rPr lang="en-US" sz="1600" dirty="0">
                <a:solidFill>
                  <a:srgbClr val="000000"/>
                </a:solidFill>
                <a:latin typeface="Arial" pitchFamily="34" charset="0"/>
                <a:ea typeface="Arial" pitchFamily="34" charset="-122"/>
                <a:cs typeface="Arial" pitchFamily="34" charset="-120"/>
              </a:rPr>
              <a:t> command.</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R1 has seven default ISAKMP policies ranging from the most secure (policy 65507) to the least secure (policy 65514). If no other policy has been defined by the administrator, R1 will attempt to use the most secure default policy. If R2 has a matching policy, then R1 and R2 can successfully negotiate the IKE Phase 1 ISAKMP tunnel without any configuration by the administrator. </a:t>
            </a:r>
            <a:endParaRPr lang="en-US" sz="1600" dirty="0"/>
          </a:p>
        </p:txBody>
      </p:sp>
      <p:pic>
        <p:nvPicPr>
          <p:cNvPr id="4" name="Picture 3">
            <a:extLst>
              <a:ext uri="{FF2B5EF4-FFF2-40B4-BE49-F238E27FC236}">
                <a16:creationId xmlns:a16="http://schemas.microsoft.com/office/drawing/2014/main" id="{027C4255-4BE3-49E7-9A54-A437D22ADFB2}"/>
              </a:ext>
            </a:extLst>
          </p:cNvPr>
          <p:cNvPicPr>
            <a:picLocks noChangeAspect="1"/>
          </p:cNvPicPr>
          <p:nvPr/>
        </p:nvPicPr>
        <p:blipFill>
          <a:blip r:embed="rId3"/>
          <a:stretch>
            <a:fillRect/>
          </a:stretch>
        </p:blipFill>
        <p:spPr>
          <a:xfrm>
            <a:off x="957140" y="2819400"/>
            <a:ext cx="6991592" cy="138117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ISAKMP Policy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Default ISAKMP Policies (Cont.)</a:t>
            </a:r>
          </a:p>
        </p:txBody>
      </p:sp>
      <p:sp>
        <p:nvSpPr>
          <p:cNvPr id="8" name="TextBox 7">
            <a:extLst>
              <a:ext uri="{FF2B5EF4-FFF2-40B4-BE49-F238E27FC236}">
                <a16:creationId xmlns:a16="http://schemas.microsoft.com/office/drawing/2014/main" id="{BD94F64D-451D-42F5-9979-FC1813BE7604}"/>
              </a:ext>
            </a:extLst>
          </p:cNvPr>
          <p:cNvSpPr txBox="1"/>
          <p:nvPr/>
        </p:nvSpPr>
        <p:spPr>
          <a:xfrm>
            <a:off x="0" y="755630"/>
            <a:ext cx="9020175"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In this example, none of the default policies match the security policy for XYZCORP. A new ISAKMP policy will have to be configured.</a:t>
            </a:r>
          </a:p>
        </p:txBody>
      </p:sp>
      <p:pic>
        <p:nvPicPr>
          <p:cNvPr id="7" name="Picture 6">
            <a:extLst>
              <a:ext uri="{FF2B5EF4-FFF2-40B4-BE49-F238E27FC236}">
                <a16:creationId xmlns:a16="http://schemas.microsoft.com/office/drawing/2014/main" id="{B4B54CC7-1CAD-45CB-B7DE-7A5742073F83}"/>
              </a:ext>
            </a:extLst>
          </p:cNvPr>
          <p:cNvPicPr>
            <a:picLocks noChangeAspect="1"/>
          </p:cNvPicPr>
          <p:nvPr/>
        </p:nvPicPr>
        <p:blipFill>
          <a:blip r:embed="rId3"/>
          <a:stretch>
            <a:fillRect/>
          </a:stretch>
        </p:blipFill>
        <p:spPr>
          <a:xfrm>
            <a:off x="374090" y="1278850"/>
            <a:ext cx="3920006" cy="3760238"/>
          </a:xfrm>
          <a:prstGeom prst="rect">
            <a:avLst/>
          </a:prstGeom>
        </p:spPr>
      </p:pic>
      <p:pic>
        <p:nvPicPr>
          <p:cNvPr id="9" name="Picture 8">
            <a:extLst>
              <a:ext uri="{FF2B5EF4-FFF2-40B4-BE49-F238E27FC236}">
                <a16:creationId xmlns:a16="http://schemas.microsoft.com/office/drawing/2014/main" id="{9013D688-EA11-4934-979C-85883A7000CA}"/>
              </a:ext>
            </a:extLst>
          </p:cNvPr>
          <p:cNvPicPr>
            <a:picLocks noChangeAspect="1"/>
          </p:cNvPicPr>
          <p:nvPr/>
        </p:nvPicPr>
        <p:blipFill>
          <a:blip r:embed="rId4"/>
          <a:stretch>
            <a:fillRect/>
          </a:stretch>
        </p:blipFill>
        <p:spPr>
          <a:xfrm>
            <a:off x="4601161" y="1278850"/>
            <a:ext cx="4038950" cy="27434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extLst>
      <p:ext uri="{BB962C8B-B14F-4D97-AF65-F5344CB8AC3E}">
        <p14:creationId xmlns:p14="http://schemas.microsoft.com/office/powerpoint/2010/main" val="133315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ISAKMP Policy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Syntax to Configure a New ISAKMP Policy</a:t>
            </a:r>
          </a:p>
        </p:txBody>
      </p:sp>
      <p:sp>
        <p:nvSpPr>
          <p:cNvPr id="5" name="Object4"/>
          <p:cNvSpPr/>
          <p:nvPr/>
        </p:nvSpPr>
        <p:spPr>
          <a:xfrm>
            <a:off x="0" y="708660"/>
            <a:ext cx="413385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configure a new ISAKMP policy, use the </a:t>
            </a:r>
            <a:r>
              <a:rPr lang="en-US" sz="1400" b="1" dirty="0">
                <a:solidFill>
                  <a:srgbClr val="000000"/>
                </a:solidFill>
                <a:latin typeface="Arial" pitchFamily="34" charset="0"/>
                <a:ea typeface="Arial" pitchFamily="34" charset="-122"/>
                <a:cs typeface="Arial" pitchFamily="34" charset="-120"/>
              </a:rPr>
              <a:t>crypto isakmp policy </a:t>
            </a:r>
            <a:r>
              <a:rPr lang="en-US" sz="1400" dirty="0">
                <a:solidFill>
                  <a:srgbClr val="000000"/>
                </a:solidFill>
                <a:latin typeface="Arial" pitchFamily="34" charset="0"/>
                <a:ea typeface="Arial" pitchFamily="34" charset="-122"/>
                <a:cs typeface="Arial" pitchFamily="34" charset="-120"/>
              </a:rPr>
              <a:t>command. The only argument for the command is to set a priority for the policy (from 1 to 10000). Peers will attempt to negotiate using the policy with the lowest number (highest priority). </a:t>
            </a:r>
          </a:p>
          <a:p>
            <a:pPr>
              <a:lnSpc>
                <a:spcPts val="2000"/>
              </a:lnSpc>
            </a:pPr>
            <a:r>
              <a:rPr lang="en-US" sz="1400" dirty="0">
                <a:solidFill>
                  <a:srgbClr val="000000"/>
                </a:solidFill>
                <a:latin typeface="Arial" pitchFamily="34" charset="0"/>
                <a:ea typeface="Arial" pitchFamily="34" charset="-122"/>
                <a:cs typeface="Arial" pitchFamily="34" charset="-120"/>
              </a:rPr>
              <a:t>When in ISAKMP policy configuration mode, the SAs for the IKE Phase 1 tunnel can be configured. Use the mnemonic </a:t>
            </a:r>
            <a:r>
              <a:rPr lang="en-US" sz="1400" b="1" dirty="0">
                <a:solidFill>
                  <a:srgbClr val="000000"/>
                </a:solidFill>
                <a:latin typeface="Arial" pitchFamily="34" charset="0"/>
                <a:ea typeface="Arial" pitchFamily="34" charset="-122"/>
                <a:cs typeface="Arial" pitchFamily="34" charset="-120"/>
              </a:rPr>
              <a:t>HAGLE</a:t>
            </a:r>
            <a:r>
              <a:rPr lang="en-US" sz="1400" dirty="0">
                <a:solidFill>
                  <a:srgbClr val="000000"/>
                </a:solidFill>
                <a:latin typeface="Arial" pitchFamily="34" charset="0"/>
                <a:ea typeface="Arial" pitchFamily="34" charset="-122"/>
                <a:cs typeface="Arial" pitchFamily="34" charset="-120"/>
              </a:rPr>
              <a:t> to remember the five SAs to configure: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H</a:t>
            </a:r>
            <a:r>
              <a:rPr lang="en-US" sz="1400" dirty="0">
                <a:solidFill>
                  <a:srgbClr val="000000"/>
                </a:solidFill>
                <a:latin typeface="Arial" pitchFamily="34" charset="0"/>
                <a:ea typeface="Arial" pitchFamily="34" charset="-122"/>
                <a:cs typeface="Arial" pitchFamily="34" charset="-120"/>
              </a:rPr>
              <a:t>ash</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A</a:t>
            </a:r>
            <a:r>
              <a:rPr lang="en-US" sz="1400" dirty="0">
                <a:solidFill>
                  <a:srgbClr val="000000"/>
                </a:solidFill>
                <a:latin typeface="Arial" pitchFamily="34" charset="0"/>
                <a:ea typeface="Arial" pitchFamily="34" charset="-122"/>
                <a:cs typeface="Arial" pitchFamily="34" charset="-120"/>
              </a:rPr>
              <a:t>uthentication</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G</a:t>
            </a:r>
            <a:r>
              <a:rPr lang="en-US" sz="1400" dirty="0">
                <a:solidFill>
                  <a:srgbClr val="000000"/>
                </a:solidFill>
                <a:latin typeface="Arial" pitchFamily="34" charset="0"/>
                <a:ea typeface="Arial" pitchFamily="34" charset="-122"/>
                <a:cs typeface="Arial" pitchFamily="34" charset="-120"/>
              </a:rPr>
              <a:t>roup</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L</a:t>
            </a:r>
            <a:r>
              <a:rPr lang="en-US" sz="1400" dirty="0">
                <a:solidFill>
                  <a:srgbClr val="000000"/>
                </a:solidFill>
                <a:latin typeface="Arial" pitchFamily="34" charset="0"/>
                <a:ea typeface="Arial" pitchFamily="34" charset="-122"/>
                <a:cs typeface="Arial" pitchFamily="34" charset="-120"/>
              </a:rPr>
              <a:t>ifetime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E</a:t>
            </a:r>
            <a:r>
              <a:rPr lang="en-US" sz="1400" dirty="0">
                <a:solidFill>
                  <a:srgbClr val="000000"/>
                </a:solidFill>
                <a:latin typeface="Arial" pitchFamily="34" charset="0"/>
                <a:ea typeface="Arial" pitchFamily="34" charset="-122"/>
                <a:cs typeface="Arial" pitchFamily="34" charset="-120"/>
              </a:rPr>
              <a:t>ncryption</a:t>
            </a:r>
            <a:endParaRPr lang="en-US" sz="1400" dirty="0"/>
          </a:p>
        </p:txBody>
      </p:sp>
      <p:pic>
        <p:nvPicPr>
          <p:cNvPr id="4" name="Picture 3">
            <a:extLst>
              <a:ext uri="{FF2B5EF4-FFF2-40B4-BE49-F238E27FC236}">
                <a16:creationId xmlns:a16="http://schemas.microsoft.com/office/drawing/2014/main" id="{DA2F3744-303D-484C-8F5F-EC29DAA269D8}"/>
              </a:ext>
            </a:extLst>
          </p:cNvPr>
          <p:cNvPicPr>
            <a:picLocks noChangeAspect="1"/>
          </p:cNvPicPr>
          <p:nvPr/>
        </p:nvPicPr>
        <p:blipFill>
          <a:blip r:embed="rId3"/>
          <a:stretch>
            <a:fillRect/>
          </a:stretch>
        </p:blipFill>
        <p:spPr>
          <a:xfrm>
            <a:off x="4505325" y="1019070"/>
            <a:ext cx="4410075" cy="261976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ISAKMP Policy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ISAKMP Policy Configuration</a:t>
            </a:r>
          </a:p>
        </p:txBody>
      </p:sp>
      <p:sp>
        <p:nvSpPr>
          <p:cNvPr id="8" name="TextBox 7">
            <a:extLst>
              <a:ext uri="{FF2B5EF4-FFF2-40B4-BE49-F238E27FC236}">
                <a16:creationId xmlns:a16="http://schemas.microsoft.com/office/drawing/2014/main" id="{55D82136-9081-4862-9C42-F14FA300A4D3}"/>
              </a:ext>
            </a:extLst>
          </p:cNvPr>
          <p:cNvSpPr txBox="1"/>
          <p:nvPr/>
        </p:nvSpPr>
        <p:spPr>
          <a:xfrm>
            <a:off x="181537" y="2182918"/>
            <a:ext cx="3528972" cy="1815882"/>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To meet the security policy requirements for XYZCORP, configure the ISAKMP policy with the following SAs: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Hash is SHA</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Authentication is pre-shared key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Group is 14</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Lifetime is 3600 seconds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Encryption is AES</a:t>
            </a:r>
          </a:p>
        </p:txBody>
      </p:sp>
      <p:pic>
        <p:nvPicPr>
          <p:cNvPr id="4" name="Picture 3">
            <a:extLst>
              <a:ext uri="{FF2B5EF4-FFF2-40B4-BE49-F238E27FC236}">
                <a16:creationId xmlns:a16="http://schemas.microsoft.com/office/drawing/2014/main" id="{6FE84ACC-73C1-497C-AC0F-BD11B302A7F9}"/>
              </a:ext>
            </a:extLst>
          </p:cNvPr>
          <p:cNvPicPr>
            <a:picLocks noChangeAspect="1"/>
          </p:cNvPicPr>
          <p:nvPr/>
        </p:nvPicPr>
        <p:blipFill>
          <a:blip r:embed="rId3"/>
          <a:stretch>
            <a:fillRect/>
          </a:stretch>
        </p:blipFill>
        <p:spPr>
          <a:xfrm>
            <a:off x="1487115" y="756238"/>
            <a:ext cx="5585944" cy="1074513"/>
          </a:xfrm>
          <a:prstGeom prst="rect">
            <a:avLst/>
          </a:prstGeom>
        </p:spPr>
      </p:pic>
      <p:pic>
        <p:nvPicPr>
          <p:cNvPr id="6" name="Picture 5">
            <a:extLst>
              <a:ext uri="{FF2B5EF4-FFF2-40B4-BE49-F238E27FC236}">
                <a16:creationId xmlns:a16="http://schemas.microsoft.com/office/drawing/2014/main" id="{AE167C74-F968-4993-8926-3443C60A7286}"/>
              </a:ext>
            </a:extLst>
          </p:cNvPr>
          <p:cNvPicPr>
            <a:picLocks noChangeAspect="1"/>
          </p:cNvPicPr>
          <p:nvPr/>
        </p:nvPicPr>
        <p:blipFill>
          <a:blip r:embed="rId4"/>
          <a:stretch>
            <a:fillRect/>
          </a:stretch>
        </p:blipFill>
        <p:spPr>
          <a:xfrm>
            <a:off x="3710509" y="2182918"/>
            <a:ext cx="4976291" cy="24462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ISAKMP Policy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Configuring a Pre-Shared Key</a:t>
            </a:r>
          </a:p>
        </p:txBody>
      </p:sp>
      <p:sp>
        <p:nvSpPr>
          <p:cNvPr id="7" name="TextBox 6">
            <a:extLst>
              <a:ext uri="{FF2B5EF4-FFF2-40B4-BE49-F238E27FC236}">
                <a16:creationId xmlns:a16="http://schemas.microsoft.com/office/drawing/2014/main" id="{5E4EE5B9-0355-4B1B-8AE5-92CD66FB7DE8}"/>
              </a:ext>
            </a:extLst>
          </p:cNvPr>
          <p:cNvSpPr txBox="1"/>
          <p:nvPr/>
        </p:nvSpPr>
        <p:spPr>
          <a:xfrm>
            <a:off x="109820" y="761484"/>
            <a:ext cx="833962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pre-shared key command syntax is as follows:</a:t>
            </a:r>
          </a:p>
        </p:txBody>
      </p:sp>
      <p:pic>
        <p:nvPicPr>
          <p:cNvPr id="8" name="Picture 7">
            <a:extLst>
              <a:ext uri="{FF2B5EF4-FFF2-40B4-BE49-F238E27FC236}">
                <a16:creationId xmlns:a16="http://schemas.microsoft.com/office/drawing/2014/main" id="{50C0F4B2-0D35-4A25-8798-0340762F1D53}"/>
              </a:ext>
            </a:extLst>
          </p:cNvPr>
          <p:cNvPicPr>
            <a:picLocks noChangeAspect="1"/>
          </p:cNvPicPr>
          <p:nvPr/>
        </p:nvPicPr>
        <p:blipFill>
          <a:blip r:embed="rId3"/>
          <a:stretch>
            <a:fillRect/>
          </a:stretch>
        </p:blipFill>
        <p:spPr>
          <a:xfrm>
            <a:off x="1448967" y="1269463"/>
            <a:ext cx="5493032" cy="406421"/>
          </a:xfrm>
          <a:prstGeom prst="rect">
            <a:avLst/>
          </a:prstGeom>
        </p:spPr>
      </p:pic>
      <p:sp>
        <p:nvSpPr>
          <p:cNvPr id="10" name="TextBox 9">
            <a:extLst>
              <a:ext uri="{FF2B5EF4-FFF2-40B4-BE49-F238E27FC236}">
                <a16:creationId xmlns:a16="http://schemas.microsoft.com/office/drawing/2014/main" id="{6CD252EA-30EA-44C1-96DB-0E7FC67BA1CB}"/>
              </a:ext>
            </a:extLst>
          </p:cNvPr>
          <p:cNvSpPr txBox="1"/>
          <p:nvPr/>
        </p:nvSpPr>
        <p:spPr>
          <a:xfrm>
            <a:off x="109820" y="2077334"/>
            <a:ext cx="833962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XYZCORP uses the key phrase </a:t>
            </a:r>
            <a:r>
              <a:rPr lang="en-US" sz="1600" b="1" dirty="0">
                <a:latin typeface="Arial" panose="020B0604020202020204" pitchFamily="34" charset="0"/>
                <a:cs typeface="Arial" panose="020B0604020202020204" pitchFamily="34" charset="0"/>
              </a:rPr>
              <a:t>cisco12345</a:t>
            </a:r>
            <a:r>
              <a:rPr lang="en-US" sz="1600" dirty="0">
                <a:latin typeface="Arial" panose="020B0604020202020204" pitchFamily="34" charset="0"/>
                <a:cs typeface="Arial" panose="020B0604020202020204" pitchFamily="34" charset="0"/>
              </a:rPr>
              <a:t> and the IP address of the peer</a:t>
            </a:r>
            <a:r>
              <a:rPr lang="en-US" sz="1400" dirty="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F0D16CC7-5DF3-4311-883A-2089F6A2F916}"/>
              </a:ext>
            </a:extLst>
          </p:cNvPr>
          <p:cNvPicPr>
            <a:picLocks noChangeAspect="1"/>
          </p:cNvPicPr>
          <p:nvPr/>
        </p:nvPicPr>
        <p:blipFill>
          <a:blip r:embed="rId4"/>
          <a:stretch>
            <a:fillRect/>
          </a:stretch>
        </p:blipFill>
        <p:spPr>
          <a:xfrm>
            <a:off x="1448967" y="2758390"/>
            <a:ext cx="5486682" cy="14986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19.3 IPsec Policy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Policy</a:t>
            </a:r>
          </a:p>
        </p:txBody>
      </p:sp>
      <p:sp>
        <p:nvSpPr>
          <p:cNvPr id="3" name="Object2"/>
          <p:cNvSpPr>
            <a:spLocks noGrp="1"/>
          </p:cNvSpPr>
          <p:nvPr>
            <p:ph type="body" idx="100" hasCustomPrompt="1"/>
          </p:nvPr>
        </p:nvSpPr>
        <p:spPr>
          <a:xfrm>
            <a:off x="0" y="274320"/>
            <a:ext cx="9144000" cy="440055"/>
          </a:xfrm>
          <a:prstGeom prst="rect">
            <a:avLst/>
          </a:prstGeom>
          <a:noFill/>
          <a:ln/>
        </p:spPr>
        <p:txBody>
          <a:bodyPr wrap="square" rtlCol="0"/>
          <a:lstStyle/>
          <a:p>
            <a:pPr marL="0" indent="0">
              <a:buNone/>
            </a:pPr>
            <a:r>
              <a:rPr lang="en-US" dirty="0"/>
              <a:t>Define Interesting Traffic</a:t>
            </a:r>
          </a:p>
        </p:txBody>
      </p:sp>
      <p:sp>
        <p:nvSpPr>
          <p:cNvPr id="5" name="Object4"/>
          <p:cNvSpPr/>
          <p:nvPr/>
        </p:nvSpPr>
        <p:spPr>
          <a:xfrm>
            <a:off x="19750" y="978274"/>
            <a:ext cx="3495675" cy="1590675"/>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Although the ISAKMP policy for the IKE Phase 1 tunnel is configured, the tunnel does not yet exist. This is verified with the </a:t>
            </a:r>
            <a:r>
              <a:rPr lang="en-US" sz="1400" b="1" dirty="0">
                <a:solidFill>
                  <a:srgbClr val="000000"/>
                </a:solidFill>
                <a:latin typeface="Arial" pitchFamily="34" charset="0"/>
                <a:ea typeface="Arial" pitchFamily="34" charset="-122"/>
                <a:cs typeface="Arial" pitchFamily="34" charset="-120"/>
              </a:rPr>
              <a:t>show crypto isakmp sa </a:t>
            </a:r>
            <a:r>
              <a:rPr lang="en-US" sz="1400" dirty="0">
                <a:solidFill>
                  <a:srgbClr val="000000"/>
                </a:solidFill>
                <a:latin typeface="Arial" pitchFamily="34" charset="0"/>
                <a:ea typeface="Arial" pitchFamily="34" charset="-122"/>
                <a:cs typeface="Arial" pitchFamily="34" charset="-120"/>
              </a:rPr>
              <a:t>command. </a:t>
            </a:r>
          </a:p>
        </p:txBody>
      </p:sp>
      <p:sp>
        <p:nvSpPr>
          <p:cNvPr id="11" name="Object4">
            <a:extLst>
              <a:ext uri="{FF2B5EF4-FFF2-40B4-BE49-F238E27FC236}">
                <a16:creationId xmlns:a16="http://schemas.microsoft.com/office/drawing/2014/main" id="{6EB05201-90BB-4BDC-8C74-82FFB6F2FC73}"/>
              </a:ext>
            </a:extLst>
          </p:cNvPr>
          <p:cNvSpPr/>
          <p:nvPr/>
        </p:nvSpPr>
        <p:spPr>
          <a:xfrm>
            <a:off x="19750" y="2025015"/>
            <a:ext cx="8162205" cy="1590675"/>
          </a:xfrm>
          <a:prstGeom prst="rect">
            <a:avLst/>
          </a:prstGeom>
          <a:noFill/>
          <a:ln/>
        </p:spPr>
        <p:txBody>
          <a:bodyPr wrap="square" rtlCol="0" anchor="t"/>
          <a:lstStyle/>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To define interesting traffic, configure each router with an ACL to permit traffic from the local LAN to the remote LAN. The ACL will be used in the crypto map configuration to specify what traffic will trigger the start of IKE Phase 1.</a:t>
            </a:r>
            <a:endParaRPr lang="en-US" sz="1400" dirty="0"/>
          </a:p>
        </p:txBody>
      </p:sp>
      <p:pic>
        <p:nvPicPr>
          <p:cNvPr id="7" name="Picture 6">
            <a:extLst>
              <a:ext uri="{FF2B5EF4-FFF2-40B4-BE49-F238E27FC236}">
                <a16:creationId xmlns:a16="http://schemas.microsoft.com/office/drawing/2014/main" id="{D9EE9216-7B98-4E16-9BB1-FD42631D95A7}"/>
              </a:ext>
            </a:extLst>
          </p:cNvPr>
          <p:cNvPicPr>
            <a:picLocks noChangeAspect="1"/>
          </p:cNvPicPr>
          <p:nvPr/>
        </p:nvPicPr>
        <p:blipFill>
          <a:blip r:embed="rId3"/>
          <a:stretch>
            <a:fillRect/>
          </a:stretch>
        </p:blipFill>
        <p:spPr>
          <a:xfrm>
            <a:off x="3804274" y="806284"/>
            <a:ext cx="4762745" cy="1390721"/>
          </a:xfrm>
          <a:prstGeom prst="rect">
            <a:avLst/>
          </a:prstGeom>
        </p:spPr>
      </p:pic>
      <p:pic>
        <p:nvPicPr>
          <p:cNvPr id="9" name="Picture 8">
            <a:extLst>
              <a:ext uri="{FF2B5EF4-FFF2-40B4-BE49-F238E27FC236}">
                <a16:creationId xmlns:a16="http://schemas.microsoft.com/office/drawing/2014/main" id="{5CADAA5D-0E28-433E-819B-7A9517465FD7}"/>
              </a:ext>
            </a:extLst>
          </p:cNvPr>
          <p:cNvPicPr>
            <a:picLocks noChangeAspect="1"/>
          </p:cNvPicPr>
          <p:nvPr/>
        </p:nvPicPr>
        <p:blipFill>
          <a:blip r:embed="rId4"/>
          <a:stretch>
            <a:fillRect/>
          </a:stretch>
        </p:blipFill>
        <p:spPr>
          <a:xfrm>
            <a:off x="1320633" y="3302037"/>
            <a:ext cx="6502734" cy="146057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Policy</a:t>
            </a:r>
          </a:p>
        </p:txBody>
      </p:sp>
      <p:sp>
        <p:nvSpPr>
          <p:cNvPr id="3" name="Object2"/>
          <p:cNvSpPr>
            <a:spLocks noGrp="1"/>
          </p:cNvSpPr>
          <p:nvPr>
            <p:ph type="body" idx="100" hasCustomPrompt="1"/>
          </p:nvPr>
        </p:nvSpPr>
        <p:spPr>
          <a:xfrm>
            <a:off x="0" y="274320"/>
            <a:ext cx="9144000" cy="392430"/>
          </a:xfrm>
          <a:prstGeom prst="rect">
            <a:avLst/>
          </a:prstGeom>
          <a:noFill/>
          <a:ln/>
        </p:spPr>
        <p:txBody>
          <a:bodyPr wrap="square" rtlCol="0"/>
          <a:lstStyle/>
          <a:p>
            <a:pPr marL="0" indent="0">
              <a:buNone/>
            </a:pPr>
            <a:r>
              <a:rPr lang="en-US" dirty="0"/>
              <a:t>Configure IPsec Transform Set</a:t>
            </a:r>
          </a:p>
        </p:txBody>
      </p:sp>
      <p:sp>
        <p:nvSpPr>
          <p:cNvPr id="5" name="Object4"/>
          <p:cNvSpPr/>
          <p:nvPr/>
        </p:nvSpPr>
        <p:spPr>
          <a:xfrm>
            <a:off x="0" y="666750"/>
            <a:ext cx="4993341"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next step is to configure the transform set, a set of encryption and hashing algorithms that will be used to transform the data sent through the IPsec tunnel.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Configure a transform set using the </a:t>
            </a:r>
            <a:r>
              <a:rPr lang="en-US" sz="1400" b="1" dirty="0">
                <a:solidFill>
                  <a:srgbClr val="000000"/>
                </a:solidFill>
                <a:latin typeface="Arial" pitchFamily="34" charset="0"/>
                <a:ea typeface="Arial" pitchFamily="34" charset="-122"/>
                <a:cs typeface="Arial" pitchFamily="34" charset="-120"/>
              </a:rPr>
              <a:t>crypto ipsec transform-set </a:t>
            </a:r>
            <a:r>
              <a:rPr lang="en-US" sz="1400" dirty="0">
                <a:solidFill>
                  <a:srgbClr val="000000"/>
                </a:solidFill>
                <a:latin typeface="Arial" pitchFamily="34" charset="0"/>
                <a:ea typeface="Arial" pitchFamily="34" charset="-122"/>
                <a:cs typeface="Arial" pitchFamily="34" charset="-120"/>
              </a:rPr>
              <a:t>command. First, specify a name for the transform set (R1-R2, in the example). The encryption and hashing algorithm can then be configured in either order.</a:t>
            </a:r>
            <a:endParaRPr lang="en-US" sz="1400" dirty="0"/>
          </a:p>
        </p:txBody>
      </p:sp>
      <p:pic>
        <p:nvPicPr>
          <p:cNvPr id="7" name="Picture 6">
            <a:extLst>
              <a:ext uri="{FF2B5EF4-FFF2-40B4-BE49-F238E27FC236}">
                <a16:creationId xmlns:a16="http://schemas.microsoft.com/office/drawing/2014/main" id="{1DFF6C19-E303-4EB5-A576-8E15E2F62060}"/>
              </a:ext>
            </a:extLst>
          </p:cNvPr>
          <p:cNvPicPr>
            <a:picLocks noChangeAspect="1"/>
          </p:cNvPicPr>
          <p:nvPr/>
        </p:nvPicPr>
        <p:blipFill>
          <a:blip r:embed="rId3"/>
          <a:stretch>
            <a:fillRect/>
          </a:stretch>
        </p:blipFill>
        <p:spPr>
          <a:xfrm>
            <a:off x="5168021" y="470535"/>
            <a:ext cx="3639015" cy="2708010"/>
          </a:xfrm>
          <a:prstGeom prst="rect">
            <a:avLst/>
          </a:prstGeom>
        </p:spPr>
      </p:pic>
      <p:pic>
        <p:nvPicPr>
          <p:cNvPr id="9" name="Picture 8">
            <a:extLst>
              <a:ext uri="{FF2B5EF4-FFF2-40B4-BE49-F238E27FC236}">
                <a16:creationId xmlns:a16="http://schemas.microsoft.com/office/drawing/2014/main" id="{96387570-41B3-4B55-A821-85A9CDBE0BE0}"/>
              </a:ext>
            </a:extLst>
          </p:cNvPr>
          <p:cNvPicPr>
            <a:picLocks noChangeAspect="1"/>
          </p:cNvPicPr>
          <p:nvPr/>
        </p:nvPicPr>
        <p:blipFill>
          <a:blip r:embed="rId4"/>
          <a:stretch>
            <a:fillRect/>
          </a:stretch>
        </p:blipFill>
        <p:spPr>
          <a:xfrm>
            <a:off x="1118946" y="3417146"/>
            <a:ext cx="5740695" cy="110495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19.4 Crypto Map</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Implement Site-to-Site IPsec VPNs with CLI</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a site-to-site IPsec VPN, with pre-shared key authentication, using CLI.  </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93798525"/>
              </p:ext>
            </p:extLst>
          </p:nvPr>
        </p:nvGraphicFramePr>
        <p:xfrm>
          <a:off x="423333" y="1625600"/>
          <a:ext cx="8263467" cy="1542736"/>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b="1" dirty="0">
                          <a:effectLst/>
                          <a:latin typeface="Arial" panose="020B0604020202020204" pitchFamily="34" charset="0"/>
                          <a:ea typeface="Calibri" panose="020F0502020204030204" pitchFamily="34" charset="0"/>
                          <a:cs typeface="Arial" panose="020B0604020202020204" pitchFamily="34" charset="0"/>
                        </a:rPr>
                        <a:t>Configure a Site-to-Site IPsec VPN</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IPsec negotiation and the five steps of IPsec configuration.</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ISAKMP Policy</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Use the correct commands to configure an ISAKMP policy.</a:t>
                      </a:r>
                    </a:p>
                  </a:txBody>
                  <a:tcPr marL="60168" marR="60168" marT="0" marB="0"/>
                </a:tc>
                <a:extLst>
                  <a:ext uri="{0D108BD9-81ED-4DB2-BD59-A6C34878D82A}">
                    <a16:rowId xmlns:a16="http://schemas.microsoft.com/office/drawing/2014/main" val="66289294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IPsec Policy</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Use the correct commands to configure the IPsec policy.</a:t>
                      </a:r>
                    </a:p>
                  </a:txBody>
                  <a:tcPr marL="60168" marR="60168" marT="0" marB="0"/>
                </a:tc>
                <a:extLst>
                  <a:ext uri="{0D108BD9-81ED-4DB2-BD59-A6C34878D82A}">
                    <a16:rowId xmlns:a16="http://schemas.microsoft.com/office/drawing/2014/main" val="724516786"/>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Crypto Map</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Use the correct command to configure and apply a Crypto map.</a:t>
                      </a:r>
                    </a:p>
                  </a:txBody>
                  <a:tcPr marL="60168" marR="60168" marT="0" marB="0"/>
                </a:tc>
                <a:extLst>
                  <a:ext uri="{0D108BD9-81ED-4DB2-BD59-A6C34878D82A}">
                    <a16:rowId xmlns:a16="http://schemas.microsoft.com/office/drawing/2014/main" val="298268992"/>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IPsec VPN</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Configure the IPsec VPN.</a:t>
                      </a:r>
                    </a:p>
                  </a:txBody>
                  <a:tcPr marL="60168" marR="60168" marT="0" marB="0"/>
                </a:tc>
                <a:extLst>
                  <a:ext uri="{0D108BD9-81ED-4DB2-BD59-A6C34878D82A}">
                    <a16:rowId xmlns:a16="http://schemas.microsoft.com/office/drawing/2014/main" val="2019914068"/>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Syntax to Configure a Crypto Map</a:t>
            </a:r>
          </a:p>
        </p:txBody>
      </p:sp>
      <p:graphicFrame>
        <p:nvGraphicFramePr>
          <p:cNvPr id="27" name="Table 26"/>
          <p:cNvGraphicFramePr>
            <a:graphicFrameLocks noGrp="1"/>
          </p:cNvGraphicFramePr>
          <p:nvPr>
            <p:extLst>
              <p:ext uri="{D42A27DB-BD31-4B8C-83A1-F6EECF244321}">
                <p14:modId xmlns:p14="http://schemas.microsoft.com/office/powerpoint/2010/main" val="3055602268"/>
              </p:ext>
            </p:extLst>
          </p:nvPr>
        </p:nvGraphicFramePr>
        <p:xfrm>
          <a:off x="1448215" y="2594610"/>
          <a:ext cx="5898777" cy="2026920"/>
        </p:xfrm>
        <a:graphic>
          <a:graphicData uri="http://schemas.openxmlformats.org/drawingml/2006/table">
            <a:tbl>
              <a:tblPr/>
              <a:tblGrid>
                <a:gridCol w="1272989">
                  <a:extLst>
                    <a:ext uri="{9D8B030D-6E8A-4147-A177-3AD203B41FA5}">
                      <a16:colId xmlns:a16="http://schemas.microsoft.com/office/drawing/2014/main" val="20000"/>
                    </a:ext>
                  </a:extLst>
                </a:gridCol>
                <a:gridCol w="4625788">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map-name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Identifies the crypto map set.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seq-num</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Sequence number you assign to the crypto map entry. Use the </a:t>
                      </a:r>
                      <a:r>
                        <a:rPr lang="en-US" sz="1200" b="1" dirty="0">
                          <a:solidFill>
                            <a:srgbClr val="58585B"/>
                          </a:solidFill>
                        </a:rPr>
                        <a:t>crypto</a:t>
                      </a:r>
                      <a:r>
                        <a:rPr lang="en-US" sz="1200" dirty="0">
                          <a:solidFill>
                            <a:srgbClr val="58585B"/>
                          </a:solidFill>
                        </a:rPr>
                        <a:t> </a:t>
                      </a:r>
                      <a:r>
                        <a:rPr lang="en-US" sz="1200" b="1" dirty="0">
                          <a:solidFill>
                            <a:srgbClr val="58585B"/>
                          </a:solidFill>
                        </a:rPr>
                        <a:t>map</a:t>
                      </a:r>
                      <a:r>
                        <a:rPr lang="en-US" sz="1200" dirty="0">
                          <a:solidFill>
                            <a:srgbClr val="58585B"/>
                          </a:solidFill>
                        </a:rPr>
                        <a:t> </a:t>
                      </a:r>
                      <a:r>
                        <a:rPr lang="en-US" sz="1200" i="1" dirty="0">
                          <a:solidFill>
                            <a:srgbClr val="58585B"/>
                          </a:solidFill>
                        </a:rPr>
                        <a:t>map-name</a:t>
                      </a:r>
                      <a:r>
                        <a:rPr lang="en-US" sz="1200" dirty="0">
                          <a:solidFill>
                            <a:srgbClr val="58585B"/>
                          </a:solidFill>
                        </a:rPr>
                        <a:t> </a:t>
                      </a:r>
                      <a:r>
                        <a:rPr lang="en-US" sz="1200" i="1" dirty="0">
                          <a:solidFill>
                            <a:srgbClr val="58585B"/>
                          </a:solidFill>
                        </a:rPr>
                        <a:t>seq-num</a:t>
                      </a:r>
                      <a:r>
                        <a:rPr lang="en-US" sz="1200" dirty="0">
                          <a:solidFill>
                            <a:srgbClr val="58585B"/>
                          </a:solidFill>
                        </a:rPr>
                        <a:t> command without any keyword to modify the existing crypto map entry or profile.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ipsec-isakmp</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Indicates that IKE will be used to establish the IPsec for protecting the traffic specified by this crypto map entry.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ipsec-manual</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Indicates that IKE will not be used to establish the IPsec SAs for protecting the traffic specified by this crypto map entry.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bl>
          </a:graphicData>
        </a:graphic>
      </p:graphicFrame>
      <p:pic>
        <p:nvPicPr>
          <p:cNvPr id="6" name="Picture 5">
            <a:extLst>
              <a:ext uri="{FF2B5EF4-FFF2-40B4-BE49-F238E27FC236}">
                <a16:creationId xmlns:a16="http://schemas.microsoft.com/office/drawing/2014/main" id="{99041BFF-AE2E-4917-B15C-59E20D8D1C05}"/>
              </a:ext>
            </a:extLst>
          </p:cNvPr>
          <p:cNvPicPr>
            <a:picLocks noChangeAspect="1"/>
          </p:cNvPicPr>
          <p:nvPr/>
        </p:nvPicPr>
        <p:blipFill>
          <a:blip r:embed="rId3"/>
          <a:stretch>
            <a:fillRect/>
          </a:stretch>
        </p:blipFill>
        <p:spPr>
          <a:xfrm>
            <a:off x="1317694" y="1955725"/>
            <a:ext cx="6159817" cy="292115"/>
          </a:xfrm>
          <a:prstGeom prst="rect">
            <a:avLst/>
          </a:prstGeom>
        </p:spPr>
      </p:pic>
      <p:sp>
        <p:nvSpPr>
          <p:cNvPr id="7" name="TextBox 6">
            <a:extLst>
              <a:ext uri="{FF2B5EF4-FFF2-40B4-BE49-F238E27FC236}">
                <a16:creationId xmlns:a16="http://schemas.microsoft.com/office/drawing/2014/main" id="{B4916C14-6094-40CA-A65D-5FA1B56C61ED}"/>
              </a:ext>
            </a:extLst>
          </p:cNvPr>
          <p:cNvSpPr txBox="1"/>
          <p:nvPr/>
        </p:nvSpPr>
        <p:spPr>
          <a:xfrm>
            <a:off x="0" y="731520"/>
            <a:ext cx="8795385"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Now that the interesting traffic is defined, and an IPsec transform set is configured, it is time to bind those configurations with the rest of the IPsec policy in a crypto map. The available configurations for a crypto map entry when you are in crypto map configuration mode are shown below. Although the </a:t>
            </a:r>
            <a:r>
              <a:rPr lang="en-US" sz="1400" b="1" dirty="0">
                <a:latin typeface="Arial" panose="020B0604020202020204" pitchFamily="34" charset="0"/>
                <a:cs typeface="Arial" panose="020B0604020202020204" pitchFamily="34" charset="0"/>
              </a:rPr>
              <a:t>ipsec-manual </a:t>
            </a:r>
            <a:r>
              <a:rPr lang="en-US" sz="1400" dirty="0">
                <a:latin typeface="Arial" panose="020B0604020202020204" pitchFamily="34" charset="0"/>
                <a:cs typeface="Arial" panose="020B0604020202020204" pitchFamily="34" charset="0"/>
              </a:rPr>
              <a:t>option is shown, its use is beyond the scope of this course.</a:t>
            </a:r>
          </a:p>
          <a:p>
            <a:endParaRPr lang="en-US" sz="1400"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Syntax to Configure a Crypto Map (Cont.)</a:t>
            </a:r>
          </a:p>
        </p:txBody>
      </p:sp>
      <p:sp>
        <p:nvSpPr>
          <p:cNvPr id="7" name="TextBox 6">
            <a:extLst>
              <a:ext uri="{FF2B5EF4-FFF2-40B4-BE49-F238E27FC236}">
                <a16:creationId xmlns:a16="http://schemas.microsoft.com/office/drawing/2014/main" id="{B4916C14-6094-40CA-A65D-5FA1B56C61ED}"/>
              </a:ext>
            </a:extLst>
          </p:cNvPr>
          <p:cNvSpPr txBox="1"/>
          <p:nvPr/>
        </p:nvSpPr>
        <p:spPr>
          <a:xfrm>
            <a:off x="0" y="731520"/>
            <a:ext cx="8795385"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available configurations for a crypto map entry when you are in crypto map configuration mode are shown below. The map name is </a:t>
            </a:r>
            <a:r>
              <a:rPr lang="en-US" sz="1600" b="1" dirty="0">
                <a:latin typeface="Arial" panose="020B0604020202020204" pitchFamily="34" charset="0"/>
                <a:cs typeface="Arial" panose="020B0604020202020204" pitchFamily="34" charset="0"/>
              </a:rPr>
              <a:t>R1-R2_MAP</a:t>
            </a:r>
            <a:r>
              <a:rPr lang="en-US" sz="1600" dirty="0">
                <a:latin typeface="Arial" panose="020B0604020202020204" pitchFamily="34" charset="0"/>
                <a:cs typeface="Arial" panose="020B0604020202020204" pitchFamily="34" charset="0"/>
              </a:rPr>
              <a:t>, and the sequence number is </a:t>
            </a:r>
            <a:r>
              <a:rPr lang="en-US" sz="1600" b="1" dirty="0">
                <a:latin typeface="Arial" panose="020B0604020202020204" pitchFamily="34" charset="0"/>
                <a:cs typeface="Arial" panose="020B0604020202020204" pitchFamily="34" charset="0"/>
              </a:rPr>
              <a:t>10</a:t>
            </a:r>
            <a:r>
              <a:rPr lang="en-US" sz="16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47F5ECE3-6129-4010-9F99-5FBDD2AB80FE}"/>
              </a:ext>
            </a:extLst>
          </p:cNvPr>
          <p:cNvPicPr>
            <a:picLocks noChangeAspect="1"/>
          </p:cNvPicPr>
          <p:nvPr/>
        </p:nvPicPr>
        <p:blipFill>
          <a:blip r:embed="rId3"/>
          <a:stretch>
            <a:fillRect/>
          </a:stretch>
        </p:blipFill>
        <p:spPr>
          <a:xfrm>
            <a:off x="1775007" y="1544095"/>
            <a:ext cx="5245370" cy="293385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spTree>
    <p:extLst>
      <p:ext uri="{BB962C8B-B14F-4D97-AF65-F5344CB8AC3E}">
        <p14:creationId xmlns:p14="http://schemas.microsoft.com/office/powerpoint/2010/main" val="68532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Crypto Map Configuration</a:t>
            </a:r>
          </a:p>
        </p:txBody>
      </p:sp>
      <p:sp>
        <p:nvSpPr>
          <p:cNvPr id="5" name="Object4"/>
          <p:cNvSpPr/>
          <p:nvPr/>
        </p:nvSpPr>
        <p:spPr>
          <a:xfrm>
            <a:off x="0" y="914400"/>
            <a:ext cx="3433482" cy="3540228"/>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To finish the configuration to meet the IPsec security policy for XYZCORP, complete the following:</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b="1" dirty="0">
                <a:solidFill>
                  <a:srgbClr val="000000"/>
                </a:solidFill>
                <a:latin typeface="Arial" pitchFamily="34" charset="0"/>
                <a:ea typeface="Arial" pitchFamily="34" charset="-122"/>
                <a:cs typeface="Arial" pitchFamily="34" charset="-120"/>
              </a:rPr>
              <a:t>Step 1. </a:t>
            </a:r>
            <a:r>
              <a:rPr lang="en-US" sz="1600" dirty="0">
                <a:solidFill>
                  <a:srgbClr val="000000"/>
                </a:solidFill>
                <a:latin typeface="Arial" pitchFamily="34" charset="0"/>
                <a:ea typeface="Arial" pitchFamily="34" charset="-122"/>
                <a:cs typeface="Arial" pitchFamily="34" charset="-120"/>
              </a:rPr>
              <a:t>Bind the ACL and the transform set to the map.</a:t>
            </a:r>
          </a:p>
          <a:p>
            <a:pPr>
              <a:lnSpc>
                <a:spcPts val="2000"/>
              </a:lnSpc>
            </a:pPr>
            <a:r>
              <a:rPr lang="en-US" sz="1600" b="1" dirty="0">
                <a:solidFill>
                  <a:srgbClr val="000000"/>
                </a:solidFill>
                <a:latin typeface="Arial" pitchFamily="34" charset="0"/>
                <a:ea typeface="Arial" pitchFamily="34" charset="-122"/>
                <a:cs typeface="Arial" pitchFamily="34" charset="-120"/>
              </a:rPr>
              <a:t>Step 2.</a:t>
            </a:r>
            <a:r>
              <a:rPr lang="en-US" sz="1600" dirty="0">
                <a:solidFill>
                  <a:srgbClr val="000000"/>
                </a:solidFill>
                <a:latin typeface="Arial" pitchFamily="34" charset="0"/>
                <a:ea typeface="Arial" pitchFamily="34" charset="-122"/>
                <a:cs typeface="Arial" pitchFamily="34" charset="-120"/>
              </a:rPr>
              <a:t> Specify the peer’s IP address.</a:t>
            </a:r>
          </a:p>
          <a:p>
            <a:pPr>
              <a:lnSpc>
                <a:spcPts val="2000"/>
              </a:lnSpc>
            </a:pPr>
            <a:r>
              <a:rPr lang="en-US" sz="1600" b="1" dirty="0">
                <a:solidFill>
                  <a:srgbClr val="000000"/>
                </a:solidFill>
                <a:latin typeface="Arial" pitchFamily="34" charset="0"/>
                <a:ea typeface="Arial" pitchFamily="34" charset="-122"/>
                <a:cs typeface="Arial" pitchFamily="34" charset="-120"/>
              </a:rPr>
              <a:t>Step 3.</a:t>
            </a:r>
            <a:r>
              <a:rPr lang="en-US" sz="1600" dirty="0">
                <a:solidFill>
                  <a:srgbClr val="000000"/>
                </a:solidFill>
                <a:latin typeface="Arial" pitchFamily="34" charset="0"/>
                <a:ea typeface="Arial" pitchFamily="34" charset="-122"/>
                <a:cs typeface="Arial" pitchFamily="34" charset="-120"/>
              </a:rPr>
              <a:t> Configure the DH group.</a:t>
            </a:r>
          </a:p>
          <a:p>
            <a:pPr>
              <a:lnSpc>
                <a:spcPts val="2000"/>
              </a:lnSpc>
            </a:pPr>
            <a:r>
              <a:rPr lang="en-US" sz="1600" b="1" dirty="0">
                <a:solidFill>
                  <a:srgbClr val="000000"/>
                </a:solidFill>
                <a:latin typeface="Arial" pitchFamily="34" charset="0"/>
                <a:ea typeface="Arial" pitchFamily="34" charset="-122"/>
                <a:cs typeface="Arial" pitchFamily="34" charset="-120"/>
              </a:rPr>
              <a:t>Step 4.</a:t>
            </a:r>
            <a:r>
              <a:rPr lang="en-US" sz="1600" dirty="0">
                <a:solidFill>
                  <a:srgbClr val="000000"/>
                </a:solidFill>
                <a:latin typeface="Arial" pitchFamily="34" charset="0"/>
                <a:ea typeface="Arial" pitchFamily="34" charset="-122"/>
                <a:cs typeface="Arial" pitchFamily="34" charset="-120"/>
              </a:rPr>
              <a:t> Configure the IPsec tunnel lifetime.</a:t>
            </a:r>
            <a:endParaRPr lang="en-US" sz="1600" dirty="0"/>
          </a:p>
        </p:txBody>
      </p:sp>
      <p:pic>
        <p:nvPicPr>
          <p:cNvPr id="7" name="Picture 6">
            <a:extLst>
              <a:ext uri="{FF2B5EF4-FFF2-40B4-BE49-F238E27FC236}">
                <a16:creationId xmlns:a16="http://schemas.microsoft.com/office/drawing/2014/main" id="{329CE5BA-17E0-45B1-B675-F93B593D10EE}"/>
              </a:ext>
            </a:extLst>
          </p:cNvPr>
          <p:cNvPicPr>
            <a:picLocks noChangeAspect="1"/>
          </p:cNvPicPr>
          <p:nvPr/>
        </p:nvPicPr>
        <p:blipFill>
          <a:blip r:embed="rId3"/>
          <a:stretch>
            <a:fillRect/>
          </a:stretch>
        </p:blipFill>
        <p:spPr>
          <a:xfrm>
            <a:off x="3536575" y="731520"/>
            <a:ext cx="5047131" cy="372310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Crypto Map Configuration (Cont.)</a:t>
            </a:r>
          </a:p>
        </p:txBody>
      </p:sp>
      <p:sp>
        <p:nvSpPr>
          <p:cNvPr id="5" name="Object4"/>
          <p:cNvSpPr/>
          <p:nvPr/>
        </p:nvSpPr>
        <p:spPr>
          <a:xfrm>
            <a:off x="-1" y="914400"/>
            <a:ext cx="883023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Use the </a:t>
            </a:r>
            <a:r>
              <a:rPr lang="en-US" sz="1600" b="1" dirty="0">
                <a:solidFill>
                  <a:srgbClr val="000000"/>
                </a:solidFill>
                <a:latin typeface="Arial" pitchFamily="34" charset="0"/>
                <a:ea typeface="Arial" pitchFamily="34" charset="-122"/>
                <a:cs typeface="Arial" pitchFamily="34" charset="-120"/>
              </a:rPr>
              <a:t>show crypto map </a:t>
            </a:r>
            <a:r>
              <a:rPr lang="en-US" sz="1600" dirty="0">
                <a:solidFill>
                  <a:srgbClr val="000000"/>
                </a:solidFill>
                <a:latin typeface="Arial" pitchFamily="34" charset="0"/>
                <a:ea typeface="Arial" pitchFamily="34" charset="-122"/>
                <a:cs typeface="Arial" pitchFamily="34" charset="-120"/>
              </a:rPr>
              <a:t>command to verify the crypto map configuration, as shown in here. All the required SAs should be in place.</a:t>
            </a:r>
            <a:endParaRPr lang="en-US" sz="1600" dirty="0"/>
          </a:p>
        </p:txBody>
      </p:sp>
      <p:pic>
        <p:nvPicPr>
          <p:cNvPr id="7" name="Picture 6">
            <a:extLst>
              <a:ext uri="{FF2B5EF4-FFF2-40B4-BE49-F238E27FC236}">
                <a16:creationId xmlns:a16="http://schemas.microsoft.com/office/drawing/2014/main" id="{9B26F7C4-F3F6-48C6-AE4C-1DA47793488A}"/>
              </a:ext>
            </a:extLst>
          </p:cNvPr>
          <p:cNvPicPr>
            <a:picLocks noChangeAspect="1"/>
          </p:cNvPicPr>
          <p:nvPr/>
        </p:nvPicPr>
        <p:blipFill>
          <a:blip r:embed="rId3"/>
          <a:stretch>
            <a:fillRect/>
          </a:stretch>
        </p:blipFill>
        <p:spPr>
          <a:xfrm>
            <a:off x="1527018" y="1530191"/>
            <a:ext cx="6089963" cy="309895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spTree>
    <p:extLst>
      <p:ext uri="{BB962C8B-B14F-4D97-AF65-F5344CB8AC3E}">
        <p14:creationId xmlns:p14="http://schemas.microsoft.com/office/powerpoint/2010/main" val="10243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and Verify the Crypto Map</a:t>
            </a:r>
          </a:p>
        </p:txBody>
      </p:sp>
      <p:sp>
        <p:nvSpPr>
          <p:cNvPr id="5" name="Object4"/>
          <p:cNvSpPr/>
          <p:nvPr/>
        </p:nvSpPr>
        <p:spPr>
          <a:xfrm>
            <a:off x="0" y="914400"/>
            <a:ext cx="3073706"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To apply the crypto map, Use the </a:t>
            </a:r>
            <a:r>
              <a:rPr lang="en-US" sz="1600" b="1" dirty="0">
                <a:solidFill>
                  <a:srgbClr val="000000"/>
                </a:solidFill>
                <a:latin typeface="Arial" pitchFamily="34" charset="0"/>
                <a:ea typeface="Arial" pitchFamily="34" charset="-122"/>
                <a:cs typeface="Arial" pitchFamily="34" charset="-120"/>
              </a:rPr>
              <a:t>crypto map </a:t>
            </a:r>
            <a:r>
              <a:rPr lang="en-US" sz="1600" i="1" dirty="0">
                <a:solidFill>
                  <a:srgbClr val="000000"/>
                </a:solidFill>
                <a:latin typeface="Arial" pitchFamily="34" charset="0"/>
                <a:ea typeface="Arial" pitchFamily="34" charset="-122"/>
                <a:cs typeface="Arial" pitchFamily="34" charset="-120"/>
              </a:rPr>
              <a:t>map-name</a:t>
            </a:r>
            <a:r>
              <a:rPr lang="en-US" sz="1600" dirty="0">
                <a:solidFill>
                  <a:srgbClr val="000000"/>
                </a:solidFill>
                <a:latin typeface="Arial" pitchFamily="34" charset="0"/>
                <a:ea typeface="Arial" pitchFamily="34" charset="-122"/>
                <a:cs typeface="Arial" pitchFamily="34" charset="-120"/>
              </a:rPr>
              <a:t> interface configuration command to apply the crypto map.</a:t>
            </a:r>
          </a:p>
          <a:p>
            <a:pPr>
              <a:lnSpc>
                <a:spcPts val="2000"/>
              </a:lnSpc>
            </a:pPr>
            <a:endParaRPr lang="en-US" sz="1600" dirty="0">
              <a:solidFill>
                <a:srgbClr val="000000"/>
              </a:solidFill>
              <a:latin typeface="Arial" pitchFamily="34" charset="0"/>
              <a:cs typeface="Arial" pitchFamily="34" charset="-120"/>
            </a:endParaRPr>
          </a:p>
          <a:p>
            <a:pPr>
              <a:lnSpc>
                <a:spcPts val="2000"/>
              </a:lnSpc>
            </a:pPr>
            <a:r>
              <a:rPr lang="en-US" sz="1600" dirty="0">
                <a:solidFill>
                  <a:srgbClr val="000000"/>
                </a:solidFill>
                <a:latin typeface="Arial" pitchFamily="34" charset="0"/>
                <a:cs typeface="Arial" pitchFamily="34" charset="-120"/>
              </a:rPr>
              <a:t>Use the </a:t>
            </a:r>
            <a:r>
              <a:rPr lang="en-US" sz="1600" b="1" dirty="0">
                <a:solidFill>
                  <a:srgbClr val="000000"/>
                </a:solidFill>
                <a:latin typeface="Arial" pitchFamily="34" charset="0"/>
                <a:cs typeface="Arial" pitchFamily="34" charset="-120"/>
              </a:rPr>
              <a:t>show crypto map </a:t>
            </a:r>
            <a:r>
              <a:rPr lang="en-US" sz="1600" dirty="0">
                <a:solidFill>
                  <a:srgbClr val="000000"/>
                </a:solidFill>
                <a:latin typeface="Arial" pitchFamily="34" charset="0"/>
                <a:cs typeface="Arial" pitchFamily="34" charset="-120"/>
              </a:rPr>
              <a:t>to verify the crypto map is not applied to the interface.</a:t>
            </a:r>
            <a:endParaRPr lang="en-US" sz="1600" dirty="0"/>
          </a:p>
        </p:txBody>
      </p:sp>
      <p:pic>
        <p:nvPicPr>
          <p:cNvPr id="7" name="Picture 6">
            <a:extLst>
              <a:ext uri="{FF2B5EF4-FFF2-40B4-BE49-F238E27FC236}">
                <a16:creationId xmlns:a16="http://schemas.microsoft.com/office/drawing/2014/main" id="{80DD6805-ED01-455A-A9F5-76D673529FC2}"/>
              </a:ext>
            </a:extLst>
          </p:cNvPr>
          <p:cNvPicPr>
            <a:picLocks noChangeAspect="1"/>
          </p:cNvPicPr>
          <p:nvPr/>
        </p:nvPicPr>
        <p:blipFill>
          <a:blip r:embed="rId3"/>
          <a:stretch>
            <a:fillRect/>
          </a:stretch>
        </p:blipFill>
        <p:spPr>
          <a:xfrm>
            <a:off x="3301000" y="914400"/>
            <a:ext cx="5385800" cy="318944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19.5 IPsec VPN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Send Interesting Traffic</a:t>
            </a:r>
          </a:p>
        </p:txBody>
      </p:sp>
      <p:sp>
        <p:nvSpPr>
          <p:cNvPr id="5" name="Object4"/>
          <p:cNvSpPr/>
          <p:nvPr/>
        </p:nvSpPr>
        <p:spPr>
          <a:xfrm>
            <a:off x="0" y="937214"/>
            <a:ext cx="86868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Traffic from the LAN interface on R1 destined for the LAN interface on R2 is considered interesting traffic because it matches the ACLs configured on both routers. An extended ping from R1 will effectively test the VPN configuration. </a:t>
            </a:r>
            <a:endParaRPr lang="en-US" sz="1600" dirty="0"/>
          </a:p>
        </p:txBody>
      </p:sp>
      <p:pic>
        <p:nvPicPr>
          <p:cNvPr id="7" name="Picture 6">
            <a:extLst>
              <a:ext uri="{FF2B5EF4-FFF2-40B4-BE49-F238E27FC236}">
                <a16:creationId xmlns:a16="http://schemas.microsoft.com/office/drawing/2014/main" id="{3BE31805-88D9-4ABD-95FB-66BB30621EE7}"/>
              </a:ext>
            </a:extLst>
          </p:cNvPr>
          <p:cNvPicPr>
            <a:picLocks noChangeAspect="1"/>
          </p:cNvPicPr>
          <p:nvPr/>
        </p:nvPicPr>
        <p:blipFill>
          <a:blip r:embed="rId3"/>
          <a:stretch>
            <a:fillRect/>
          </a:stretch>
        </p:blipFill>
        <p:spPr>
          <a:xfrm>
            <a:off x="782860" y="2188407"/>
            <a:ext cx="7154786" cy="163629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Verify the ISAKMP and IPsec Tunnels</a:t>
            </a:r>
          </a:p>
        </p:txBody>
      </p:sp>
      <p:sp>
        <p:nvSpPr>
          <p:cNvPr id="5" name="Object4"/>
          <p:cNvSpPr/>
          <p:nvPr/>
        </p:nvSpPr>
        <p:spPr>
          <a:xfrm>
            <a:off x="0" y="731520"/>
            <a:ext cx="86868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To verify that tunnels have been established, use the </a:t>
            </a:r>
            <a:r>
              <a:rPr lang="en-US" sz="1600" b="1" dirty="0">
                <a:solidFill>
                  <a:srgbClr val="000000"/>
                </a:solidFill>
                <a:latin typeface="Arial" pitchFamily="34" charset="0"/>
                <a:ea typeface="Arial" pitchFamily="34" charset="-122"/>
                <a:cs typeface="Arial" pitchFamily="34" charset="-120"/>
              </a:rPr>
              <a:t>show crypto isakmp sa </a:t>
            </a:r>
            <a:r>
              <a:rPr lang="en-US" sz="1600" dirty="0">
                <a:solidFill>
                  <a:srgbClr val="000000"/>
                </a:solidFill>
                <a:latin typeface="Arial" pitchFamily="34" charset="0"/>
                <a:ea typeface="Arial" pitchFamily="34" charset="-122"/>
                <a:cs typeface="Arial" pitchFamily="34" charset="-120"/>
              </a:rPr>
              <a:t>and </a:t>
            </a:r>
            <a:r>
              <a:rPr lang="en-US" sz="1600" b="1" dirty="0">
                <a:solidFill>
                  <a:srgbClr val="000000"/>
                </a:solidFill>
                <a:latin typeface="Arial" pitchFamily="34" charset="0"/>
                <a:ea typeface="Arial" pitchFamily="34" charset="-122"/>
                <a:cs typeface="Arial" pitchFamily="34" charset="-120"/>
              </a:rPr>
              <a:t>show crypto ipsec sa </a:t>
            </a:r>
            <a:r>
              <a:rPr lang="en-US" sz="1600" dirty="0">
                <a:solidFill>
                  <a:srgbClr val="000000"/>
                </a:solidFill>
                <a:latin typeface="Arial" pitchFamily="34" charset="0"/>
                <a:ea typeface="Arial" pitchFamily="34" charset="-122"/>
                <a:cs typeface="Arial" pitchFamily="34" charset="-120"/>
              </a:rPr>
              <a:t>(next slide)</a:t>
            </a:r>
            <a:r>
              <a:rPr lang="en-US" sz="1600" b="1" dirty="0">
                <a:solidFill>
                  <a:srgbClr val="000000"/>
                </a:solidFill>
                <a:latin typeface="Arial" pitchFamily="34" charset="0"/>
                <a:ea typeface="Arial" pitchFamily="34" charset="-122"/>
                <a:cs typeface="Arial" pitchFamily="34" charset="-120"/>
              </a:rPr>
              <a:t> </a:t>
            </a:r>
            <a:r>
              <a:rPr lang="en-US" sz="1600" dirty="0">
                <a:solidFill>
                  <a:srgbClr val="000000"/>
                </a:solidFill>
                <a:latin typeface="Arial" pitchFamily="34" charset="0"/>
                <a:ea typeface="Arial" pitchFamily="34" charset="-122"/>
                <a:cs typeface="Arial" pitchFamily="34" charset="-120"/>
              </a:rPr>
              <a:t>commands.</a:t>
            </a:r>
            <a:endParaRPr lang="en-US" sz="1600" dirty="0"/>
          </a:p>
        </p:txBody>
      </p:sp>
      <p:pic>
        <p:nvPicPr>
          <p:cNvPr id="7" name="Picture 6">
            <a:extLst>
              <a:ext uri="{FF2B5EF4-FFF2-40B4-BE49-F238E27FC236}">
                <a16:creationId xmlns:a16="http://schemas.microsoft.com/office/drawing/2014/main" id="{44CC6B49-8F82-474B-AC0E-78C286682002}"/>
              </a:ext>
            </a:extLst>
          </p:cNvPr>
          <p:cNvPicPr>
            <a:picLocks noChangeAspect="1"/>
          </p:cNvPicPr>
          <p:nvPr/>
        </p:nvPicPr>
        <p:blipFill>
          <a:blip r:embed="rId3"/>
          <a:stretch>
            <a:fillRect/>
          </a:stretch>
        </p:blipFill>
        <p:spPr>
          <a:xfrm>
            <a:off x="1545687" y="1553210"/>
            <a:ext cx="5743195" cy="20370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4384713" cy="914400"/>
          </a:xfrm>
          <a:prstGeom prst="rect">
            <a:avLst/>
          </a:prstGeom>
          <a:noFill/>
          <a:ln/>
        </p:spPr>
        <p:txBody>
          <a:bodyPr wrap="square" rtlCol="0"/>
          <a:lstStyle/>
          <a:p>
            <a:pPr marL="0" indent="0">
              <a:buNone/>
            </a:pPr>
            <a:r>
              <a:rPr lang="en-US" dirty="0"/>
              <a:t>Verify the ISAKMP and IPsec Tunnels (Cont.)</a:t>
            </a:r>
          </a:p>
        </p:txBody>
      </p:sp>
      <p:sp>
        <p:nvSpPr>
          <p:cNvPr id="5" name="Object4"/>
          <p:cNvSpPr/>
          <p:nvPr/>
        </p:nvSpPr>
        <p:spPr>
          <a:xfrm>
            <a:off x="409575" y="1211718"/>
            <a:ext cx="3628107" cy="60198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output for the ISAKMP tunnel is shown below. Notice that the tunnel is active between the two peers, 172.30.2.1 and 172.30.2.2.</a:t>
            </a:r>
            <a:endParaRPr lang="en-US" sz="1600" dirty="0"/>
          </a:p>
        </p:txBody>
      </p:sp>
      <p:pic>
        <p:nvPicPr>
          <p:cNvPr id="8" name="Picture 7">
            <a:extLst>
              <a:ext uri="{FF2B5EF4-FFF2-40B4-BE49-F238E27FC236}">
                <a16:creationId xmlns:a16="http://schemas.microsoft.com/office/drawing/2014/main" id="{7F8B0389-6D11-4F3C-A108-3C1AC199267D}"/>
              </a:ext>
            </a:extLst>
          </p:cNvPr>
          <p:cNvPicPr>
            <a:picLocks noChangeAspect="1"/>
          </p:cNvPicPr>
          <p:nvPr/>
        </p:nvPicPr>
        <p:blipFill>
          <a:blip r:embed="rId3"/>
          <a:stretch>
            <a:fillRect/>
          </a:stretch>
        </p:blipFill>
        <p:spPr>
          <a:xfrm>
            <a:off x="4572000" y="199175"/>
            <a:ext cx="3883446" cy="478820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spTree>
    <p:extLst>
      <p:ext uri="{BB962C8B-B14F-4D97-AF65-F5344CB8AC3E}">
        <p14:creationId xmlns:p14="http://schemas.microsoft.com/office/powerpoint/2010/main" val="326642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Site-to-Site IPsec VPN Configuration</a:t>
            </a:r>
          </a:p>
        </p:txBody>
      </p:sp>
      <p:sp>
        <p:nvSpPr>
          <p:cNvPr id="5" name="TextBox 4">
            <a:extLst>
              <a:ext uri="{FF2B5EF4-FFF2-40B4-BE49-F238E27FC236}">
                <a16:creationId xmlns:a16="http://schemas.microsoft.com/office/drawing/2014/main" id="{C8969593-624B-49FB-A57C-5F5D1FA14CA4}"/>
              </a:ext>
            </a:extLst>
          </p:cNvPr>
          <p:cNvSpPr txBox="1"/>
          <p:nvPr/>
        </p:nvSpPr>
        <p:spPr>
          <a:xfrm>
            <a:off x="592667" y="965200"/>
            <a:ext cx="7577666" cy="369332"/>
          </a:xfrm>
          <a:prstGeom prst="rect">
            <a:avLst/>
          </a:prstGeom>
          <a:noFill/>
        </p:spPr>
        <p:txBody>
          <a:bodyPr wrap="square" rtlCol="0">
            <a:spAutoFit/>
          </a:bodyPr>
          <a:lstStyle/>
          <a:p>
            <a:r>
              <a:rPr lang="en-US" dirty="0"/>
              <a:t>This video will demonstrate configuring a Site-to Site IPsec VPN Tunnel.</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19.1 Configure a Site-to-Site IPsec VPN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and Verify a Site-to-Site IPsec VPN</a:t>
            </a:r>
          </a:p>
        </p:txBody>
      </p:sp>
      <p:sp>
        <p:nvSpPr>
          <p:cNvPr id="5" name="Object4"/>
          <p:cNvSpPr/>
          <p:nvPr/>
        </p:nvSpPr>
        <p:spPr>
          <a:xfrm>
            <a:off x="313267" y="99060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In this Packet Tracer, you will complete the following objectives:</a:t>
            </a:r>
          </a:p>
          <a:p>
            <a:pPr>
              <a:lnSpc>
                <a:spcPts val="2000"/>
              </a:lnSpc>
            </a:pPr>
            <a:endParaRPr lang="en-US"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dirty="0">
                <a:solidFill>
                  <a:srgbClr val="000000"/>
                </a:solidFill>
                <a:latin typeface="Arial" pitchFamily="34" charset="0"/>
                <a:ea typeface="Arial" pitchFamily="34" charset="-122"/>
                <a:cs typeface="Arial" pitchFamily="34" charset="-120"/>
              </a:rPr>
              <a:t>Verify connectivity throughout the network</a:t>
            </a:r>
          </a:p>
          <a:p>
            <a:pPr marL="285750" indent="-285750">
              <a:lnSpc>
                <a:spcPts val="2000"/>
              </a:lnSpc>
              <a:buFont typeface="Arial" panose="020B0604020202020204" pitchFamily="34" charset="0"/>
              <a:buChar char="•"/>
            </a:pPr>
            <a:r>
              <a:rPr lang="en-US" dirty="0">
                <a:solidFill>
                  <a:srgbClr val="000000"/>
                </a:solidFill>
                <a:latin typeface="Arial" pitchFamily="34" charset="0"/>
                <a:ea typeface="Arial" pitchFamily="34" charset="-122"/>
                <a:cs typeface="Arial" pitchFamily="34" charset="-120"/>
              </a:rPr>
              <a:t>Configure router R1 to support to site-to-site IPsec VPN with R3</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Configuring a Site-to-Site VPN</a:t>
            </a:r>
          </a:p>
        </p:txBody>
      </p:sp>
      <p:sp>
        <p:nvSpPr>
          <p:cNvPr id="5" name="Object4"/>
          <p:cNvSpPr/>
          <p:nvPr/>
        </p:nvSpPr>
        <p:spPr>
          <a:xfrm>
            <a:off x="127000" y="91440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In this lab, you will complete the following objectives:</a:t>
            </a:r>
          </a:p>
          <a:p>
            <a:pPr>
              <a:lnSpc>
                <a:spcPts val="2000"/>
              </a:lnSpc>
            </a:pPr>
            <a:endParaRPr lang="en-US"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dirty="0">
                <a:solidFill>
                  <a:srgbClr val="000000"/>
                </a:solidFill>
                <a:latin typeface="Arial" pitchFamily="34" charset="0"/>
                <a:ea typeface="Arial" pitchFamily="34" charset="-122"/>
                <a:cs typeface="Arial" pitchFamily="34" charset="-120"/>
              </a:rPr>
              <a:t>Configure basic device settings.</a:t>
            </a:r>
          </a:p>
          <a:p>
            <a:pPr marL="285750" indent="-285750">
              <a:lnSpc>
                <a:spcPts val="2000"/>
              </a:lnSpc>
              <a:buFont typeface="Arial" panose="020B0604020202020204" pitchFamily="34" charset="0"/>
              <a:buChar char="•"/>
            </a:pPr>
            <a:r>
              <a:rPr lang="en-US" dirty="0">
                <a:solidFill>
                  <a:srgbClr val="000000"/>
                </a:solidFill>
                <a:latin typeface="Arial" pitchFamily="34" charset="0"/>
                <a:ea typeface="Arial" pitchFamily="34" charset="-122"/>
                <a:cs typeface="Arial" pitchFamily="34" charset="-120"/>
              </a:rPr>
              <a:t>Configure a site-to-site VPN using Cisco IOS.</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Negotiation</a:t>
            </a:r>
          </a:p>
        </p:txBody>
      </p:sp>
      <p:sp>
        <p:nvSpPr>
          <p:cNvPr id="5" name="Object4"/>
          <p:cNvSpPr/>
          <p:nvPr/>
        </p:nvSpPr>
        <p:spPr>
          <a:xfrm>
            <a:off x="0" y="914400"/>
            <a:ext cx="88138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IPsec negotiation to establish a VPN involves five steps, which include IKE Phase 1 and Phase 2:</a:t>
            </a:r>
          </a:p>
          <a:p>
            <a:pPr marL="342900" indent="-342900">
              <a:lnSpc>
                <a:spcPts val="2000"/>
              </a:lnSpc>
              <a:buAutoNum type="arabicPeriod"/>
            </a:pPr>
            <a:r>
              <a:rPr lang="en-US" sz="1600" dirty="0">
                <a:solidFill>
                  <a:srgbClr val="000000"/>
                </a:solidFill>
                <a:latin typeface="Arial" panose="020B0604020202020204" pitchFamily="34" charset="0"/>
                <a:cs typeface="Arial" panose="020B0604020202020204" pitchFamily="34" charset="0"/>
              </a:rPr>
              <a:t>An ISAKMP tunnel is initiated when host A sends “interesting” traffic to host B. Traffic is considered interesting when it travels between the peers and meets the criteria that are defined in an ACL.</a:t>
            </a:r>
          </a:p>
          <a:p>
            <a:pPr marL="342900" indent="-342900">
              <a:lnSpc>
                <a:spcPts val="2000"/>
              </a:lnSpc>
              <a:buAutoNum type="arabicPeriod"/>
            </a:pPr>
            <a:r>
              <a:rPr lang="en-US" sz="1600" dirty="0">
                <a:latin typeface="Arial" panose="020B0604020202020204" pitchFamily="34" charset="0"/>
                <a:cs typeface="Arial" panose="020B0604020202020204" pitchFamily="34" charset="0"/>
              </a:rPr>
              <a:t>IKE Phase 1 begins. The peers negotiate the ISAKMP SA policy. When the peers agree on the policy and are authenticated, a secure tunnel is created.</a:t>
            </a:r>
          </a:p>
          <a:p>
            <a:pPr marL="342900" indent="-342900">
              <a:lnSpc>
                <a:spcPts val="2000"/>
              </a:lnSpc>
              <a:buAutoNum type="arabicPeriod"/>
            </a:pPr>
            <a:r>
              <a:rPr lang="en-US" sz="1600" dirty="0">
                <a:latin typeface="Arial" panose="020B0604020202020204" pitchFamily="34" charset="0"/>
                <a:cs typeface="Arial" panose="020B0604020202020204" pitchFamily="34" charset="0"/>
              </a:rPr>
              <a:t>IKE Phase 2 begins. The IPsec peers use the authenticated secure tunnel to negotiate the IPsec SA policy. The negotiation of the shared policy determines how the IPsec tunnel is established.</a:t>
            </a:r>
          </a:p>
          <a:p>
            <a:pPr marL="342900" indent="-342900">
              <a:lnSpc>
                <a:spcPts val="2000"/>
              </a:lnSpc>
              <a:buAutoNum type="arabicPeriod"/>
            </a:pPr>
            <a:r>
              <a:rPr lang="en-US" sz="1600" dirty="0">
                <a:latin typeface="Arial" panose="020B0604020202020204" pitchFamily="34" charset="0"/>
                <a:cs typeface="Arial" panose="020B0604020202020204" pitchFamily="34" charset="0"/>
              </a:rPr>
              <a:t>The IPsec tunnel is created, and data is transferred between the IPsec peers based on the IPsec SAs.</a:t>
            </a:r>
          </a:p>
          <a:p>
            <a:pPr marL="342900" indent="-342900">
              <a:lnSpc>
                <a:spcPts val="2000"/>
              </a:lnSpc>
              <a:buAutoNum type="arabicPeriod"/>
            </a:pPr>
            <a:r>
              <a:rPr lang="en-US" sz="1600" dirty="0">
                <a:latin typeface="Arial" panose="020B0604020202020204" pitchFamily="34" charset="0"/>
                <a:cs typeface="Arial" panose="020B0604020202020204" pitchFamily="34" charset="0"/>
              </a:rPr>
              <a:t>The IPsec tunnel terminates when the IPsec SAs are manually deleted, or when their lifetime expires.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IPsec VPN Topology</a:t>
            </a:r>
          </a:p>
        </p:txBody>
      </p:sp>
      <p:sp>
        <p:nvSpPr>
          <p:cNvPr id="5" name="Object4"/>
          <p:cNvSpPr/>
          <p:nvPr/>
        </p:nvSpPr>
        <p:spPr>
          <a:xfrm>
            <a:off x="0" y="731520"/>
            <a:ext cx="8492067"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Implementing a site-to-site VPN requires configuring settings for both IKE Phase 1 and Phase 2. In the phase 1 configuration, the two sites are configured with the necessary ISAKMP security associations to ensure that an ISAKMP tunnel can be created. In the phase 2 configuration, the two sites are configured with the IPsec security associations to ensure that an IPsec tunnel is created within the ISAKMP tunnel. Both tunnels will be created only when interesting traffic is detected.</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The topology in the figure for XYZCORP will be used in this section to demonstrate a site-to-site IPsec VPN implementation. </a:t>
            </a:r>
            <a:endParaRPr lang="en-US" sz="1600" dirty="0"/>
          </a:p>
        </p:txBody>
      </p:sp>
      <p:pic>
        <p:nvPicPr>
          <p:cNvPr id="4" name="Picture 3">
            <a:extLst>
              <a:ext uri="{FF2B5EF4-FFF2-40B4-BE49-F238E27FC236}">
                <a16:creationId xmlns:a16="http://schemas.microsoft.com/office/drawing/2014/main" id="{3A0E6473-8BE4-4EA2-9439-BBAFFF877B98}"/>
              </a:ext>
            </a:extLst>
          </p:cNvPr>
          <p:cNvPicPr>
            <a:picLocks noChangeAspect="1"/>
          </p:cNvPicPr>
          <p:nvPr/>
        </p:nvPicPr>
        <p:blipFill>
          <a:blip r:embed="rId3"/>
          <a:stretch>
            <a:fillRect/>
          </a:stretch>
        </p:blipFill>
        <p:spPr>
          <a:xfrm>
            <a:off x="1311512" y="3169920"/>
            <a:ext cx="5821896" cy="11226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IPsec VPN Topology (Cont.)</a:t>
            </a:r>
          </a:p>
        </p:txBody>
      </p:sp>
      <p:sp>
        <p:nvSpPr>
          <p:cNvPr id="8" name="TextBox 7">
            <a:extLst>
              <a:ext uri="{FF2B5EF4-FFF2-40B4-BE49-F238E27FC236}">
                <a16:creationId xmlns:a16="http://schemas.microsoft.com/office/drawing/2014/main" id="{8FE700B0-7EBB-4F97-9015-FBC8DA035E38}"/>
              </a:ext>
            </a:extLst>
          </p:cNvPr>
          <p:cNvSpPr txBox="1"/>
          <p:nvPr/>
        </p:nvSpPr>
        <p:spPr>
          <a:xfrm>
            <a:off x="0" y="750481"/>
            <a:ext cx="8791575"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Both routers are configured with IP addressing and static routing. An extended ping on R1 verifies that routing between the LANs is operational.</a:t>
            </a:r>
          </a:p>
        </p:txBody>
      </p:sp>
      <p:pic>
        <p:nvPicPr>
          <p:cNvPr id="5" name="Picture 4">
            <a:extLst>
              <a:ext uri="{FF2B5EF4-FFF2-40B4-BE49-F238E27FC236}">
                <a16:creationId xmlns:a16="http://schemas.microsoft.com/office/drawing/2014/main" id="{2BD47AD2-B82F-4E37-8100-7BE0ABF86530}"/>
              </a:ext>
            </a:extLst>
          </p:cNvPr>
          <p:cNvPicPr>
            <a:picLocks noChangeAspect="1"/>
          </p:cNvPicPr>
          <p:nvPr/>
        </p:nvPicPr>
        <p:blipFill>
          <a:blip r:embed="rId3"/>
          <a:stretch>
            <a:fillRect/>
          </a:stretch>
        </p:blipFill>
        <p:spPr>
          <a:xfrm>
            <a:off x="780102" y="1304242"/>
            <a:ext cx="3270887" cy="3439208"/>
          </a:xfrm>
          <a:prstGeom prst="rect">
            <a:avLst/>
          </a:prstGeom>
        </p:spPr>
      </p:pic>
      <p:pic>
        <p:nvPicPr>
          <p:cNvPr id="10" name="Picture 9">
            <a:extLst>
              <a:ext uri="{FF2B5EF4-FFF2-40B4-BE49-F238E27FC236}">
                <a16:creationId xmlns:a16="http://schemas.microsoft.com/office/drawing/2014/main" id="{46158F67-07D2-44FE-A46B-E4F373895EFF}"/>
              </a:ext>
            </a:extLst>
          </p:cNvPr>
          <p:cNvPicPr>
            <a:picLocks noChangeAspect="1"/>
          </p:cNvPicPr>
          <p:nvPr/>
        </p:nvPicPr>
        <p:blipFill>
          <a:blip r:embed="rId4"/>
          <a:stretch>
            <a:fillRect/>
          </a:stretch>
        </p:blipFill>
        <p:spPr>
          <a:xfrm>
            <a:off x="4564048" y="2390421"/>
            <a:ext cx="4227527" cy="103702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extLst>
      <p:ext uri="{BB962C8B-B14F-4D97-AF65-F5344CB8AC3E}">
        <p14:creationId xmlns:p14="http://schemas.microsoft.com/office/powerpoint/2010/main" val="130949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434340"/>
          </a:xfrm>
          <a:prstGeom prst="rect">
            <a:avLst/>
          </a:prstGeom>
          <a:noFill/>
          <a:ln/>
        </p:spPr>
        <p:txBody>
          <a:bodyPr wrap="square" rtlCol="0"/>
          <a:lstStyle/>
          <a:p>
            <a:pPr marL="0" indent="0">
              <a:buNone/>
            </a:pPr>
            <a:r>
              <a:rPr lang="en-US" dirty="0"/>
              <a:t>IPsec VPN Configuration Tasks</a:t>
            </a:r>
          </a:p>
        </p:txBody>
      </p:sp>
      <p:sp>
        <p:nvSpPr>
          <p:cNvPr id="5" name="Object4"/>
          <p:cNvSpPr/>
          <p:nvPr/>
        </p:nvSpPr>
        <p:spPr>
          <a:xfrm>
            <a:off x="385483" y="708660"/>
            <a:ext cx="3747247" cy="4149090"/>
          </a:xfrm>
          <a:prstGeom prst="rect">
            <a:avLst/>
          </a:prstGeom>
          <a:noFill/>
          <a:ln/>
        </p:spPr>
        <p:txBody>
          <a:bodyPr wrap="square" rtlCol="0" anchor="t"/>
          <a:lstStyle/>
          <a:p>
            <a:pPr>
              <a:lnSpc>
                <a:spcPts val="2000"/>
              </a:lnSpc>
            </a:pPr>
            <a:r>
              <a:rPr lang="en-US" sz="1600" b="1" dirty="0">
                <a:solidFill>
                  <a:srgbClr val="000000"/>
                </a:solidFill>
                <a:latin typeface="Arial" pitchFamily="34" charset="0"/>
                <a:ea typeface="Arial" pitchFamily="34" charset="-122"/>
                <a:cs typeface="Arial" pitchFamily="34" charset="-120"/>
              </a:rPr>
              <a:t>Security Policy Requirements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All XYZCORP VPNs should be implemented using the following security policy:</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Encrypt traffic with AES 256 and SHA.</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Authenticate with PSK.</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Exchange keys with DH group 14.</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ISAKMP tunnel lifetime is 1 hour.</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IPsec tunnel uses ESP with a 15-minute lifetime.</a:t>
            </a:r>
          </a:p>
        </p:txBody>
      </p:sp>
      <p:sp>
        <p:nvSpPr>
          <p:cNvPr id="8" name="Object4">
            <a:extLst>
              <a:ext uri="{FF2B5EF4-FFF2-40B4-BE49-F238E27FC236}">
                <a16:creationId xmlns:a16="http://schemas.microsoft.com/office/drawing/2014/main" id="{8B641A6B-E4C4-4834-B12C-7950D6025B8E}"/>
              </a:ext>
            </a:extLst>
          </p:cNvPr>
          <p:cNvSpPr/>
          <p:nvPr/>
        </p:nvSpPr>
        <p:spPr>
          <a:xfrm>
            <a:off x="4329954" y="708660"/>
            <a:ext cx="4500282" cy="4149090"/>
          </a:xfrm>
          <a:prstGeom prst="rect">
            <a:avLst/>
          </a:prstGeom>
          <a:noFill/>
          <a:ln/>
        </p:spPr>
        <p:txBody>
          <a:bodyPr wrap="square" rtlCol="0" anchor="t"/>
          <a:lstStyle/>
          <a:p>
            <a:pPr>
              <a:lnSpc>
                <a:spcPts val="2000"/>
              </a:lnSpc>
            </a:pPr>
            <a:r>
              <a:rPr lang="en-US" sz="1600" b="1" dirty="0">
                <a:solidFill>
                  <a:srgbClr val="000000"/>
                </a:solidFill>
                <a:latin typeface="Arial" pitchFamily="34" charset="0"/>
                <a:ea typeface="Arial" pitchFamily="34" charset="-122"/>
                <a:cs typeface="Arial" pitchFamily="34" charset="-120"/>
              </a:rPr>
              <a:t>Configuration Tasks: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The configuration tasks required to meet this policy are:</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Task 1: Configure the ISAKMP Policy for IKE Phase 1</a:t>
            </a:r>
          </a:p>
          <a:p>
            <a:pPr>
              <a:lnSpc>
                <a:spcPts val="2000"/>
              </a:lnSpc>
            </a:pPr>
            <a:r>
              <a:rPr lang="en-US" sz="1600" dirty="0">
                <a:solidFill>
                  <a:srgbClr val="000000"/>
                </a:solidFill>
                <a:latin typeface="Arial" pitchFamily="34" charset="0"/>
                <a:ea typeface="Arial" pitchFamily="34" charset="-122"/>
                <a:cs typeface="Arial" pitchFamily="34" charset="-120"/>
              </a:rPr>
              <a:t>Task 2: Configure the IPsec Policy for IPsec Phase 2</a:t>
            </a:r>
          </a:p>
          <a:p>
            <a:pPr>
              <a:lnSpc>
                <a:spcPts val="2000"/>
              </a:lnSpc>
            </a:pPr>
            <a:r>
              <a:rPr lang="en-US" sz="1600" dirty="0">
                <a:solidFill>
                  <a:srgbClr val="000000"/>
                </a:solidFill>
                <a:latin typeface="Arial" pitchFamily="34" charset="0"/>
                <a:ea typeface="Arial" pitchFamily="34" charset="-122"/>
                <a:cs typeface="Arial" pitchFamily="34" charset="-120"/>
              </a:rPr>
              <a:t>Task 3: Configure a Crypto Map for the IPsec Policy</a:t>
            </a:r>
          </a:p>
          <a:p>
            <a:pPr>
              <a:lnSpc>
                <a:spcPts val="2000"/>
              </a:lnSpc>
            </a:pPr>
            <a:r>
              <a:rPr lang="en-US" sz="1600" dirty="0">
                <a:solidFill>
                  <a:srgbClr val="000000"/>
                </a:solidFill>
                <a:latin typeface="Arial" pitchFamily="34" charset="0"/>
                <a:ea typeface="Arial" pitchFamily="34" charset="-122"/>
                <a:cs typeface="Arial" pitchFamily="34" charset="-120"/>
              </a:rPr>
              <a:t>Task 4: Apply the IPsec Policy</a:t>
            </a:r>
          </a:p>
          <a:p>
            <a:pPr>
              <a:lnSpc>
                <a:spcPts val="2000"/>
              </a:lnSpc>
            </a:pPr>
            <a:r>
              <a:rPr lang="en-US" sz="1600" dirty="0">
                <a:solidFill>
                  <a:srgbClr val="000000"/>
                </a:solidFill>
                <a:latin typeface="Arial" pitchFamily="34" charset="0"/>
                <a:ea typeface="Arial" pitchFamily="34" charset="-122"/>
                <a:cs typeface="Arial" pitchFamily="34" charset="-120"/>
              </a:rPr>
              <a:t>Task 5: Verify that the IPsec Tunnel is Operational</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Existing ACL Configurations</a:t>
            </a:r>
          </a:p>
        </p:txBody>
      </p:sp>
      <p:sp>
        <p:nvSpPr>
          <p:cNvPr id="5" name="Object4"/>
          <p:cNvSpPr/>
          <p:nvPr/>
        </p:nvSpPr>
        <p:spPr>
          <a:xfrm>
            <a:off x="-1" y="699135"/>
            <a:ext cx="9058275" cy="128206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Prior to implementing a site-to-site IPsec VPN, ensure that the existing ACLs do not block traffic necessary for IPsec negotiations. The ACL command syntax to permit ISAKMP, ESP, and AH traffic is shown here. </a:t>
            </a:r>
            <a:endParaRPr lang="en-US" sz="1600" dirty="0"/>
          </a:p>
        </p:txBody>
      </p:sp>
      <p:pic>
        <p:nvPicPr>
          <p:cNvPr id="9" name="Picture 8">
            <a:extLst>
              <a:ext uri="{FF2B5EF4-FFF2-40B4-BE49-F238E27FC236}">
                <a16:creationId xmlns:a16="http://schemas.microsoft.com/office/drawing/2014/main" id="{F0B1A936-92ED-46C6-A9D8-0C3C903CCD1D}"/>
              </a:ext>
            </a:extLst>
          </p:cNvPr>
          <p:cNvPicPr>
            <a:picLocks noChangeAspect="1"/>
          </p:cNvPicPr>
          <p:nvPr/>
        </p:nvPicPr>
        <p:blipFill>
          <a:blip r:embed="rId3"/>
          <a:stretch>
            <a:fillRect/>
          </a:stretch>
        </p:blipFill>
        <p:spPr>
          <a:xfrm>
            <a:off x="1324566" y="1525055"/>
            <a:ext cx="6686894" cy="793791"/>
          </a:xfrm>
          <a:prstGeom prst="rect">
            <a:avLst/>
          </a:prstGeom>
        </p:spPr>
      </p:pic>
      <p:pic>
        <p:nvPicPr>
          <p:cNvPr id="11" name="Picture 10">
            <a:extLst>
              <a:ext uri="{FF2B5EF4-FFF2-40B4-BE49-F238E27FC236}">
                <a16:creationId xmlns:a16="http://schemas.microsoft.com/office/drawing/2014/main" id="{A992655C-9058-452E-A540-57BA02C41B4E}"/>
              </a:ext>
            </a:extLst>
          </p:cNvPr>
          <p:cNvPicPr>
            <a:picLocks noChangeAspect="1"/>
          </p:cNvPicPr>
          <p:nvPr/>
        </p:nvPicPr>
        <p:blipFill>
          <a:blip r:embed="rId4"/>
          <a:stretch>
            <a:fillRect/>
          </a:stretch>
        </p:blipFill>
        <p:spPr>
          <a:xfrm>
            <a:off x="1288813" y="2633382"/>
            <a:ext cx="6763098" cy="193049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Site-to-Site IPsec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Handling Broadcast and Multicast Traffic</a:t>
            </a:r>
          </a:p>
        </p:txBody>
      </p:sp>
      <p:sp>
        <p:nvSpPr>
          <p:cNvPr id="5" name="Object4"/>
          <p:cNvSpPr/>
          <p:nvPr/>
        </p:nvSpPr>
        <p:spPr>
          <a:xfrm>
            <a:off x="-1" y="914400"/>
            <a:ext cx="3567953"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XYZCORP topology uses static routing, so there is no multicast or broadcast traffic that needs to be routed through the tunnel. But what if XYZCORP decided to implement EIGRP or OSPF? To enable routing protocol traffic, the peers in a site-to-site IPsec VPN implementation would need to be configured with a Generic Routing Encapsulation (GRE) tunnel for the multicast traffic. </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9F78C059-4F77-4FD6-BE0F-A2C258B819CA}"/>
              </a:ext>
            </a:extLst>
          </p:cNvPr>
          <p:cNvPicPr>
            <a:picLocks noChangeAspect="1"/>
          </p:cNvPicPr>
          <p:nvPr/>
        </p:nvPicPr>
        <p:blipFill>
          <a:blip r:embed="rId3"/>
          <a:stretch>
            <a:fillRect/>
          </a:stretch>
        </p:blipFill>
        <p:spPr>
          <a:xfrm>
            <a:off x="3756212" y="875611"/>
            <a:ext cx="4930588" cy="367732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2493</Words>
  <Application>Microsoft Office PowerPoint</Application>
  <PresentationFormat>On-screen Show (16:9)</PresentationFormat>
  <Paragraphs>259</Paragraphs>
  <Slides>31</Slides>
  <Notes>31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ＭＳ Ｐゴシック</vt:lpstr>
      <vt:lpstr>Arial</vt:lpstr>
      <vt:lpstr>Calibri</vt:lpstr>
      <vt:lpstr>CiscoSans</vt:lpstr>
      <vt:lpstr>CiscoSans ExtraLight</vt:lpstr>
      <vt:lpstr>CiscoSans Thin</vt:lpstr>
      <vt:lpstr>Consolas</vt:lpstr>
      <vt:lpstr>Courier New</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31</cp:revision>
  <dcterms:created xsi:type="dcterms:W3CDTF">2020-12-08T18:27:13Z</dcterms:created>
  <dcterms:modified xsi:type="dcterms:W3CDTF">2022-07-08T04:35:57Z</dcterms:modified>
</cp:coreProperties>
</file>