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48"/>
  </p:notesMasterIdLst>
  <p:sldIdLst>
    <p:sldId id="262" r:id="rId3"/>
    <p:sldId id="1058" r:id="rId4"/>
    <p:sldId id="263" r:id="rId5"/>
    <p:sldId id="1074" r:id="rId6"/>
    <p:sldId id="265" r:id="rId7"/>
    <p:sldId id="266" r:id="rId8"/>
    <p:sldId id="267" r:id="rId9"/>
    <p:sldId id="268" r:id="rId10"/>
    <p:sldId id="269" r:id="rId11"/>
    <p:sldId id="270" r:id="rId12"/>
    <p:sldId id="272" r:id="rId13"/>
    <p:sldId id="273" r:id="rId14"/>
    <p:sldId id="274" r:id="rId15"/>
    <p:sldId id="1072" r:id="rId16"/>
    <p:sldId id="1075" r:id="rId17"/>
    <p:sldId id="275" r:id="rId18"/>
    <p:sldId id="277" r:id="rId19"/>
    <p:sldId id="278" r:id="rId20"/>
    <p:sldId id="279" r:id="rId21"/>
    <p:sldId id="280" r:id="rId22"/>
    <p:sldId id="281" r:id="rId23"/>
    <p:sldId id="282" r:id="rId24"/>
    <p:sldId id="283" r:id="rId25"/>
    <p:sldId id="1080" r:id="rId26"/>
    <p:sldId id="284" r:id="rId27"/>
    <p:sldId id="285" r:id="rId28"/>
    <p:sldId id="286" r:id="rId29"/>
    <p:sldId id="288" r:id="rId30"/>
    <p:sldId id="289" r:id="rId31"/>
    <p:sldId id="290" r:id="rId32"/>
    <p:sldId id="291" r:id="rId33"/>
    <p:sldId id="292" r:id="rId34"/>
    <p:sldId id="293" r:id="rId35"/>
    <p:sldId id="294" r:id="rId36"/>
    <p:sldId id="1076" r:id="rId37"/>
    <p:sldId id="295" r:id="rId38"/>
    <p:sldId id="296" r:id="rId39"/>
    <p:sldId id="297" r:id="rId40"/>
    <p:sldId id="298" r:id="rId41"/>
    <p:sldId id="299" r:id="rId42"/>
    <p:sldId id="300" r:id="rId43"/>
    <p:sldId id="301" r:id="rId44"/>
    <p:sldId id="302" r:id="rId45"/>
    <p:sldId id="303" r:id="rId46"/>
    <p:sldId id="1073" r:id="rId4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63" autoAdjust="0"/>
    <p:restoredTop sz="85119" autoAdjust="0"/>
  </p:normalViewPr>
  <p:slideViewPr>
    <p:cSldViewPr snapToGrid="0" snapToObjects="1">
      <p:cViewPr varScale="1">
        <p:scale>
          <a:sx n="75" d="100"/>
          <a:sy n="75" d="100"/>
        </p:scale>
        <p:origin x="12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i Klimovski" userId="45db8f66-40dc-476e-9437-ce1de441a9a3" providerId="ADAL" clId="{61C2BD4D-DE98-412A-97CE-93E18690A7B0}"/>
    <pc:docChg chg="delSld">
      <pc:chgData name="Dragi Klimovski" userId="45db8f66-40dc-476e-9437-ce1de441a9a3" providerId="ADAL" clId="{61C2BD4D-DE98-412A-97CE-93E18690A7B0}" dt="2022-06-09T06:28:53.066" v="0" actId="47"/>
      <pc:docMkLst>
        <pc:docMk/>
      </pc:docMkLst>
      <pc:sldChg chg="del">
        <pc:chgData name="Dragi Klimovski" userId="45db8f66-40dc-476e-9437-ce1de441a9a3" providerId="ADAL" clId="{61C2BD4D-DE98-412A-97CE-93E18690A7B0}" dt="2022-06-09T06:28:53.066" v="0" actId="47"/>
        <pc:sldMkLst>
          <pc:docMk/>
          <pc:sldMk cId="0" sldId="256"/>
        </pc:sldMkLst>
      </pc:sldChg>
      <pc:sldChg chg="del">
        <pc:chgData name="Dragi Klimovski" userId="45db8f66-40dc-476e-9437-ce1de441a9a3" providerId="ADAL" clId="{61C2BD4D-DE98-412A-97CE-93E18690A7B0}" dt="2022-06-09T06:28:53.066" v="0" actId="47"/>
        <pc:sldMkLst>
          <pc:docMk/>
          <pc:sldMk cId="3599581950" sldId="730"/>
        </pc:sldMkLst>
      </pc:sldChg>
      <pc:sldChg chg="del">
        <pc:chgData name="Dragi Klimovski" userId="45db8f66-40dc-476e-9437-ce1de441a9a3" providerId="ADAL" clId="{61C2BD4D-DE98-412A-97CE-93E18690A7B0}" dt="2022-06-09T06:28:53.066" v="0" actId="47"/>
        <pc:sldMkLst>
          <pc:docMk/>
          <pc:sldMk cId="2145273728" sldId="763"/>
        </pc:sldMkLst>
      </pc:sldChg>
      <pc:sldChg chg="del">
        <pc:chgData name="Dragi Klimovski" userId="45db8f66-40dc-476e-9437-ce1de441a9a3" providerId="ADAL" clId="{61C2BD4D-DE98-412A-97CE-93E18690A7B0}" dt="2022-06-09T06:28:53.066" v="0" actId="47"/>
        <pc:sldMkLst>
          <pc:docMk/>
          <pc:sldMk cId="419534722" sldId="883"/>
        </pc:sldMkLst>
      </pc:sldChg>
      <pc:sldChg chg="del">
        <pc:chgData name="Dragi Klimovski" userId="45db8f66-40dc-476e-9437-ce1de441a9a3" providerId="ADAL" clId="{61C2BD4D-DE98-412A-97CE-93E18690A7B0}" dt="2022-06-09T06:28:53.066" v="0" actId="47"/>
        <pc:sldMkLst>
          <pc:docMk/>
          <pc:sldMk cId="34472702" sldId="1053"/>
        </pc:sldMkLst>
      </pc:sldChg>
      <pc:sldChg chg="del">
        <pc:chgData name="Dragi Klimovski" userId="45db8f66-40dc-476e-9437-ce1de441a9a3" providerId="ADAL" clId="{61C2BD4D-DE98-412A-97CE-93E18690A7B0}" dt="2022-06-09T06:28:53.066" v="0" actId="47"/>
        <pc:sldMkLst>
          <pc:docMk/>
          <pc:sldMk cId="1556707683" sldId="1055"/>
        </pc:sldMkLst>
      </pc:sldChg>
      <pc:sldChg chg="del">
        <pc:chgData name="Dragi Klimovski" userId="45db8f66-40dc-476e-9437-ce1de441a9a3" providerId="ADAL" clId="{61C2BD4D-DE98-412A-97CE-93E18690A7B0}" dt="2022-06-09T06:28:53.066" v="0" actId="47"/>
        <pc:sldMkLst>
          <pc:docMk/>
          <pc:sldMk cId="249388794" sldId="1056"/>
        </pc:sldMkLst>
      </pc:sldChg>
      <pc:sldChg chg="del">
        <pc:chgData name="Dragi Klimovski" userId="45db8f66-40dc-476e-9437-ce1de441a9a3" providerId="ADAL" clId="{61C2BD4D-DE98-412A-97CE-93E18690A7B0}" dt="2022-06-09T06:28:53.066" v="0" actId="47"/>
        <pc:sldMkLst>
          <pc:docMk/>
          <pc:sldMk cId="122153960" sldId="1070"/>
        </pc:sldMkLst>
      </pc:sldChg>
      <pc:sldChg chg="del">
        <pc:chgData name="Dragi Klimovski" userId="45db8f66-40dc-476e-9437-ce1de441a9a3" providerId="ADAL" clId="{61C2BD4D-DE98-412A-97CE-93E18690A7B0}" dt="2022-06-09T06:28:53.066" v="0" actId="47"/>
        <pc:sldMkLst>
          <pc:docMk/>
          <pc:sldMk cId="1736058053" sldId="10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51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2: Network Threats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2.1: Who is Attacking Our Network?
2.1.7: Threat Sharing and Building Cybersecurity Awareness</a:t>
            </a:r>
          </a:p>
          <a:p>
            <a:r>
              <a:rPr lang="en-US" dirty="0"/>
              <a:t>2.1.8: Check Your Understanding - What Color is my Hat?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2.2: Threat Actor Tools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2.2: Threat Actor Tools
2.2.1: Introduction of Attack Tools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2.2: Threat Actor Tools
2.2.2: Evolution of Security Tools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2.2: Threat Actor Tools
2.2.2: Evolution of Security Tools (Cont.)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2425603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2.2: Threat Actor Tools
2.2.3: Categories of Attacks</a:t>
            </a:r>
          </a:p>
          <a:p>
            <a:r>
              <a:rPr lang="en-US" dirty="0"/>
              <a:t>2.2.4: Check Your Understanding - Classify Cyber Attacks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4026661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2.2: Threat Actor Tools
2.2.3: Categories of Attacks (Cont.)</a:t>
            </a:r>
          </a:p>
          <a:p>
            <a:r>
              <a:rPr lang="en-US" dirty="0"/>
              <a:t>2.2.4: Check Your Understanding - Classify Cyber Attacks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2.3.1: Types of Malware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2.3.2: Viruses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 – Basic Switch and End Device Configuration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2.0.2 – What will I learn to do in the module?</a:t>
            </a:r>
            <a:endParaRPr lang="en-GB" b="0" dirty="0"/>
          </a:p>
          <a:p>
            <a:pPr>
              <a:buFontTx/>
              <a:buNone/>
            </a:pPr>
            <a:endParaRPr lang="en-GB" dirty="0"/>
          </a:p>
        </p:txBody>
      </p:sp>
    </p:spTree>
    <p:extLst>
      <p:ext uri="{BB962C8B-B14F-4D97-AF65-F5344CB8AC3E}">
        <p14:creationId xmlns:p14="http://schemas.microsoft.com/office/powerpoint/2010/main" val="3080891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2.3.3: Trojan Horses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2.3.4: Trojan Horse Classification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2.3.5: Worms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2.3.6: Worm Components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2.3.6: Worm Components (Cont.)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3963222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2.3.7: Ransomware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2.3.8: Other Malware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2.3: Malware
2.3.9: Common Malware Behaviors</a:t>
            </a:r>
          </a:p>
          <a:p>
            <a:r>
              <a:rPr lang="en-US" dirty="0"/>
              <a:t>2.3.10: Check Your Understanding - Malware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2.4.1: Types of Network Attacks
</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2.1: Who is Attacking Our Network?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2.4.2: Reconnaissance Attacks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2.4.3: Video - Reconnaissance Attacks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2.4.4: Access Attacks
</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2.4.5: Video - Access and Social Engineering Attacks
</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2.4.6: Social Engineering Attacks
</a:t>
            </a: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2.4.6: Social Engineering Attacks (Cont.)
</a:t>
            </a:r>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dirty="0"/>
          </a:p>
        </p:txBody>
      </p:sp>
    </p:spTree>
    <p:extLst>
      <p:ext uri="{BB962C8B-B14F-4D97-AF65-F5344CB8AC3E}">
        <p14:creationId xmlns:p14="http://schemas.microsoft.com/office/powerpoint/2010/main" val="86370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2.4.7: Strengthening the Weakest Link
</a:t>
            </a: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2.4: Common Network Attacks - Reconnaissance, Access, and Social Engineering
2.4.8: Lab - Social Engineering
</a:t>
            </a:r>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2.5: Network Attacks - Denial of Service, Buffer Overflows, and Evasion
</a:t>
            </a: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2.5: Network Attacks - Denial of Service, Buffer Overflows, and Evasion
2.5.1: Video - Denial of Service Attacks
</a:t>
            </a:r>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2.1: Who is Attacking Our Network?
2.1.1: Threat, Vulnerability, and Risk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4031715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2.5: Network Attacks - Denial of Service, Buffer Overflows, and Evasion
2.5.2: DoS and DDoS Attacks
</a:t>
            </a:r>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2.5: Network Attacks - Denial of Service, Buffer Overflows, and Evasion
2.5.3: Components of DDoS Attacks
</a:t>
            </a:r>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2.5: Network Attacks - Denial of Service, Buffer Overflows, and Evasion
2.5.4: Video - Mirai Botnet
</a:t>
            </a:r>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2.5: Network Attacks - Denial of Service, Buffer Overflows, and Evasion
2.5.5: Buffer Overflow Attack
</a:t>
            </a:r>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2.5: Network Attacks - Denial of Service, Buffer Overflows, and Evasion
2.5.6: Evasion Methods
</a:t>
            </a:r>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2.5: Network Attacks - Denial of Service, Buffer Overflows, and Evasion
2.5.6: Evasion Methods (Cont.)</a:t>
            </a:r>
          </a:p>
          <a:p>
            <a:r>
              <a:rPr lang="en-US" dirty="0"/>
              <a:t>2.5.7: Check Your Understanding - Identify the Types of Network Attacks
</a:t>
            </a:r>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dirty="0"/>
          </a:p>
        </p:txBody>
      </p:sp>
    </p:spTree>
    <p:extLst>
      <p:ext uri="{BB962C8B-B14F-4D97-AF65-F5344CB8AC3E}">
        <p14:creationId xmlns:p14="http://schemas.microsoft.com/office/powerpoint/2010/main" val="2666910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2.1: Who is Attacking Our Network?
2.1.2: Hacker vs. Threat Actor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2.1: Who is Attacking Our Network?
2.1.3: Evolution of Threat Actors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2.1: Who is Attacking Our Network?
2.1.4: Cybercriminals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2.1: Who is Attacking Our Network?
2.1.5: Cybersecurity Tasks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Network Threats
2.1: Who is Attacking Our Network?
2.1.6: Cyber Threat Indicators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147684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6543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19523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404385632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01605619"/>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964894220"/>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389680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60662559"/>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42964195"/>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6414810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881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3607515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79549990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10132471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90107692"/>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2: Network Threats</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Who is Attacking Our Network?</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Threat Sharing and Building Cybersecurity Awareness</a:t>
            </a:r>
          </a:p>
        </p:txBody>
      </p:sp>
      <p:sp>
        <p:nvSpPr>
          <p:cNvPr id="5" name="Object4"/>
          <p:cNvSpPr/>
          <p:nvPr/>
        </p:nvSpPr>
        <p:spPr>
          <a:xfrm>
            <a:off x="0" y="914399"/>
            <a:ext cx="8961120" cy="3192087"/>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The US Cybersecurity Infrastructure and Security Agency (CISA) uses a system called Automated Indicator Sharing (AIS). AIS enables the sharing of attack indicators between the US government and the private sector as soon as threats are verified. CISA offers many resources that help to limit the size of the United States attack surface.</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The CISA and the National Cyber Security Alliance (NCSA) promote cybersecurity to all users. For example, they have an annual campaign in every October called “National Cybersecurity Awareness Month” (NCSAM).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European Union Agency for Cybersecurity (ENISA) delivers advice and solutions for the cybersecurity challenges of the EU member states. </a:t>
            </a:r>
            <a:endParaRPr lang="en-US" sz="1600" dirty="0">
              <a:effectLst/>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2.2 Threat Actor Tools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Threat Actor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Introduction of Attack Tools</a:t>
            </a:r>
          </a:p>
        </p:txBody>
      </p:sp>
      <p:sp>
        <p:nvSpPr>
          <p:cNvPr id="5" name="Object4"/>
          <p:cNvSpPr/>
          <p:nvPr/>
        </p:nvSpPr>
        <p:spPr>
          <a:xfrm>
            <a:off x="-1" y="914400"/>
            <a:ext cx="8628611" cy="914401"/>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To exploit a vulnerability, a threat actor must have a technique or tool. Over the years, attack tools have become more sophisticated, and highly automated. These new tools require less technical knowledge to implement.</a:t>
            </a:r>
          </a:p>
        </p:txBody>
      </p:sp>
      <p:pic>
        <p:nvPicPr>
          <p:cNvPr id="4" name="Picture 3">
            <a:extLst>
              <a:ext uri="{FF2B5EF4-FFF2-40B4-BE49-F238E27FC236}">
                <a16:creationId xmlns:a16="http://schemas.microsoft.com/office/drawing/2014/main" id="{1C622A52-8843-47BB-9969-547674AD3A0D}"/>
              </a:ext>
            </a:extLst>
          </p:cNvPr>
          <p:cNvPicPr>
            <a:picLocks noChangeAspect="1"/>
          </p:cNvPicPr>
          <p:nvPr/>
        </p:nvPicPr>
        <p:blipFill>
          <a:blip r:embed="rId3"/>
          <a:stretch>
            <a:fillRect/>
          </a:stretch>
        </p:blipFill>
        <p:spPr>
          <a:xfrm>
            <a:off x="292333" y="1953490"/>
            <a:ext cx="3066316" cy="2342111"/>
          </a:xfrm>
          <a:prstGeom prst="rect">
            <a:avLst/>
          </a:prstGeom>
        </p:spPr>
      </p:pic>
      <p:pic>
        <p:nvPicPr>
          <p:cNvPr id="6" name="Picture 5">
            <a:extLst>
              <a:ext uri="{FF2B5EF4-FFF2-40B4-BE49-F238E27FC236}">
                <a16:creationId xmlns:a16="http://schemas.microsoft.com/office/drawing/2014/main" id="{16177AA4-C706-4532-B174-96446CFE7A90}"/>
              </a:ext>
            </a:extLst>
          </p:cNvPr>
          <p:cNvPicPr>
            <a:picLocks noChangeAspect="1"/>
          </p:cNvPicPr>
          <p:nvPr/>
        </p:nvPicPr>
        <p:blipFill>
          <a:blip r:embed="rId4"/>
          <a:stretch>
            <a:fillRect/>
          </a:stretch>
        </p:blipFill>
        <p:spPr>
          <a:xfrm>
            <a:off x="4806452" y="1953490"/>
            <a:ext cx="3066316" cy="229220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Threat Actor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Evolution of Security Tools</a:t>
            </a:r>
          </a:p>
        </p:txBody>
      </p:sp>
      <p:sp>
        <p:nvSpPr>
          <p:cNvPr id="7" name="TextBox 6">
            <a:extLst>
              <a:ext uri="{FF2B5EF4-FFF2-40B4-BE49-F238E27FC236}">
                <a16:creationId xmlns:a16="http://schemas.microsoft.com/office/drawing/2014/main" id="{B8433B6C-B502-427D-9B68-7A77E1572A0C}"/>
              </a:ext>
            </a:extLst>
          </p:cNvPr>
          <p:cNvSpPr txBox="1"/>
          <p:nvPr/>
        </p:nvSpPr>
        <p:spPr>
          <a:xfrm>
            <a:off x="0" y="731520"/>
            <a:ext cx="9144000"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Ethical hacking uses many different types of tools to test the network and end devices. To validate the security of a network and its systems, many network penetration testing tools have been developed. However, many of these tools can also be used by threat actors for exploitation.</a:t>
            </a:r>
          </a:p>
        </p:txBody>
      </p:sp>
      <p:graphicFrame>
        <p:nvGraphicFramePr>
          <p:cNvPr id="20" name="Table 19"/>
          <p:cNvGraphicFramePr>
            <a:graphicFrameLocks noGrp="1"/>
          </p:cNvGraphicFramePr>
          <p:nvPr>
            <p:extLst>
              <p:ext uri="{D42A27DB-BD31-4B8C-83A1-F6EECF244321}">
                <p14:modId xmlns:p14="http://schemas.microsoft.com/office/powerpoint/2010/main" val="2206118935"/>
              </p:ext>
            </p:extLst>
          </p:nvPr>
        </p:nvGraphicFramePr>
        <p:xfrm>
          <a:off x="91440" y="1446415"/>
          <a:ext cx="8803178" cy="3116580"/>
        </p:xfrm>
        <a:graphic>
          <a:graphicData uri="http://schemas.openxmlformats.org/drawingml/2006/table">
            <a:tbl>
              <a:tblPr/>
              <a:tblGrid>
                <a:gridCol w="2103120">
                  <a:extLst>
                    <a:ext uri="{9D8B030D-6E8A-4147-A177-3AD203B41FA5}">
                      <a16:colId xmlns:a16="http://schemas.microsoft.com/office/drawing/2014/main" val="20000"/>
                    </a:ext>
                  </a:extLst>
                </a:gridCol>
                <a:gridCol w="6700058">
                  <a:extLst>
                    <a:ext uri="{9D8B030D-6E8A-4147-A177-3AD203B41FA5}">
                      <a16:colId xmlns:a16="http://schemas.microsoft.com/office/drawing/2014/main" val="20001"/>
                    </a:ext>
                  </a:extLst>
                </a:gridCol>
              </a:tblGrid>
              <a:tr h="0">
                <a:tc>
                  <a:txBody>
                    <a:bodyPr/>
                    <a:lstStyle/>
                    <a:p>
                      <a:r>
                        <a:rPr lang="en-US" sz="1200" dirty="0">
                          <a:solidFill>
                            <a:srgbClr val="FFFFFF"/>
                          </a:solidFill>
                        </a:rPr>
                        <a:t>Categories of Tools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050" dirty="0">
                          <a:solidFill>
                            <a:srgbClr val="58585B"/>
                          </a:solidFill>
                          <a:latin typeface="Arial" panose="020B0604020202020204" pitchFamily="34" charset="0"/>
                          <a:cs typeface="Arial" panose="020B0604020202020204" pitchFamily="34" charset="0"/>
                        </a:rPr>
                        <a:t>password crackers</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050" dirty="0">
                          <a:solidFill>
                            <a:srgbClr val="58585B"/>
                          </a:solidFill>
                          <a:latin typeface="Arial" panose="020B0604020202020204" pitchFamily="34" charset="0"/>
                          <a:cs typeface="Arial" panose="020B0604020202020204" pitchFamily="34" charset="0"/>
                        </a:rPr>
                        <a:t>Passwords are the most vulnerable security threat. Password cracking tools are often referred to as password recovery tools and can be used to crack or recover the password. Password crackers repeatedly make guesses in order to crack the password and access the system. Examples of password cracking tools include John the Ripper, Ophcrack, L0phtCrack, THC Hydra, RainbowCrack, and Medusa.</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050" dirty="0">
                          <a:solidFill>
                            <a:srgbClr val="58585B"/>
                          </a:solidFill>
                          <a:latin typeface="Arial" panose="020B0604020202020204" pitchFamily="34" charset="0"/>
                          <a:cs typeface="Arial" panose="020B0604020202020204" pitchFamily="34" charset="0"/>
                        </a:rPr>
                        <a:t>wireless hacking tools</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050" dirty="0">
                          <a:solidFill>
                            <a:srgbClr val="58585B"/>
                          </a:solidFill>
                          <a:latin typeface="Arial" panose="020B0604020202020204" pitchFamily="34" charset="0"/>
                          <a:cs typeface="Arial" panose="020B0604020202020204" pitchFamily="34" charset="0"/>
                        </a:rPr>
                        <a:t>Wireless networks are more susceptible to network security threats. Wireless hacking tools are used to intentionally hack into a wireless network to detect security vulnerabilities. Examples of wireless hacking tools include Aircrack-ng, Kismet, InSSIDer, KisMAC, Firesheep, and NetStumbler.</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050" dirty="0">
                          <a:solidFill>
                            <a:srgbClr val="58585B"/>
                          </a:solidFill>
                          <a:latin typeface="Arial" panose="020B0604020202020204" pitchFamily="34" charset="0"/>
                          <a:cs typeface="Arial" panose="020B0604020202020204" pitchFamily="34" charset="0"/>
                        </a:rPr>
                        <a:t>network scanning and hacking tools</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050" dirty="0">
                          <a:solidFill>
                            <a:srgbClr val="58585B"/>
                          </a:solidFill>
                          <a:latin typeface="Arial" panose="020B0604020202020204" pitchFamily="34" charset="0"/>
                          <a:cs typeface="Arial" panose="020B0604020202020204" pitchFamily="34" charset="0"/>
                        </a:rPr>
                        <a:t>Network scanning tools are used to probe network devices, servers, and hosts for open TCP or UDP ports. Examples of scanning tools include Nmap, SuperScan, Angry IP Scanner, and NetScanTools.</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050" dirty="0">
                          <a:solidFill>
                            <a:srgbClr val="58585B"/>
                          </a:solidFill>
                          <a:latin typeface="Arial" panose="020B0604020202020204" pitchFamily="34" charset="0"/>
                          <a:cs typeface="Arial" panose="020B0604020202020204" pitchFamily="34" charset="0"/>
                        </a:rPr>
                        <a:t>packet crafting tools</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050" dirty="0">
                          <a:solidFill>
                            <a:srgbClr val="58585B"/>
                          </a:solidFill>
                          <a:latin typeface="Arial" panose="020B0604020202020204" pitchFamily="34" charset="0"/>
                          <a:cs typeface="Arial" panose="020B0604020202020204" pitchFamily="34" charset="0"/>
                        </a:rPr>
                        <a:t>Packet crafting tools are used to probe and test a firewall’s robustness using specially crafted forged packets. Examples of such tools include Hping, Scapy, Socat, Yersinia, Netcat, Nping, and Nemesis.</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59954551"/>
                  </a:ext>
                </a:extLst>
              </a:tr>
              <a:tr h="0">
                <a:tc>
                  <a:txBody>
                    <a:bodyPr/>
                    <a:lstStyle/>
                    <a:p>
                      <a:r>
                        <a:rPr lang="en-US" sz="1050" dirty="0">
                          <a:solidFill>
                            <a:srgbClr val="58585B"/>
                          </a:solidFill>
                          <a:latin typeface="Arial" panose="020B0604020202020204" pitchFamily="34" charset="0"/>
                          <a:cs typeface="Arial" panose="020B0604020202020204" pitchFamily="34" charset="0"/>
                        </a:rPr>
                        <a:t>packet sniffers</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050" dirty="0">
                          <a:solidFill>
                            <a:srgbClr val="58585B"/>
                          </a:solidFill>
                          <a:latin typeface="Arial" panose="020B0604020202020204" pitchFamily="34" charset="0"/>
                          <a:cs typeface="Arial" panose="020B0604020202020204" pitchFamily="34" charset="0"/>
                        </a:rPr>
                        <a:t>Packet sniffer tools are used to capture and analyze packets within traditional Ethernet LANs or WLANs. Tools include Wireshark, Tcpdump, Ettercap, Dsniff, EtherApe, Paros, Fiddler, Ratproxy, and SSLstrip.</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726651702"/>
                  </a:ext>
                </a:extLst>
              </a:tr>
              <a:tr h="0">
                <a:tc>
                  <a:txBody>
                    <a:bodyPr/>
                    <a:lstStyle/>
                    <a:p>
                      <a:r>
                        <a:rPr lang="en-US" sz="1050" dirty="0">
                          <a:solidFill>
                            <a:srgbClr val="58585B"/>
                          </a:solidFill>
                          <a:latin typeface="Arial" panose="020B0604020202020204" pitchFamily="34" charset="0"/>
                          <a:cs typeface="Arial" panose="020B0604020202020204" pitchFamily="34" charset="0"/>
                        </a:rPr>
                        <a:t>rootkit detectors</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050" dirty="0">
                          <a:solidFill>
                            <a:srgbClr val="58585B"/>
                          </a:solidFill>
                          <a:latin typeface="Arial" panose="020B0604020202020204" pitchFamily="34" charset="0"/>
                          <a:cs typeface="Arial" panose="020B0604020202020204" pitchFamily="34" charset="0"/>
                        </a:rPr>
                        <a:t>A rootkit detector is a directory and file integrity checker used by white hat hackers to detect installed root kits. Example tools include AIDE, Netfilter, and PF: OpenBSD Packet Filter.</a:t>
                      </a:r>
                      <a:endParaRPr lang="en-US" sz="10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14807058"/>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Threat Actor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Evolution of Security Tools (Cont.)</a:t>
            </a:r>
          </a:p>
        </p:txBody>
      </p:sp>
      <p:graphicFrame>
        <p:nvGraphicFramePr>
          <p:cNvPr id="20" name="Table 19"/>
          <p:cNvGraphicFramePr>
            <a:graphicFrameLocks noGrp="1"/>
          </p:cNvGraphicFramePr>
          <p:nvPr>
            <p:extLst>
              <p:ext uri="{D42A27DB-BD31-4B8C-83A1-F6EECF244321}">
                <p14:modId xmlns:p14="http://schemas.microsoft.com/office/powerpoint/2010/main" val="3954583244"/>
              </p:ext>
            </p:extLst>
          </p:nvPr>
        </p:nvGraphicFramePr>
        <p:xfrm>
          <a:off x="91440" y="681990"/>
          <a:ext cx="8961120" cy="3947160"/>
        </p:xfrm>
        <a:graphic>
          <a:graphicData uri="http://schemas.openxmlformats.org/drawingml/2006/table">
            <a:tbl>
              <a:tblPr/>
              <a:tblGrid>
                <a:gridCol w="2144684">
                  <a:extLst>
                    <a:ext uri="{9D8B030D-6E8A-4147-A177-3AD203B41FA5}">
                      <a16:colId xmlns:a16="http://schemas.microsoft.com/office/drawing/2014/main" val="20000"/>
                    </a:ext>
                  </a:extLst>
                </a:gridCol>
                <a:gridCol w="6816436">
                  <a:extLst>
                    <a:ext uri="{9D8B030D-6E8A-4147-A177-3AD203B41FA5}">
                      <a16:colId xmlns:a16="http://schemas.microsoft.com/office/drawing/2014/main" val="20001"/>
                    </a:ext>
                  </a:extLst>
                </a:gridCol>
              </a:tblGrid>
              <a:tr h="0">
                <a:tc>
                  <a:txBody>
                    <a:bodyPr/>
                    <a:lstStyle/>
                    <a:p>
                      <a:r>
                        <a:rPr lang="en-US" sz="1200" b="1" dirty="0">
                          <a:solidFill>
                            <a:srgbClr val="FFFFFF"/>
                          </a:solidFill>
                        </a:rPr>
                        <a:t>Categories of Tools</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b="1" dirty="0">
                          <a:solidFill>
                            <a:srgbClr val="FFFFFF"/>
                          </a:solidFill>
                        </a:rPr>
                        <a:t>Description</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150" dirty="0" err="1">
                          <a:solidFill>
                            <a:srgbClr val="58585B"/>
                          </a:solidFill>
                          <a:latin typeface="Arial" panose="020B0604020202020204" pitchFamily="34" charset="0"/>
                          <a:cs typeface="Arial" panose="020B0604020202020204" pitchFamily="34" charset="0"/>
                        </a:rPr>
                        <a:t>fuzzers</a:t>
                      </a:r>
                      <a:r>
                        <a:rPr lang="en-US" sz="1150" dirty="0">
                          <a:solidFill>
                            <a:srgbClr val="58585B"/>
                          </a:solidFill>
                          <a:latin typeface="Arial" panose="020B0604020202020204" pitchFamily="34" charset="0"/>
                          <a:cs typeface="Arial" panose="020B0604020202020204" pitchFamily="34" charset="0"/>
                        </a:rPr>
                        <a:t> </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Fuzzers are tools used by threat actors when attempting to discover a computer system’s security vulnerabilities. Examples of fuzzers include Skipfish, Wapiti, and W3af.</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r h="0">
                <a:tc>
                  <a:txBody>
                    <a:bodyPr/>
                    <a:lstStyle/>
                    <a:p>
                      <a:r>
                        <a:rPr lang="en-US" sz="1150" dirty="0">
                          <a:solidFill>
                            <a:srgbClr val="58585B"/>
                          </a:solidFill>
                          <a:latin typeface="Arial" panose="020B0604020202020204" pitchFamily="34" charset="0"/>
                          <a:cs typeface="Arial" panose="020B0604020202020204" pitchFamily="34" charset="0"/>
                        </a:rPr>
                        <a:t>forensic tools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White hat hackers use forensic tools to sniff out any trace of evidence existing in a particular computer system. Example of tools include Sleuth Kit, Helix, Maltego, and Encase.</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0">
                <a:tc>
                  <a:txBody>
                    <a:bodyPr/>
                    <a:lstStyle/>
                    <a:p>
                      <a:r>
                        <a:rPr lang="en-US" sz="1150" dirty="0">
                          <a:solidFill>
                            <a:srgbClr val="58585B"/>
                          </a:solidFill>
                          <a:latin typeface="Arial" panose="020B0604020202020204" pitchFamily="34" charset="0"/>
                          <a:cs typeface="Arial" panose="020B0604020202020204" pitchFamily="34" charset="0"/>
                        </a:rPr>
                        <a:t>debuggers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Debugger tools are used by black hat hackers to reverse engineer binary files when writing exploits. They are also used by white hat hackers when analyzing malware. Debugging tools include GDB, WinDbg, IDA Pro, and Immunity Debugger.</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9"/>
                  </a:ext>
                </a:extLst>
              </a:tr>
              <a:tr h="0">
                <a:tc>
                  <a:txBody>
                    <a:bodyPr/>
                    <a:lstStyle/>
                    <a:p>
                      <a:r>
                        <a:rPr lang="en-US" sz="1150" dirty="0">
                          <a:solidFill>
                            <a:srgbClr val="58585B"/>
                          </a:solidFill>
                          <a:latin typeface="Arial" panose="020B0604020202020204" pitchFamily="34" charset="0"/>
                          <a:cs typeface="Arial" panose="020B0604020202020204" pitchFamily="34" charset="0"/>
                        </a:rPr>
                        <a:t>hacking operating systems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Hacking operating systems are specially designed operating systems preloaded with tools and technologies optimized for hacking. Examples of specially designed hacking operating systems include Kali Linux, SELinux, Knoppix, Parrot OS, and BackBox Linux.</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0">
                <a:tc>
                  <a:txBody>
                    <a:bodyPr/>
                    <a:lstStyle/>
                    <a:p>
                      <a:r>
                        <a:rPr lang="en-US" sz="1150" dirty="0">
                          <a:solidFill>
                            <a:srgbClr val="58585B"/>
                          </a:solidFill>
                          <a:latin typeface="Arial" panose="020B0604020202020204" pitchFamily="34" charset="0"/>
                          <a:cs typeface="Arial" panose="020B0604020202020204" pitchFamily="34" charset="0"/>
                        </a:rPr>
                        <a:t>encryption tools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These tools safeguard the contents of an organization’s data when it is stored or transmitted. Encryption tools use algorithm schemes to encode the data to prevent unauthorized access to the data. Examples of these tools include VeraCrypt, CipherShed, Open SSH, OpenSSL, OpenVPN, and Stunnel.</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1"/>
                  </a:ext>
                </a:extLst>
              </a:tr>
              <a:tr h="0">
                <a:tc>
                  <a:txBody>
                    <a:bodyPr/>
                    <a:lstStyle/>
                    <a:p>
                      <a:r>
                        <a:rPr lang="en-US" sz="1150" dirty="0">
                          <a:solidFill>
                            <a:srgbClr val="58585B"/>
                          </a:solidFill>
                          <a:latin typeface="Arial" panose="020B0604020202020204" pitchFamily="34" charset="0"/>
                          <a:cs typeface="Arial" panose="020B0604020202020204" pitchFamily="34" charset="0"/>
                        </a:rPr>
                        <a:t>vulnerability exploitation tools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These tools identify whether a remote host is vulnerable to a security attack. Examples of vulnerability exploitation tools include Metasploit, Core Impact, Sqlmap, Social Engineer Tool Kit, and Netsparker.</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2"/>
                  </a:ext>
                </a:extLst>
              </a:tr>
              <a:tr h="0">
                <a:tc>
                  <a:txBody>
                    <a:bodyPr/>
                    <a:lstStyle/>
                    <a:p>
                      <a:r>
                        <a:rPr lang="en-US" sz="1150" dirty="0">
                          <a:solidFill>
                            <a:srgbClr val="58585B"/>
                          </a:solidFill>
                          <a:latin typeface="Arial" panose="020B0604020202020204" pitchFamily="34" charset="0"/>
                          <a:cs typeface="Arial" panose="020B0604020202020204" pitchFamily="34" charset="0"/>
                        </a:rPr>
                        <a:t>vulnerability scanners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These tools scan a network or system to identify open ports. They can also be used to scan for known vulnerabilities and scan VMs, BYOD devices, and client databases. Examples of these tools include Nipper, Securia PSI, Core Impact, Nessus, SAINT, and Open VAS.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3"/>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14</a:t>
            </a:fld>
            <a:endParaRPr lang="en-US" dirty="0"/>
          </a:p>
        </p:txBody>
      </p:sp>
    </p:spTree>
    <p:extLst>
      <p:ext uri="{BB962C8B-B14F-4D97-AF65-F5344CB8AC3E}">
        <p14:creationId xmlns:p14="http://schemas.microsoft.com/office/powerpoint/2010/main" val="232231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Threat Actor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Categories of Attacks</a:t>
            </a:r>
          </a:p>
        </p:txBody>
      </p:sp>
      <p:graphicFrame>
        <p:nvGraphicFramePr>
          <p:cNvPr id="21" name="Table 20"/>
          <p:cNvGraphicFramePr>
            <a:graphicFrameLocks noGrp="1"/>
          </p:cNvGraphicFramePr>
          <p:nvPr>
            <p:extLst>
              <p:ext uri="{D42A27DB-BD31-4B8C-83A1-F6EECF244321}">
                <p14:modId xmlns:p14="http://schemas.microsoft.com/office/powerpoint/2010/main" val="3934124087"/>
              </p:ext>
            </p:extLst>
          </p:nvPr>
        </p:nvGraphicFramePr>
        <p:xfrm>
          <a:off x="91440" y="812399"/>
          <a:ext cx="8961120" cy="3011744"/>
        </p:xfrm>
        <a:graphic>
          <a:graphicData uri="http://schemas.openxmlformats.org/drawingml/2006/table">
            <a:tbl>
              <a:tblPr/>
              <a:tblGrid>
                <a:gridCol w="1579418">
                  <a:extLst>
                    <a:ext uri="{9D8B030D-6E8A-4147-A177-3AD203B41FA5}">
                      <a16:colId xmlns:a16="http://schemas.microsoft.com/office/drawing/2014/main" val="20000"/>
                    </a:ext>
                  </a:extLst>
                </a:gridCol>
                <a:gridCol w="7381702">
                  <a:extLst>
                    <a:ext uri="{9D8B030D-6E8A-4147-A177-3AD203B41FA5}">
                      <a16:colId xmlns:a16="http://schemas.microsoft.com/office/drawing/2014/main" val="20001"/>
                    </a:ext>
                  </a:extLst>
                </a:gridCol>
              </a:tblGrid>
              <a:tr h="259024">
                <a:tc>
                  <a:txBody>
                    <a:bodyPr/>
                    <a:lstStyle/>
                    <a:p>
                      <a:r>
                        <a:rPr lang="en-US" sz="1400" dirty="0">
                          <a:solidFill>
                            <a:srgbClr val="FFFFFF"/>
                          </a:solidFill>
                          <a:latin typeface="+mn-lt"/>
                        </a:rPr>
                        <a:t>Category of Attack</a:t>
                      </a:r>
                      <a:endParaRPr lang="en-US" sz="1400" dirty="0">
                        <a:latin typeface="+mn-lt"/>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400" dirty="0">
                          <a:solidFill>
                            <a:srgbClr val="FFFFFF"/>
                          </a:solidFill>
                          <a:latin typeface="+mn-lt"/>
                        </a:rPr>
                        <a:t>Description</a:t>
                      </a:r>
                      <a:endParaRPr lang="en-US" sz="1400" dirty="0">
                        <a:latin typeface="+mn-lt"/>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441864">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eavesdropping attack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An eavesdropping attack is when a threat actor captures and listens to network traffic. This attack is also referred to as sniffing or snooping.</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440372">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data modification attack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Data modification attacks occur when a threat actor has captured enterprise traffic and has altered the data in the packets without the knowledge of the sender or receiver.</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60728">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IP address spoofing attack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An IP address spoofing attack is when a threat actor constructs an IP packet that appears to originate from a valid address inside the corporate intranet.</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565685">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password-based attacks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Password-based attacks occur when a threat actor obtains the credentials for a valid user account. Threat actors then use that account to obtain lists of other users and network information. They could also change server and network configurations, and modify, reroute, or delete data.</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555768">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denial-of-service (DoS) attack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A DoS attack prevents normal use of a computer or network by valid users. After gaining access to a network, a DoS attack can crash applications or network services. A DoS attack can also flood a computer or the entire network with traffic until a shutdown occurs because of the overload. A DoS attack can also block traffic, which results in a loss of access to network resources by authorized users.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15</a:t>
            </a:fld>
            <a:endParaRPr lang="en-US" dirty="0"/>
          </a:p>
        </p:txBody>
      </p:sp>
    </p:spTree>
    <p:extLst>
      <p:ext uri="{BB962C8B-B14F-4D97-AF65-F5344CB8AC3E}">
        <p14:creationId xmlns:p14="http://schemas.microsoft.com/office/powerpoint/2010/main" val="158499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Threat Actor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Categories of Attacks (Cont.)</a:t>
            </a:r>
          </a:p>
        </p:txBody>
      </p:sp>
      <p:graphicFrame>
        <p:nvGraphicFramePr>
          <p:cNvPr id="21" name="Table 20"/>
          <p:cNvGraphicFramePr>
            <a:graphicFrameLocks noGrp="1"/>
          </p:cNvGraphicFramePr>
          <p:nvPr>
            <p:extLst>
              <p:ext uri="{D42A27DB-BD31-4B8C-83A1-F6EECF244321}">
                <p14:modId xmlns:p14="http://schemas.microsoft.com/office/powerpoint/2010/main" val="3528849080"/>
              </p:ext>
            </p:extLst>
          </p:nvPr>
        </p:nvGraphicFramePr>
        <p:xfrm>
          <a:off x="91440" y="928777"/>
          <a:ext cx="8961120" cy="2422347"/>
        </p:xfrm>
        <a:graphic>
          <a:graphicData uri="http://schemas.openxmlformats.org/drawingml/2006/table">
            <a:tbl>
              <a:tblPr/>
              <a:tblGrid>
                <a:gridCol w="1579418">
                  <a:extLst>
                    <a:ext uri="{9D8B030D-6E8A-4147-A177-3AD203B41FA5}">
                      <a16:colId xmlns:a16="http://schemas.microsoft.com/office/drawing/2014/main" val="20000"/>
                    </a:ext>
                  </a:extLst>
                </a:gridCol>
                <a:gridCol w="7381702">
                  <a:extLst>
                    <a:ext uri="{9D8B030D-6E8A-4147-A177-3AD203B41FA5}">
                      <a16:colId xmlns:a16="http://schemas.microsoft.com/office/drawing/2014/main" val="20001"/>
                    </a:ext>
                  </a:extLst>
                </a:gridCol>
              </a:tblGrid>
              <a:tr h="259024">
                <a:tc>
                  <a:txBody>
                    <a:bodyPr/>
                    <a:lstStyle/>
                    <a:p>
                      <a:r>
                        <a:rPr lang="en-US" sz="1600" dirty="0">
                          <a:solidFill>
                            <a:srgbClr val="FFFFFF"/>
                          </a:solidFill>
                          <a:latin typeface="+mn-lt"/>
                        </a:rPr>
                        <a:t>Category of Attack</a:t>
                      </a:r>
                      <a:endParaRPr lang="en-US" sz="1600" dirty="0">
                        <a:latin typeface="+mn-lt"/>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600" dirty="0">
                          <a:solidFill>
                            <a:srgbClr val="FFFFFF"/>
                          </a:solidFill>
                          <a:latin typeface="+mn-lt"/>
                        </a:rPr>
                        <a:t>Description</a:t>
                      </a:r>
                      <a:endParaRPr lang="en-US" sz="1600" dirty="0">
                        <a:latin typeface="+mn-lt"/>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479247">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man-in-the-middle attack (MiTM)</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A MiTM attack occurs when threat actors have positioned themselves between a source and destination. They can now actively monitor, capture, and control the communication transparently.</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r h="437410">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Compromised key attack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A compromised key attack occurs when a threat actor obtains a secret key. This is referred to as a compromised key. A compromised key can be used to gain access to a secured communication without the sender or receiver being aware of the attack.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609954">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sniffer attack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A sniffer is an application or device that can read, monitor, and capture network data exchanges and read network packets. If the packets are not encrypted, a sniffer provides a full view of the data inside the packet. Even encapsulated (tunneled) packets can be broken open and read unless they are encrypted, and the threat actor does not have access to the key.</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8"/>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2.3 Malware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Malware</a:t>
            </a:r>
          </a:p>
        </p:txBody>
      </p:sp>
      <p:sp>
        <p:nvSpPr>
          <p:cNvPr id="5" name="Object4"/>
          <p:cNvSpPr/>
          <p:nvPr/>
        </p:nvSpPr>
        <p:spPr>
          <a:xfrm>
            <a:off x="0" y="914400"/>
            <a:ext cx="9144000" cy="2975956"/>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Malware is short for malicious software or malicious code. It is code or software that is specifically designed to damage, disrupt, steal, or generally inflict some other “bad” or illegitimate action on data, hosts, or networks.</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End devices are especially prone to malware attacks.</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Three most common types of malware are:</a:t>
            </a:r>
          </a:p>
          <a:p>
            <a:pPr marL="742950" lvl="1"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virus</a:t>
            </a:r>
          </a:p>
          <a:p>
            <a:pPr marL="742950" lvl="1"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worm </a:t>
            </a:r>
          </a:p>
          <a:p>
            <a:pPr marL="742950" lvl="1"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Trojan horse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Viruses</a:t>
            </a:r>
          </a:p>
        </p:txBody>
      </p:sp>
      <p:sp>
        <p:nvSpPr>
          <p:cNvPr id="5" name="Object4"/>
          <p:cNvSpPr/>
          <p:nvPr/>
        </p:nvSpPr>
        <p:spPr>
          <a:xfrm>
            <a:off x="-1" y="914400"/>
            <a:ext cx="8877993"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A virus is a type of malware that spreads by inserting a copy of itself into another program. After the program is run, viruses then spread from one computer to another, infecting the computers. Most viruses require human help to spread. </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A simple virus may install itself at the first line of code in an executable file. When activated, the virus might check the disk for other executables so that it can infect all the files it has not yet infected. </a:t>
            </a:r>
          </a:p>
          <a:p>
            <a:endParaRPr lang="en-US" sz="1600" dirty="0">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Viruses can also be programmed to mutate to avoid detection.</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Most viruses are now spread by USB memory drives, CDs, DVDs, network shares, and email. </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4099" name="Rectangle 34"/>
          <p:cNvSpPr>
            <a:spLocks noGrp="1" noChangeArrowheads="1"/>
          </p:cNvSpPr>
          <p:nvPr>
            <p:ph idx="1"/>
          </p:nvPr>
        </p:nvSpPr>
        <p:spPr>
          <a:xfrm>
            <a:off x="0" y="685775"/>
            <a:ext cx="9006840" cy="1128717"/>
          </a:xfrm>
        </p:spPr>
        <p:txBody>
          <a:bodyPr/>
          <a:lstStyle/>
          <a:p>
            <a:pPr marL="188912" lvl="1" indent="0">
              <a:buNone/>
            </a:pPr>
            <a:r>
              <a:rPr lang="en-US" b="1" dirty="0"/>
              <a:t>Module Title</a:t>
            </a:r>
            <a:r>
              <a:rPr lang="en-US" dirty="0"/>
              <a:t>: Network Threats</a:t>
            </a:r>
          </a:p>
          <a:p>
            <a:pPr marL="188912" lvl="1" indent="0">
              <a:buNone/>
            </a:pPr>
            <a:endParaRPr lang="en-US" b="1" dirty="0"/>
          </a:p>
          <a:p>
            <a:pPr marL="188912" lvl="1" indent="0">
              <a:buNone/>
            </a:pPr>
            <a:r>
              <a:rPr lang="en-US" b="1" dirty="0"/>
              <a:t>Module Objective</a:t>
            </a:r>
            <a:r>
              <a:rPr lang="en-US" dirty="0"/>
              <a:t>: </a:t>
            </a:r>
            <a:r>
              <a:rPr lang="en-US" i="0" u="none" strike="noStrike" dirty="0">
                <a:solidFill>
                  <a:srgbClr val="000000"/>
                </a:solidFill>
                <a:effectLst/>
                <a:latin typeface="docs-Calibri"/>
              </a:rPr>
              <a:t>Explain the various types of threats and attacks</a:t>
            </a:r>
            <a:r>
              <a:rPr lang="en-US" b="1" i="0" u="none" strike="noStrike" dirty="0">
                <a:solidFill>
                  <a:srgbClr val="000000"/>
                </a:solidFill>
                <a:effectLst/>
                <a:latin typeface="docs-Calibri"/>
              </a:rPr>
              <a:t>.</a:t>
            </a:r>
            <a:endParaRPr lang="en-US" sz="1150" dirty="0"/>
          </a:p>
        </p:txBody>
      </p:sp>
      <p:graphicFrame>
        <p:nvGraphicFramePr>
          <p:cNvPr id="4" name="Table 3">
            <a:extLst>
              <a:ext uri="{FF2B5EF4-FFF2-40B4-BE49-F238E27FC236}">
                <a16:creationId xmlns:a16="http://schemas.microsoft.com/office/drawing/2014/main" id="{73C07AB0-6822-FB4C-9445-25B1C20C98B1}"/>
              </a:ext>
            </a:extLst>
          </p:cNvPr>
          <p:cNvGraphicFramePr>
            <a:graphicFrameLocks noGrp="1"/>
          </p:cNvGraphicFramePr>
          <p:nvPr>
            <p:extLst>
              <p:ext uri="{D42A27DB-BD31-4B8C-83A1-F6EECF244321}">
                <p14:modId xmlns:p14="http://schemas.microsoft.com/office/powerpoint/2010/main" val="2521282351"/>
              </p:ext>
            </p:extLst>
          </p:nvPr>
        </p:nvGraphicFramePr>
        <p:xfrm>
          <a:off x="311889" y="1826830"/>
          <a:ext cx="8548576" cy="2138086"/>
        </p:xfrm>
        <a:graphic>
          <a:graphicData uri="http://schemas.openxmlformats.org/drawingml/2006/table">
            <a:tbl>
              <a:tblPr firstRow="1" firstCol="1" bandRow="1">
                <a:tableStyleId>{5C22544A-7EE6-4342-B048-85BDC9FD1C3A}</a:tableStyleId>
              </a:tblPr>
              <a:tblGrid>
                <a:gridCol w="4473295">
                  <a:extLst>
                    <a:ext uri="{9D8B030D-6E8A-4147-A177-3AD203B41FA5}">
                      <a16:colId xmlns:a16="http://schemas.microsoft.com/office/drawing/2014/main" val="1523797708"/>
                    </a:ext>
                  </a:extLst>
                </a:gridCol>
                <a:gridCol w="4075281">
                  <a:extLst>
                    <a:ext uri="{9D8B030D-6E8A-4147-A177-3AD203B41FA5}">
                      <a16:colId xmlns:a16="http://schemas.microsoft.com/office/drawing/2014/main" val="2750207184"/>
                    </a:ext>
                  </a:extLst>
                </a:gridCol>
              </a:tblGrid>
              <a:tr h="134479">
                <a:tc>
                  <a:txBody>
                    <a:bodyPr/>
                    <a:lstStyle/>
                    <a:p>
                      <a:pPr marL="0" marR="0">
                        <a:lnSpc>
                          <a:spcPct val="107000"/>
                        </a:lnSpc>
                        <a:spcBef>
                          <a:spcPts val="0"/>
                        </a:spcBef>
                        <a:spcAft>
                          <a:spcPts val="0"/>
                        </a:spcAft>
                      </a:pPr>
                      <a:r>
                        <a:rPr lang="en-US" sz="1100" b="1" dirty="0">
                          <a:effectLst/>
                        </a:rPr>
                        <a:t>Topic Title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b="1" dirty="0">
                          <a:effectLst/>
                        </a:rPr>
                        <a:t>Topic Objective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100" b="0" i="0" u="none" strike="noStrike" kern="1200" dirty="0">
                          <a:solidFill>
                            <a:schemeClr val="lt1"/>
                          </a:solidFill>
                          <a:effectLst/>
                          <a:latin typeface="+mn-lt"/>
                          <a:ea typeface="+mn-ea"/>
                          <a:cs typeface="+mn-cs"/>
                        </a:rPr>
                        <a:t>Who is Attacking Our Network?</a:t>
                      </a:r>
                      <a:endParaRPr lang="en-US" sz="1100" b="0" dirty="0">
                        <a:effectLst/>
                      </a:endParaRPr>
                    </a:p>
                  </a:txBody>
                  <a:tcPr marL="47625" marR="47625" marT="47625" marB="47625" anchor="ctr"/>
                </a:tc>
                <a:tc>
                  <a:txBody>
                    <a:bodyPr/>
                    <a:lstStyle/>
                    <a:p>
                      <a:pPr fontAlgn="ctr"/>
                      <a:r>
                        <a:rPr lang="en-US" sz="1100" b="0" i="0" u="none" strike="noStrike" kern="1200" dirty="0">
                          <a:solidFill>
                            <a:schemeClr val="dk1"/>
                          </a:solidFill>
                          <a:effectLst/>
                          <a:latin typeface="+mn-lt"/>
                          <a:ea typeface="+mn-ea"/>
                          <a:cs typeface="+mn-cs"/>
                        </a:rPr>
                        <a:t>Explain how network threats have </a:t>
                      </a:r>
                      <a:r>
                        <a:rPr lang="en-US" sz="1100" b="0" i="0" u="none" strike="noStrike" kern="1200" dirty="0" err="1">
                          <a:solidFill>
                            <a:schemeClr val="dk1"/>
                          </a:solidFill>
                          <a:effectLst/>
                          <a:latin typeface="+mn-lt"/>
                          <a:ea typeface="+mn-ea"/>
                          <a:cs typeface="+mn-cs"/>
                        </a:rPr>
                        <a:t>evoloved</a:t>
                      </a:r>
                      <a:r>
                        <a:rPr lang="en-US" sz="1100" b="0" i="0" u="none" strike="noStrike" kern="1200" dirty="0">
                          <a:solidFill>
                            <a:schemeClr val="dk1"/>
                          </a:solidFill>
                          <a:effectLst/>
                          <a:latin typeface="+mn-lt"/>
                          <a:ea typeface="+mn-ea"/>
                          <a:cs typeface="+mn-cs"/>
                        </a:rPr>
                        <a:t>.</a:t>
                      </a:r>
                      <a:endParaRPr lang="en-US" sz="110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100" b="0" dirty="0">
                          <a:effectLst/>
                        </a:rPr>
                        <a:t>Threat Actor Tools</a:t>
                      </a:r>
                    </a:p>
                  </a:txBody>
                  <a:tcPr marL="47625" marR="47625" marT="47625" marB="47625" anchor="ctr"/>
                </a:tc>
                <a:tc>
                  <a:txBody>
                    <a:bodyPr/>
                    <a:lstStyle/>
                    <a:p>
                      <a:pPr fontAlgn="ctr"/>
                      <a:r>
                        <a:rPr lang="en-US" sz="1100" b="0" dirty="0">
                          <a:effectLst/>
                        </a:rPr>
                        <a:t>Describe the various types of attack tools used by Threat Actors.</a:t>
                      </a: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100" b="0" dirty="0">
                          <a:effectLst/>
                        </a:rPr>
                        <a:t>Malware</a:t>
                      </a:r>
                    </a:p>
                  </a:txBody>
                  <a:tcPr marL="47625" marR="47625" marT="47625" marB="47625" anchor="ctr"/>
                </a:tc>
                <a:tc>
                  <a:txBody>
                    <a:bodyPr/>
                    <a:lstStyle/>
                    <a:p>
                      <a:pPr fontAlgn="ctr"/>
                      <a:r>
                        <a:rPr lang="en-US" sz="1100" b="0" dirty="0">
                          <a:effectLst/>
                        </a:rPr>
                        <a:t>Describe types of malware.</a:t>
                      </a: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100" b="0" dirty="0">
                          <a:effectLst/>
                        </a:rPr>
                        <a:t>Common Network Attacks - Reconnaissance, Access, and Social Engineering</a:t>
                      </a:r>
                    </a:p>
                  </a:txBody>
                  <a:tcPr marL="47625" marR="47625" marT="47625" marB="47625" anchor="ctr"/>
                </a:tc>
                <a:tc>
                  <a:txBody>
                    <a:bodyPr/>
                    <a:lstStyle/>
                    <a:p>
                      <a:pPr fontAlgn="ctr"/>
                      <a:r>
                        <a:rPr lang="en-US" sz="1100" b="0" dirty="0">
                          <a:effectLst/>
                        </a:rPr>
                        <a:t>Explain reconnaissance, access, and social engineering network attacks. </a:t>
                      </a: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100" b="0" dirty="0">
                          <a:effectLst/>
                        </a:rPr>
                        <a:t>Network Attacks - Denial of Service, Buffer Overflows, and Evasion Configurations</a:t>
                      </a:r>
                    </a:p>
                  </a:txBody>
                  <a:tcPr marL="47625" marR="47625" marT="47625" marB="47625" anchor="ctr"/>
                </a:tc>
                <a:tc>
                  <a:txBody>
                    <a:bodyPr/>
                    <a:lstStyle/>
                    <a:p>
                      <a:pPr fontAlgn="ctr"/>
                      <a:r>
                        <a:rPr lang="en-US" sz="1100" b="0" dirty="0">
                          <a:effectLst/>
                        </a:rPr>
                        <a:t>Explain Denial of Service, buffer overflow, and evasion attacks.</a:t>
                      </a: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834003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Trojan Horses</a:t>
            </a:r>
          </a:p>
        </p:txBody>
      </p:sp>
      <p:sp>
        <p:nvSpPr>
          <p:cNvPr id="5" name="Object4"/>
          <p:cNvSpPr/>
          <p:nvPr/>
        </p:nvSpPr>
        <p:spPr>
          <a:xfrm>
            <a:off x="0" y="914400"/>
            <a:ext cx="9027622"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Trojan horse malware is software that appears to be legitimate, but it contains malicious code which exploits the privileges of the user who runs it.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Often, Trojans are found attached to online games. Users are commonly tricked into loading and executing the Trojan horse on their systems. While playing the game, the user will not notice a problem. In the background, the Trojan horse has been installed on the user’s system. The malicious code from the Trojan horse continues operating even after the game has been closed.</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Trojan horse concept is flexible. It can cause immediate damage, provide remote access to the system, or access through a back door. It can also perform actions as instructed remotely, such as "send me the password file once per week."</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Trojan Horse Classification</a:t>
            </a:r>
          </a:p>
        </p:txBody>
      </p:sp>
      <p:sp>
        <p:nvSpPr>
          <p:cNvPr id="7" name="TextBox 6">
            <a:extLst>
              <a:ext uri="{FF2B5EF4-FFF2-40B4-BE49-F238E27FC236}">
                <a16:creationId xmlns:a16="http://schemas.microsoft.com/office/drawing/2014/main" id="{7BE3E230-DD12-4E42-9C00-24D25FEB9129}"/>
              </a:ext>
            </a:extLst>
          </p:cNvPr>
          <p:cNvSpPr txBox="1"/>
          <p:nvPr/>
        </p:nvSpPr>
        <p:spPr>
          <a:xfrm>
            <a:off x="0" y="744435"/>
            <a:ext cx="9144000"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Trojan horses are usually classified according to the damage that they cause, or the manner in which they breach a system, as shown in the table.</a:t>
            </a:r>
          </a:p>
        </p:txBody>
      </p:sp>
      <p:graphicFrame>
        <p:nvGraphicFramePr>
          <p:cNvPr id="27" name="Table 26"/>
          <p:cNvGraphicFramePr>
            <a:graphicFrameLocks noGrp="1"/>
          </p:cNvGraphicFramePr>
          <p:nvPr>
            <p:extLst>
              <p:ext uri="{D42A27DB-BD31-4B8C-83A1-F6EECF244321}">
                <p14:modId xmlns:p14="http://schemas.microsoft.com/office/powerpoint/2010/main" val="1206288970"/>
              </p:ext>
            </p:extLst>
          </p:nvPr>
        </p:nvGraphicFramePr>
        <p:xfrm>
          <a:off x="91440" y="1470025"/>
          <a:ext cx="8961120" cy="3032760"/>
        </p:xfrm>
        <a:graphic>
          <a:graphicData uri="http://schemas.openxmlformats.org/drawingml/2006/table">
            <a:tbl>
              <a:tblPr/>
              <a:tblGrid>
                <a:gridCol w="2294313">
                  <a:extLst>
                    <a:ext uri="{9D8B030D-6E8A-4147-A177-3AD203B41FA5}">
                      <a16:colId xmlns:a16="http://schemas.microsoft.com/office/drawing/2014/main" val="20000"/>
                    </a:ext>
                  </a:extLst>
                </a:gridCol>
                <a:gridCol w="6666807">
                  <a:extLst>
                    <a:ext uri="{9D8B030D-6E8A-4147-A177-3AD203B41FA5}">
                      <a16:colId xmlns:a16="http://schemas.microsoft.com/office/drawing/2014/main" val="20001"/>
                    </a:ext>
                  </a:extLst>
                </a:gridCol>
              </a:tblGrid>
              <a:tr h="0">
                <a:tc>
                  <a:txBody>
                    <a:bodyPr/>
                    <a:lstStyle/>
                    <a:p>
                      <a:r>
                        <a:rPr lang="en-US" sz="1400" dirty="0">
                          <a:solidFill>
                            <a:srgbClr val="FFFFFF"/>
                          </a:solidFill>
                          <a:latin typeface="Arial" panose="020B0604020202020204" pitchFamily="34" charset="0"/>
                          <a:cs typeface="Arial" panose="020B0604020202020204" pitchFamily="34" charset="0"/>
                        </a:rPr>
                        <a:t>Type of Trojan Horse</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400" dirty="0">
                          <a:solidFill>
                            <a:srgbClr val="FFFFFF"/>
                          </a:solidFill>
                          <a:latin typeface="Arial" panose="020B0604020202020204" pitchFamily="34" charset="0"/>
                          <a:cs typeface="Arial" panose="020B0604020202020204" pitchFamily="34" charset="0"/>
                        </a:rPr>
                        <a:t>Description</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400" dirty="0">
                          <a:solidFill>
                            <a:srgbClr val="58585B"/>
                          </a:solidFill>
                          <a:latin typeface="Arial" panose="020B0604020202020204" pitchFamily="34" charset="0"/>
                          <a:cs typeface="Arial" panose="020B0604020202020204" pitchFamily="34" charset="0"/>
                        </a:rPr>
                        <a:t>Remote-access</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latin typeface="Arial" panose="020B0604020202020204" pitchFamily="34" charset="0"/>
                          <a:cs typeface="Arial" panose="020B0604020202020204" pitchFamily="34" charset="0"/>
                        </a:rPr>
                        <a:t>Enables unauthorized remote access.</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400" dirty="0">
                          <a:solidFill>
                            <a:srgbClr val="58585B"/>
                          </a:solidFill>
                          <a:latin typeface="Arial" panose="020B0604020202020204" pitchFamily="34" charset="0"/>
                          <a:cs typeface="Arial" panose="020B0604020202020204" pitchFamily="34" charset="0"/>
                        </a:rPr>
                        <a:t>Data-sending</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400" dirty="0">
                          <a:solidFill>
                            <a:srgbClr val="58585B"/>
                          </a:solidFill>
                          <a:latin typeface="Arial" panose="020B0604020202020204" pitchFamily="34" charset="0"/>
                          <a:cs typeface="Arial" panose="020B0604020202020204" pitchFamily="34" charset="0"/>
                        </a:rPr>
                        <a:t>Provides the threat actor with sensitive data, such as passwords.</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400" dirty="0">
                          <a:solidFill>
                            <a:srgbClr val="58585B"/>
                          </a:solidFill>
                          <a:latin typeface="Arial" panose="020B0604020202020204" pitchFamily="34" charset="0"/>
                          <a:cs typeface="Arial" panose="020B0604020202020204" pitchFamily="34" charset="0"/>
                        </a:rPr>
                        <a:t>Destructive</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latin typeface="Arial" panose="020B0604020202020204" pitchFamily="34" charset="0"/>
                          <a:cs typeface="Arial" panose="020B0604020202020204" pitchFamily="34" charset="0"/>
                        </a:rPr>
                        <a:t>Corrupts or deletes files.</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400" dirty="0">
                          <a:solidFill>
                            <a:srgbClr val="58585B"/>
                          </a:solidFill>
                          <a:latin typeface="Arial" panose="020B0604020202020204" pitchFamily="34" charset="0"/>
                          <a:cs typeface="Arial" panose="020B0604020202020204" pitchFamily="34" charset="0"/>
                        </a:rPr>
                        <a:t>Proxy</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400" dirty="0">
                          <a:solidFill>
                            <a:srgbClr val="58585B"/>
                          </a:solidFill>
                          <a:latin typeface="Arial" panose="020B0604020202020204" pitchFamily="34" charset="0"/>
                          <a:cs typeface="Arial" panose="020B0604020202020204" pitchFamily="34" charset="0"/>
                        </a:rPr>
                        <a:t>Uses the victim's computer as the source device to launch attacks and perform other illegal activities.</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400" dirty="0">
                          <a:solidFill>
                            <a:srgbClr val="58585B"/>
                          </a:solidFill>
                          <a:latin typeface="Arial" panose="020B0604020202020204" pitchFamily="34" charset="0"/>
                          <a:cs typeface="Arial" panose="020B0604020202020204" pitchFamily="34" charset="0"/>
                        </a:rPr>
                        <a:t>FTP</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latin typeface="Arial" panose="020B0604020202020204" pitchFamily="34" charset="0"/>
                          <a:cs typeface="Arial" panose="020B0604020202020204" pitchFamily="34" charset="0"/>
                        </a:rPr>
                        <a:t>Enables unauthorized file transfer services on end devices.</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400" dirty="0">
                          <a:solidFill>
                            <a:srgbClr val="58585B"/>
                          </a:solidFill>
                          <a:latin typeface="Arial" panose="020B0604020202020204" pitchFamily="34" charset="0"/>
                          <a:cs typeface="Arial" panose="020B0604020202020204" pitchFamily="34" charset="0"/>
                        </a:rPr>
                        <a:t>Security software disabler</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400" dirty="0">
                          <a:solidFill>
                            <a:srgbClr val="58585B"/>
                          </a:solidFill>
                          <a:latin typeface="Arial" panose="020B0604020202020204" pitchFamily="34" charset="0"/>
                          <a:cs typeface="Arial" panose="020B0604020202020204" pitchFamily="34" charset="0"/>
                        </a:rPr>
                        <a:t>Stops antivirus programs or firewalls from functioning.</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r>
                        <a:rPr lang="en-US" sz="1400" dirty="0">
                          <a:solidFill>
                            <a:srgbClr val="58585B"/>
                          </a:solidFill>
                          <a:latin typeface="Arial" panose="020B0604020202020204" pitchFamily="34" charset="0"/>
                          <a:cs typeface="Arial" panose="020B0604020202020204" pitchFamily="34" charset="0"/>
                        </a:rPr>
                        <a:t>Denial of Service (DoS)</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latin typeface="Arial" panose="020B0604020202020204" pitchFamily="34" charset="0"/>
                          <a:cs typeface="Arial" panose="020B0604020202020204" pitchFamily="34" charset="0"/>
                        </a:rPr>
                        <a:t>Slows or halts network activity.</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r h="0">
                <a:tc>
                  <a:txBody>
                    <a:bodyPr/>
                    <a:lstStyle/>
                    <a:p>
                      <a:r>
                        <a:rPr lang="en-US" sz="1400" dirty="0">
                          <a:solidFill>
                            <a:srgbClr val="58585B"/>
                          </a:solidFill>
                          <a:latin typeface="Arial" panose="020B0604020202020204" pitchFamily="34" charset="0"/>
                          <a:cs typeface="Arial" panose="020B0604020202020204" pitchFamily="34" charset="0"/>
                        </a:rPr>
                        <a:t>Keylogger</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400" dirty="0">
                          <a:solidFill>
                            <a:srgbClr val="58585B"/>
                          </a:solidFill>
                          <a:latin typeface="Arial" panose="020B0604020202020204" pitchFamily="34" charset="0"/>
                          <a:cs typeface="Arial" panose="020B0604020202020204" pitchFamily="34" charset="0"/>
                        </a:rPr>
                        <a:t>Actively attempts to steal confidential information, such as credit card numbers, by recording keystrokes that have been entered into a web form.</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32756"/>
            <a:ext cx="9144000" cy="914400"/>
          </a:xfrm>
          <a:prstGeom prst="rect">
            <a:avLst/>
          </a:prstGeom>
          <a:noFill/>
          <a:ln/>
        </p:spPr>
        <p:txBody>
          <a:bodyPr wrap="square" rtlCol="0"/>
          <a:lstStyle/>
          <a:p>
            <a:pPr marL="0" indent="0">
              <a:buNone/>
            </a:pPr>
            <a:r>
              <a:rPr lang="en-US" dirty="0"/>
              <a:t>Worms</a:t>
            </a:r>
          </a:p>
        </p:txBody>
      </p:sp>
      <p:sp>
        <p:nvSpPr>
          <p:cNvPr id="5" name="Object4"/>
          <p:cNvSpPr/>
          <p:nvPr/>
        </p:nvSpPr>
        <p:spPr>
          <a:xfrm>
            <a:off x="-1" y="689956"/>
            <a:ext cx="9143999" cy="2069869"/>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Computer worms are like viruses because they replicate and can cause the same type of damage. Specifically, worms replicate themselves by independently exploiting vulnerabilities in networks. Worms can slow down networks as they spread from system to system.</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SQL Slammer, known as the worm that ate the internet, was a denial of service (DoS) attack that exploited a buffer overflow bug in Microsoft’s SQL Server. At its peak, the number of infected servers doubled in size every 8.5 seconds. It infected 250,000+ hosts within 30 minutes, as shown in the figure.</a:t>
            </a:r>
          </a:p>
        </p:txBody>
      </p:sp>
      <p:pic>
        <p:nvPicPr>
          <p:cNvPr id="4" name="Picture 3">
            <a:extLst>
              <a:ext uri="{FF2B5EF4-FFF2-40B4-BE49-F238E27FC236}">
                <a16:creationId xmlns:a16="http://schemas.microsoft.com/office/drawing/2014/main" id="{601ED37A-1025-4D87-B120-75B017A5E76A}"/>
              </a:ext>
            </a:extLst>
          </p:cNvPr>
          <p:cNvPicPr>
            <a:picLocks noChangeAspect="1"/>
          </p:cNvPicPr>
          <p:nvPr/>
        </p:nvPicPr>
        <p:blipFill>
          <a:blip r:embed="rId3"/>
          <a:stretch>
            <a:fillRect/>
          </a:stretch>
        </p:blipFill>
        <p:spPr>
          <a:xfrm>
            <a:off x="2568632" y="2843257"/>
            <a:ext cx="3773979" cy="200789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Worm Components</a:t>
            </a:r>
          </a:p>
        </p:txBody>
      </p:sp>
      <p:sp>
        <p:nvSpPr>
          <p:cNvPr id="5" name="Object4"/>
          <p:cNvSpPr/>
          <p:nvPr/>
        </p:nvSpPr>
        <p:spPr>
          <a:xfrm>
            <a:off x="386316" y="985421"/>
            <a:ext cx="8371367" cy="3466407"/>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Most worm attacks consist of three components:</a:t>
            </a:r>
          </a:p>
          <a:p>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Enabling vulnerability</a:t>
            </a:r>
            <a:r>
              <a:rPr lang="en-US" sz="1600" dirty="0">
                <a:latin typeface="Arial" panose="020B0604020202020204" pitchFamily="34" charset="0"/>
                <a:cs typeface="Arial" panose="020B0604020202020204" pitchFamily="34" charset="0"/>
              </a:rPr>
              <a:t> - A worm installs itself using an exploit mechanism, such as an email attachment, an executable file, or a Trojan horse, on a vulnerable system.</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Propagation mechanism</a:t>
            </a:r>
            <a:r>
              <a:rPr lang="en-US" sz="1600" dirty="0">
                <a:latin typeface="Arial" panose="020B0604020202020204" pitchFamily="34" charset="0"/>
                <a:cs typeface="Arial" panose="020B0604020202020204" pitchFamily="34" charset="0"/>
              </a:rPr>
              <a:t> - After gaining access to a device, the worm replicates itself and locates new targets.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Payload</a:t>
            </a:r>
            <a:r>
              <a:rPr lang="en-US" sz="1600" dirty="0">
                <a:latin typeface="Arial" panose="020B0604020202020204" pitchFamily="34" charset="0"/>
                <a:cs typeface="Arial" panose="020B0604020202020204" pitchFamily="34" charset="0"/>
              </a:rPr>
              <a:t> - Any malicious code that results in some action is a payload. Most often this is used to create a backdoor that allows a threat actor access to the infected host or to create a DoS attack.</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Worm Components (Cont.)</a:t>
            </a:r>
          </a:p>
        </p:txBody>
      </p:sp>
      <p:sp>
        <p:nvSpPr>
          <p:cNvPr id="5" name="Object4"/>
          <p:cNvSpPr/>
          <p:nvPr/>
        </p:nvSpPr>
        <p:spPr>
          <a:xfrm>
            <a:off x="549356" y="1119964"/>
            <a:ext cx="3395330" cy="790228"/>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The propagation technique used by the Code Red worm is shown in the figure.</a:t>
            </a:r>
          </a:p>
        </p:txBody>
      </p:sp>
      <p:pic>
        <p:nvPicPr>
          <p:cNvPr id="4" name="Picture 3">
            <a:extLst>
              <a:ext uri="{FF2B5EF4-FFF2-40B4-BE49-F238E27FC236}">
                <a16:creationId xmlns:a16="http://schemas.microsoft.com/office/drawing/2014/main" id="{0E77B491-058E-48AD-9C09-D01410646366}"/>
              </a:ext>
            </a:extLst>
          </p:cNvPr>
          <p:cNvPicPr>
            <a:picLocks noChangeAspect="1"/>
          </p:cNvPicPr>
          <p:nvPr/>
        </p:nvPicPr>
        <p:blipFill>
          <a:blip r:embed="rId3"/>
          <a:stretch>
            <a:fillRect/>
          </a:stretch>
        </p:blipFill>
        <p:spPr>
          <a:xfrm>
            <a:off x="4729721" y="543287"/>
            <a:ext cx="3957079" cy="405692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24</a:t>
            </a:fld>
            <a:endParaRPr lang="en-US" dirty="0"/>
          </a:p>
        </p:txBody>
      </p:sp>
    </p:spTree>
    <p:extLst>
      <p:ext uri="{BB962C8B-B14F-4D97-AF65-F5344CB8AC3E}">
        <p14:creationId xmlns:p14="http://schemas.microsoft.com/office/powerpoint/2010/main" val="172630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Ransomware</a:t>
            </a:r>
          </a:p>
        </p:txBody>
      </p:sp>
      <p:sp>
        <p:nvSpPr>
          <p:cNvPr id="5" name="Object4"/>
          <p:cNvSpPr/>
          <p:nvPr/>
        </p:nvSpPr>
        <p:spPr>
          <a:xfrm>
            <a:off x="-1" y="914399"/>
            <a:ext cx="9227127" cy="3283527"/>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Currently, the most dominant malware is ransomware. </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Ransomware is malware that denies access to the infected computer system or its data. The cybercriminals then demand payment to release the computer system.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Ransomware has evolved to become the most profitable malware type in history.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There are dozens of ransomware variants.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Ransomware frequently uses an encryption algorithm to encrypt system files and data.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Payments are typically paid in Bitcoin because users of bitcoin can remain anonymous.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Email and malicious advertising, also known as malvertising, are vectors for ransomware campaigns.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Social engineering is also used.</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Other Malware</a:t>
            </a:r>
          </a:p>
        </p:txBody>
      </p:sp>
      <p:sp>
        <p:nvSpPr>
          <p:cNvPr id="7" name="TextBox 6">
            <a:extLst>
              <a:ext uri="{FF2B5EF4-FFF2-40B4-BE49-F238E27FC236}">
                <a16:creationId xmlns:a16="http://schemas.microsoft.com/office/drawing/2014/main" id="{3571FEF9-60B9-4114-A972-E0DD8A89D44B}"/>
              </a:ext>
            </a:extLst>
          </p:cNvPr>
          <p:cNvSpPr txBox="1"/>
          <p:nvPr/>
        </p:nvSpPr>
        <p:spPr>
          <a:xfrm>
            <a:off x="91439" y="713831"/>
            <a:ext cx="8212975"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These are some examples of the varieties of modern malware:</a:t>
            </a:r>
          </a:p>
        </p:txBody>
      </p:sp>
      <p:graphicFrame>
        <p:nvGraphicFramePr>
          <p:cNvPr id="31" name="Table 30"/>
          <p:cNvGraphicFramePr>
            <a:graphicFrameLocks noGrp="1"/>
          </p:cNvGraphicFramePr>
          <p:nvPr>
            <p:extLst>
              <p:ext uri="{D42A27DB-BD31-4B8C-83A1-F6EECF244321}">
                <p14:modId xmlns:p14="http://schemas.microsoft.com/office/powerpoint/2010/main" val="2574547180"/>
              </p:ext>
            </p:extLst>
          </p:nvPr>
        </p:nvGraphicFramePr>
        <p:xfrm>
          <a:off x="91440" y="1188720"/>
          <a:ext cx="8961120" cy="3017520"/>
        </p:xfrm>
        <a:graphic>
          <a:graphicData uri="http://schemas.openxmlformats.org/drawingml/2006/table">
            <a:tbl>
              <a:tblPr/>
              <a:tblGrid>
                <a:gridCol w="1421476">
                  <a:extLst>
                    <a:ext uri="{9D8B030D-6E8A-4147-A177-3AD203B41FA5}">
                      <a16:colId xmlns:a16="http://schemas.microsoft.com/office/drawing/2014/main" val="20000"/>
                    </a:ext>
                  </a:extLst>
                </a:gridCol>
                <a:gridCol w="7539644">
                  <a:extLst>
                    <a:ext uri="{9D8B030D-6E8A-4147-A177-3AD203B41FA5}">
                      <a16:colId xmlns:a16="http://schemas.microsoft.com/office/drawing/2014/main" val="20001"/>
                    </a:ext>
                  </a:extLst>
                </a:gridCol>
              </a:tblGrid>
              <a:tr h="0">
                <a:tc>
                  <a:txBody>
                    <a:bodyPr/>
                    <a:lstStyle/>
                    <a:p>
                      <a:r>
                        <a:rPr lang="en-US" sz="1400" b="1" dirty="0">
                          <a:solidFill>
                            <a:srgbClr val="FFFFFF"/>
                          </a:solidFill>
                        </a:rPr>
                        <a:t>Type of Malware</a:t>
                      </a:r>
                      <a:endParaRPr lang="en-US" sz="14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400" b="1" dirty="0">
                          <a:solidFill>
                            <a:srgbClr val="FFFFFF"/>
                          </a:solidFill>
                        </a:rPr>
                        <a:t>Description</a:t>
                      </a:r>
                      <a:endParaRPr lang="en-US" sz="14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400" dirty="0">
                          <a:solidFill>
                            <a:srgbClr val="58585B"/>
                          </a:solidFill>
                        </a:rPr>
                        <a:t>Spyware</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rPr>
                        <a:t>Used to gather information about a user and send the information to another entity without the user’s consent. Spyware can be a system monitor, Trojan horse, Adware, tracking cookies, and key loggers.</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400" dirty="0">
                          <a:solidFill>
                            <a:srgbClr val="58585B"/>
                          </a:solidFill>
                        </a:rPr>
                        <a:t>Adware</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400" dirty="0">
                          <a:solidFill>
                            <a:srgbClr val="58585B"/>
                          </a:solidFill>
                        </a:rPr>
                        <a:t>Displays annoying pop-ups to generate revenue for its author. The malware may analyze user interests by tracking the websites visited. It can then send pop-up advertising pertinent to those sites.</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400" dirty="0">
                          <a:solidFill>
                            <a:srgbClr val="58585B"/>
                          </a:solidFill>
                        </a:rPr>
                        <a:t>Scareware</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rPr>
                        <a:t>Includes scam software which uses social engineering to shock or induce anxiety by creating the perception of a threat. It is generally directed at an unsuspecting user and attempts to persuade the user to infect a computer by taking action to address the bogus threat.</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400" dirty="0">
                          <a:solidFill>
                            <a:srgbClr val="58585B"/>
                          </a:solidFill>
                        </a:rPr>
                        <a:t>Phishing</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400" dirty="0">
                          <a:solidFill>
                            <a:srgbClr val="58585B"/>
                          </a:solidFill>
                        </a:rPr>
                        <a:t>Attempts to convince people to divulge sensitive information. Examples include receiving an email from their bank asking users to divulge their account and PIN numbers.</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400" dirty="0">
                          <a:solidFill>
                            <a:srgbClr val="58585B"/>
                          </a:solidFill>
                        </a:rPr>
                        <a:t>Rootkits</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rPr>
                        <a:t>Installed on a compromised system. After it is installed, it continues to hide its intrusion and provide privileged access to the threat actor.</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Malware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Common Malware Behaviors</a:t>
            </a:r>
          </a:p>
        </p:txBody>
      </p:sp>
      <p:sp>
        <p:nvSpPr>
          <p:cNvPr id="5" name="Object4"/>
          <p:cNvSpPr/>
          <p:nvPr/>
        </p:nvSpPr>
        <p:spPr>
          <a:xfrm>
            <a:off x="0" y="914400"/>
            <a:ext cx="822960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Computers infected with malware often exhibit one or more of the following symptoms:</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Appearance of strange files, programs, or desktop icons</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Antivirus and firewall programs are turning off or reconfiguring settings</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Computer screen is freezing or system is crashing</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Emails are spontaneously being sent to your contact list without your knowledge</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Files have been modified or deleted</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Increased CPU and/or memory usage</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Problems connecting to networks</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Slow computer or web browser speeds</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Unknown processes or services running</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Unknown TCP or UDP ports open</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Connections are made to hosts on the internet without user action</a:t>
            </a: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Other strange computer behavior</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143000"/>
            <a:ext cx="8229600" cy="914400"/>
          </a:xfrm>
          <a:prstGeom prst="rect">
            <a:avLst/>
          </a:prstGeom>
          <a:noFill/>
          <a:ln/>
        </p:spPr>
        <p:txBody>
          <a:bodyPr wrap="square" rtlCol="0"/>
          <a:lstStyle/>
          <a:p>
            <a:pPr marL="0" indent="0">
              <a:buNone/>
            </a:pPr>
            <a:r>
              <a:rPr lang="en-US" dirty="0"/>
              <a:t>2.4 Common Network Attacks - Reconnaissance, Access, and Social Engineering</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Common Network Attacks - Reconnaissance, Access, and Social Engineering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Network Attacks</a:t>
            </a:r>
          </a:p>
        </p:txBody>
      </p:sp>
      <p:sp>
        <p:nvSpPr>
          <p:cNvPr id="5" name="Object4"/>
          <p:cNvSpPr/>
          <p:nvPr/>
        </p:nvSpPr>
        <p:spPr>
          <a:xfrm>
            <a:off x="66501" y="1005840"/>
            <a:ext cx="9143999" cy="2571750"/>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To mitigate attacks, it is useful to first categorize the various types of attacks. By categorizing network attacks, it is possible to address types of attacks rather than individual attacks.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Although there is no standardized way of categorizing network attacks, the method used in this course classifies attacks in three major categories.</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Reconnaissance Attacks</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Access Attacks</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DoS Attacks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2.1 Who is Attacking Our Network?</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Common Network Attacks - Reconnaissance, Access, and Social Engineering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Reconnaissance Attacks</a:t>
            </a:r>
          </a:p>
        </p:txBody>
      </p:sp>
      <p:graphicFrame>
        <p:nvGraphicFramePr>
          <p:cNvPr id="36" name="Table 35"/>
          <p:cNvGraphicFramePr>
            <a:graphicFrameLocks noGrp="1"/>
          </p:cNvGraphicFramePr>
          <p:nvPr>
            <p:extLst>
              <p:ext uri="{D42A27DB-BD31-4B8C-83A1-F6EECF244321}">
                <p14:modId xmlns:p14="http://schemas.microsoft.com/office/powerpoint/2010/main" val="2888905952"/>
              </p:ext>
            </p:extLst>
          </p:nvPr>
        </p:nvGraphicFramePr>
        <p:xfrm>
          <a:off x="91440" y="1739177"/>
          <a:ext cx="8961120" cy="2773680"/>
        </p:xfrm>
        <a:graphic>
          <a:graphicData uri="http://schemas.openxmlformats.org/drawingml/2006/table">
            <a:tbl>
              <a:tblPr/>
              <a:tblGrid>
                <a:gridCol w="2826327">
                  <a:extLst>
                    <a:ext uri="{9D8B030D-6E8A-4147-A177-3AD203B41FA5}">
                      <a16:colId xmlns:a16="http://schemas.microsoft.com/office/drawing/2014/main" val="20000"/>
                    </a:ext>
                  </a:extLst>
                </a:gridCol>
                <a:gridCol w="6134793">
                  <a:extLst>
                    <a:ext uri="{9D8B030D-6E8A-4147-A177-3AD203B41FA5}">
                      <a16:colId xmlns:a16="http://schemas.microsoft.com/office/drawing/2014/main" val="20001"/>
                    </a:ext>
                  </a:extLst>
                </a:gridCol>
              </a:tblGrid>
              <a:tr h="0">
                <a:tc>
                  <a:txBody>
                    <a:bodyPr/>
                    <a:lstStyle/>
                    <a:p>
                      <a:r>
                        <a:rPr lang="en-US" sz="1400" dirty="0">
                          <a:solidFill>
                            <a:srgbClr val="FFFFFF"/>
                          </a:solidFill>
                        </a:rPr>
                        <a:t>Technique</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400" dirty="0">
                          <a:solidFill>
                            <a:srgbClr val="FFFFFF"/>
                          </a:solidFill>
                        </a:rPr>
                        <a:t>Description</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Perform an information query of a target</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The threat actor is looking for initial information about a target. Various tools can be used, including the Google search, organizations website, whois, and more.</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Initiate a ping sweep of the target network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The information query usually reveals the target’s network address. The threat actor can now initiate a ping sweep to determine which IP addresses are active.</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Initiate a port scan of active IP addresses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This is used to determine which ports or services are available. Examples of port scanners include Nmap, SuperScan, Angry IP Scanner, and NetScanTools.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Run vulnerability scanners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This is to query the identified ports to determine the type and version of the application and operating system that is running on the host. Examples of tools include Nipper, Secuna PSI, Core Impact, Nessus v6, SAINT, and Open VAS.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Run exploitation tools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The threat actor now attempts to discover vulnerable services that can be exploited. A variety of vulnerability exploitation tools exist including Metasploit, Core Impact, Sqlmap, Social Engineer Toolkit, and Netsparker.</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80896ED8-7946-40AC-8779-957B1A650E46}"/>
              </a:ext>
            </a:extLst>
          </p:cNvPr>
          <p:cNvSpPr txBox="1"/>
          <p:nvPr/>
        </p:nvSpPr>
        <p:spPr>
          <a:xfrm>
            <a:off x="1" y="711666"/>
            <a:ext cx="9202188"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Reconnaissance is information gathering. Threat actors use reconnaissance (or recon) attacks to do unauthorized discovery and mapping of systems, services, or vulnerabilities. Recon attacks precede access attacks or DoS attacks. Some of the techniques used by malicious threat actors to conduct reconnaissance attacks are described in the table.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Common Network Attacks - Reconnaissance, Access, and Social Engineering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Reconnaissance Attacks</a:t>
            </a:r>
          </a:p>
        </p:txBody>
      </p:sp>
      <p:sp>
        <p:nvSpPr>
          <p:cNvPr id="5" name="Object4"/>
          <p:cNvSpPr/>
          <p:nvPr/>
        </p:nvSpPr>
        <p:spPr>
          <a:xfrm>
            <a:off x="457200" y="1005840"/>
            <a:ext cx="8229600" cy="2571750"/>
          </a:xfrm>
          <a:prstGeom prst="rect">
            <a:avLst/>
          </a:prstGeom>
          <a:noFill/>
          <a:ln/>
        </p:spPr>
        <p:txBody>
          <a:bodyPr wrap="square" rtlCol="0" anchor="t"/>
          <a:lstStyle/>
          <a:p>
            <a:pPr>
              <a:lnSpc>
                <a:spcPts val="2000"/>
              </a:lnSpc>
            </a:pPr>
            <a:r>
              <a:rPr lang="en-US" sz="2000" dirty="0">
                <a:solidFill>
                  <a:srgbClr val="000000"/>
                </a:solidFill>
                <a:latin typeface="Arial" pitchFamily="34" charset="0"/>
                <a:ea typeface="Arial" pitchFamily="34" charset="-122"/>
                <a:cs typeface="Arial" pitchFamily="34" charset="-120"/>
              </a:rPr>
              <a:t>This video will explain the following techniques used in a reconnaissance attack:</a:t>
            </a:r>
          </a:p>
          <a:p>
            <a:pPr>
              <a:lnSpc>
                <a:spcPts val="2000"/>
              </a:lnSpc>
            </a:pPr>
            <a:endParaRPr lang="en-US" sz="2000" dirty="0">
              <a:solidFill>
                <a:srgbClr val="000000"/>
              </a:solidFill>
              <a:latin typeface="Arial" pitchFamily="34" charset="0"/>
              <a:ea typeface="Arial" pitchFamily="34" charset="-122"/>
              <a:cs typeface="Arial" pitchFamily="34" charset="-120"/>
            </a:endParaRPr>
          </a:p>
          <a:p>
            <a:pPr marL="742950" lvl="1" indent="-285750">
              <a:lnSpc>
                <a:spcPts val="2000"/>
              </a:lnSpc>
              <a:buFont typeface="Arial" panose="020B0604020202020204" pitchFamily="34" charset="0"/>
              <a:buChar char="•"/>
            </a:pPr>
            <a:r>
              <a:rPr lang="en-US" sz="2000" dirty="0">
                <a:solidFill>
                  <a:srgbClr val="000000"/>
                </a:solidFill>
                <a:latin typeface="Arial" pitchFamily="34" charset="0"/>
                <a:cs typeface="Arial" pitchFamily="34" charset="-120"/>
              </a:rPr>
              <a:t>Perform an information query on a target</a:t>
            </a:r>
          </a:p>
          <a:p>
            <a:pPr marL="742950" lvl="1" indent="-285750">
              <a:lnSpc>
                <a:spcPts val="2000"/>
              </a:lnSpc>
              <a:buFont typeface="Arial" panose="020B0604020202020204" pitchFamily="34" charset="0"/>
              <a:buChar char="•"/>
            </a:pPr>
            <a:r>
              <a:rPr lang="en-US" sz="2000" dirty="0">
                <a:solidFill>
                  <a:srgbClr val="000000"/>
                </a:solidFill>
                <a:latin typeface="Arial" pitchFamily="34" charset="0"/>
                <a:cs typeface="Arial" pitchFamily="34" charset="-120"/>
              </a:rPr>
              <a:t>Initiate a ping sweep of the target network</a:t>
            </a:r>
          </a:p>
          <a:p>
            <a:pPr marL="742950" lvl="1" indent="-285750">
              <a:lnSpc>
                <a:spcPts val="2000"/>
              </a:lnSpc>
              <a:buFont typeface="Arial" panose="020B0604020202020204" pitchFamily="34" charset="0"/>
              <a:buChar char="•"/>
            </a:pPr>
            <a:r>
              <a:rPr lang="en-US" sz="2000" dirty="0">
                <a:solidFill>
                  <a:srgbClr val="000000"/>
                </a:solidFill>
                <a:latin typeface="Arial" pitchFamily="34" charset="0"/>
                <a:cs typeface="Arial" pitchFamily="34" charset="-120"/>
              </a:rPr>
              <a:t>Initiate a port scan of active ip addresses</a:t>
            </a:r>
          </a:p>
          <a:p>
            <a:pPr marL="742950" lvl="1" indent="-285750">
              <a:lnSpc>
                <a:spcPts val="2000"/>
              </a:lnSpc>
              <a:buFont typeface="Arial" panose="020B0604020202020204" pitchFamily="34" charset="0"/>
              <a:buChar char="•"/>
            </a:pPr>
            <a:r>
              <a:rPr lang="en-US" sz="2000" dirty="0">
                <a:solidFill>
                  <a:srgbClr val="000000"/>
                </a:solidFill>
                <a:latin typeface="Arial" pitchFamily="34" charset="0"/>
                <a:cs typeface="Arial" pitchFamily="34" charset="-120"/>
              </a:rPr>
              <a:t>Run vulnerability scanners</a:t>
            </a:r>
          </a:p>
          <a:p>
            <a:pPr marL="742950" lvl="1" indent="-285750">
              <a:lnSpc>
                <a:spcPts val="2000"/>
              </a:lnSpc>
              <a:buFont typeface="Arial" panose="020B0604020202020204" pitchFamily="34" charset="0"/>
              <a:buChar char="•"/>
            </a:pPr>
            <a:r>
              <a:rPr lang="en-US" sz="2000" dirty="0">
                <a:solidFill>
                  <a:srgbClr val="000000"/>
                </a:solidFill>
                <a:latin typeface="Arial" pitchFamily="34" charset="0"/>
                <a:cs typeface="Arial" pitchFamily="34" charset="-120"/>
              </a:rPr>
              <a:t>Run exploitation tools</a:t>
            </a:r>
            <a:endParaRPr lang="en-US" sz="20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Common Network Attacks - Reconnaissance, Access, and Social Engineering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Access Attacks</a:t>
            </a:r>
          </a:p>
        </p:txBody>
      </p:sp>
      <p:sp>
        <p:nvSpPr>
          <p:cNvPr id="5" name="Object4"/>
          <p:cNvSpPr/>
          <p:nvPr/>
        </p:nvSpPr>
        <p:spPr>
          <a:xfrm>
            <a:off x="0" y="656186"/>
            <a:ext cx="8229600" cy="91440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Access attacks exploit known vulnerabilities in authentication services, FTP services, and web services. The purpose of this type of attack is to gain entry to web accounts, confidential databases, and other sensitive information.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32</a:t>
            </a:fld>
            <a:endParaRPr lang="en-US" dirty="0"/>
          </a:p>
        </p:txBody>
      </p:sp>
      <p:graphicFrame>
        <p:nvGraphicFramePr>
          <p:cNvPr id="8" name="Table 7">
            <a:extLst>
              <a:ext uri="{FF2B5EF4-FFF2-40B4-BE49-F238E27FC236}">
                <a16:creationId xmlns:a16="http://schemas.microsoft.com/office/drawing/2014/main" id="{F8C4413C-FBEB-44E4-90DF-422D576901CE}"/>
              </a:ext>
            </a:extLst>
          </p:cNvPr>
          <p:cNvGraphicFramePr>
            <a:graphicFrameLocks noGrp="1"/>
          </p:cNvGraphicFramePr>
          <p:nvPr>
            <p:extLst>
              <p:ext uri="{D42A27DB-BD31-4B8C-83A1-F6EECF244321}">
                <p14:modId xmlns:p14="http://schemas.microsoft.com/office/powerpoint/2010/main" val="922169633"/>
              </p:ext>
            </p:extLst>
          </p:nvPr>
        </p:nvGraphicFramePr>
        <p:xfrm>
          <a:off x="257696" y="1570586"/>
          <a:ext cx="8429104" cy="3068424"/>
        </p:xfrm>
        <a:graphic>
          <a:graphicData uri="http://schemas.openxmlformats.org/drawingml/2006/table">
            <a:tbl>
              <a:tblPr/>
              <a:tblGrid>
                <a:gridCol w="1598273">
                  <a:extLst>
                    <a:ext uri="{9D8B030D-6E8A-4147-A177-3AD203B41FA5}">
                      <a16:colId xmlns:a16="http://schemas.microsoft.com/office/drawing/2014/main" val="20000"/>
                    </a:ext>
                  </a:extLst>
                </a:gridCol>
                <a:gridCol w="6830831">
                  <a:extLst>
                    <a:ext uri="{9D8B030D-6E8A-4147-A177-3AD203B41FA5}">
                      <a16:colId xmlns:a16="http://schemas.microsoft.com/office/drawing/2014/main" val="20001"/>
                    </a:ext>
                  </a:extLst>
                </a:gridCol>
              </a:tblGrid>
              <a:tr h="247492">
                <a:tc>
                  <a:txBody>
                    <a:bodyPr/>
                    <a:lstStyle/>
                    <a:p>
                      <a:r>
                        <a:rPr lang="en-US" sz="1400" b="0" dirty="0">
                          <a:solidFill>
                            <a:srgbClr val="FFFFFF"/>
                          </a:solidFill>
                          <a:latin typeface="+mn-lt"/>
                        </a:rPr>
                        <a:t>Technique</a:t>
                      </a:r>
                      <a:endParaRPr lang="en-US" sz="1400" b="0" dirty="0">
                        <a:latin typeface="+mn-lt"/>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400" b="0" dirty="0">
                          <a:solidFill>
                            <a:srgbClr val="FFFFFF"/>
                          </a:solidFill>
                          <a:latin typeface="+mn-lt"/>
                        </a:rPr>
                        <a:t>Description</a:t>
                      </a:r>
                      <a:endParaRPr lang="en-US" sz="1400" b="0" dirty="0">
                        <a:latin typeface="+mn-lt"/>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386459">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Password Attacks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In a password attack, the threat actor attempts to discover critical system passwords using various methods.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393076">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Spoofing Attacks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In spoofing attacks, the threat actor’s device attempts to pose as another device by falsifying data. Common spoofing attacks include IP spoofing, MAC spoofing, and DHCP spoofing.</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93076">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Trust Exploitation</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In a trust exploitation attack, a threat actor uses unauthorized privileges to gain access to a system, possibly compromising the target.</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499568">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Port redirection</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In a port redirection attack, a threat actor uses a compromised system as a base for attacks against other targets. </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99568">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Man-in-the-Middle</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In a man-in-the-middle attack, the threat actor is positioned in between two legitimate entities in order to read or modify the data that passes between the two parties.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499568">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Buffer Overflow Attack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en-US" sz="1150" kern="1200" dirty="0">
                          <a:solidFill>
                            <a:srgbClr val="58585B"/>
                          </a:solidFill>
                          <a:latin typeface="Arial" panose="020B0604020202020204" pitchFamily="34" charset="0"/>
                          <a:ea typeface="+mn-ea"/>
                          <a:cs typeface="Arial" panose="020B0604020202020204" pitchFamily="34" charset="0"/>
                        </a:rPr>
                        <a:t>In a buffer overflow attack, the threat actor exploits the buffer memory and overwhelms it with unexpected values. This usually renders the system inoperable, resulting in a DoS attack.</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8319385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Common Network Attacks - Reconnaissance, Access, and Social Engineering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Access and Social Engineering Attacks</a:t>
            </a:r>
          </a:p>
        </p:txBody>
      </p:sp>
      <p:sp>
        <p:nvSpPr>
          <p:cNvPr id="5" name="Object4"/>
          <p:cNvSpPr/>
          <p:nvPr/>
        </p:nvSpPr>
        <p:spPr>
          <a:xfrm>
            <a:off x="457200" y="1188720"/>
            <a:ext cx="8229600"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This video will cover the following:</a:t>
            </a:r>
          </a:p>
          <a:p>
            <a:pPr>
              <a:lnSpc>
                <a:spcPts val="2000"/>
              </a:lnSpc>
            </a:pPr>
            <a:endParaRPr lang="en-US"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dirty="0">
                <a:solidFill>
                  <a:srgbClr val="000000"/>
                </a:solidFill>
                <a:latin typeface="Arial" pitchFamily="34" charset="0"/>
                <a:cs typeface="Arial" pitchFamily="34" charset="-120"/>
              </a:rPr>
              <a:t>Techniques used in access attacks (password attacks, spoofing attacks, trust exploitations, port redirections, man-in-the-middle attacks, buffer overflow attacks)</a:t>
            </a:r>
          </a:p>
          <a:p>
            <a:pPr marL="285750" indent="-285750">
              <a:lnSpc>
                <a:spcPts val="2000"/>
              </a:lnSpc>
              <a:buFont typeface="Arial" panose="020B0604020202020204" pitchFamily="34" charset="0"/>
              <a:buChar char="•"/>
            </a:pPr>
            <a:r>
              <a:rPr lang="en-US" dirty="0">
                <a:solidFill>
                  <a:srgbClr val="000000"/>
                </a:solidFill>
                <a:latin typeface="Arial" pitchFamily="34" charset="0"/>
                <a:cs typeface="Arial" pitchFamily="34" charset="-120"/>
              </a:rPr>
              <a:t>Techniques used in social engineering attacks (pretexting, phishing, spear phishing, spam, something for something, baiting, impersonation, tailgating, shoulder surfing, dumpster diving)</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Common Network Attacks - Reconnaissance, Access, and Social Engineering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Social Engineering Attacks</a:t>
            </a:r>
          </a:p>
        </p:txBody>
      </p:sp>
      <p:graphicFrame>
        <p:nvGraphicFramePr>
          <p:cNvPr id="40" name="Table 39"/>
          <p:cNvGraphicFramePr>
            <a:graphicFrameLocks noGrp="1"/>
          </p:cNvGraphicFramePr>
          <p:nvPr>
            <p:extLst>
              <p:ext uri="{D42A27DB-BD31-4B8C-83A1-F6EECF244321}">
                <p14:modId xmlns:p14="http://schemas.microsoft.com/office/powerpoint/2010/main" val="3381713513"/>
              </p:ext>
            </p:extLst>
          </p:nvPr>
        </p:nvGraphicFramePr>
        <p:xfrm>
          <a:off x="91440" y="1316295"/>
          <a:ext cx="8961120" cy="2933700"/>
        </p:xfrm>
        <a:graphic>
          <a:graphicData uri="http://schemas.openxmlformats.org/drawingml/2006/table">
            <a:tbl>
              <a:tblPr/>
              <a:tblGrid>
                <a:gridCol w="1654233">
                  <a:extLst>
                    <a:ext uri="{9D8B030D-6E8A-4147-A177-3AD203B41FA5}">
                      <a16:colId xmlns:a16="http://schemas.microsoft.com/office/drawing/2014/main" val="20000"/>
                    </a:ext>
                  </a:extLst>
                </a:gridCol>
                <a:gridCol w="7306887">
                  <a:extLst>
                    <a:ext uri="{9D8B030D-6E8A-4147-A177-3AD203B41FA5}">
                      <a16:colId xmlns:a16="http://schemas.microsoft.com/office/drawing/2014/main" val="20001"/>
                    </a:ext>
                  </a:extLst>
                </a:gridCol>
              </a:tblGrid>
              <a:tr h="0">
                <a:tc>
                  <a:txBody>
                    <a:bodyPr/>
                    <a:lstStyle/>
                    <a:p>
                      <a:r>
                        <a:rPr lang="en-US" sz="1300" dirty="0">
                          <a:solidFill>
                            <a:srgbClr val="FFFFFF"/>
                          </a:solidFill>
                        </a:rPr>
                        <a:t>Social Engineering Attack</a:t>
                      </a:r>
                      <a:endParaRPr lang="en-US" sz="13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300" dirty="0">
                          <a:solidFill>
                            <a:srgbClr val="FFFFFF"/>
                          </a:solidFill>
                        </a:rPr>
                        <a:t>Description</a:t>
                      </a:r>
                      <a:endParaRPr lang="en-US" sz="13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150" dirty="0">
                          <a:solidFill>
                            <a:srgbClr val="58585B"/>
                          </a:solidFill>
                          <a:latin typeface="Arial" panose="020B0604020202020204" pitchFamily="34" charset="0"/>
                          <a:cs typeface="Arial" panose="020B0604020202020204" pitchFamily="34" charset="0"/>
                        </a:rPr>
                        <a:t>Pretexting</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A threat actor pretends to need personal or financial data to confirm the identity of the recipient.</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150" dirty="0">
                          <a:solidFill>
                            <a:srgbClr val="58585B"/>
                          </a:solidFill>
                          <a:latin typeface="Arial" panose="020B0604020202020204" pitchFamily="34" charset="0"/>
                          <a:cs typeface="Arial" panose="020B0604020202020204" pitchFamily="34" charset="0"/>
                        </a:rPr>
                        <a:t>Phishing</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A threat actor sends fraudulent email which is disguised as being from a legitimate, trusted source to trick the recipient into installing malware on their device, or to share personal or financial information.</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150" dirty="0">
                          <a:solidFill>
                            <a:srgbClr val="58585B"/>
                          </a:solidFill>
                          <a:latin typeface="Arial" panose="020B0604020202020204" pitchFamily="34" charset="0"/>
                          <a:cs typeface="Arial" panose="020B0604020202020204" pitchFamily="34" charset="0"/>
                        </a:rPr>
                        <a:t>Spear phishing</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A threat actor creates a targeted phishing attack tailored for a specific individual or organization.</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150" dirty="0">
                          <a:solidFill>
                            <a:srgbClr val="58585B"/>
                          </a:solidFill>
                          <a:latin typeface="Arial" panose="020B0604020202020204" pitchFamily="34" charset="0"/>
                          <a:cs typeface="Arial" panose="020B0604020202020204" pitchFamily="34" charset="0"/>
                        </a:rPr>
                        <a:t>Spam</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Also known as junk mail, this is unsolicited email which often contains harmful links, malware, or deceptive content.</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150" dirty="0">
                          <a:solidFill>
                            <a:srgbClr val="58585B"/>
                          </a:solidFill>
                          <a:latin typeface="Arial" panose="020B0604020202020204" pitchFamily="34" charset="0"/>
                          <a:cs typeface="Arial" panose="020B0604020202020204" pitchFamily="34" charset="0"/>
                        </a:rPr>
                        <a:t>Something for Something</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Sometimes called “Quid pro quo”, this is when a threat actor requests personal information from a party in exchange for something such as a gift.</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150" dirty="0">
                          <a:solidFill>
                            <a:srgbClr val="58585B"/>
                          </a:solidFill>
                          <a:latin typeface="Arial" panose="020B0604020202020204" pitchFamily="34" charset="0"/>
                          <a:cs typeface="Arial" panose="020B0604020202020204" pitchFamily="34" charset="0"/>
                        </a:rPr>
                        <a:t>Baiting</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A threat actor leaves a malware-infected flash drive in a public location. A victim finds the drive and unsuspectingly inserts it into their laptop, unintentionally installing malware.</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r>
                        <a:rPr lang="en-US" sz="1150" dirty="0">
                          <a:solidFill>
                            <a:srgbClr val="58585B"/>
                          </a:solidFill>
                          <a:latin typeface="Arial" panose="020B0604020202020204" pitchFamily="34" charset="0"/>
                          <a:cs typeface="Arial" panose="020B0604020202020204" pitchFamily="34" charset="0"/>
                        </a:rPr>
                        <a:t>Impersonation</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In this type of attack, a threat actor pretends to be someone else to gain the trust of a victim.</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sp>
        <p:nvSpPr>
          <p:cNvPr id="7" name="TextBox 6">
            <a:extLst>
              <a:ext uri="{FF2B5EF4-FFF2-40B4-BE49-F238E27FC236}">
                <a16:creationId xmlns:a16="http://schemas.microsoft.com/office/drawing/2014/main" id="{DB1CC472-9F06-4398-B19E-ABB512DF352F}"/>
              </a:ext>
            </a:extLst>
          </p:cNvPr>
          <p:cNvSpPr txBox="1"/>
          <p:nvPr/>
        </p:nvSpPr>
        <p:spPr>
          <a:xfrm>
            <a:off x="0" y="731520"/>
            <a:ext cx="9144000" cy="584775"/>
          </a:xfrm>
          <a:prstGeom prst="rect">
            <a:avLst/>
          </a:prstGeom>
          <a:noFill/>
        </p:spPr>
        <p:txBody>
          <a:bodyPr wrap="square">
            <a:spAutoFit/>
          </a:bodyPr>
          <a:lstStyle/>
          <a:p>
            <a:r>
              <a:rPr lang="en-US" sz="1600" dirty="0"/>
              <a:t>Social engineering is an access attack that attempts to manipulate individuals into performing actions or divulging confidential information. Information about social engineering techniques is shown in the table.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Common Network Attacks - Reconnaissance, Access, and Social Engineering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Social Engineering Attacks (Cont.)</a:t>
            </a:r>
          </a:p>
        </p:txBody>
      </p:sp>
      <p:graphicFrame>
        <p:nvGraphicFramePr>
          <p:cNvPr id="40" name="Table 39"/>
          <p:cNvGraphicFramePr>
            <a:graphicFrameLocks noGrp="1"/>
          </p:cNvGraphicFramePr>
          <p:nvPr>
            <p:extLst>
              <p:ext uri="{D42A27DB-BD31-4B8C-83A1-F6EECF244321}">
                <p14:modId xmlns:p14="http://schemas.microsoft.com/office/powerpoint/2010/main" val="3577136664"/>
              </p:ext>
            </p:extLst>
          </p:nvPr>
        </p:nvGraphicFramePr>
        <p:xfrm>
          <a:off x="91440" y="1174979"/>
          <a:ext cx="4297680" cy="2346960"/>
        </p:xfrm>
        <a:graphic>
          <a:graphicData uri="http://schemas.openxmlformats.org/drawingml/2006/table">
            <a:tbl>
              <a:tblPr/>
              <a:tblGrid>
                <a:gridCol w="989215">
                  <a:extLst>
                    <a:ext uri="{9D8B030D-6E8A-4147-A177-3AD203B41FA5}">
                      <a16:colId xmlns:a16="http://schemas.microsoft.com/office/drawing/2014/main" val="20000"/>
                    </a:ext>
                  </a:extLst>
                </a:gridCol>
                <a:gridCol w="3308465">
                  <a:extLst>
                    <a:ext uri="{9D8B030D-6E8A-4147-A177-3AD203B41FA5}">
                      <a16:colId xmlns:a16="http://schemas.microsoft.com/office/drawing/2014/main" val="20001"/>
                    </a:ext>
                  </a:extLst>
                </a:gridCol>
              </a:tblGrid>
              <a:tr h="0">
                <a:tc>
                  <a:txBody>
                    <a:bodyPr/>
                    <a:lstStyle/>
                    <a:p>
                      <a:r>
                        <a:rPr lang="en-US" sz="1400" dirty="0">
                          <a:solidFill>
                            <a:srgbClr val="FFFFFF"/>
                          </a:solidFill>
                        </a:rPr>
                        <a:t>Social Engineering Attack</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400" dirty="0">
                          <a:solidFill>
                            <a:srgbClr val="FFFFFF"/>
                          </a:solidFill>
                        </a:rPr>
                        <a:t>Description</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150" dirty="0">
                          <a:solidFill>
                            <a:srgbClr val="58585B"/>
                          </a:solidFill>
                          <a:latin typeface="Arial" panose="020B0604020202020204" pitchFamily="34" charset="0"/>
                          <a:cs typeface="Arial" panose="020B0604020202020204" pitchFamily="34" charset="0"/>
                        </a:rPr>
                        <a:t>Tailgating</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This is where a threat actor quickly follows an authorized person into a secure location to gain access to a secure area.</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8"/>
                  </a:ext>
                </a:extLst>
              </a:tr>
              <a:tr h="0">
                <a:tc>
                  <a:txBody>
                    <a:bodyPr/>
                    <a:lstStyle/>
                    <a:p>
                      <a:r>
                        <a:rPr lang="en-US" sz="1150" dirty="0">
                          <a:solidFill>
                            <a:srgbClr val="58585B"/>
                          </a:solidFill>
                          <a:latin typeface="Arial" panose="020B0604020202020204" pitchFamily="34" charset="0"/>
                          <a:cs typeface="Arial" panose="020B0604020202020204" pitchFamily="34" charset="0"/>
                        </a:rPr>
                        <a:t>Shoulder surfing</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This is where a threat actor inconspicuously looks over someone’s shoulder to steal their passwords or other information.</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0">
                <a:tc>
                  <a:txBody>
                    <a:bodyPr/>
                    <a:lstStyle/>
                    <a:p>
                      <a:r>
                        <a:rPr lang="en-US" sz="1150" dirty="0">
                          <a:solidFill>
                            <a:srgbClr val="58585B"/>
                          </a:solidFill>
                          <a:latin typeface="Arial" panose="020B0604020202020204" pitchFamily="34" charset="0"/>
                          <a:cs typeface="Arial" panose="020B0604020202020204" pitchFamily="34" charset="0"/>
                        </a:rPr>
                        <a:t>Dumpster diving</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This is where a threat actor rummages through trash bins to discover confidential documents.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0"/>
                  </a:ext>
                </a:extLst>
              </a:tr>
            </a:tbl>
          </a:graphicData>
        </a:graphic>
      </p:graphicFrame>
      <p:pic>
        <p:nvPicPr>
          <p:cNvPr id="4" name="Picture 3">
            <a:extLst>
              <a:ext uri="{FF2B5EF4-FFF2-40B4-BE49-F238E27FC236}">
                <a16:creationId xmlns:a16="http://schemas.microsoft.com/office/drawing/2014/main" id="{5FFD5F3E-F7BD-4E5F-8250-B36F377D6DB2}"/>
              </a:ext>
            </a:extLst>
          </p:cNvPr>
          <p:cNvPicPr>
            <a:picLocks noChangeAspect="1"/>
          </p:cNvPicPr>
          <p:nvPr/>
        </p:nvPicPr>
        <p:blipFill>
          <a:blip r:embed="rId3"/>
          <a:stretch>
            <a:fillRect/>
          </a:stretch>
        </p:blipFill>
        <p:spPr>
          <a:xfrm>
            <a:off x="4321925" y="573440"/>
            <a:ext cx="4364875" cy="409626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35</a:t>
            </a:fld>
            <a:endParaRPr lang="en-US" dirty="0"/>
          </a:p>
        </p:txBody>
      </p:sp>
    </p:spTree>
    <p:extLst>
      <p:ext uri="{BB962C8B-B14F-4D97-AF65-F5344CB8AC3E}">
        <p14:creationId xmlns:p14="http://schemas.microsoft.com/office/powerpoint/2010/main" val="3038304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Common Network Attacks - Reconnaissance, Access, and Social Engineering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Strengthening the Weakest Link</a:t>
            </a:r>
          </a:p>
        </p:txBody>
      </p:sp>
      <p:sp>
        <p:nvSpPr>
          <p:cNvPr id="5" name="Object4"/>
          <p:cNvSpPr/>
          <p:nvPr/>
        </p:nvSpPr>
        <p:spPr>
          <a:xfrm>
            <a:off x="74813" y="1143000"/>
            <a:ext cx="8761615" cy="2571750"/>
          </a:xfrm>
          <a:prstGeom prst="rect">
            <a:avLst/>
          </a:prstGeom>
          <a:noFill/>
          <a:ln/>
        </p:spPr>
        <p:txBody>
          <a:bodyPr wrap="square" rtlCol="0" anchor="t"/>
          <a:lstStyle/>
          <a:p>
            <a:pPr>
              <a:lnSpc>
                <a:spcPts val="2000"/>
              </a:lnSpc>
            </a:pPr>
            <a:r>
              <a:rPr lang="en-US" dirty="0"/>
              <a:t>Cybersecurity is only as strong as its weakest link. Because computers and other internet-connected devices have become an essential part of our lives, they no longer seem new or different. </a:t>
            </a:r>
          </a:p>
          <a:p>
            <a:pPr>
              <a:lnSpc>
                <a:spcPts val="2000"/>
              </a:lnSpc>
            </a:pPr>
            <a:endParaRPr lang="en-US" dirty="0"/>
          </a:p>
          <a:p>
            <a:pPr>
              <a:lnSpc>
                <a:spcPts val="2000"/>
              </a:lnSpc>
            </a:pPr>
            <a:r>
              <a:rPr lang="en-US" dirty="0"/>
              <a:t>The weakest link in cybersecurity can be the personnel within an organization, and social engineering is a major security threat. Because of this, one of the most effective security measures that an organization can take is to train its personnel and create a “security-aware culture.”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Common Network Attacks - Reconnaissance, Access, and Social Engineering</a:t>
            </a:r>
          </a:p>
        </p:txBody>
      </p:sp>
      <p:sp>
        <p:nvSpPr>
          <p:cNvPr id="3" name="Object2"/>
          <p:cNvSpPr>
            <a:spLocks noGrp="1"/>
          </p:cNvSpPr>
          <p:nvPr>
            <p:ph type="body" idx="100" hasCustomPrompt="1"/>
          </p:nvPr>
        </p:nvSpPr>
        <p:spPr>
          <a:xfrm>
            <a:off x="0" y="285750"/>
            <a:ext cx="9144000" cy="430176"/>
          </a:xfrm>
          <a:prstGeom prst="rect">
            <a:avLst/>
          </a:prstGeom>
          <a:noFill/>
          <a:ln/>
        </p:spPr>
        <p:txBody>
          <a:bodyPr wrap="square" rtlCol="0"/>
          <a:lstStyle/>
          <a:p>
            <a:pPr marL="0" indent="0">
              <a:buNone/>
            </a:pPr>
            <a:r>
              <a:rPr lang="en-US" dirty="0"/>
              <a:t>Lab - Social Engineering</a:t>
            </a:r>
          </a:p>
        </p:txBody>
      </p:sp>
      <p:sp>
        <p:nvSpPr>
          <p:cNvPr id="8" name="TextBox 7">
            <a:extLst>
              <a:ext uri="{FF2B5EF4-FFF2-40B4-BE49-F238E27FC236}">
                <a16:creationId xmlns:a16="http://schemas.microsoft.com/office/drawing/2014/main" id="{24159C89-7874-4B35-B8F7-79EC760EA395}"/>
              </a:ext>
            </a:extLst>
          </p:cNvPr>
          <p:cNvSpPr txBox="1"/>
          <p:nvPr/>
        </p:nvSpPr>
        <p:spPr>
          <a:xfrm>
            <a:off x="0" y="938271"/>
            <a:ext cx="7470648" cy="137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indent="0" defTabSz="684213" fontAlgn="base">
              <a:lnSpc>
                <a:spcPct val="100000"/>
              </a:lnSpc>
              <a:spcBef>
                <a:spcPts val="600"/>
              </a:spcBef>
              <a:spcAft>
                <a:spcPts val="600"/>
              </a:spcAft>
              <a:buClr>
                <a:schemeClr val="tx2"/>
              </a:buClr>
              <a:buSzPct val="90000"/>
              <a:buFont typeface="Wingdings" panose="05000000000000000000" pitchFamily="2" charset="2"/>
              <a:buNone/>
              <a:defRPr lang="en-US" sz="1600">
                <a:solidFill>
                  <a:srgbClr val="000000"/>
                </a:solidFill>
                <a:ea typeface="ＭＳ Ｐゴシック" charset="0"/>
                <a:cs typeface="CiscoSans"/>
              </a:defRPr>
            </a:lvl1pPr>
            <a:lvl2pPr marL="358775" indent="-215900" defTabSz="684213" fontAlgn="base">
              <a:lnSpc>
                <a:spcPct val="100000"/>
              </a:lnSpc>
              <a:spcBef>
                <a:spcPts val="300"/>
              </a:spcBef>
              <a:spcAft>
                <a:spcPts val="300"/>
              </a:spcAft>
              <a:buClr>
                <a:schemeClr val="tx2"/>
              </a:buClr>
              <a:buFont typeface="Arial" charset="0"/>
              <a:buChar char="•"/>
              <a:defRPr lang="en-US" sz="1400">
                <a:solidFill>
                  <a:srgbClr val="000000"/>
                </a:solidFill>
                <a:ea typeface="ＭＳ Ｐゴシック" charset="0"/>
                <a:cs typeface="CiscoSans"/>
              </a:defRPr>
            </a:lvl2pPr>
            <a:lvl3pPr marL="431800" indent="-169863" defTabSz="684213" fontAlgn="base">
              <a:lnSpc>
                <a:spcPct val="100000"/>
              </a:lnSpc>
              <a:spcBef>
                <a:spcPts val="300"/>
              </a:spcBef>
              <a:spcAft>
                <a:spcPts val="300"/>
              </a:spcAft>
              <a:buFont typeface="Arial" charset="0"/>
              <a:buChar char="•"/>
              <a:defRPr lang="en-US" sz="1200">
                <a:solidFill>
                  <a:srgbClr val="000000"/>
                </a:solidFill>
                <a:ea typeface="ＭＳ Ｐゴシック" charset="0"/>
                <a:cs typeface="CiscoSans"/>
              </a:defRPr>
            </a:lvl3pPr>
            <a:lvl4pPr marL="503238" indent="-169863" defTabSz="684213" fontAlgn="base">
              <a:lnSpc>
                <a:spcPct val="100000"/>
              </a:lnSpc>
              <a:spcBef>
                <a:spcPts val="300"/>
              </a:spcBef>
              <a:spcAft>
                <a:spcPts val="300"/>
              </a:spcAft>
              <a:buFont typeface="Arial" charset="0"/>
              <a:buChar char="•"/>
              <a:defRPr lang="en-US" sz="1100">
                <a:solidFill>
                  <a:srgbClr val="000000"/>
                </a:solidFill>
                <a:ea typeface="ＭＳ Ｐゴシック" charset="0"/>
                <a:cs typeface="CiscoSans"/>
              </a:defRPr>
            </a:lvl4pPr>
            <a:lvl5pPr marL="574675" indent="-169863" defTabSz="684213" fontAlgn="base">
              <a:lnSpc>
                <a:spcPct val="95000"/>
              </a:lnSpc>
              <a:spcBef>
                <a:spcPts val="625"/>
              </a:spcBef>
              <a:spcAft>
                <a:spcPct val="0"/>
              </a:spcAft>
              <a:buFont typeface="Arial" charset="0"/>
              <a:buChar char="•"/>
              <a:defRPr lang="en-US" sz="1100" dirty="0">
                <a:ea typeface="ＭＳ Ｐゴシック" charset="0"/>
                <a:cs typeface="CiscoSans"/>
              </a:defRPr>
            </a:lvl5pPr>
            <a:lvl6pPr marL="863856" indent="-171445" defTabSz="685777">
              <a:spcBef>
                <a:spcPts val="600"/>
              </a:spcBef>
              <a:buFont typeface="Arial" pitchFamily="34" charset="0"/>
              <a:buChar char="•"/>
              <a:defRPr sz="900" baseline="0"/>
            </a:lvl6pPr>
            <a:lvl7pPr marL="935844" indent="-171422" defTabSz="685777">
              <a:spcBef>
                <a:spcPts val="600"/>
              </a:spcBef>
              <a:buFont typeface="Arial" pitchFamily="34" charset="0"/>
              <a:buChar char="•"/>
              <a:defRPr sz="800" baseline="0"/>
            </a:lvl7pPr>
            <a:lvl8pPr marL="2400220" indent="0" defTabSz="685777">
              <a:spcBef>
                <a:spcPct val="20000"/>
              </a:spcBef>
              <a:buFont typeface="Arial" pitchFamily="34" charset="0"/>
              <a:buNone/>
              <a:defRPr sz="1500"/>
            </a:lvl8pPr>
            <a:lvl9pPr marL="2914553" indent="-171445" defTabSz="685777">
              <a:spcBef>
                <a:spcPct val="20000"/>
              </a:spcBef>
              <a:buFont typeface="Arial" pitchFamily="34" charset="0"/>
              <a:buChar char="•"/>
              <a:defRPr sz="1500"/>
            </a:lvl9pPr>
          </a:lstStyle>
          <a:p>
            <a:r>
              <a:rPr lang="en-CA" dirty="0">
                <a:latin typeface="Arial" panose="020B0604020202020204" pitchFamily="34" charset="0"/>
                <a:cs typeface="Arial" panose="020B0604020202020204" pitchFamily="34" charset="0"/>
              </a:rPr>
              <a:t>In this lab, </a:t>
            </a:r>
            <a:r>
              <a:rPr lang="en-US" dirty="0">
                <a:latin typeface="Arial" panose="020B0604020202020204" pitchFamily="34" charset="0"/>
                <a:cs typeface="Arial" panose="020B0604020202020204" pitchFamily="34" charset="0"/>
              </a:rPr>
              <a:t>you will research examples of social engineering and identify ways to recognize and prevent it.</a:t>
            </a:r>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490331"/>
            <a:ext cx="8229600" cy="914400"/>
          </a:xfrm>
          <a:prstGeom prst="rect">
            <a:avLst/>
          </a:prstGeom>
          <a:noFill/>
          <a:ln/>
        </p:spPr>
        <p:txBody>
          <a:bodyPr wrap="square" rtlCol="0"/>
          <a:lstStyle/>
          <a:p>
            <a:pPr marL="0" indent="0">
              <a:buNone/>
            </a:pPr>
            <a:r>
              <a:rPr lang="en-US" dirty="0"/>
              <a:t>2.5 Network Attacks - Denial of Service, Buffer Overflows, and Evasion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Attacks - Denial of Service, Buffer Overflows, and Evasion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Denial of Service Attacks</a:t>
            </a:r>
          </a:p>
        </p:txBody>
      </p:sp>
      <p:sp>
        <p:nvSpPr>
          <p:cNvPr id="5" name="Object4"/>
          <p:cNvSpPr/>
          <p:nvPr/>
        </p:nvSpPr>
        <p:spPr>
          <a:xfrm>
            <a:off x="573578" y="1143000"/>
            <a:ext cx="8229600"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This video will cover the following:</a:t>
            </a:r>
          </a:p>
          <a:p>
            <a:pPr>
              <a:lnSpc>
                <a:spcPts val="2000"/>
              </a:lnSpc>
            </a:pPr>
            <a:endParaRPr lang="en-US"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dirty="0">
                <a:solidFill>
                  <a:srgbClr val="000000"/>
                </a:solidFill>
                <a:latin typeface="Arial" pitchFamily="34" charset="0"/>
                <a:cs typeface="Arial" pitchFamily="34" charset="-120"/>
              </a:rPr>
              <a:t>Techniques used in Denial-of-Service attacks (overwhelming quantity of traffic, maliciously formatted packets)</a:t>
            </a:r>
          </a:p>
          <a:p>
            <a:pPr marL="285750" indent="-285750">
              <a:lnSpc>
                <a:spcPts val="2000"/>
              </a:lnSpc>
              <a:buFont typeface="Arial" panose="020B0604020202020204" pitchFamily="34" charset="0"/>
              <a:buChar char="•"/>
            </a:pPr>
            <a:r>
              <a:rPr lang="en-US" dirty="0">
                <a:solidFill>
                  <a:srgbClr val="000000"/>
                </a:solidFill>
                <a:latin typeface="Arial" pitchFamily="34" charset="0"/>
                <a:cs typeface="Arial" pitchFamily="34" charset="-120"/>
              </a:rPr>
              <a:t>Techniques used in Distributed Denial-of-Service attacks (zombies</a:t>
            </a:r>
            <a:r>
              <a:rPr lang="en-US" sz="1400" dirty="0">
                <a:solidFill>
                  <a:srgbClr val="000000"/>
                </a:solidFill>
                <a:latin typeface="Arial" pitchFamily="34" charset="0"/>
                <a:cs typeface="Arial" pitchFamily="34" charset="-120"/>
              </a:rPr>
              <a:t>)</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Who is Attacking Our Network?</a:t>
            </a:r>
          </a:p>
        </p:txBody>
      </p:sp>
      <p:sp>
        <p:nvSpPr>
          <p:cNvPr id="3" name="Object2"/>
          <p:cNvSpPr>
            <a:spLocks noGrp="1"/>
          </p:cNvSpPr>
          <p:nvPr>
            <p:ph type="body" idx="100" hasCustomPrompt="1"/>
          </p:nvPr>
        </p:nvSpPr>
        <p:spPr>
          <a:xfrm>
            <a:off x="0" y="274320"/>
            <a:ext cx="9144000" cy="374073"/>
          </a:xfrm>
          <a:prstGeom prst="rect">
            <a:avLst/>
          </a:prstGeom>
          <a:noFill/>
          <a:ln/>
        </p:spPr>
        <p:txBody>
          <a:bodyPr wrap="square" rtlCol="0"/>
          <a:lstStyle/>
          <a:p>
            <a:pPr marL="0" indent="0">
              <a:buNone/>
            </a:pPr>
            <a:r>
              <a:rPr lang="en-US" dirty="0"/>
              <a:t>Threat, Vulnerability, and Risk</a:t>
            </a:r>
          </a:p>
        </p:txBody>
      </p:sp>
      <p:sp>
        <p:nvSpPr>
          <p:cNvPr id="5" name="TextBox 4">
            <a:extLst>
              <a:ext uri="{FF2B5EF4-FFF2-40B4-BE49-F238E27FC236}">
                <a16:creationId xmlns:a16="http://schemas.microsoft.com/office/drawing/2014/main" id="{4BA538FC-4A76-477D-8B20-6D83DE94B229}"/>
              </a:ext>
            </a:extLst>
          </p:cNvPr>
          <p:cNvSpPr txBox="1"/>
          <p:nvPr/>
        </p:nvSpPr>
        <p:spPr>
          <a:xfrm>
            <a:off x="9886" y="648393"/>
            <a:ext cx="8179723"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To understand network security, it is important to understand the terms threat, vulnerability, attack surface, exploit, and risk.  Four common ways to manage risk are listed below.</a:t>
            </a:r>
          </a:p>
        </p:txBody>
      </p:sp>
      <p:graphicFrame>
        <p:nvGraphicFramePr>
          <p:cNvPr id="8" name="Table 7">
            <a:extLst>
              <a:ext uri="{FF2B5EF4-FFF2-40B4-BE49-F238E27FC236}">
                <a16:creationId xmlns:a16="http://schemas.microsoft.com/office/drawing/2014/main" id="{476F5B10-D269-4BB9-8718-684BE1BF9689}"/>
              </a:ext>
            </a:extLst>
          </p:cNvPr>
          <p:cNvGraphicFramePr>
            <a:graphicFrameLocks noGrp="1"/>
          </p:cNvGraphicFramePr>
          <p:nvPr>
            <p:extLst>
              <p:ext uri="{D42A27DB-BD31-4B8C-83A1-F6EECF244321}">
                <p14:modId xmlns:p14="http://schemas.microsoft.com/office/powerpoint/2010/main" val="2443558147"/>
              </p:ext>
            </p:extLst>
          </p:nvPr>
        </p:nvGraphicFramePr>
        <p:xfrm>
          <a:off x="440575" y="1497770"/>
          <a:ext cx="7749033" cy="2992899"/>
        </p:xfrm>
        <a:graphic>
          <a:graphicData uri="http://schemas.openxmlformats.org/drawingml/2006/table">
            <a:tbl>
              <a:tblPr firstRow="1" bandRow="1"/>
              <a:tblGrid>
                <a:gridCol w="2949976">
                  <a:extLst>
                    <a:ext uri="{9D8B030D-6E8A-4147-A177-3AD203B41FA5}">
                      <a16:colId xmlns:a16="http://schemas.microsoft.com/office/drawing/2014/main" val="1180500583"/>
                    </a:ext>
                  </a:extLst>
                </a:gridCol>
                <a:gridCol w="4799057">
                  <a:extLst>
                    <a:ext uri="{9D8B030D-6E8A-4147-A177-3AD203B41FA5}">
                      <a16:colId xmlns:a16="http://schemas.microsoft.com/office/drawing/2014/main" val="2741835617"/>
                    </a:ext>
                  </a:extLst>
                </a:gridCol>
              </a:tblGrid>
              <a:tr h="301674">
                <a:tc>
                  <a:txBody>
                    <a:bodyPr/>
                    <a:lstStyle/>
                    <a:p>
                      <a:r>
                        <a:rPr lang="en-US" sz="1200" b="1" dirty="0">
                          <a:solidFill>
                            <a:srgbClr val="FFFFFF"/>
                          </a:solidFill>
                          <a:latin typeface="+mn-lt"/>
                        </a:rPr>
                        <a:t>Risk </a:t>
                      </a:r>
                      <a:r>
                        <a:rPr lang="en-US" sz="1200" b="1" kern="1200" dirty="0">
                          <a:solidFill>
                            <a:schemeClr val="lt1"/>
                          </a:solidFill>
                          <a:latin typeface="+mn-lt"/>
                          <a:ea typeface="+mn-ea"/>
                          <a:cs typeface="+mn-cs"/>
                        </a:rPr>
                        <a:t>Management</a:t>
                      </a:r>
                      <a:r>
                        <a:rPr lang="en-US" sz="1200" b="1" dirty="0">
                          <a:solidFill>
                            <a:srgbClr val="FFFFFF"/>
                          </a:solidFill>
                          <a:latin typeface="+mn-lt"/>
                        </a:rPr>
                        <a:t> </a:t>
                      </a:r>
                      <a:r>
                        <a:rPr lang="en-US" sz="1200" b="1" kern="1200" dirty="0">
                          <a:solidFill>
                            <a:schemeClr val="lt1"/>
                          </a:solidFill>
                          <a:latin typeface="+mn-lt"/>
                          <a:ea typeface="+mn-ea"/>
                          <a:cs typeface="+mn-cs"/>
                        </a:rPr>
                        <a:t>Strategy</a:t>
                      </a:r>
                    </a:p>
                  </a:txBody>
                  <a:tcPr marL="38100" marR="38100" marT="38100" marB="381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tc>
                  <a:txBody>
                    <a:bodyPr/>
                    <a:lstStyle/>
                    <a:p>
                      <a:r>
                        <a:rPr lang="en-US" sz="1200" b="1" dirty="0">
                          <a:solidFill>
                            <a:srgbClr val="FFFFFF"/>
                          </a:solidFill>
                          <a:latin typeface="+mn-lt"/>
                        </a:rPr>
                        <a:t>Explanation</a:t>
                      </a:r>
                      <a:endParaRPr lang="en-US" sz="1200" b="1" dirty="0">
                        <a:latin typeface="+mn-lt"/>
                      </a:endParaRPr>
                    </a:p>
                  </a:txBody>
                  <a:tcPr marL="38100" marR="38100" marT="38100" marB="381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extLst>
                  <a:ext uri="{0D108BD9-81ED-4DB2-BD59-A6C34878D82A}">
                    <a16:rowId xmlns:a16="http://schemas.microsoft.com/office/drawing/2014/main" val="3590626540"/>
                  </a:ext>
                </a:extLst>
              </a:tr>
              <a:tr h="552140">
                <a:tc>
                  <a:txBody>
                    <a:bodyPr/>
                    <a:lstStyle/>
                    <a:p>
                      <a:r>
                        <a:rPr lang="en-US" sz="1200" dirty="0">
                          <a:solidFill>
                            <a:srgbClr val="58585B"/>
                          </a:solidFill>
                        </a:rPr>
                        <a:t>Risk acceptance</a:t>
                      </a:r>
                      <a:endParaRPr lang="en-US" sz="1200" dirty="0"/>
                    </a:p>
                  </a:txBody>
                  <a:tcPr marL="38100" marR="38100" marT="38100" marB="381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tc>
                  <a:txBody>
                    <a:bodyPr/>
                    <a:lstStyle/>
                    <a:p>
                      <a:r>
                        <a:rPr lang="en-US" sz="1200" dirty="0">
                          <a:solidFill>
                            <a:srgbClr val="58585B"/>
                          </a:solidFill>
                        </a:rPr>
                        <a:t>This is when the cost of risk management options outweighs the cost of the risk itself. The risk is accepted, and no action is taken.</a:t>
                      </a:r>
                      <a:endParaRPr lang="en-US" sz="1200" dirty="0"/>
                    </a:p>
                  </a:txBody>
                  <a:tcPr marL="38100" marR="38100" marT="38100" marB="381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639080909"/>
                  </a:ext>
                </a:extLst>
              </a:tr>
              <a:tr h="523645">
                <a:tc>
                  <a:txBody>
                    <a:bodyPr/>
                    <a:lstStyle/>
                    <a:p>
                      <a:r>
                        <a:rPr lang="en-US" sz="1200" dirty="0">
                          <a:solidFill>
                            <a:srgbClr val="58585B"/>
                          </a:solidFill>
                        </a:rPr>
                        <a:t>Risk avoidance</a:t>
                      </a:r>
                      <a:endParaRPr lang="en-US" sz="1200" dirty="0"/>
                    </a:p>
                  </a:txBody>
                  <a:tcPr marL="38100" marR="38100" marT="38100" marB="381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tc>
                  <a:txBody>
                    <a:bodyPr/>
                    <a:lstStyle/>
                    <a:p>
                      <a:r>
                        <a:rPr lang="en-US" sz="1200" dirty="0">
                          <a:solidFill>
                            <a:srgbClr val="58585B"/>
                          </a:solidFill>
                        </a:rPr>
                        <a:t>This means avoiding any exposure to the risk by eliminating the activity or device that presents the risk. By eliminating an activity to avoid risk, any benefits that are possible from the activity are also lost.</a:t>
                      </a:r>
                      <a:endParaRPr lang="en-US" sz="1200" dirty="0"/>
                    </a:p>
                  </a:txBody>
                  <a:tcPr marL="38100" marR="38100" marT="38100" marB="381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4082093158"/>
                  </a:ext>
                </a:extLst>
              </a:tr>
              <a:tr h="523645">
                <a:tc>
                  <a:txBody>
                    <a:bodyPr/>
                    <a:lstStyle/>
                    <a:p>
                      <a:r>
                        <a:rPr lang="en-US" sz="1200" dirty="0">
                          <a:solidFill>
                            <a:srgbClr val="58585B"/>
                          </a:solidFill>
                        </a:rPr>
                        <a:t>Risk reduction</a:t>
                      </a:r>
                      <a:endParaRPr lang="en-US" sz="1200" dirty="0"/>
                    </a:p>
                  </a:txBody>
                  <a:tcPr marL="38100" marR="38100" marT="38100" marB="3810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4C69">
                        <a:tint val="40000"/>
                      </a:srgbClr>
                    </a:solidFill>
                  </a:tcPr>
                </a:tc>
                <a:tc>
                  <a:txBody>
                    <a:bodyPr/>
                    <a:lstStyle/>
                    <a:p>
                      <a:r>
                        <a:rPr lang="en-US" sz="1200" dirty="0">
                          <a:solidFill>
                            <a:srgbClr val="58585B"/>
                          </a:solidFill>
                        </a:rPr>
                        <a:t>This reduces exposure to risk or reduces the impact of risk by taking action to decrease the risk. It is the most commonly used risk mitigation strategy. This strategy requires careful evaluation of the costs of loss, the mitigation strategy, and the benefits gained from the operation or activity that is at risk.</a:t>
                      </a:r>
                      <a:endParaRPr lang="en-US" sz="1200" dirty="0"/>
                    </a:p>
                  </a:txBody>
                  <a:tcPr marL="38100" marR="38100" marT="38100" marB="3810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2021840048"/>
                  </a:ext>
                </a:extLst>
              </a:tr>
              <a:tr h="523645">
                <a:tc>
                  <a:txBody>
                    <a:bodyPr/>
                    <a:lstStyle/>
                    <a:p>
                      <a:r>
                        <a:rPr lang="en-US" sz="1200" dirty="0">
                          <a:solidFill>
                            <a:srgbClr val="58585B"/>
                          </a:solidFill>
                        </a:rPr>
                        <a:t>Risk transfer</a:t>
                      </a:r>
                      <a:endParaRPr lang="en-US" sz="1200" dirty="0"/>
                    </a:p>
                  </a:txBody>
                  <a:tcPr marL="38100" marR="38100" marT="38100" marB="38100">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solidFill>
                            <a:srgbClr val="58585B"/>
                          </a:solidFill>
                        </a:rPr>
                        <a:t>Some (or all) of the risk is transferred to a willing third party such as an insurance company.</a:t>
                      </a:r>
                      <a:endParaRPr lang="en-US" sz="1200" dirty="0"/>
                    </a:p>
                  </a:txBody>
                  <a:tcPr marL="38100" marR="38100" marT="38100" marB="38100">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6000927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a:t>
            </a:fld>
            <a:endParaRPr lang="en-US" dirty="0"/>
          </a:p>
        </p:txBody>
      </p:sp>
    </p:spTree>
    <p:extLst>
      <p:ext uri="{BB962C8B-B14F-4D97-AF65-F5344CB8AC3E}">
        <p14:creationId xmlns:p14="http://schemas.microsoft.com/office/powerpoint/2010/main" val="3001676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Attacks - Denial of Service, Buffer Overflows, and Evasion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DoS and DDoS Attacks</a:t>
            </a:r>
          </a:p>
        </p:txBody>
      </p:sp>
      <p:sp>
        <p:nvSpPr>
          <p:cNvPr id="5" name="Object4"/>
          <p:cNvSpPr/>
          <p:nvPr/>
        </p:nvSpPr>
        <p:spPr>
          <a:xfrm>
            <a:off x="0" y="914400"/>
            <a:ext cx="8819804" cy="2571750"/>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A Denial of Service (DoS) attack creates some sort of interruption of network services to users, devices, or applications. There are two major types of DoS attacks:</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Overwhelming Quantity of Traffic </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Maliciously Formatted Packets </a:t>
            </a:r>
          </a:p>
          <a:p>
            <a:pPr lvl="1">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 Distributed DoS Attack (DDoS) is like a DoS attack, but it originates from multiple, coordinated sources. </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Attacks - Denial of Service, Buffer Overflows, and Evasion</a:t>
            </a:r>
          </a:p>
        </p:txBody>
      </p:sp>
      <p:sp>
        <p:nvSpPr>
          <p:cNvPr id="3" name="Object2"/>
          <p:cNvSpPr>
            <a:spLocks noGrp="1"/>
          </p:cNvSpPr>
          <p:nvPr>
            <p:ph type="body" idx="100" hasCustomPrompt="1"/>
          </p:nvPr>
        </p:nvSpPr>
        <p:spPr>
          <a:xfrm>
            <a:off x="0" y="274320"/>
            <a:ext cx="9144000" cy="480060"/>
          </a:xfrm>
          <a:prstGeom prst="rect">
            <a:avLst/>
          </a:prstGeom>
          <a:noFill/>
          <a:ln/>
        </p:spPr>
        <p:txBody>
          <a:bodyPr wrap="square" rtlCol="0"/>
          <a:lstStyle/>
          <a:p>
            <a:pPr marL="0" indent="0">
              <a:buNone/>
            </a:pPr>
            <a:r>
              <a:rPr lang="en-US" dirty="0"/>
              <a:t>Components of DDoS Attacks</a:t>
            </a:r>
          </a:p>
        </p:txBody>
      </p:sp>
      <p:sp>
        <p:nvSpPr>
          <p:cNvPr id="7" name="TextBox 6">
            <a:extLst>
              <a:ext uri="{FF2B5EF4-FFF2-40B4-BE49-F238E27FC236}">
                <a16:creationId xmlns:a16="http://schemas.microsoft.com/office/drawing/2014/main" id="{69EA46AF-7836-4244-A7F3-3282EEB77A75}"/>
              </a:ext>
            </a:extLst>
          </p:cNvPr>
          <p:cNvSpPr txBox="1"/>
          <p:nvPr/>
        </p:nvSpPr>
        <p:spPr>
          <a:xfrm>
            <a:off x="91440" y="895453"/>
            <a:ext cx="9260378"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If threat actors can compromise many hosts, they can perform a Distributed DoS Attack (DDoS). DDoS attacks are similar in intent to DoS attacks, except that a DDoS attack increases in magnitude because it originates from multiple, coordinated sources. The following terms are used to describe components of a DDoS attack:</a:t>
            </a:r>
          </a:p>
        </p:txBody>
      </p:sp>
      <p:graphicFrame>
        <p:nvGraphicFramePr>
          <p:cNvPr id="46" name="Table 45"/>
          <p:cNvGraphicFramePr>
            <a:graphicFrameLocks noGrp="1"/>
          </p:cNvGraphicFramePr>
          <p:nvPr>
            <p:extLst>
              <p:ext uri="{D42A27DB-BD31-4B8C-83A1-F6EECF244321}">
                <p14:modId xmlns:p14="http://schemas.microsoft.com/office/powerpoint/2010/main" val="3521974789"/>
              </p:ext>
            </p:extLst>
          </p:nvPr>
        </p:nvGraphicFramePr>
        <p:xfrm>
          <a:off x="91440" y="1893321"/>
          <a:ext cx="8961120" cy="2217420"/>
        </p:xfrm>
        <a:graphic>
          <a:graphicData uri="http://schemas.openxmlformats.org/drawingml/2006/table">
            <a:tbl>
              <a:tblPr/>
              <a:tblGrid>
                <a:gridCol w="1390030">
                  <a:extLst>
                    <a:ext uri="{9D8B030D-6E8A-4147-A177-3AD203B41FA5}">
                      <a16:colId xmlns:a16="http://schemas.microsoft.com/office/drawing/2014/main" val="20000"/>
                    </a:ext>
                  </a:extLst>
                </a:gridCol>
                <a:gridCol w="7571090">
                  <a:extLst>
                    <a:ext uri="{9D8B030D-6E8A-4147-A177-3AD203B41FA5}">
                      <a16:colId xmlns:a16="http://schemas.microsoft.com/office/drawing/2014/main" val="20001"/>
                    </a:ext>
                  </a:extLst>
                </a:gridCol>
              </a:tblGrid>
              <a:tr h="0">
                <a:tc>
                  <a:txBody>
                    <a:bodyPr/>
                    <a:lstStyle/>
                    <a:p>
                      <a:r>
                        <a:rPr lang="en-US" sz="1200" dirty="0">
                          <a:solidFill>
                            <a:srgbClr val="FFFFFF"/>
                          </a:solidFill>
                        </a:rPr>
                        <a:t>Component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150" dirty="0">
                          <a:solidFill>
                            <a:srgbClr val="58585B"/>
                          </a:solidFill>
                          <a:latin typeface="Arial" panose="020B0604020202020204" pitchFamily="34" charset="0"/>
                          <a:cs typeface="Arial" panose="020B0604020202020204" pitchFamily="34" charset="0"/>
                        </a:rPr>
                        <a:t>zombies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This refers to a group of compromised hosts (i.e., agents). These hosts run malicious code referred to as robots (i.e., bots). The zombie malware continually attempts to self-propagate like a worm.</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150" dirty="0">
                          <a:solidFill>
                            <a:srgbClr val="58585B"/>
                          </a:solidFill>
                          <a:latin typeface="Arial" panose="020B0604020202020204" pitchFamily="34" charset="0"/>
                          <a:cs typeface="Arial" panose="020B0604020202020204" pitchFamily="34" charset="0"/>
                        </a:rPr>
                        <a:t>bots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Bots are malware that is designed to infect a host and communicate with a handler system. Bots can also log keystrokes, gather passwords, capture and analyze packets, and more.</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150" dirty="0">
                          <a:solidFill>
                            <a:srgbClr val="58585B"/>
                          </a:solidFill>
                          <a:latin typeface="Arial" panose="020B0604020202020204" pitchFamily="34" charset="0"/>
                          <a:cs typeface="Arial" panose="020B0604020202020204" pitchFamily="34" charset="0"/>
                        </a:rPr>
                        <a:t>botnet</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This refers to a group of zombies that have been infected using self-propagating malware (i.e., bots) and are controlled by handlers.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150" dirty="0">
                          <a:solidFill>
                            <a:srgbClr val="58585B"/>
                          </a:solidFill>
                          <a:latin typeface="Arial" panose="020B0604020202020204" pitchFamily="34" charset="0"/>
                          <a:cs typeface="Arial" panose="020B0604020202020204" pitchFamily="34" charset="0"/>
                        </a:rPr>
                        <a:t>handlers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This refers to a master command-and-control (CnC or C2) server controlling groups of zombies. The originator of a botnet can use Internet Relay Chat (IRC) or a web server on the C2 server to remotely control the zombies.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150" dirty="0">
                          <a:solidFill>
                            <a:srgbClr val="58585B"/>
                          </a:solidFill>
                          <a:latin typeface="Arial" panose="020B0604020202020204" pitchFamily="34" charset="0"/>
                          <a:cs typeface="Arial" panose="020B0604020202020204" pitchFamily="34" charset="0"/>
                        </a:rPr>
                        <a:t>botmaster</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This is the threat actor who is in control of the botnet and handlers.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Attacks - Denial of Service, Buffer Overflows, and Evasion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Mirai Botnet</a:t>
            </a:r>
          </a:p>
        </p:txBody>
      </p:sp>
      <p:sp>
        <p:nvSpPr>
          <p:cNvPr id="5" name="Object4"/>
          <p:cNvSpPr/>
          <p:nvPr/>
        </p:nvSpPr>
        <p:spPr>
          <a:xfrm>
            <a:off x="685800" y="1188720"/>
            <a:ext cx="8229600"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This video will demonstrate a DDoS attack using Mirai Botnet</a:t>
            </a:r>
            <a:r>
              <a:rPr lang="en-US" sz="1400" dirty="0">
                <a:solidFill>
                  <a:srgbClr val="000000"/>
                </a:solidFill>
                <a:latin typeface="Arial" pitchFamily="34" charset="0"/>
                <a:ea typeface="Arial" pitchFamily="34" charset="-122"/>
                <a:cs typeface="Arial" pitchFamily="34" charset="-120"/>
              </a:rPr>
              <a:t>.</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Attacks - Denial of Service, Buffer Overflows, and Evasion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Buffer Overflow Attack</a:t>
            </a:r>
          </a:p>
        </p:txBody>
      </p:sp>
      <p:sp>
        <p:nvSpPr>
          <p:cNvPr id="5" name="Object4"/>
          <p:cNvSpPr/>
          <p:nvPr/>
        </p:nvSpPr>
        <p:spPr>
          <a:xfrm>
            <a:off x="0" y="914400"/>
            <a:ext cx="5370022" cy="3954780"/>
          </a:xfrm>
          <a:prstGeom prst="rect">
            <a:avLst/>
          </a:prstGeom>
          <a:noFill/>
          <a:ln/>
        </p:spPr>
        <p:txBody>
          <a:bodyPr wrap="square" rtlCol="0" anchor="t"/>
          <a:lstStyle/>
          <a:p>
            <a:pPr>
              <a:lnSpc>
                <a:spcPts val="2000"/>
              </a:lnSpc>
            </a:pPr>
            <a:r>
              <a:rPr lang="en-US" dirty="0">
                <a:latin typeface="Arial" panose="020B0604020202020204" pitchFamily="34" charset="0"/>
                <a:cs typeface="Arial" panose="020B0604020202020204" pitchFamily="34" charset="0"/>
              </a:rPr>
              <a:t>The goal of a threat actor when using a buffer overflow DoS attack is to find a system memory-related flaw on a server and exploit it. Exploiting the buffer memory by overwhelming it with unexpected values usually renders the system inoperable, creating a DoS attack.</a:t>
            </a:r>
          </a:p>
          <a:p>
            <a:pPr>
              <a:lnSpc>
                <a:spcPts val="2000"/>
              </a:lnSpc>
            </a:pPr>
            <a:endParaRPr lang="en-US" dirty="0">
              <a:latin typeface="Arial" panose="020B0604020202020204" pitchFamily="34" charset="0"/>
              <a:cs typeface="Arial" panose="020B0604020202020204" pitchFamily="34" charset="0"/>
            </a:endParaRPr>
          </a:p>
          <a:p>
            <a:pPr>
              <a:lnSpc>
                <a:spcPts val="2000"/>
              </a:lnSpc>
            </a:pPr>
            <a:r>
              <a:rPr lang="en-US" dirty="0">
                <a:latin typeface="Arial" panose="020B0604020202020204" pitchFamily="34" charset="0"/>
                <a:cs typeface="Arial" panose="020B0604020202020204" pitchFamily="34" charset="0"/>
              </a:rPr>
              <a:t>It is estimated that one third of malicious attacks are the result of buffer overflows.</a:t>
            </a:r>
          </a:p>
        </p:txBody>
      </p:sp>
      <p:pic>
        <p:nvPicPr>
          <p:cNvPr id="4" name="Picture 3">
            <a:extLst>
              <a:ext uri="{FF2B5EF4-FFF2-40B4-BE49-F238E27FC236}">
                <a16:creationId xmlns:a16="http://schemas.microsoft.com/office/drawing/2014/main" id="{F8A70EC5-FAF0-4331-A773-134DE882B0E2}"/>
              </a:ext>
            </a:extLst>
          </p:cNvPr>
          <p:cNvPicPr>
            <a:picLocks noChangeAspect="1"/>
          </p:cNvPicPr>
          <p:nvPr/>
        </p:nvPicPr>
        <p:blipFill>
          <a:blip r:embed="rId3"/>
          <a:stretch>
            <a:fillRect/>
          </a:stretch>
        </p:blipFill>
        <p:spPr>
          <a:xfrm>
            <a:off x="5223296" y="914400"/>
            <a:ext cx="3610231" cy="305752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Attacks - Denial of Service, Buffer Overflows, and Evasion</a:t>
            </a:r>
          </a:p>
        </p:txBody>
      </p:sp>
      <p:sp>
        <p:nvSpPr>
          <p:cNvPr id="3" name="Object2"/>
          <p:cNvSpPr>
            <a:spLocks noGrp="1"/>
          </p:cNvSpPr>
          <p:nvPr>
            <p:ph type="body" idx="100" hasCustomPrompt="1"/>
          </p:nvPr>
        </p:nvSpPr>
        <p:spPr>
          <a:xfrm>
            <a:off x="0" y="274320"/>
            <a:ext cx="9144000" cy="490451"/>
          </a:xfrm>
          <a:prstGeom prst="rect">
            <a:avLst/>
          </a:prstGeom>
          <a:noFill/>
          <a:ln/>
        </p:spPr>
        <p:txBody>
          <a:bodyPr wrap="square" rtlCol="0"/>
          <a:lstStyle/>
          <a:p>
            <a:pPr marL="0" indent="0">
              <a:buNone/>
            </a:pPr>
            <a:r>
              <a:rPr lang="en-US" dirty="0"/>
              <a:t>Evasion Methods</a:t>
            </a:r>
          </a:p>
        </p:txBody>
      </p:sp>
      <p:sp>
        <p:nvSpPr>
          <p:cNvPr id="7" name="TextBox 6">
            <a:extLst>
              <a:ext uri="{FF2B5EF4-FFF2-40B4-BE49-F238E27FC236}">
                <a16:creationId xmlns:a16="http://schemas.microsoft.com/office/drawing/2014/main" id="{3FDB6EA4-761C-4743-86DE-60ED6BDEAD8F}"/>
              </a:ext>
            </a:extLst>
          </p:cNvPr>
          <p:cNvSpPr txBox="1"/>
          <p:nvPr/>
        </p:nvSpPr>
        <p:spPr>
          <a:xfrm>
            <a:off x="0" y="669759"/>
            <a:ext cx="8404167" cy="369332"/>
          </a:xfrm>
          <a:prstGeom prst="rect">
            <a:avLst/>
          </a:prstGeom>
          <a:noFill/>
        </p:spPr>
        <p:txBody>
          <a:bodyPr wrap="square">
            <a:spAutoFit/>
          </a:bodyPr>
          <a:lstStyle/>
          <a:p>
            <a:r>
              <a:rPr lang="en-US" dirty="0"/>
              <a:t>Some of the evasion methods used by threat actors include:</a:t>
            </a:r>
          </a:p>
        </p:txBody>
      </p:sp>
      <p:graphicFrame>
        <p:nvGraphicFramePr>
          <p:cNvPr id="49" name="Table 48"/>
          <p:cNvGraphicFramePr>
            <a:graphicFrameLocks noGrp="1"/>
          </p:cNvGraphicFramePr>
          <p:nvPr>
            <p:extLst>
              <p:ext uri="{D42A27DB-BD31-4B8C-83A1-F6EECF244321}">
                <p14:modId xmlns:p14="http://schemas.microsoft.com/office/powerpoint/2010/main" val="3371205735"/>
              </p:ext>
            </p:extLst>
          </p:nvPr>
        </p:nvGraphicFramePr>
        <p:xfrm>
          <a:off x="127591" y="1039091"/>
          <a:ext cx="8924969" cy="3864920"/>
        </p:xfrm>
        <a:graphic>
          <a:graphicData uri="http://schemas.openxmlformats.org/drawingml/2006/table">
            <a:tbl>
              <a:tblPr/>
              <a:tblGrid>
                <a:gridCol w="1859151">
                  <a:extLst>
                    <a:ext uri="{9D8B030D-6E8A-4147-A177-3AD203B41FA5}">
                      <a16:colId xmlns:a16="http://schemas.microsoft.com/office/drawing/2014/main" val="20000"/>
                    </a:ext>
                  </a:extLst>
                </a:gridCol>
                <a:gridCol w="7065818">
                  <a:extLst>
                    <a:ext uri="{9D8B030D-6E8A-4147-A177-3AD203B41FA5}">
                      <a16:colId xmlns:a16="http://schemas.microsoft.com/office/drawing/2014/main" val="20001"/>
                    </a:ext>
                  </a:extLst>
                </a:gridCol>
              </a:tblGrid>
              <a:tr h="289072">
                <a:tc>
                  <a:txBody>
                    <a:bodyPr/>
                    <a:lstStyle/>
                    <a:p>
                      <a:r>
                        <a:rPr lang="en-US" sz="1400" baseline="0" dirty="0">
                          <a:solidFill>
                            <a:srgbClr val="FFFFFF"/>
                          </a:solidFill>
                        </a:rPr>
                        <a:t>Evasion Method</a:t>
                      </a:r>
                      <a:endParaRPr lang="en-US" sz="1400" baseline="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400" baseline="0" dirty="0">
                          <a:solidFill>
                            <a:srgbClr val="FFFFFF"/>
                          </a:solidFill>
                        </a:rPr>
                        <a:t>Description</a:t>
                      </a:r>
                      <a:endParaRPr lang="en-US" sz="1400" baseline="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715072">
                <a:tc>
                  <a:txBody>
                    <a:bodyPr/>
                    <a:lstStyle/>
                    <a:p>
                      <a:r>
                        <a:rPr lang="en-US" sz="1150" baseline="0" dirty="0">
                          <a:solidFill>
                            <a:srgbClr val="58585B"/>
                          </a:solidFill>
                          <a:latin typeface="Arial" panose="020B0604020202020204" pitchFamily="34" charset="0"/>
                          <a:cs typeface="Arial" panose="020B0604020202020204" pitchFamily="34" charset="0"/>
                        </a:rPr>
                        <a:t>Encryption and tunneling</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baseline="0" dirty="0">
                          <a:solidFill>
                            <a:srgbClr val="58585B"/>
                          </a:solidFill>
                          <a:latin typeface="Arial" panose="020B0604020202020204" pitchFamily="34" charset="0"/>
                          <a:cs typeface="Arial" panose="020B0604020202020204" pitchFamily="34" charset="0"/>
                        </a:rPr>
                        <a:t>This evasion technique uses tunneling to hide, or encryption to scramble, malware files. This makes it difficult for many security detection techniques to detect and identify the malware. Tunneling can mean hiding stolen data inside of legitimate packets.</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502072">
                <a:tc>
                  <a:txBody>
                    <a:bodyPr/>
                    <a:lstStyle/>
                    <a:p>
                      <a:r>
                        <a:rPr lang="en-US" sz="1150" baseline="0" dirty="0">
                          <a:solidFill>
                            <a:srgbClr val="58585B"/>
                          </a:solidFill>
                          <a:latin typeface="Arial" panose="020B0604020202020204" pitchFamily="34" charset="0"/>
                          <a:cs typeface="Arial" panose="020B0604020202020204" pitchFamily="34" charset="0"/>
                        </a:rPr>
                        <a:t>Resource exhaustion</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baseline="0" dirty="0">
                          <a:solidFill>
                            <a:srgbClr val="58585B"/>
                          </a:solidFill>
                          <a:latin typeface="Arial" panose="020B0604020202020204" pitchFamily="34" charset="0"/>
                          <a:cs typeface="Arial" panose="020B0604020202020204" pitchFamily="34" charset="0"/>
                        </a:rPr>
                        <a:t>This evasion technique makes the target host too busy to properly use security detection techniques.</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715072">
                <a:tc>
                  <a:txBody>
                    <a:bodyPr/>
                    <a:lstStyle/>
                    <a:p>
                      <a:r>
                        <a:rPr lang="en-US" sz="1150" baseline="0" dirty="0">
                          <a:solidFill>
                            <a:srgbClr val="58585B"/>
                          </a:solidFill>
                          <a:latin typeface="Arial" panose="020B0604020202020204" pitchFamily="34" charset="0"/>
                          <a:cs typeface="Arial" panose="020B0604020202020204" pitchFamily="34" charset="0"/>
                        </a:rPr>
                        <a:t>Traffic fragmentation</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baseline="0" dirty="0">
                          <a:solidFill>
                            <a:srgbClr val="58585B"/>
                          </a:solidFill>
                          <a:latin typeface="Arial" panose="020B0604020202020204" pitchFamily="34" charset="0"/>
                          <a:cs typeface="Arial" panose="020B0604020202020204" pitchFamily="34" charset="0"/>
                        </a:rPr>
                        <a:t>This evasion technique splits a malicious payload into smaller packets to bypass network security detection. After the fragmented packets bypass the security detection system, the malware is reassembled and may begin sending sensitive data out of the network.</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715072">
                <a:tc>
                  <a:txBody>
                    <a:bodyPr/>
                    <a:lstStyle/>
                    <a:p>
                      <a:r>
                        <a:rPr lang="en-US" sz="1150" baseline="0" dirty="0">
                          <a:solidFill>
                            <a:srgbClr val="58585B"/>
                          </a:solidFill>
                          <a:latin typeface="Arial" panose="020B0604020202020204" pitchFamily="34" charset="0"/>
                          <a:cs typeface="Arial" panose="020B0604020202020204" pitchFamily="34" charset="0"/>
                        </a:rPr>
                        <a:t>Protocol-level misinterpretation</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baseline="0" dirty="0">
                          <a:solidFill>
                            <a:srgbClr val="58585B"/>
                          </a:solidFill>
                          <a:latin typeface="Arial" panose="020B0604020202020204" pitchFamily="34" charset="0"/>
                          <a:cs typeface="Arial" panose="020B0604020202020204" pitchFamily="34" charset="0"/>
                        </a:rPr>
                        <a:t>This evasion technique occurs when network defenses do not properly handle features of a PDU like a checksum or TTL value. This can trick a firewall into ignoring packets that it should check.</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928072">
                <a:tc>
                  <a:txBody>
                    <a:bodyPr/>
                    <a:lstStyle/>
                    <a:p>
                      <a:r>
                        <a:rPr lang="en-US" sz="1150" baseline="0" dirty="0">
                          <a:solidFill>
                            <a:srgbClr val="58585B"/>
                          </a:solidFill>
                          <a:latin typeface="Arial" panose="020B0604020202020204" pitchFamily="34" charset="0"/>
                          <a:cs typeface="Arial" panose="020B0604020202020204" pitchFamily="34" charset="0"/>
                        </a:rPr>
                        <a:t>Traffic substitution</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baseline="0" dirty="0">
                          <a:solidFill>
                            <a:srgbClr val="58585B"/>
                          </a:solidFill>
                          <a:latin typeface="Arial" panose="020B0604020202020204" pitchFamily="34" charset="0"/>
                          <a:cs typeface="Arial" panose="020B0604020202020204" pitchFamily="34" charset="0"/>
                        </a:rPr>
                        <a:t>In this evasion technique, the threat actor attempts to trick an IPS by obfuscating the data in the payload. This is done by encoding it in a different format. For example, the threat actor could use encoded traffic in Unicode instead of ASCII. The IPS does not recognize the true meaning of the data, but the target end system can read the data.</a:t>
                      </a:r>
                      <a:endParaRPr lang="en-US" sz="1150" baseline="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Attacks - Denial of Service, Buffer Overflows, and Evasion</a:t>
            </a:r>
          </a:p>
        </p:txBody>
      </p:sp>
      <p:sp>
        <p:nvSpPr>
          <p:cNvPr id="3" name="Object2"/>
          <p:cNvSpPr>
            <a:spLocks noGrp="1"/>
          </p:cNvSpPr>
          <p:nvPr>
            <p:ph type="body" idx="100" hasCustomPrompt="1"/>
          </p:nvPr>
        </p:nvSpPr>
        <p:spPr>
          <a:xfrm>
            <a:off x="0" y="274320"/>
            <a:ext cx="9144000" cy="490451"/>
          </a:xfrm>
          <a:prstGeom prst="rect">
            <a:avLst/>
          </a:prstGeom>
          <a:noFill/>
          <a:ln/>
        </p:spPr>
        <p:txBody>
          <a:bodyPr wrap="square" rtlCol="0"/>
          <a:lstStyle/>
          <a:p>
            <a:pPr marL="0" indent="0">
              <a:buNone/>
            </a:pPr>
            <a:r>
              <a:rPr lang="en-US" dirty="0"/>
              <a:t>Evasion Methods (Cont.)</a:t>
            </a:r>
          </a:p>
        </p:txBody>
      </p:sp>
      <p:graphicFrame>
        <p:nvGraphicFramePr>
          <p:cNvPr id="49" name="Table 48"/>
          <p:cNvGraphicFramePr>
            <a:graphicFrameLocks noGrp="1"/>
          </p:cNvGraphicFramePr>
          <p:nvPr>
            <p:extLst>
              <p:ext uri="{D42A27DB-BD31-4B8C-83A1-F6EECF244321}">
                <p14:modId xmlns:p14="http://schemas.microsoft.com/office/powerpoint/2010/main" val="1375246193"/>
              </p:ext>
            </p:extLst>
          </p:nvPr>
        </p:nvGraphicFramePr>
        <p:xfrm>
          <a:off x="91440" y="764771"/>
          <a:ext cx="8961120" cy="3223260"/>
        </p:xfrm>
        <a:graphic>
          <a:graphicData uri="http://schemas.openxmlformats.org/drawingml/2006/table">
            <a:tbl>
              <a:tblPr/>
              <a:tblGrid>
                <a:gridCol w="1837113">
                  <a:extLst>
                    <a:ext uri="{9D8B030D-6E8A-4147-A177-3AD203B41FA5}">
                      <a16:colId xmlns:a16="http://schemas.microsoft.com/office/drawing/2014/main" val="20000"/>
                    </a:ext>
                  </a:extLst>
                </a:gridCol>
                <a:gridCol w="7124007">
                  <a:extLst>
                    <a:ext uri="{9D8B030D-6E8A-4147-A177-3AD203B41FA5}">
                      <a16:colId xmlns:a16="http://schemas.microsoft.com/office/drawing/2014/main" val="20001"/>
                    </a:ext>
                  </a:extLst>
                </a:gridCol>
              </a:tblGrid>
              <a:tr h="0">
                <a:tc>
                  <a:txBody>
                    <a:bodyPr/>
                    <a:lstStyle/>
                    <a:p>
                      <a:r>
                        <a:rPr lang="en-US" sz="1400" dirty="0">
                          <a:solidFill>
                            <a:srgbClr val="FFFFFF"/>
                          </a:solidFill>
                        </a:rPr>
                        <a:t>Evasion Method</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400" dirty="0">
                          <a:solidFill>
                            <a:srgbClr val="FFFFFF"/>
                          </a:solidFill>
                        </a:rPr>
                        <a:t>Description</a:t>
                      </a:r>
                      <a:endParaRPr lang="en-US" sz="14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150" dirty="0">
                          <a:solidFill>
                            <a:srgbClr val="58585B"/>
                          </a:solidFill>
                          <a:latin typeface="Arial" panose="020B0604020202020204" pitchFamily="34" charset="0"/>
                          <a:cs typeface="Arial" panose="020B0604020202020204" pitchFamily="34" charset="0"/>
                        </a:rPr>
                        <a:t>Traffic insertion</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Similar to traffic substitution, but the threat actor inserts extra bytes of data in a sequence of malicious data. The IPS rules miss the malicious data, accepting the full sequence of data.</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r h="0">
                <a:tc>
                  <a:txBody>
                    <a:bodyPr/>
                    <a:lstStyle/>
                    <a:p>
                      <a:r>
                        <a:rPr lang="en-US" sz="1150" dirty="0">
                          <a:solidFill>
                            <a:srgbClr val="58585B"/>
                          </a:solidFill>
                          <a:latin typeface="Arial" panose="020B0604020202020204" pitchFamily="34" charset="0"/>
                          <a:cs typeface="Arial" panose="020B0604020202020204" pitchFamily="34" charset="0"/>
                        </a:rPr>
                        <a:t>Pivoting</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This technique assumes that the threat actor has compromised an inside host and wants to expand their access further into the compromised network. An example is a threat actor who has gained access to the administrator password on a compromised host and is attempting to login to another host using the same credentials.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0">
                <a:tc>
                  <a:txBody>
                    <a:bodyPr/>
                    <a:lstStyle/>
                    <a:p>
                      <a:r>
                        <a:rPr lang="en-US" sz="1150" dirty="0">
                          <a:solidFill>
                            <a:srgbClr val="58585B"/>
                          </a:solidFill>
                          <a:latin typeface="Arial" panose="020B0604020202020204" pitchFamily="34" charset="0"/>
                          <a:cs typeface="Arial" panose="020B0604020202020204" pitchFamily="34" charset="0"/>
                        </a:rPr>
                        <a:t>Rootkits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A rootkit is a complex attacker tool used by experienced threat actors. It integrates with the lowest levels of the operating system. When a program attempts to list files, processes, or network connections, the rootkit presents a sanitized version of the output, eliminating any incriminating output. The goal of the rootkit is to completely hide the activities of the attacker on the local system.</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8"/>
                  </a:ext>
                </a:extLst>
              </a:tr>
              <a:tr h="0">
                <a:tc>
                  <a:txBody>
                    <a:bodyPr/>
                    <a:lstStyle/>
                    <a:p>
                      <a:r>
                        <a:rPr lang="en-US" sz="1150" dirty="0">
                          <a:solidFill>
                            <a:srgbClr val="58585B"/>
                          </a:solidFill>
                          <a:latin typeface="Arial" panose="020B0604020202020204" pitchFamily="34" charset="0"/>
                          <a:cs typeface="Arial" panose="020B0604020202020204" pitchFamily="34" charset="0"/>
                        </a:rPr>
                        <a:t>Proxies</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Network traffic can be redirected through intermediate systems in order to hide the ultimate destination for stolen data. In this way, known command-and-control cannot be blocked by an enterprise because the proxy destination appears benign. Additionally, if data is being stolen, the destination for the stolen data can be distributed among many proxies, thus not drawing attention to the fact that a single unknown destination is serving as the destination for large amounts of network traffic.</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45</a:t>
            </a:fld>
            <a:endParaRPr lang="en-US" dirty="0"/>
          </a:p>
        </p:txBody>
      </p:sp>
    </p:spTree>
    <p:extLst>
      <p:ext uri="{BB962C8B-B14F-4D97-AF65-F5344CB8AC3E}">
        <p14:creationId xmlns:p14="http://schemas.microsoft.com/office/powerpoint/2010/main" val="321229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Who is Attacking Our Network?</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Hacker vs. Threat Actor</a:t>
            </a:r>
          </a:p>
        </p:txBody>
      </p:sp>
      <p:sp>
        <p:nvSpPr>
          <p:cNvPr id="5" name="Object4"/>
          <p:cNvSpPr/>
          <p:nvPr/>
        </p:nvSpPr>
        <p:spPr>
          <a:xfrm>
            <a:off x="124691" y="1097280"/>
            <a:ext cx="8645236"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As we know, “hacker” is a common term used to describe a threat actor. The term “hacker” has a variety of meanings, as follows: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clever programmer capable of developing new programs and coding changes to existing programs to make them more efficient.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network professional that uses sophisticated programming skills to ensure that networks are not vulnerable to attack.</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person who tries to gain unauthorized access to devices on the internet.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 individual who runs programs to prevent or slow network access to many users, or to corrupt or destroy data on servers.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You may see references to white hat, gray hat, and black hat hackers.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Who is Attacking Our Network?</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Evolution of Threat Actors</a:t>
            </a:r>
          </a:p>
        </p:txBody>
      </p:sp>
      <p:sp>
        <p:nvSpPr>
          <p:cNvPr id="5" name="Object4"/>
          <p:cNvSpPr/>
          <p:nvPr/>
        </p:nvSpPr>
        <p:spPr>
          <a:xfrm>
            <a:off x="99752" y="837681"/>
            <a:ext cx="8229600" cy="814647"/>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Since hacking started in the 1960s with phone freaking, or phreaking, it has evolved to include many types of threat actors.</a:t>
            </a:r>
          </a:p>
        </p:txBody>
      </p:sp>
      <p:graphicFrame>
        <p:nvGraphicFramePr>
          <p:cNvPr id="6" name="Table 5">
            <a:extLst>
              <a:ext uri="{FF2B5EF4-FFF2-40B4-BE49-F238E27FC236}">
                <a16:creationId xmlns:a16="http://schemas.microsoft.com/office/drawing/2014/main" id="{39009939-071E-46E1-B6F9-0C91323F9680}"/>
              </a:ext>
            </a:extLst>
          </p:cNvPr>
          <p:cNvGraphicFramePr>
            <a:graphicFrameLocks noGrp="1"/>
          </p:cNvGraphicFramePr>
          <p:nvPr>
            <p:extLst>
              <p:ext uri="{D42A27DB-BD31-4B8C-83A1-F6EECF244321}">
                <p14:modId xmlns:p14="http://schemas.microsoft.com/office/powerpoint/2010/main" val="1105955924"/>
              </p:ext>
            </p:extLst>
          </p:nvPr>
        </p:nvGraphicFramePr>
        <p:xfrm>
          <a:off x="133004" y="1463040"/>
          <a:ext cx="8877992" cy="3053254"/>
        </p:xfrm>
        <a:graphic>
          <a:graphicData uri="http://schemas.openxmlformats.org/drawingml/2006/table">
            <a:tbl>
              <a:tblPr/>
              <a:tblGrid>
                <a:gridCol w="4438996">
                  <a:extLst>
                    <a:ext uri="{9D8B030D-6E8A-4147-A177-3AD203B41FA5}">
                      <a16:colId xmlns:a16="http://schemas.microsoft.com/office/drawing/2014/main" val="20000"/>
                    </a:ext>
                  </a:extLst>
                </a:gridCol>
                <a:gridCol w="4438996">
                  <a:extLst>
                    <a:ext uri="{9D8B030D-6E8A-4147-A177-3AD203B41FA5}">
                      <a16:colId xmlns:a16="http://schemas.microsoft.com/office/drawing/2014/main" val="20001"/>
                    </a:ext>
                  </a:extLst>
                </a:gridCol>
              </a:tblGrid>
              <a:tr h="227394">
                <a:tc>
                  <a:txBody>
                    <a:bodyPr/>
                    <a:lstStyle/>
                    <a:p>
                      <a:r>
                        <a:rPr lang="en-US" sz="1200" dirty="0">
                          <a:solidFill>
                            <a:srgbClr val="FFFFFF"/>
                          </a:solidFill>
                        </a:rPr>
                        <a:t>Threat Actor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Explanation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548422">
                <a:tc>
                  <a:txBody>
                    <a:bodyPr/>
                    <a:lstStyle/>
                    <a:p>
                      <a:r>
                        <a:rPr lang="en-US" sz="1200" dirty="0">
                          <a:solidFill>
                            <a:srgbClr val="58585B"/>
                          </a:solidFill>
                        </a:rPr>
                        <a:t>Script Kiddies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t>Script kiddies emerged in the 1990s. They are teenagers or inexperienced threat actors running existing scripts, tools, and exploits, to cause harm, but typically not for profit. </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624552">
                <a:tc>
                  <a:txBody>
                    <a:bodyPr/>
                    <a:lstStyle/>
                    <a:p>
                      <a:r>
                        <a:rPr lang="en-US" sz="1200" dirty="0">
                          <a:solidFill>
                            <a:srgbClr val="58585B"/>
                          </a:solidFill>
                        </a:rPr>
                        <a:t>Vulnerability Brokers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t>Vulnerability brokers are grey hat hackers who attempt to discover exploits and report them to vendors, sometimes for prizes or rewards.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77982">
                <a:tc>
                  <a:txBody>
                    <a:bodyPr/>
                    <a:lstStyle/>
                    <a:p>
                      <a:r>
                        <a:rPr lang="en-US" sz="1200" dirty="0">
                          <a:solidFill>
                            <a:srgbClr val="58585B"/>
                          </a:solidFill>
                        </a:rPr>
                        <a:t>Hacktivists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t>Hacktivists are grey hat hackers who rally and protest against different political and social ideas. </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387908">
                <a:tc>
                  <a:txBody>
                    <a:bodyPr/>
                    <a:lstStyle/>
                    <a:p>
                      <a:r>
                        <a:rPr lang="en-US" sz="1200" dirty="0">
                          <a:solidFill>
                            <a:srgbClr val="58585B"/>
                          </a:solidFill>
                        </a:rPr>
                        <a:t>Cybercriminals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t>Cybercriminal is a term for black hat hackers who are either self-employed or working for large cybercrime organizations. </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387908">
                <a:tc>
                  <a:txBody>
                    <a:bodyPr/>
                    <a:lstStyle/>
                    <a:p>
                      <a:r>
                        <a:rPr lang="en-US" sz="1200" dirty="0"/>
                        <a:t>State- Sponsored</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t>State-Sponsored hackers are threat actors who steal government secrets, gather intelligence, and sabotage networks of foreign governments, terrorist groups, and corporations. </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965532743"/>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Who is Attacking Our Network?</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Cybercriminals</a:t>
            </a:r>
          </a:p>
        </p:txBody>
      </p:sp>
      <p:sp>
        <p:nvSpPr>
          <p:cNvPr id="5" name="Object4"/>
          <p:cNvSpPr/>
          <p:nvPr/>
        </p:nvSpPr>
        <p:spPr>
          <a:xfrm>
            <a:off x="0" y="914399"/>
            <a:ext cx="3312079" cy="3830089"/>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Cybercriminals are threat actors who are motivated to make money using any means necessary. </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While some cybercriminals work independently, they are more often financed and sponsored by criminal organizations. </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It is estimated that globally, cybercriminals steal billions of dollars from consumers and businesses every year.</a:t>
            </a:r>
          </a:p>
        </p:txBody>
      </p:sp>
      <p:pic>
        <p:nvPicPr>
          <p:cNvPr id="4" name="Picture 3">
            <a:extLst>
              <a:ext uri="{FF2B5EF4-FFF2-40B4-BE49-F238E27FC236}">
                <a16:creationId xmlns:a16="http://schemas.microsoft.com/office/drawing/2014/main" id="{3DC1B6E4-2E21-49AA-B63E-9A67B3A55B73}"/>
              </a:ext>
            </a:extLst>
          </p:cNvPr>
          <p:cNvPicPr>
            <a:picLocks noChangeAspect="1"/>
          </p:cNvPicPr>
          <p:nvPr/>
        </p:nvPicPr>
        <p:blipFill>
          <a:blip r:embed="rId3"/>
          <a:stretch>
            <a:fillRect/>
          </a:stretch>
        </p:blipFill>
        <p:spPr>
          <a:xfrm>
            <a:off x="3312080" y="914400"/>
            <a:ext cx="5603320" cy="319000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Who is Attacking Our Network?</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Cybersecurity Tasks</a:t>
            </a:r>
          </a:p>
        </p:txBody>
      </p:sp>
      <p:sp>
        <p:nvSpPr>
          <p:cNvPr id="5" name="Object4"/>
          <p:cNvSpPr/>
          <p:nvPr/>
        </p:nvSpPr>
        <p:spPr>
          <a:xfrm>
            <a:off x="457199" y="1126374"/>
            <a:ext cx="8495607" cy="2996739"/>
          </a:xfrm>
          <a:prstGeom prst="rect">
            <a:avLst/>
          </a:prstGeom>
          <a:noFill/>
          <a:ln/>
        </p:spPr>
        <p:txBody>
          <a:bodyPr wrap="square" rtlCol="0" anchor="t"/>
          <a:lstStyle/>
          <a:p>
            <a:pPr>
              <a:lnSpc>
                <a:spcPts val="2000"/>
              </a:lnSpc>
            </a:pPr>
            <a:r>
              <a:rPr lang="en-US" dirty="0">
                <a:latin typeface="Arial" panose="020B0604020202020204" pitchFamily="34" charset="0"/>
                <a:cs typeface="Arial" panose="020B0604020202020204" pitchFamily="34" charset="0"/>
              </a:rPr>
              <a:t>Organizations must act to protect their assets, users, and customers. They must develop and practice cybersecurity tasks, including the following:</a:t>
            </a:r>
          </a:p>
          <a:p>
            <a:pPr>
              <a:lnSpc>
                <a:spcPts val="2000"/>
              </a:lnSpc>
            </a:pPr>
            <a:endParaRPr lang="en-US" dirty="0">
              <a:latin typeface="Arial" panose="020B0604020202020204" pitchFamily="34" charset="0"/>
              <a:cs typeface="Arial" panose="020B0604020202020204" pitchFamily="34" charset="0"/>
            </a:endParaRP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Use a trustworthy IT vendor</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Keep security software up-to-date</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Perform regular penetration tests</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Back up to cloud and hard disk</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Periodically change WIFI password</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Keep security policy up-to-date</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Enforce use of strong passwords</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Use two factor authentication</a:t>
            </a:r>
          </a:p>
          <a:p>
            <a:pPr>
              <a:lnSpc>
                <a:spcPts val="2000"/>
              </a:lnSpc>
            </a:pPr>
            <a:endParaRPr lang="en-US" sz="1400" dirty="0"/>
          </a:p>
          <a:p>
            <a:pPr>
              <a:lnSpc>
                <a:spcPts val="2000"/>
              </a:lnSpc>
            </a:pPr>
            <a:endParaRPr lang="en-US" sz="1400" dirty="0"/>
          </a:p>
          <a:p>
            <a:pPr marL="285750" indent="-285750">
              <a:lnSpc>
                <a:spcPts val="2000"/>
              </a:lnSpc>
              <a:buFont typeface="Arial" panose="020B0604020202020204" pitchFamily="34" charset="0"/>
              <a:buChar char="•"/>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Who is Attacking Our Network?</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Cyber Threat Indicators</a:t>
            </a:r>
          </a:p>
        </p:txBody>
      </p:sp>
      <p:sp>
        <p:nvSpPr>
          <p:cNvPr id="5" name="Object4"/>
          <p:cNvSpPr/>
          <p:nvPr/>
        </p:nvSpPr>
        <p:spPr>
          <a:xfrm>
            <a:off x="-1" y="914400"/>
            <a:ext cx="9044247"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Many network attacks can be prevented by sharing information about </a:t>
            </a:r>
            <a:r>
              <a:rPr lang="en-US" sz="1600" b="1" dirty="0">
                <a:latin typeface="Arial" panose="020B0604020202020204" pitchFamily="34" charset="0"/>
                <a:cs typeface="Arial" panose="020B0604020202020204" pitchFamily="34" charset="0"/>
              </a:rPr>
              <a:t>indicators of compromise</a:t>
            </a:r>
            <a:r>
              <a:rPr lang="en-US" sz="1600" dirty="0">
                <a:latin typeface="Arial" panose="020B0604020202020204" pitchFamily="34" charset="0"/>
                <a:cs typeface="Arial" panose="020B0604020202020204" pitchFamily="34" charset="0"/>
              </a:rPr>
              <a:t> (IOC). Each attack has unique, identifiable attributes. Indicators of compromise are the evidence that an attack has occurred. </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IOCs can be features that identify the following:</a:t>
            </a:r>
          </a:p>
          <a:p>
            <a:pPr marL="742950" lvl="1"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malware files</a:t>
            </a:r>
          </a:p>
          <a:p>
            <a:pPr marL="742950" lvl="1"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IP addresses of servers that are used in attacks</a:t>
            </a:r>
          </a:p>
          <a:p>
            <a:pPr marL="742950" lvl="1"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filenames</a:t>
            </a:r>
          </a:p>
          <a:p>
            <a:pPr marL="742950" lvl="1"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characteristic changes made to end system software</a:t>
            </a:r>
          </a:p>
          <a:p>
            <a:pPr marL="285750" indent="-285750">
              <a:lnSpc>
                <a:spcPts val="20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lnSpc>
                <a:spcPts val="2000"/>
              </a:lnSpc>
            </a:pPr>
            <a:r>
              <a:rPr lang="en-US" sz="1600" b="1" dirty="0">
                <a:latin typeface="Arial" panose="020B0604020202020204" pitchFamily="34" charset="0"/>
                <a:cs typeface="Arial" panose="020B0604020202020204" pitchFamily="34" charset="0"/>
              </a:rPr>
              <a:t>Indicators of attack</a:t>
            </a:r>
            <a:r>
              <a:rPr lang="en-US" sz="1600" dirty="0">
                <a:latin typeface="Arial" panose="020B0604020202020204" pitchFamily="34" charset="0"/>
                <a:cs typeface="Arial" panose="020B0604020202020204" pitchFamily="34" charset="0"/>
              </a:rPr>
              <a:t> (IOA) focus more on the motivation behind an attack and the potential means by which threat actors have, or will, compromise vulnerabilities to gain access to assets. IOAs are concerned with the strategies that are used by attackers. </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7616</TotalTime>
  <Words>6448</Words>
  <Application>Microsoft Office PowerPoint</Application>
  <PresentationFormat>On-screen Show (16:9)</PresentationFormat>
  <Paragraphs>558</Paragraphs>
  <Slides>45</Slides>
  <Notes>45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45</vt:i4>
      </vt:variant>
    </vt:vector>
  </HeadingPairs>
  <TitlesOfParts>
    <vt:vector size="56" baseType="lpstr">
      <vt:lpstr>ＭＳ Ｐゴシック</vt:lpstr>
      <vt:lpstr>Arial</vt:lpstr>
      <vt:lpstr>Calibri</vt:lpstr>
      <vt:lpstr>CiscoSans</vt:lpstr>
      <vt:lpstr>CiscoSans ExtraLight</vt:lpstr>
      <vt:lpstr>CiscoSans Thin</vt:lpstr>
      <vt:lpstr>docs-Calibri</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69</cp:revision>
  <dcterms:created xsi:type="dcterms:W3CDTF">2020-12-08T18:27:11Z</dcterms:created>
  <dcterms:modified xsi:type="dcterms:W3CDTF">2022-07-08T03:58:22Z</dcterms:modified>
</cp:coreProperties>
</file>