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Lst>
  <p:notesMasterIdLst>
    <p:notesMasterId r:id="rId41"/>
  </p:notesMasterIdLst>
  <p:handoutMasterIdLst>
    <p:handoutMasterId r:id="rId42"/>
  </p:handoutMasterIdLst>
  <p:sldIdLst>
    <p:sldId id="262" r:id="rId3"/>
    <p:sldId id="925" r:id="rId4"/>
    <p:sldId id="263" r:id="rId5"/>
    <p:sldId id="264" r:id="rId6"/>
    <p:sldId id="265" r:id="rId7"/>
    <p:sldId id="266" r:id="rId8"/>
    <p:sldId id="267" r:id="rId9"/>
    <p:sldId id="268" r:id="rId10"/>
    <p:sldId id="270" r:id="rId11"/>
    <p:sldId id="271" r:id="rId12"/>
    <p:sldId id="1083" r:id="rId13"/>
    <p:sldId id="272" r:id="rId14"/>
    <p:sldId id="273" r:id="rId15"/>
    <p:sldId id="274" r:id="rId16"/>
    <p:sldId id="275" r:id="rId17"/>
    <p:sldId id="276" r:id="rId18"/>
    <p:sldId id="277" r:id="rId19"/>
    <p:sldId id="278" r:id="rId20"/>
    <p:sldId id="279" r:id="rId21"/>
    <p:sldId id="280" r:id="rId22"/>
    <p:sldId id="281" r:id="rId23"/>
    <p:sldId id="282" r:id="rId24"/>
    <p:sldId id="284" r:id="rId25"/>
    <p:sldId id="285" r:id="rId26"/>
    <p:sldId id="286" r:id="rId27"/>
    <p:sldId id="287" r:id="rId28"/>
    <p:sldId id="288" r:id="rId29"/>
    <p:sldId id="1074" r:id="rId30"/>
    <p:sldId id="290" r:id="rId31"/>
    <p:sldId id="1085" r:id="rId32"/>
    <p:sldId id="291" r:id="rId33"/>
    <p:sldId id="1086" r:id="rId34"/>
    <p:sldId id="292" r:id="rId35"/>
    <p:sldId id="293" r:id="rId36"/>
    <p:sldId id="294" r:id="rId37"/>
    <p:sldId id="295" r:id="rId38"/>
    <p:sldId id="296" r:id="rId39"/>
    <p:sldId id="1075" r:id="rId40"/>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e" initials="J" lastIdx="1" clrIdx="0">
    <p:extLst>
      <p:ext uri="{19B8F6BF-5375-455C-9EA6-DF929625EA0E}">
        <p15:presenceInfo xmlns:p15="http://schemas.microsoft.com/office/powerpoint/2012/main" userId="S::jagibbon@cisco.com::6c22a3d5-1ec6-41bb-bccc-597d33cd3b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33" autoAdjust="0"/>
    <p:restoredTop sz="83710" autoAdjust="0"/>
  </p:normalViewPr>
  <p:slideViewPr>
    <p:cSldViewPr snapToGrid="0" snapToObjects="1">
      <p:cViewPr varScale="1">
        <p:scale>
          <a:sx n="74" d="100"/>
          <a:sy n="74" d="100"/>
        </p:scale>
        <p:origin x="1272"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5" d="100"/>
          <a:sy n="85" d="100"/>
        </p:scale>
        <p:origin x="3450"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435DAE-5648-4461-AC7F-DD8163E036DF}"/>
              </a:ext>
            </a:extLst>
          </p:cNvPr>
          <p:cNvSpPr>
            <a:spLocks noGrp="1"/>
          </p:cNvSpPr>
          <p:nvPr>
            <p:ph type="hdr" sz="quarter"/>
          </p:nvPr>
        </p:nvSpPr>
        <p:spPr>
          <a:xfrm>
            <a:off x="0" y="0"/>
            <a:ext cx="222885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D90D07A-7216-4EF8-802C-97709B7E007D}"/>
              </a:ext>
            </a:extLst>
          </p:cNvPr>
          <p:cNvSpPr>
            <a:spLocks noGrp="1"/>
          </p:cNvSpPr>
          <p:nvPr>
            <p:ph type="dt" sz="quarter" idx="1"/>
          </p:nvPr>
        </p:nvSpPr>
        <p:spPr>
          <a:xfrm>
            <a:off x="2913063" y="0"/>
            <a:ext cx="2228850" cy="458788"/>
          </a:xfrm>
          <a:prstGeom prst="rect">
            <a:avLst/>
          </a:prstGeom>
        </p:spPr>
        <p:txBody>
          <a:bodyPr vert="horz" lIns="91440" tIns="45720" rIns="91440" bIns="45720" rtlCol="0"/>
          <a:lstStyle>
            <a:lvl1pPr algn="r">
              <a:defRPr sz="1200"/>
            </a:lvl1pPr>
          </a:lstStyle>
          <a:p>
            <a:fld id="{6C9C6BAC-B707-4E82-BAD0-FA184DDA0B31}" type="datetimeFigureOut">
              <a:rPr lang="en-US" smtClean="0"/>
              <a:t>7/8/2022</a:t>
            </a:fld>
            <a:endParaRPr lang="en-US"/>
          </a:p>
        </p:txBody>
      </p:sp>
      <p:sp>
        <p:nvSpPr>
          <p:cNvPr id="4" name="Footer Placeholder 3">
            <a:extLst>
              <a:ext uri="{FF2B5EF4-FFF2-40B4-BE49-F238E27FC236}">
                <a16:creationId xmlns:a16="http://schemas.microsoft.com/office/drawing/2014/main" id="{17B82E01-A882-4F5F-B538-EE4FC99A6814}"/>
              </a:ext>
            </a:extLst>
          </p:cNvPr>
          <p:cNvSpPr>
            <a:spLocks noGrp="1"/>
          </p:cNvSpPr>
          <p:nvPr>
            <p:ph type="ftr" sz="quarter" idx="2"/>
          </p:nvPr>
        </p:nvSpPr>
        <p:spPr>
          <a:xfrm>
            <a:off x="0" y="8685213"/>
            <a:ext cx="222885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4260841-A23E-47DE-8E7A-5127A2713543}"/>
              </a:ext>
            </a:extLst>
          </p:cNvPr>
          <p:cNvSpPr>
            <a:spLocks noGrp="1"/>
          </p:cNvSpPr>
          <p:nvPr>
            <p:ph type="sldNum" sz="quarter" idx="3"/>
          </p:nvPr>
        </p:nvSpPr>
        <p:spPr>
          <a:xfrm>
            <a:off x="2913063" y="8685213"/>
            <a:ext cx="2228850" cy="458787"/>
          </a:xfrm>
          <a:prstGeom prst="rect">
            <a:avLst/>
          </a:prstGeom>
        </p:spPr>
        <p:txBody>
          <a:bodyPr vert="horz" lIns="91440" tIns="45720" rIns="91440" bIns="45720" rtlCol="0" anchor="b"/>
          <a:lstStyle>
            <a:lvl1pPr algn="r">
              <a:defRPr sz="1200"/>
            </a:lvl1pPr>
          </a:lstStyle>
          <a:p>
            <a:fld id="{0329A31C-6824-4AFA-8F29-9F8E3DCCAB4E}" type="slidenum">
              <a:rPr lang="en-US" smtClean="0"/>
              <a:t>‹#›</a:t>
            </a:fld>
            <a:endParaRPr lang="en-US"/>
          </a:p>
        </p:txBody>
      </p:sp>
    </p:spTree>
    <p:extLst>
      <p:ext uri="{BB962C8B-B14F-4D97-AF65-F5344CB8AC3E}">
        <p14:creationId xmlns:p14="http://schemas.microsoft.com/office/powerpoint/2010/main" val="1174955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BF91D4-3712-4D03-B876-B23A0208EF8A}"/>
              </a:ext>
            </a:extLst>
          </p:cNvPr>
          <p:cNvSpPr>
            <a:spLocks noGrp="1"/>
          </p:cNvSpPr>
          <p:nvPr>
            <p:ph type="ftr" sz="quarter" idx="4"/>
          </p:nvPr>
        </p:nvSpPr>
        <p:spPr>
          <a:xfrm>
            <a:off x="0" y="8685213"/>
            <a:ext cx="222885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1840608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Networking Security (NETSEC)
Module 7: Authentication, Authorization, and Accounting (AAA)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7.2: Configure Local AAA Authentication 
7.2.1: Authenticate Administrative Access
</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7.2: Configure Local AAA Authentication 
7.2.2: Authentication Methods
</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4193785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7.2: Configure Local AAA Authentication 
7.2.2: Authentication Methods
</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7.2: Configure Local AAA Authentication 
7.2.3: Default and Named Methods
</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7.2: Configure Local AAA Authentication 
7.2.4: Fine-Tuning the Authentication Configuration
</a:t>
            </a: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7.2: Configure Local AAA Authentication 
7.2.5: Lab - Configure Local AAA Authentication
</a:t>
            </a: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7.2: Configure Local AAA Authentication 
7.2.6: Packet Tracer - Configure Local AAA for Console and VTY Access
</a:t>
            </a: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7.3: Server-Based AAA Characteristics and Protocols
</a:t>
            </a: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7.3: Server-Based AAA Characteristics and Protocols
7.3.1: Compare Local AAA and Server-Based AAA Implementations
</a:t>
            </a: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7.3: Server-Based AAA Characteristics and Protocols
7.3.2: Cisco Identity Services Engine (ISE)
</a:t>
            </a: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0A313ED8-785B-4D16-9B17-4143385249B9}"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7.3: Server-Based AAA Characteristics and Protocols
7.3.3: The TACACS+ and RADIUS Protocols
</a:t>
            </a:r>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7.3: Server-Based AAA Characteristics and Protocols
7.3.4: TACACS+ Authentication
</a:t>
            </a:r>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7.3: Server-Based AAA Characteristics and Protocols
7.3.5: RADIUS Authentication</a:t>
            </a:r>
          </a:p>
          <a:p>
            <a:r>
              <a:rPr lang="en-US" dirty="0"/>
              <a:t>7.3.6: Check Your Understanding - Identify the AAA Communication Protocol
</a:t>
            </a:r>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7.4: Configure Server-Based Authentication
</a:t>
            </a:r>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7.4: Configure Server-Based Authentication
7.4.1: Steps to Configure Server-Based AAA Authentication
</a:t>
            </a:r>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7.4: Configure Server-Based Authentication
7.4.2: Configure TACACS+ Servers
</a:t>
            </a:r>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7.4: Configure Server-Based Authentication
7.4.3: Configure RADIUS Servers
</a:t>
            </a:r>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7.4: Configure Server-Based Authentication
7.4.4: Authenticate to the AAA Server Configuration Commands</a:t>
            </a:r>
          </a:p>
          <a:p>
            <a:r>
              <a:rPr lang="en-US" dirty="0"/>
              <a:t>7.4.5: Syntax Checker - Configure Server-Based AAA Authentication
</a:t>
            </a:r>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7.4: Configure Server-Based Authentication
7.4.4: Authenticate to the AAA Server Configuration Commands</a:t>
            </a:r>
          </a:p>
          <a:p>
            <a:r>
              <a:rPr lang="en-US" dirty="0"/>
              <a:t>7.4.5: Syntax Checker - Configure Server-Based AAA Authentication
</a:t>
            </a:r>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dirty="0"/>
          </a:p>
        </p:txBody>
      </p:sp>
    </p:spTree>
    <p:extLst>
      <p:ext uri="{BB962C8B-B14F-4D97-AF65-F5344CB8AC3E}">
        <p14:creationId xmlns:p14="http://schemas.microsoft.com/office/powerpoint/2010/main" val="11912824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7.4: Configure Server-Based Authentication
7.4.6: Video Demonstration - Configure a Cisco Router to Access a AAA RADIUS Server
</a:t>
            </a:r>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7.1: AAA Characteristics
</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7.4: Configure Server-Based Authentication
7.4.7: Lab – Install the Virtual Machine
</a:t>
            </a:r>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dirty="0"/>
          </a:p>
        </p:txBody>
      </p:sp>
    </p:spTree>
    <p:extLst>
      <p:ext uri="{BB962C8B-B14F-4D97-AF65-F5344CB8AC3E}">
        <p14:creationId xmlns:p14="http://schemas.microsoft.com/office/powerpoint/2010/main" val="28126554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7.4: Configure Server-Based Authentication
7.4.8: Lab -Configure Server-Based Authentication with RADIUS
</a:t>
            </a:r>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7.4: Configure Server-Based Authentication
7.4.9: Packet Tracer -Configure Server-Based Authentication with TACACS+ and RADIUS
</a:t>
            </a:r>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dirty="0"/>
          </a:p>
        </p:txBody>
      </p:sp>
    </p:spTree>
    <p:extLst>
      <p:ext uri="{BB962C8B-B14F-4D97-AF65-F5344CB8AC3E}">
        <p14:creationId xmlns:p14="http://schemas.microsoft.com/office/powerpoint/2010/main" val="36013422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7.5: Configure Server-Based Authorization and Accounting
</a:t>
            </a:r>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7.5: Configure Server-Based Authorization and Accounting
7.5.1: Introduction to Server-Based AAA Authorization
</a:t>
            </a:r>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7.5: Configure Server-Based Authorization and Accounting
7.5.2: AAA Authorization Configuration
</a:t>
            </a:r>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7.5: Configure Server-Based Authorization and Accounting
7.5.3: Introduction to Server-Based AAA Accounting
</a:t>
            </a:r>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7.5: Configure Server-Based Authorization and Accounting
7.5.4: AAA Accounting Configuration</a:t>
            </a:r>
          </a:p>
          <a:p>
            <a:r>
              <a:rPr lang="en-US" dirty="0"/>
              <a:t>
</a:t>
            </a:r>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7.5: Configure Server-Based Authorization and Accounting
7.5.4: AAA Accounting Configuration</a:t>
            </a:r>
          </a:p>
          <a:p>
            <a:r>
              <a:rPr lang="en-US" dirty="0"/>
              <a:t>7.5.5: Syntax Checker - Configure AAA Accounting
</a:t>
            </a:r>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dirty="0"/>
          </a:p>
        </p:txBody>
      </p:sp>
    </p:spTree>
    <p:extLst>
      <p:ext uri="{BB962C8B-B14F-4D97-AF65-F5344CB8AC3E}">
        <p14:creationId xmlns:p14="http://schemas.microsoft.com/office/powerpoint/2010/main" val="885871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7.1: AAA Characteristics
7.1.1: Authentication without AAA
</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7.1: AAA Characteristics
7.1.2: AAA Components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7.1: AAA Characteristics
7.1.3: Authentication Modes
</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7.1: AAA Characteristics
7.1.4: Authorization
</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7.1: AAA Characteristics
7.1.5: Accounting</a:t>
            </a:r>
          </a:p>
          <a:p>
            <a:r>
              <a:rPr lang="en-US" dirty="0"/>
              <a:t>7.1.6: Check Your Understanding - Identify the Characteristics of AAA
</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Authentication, Authorization, and Accounting (AAA)
7.2: Configure Local AAA Authentication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2021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58895217"/>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28411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4730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561742921"/>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374704788"/>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767928972"/>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52152280"/>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37752560"/>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016531544"/>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3002771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857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4" name="Object3"/>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5" name="Object 4"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57689418"/>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24507505"/>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437905670"/>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97962486"/>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p>
            <a:pPr marL="0" indent="0">
              <a:buNone/>
            </a:pPr>
            <a:r>
              <a:rPr lang="en-US" dirty="0"/>
              <a:t>Module 7: Authentication, Authorization, and Accounting (AAA)</a:t>
            </a:r>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p>
            <a:pPr marL="0" indent="0">
              <a:buNone/>
            </a:pPr>
            <a:r>
              <a:rPr lang="en-US" dirty="0"/>
              <a:t>Networking Security v1.0</a:t>
            </a:r>
          </a:p>
          <a:p>
            <a:pPr marL="0" indent="0">
              <a:buNone/>
            </a:pPr>
            <a:r>
              <a:rPr lang="en-US" dirty="0"/>
              <a:t>(NETSEC)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Local AAA Authentication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Authenticate Administrative Access</a:t>
            </a:r>
          </a:p>
        </p:txBody>
      </p:sp>
      <p:sp>
        <p:nvSpPr>
          <p:cNvPr id="5" name="Object4"/>
          <p:cNvSpPr/>
          <p:nvPr/>
        </p:nvSpPr>
        <p:spPr>
          <a:xfrm>
            <a:off x="0" y="914400"/>
            <a:ext cx="8926286" cy="2571750"/>
          </a:xfrm>
          <a:prstGeom prst="rect">
            <a:avLst/>
          </a:prstGeom>
          <a:noFill/>
          <a:ln/>
        </p:spPr>
        <p:txBody>
          <a:bodyPr wrap="square" rtlCol="0" anchor="t"/>
          <a:lstStyle/>
          <a:p>
            <a:r>
              <a:rPr lang="en-US" dirty="0">
                <a:latin typeface="Arial" panose="020B0604020202020204" pitchFamily="34" charset="0"/>
                <a:cs typeface="Arial" panose="020B0604020202020204" pitchFamily="34" charset="0"/>
              </a:rPr>
              <a:t>The Local AAA Authentication method is similar to using the </a:t>
            </a:r>
            <a:r>
              <a:rPr lang="en-US" b="1" dirty="0">
                <a:latin typeface="Arial" panose="020B0604020202020204" pitchFamily="34" charset="0"/>
                <a:cs typeface="Arial" panose="020B0604020202020204" pitchFamily="34" charset="0"/>
              </a:rPr>
              <a:t>login local</a:t>
            </a:r>
            <a:r>
              <a:rPr lang="en-US" dirty="0">
                <a:latin typeface="Arial" panose="020B0604020202020204" pitchFamily="34" charset="0"/>
                <a:cs typeface="Arial" panose="020B0604020202020204" pitchFamily="34" charset="0"/>
              </a:rPr>
              <a:t> command with one exception. AAA also provides a way to configure backup methods of authentication.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Configuring local AAA services to authenticate administrator access requires a few basic steps:</a:t>
            </a:r>
          </a:p>
          <a:p>
            <a:endParaRPr lang="en-US"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Step 1</a:t>
            </a:r>
            <a:r>
              <a:rPr lang="en-US" dirty="0">
                <a:latin typeface="Arial" panose="020B0604020202020204" pitchFamily="34" charset="0"/>
                <a:cs typeface="Arial" panose="020B0604020202020204" pitchFamily="34" charset="0"/>
              </a:rPr>
              <a:t>. Add usernames and passwords to the local router database for users that need administrative access to the router.</a:t>
            </a:r>
          </a:p>
          <a:p>
            <a:pPr lvl="1"/>
            <a:r>
              <a:rPr lang="en-US" b="1" dirty="0">
                <a:latin typeface="Arial" panose="020B0604020202020204" pitchFamily="34" charset="0"/>
                <a:cs typeface="Arial" panose="020B0604020202020204" pitchFamily="34" charset="0"/>
              </a:rPr>
              <a:t>Step 2</a:t>
            </a:r>
            <a:r>
              <a:rPr lang="en-US" dirty="0">
                <a:latin typeface="Arial" panose="020B0604020202020204" pitchFamily="34" charset="0"/>
                <a:cs typeface="Arial" panose="020B0604020202020204" pitchFamily="34" charset="0"/>
              </a:rPr>
              <a:t>. Enable AAA globally on the router.</a:t>
            </a:r>
          </a:p>
          <a:p>
            <a:pPr lvl="1"/>
            <a:r>
              <a:rPr lang="en-US" b="1" dirty="0">
                <a:latin typeface="Arial" panose="020B0604020202020204" pitchFamily="34" charset="0"/>
                <a:cs typeface="Arial" panose="020B0604020202020204" pitchFamily="34" charset="0"/>
              </a:rPr>
              <a:t>Step 3</a:t>
            </a:r>
            <a:r>
              <a:rPr lang="en-US" dirty="0">
                <a:latin typeface="Arial" panose="020B0604020202020204" pitchFamily="34" charset="0"/>
                <a:cs typeface="Arial" panose="020B0604020202020204" pitchFamily="34" charset="0"/>
              </a:rPr>
              <a:t>. Configure AAA parameters on the router.</a:t>
            </a:r>
          </a:p>
          <a:p>
            <a:pPr lvl="1"/>
            <a:r>
              <a:rPr lang="en-US" b="1" dirty="0">
                <a:latin typeface="Arial" panose="020B0604020202020204" pitchFamily="34" charset="0"/>
                <a:cs typeface="Arial" panose="020B0604020202020204" pitchFamily="34" charset="0"/>
              </a:rPr>
              <a:t>Step 4</a:t>
            </a:r>
            <a:r>
              <a:rPr lang="en-US" dirty="0">
                <a:latin typeface="Arial" panose="020B0604020202020204" pitchFamily="34" charset="0"/>
                <a:cs typeface="Arial" panose="020B0604020202020204" pitchFamily="34" charset="0"/>
              </a:rPr>
              <a:t>. Confirm and troubleshoot the AAA configuration.</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Local AAA Authentication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Authentication Methods</a:t>
            </a:r>
          </a:p>
        </p:txBody>
      </p:sp>
      <p:sp>
        <p:nvSpPr>
          <p:cNvPr id="11" name="TextBox 10">
            <a:extLst>
              <a:ext uri="{FF2B5EF4-FFF2-40B4-BE49-F238E27FC236}">
                <a16:creationId xmlns:a16="http://schemas.microsoft.com/office/drawing/2014/main" id="{CA93FFE2-908F-4DA9-9535-D1B71111F289}"/>
              </a:ext>
            </a:extLst>
          </p:cNvPr>
          <p:cNvSpPr txBox="1"/>
          <p:nvPr/>
        </p:nvSpPr>
        <p:spPr>
          <a:xfrm>
            <a:off x="91440" y="828681"/>
            <a:ext cx="8867833" cy="923330"/>
          </a:xfrm>
          <a:prstGeom prst="rect">
            <a:avLst/>
          </a:prstGeom>
          <a:noFill/>
        </p:spPr>
        <p:txBody>
          <a:bodyPr wrap="square">
            <a:spAutoFit/>
          </a:bodyPr>
          <a:lstStyle/>
          <a:p>
            <a:r>
              <a:rPr lang="en-US" dirty="0"/>
              <a:t>Use the </a:t>
            </a:r>
            <a:r>
              <a:rPr lang="en-US" b="1" dirty="0" err="1"/>
              <a:t>aaa</a:t>
            </a:r>
            <a:r>
              <a:rPr lang="en-US" b="1" dirty="0"/>
              <a:t> authentication login </a:t>
            </a:r>
            <a:r>
              <a:rPr lang="en-US" dirty="0"/>
              <a:t>command, shown below, to enable authentication of the console, aux, and </a:t>
            </a:r>
            <a:r>
              <a:rPr lang="en-US" dirty="0" err="1"/>
              <a:t>vty</a:t>
            </a:r>
            <a:r>
              <a:rPr lang="en-US" dirty="0"/>
              <a:t> lines. The </a:t>
            </a:r>
            <a:r>
              <a:rPr lang="en-US" b="1" dirty="0"/>
              <a:t>default</a:t>
            </a:r>
            <a:r>
              <a:rPr lang="en-US" dirty="0"/>
              <a:t> keyword applies authentication to all lines. Alternatively, a custom authentication method can be configured using a </a:t>
            </a:r>
            <a:r>
              <a:rPr lang="en-US" i="1" dirty="0"/>
              <a:t>list-name</a:t>
            </a:r>
            <a:r>
              <a:rPr lang="en-US" dirty="0"/>
              <a:t>.</a:t>
            </a:r>
          </a:p>
        </p:txBody>
      </p:sp>
      <p:graphicFrame>
        <p:nvGraphicFramePr>
          <p:cNvPr id="18" name="Table 17"/>
          <p:cNvGraphicFramePr>
            <a:graphicFrameLocks noGrp="1"/>
          </p:cNvGraphicFramePr>
          <p:nvPr>
            <p:extLst>
              <p:ext uri="{D42A27DB-BD31-4B8C-83A1-F6EECF244321}">
                <p14:modId xmlns:p14="http://schemas.microsoft.com/office/powerpoint/2010/main" val="1774563426"/>
              </p:ext>
            </p:extLst>
          </p:nvPr>
        </p:nvGraphicFramePr>
        <p:xfrm>
          <a:off x="91440" y="2335493"/>
          <a:ext cx="8961120" cy="1402080"/>
        </p:xfrm>
        <a:graphic>
          <a:graphicData uri="http://schemas.openxmlformats.org/drawingml/2006/table">
            <a:tbl>
              <a:tblPr/>
              <a:tblGrid>
                <a:gridCol w="2439324">
                  <a:extLst>
                    <a:ext uri="{9D8B030D-6E8A-4147-A177-3AD203B41FA5}">
                      <a16:colId xmlns:a16="http://schemas.microsoft.com/office/drawing/2014/main" val="20000"/>
                    </a:ext>
                  </a:extLst>
                </a:gridCol>
                <a:gridCol w="6521796">
                  <a:extLst>
                    <a:ext uri="{9D8B030D-6E8A-4147-A177-3AD203B41FA5}">
                      <a16:colId xmlns:a16="http://schemas.microsoft.com/office/drawing/2014/main" val="20001"/>
                    </a:ext>
                  </a:extLst>
                </a:gridCol>
              </a:tblGrid>
              <a:tr h="0">
                <a:tc>
                  <a:txBody>
                    <a:bodyPr/>
                    <a:lstStyle/>
                    <a:p>
                      <a:r>
                        <a:rPr lang="en-US" sz="1200" dirty="0">
                          <a:solidFill>
                            <a:srgbClr val="FFFFFF"/>
                          </a:solidFill>
                        </a:rPr>
                        <a:t>Command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default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Uses the listed authentication methods that follow this keyword as the default list of methods when a user logs in.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list-name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Character string used to name the list of authentication methods activated when a user logs in.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dirty="0">
                          <a:solidFill>
                            <a:srgbClr val="58585B"/>
                          </a:solidFill>
                        </a:rPr>
                        <a:t>method1...[method4]</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Identifies the list of methods that the AAA authentication process will query in the given sequence. At least one method must be specified. A maximum of four methods may be specified.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6B37A511-BB61-44B5-9356-302F93C71D78}"/>
              </a:ext>
            </a:extLst>
          </p:cNvPr>
          <p:cNvPicPr>
            <a:picLocks noChangeAspect="1"/>
          </p:cNvPicPr>
          <p:nvPr/>
        </p:nvPicPr>
        <p:blipFill>
          <a:blip r:embed="rId3"/>
          <a:stretch>
            <a:fillRect/>
          </a:stretch>
        </p:blipFill>
        <p:spPr>
          <a:xfrm>
            <a:off x="418602" y="1752011"/>
            <a:ext cx="8122067" cy="508026"/>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11</a:t>
            </a:fld>
            <a:endParaRPr lang="en-US" dirty="0"/>
          </a:p>
        </p:txBody>
      </p:sp>
    </p:spTree>
    <p:extLst>
      <p:ext uri="{BB962C8B-B14F-4D97-AF65-F5344CB8AC3E}">
        <p14:creationId xmlns:p14="http://schemas.microsoft.com/office/powerpoint/2010/main" val="2062927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Local AAA Authentication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Authentication Methods (Cont.)</a:t>
            </a:r>
          </a:p>
        </p:txBody>
      </p:sp>
      <p:sp>
        <p:nvSpPr>
          <p:cNvPr id="10" name="TextBox 9">
            <a:extLst>
              <a:ext uri="{FF2B5EF4-FFF2-40B4-BE49-F238E27FC236}">
                <a16:creationId xmlns:a16="http://schemas.microsoft.com/office/drawing/2014/main" id="{FD556ACA-AD7D-4CB9-A906-0820594EE0B6}"/>
              </a:ext>
            </a:extLst>
          </p:cNvPr>
          <p:cNvSpPr txBox="1"/>
          <p:nvPr/>
        </p:nvSpPr>
        <p:spPr>
          <a:xfrm>
            <a:off x="91440" y="719330"/>
            <a:ext cx="8867833" cy="1323439"/>
          </a:xfrm>
          <a:prstGeom prst="rect">
            <a:avLst/>
          </a:prstGeom>
          <a:solidFill>
            <a:schemeClr val="bg1"/>
          </a:solidFill>
        </p:spPr>
        <p:txBody>
          <a:bodyPr wrap="square">
            <a:spAutoFit/>
          </a:bodyPr>
          <a:lstStyle/>
          <a:p>
            <a:r>
              <a:rPr lang="en-US" sz="1600" dirty="0">
                <a:effectLst/>
                <a:latin typeface="Arial" panose="020B0604020202020204" pitchFamily="34" charset="0"/>
                <a:cs typeface="Arial" panose="020B0604020202020204" pitchFamily="34" charset="0"/>
              </a:rPr>
              <a:t>Up to four methods can be defined to authenticate users, providing fallback methods should one method not be available. To enable local authentication using a preconfigured local database, use the keyword </a:t>
            </a:r>
            <a:r>
              <a:rPr lang="en-US" sz="1600" b="1" dirty="0">
                <a:effectLst/>
                <a:latin typeface="Arial" panose="020B0604020202020204" pitchFamily="34" charset="0"/>
                <a:cs typeface="Arial" panose="020B0604020202020204" pitchFamily="34" charset="0"/>
              </a:rPr>
              <a:t>local</a:t>
            </a:r>
            <a:r>
              <a:rPr lang="en-US" sz="1600" dirty="0">
                <a:effectLst/>
                <a:latin typeface="Arial" panose="020B0604020202020204" pitchFamily="34" charset="0"/>
                <a:cs typeface="Arial" panose="020B0604020202020204" pitchFamily="34" charset="0"/>
              </a:rPr>
              <a:t> or </a:t>
            </a:r>
            <a:r>
              <a:rPr lang="en-US" sz="1600" b="1" dirty="0">
                <a:effectLst/>
                <a:latin typeface="Arial" panose="020B0604020202020204" pitchFamily="34" charset="0"/>
                <a:cs typeface="Arial" panose="020B0604020202020204" pitchFamily="34" charset="0"/>
              </a:rPr>
              <a:t>local-case</a:t>
            </a:r>
            <a:r>
              <a:rPr lang="en-US" sz="1600" dirty="0">
                <a:effectLst/>
                <a:latin typeface="Arial" panose="020B0604020202020204" pitchFamily="34" charset="0"/>
                <a:cs typeface="Arial" panose="020B0604020202020204" pitchFamily="34" charset="0"/>
              </a:rPr>
              <a:t>. To specify that a user can authenticate using the enable password, use the </a:t>
            </a:r>
            <a:r>
              <a:rPr lang="en-US" sz="1600" b="1" dirty="0">
                <a:effectLst/>
                <a:latin typeface="Arial" panose="020B0604020202020204" pitchFamily="34" charset="0"/>
                <a:cs typeface="Arial" panose="020B0604020202020204" pitchFamily="34" charset="0"/>
              </a:rPr>
              <a:t>enable</a:t>
            </a:r>
            <a:r>
              <a:rPr lang="en-US" sz="1600" dirty="0">
                <a:effectLst/>
                <a:latin typeface="Arial" panose="020B0604020202020204" pitchFamily="34" charset="0"/>
                <a:cs typeface="Arial" panose="020B0604020202020204" pitchFamily="34" charset="0"/>
              </a:rPr>
              <a:t> keyword. </a:t>
            </a:r>
          </a:p>
          <a:p>
            <a:r>
              <a:rPr lang="en-US" sz="1600" dirty="0">
                <a:effectLst/>
                <a:latin typeface="Arial" panose="020B0604020202020204" pitchFamily="34" charset="0"/>
                <a:cs typeface="Arial" panose="020B0604020202020204" pitchFamily="34" charset="0"/>
              </a:rPr>
              <a:t>The table displays common methods that can be specified. </a:t>
            </a:r>
          </a:p>
        </p:txBody>
      </p:sp>
      <p:graphicFrame>
        <p:nvGraphicFramePr>
          <p:cNvPr id="35" name="Table 34"/>
          <p:cNvGraphicFramePr>
            <a:graphicFrameLocks noGrp="1"/>
          </p:cNvGraphicFramePr>
          <p:nvPr>
            <p:extLst>
              <p:ext uri="{D42A27DB-BD31-4B8C-83A1-F6EECF244321}">
                <p14:modId xmlns:p14="http://schemas.microsoft.com/office/powerpoint/2010/main" val="3704581700"/>
              </p:ext>
            </p:extLst>
          </p:nvPr>
        </p:nvGraphicFramePr>
        <p:xfrm>
          <a:off x="182880" y="2613660"/>
          <a:ext cx="8503920" cy="2255520"/>
        </p:xfrm>
        <a:graphic>
          <a:graphicData uri="http://schemas.openxmlformats.org/drawingml/2006/table">
            <a:tbl>
              <a:tblPr/>
              <a:tblGrid>
                <a:gridCol w="1921315">
                  <a:extLst>
                    <a:ext uri="{9D8B030D-6E8A-4147-A177-3AD203B41FA5}">
                      <a16:colId xmlns:a16="http://schemas.microsoft.com/office/drawing/2014/main" val="20000"/>
                    </a:ext>
                  </a:extLst>
                </a:gridCol>
                <a:gridCol w="6582605">
                  <a:extLst>
                    <a:ext uri="{9D8B030D-6E8A-4147-A177-3AD203B41FA5}">
                      <a16:colId xmlns:a16="http://schemas.microsoft.com/office/drawing/2014/main" val="20001"/>
                    </a:ext>
                  </a:extLst>
                </a:gridCol>
              </a:tblGrid>
              <a:tr h="0">
                <a:tc>
                  <a:txBody>
                    <a:bodyPr/>
                    <a:lstStyle/>
                    <a:p>
                      <a:r>
                        <a:rPr lang="en-US" sz="1200" dirty="0">
                          <a:solidFill>
                            <a:srgbClr val="FFFFFF"/>
                          </a:solidFill>
                        </a:rPr>
                        <a:t>Method Type Keywords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enable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Uses the enable password for authentication.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local</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Uses the local username database for authentication.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dirty="0">
                          <a:solidFill>
                            <a:srgbClr val="58585B"/>
                          </a:solidFill>
                        </a:rPr>
                        <a:t>local-case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Uses case-sensitive local username authentication.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none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Uses no authentication.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200" dirty="0">
                          <a:solidFill>
                            <a:srgbClr val="58585B"/>
                          </a:solidFill>
                        </a:rPr>
                        <a:t>group radius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Uses the list of all RADIUS servers for authentication.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r>
                        <a:rPr lang="en-US" sz="1200" dirty="0">
                          <a:solidFill>
                            <a:srgbClr val="58585B"/>
                          </a:solidFill>
                        </a:rPr>
                        <a:t>group tacacs+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Uses the list of all TACACS+ servers for authentication.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0">
                <a:tc>
                  <a:txBody>
                    <a:bodyPr/>
                    <a:lstStyle/>
                    <a:p>
                      <a:r>
                        <a:rPr lang="en-US" sz="1200" dirty="0">
                          <a:solidFill>
                            <a:srgbClr val="58585B"/>
                          </a:solidFill>
                        </a:rPr>
                        <a:t>group group-name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Uses a subset of RADIUS or TACACS+ servers for authentication as defined by the aaa group server radius or aaa group server tacacs+ command.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7"/>
                  </a:ext>
                </a:extLst>
              </a:tr>
            </a:tbl>
          </a:graphicData>
        </a:graphic>
      </p:graphicFrame>
      <p:pic>
        <p:nvPicPr>
          <p:cNvPr id="9" name="Picture 8">
            <a:extLst>
              <a:ext uri="{FF2B5EF4-FFF2-40B4-BE49-F238E27FC236}">
                <a16:creationId xmlns:a16="http://schemas.microsoft.com/office/drawing/2014/main" id="{08BB37CE-8128-40AF-8E6D-C39C0B9D8C87}"/>
              </a:ext>
            </a:extLst>
          </p:cNvPr>
          <p:cNvPicPr>
            <a:picLocks noChangeAspect="1"/>
          </p:cNvPicPr>
          <p:nvPr/>
        </p:nvPicPr>
        <p:blipFill>
          <a:blip r:embed="rId3"/>
          <a:stretch>
            <a:fillRect/>
          </a:stretch>
        </p:blipFill>
        <p:spPr>
          <a:xfrm>
            <a:off x="418602" y="2063724"/>
            <a:ext cx="8122067" cy="508026"/>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Local AAA Authentication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Default and Named Methods</a:t>
            </a:r>
          </a:p>
        </p:txBody>
      </p:sp>
      <p:sp>
        <p:nvSpPr>
          <p:cNvPr id="5" name="Object4"/>
          <p:cNvSpPr/>
          <p:nvPr/>
        </p:nvSpPr>
        <p:spPr>
          <a:xfrm>
            <a:off x="0" y="753291"/>
            <a:ext cx="8817429"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For flexibility, different method lists can be applied to different interfaces and lines using the </a:t>
            </a:r>
            <a:r>
              <a:rPr lang="en-US" sz="1600" b="1" dirty="0">
                <a:latin typeface="Arial" panose="020B0604020202020204" pitchFamily="34" charset="0"/>
                <a:cs typeface="Arial" panose="020B0604020202020204" pitchFamily="34" charset="0"/>
              </a:rPr>
              <a:t>aaa authentication login</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list-name</a:t>
            </a:r>
            <a:r>
              <a:rPr lang="en-US" sz="1600" dirty="0">
                <a:latin typeface="Arial" panose="020B0604020202020204" pitchFamily="34" charset="0"/>
                <a:cs typeface="Arial" panose="020B0604020202020204" pitchFamily="34" charset="0"/>
              </a:rPr>
              <a:t> command.</a:t>
            </a:r>
          </a:p>
          <a:p>
            <a:pPr>
              <a:lnSpc>
                <a:spcPts val="2000"/>
              </a:lnSpc>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named list must be explicitly enabled on the line using the </a:t>
            </a:r>
            <a:r>
              <a:rPr lang="en-US" sz="1600" b="1" dirty="0">
                <a:latin typeface="Arial" panose="020B0604020202020204" pitchFamily="34" charset="0"/>
                <a:cs typeface="Arial" panose="020B0604020202020204" pitchFamily="34" charset="0"/>
              </a:rPr>
              <a:t>login authentication</a:t>
            </a:r>
            <a:r>
              <a:rPr lang="en-US" sz="1600" dirty="0">
                <a:latin typeface="Arial" panose="020B0604020202020204" pitchFamily="34" charset="0"/>
                <a:cs typeface="Arial" panose="020B0604020202020204" pitchFamily="34" charset="0"/>
              </a:rPr>
              <a:t> line configuration command. If a line has a custom authentication method list applied to it, that method list overrides the default method list for that interface.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When a custom authentication method list is applied to an interface, it is possible to return to the default method list by using the </a:t>
            </a:r>
            <a:r>
              <a:rPr lang="en-US" sz="1600" b="1" dirty="0">
                <a:latin typeface="Arial" panose="020B0604020202020204" pitchFamily="34" charset="0"/>
                <a:cs typeface="Arial" panose="020B0604020202020204" pitchFamily="34" charset="0"/>
              </a:rPr>
              <a:t>no authentication login</a:t>
            </a:r>
            <a:r>
              <a:rPr lang="en-US" sz="1600" dirty="0">
                <a:latin typeface="Arial" panose="020B0604020202020204" pitchFamily="34" charset="0"/>
                <a:cs typeface="Arial" panose="020B0604020202020204" pitchFamily="34" charset="0"/>
              </a:rPr>
              <a:t> command.</a:t>
            </a:r>
          </a:p>
          <a:p>
            <a:pPr>
              <a:lnSpc>
                <a:spcPts val="2000"/>
              </a:lnSpc>
            </a:pPr>
            <a:endParaRPr lang="en-US" sz="1400" dirty="0"/>
          </a:p>
          <a:p>
            <a:pPr>
              <a:lnSpc>
                <a:spcPts val="2000"/>
              </a:lnSpc>
            </a:pPr>
            <a:endParaRPr lang="en-US" sz="1400" dirty="0"/>
          </a:p>
          <a:p>
            <a:pPr>
              <a:lnSpc>
                <a:spcPts val="2000"/>
              </a:lnSpc>
            </a:pPr>
            <a:endParaRPr lang="en-US" sz="1400" dirty="0"/>
          </a:p>
        </p:txBody>
      </p:sp>
      <p:pic>
        <p:nvPicPr>
          <p:cNvPr id="4" name="Picture 3">
            <a:extLst>
              <a:ext uri="{FF2B5EF4-FFF2-40B4-BE49-F238E27FC236}">
                <a16:creationId xmlns:a16="http://schemas.microsoft.com/office/drawing/2014/main" id="{F52C2636-035C-4FA6-B22B-9A5F6A879E99}"/>
              </a:ext>
            </a:extLst>
          </p:cNvPr>
          <p:cNvPicPr>
            <a:picLocks noChangeAspect="1"/>
          </p:cNvPicPr>
          <p:nvPr/>
        </p:nvPicPr>
        <p:blipFill>
          <a:blip r:embed="rId3"/>
          <a:stretch>
            <a:fillRect/>
          </a:stretch>
        </p:blipFill>
        <p:spPr>
          <a:xfrm>
            <a:off x="812800" y="3166864"/>
            <a:ext cx="6901544" cy="1375923"/>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Local AAA Authentication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Fine-Tuning the Authentication Configuration</a:t>
            </a:r>
          </a:p>
        </p:txBody>
      </p:sp>
      <p:sp>
        <p:nvSpPr>
          <p:cNvPr id="7" name="TextBox 6">
            <a:extLst>
              <a:ext uri="{FF2B5EF4-FFF2-40B4-BE49-F238E27FC236}">
                <a16:creationId xmlns:a16="http://schemas.microsoft.com/office/drawing/2014/main" id="{DFB340B8-8390-4CDD-B6A3-F32DF982E40E}"/>
              </a:ext>
            </a:extLst>
          </p:cNvPr>
          <p:cNvSpPr txBox="1"/>
          <p:nvPr/>
        </p:nvSpPr>
        <p:spPr>
          <a:xfrm>
            <a:off x="0" y="781235"/>
            <a:ext cx="8752115" cy="1107996"/>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Additional security can be implemented on the line using the </a:t>
            </a:r>
            <a:r>
              <a:rPr lang="en-US" sz="1600" b="1" dirty="0">
                <a:latin typeface="Arial" panose="020B0604020202020204" pitchFamily="34" charset="0"/>
                <a:cs typeface="Arial" panose="020B0604020202020204" pitchFamily="34" charset="0"/>
              </a:rPr>
              <a:t>aaa local authentication attempts max-fail</a:t>
            </a:r>
            <a:r>
              <a:rPr lang="en-US" sz="1600" dirty="0">
                <a:latin typeface="Arial" panose="020B0604020202020204" pitchFamily="34" charset="0"/>
                <a:cs typeface="Arial" panose="020B0604020202020204" pitchFamily="34" charset="0"/>
              </a:rPr>
              <a:t> global configuration mode command. This command secures AAA user accounts by locking out accounts that have excessive failed attempts.</a:t>
            </a:r>
          </a:p>
          <a:p>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1044173448"/>
              </p:ext>
            </p:extLst>
          </p:nvPr>
        </p:nvGraphicFramePr>
        <p:xfrm>
          <a:off x="91440" y="2322543"/>
          <a:ext cx="8961120" cy="701040"/>
        </p:xfrm>
        <a:graphic>
          <a:graphicData uri="http://schemas.openxmlformats.org/drawingml/2006/table">
            <a:tbl>
              <a:tblPr/>
              <a:tblGrid>
                <a:gridCol w="4480560">
                  <a:extLst>
                    <a:ext uri="{9D8B030D-6E8A-4147-A177-3AD203B41FA5}">
                      <a16:colId xmlns:a16="http://schemas.microsoft.com/office/drawing/2014/main" val="20000"/>
                    </a:ext>
                  </a:extLst>
                </a:gridCol>
                <a:gridCol w="4480560">
                  <a:extLst>
                    <a:ext uri="{9D8B030D-6E8A-4147-A177-3AD203B41FA5}">
                      <a16:colId xmlns:a16="http://schemas.microsoft.com/office/drawing/2014/main" val="20001"/>
                    </a:ext>
                  </a:extLst>
                </a:gridCol>
              </a:tblGrid>
              <a:tr h="0">
                <a:tc>
                  <a:txBody>
                    <a:bodyPr/>
                    <a:lstStyle/>
                    <a:p>
                      <a:r>
                        <a:rPr lang="en-US" sz="1200" dirty="0">
                          <a:solidFill>
                            <a:srgbClr val="FFFFFF"/>
                          </a:solidFill>
                        </a:rPr>
                        <a:t>Command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i="1" dirty="0">
                          <a:solidFill>
                            <a:srgbClr val="58585B"/>
                          </a:solidFill>
                        </a:rPr>
                        <a:t>number-of-unsuccessful-attempts</a:t>
                      </a:r>
                      <a:endParaRPr lang="en-US" sz="1200" i="1"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Number of unsuccessful authentication attempts before a connection is dropped and the user account is locked.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67C08516-2885-4F20-A9C6-DA3E5ABF26DF}"/>
              </a:ext>
            </a:extLst>
          </p:cNvPr>
          <p:cNvSpPr txBox="1"/>
          <p:nvPr/>
        </p:nvSpPr>
        <p:spPr>
          <a:xfrm>
            <a:off x="-1" y="3254270"/>
            <a:ext cx="8897257" cy="1323439"/>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locked out user account remains locked until it is manually cleared by an administrator using the </a:t>
            </a:r>
            <a:r>
              <a:rPr lang="en-US" sz="1600" b="1" dirty="0">
                <a:latin typeface="Arial" panose="020B0604020202020204" pitchFamily="34" charset="0"/>
                <a:cs typeface="Arial" panose="020B0604020202020204" pitchFamily="34" charset="0"/>
              </a:rPr>
              <a:t>clear aaa local user lockout</a:t>
            </a:r>
            <a:r>
              <a:rPr lang="en-US" sz="1600" dirty="0">
                <a:latin typeface="Arial" panose="020B0604020202020204" pitchFamily="34" charset="0"/>
                <a:cs typeface="Arial" panose="020B0604020202020204" pitchFamily="34" charset="0"/>
              </a:rPr>
              <a:t> privileged EXEC mode command.</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To display the attributes that are collected for one AAA session, use the </a:t>
            </a:r>
            <a:r>
              <a:rPr lang="en-US" sz="1600" b="1" dirty="0">
                <a:latin typeface="Arial" panose="020B0604020202020204" pitchFamily="34" charset="0"/>
                <a:cs typeface="Arial" panose="020B0604020202020204" pitchFamily="34" charset="0"/>
              </a:rPr>
              <a:t>show aaa user</a:t>
            </a:r>
            <a:r>
              <a:rPr lang="en-US" sz="1600" dirty="0">
                <a:latin typeface="Arial" panose="020B0604020202020204" pitchFamily="34" charset="0"/>
                <a:cs typeface="Arial" panose="020B0604020202020204" pitchFamily="34" charset="0"/>
              </a:rPr>
              <a:t> command in privileged EXEC mode. </a:t>
            </a:r>
          </a:p>
        </p:txBody>
      </p:sp>
      <p:pic>
        <p:nvPicPr>
          <p:cNvPr id="5" name="Picture 4">
            <a:extLst>
              <a:ext uri="{FF2B5EF4-FFF2-40B4-BE49-F238E27FC236}">
                <a16:creationId xmlns:a16="http://schemas.microsoft.com/office/drawing/2014/main" id="{7684F8FA-F422-449F-B7F1-06F976560690}"/>
              </a:ext>
            </a:extLst>
          </p:cNvPr>
          <p:cNvPicPr>
            <a:picLocks noChangeAspect="1"/>
          </p:cNvPicPr>
          <p:nvPr/>
        </p:nvPicPr>
        <p:blipFill>
          <a:blip r:embed="rId3"/>
          <a:stretch>
            <a:fillRect/>
          </a:stretch>
        </p:blipFill>
        <p:spPr>
          <a:xfrm>
            <a:off x="321373" y="1726198"/>
            <a:ext cx="8109367" cy="39372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Local AAA Authentication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Lab - Configure Local AAA Authentication</a:t>
            </a:r>
          </a:p>
        </p:txBody>
      </p:sp>
      <p:sp>
        <p:nvSpPr>
          <p:cNvPr id="5" name="Object4"/>
          <p:cNvSpPr/>
          <p:nvPr/>
        </p:nvSpPr>
        <p:spPr>
          <a:xfrm>
            <a:off x="0" y="914400"/>
            <a:ext cx="8229600" cy="2571750"/>
          </a:xfrm>
          <a:prstGeom prst="rect">
            <a:avLst/>
          </a:prstGeom>
          <a:noFill/>
          <a:ln/>
        </p:spPr>
        <p:txBody>
          <a:bodyPr wrap="square" rtlCol="0" anchor="t"/>
          <a:lstStyle/>
          <a:p>
            <a:r>
              <a:rPr lang="en-US" dirty="0">
                <a:effectLst/>
                <a:latin typeface="Arial" panose="020B0604020202020204" pitchFamily="34" charset="0"/>
                <a:cs typeface="Arial" panose="020B0604020202020204" pitchFamily="34" charset="0"/>
              </a:rPr>
              <a:t>In this lab, you will complete the following objectives:</a:t>
            </a:r>
          </a:p>
          <a:p>
            <a:endParaRPr lang="en-US" dirty="0">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dirty="0">
                <a:effectLst/>
                <a:latin typeface="Arial" panose="020B0604020202020204" pitchFamily="34" charset="0"/>
                <a:cs typeface="Arial" panose="020B0604020202020204" pitchFamily="34" charset="0"/>
              </a:rPr>
              <a:t>Part 1: Configure Basic Device Settings</a:t>
            </a:r>
          </a:p>
          <a:p>
            <a:pPr lvl="1">
              <a:buFont typeface="Arial" panose="020B0604020202020204" pitchFamily="34" charset="0"/>
              <a:buChar char="•"/>
            </a:pPr>
            <a:r>
              <a:rPr lang="en-US" dirty="0">
                <a:effectLst/>
                <a:latin typeface="Arial" panose="020B0604020202020204" pitchFamily="34" charset="0"/>
                <a:cs typeface="Arial" panose="020B0604020202020204" pitchFamily="34" charset="0"/>
              </a:rPr>
              <a:t>Part 2: Configure Local Authentication</a:t>
            </a:r>
          </a:p>
          <a:p>
            <a:pPr lvl="1">
              <a:buFont typeface="Arial" panose="020B0604020202020204" pitchFamily="34" charset="0"/>
              <a:buChar char="•"/>
            </a:pPr>
            <a:r>
              <a:rPr lang="en-US" dirty="0">
                <a:effectLst/>
                <a:latin typeface="Arial" panose="020B0604020202020204" pitchFamily="34" charset="0"/>
                <a:cs typeface="Arial" panose="020B0604020202020204" pitchFamily="34" charset="0"/>
              </a:rPr>
              <a:t>Part 3: Configure Local Authentication using AAA</a:t>
            </a:r>
            <a:r>
              <a:rPr lang="en-US" sz="1400" dirty="0">
                <a:effectLst/>
                <a:latin typeface="Arial" panose="020B0604020202020204" pitchFamily="34" charset="0"/>
                <a:cs typeface="Arial" panose="020B0604020202020204" pitchFamily="34" charset="0"/>
              </a:rPr>
              <a:t>.</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Local AAA Authentication </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Packet Tracer - Configure Local AAA for Console and VTY Access</a:t>
            </a:r>
          </a:p>
        </p:txBody>
      </p:sp>
      <p:sp>
        <p:nvSpPr>
          <p:cNvPr id="5" name="Object4"/>
          <p:cNvSpPr/>
          <p:nvPr/>
        </p:nvSpPr>
        <p:spPr>
          <a:xfrm>
            <a:off x="79828" y="1172029"/>
            <a:ext cx="8744857" cy="2571750"/>
          </a:xfrm>
          <a:prstGeom prst="rect">
            <a:avLst/>
          </a:prstGeom>
          <a:noFill/>
          <a:ln/>
        </p:spPr>
        <p:txBody>
          <a:bodyPr wrap="square" rtlCol="0" anchor="t"/>
          <a:lstStyle/>
          <a:p>
            <a:r>
              <a:rPr lang="en-US" dirty="0">
                <a:effectLst/>
                <a:latin typeface="Arial" panose="020B0604020202020204" pitchFamily="34" charset="0"/>
                <a:cs typeface="Arial" panose="020B0604020202020204" pitchFamily="34" charset="0"/>
              </a:rPr>
              <a:t>In this PT activity, you will configure AAA local authentication on the console line and VTY lines with SSH.</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7.3 Server-Based AAA Characteristics and Protocols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Server-Based AAA Characteristics and Protocols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Compare Local AAA and Server-Based AAA Implementations</a:t>
            </a:r>
          </a:p>
        </p:txBody>
      </p:sp>
      <p:sp>
        <p:nvSpPr>
          <p:cNvPr id="5" name="Object4"/>
          <p:cNvSpPr/>
          <p:nvPr/>
        </p:nvSpPr>
        <p:spPr>
          <a:xfrm>
            <a:off x="-1" y="914400"/>
            <a:ext cx="8795657" cy="1937657"/>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One or more AAA servers can be used to manage the user and administrative access needs for an entire corporate network. AAA server software can create a central user and administrative access database to which all devices in the network can refer. It may also work with many external databases, including Active Directory and Lightweight Directory Access Protocol (LDAP). These databases store user account information and passwords, allowing for central administration of user accounts. For increased redundancy, multiple servers can be implemented. </a:t>
            </a:r>
          </a:p>
          <a:p>
            <a:pPr>
              <a:lnSpc>
                <a:spcPts val="2000"/>
              </a:lnSpc>
            </a:pPr>
            <a:endParaRPr lang="en-US" sz="16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6E0A3E2-5398-4EEB-ABAB-14909A86D245}"/>
              </a:ext>
            </a:extLst>
          </p:cNvPr>
          <p:cNvSpPr txBox="1"/>
          <p:nvPr/>
        </p:nvSpPr>
        <p:spPr>
          <a:xfrm>
            <a:off x="-1" y="2973987"/>
            <a:ext cx="2859314" cy="830997"/>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figure shows the process of authenticating router administrator users. </a:t>
            </a:r>
            <a:endParaRPr lang="en-US" sz="1600" dirty="0"/>
          </a:p>
        </p:txBody>
      </p:sp>
      <p:pic>
        <p:nvPicPr>
          <p:cNvPr id="4" name="Picture 3">
            <a:extLst>
              <a:ext uri="{FF2B5EF4-FFF2-40B4-BE49-F238E27FC236}">
                <a16:creationId xmlns:a16="http://schemas.microsoft.com/office/drawing/2014/main" id="{AE753225-EB70-4466-92B7-FDB2FED053A8}"/>
              </a:ext>
            </a:extLst>
          </p:cNvPr>
          <p:cNvPicPr>
            <a:picLocks noChangeAspect="1"/>
          </p:cNvPicPr>
          <p:nvPr/>
        </p:nvPicPr>
        <p:blipFill>
          <a:blip r:embed="rId3"/>
          <a:stretch>
            <a:fillRect/>
          </a:stretch>
        </p:blipFill>
        <p:spPr>
          <a:xfrm>
            <a:off x="3334657" y="2493951"/>
            <a:ext cx="4724400" cy="2363799"/>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Server-Based AAA Characteristics and Protocols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Cisco Identity Services Engine (ISE)</a:t>
            </a:r>
          </a:p>
        </p:txBody>
      </p:sp>
      <p:sp>
        <p:nvSpPr>
          <p:cNvPr id="5" name="Object4"/>
          <p:cNvSpPr/>
          <p:nvPr/>
        </p:nvSpPr>
        <p:spPr>
          <a:xfrm>
            <a:off x="-1" y="914400"/>
            <a:ext cx="8781143" cy="2571750"/>
          </a:xfrm>
          <a:prstGeom prst="rect">
            <a:avLst/>
          </a:prstGeom>
          <a:noFill/>
          <a:ln/>
        </p:spPr>
        <p:txBody>
          <a:bodyPr wrap="square" rtlCol="0" anchor="t"/>
          <a:lstStyle/>
          <a:p>
            <a:pPr>
              <a:lnSpc>
                <a:spcPts val="2000"/>
              </a:lnSpc>
            </a:pPr>
            <a:r>
              <a:rPr lang="en-US" dirty="0">
                <a:latin typeface="Arial" panose="020B0604020202020204" pitchFamily="34" charset="0"/>
                <a:cs typeface="Arial" panose="020B0604020202020204" pitchFamily="34" charset="0"/>
              </a:rPr>
              <a:t>Cisco Identity Services Engine (ISE) is an identity and access control policy platform that enables enterprises to enforce compliance, enhance infrastructure security, and streamline their service operations. Cisco ISE combines policy definition, control, and reporting in one appliance.  Cisco ISE defines fair access policies and enforces compliance for all end devices including BYOD. </a:t>
            </a:r>
          </a:p>
          <a:p>
            <a:pPr>
              <a:lnSpc>
                <a:spcPts val="2000"/>
              </a:lnSpc>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Several features of ISE are:</a:t>
            </a:r>
          </a:p>
          <a:p>
            <a:pPr lvl="1">
              <a:buFont typeface="Arial" panose="020B0604020202020204" pitchFamily="34" charset="0"/>
              <a:buChar char="•"/>
            </a:pPr>
            <a:r>
              <a:rPr lang="en-US" dirty="0">
                <a:latin typeface="Arial" panose="020B0604020202020204" pitchFamily="34" charset="0"/>
                <a:cs typeface="Arial" panose="020B0604020202020204" pitchFamily="34" charset="0"/>
              </a:rPr>
              <a:t>Asset Visibility</a:t>
            </a:r>
          </a:p>
          <a:p>
            <a:pPr lvl="1">
              <a:buFont typeface="Arial" panose="020B0604020202020204" pitchFamily="34" charset="0"/>
              <a:buChar char="•"/>
            </a:pPr>
            <a:r>
              <a:rPr lang="en-US" dirty="0">
                <a:latin typeface="Arial" panose="020B0604020202020204" pitchFamily="34" charset="0"/>
                <a:cs typeface="Arial" panose="020B0604020202020204" pitchFamily="34" charset="0"/>
              </a:rPr>
              <a:t>Posture assessment </a:t>
            </a:r>
          </a:p>
          <a:p>
            <a:pPr lvl="1">
              <a:buFont typeface="Arial" panose="020B0604020202020204" pitchFamily="34" charset="0"/>
              <a:buChar char="•"/>
            </a:pPr>
            <a:r>
              <a:rPr lang="en-US" dirty="0">
                <a:latin typeface="Arial" panose="020B0604020202020204" pitchFamily="34" charset="0"/>
                <a:cs typeface="Arial" panose="020B0604020202020204" pitchFamily="34" charset="0"/>
              </a:rPr>
              <a:t>Segmentation</a:t>
            </a:r>
          </a:p>
          <a:p>
            <a:pPr lvl="1">
              <a:buFont typeface="Arial" panose="020B0604020202020204" pitchFamily="34" charset="0"/>
              <a:buChar char="•"/>
            </a:pPr>
            <a:r>
              <a:rPr lang="en-US" dirty="0">
                <a:latin typeface="Arial" panose="020B0604020202020204" pitchFamily="34" charset="0"/>
                <a:cs typeface="Arial" panose="020B0604020202020204" pitchFamily="34" charset="0"/>
              </a:rPr>
              <a:t>Guest management and secure wireless </a:t>
            </a:r>
          </a:p>
          <a:p>
            <a:pPr lvl="1">
              <a:buFont typeface="Arial" panose="020B0604020202020204" pitchFamily="34" charset="0"/>
              <a:buChar char="•"/>
            </a:pPr>
            <a:r>
              <a:rPr lang="en-US" dirty="0">
                <a:latin typeface="Arial" panose="020B0604020202020204" pitchFamily="34" charset="0"/>
                <a:cs typeface="Arial" panose="020B0604020202020204" pitchFamily="34" charset="0"/>
              </a:rPr>
              <a:t>Threat Containment</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Authentication, Authorization, and Accounting (AAA)</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Configure AAA to secure a network.</a:t>
            </a:r>
            <a:endParaRPr lang="en-US" altLang="en-US" sz="1600" dirty="0">
              <a:solidFill>
                <a:schemeClr val="tx1"/>
              </a:solidFill>
              <a:latin typeface="Arial" panose="020B0604020202020204" pitchFamily="34" charset="0"/>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293232382"/>
              </p:ext>
            </p:extLst>
          </p:nvPr>
        </p:nvGraphicFramePr>
        <p:xfrm>
          <a:off x="423333" y="1625600"/>
          <a:ext cx="8263467" cy="1985588"/>
        </p:xfrm>
        <a:graphic>
          <a:graphicData uri="http://schemas.openxmlformats.org/drawingml/2006/table">
            <a:tbl>
              <a:tblPr firstRow="1" firstCol="1" bandRow="1">
                <a:tableStyleId>{5C22544A-7EE6-4342-B048-85BDC9FD1C3A}</a:tableStyleId>
              </a:tblPr>
              <a:tblGrid>
                <a:gridCol w="2917548">
                  <a:extLst>
                    <a:ext uri="{9D8B030D-6E8A-4147-A177-3AD203B41FA5}">
                      <a16:colId xmlns:a16="http://schemas.microsoft.com/office/drawing/2014/main" val="399010295"/>
                    </a:ext>
                  </a:extLst>
                </a:gridCol>
                <a:gridCol w="5345919">
                  <a:extLst>
                    <a:ext uri="{9D8B030D-6E8A-4147-A177-3AD203B41FA5}">
                      <a16:colId xmlns:a16="http://schemas.microsoft.com/office/drawing/2014/main" val="3417728144"/>
                    </a:ext>
                  </a:extLst>
                </a:gridCol>
              </a:tblGrid>
              <a:tr h="224116">
                <a:tc>
                  <a:txBody>
                    <a:bodyPr/>
                    <a:lstStyle/>
                    <a:p>
                      <a:pPr marL="0" marR="0">
                        <a:lnSpc>
                          <a:spcPct val="107000"/>
                        </a:lnSpc>
                        <a:spcBef>
                          <a:spcPts val="0"/>
                        </a:spcBef>
                        <a:spcAft>
                          <a:spcPts val="0"/>
                        </a:spcAft>
                      </a:pPr>
                      <a:r>
                        <a:rPr lang="en-US" sz="1200" dirty="0">
                          <a:effectLst/>
                          <a:latin typeface="+mn-lt"/>
                        </a:rPr>
                        <a:t>Topic Title</a:t>
                      </a:r>
                      <a:endParaRPr lang="en-US" sz="1200" dirty="0">
                        <a:effectLst/>
                        <a:latin typeface="+mn-lt"/>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200" dirty="0">
                          <a:effectLst/>
                          <a:latin typeface="+mn-lt"/>
                        </a:rPr>
                        <a:t>Topic Objective</a:t>
                      </a:r>
                      <a:endParaRPr lang="en-US" sz="1200" dirty="0">
                        <a:effectLst/>
                        <a:latin typeface="+mn-lt"/>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64302898"/>
                  </a:ext>
                </a:extLst>
              </a:tr>
              <a:tr h="263724">
                <a:tc>
                  <a:txBody>
                    <a:bodyPr/>
                    <a:lstStyle/>
                    <a:p>
                      <a:pPr marL="0" marR="0">
                        <a:lnSpc>
                          <a:spcPct val="107000"/>
                        </a:lnSpc>
                        <a:spcBef>
                          <a:spcPts val="0"/>
                        </a:spcBef>
                        <a:spcAft>
                          <a:spcPts val="0"/>
                        </a:spcAft>
                      </a:pPr>
                      <a:r>
                        <a:rPr lang="en-US" sz="1200" b="1" i="0" u="none" strike="noStrike" kern="1200" dirty="0">
                          <a:solidFill>
                            <a:schemeClr val="lt1"/>
                          </a:solidFill>
                          <a:effectLst/>
                          <a:latin typeface="+mn-lt"/>
                          <a:ea typeface="+mn-ea"/>
                          <a:cs typeface="+mn-cs"/>
                        </a:rPr>
                        <a:t>AAA Characteristics</a:t>
                      </a:r>
                      <a:endParaRPr lang="en-US" sz="1200" dirty="0">
                        <a:effectLst/>
                        <a:latin typeface="+mn-lt"/>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200" b="0" i="0" u="none" strike="noStrike" kern="1200" dirty="0">
                          <a:solidFill>
                            <a:schemeClr val="dk1"/>
                          </a:solidFill>
                          <a:effectLst/>
                          <a:latin typeface="+mn-lt"/>
                          <a:ea typeface="+mn-ea"/>
                          <a:cs typeface="+mn-cs"/>
                        </a:rPr>
                        <a:t>Describe AAA.</a:t>
                      </a:r>
                      <a:endParaRPr lang="en-US" sz="1200" dirty="0">
                        <a:effectLst/>
                        <a:latin typeface="+mn-lt"/>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530891527"/>
                  </a:ext>
                </a:extLst>
              </a:tr>
              <a:tr h="263724">
                <a:tc>
                  <a:txBody>
                    <a:bodyPr/>
                    <a:lstStyle/>
                    <a:p>
                      <a:pPr marL="0" marR="0">
                        <a:lnSpc>
                          <a:spcPct val="107000"/>
                        </a:lnSpc>
                        <a:spcBef>
                          <a:spcPts val="0"/>
                        </a:spcBef>
                        <a:spcAft>
                          <a:spcPts val="0"/>
                        </a:spcAft>
                      </a:pPr>
                      <a:r>
                        <a:rPr lang="en-US" sz="1200" b="1" i="0" u="none" strike="noStrike" kern="1200" dirty="0">
                          <a:solidFill>
                            <a:schemeClr val="lt1"/>
                          </a:solidFill>
                          <a:effectLst/>
                          <a:latin typeface="+mn-lt"/>
                          <a:ea typeface="+mn-ea"/>
                          <a:cs typeface="+mn-cs"/>
                        </a:rPr>
                        <a:t>Configure Local AAA Authentication</a:t>
                      </a:r>
                      <a:endParaRPr lang="en-US" sz="1200" dirty="0">
                        <a:effectLst/>
                        <a:latin typeface="+mn-lt"/>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200" b="0" i="0" u="none" strike="noStrike" kern="1200" dirty="0">
                          <a:solidFill>
                            <a:schemeClr val="dk1"/>
                          </a:solidFill>
                          <a:effectLst/>
                          <a:latin typeface="+mn-lt"/>
                          <a:ea typeface="+mn-ea"/>
                          <a:cs typeface="+mn-cs"/>
                        </a:rPr>
                        <a:t>Configure AAA authentication to validate users against a local database.</a:t>
                      </a:r>
                      <a:endParaRPr lang="en-US" sz="1200" dirty="0">
                        <a:effectLst/>
                        <a:latin typeface="+mn-lt"/>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662892947"/>
                  </a:ext>
                </a:extLst>
              </a:tr>
              <a:tr h="254659">
                <a:tc>
                  <a:txBody>
                    <a:bodyPr/>
                    <a:lstStyle/>
                    <a:p>
                      <a:pPr marL="0" marR="0">
                        <a:lnSpc>
                          <a:spcPct val="107000"/>
                        </a:lnSpc>
                        <a:spcBef>
                          <a:spcPts val="0"/>
                        </a:spcBef>
                        <a:spcAft>
                          <a:spcPts val="0"/>
                        </a:spcAft>
                      </a:pPr>
                      <a:r>
                        <a:rPr lang="en-US" sz="1200" b="1" i="0" u="none" strike="noStrike" kern="1200" dirty="0">
                          <a:solidFill>
                            <a:schemeClr val="lt1"/>
                          </a:solidFill>
                          <a:effectLst/>
                          <a:latin typeface="+mn-lt"/>
                          <a:ea typeface="+mn-ea"/>
                          <a:cs typeface="+mn-cs"/>
                        </a:rPr>
                        <a:t>Server-Based AAA Characteristics and Protocols</a:t>
                      </a:r>
                      <a:endParaRPr lang="en-US" sz="1200" dirty="0">
                        <a:effectLst/>
                        <a:latin typeface="+mn-lt"/>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200" b="0" i="0" u="none" strike="noStrike" kern="1200" dirty="0">
                          <a:solidFill>
                            <a:schemeClr val="dk1"/>
                          </a:solidFill>
                          <a:effectLst/>
                          <a:latin typeface="+mn-lt"/>
                          <a:ea typeface="+mn-ea"/>
                          <a:cs typeface="+mn-cs"/>
                        </a:rPr>
                        <a:t>Describe the server-based AAA protocols.</a:t>
                      </a:r>
                      <a:endParaRPr lang="en-US" sz="1200" dirty="0">
                        <a:effectLst/>
                        <a:latin typeface="+mn-lt"/>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1283686363"/>
                  </a:ext>
                </a:extLst>
              </a:tr>
              <a:tr h="428385">
                <a:tc>
                  <a:txBody>
                    <a:bodyPr/>
                    <a:lstStyle/>
                    <a:p>
                      <a:pPr marL="0" marR="0">
                        <a:lnSpc>
                          <a:spcPct val="107000"/>
                        </a:lnSpc>
                        <a:spcBef>
                          <a:spcPts val="0"/>
                        </a:spcBef>
                        <a:spcAft>
                          <a:spcPts val="0"/>
                        </a:spcAft>
                      </a:pPr>
                      <a:r>
                        <a:rPr lang="en-US" sz="1200" b="1" i="0" u="none" strike="noStrike" kern="1200" dirty="0">
                          <a:solidFill>
                            <a:schemeClr val="lt1"/>
                          </a:solidFill>
                          <a:effectLst/>
                          <a:latin typeface="+mn-lt"/>
                          <a:ea typeface="+mn-ea"/>
                          <a:cs typeface="+mn-cs"/>
                        </a:rPr>
                        <a:t>Configure Server-Based Authentication</a:t>
                      </a:r>
                      <a:endParaRPr lang="en-US" sz="1200" dirty="0">
                        <a:effectLst/>
                        <a:latin typeface="+mn-lt"/>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200" i="0" kern="1200" dirty="0">
                          <a:solidFill>
                            <a:schemeClr val="dk1"/>
                          </a:solidFill>
                          <a:effectLst/>
                          <a:latin typeface="+mn-lt"/>
                          <a:ea typeface="+mn-ea"/>
                          <a:cs typeface="+mn-cs"/>
                        </a:rPr>
                        <a:t>Configure server-based AAA authentication on Cisco routers. </a:t>
                      </a:r>
                      <a:endParaRPr lang="en-US" sz="1200" dirty="0">
                        <a:effectLst/>
                        <a:latin typeface="+mn-lt"/>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2466644772"/>
                  </a:ext>
                </a:extLst>
              </a:tr>
              <a:tr h="428385">
                <a:tc>
                  <a:txBody>
                    <a:bodyPr/>
                    <a:lstStyle/>
                    <a:p>
                      <a:pPr marL="0" marR="0">
                        <a:lnSpc>
                          <a:spcPct val="107000"/>
                        </a:lnSpc>
                        <a:spcBef>
                          <a:spcPts val="0"/>
                        </a:spcBef>
                        <a:spcAft>
                          <a:spcPts val="0"/>
                        </a:spcAft>
                      </a:pPr>
                      <a:r>
                        <a:rPr lang="en-US" sz="1200" b="1" i="0" dirty="0">
                          <a:solidFill>
                            <a:schemeClr val="bg1"/>
                          </a:solidFill>
                          <a:effectLst/>
                          <a:latin typeface="+mn-lt"/>
                        </a:rPr>
                        <a:t>Configure Server-Based Authorization and Accounting</a:t>
                      </a:r>
                      <a:endParaRPr lang="en-US" sz="1200" dirty="0">
                        <a:solidFill>
                          <a:schemeClr val="bg1"/>
                        </a:solidFill>
                        <a:effectLst/>
                        <a:latin typeface="+mn-lt"/>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200" b="0" i="0" dirty="0">
                          <a:solidFill>
                            <a:srgbClr val="000000"/>
                          </a:solidFill>
                          <a:effectLst/>
                          <a:latin typeface="+mn-lt"/>
                        </a:rPr>
                        <a:t>Use the correct command to configure server-based AAA authorization and Accounting</a:t>
                      </a:r>
                      <a:endParaRPr lang="en-US" sz="1200" b="0" dirty="0">
                        <a:effectLst/>
                        <a:latin typeface="+mn-lt"/>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2141991180"/>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Server-Based AAA Characteristics and Protocols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The TACACS+ and RADIUS Protocols</a:t>
            </a:r>
          </a:p>
        </p:txBody>
      </p:sp>
      <p:sp>
        <p:nvSpPr>
          <p:cNvPr id="7" name="TextBox 6">
            <a:extLst>
              <a:ext uri="{FF2B5EF4-FFF2-40B4-BE49-F238E27FC236}">
                <a16:creationId xmlns:a16="http://schemas.microsoft.com/office/drawing/2014/main" id="{CDA87DF0-93B4-4F5E-BD02-B5E483E1C9F3}"/>
              </a:ext>
            </a:extLst>
          </p:cNvPr>
          <p:cNvSpPr txBox="1"/>
          <p:nvPr/>
        </p:nvSpPr>
        <p:spPr>
          <a:xfrm>
            <a:off x="91440" y="784860"/>
            <a:ext cx="8961120" cy="646331"/>
          </a:xfrm>
          <a:prstGeom prst="rect">
            <a:avLst/>
          </a:prstGeom>
          <a:noFill/>
        </p:spPr>
        <p:txBody>
          <a:bodyPr wrap="square">
            <a:spAutoFit/>
          </a:bodyPr>
          <a:lstStyle/>
          <a:p>
            <a:r>
              <a:rPr lang="en-US" dirty="0"/>
              <a:t>TACACS+ and RADIUS are both authentication protocols that are used to communicate with AAA servers. As shown in the table, each supports different capabilities and functionality. </a:t>
            </a:r>
          </a:p>
        </p:txBody>
      </p:sp>
      <p:graphicFrame>
        <p:nvGraphicFramePr>
          <p:cNvPr id="26" name="Table 25"/>
          <p:cNvGraphicFramePr>
            <a:graphicFrameLocks noGrp="1"/>
          </p:cNvGraphicFramePr>
          <p:nvPr>
            <p:extLst>
              <p:ext uri="{D42A27DB-BD31-4B8C-83A1-F6EECF244321}">
                <p14:modId xmlns:p14="http://schemas.microsoft.com/office/powerpoint/2010/main" val="4002674722"/>
              </p:ext>
            </p:extLst>
          </p:nvPr>
        </p:nvGraphicFramePr>
        <p:xfrm>
          <a:off x="91440" y="1371600"/>
          <a:ext cx="8961120" cy="2987040"/>
        </p:xfrm>
        <a:graphic>
          <a:graphicData uri="http://schemas.openxmlformats.org/drawingml/2006/table">
            <a:tbl>
              <a:tblPr/>
              <a:tblGrid>
                <a:gridCol w="2987040">
                  <a:extLst>
                    <a:ext uri="{9D8B030D-6E8A-4147-A177-3AD203B41FA5}">
                      <a16:colId xmlns:a16="http://schemas.microsoft.com/office/drawing/2014/main" val="20000"/>
                    </a:ext>
                  </a:extLst>
                </a:gridCol>
                <a:gridCol w="2987040">
                  <a:extLst>
                    <a:ext uri="{9D8B030D-6E8A-4147-A177-3AD203B41FA5}">
                      <a16:colId xmlns:a16="http://schemas.microsoft.com/office/drawing/2014/main" val="20001"/>
                    </a:ext>
                  </a:extLst>
                </a:gridCol>
                <a:gridCol w="2987040">
                  <a:extLst>
                    <a:ext uri="{9D8B030D-6E8A-4147-A177-3AD203B41FA5}">
                      <a16:colId xmlns:a16="http://schemas.microsoft.com/office/drawing/2014/main" val="20002"/>
                    </a:ext>
                  </a:extLst>
                </a:gridCol>
              </a:tblGrid>
              <a:tr h="0">
                <a:tc>
                  <a:txBody>
                    <a:bodyPr/>
                    <a:lstStyle/>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TACACS+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RADIUS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Functionality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Separates AAA according to the AAA architecture, allowing modularity of the security server implementation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Combines authentication and authorization but separates accounting, allowing less flexibility in implementation than TACACS+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Standard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Mostly Cisco supported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Open/RFC standard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dirty="0">
                          <a:solidFill>
                            <a:srgbClr val="58585B"/>
                          </a:solidFill>
                        </a:rPr>
                        <a:t>Transport Protocol</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TCP</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UDP</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CHAP</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Bidirectional challenge and response as used in Challenge Handshake Authentication Protocol (CHAP)</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Unidirectional challenge and response from the RADIUS security server to the RADIUS client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200" dirty="0">
                          <a:solidFill>
                            <a:srgbClr val="58585B"/>
                          </a:solidFill>
                        </a:rPr>
                        <a:t>Confidentiality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Entire packet encrypted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Password encrypted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r>
                        <a:rPr lang="en-US" sz="1200" dirty="0">
                          <a:solidFill>
                            <a:srgbClr val="58585B"/>
                          </a:solidFill>
                        </a:rPr>
                        <a:t>Customization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Provides authorization of router commands on a per-user or per-group basis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Has no option to authorize router commands on a per-user or per-group basis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0">
                <a:tc>
                  <a:txBody>
                    <a:bodyPr/>
                    <a:lstStyle/>
                    <a:p>
                      <a:r>
                        <a:rPr lang="en-US" sz="1200" dirty="0">
                          <a:solidFill>
                            <a:srgbClr val="58585B"/>
                          </a:solidFill>
                        </a:rPr>
                        <a:t>Accounting</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Limited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Extensive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7"/>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Server-Based AAA Characteristics and Protocols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TACACS+ Authentication</a:t>
            </a:r>
          </a:p>
        </p:txBody>
      </p:sp>
      <p:sp>
        <p:nvSpPr>
          <p:cNvPr id="5" name="Object4"/>
          <p:cNvSpPr/>
          <p:nvPr/>
        </p:nvSpPr>
        <p:spPr>
          <a:xfrm>
            <a:off x="0" y="914400"/>
            <a:ext cx="3360057" cy="2571750"/>
          </a:xfrm>
          <a:prstGeom prst="rect">
            <a:avLst/>
          </a:prstGeom>
          <a:noFill/>
          <a:ln/>
        </p:spPr>
        <p:txBody>
          <a:bodyPr wrap="square" rtlCol="0" anchor="t"/>
          <a:lstStyle/>
          <a:p>
            <a:pPr marL="285750" indent="-285750">
              <a:lnSpc>
                <a:spcPts val="2000"/>
              </a:lnSpc>
              <a:buFont typeface="Arial" panose="020B0604020202020204" pitchFamily="34" charset="0"/>
              <a:buChar char="•"/>
            </a:pPr>
            <a:r>
              <a:rPr lang="en-US" sz="1600" dirty="0">
                <a:latin typeface="Arial" panose="020B0604020202020204" pitchFamily="34" charset="0"/>
                <a:cs typeface="Arial" panose="020B0604020202020204" pitchFamily="34" charset="0"/>
              </a:rPr>
              <a:t>TACACS+ is a Cisco enhancement to the original TACACS protocol.</a:t>
            </a:r>
          </a:p>
          <a:p>
            <a:pPr marL="285750" indent="-285750">
              <a:lnSpc>
                <a:spcPts val="2000"/>
              </a:lnSpc>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lnSpc>
                <a:spcPts val="2000"/>
              </a:lnSpc>
              <a:buFont typeface="Arial" panose="020B0604020202020204" pitchFamily="34" charset="0"/>
              <a:buChar char="•"/>
            </a:pPr>
            <a:r>
              <a:rPr lang="en-US" sz="1600" dirty="0">
                <a:latin typeface="Arial" panose="020B0604020202020204" pitchFamily="34" charset="0"/>
                <a:cs typeface="Arial" panose="020B0604020202020204" pitchFamily="34" charset="0"/>
              </a:rPr>
              <a:t>TACACS+ provides separate AAA services. It is possible to use TACACS+ for authorization and accounting while using another method of authentication.</a:t>
            </a:r>
          </a:p>
          <a:p>
            <a:pPr marL="285750" indent="-285750">
              <a:lnSpc>
                <a:spcPts val="2000"/>
              </a:lnSpc>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lnSpc>
                <a:spcPts val="2000"/>
              </a:lnSpc>
              <a:buFont typeface="Arial" panose="020B0604020202020204" pitchFamily="34" charset="0"/>
              <a:buChar char="•"/>
            </a:pPr>
            <a:r>
              <a:rPr lang="en-US" sz="1600" dirty="0">
                <a:latin typeface="Arial" panose="020B0604020202020204" pitchFamily="34" charset="0"/>
                <a:cs typeface="Arial" panose="020B0604020202020204" pitchFamily="34" charset="0"/>
              </a:rPr>
              <a:t>The TACACS+ authentication process is shown in the figure.</a:t>
            </a:r>
          </a:p>
          <a:p>
            <a:pPr>
              <a:lnSpc>
                <a:spcPts val="2000"/>
              </a:lnSpc>
            </a:pPr>
            <a:endParaRPr lang="en-US" sz="1400" dirty="0"/>
          </a:p>
          <a:p>
            <a:pPr>
              <a:lnSpc>
                <a:spcPts val="2000"/>
              </a:lnSpc>
            </a:pPr>
            <a:endParaRPr lang="en-US" sz="1400" dirty="0"/>
          </a:p>
        </p:txBody>
      </p:sp>
      <p:pic>
        <p:nvPicPr>
          <p:cNvPr id="4" name="Picture 3">
            <a:extLst>
              <a:ext uri="{FF2B5EF4-FFF2-40B4-BE49-F238E27FC236}">
                <a16:creationId xmlns:a16="http://schemas.microsoft.com/office/drawing/2014/main" id="{96E1C29A-91DB-40BC-B465-D74BF311BE0A}"/>
              </a:ext>
            </a:extLst>
          </p:cNvPr>
          <p:cNvPicPr>
            <a:picLocks noChangeAspect="1"/>
          </p:cNvPicPr>
          <p:nvPr/>
        </p:nvPicPr>
        <p:blipFill>
          <a:blip r:embed="rId3"/>
          <a:stretch>
            <a:fillRect/>
          </a:stretch>
        </p:blipFill>
        <p:spPr>
          <a:xfrm>
            <a:off x="3287486" y="731520"/>
            <a:ext cx="5491710" cy="359905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Server-Based AAA Characteristics and Protocols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RADIUS Authentication</a:t>
            </a:r>
          </a:p>
        </p:txBody>
      </p:sp>
      <p:sp>
        <p:nvSpPr>
          <p:cNvPr id="5" name="Object4"/>
          <p:cNvSpPr/>
          <p:nvPr/>
        </p:nvSpPr>
        <p:spPr>
          <a:xfrm>
            <a:off x="0" y="708659"/>
            <a:ext cx="5029200" cy="3729525"/>
          </a:xfrm>
          <a:prstGeom prst="rect">
            <a:avLst/>
          </a:prstGeom>
          <a:noFill/>
          <a:ln/>
        </p:spPr>
        <p:txBody>
          <a:bodyPr wrap="square" rtlCol="0" anchor="t"/>
          <a:lstStyle/>
          <a:p>
            <a:pPr marL="285750" indent="-285750">
              <a:lnSpc>
                <a:spcPts val="2000"/>
              </a:lnSpc>
              <a:buFont typeface="Arial" panose="020B0604020202020204" pitchFamily="34" charset="0"/>
              <a:buChar char="•"/>
            </a:pPr>
            <a:r>
              <a:rPr lang="en-US" sz="1600" dirty="0">
                <a:latin typeface="Arial" panose="020B0604020202020204" pitchFamily="34" charset="0"/>
                <a:cs typeface="Arial" panose="020B0604020202020204" pitchFamily="34" charset="0"/>
              </a:rPr>
              <a:t>RADIUS is an open IETF standard AAA protocol for applications such as network access or IP mobility. RADIUS works in both local and roaming situations and is commonly used for accounting purposes.</a:t>
            </a:r>
          </a:p>
          <a:p>
            <a:pPr>
              <a:lnSpc>
                <a:spcPts val="2000"/>
              </a:lnSpc>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RADIUS protocol hides passwords during transmission, even with the Password Authentication Protocol (PAP), using a rather complex operation that involves Message Digest 5 (MD5) hashing and a shared secret. However, the rest of the packet is sent in plaintext.</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RADIUS combines authentication and authorization as one process.</a:t>
            </a:r>
          </a:p>
          <a:p>
            <a:pPr>
              <a:lnSpc>
                <a:spcPts val="2000"/>
              </a:lnSpc>
            </a:pPr>
            <a:endParaRPr lang="en-US" sz="1400" dirty="0"/>
          </a:p>
        </p:txBody>
      </p:sp>
      <p:sp>
        <p:nvSpPr>
          <p:cNvPr id="6" name="TextBox 5">
            <a:extLst>
              <a:ext uri="{FF2B5EF4-FFF2-40B4-BE49-F238E27FC236}">
                <a16:creationId xmlns:a16="http://schemas.microsoft.com/office/drawing/2014/main" id="{AC9D4F06-A3B4-4B62-B4EF-D49D5495CEE3}"/>
              </a:ext>
            </a:extLst>
          </p:cNvPr>
          <p:cNvSpPr txBox="1"/>
          <p:nvPr/>
        </p:nvSpPr>
        <p:spPr>
          <a:xfrm>
            <a:off x="5842000" y="3171371"/>
            <a:ext cx="3062514"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figure shows the RADIUS authentication process.</a:t>
            </a:r>
          </a:p>
        </p:txBody>
      </p:sp>
      <p:pic>
        <p:nvPicPr>
          <p:cNvPr id="4" name="Picture 3">
            <a:extLst>
              <a:ext uri="{FF2B5EF4-FFF2-40B4-BE49-F238E27FC236}">
                <a16:creationId xmlns:a16="http://schemas.microsoft.com/office/drawing/2014/main" id="{6607C269-3CF6-483D-8B77-0B90946CFC8F}"/>
              </a:ext>
            </a:extLst>
          </p:cNvPr>
          <p:cNvPicPr>
            <a:picLocks noChangeAspect="1"/>
          </p:cNvPicPr>
          <p:nvPr/>
        </p:nvPicPr>
        <p:blipFill>
          <a:blip r:embed="rId3"/>
          <a:stretch>
            <a:fillRect/>
          </a:stretch>
        </p:blipFill>
        <p:spPr>
          <a:xfrm>
            <a:off x="5109029" y="929561"/>
            <a:ext cx="3955142" cy="1979374"/>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7.4 Configure Server-Based Authentication</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Server-Based Authentication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Steps to Configure Server-Based AAA Authentication</a:t>
            </a:r>
          </a:p>
        </p:txBody>
      </p:sp>
      <p:sp>
        <p:nvSpPr>
          <p:cNvPr id="5" name="Object4"/>
          <p:cNvSpPr/>
          <p:nvPr/>
        </p:nvSpPr>
        <p:spPr>
          <a:xfrm>
            <a:off x="0" y="914399"/>
            <a:ext cx="8229600" cy="3494049"/>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There are four basic steps to configure server-based authentication:</a:t>
            </a:r>
          </a:p>
          <a:p>
            <a:pPr lvl="1"/>
            <a:endParaRPr lang="en-US" sz="16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Step 1. </a:t>
            </a:r>
            <a:r>
              <a:rPr lang="en-US" sz="1600" dirty="0">
                <a:latin typeface="Arial" panose="020B0604020202020204" pitchFamily="34" charset="0"/>
                <a:cs typeface="Arial" panose="020B0604020202020204" pitchFamily="34" charset="0"/>
              </a:rPr>
              <a:t>Globally enable AAA to allow the use of all AAA elements. This step is a prerequisite for all   other AAA commands.</a:t>
            </a:r>
          </a:p>
          <a:p>
            <a:pPr lvl="1"/>
            <a:endParaRPr lang="en-US" sz="16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Step 2. </a:t>
            </a:r>
            <a:r>
              <a:rPr lang="en-US" sz="1600" dirty="0">
                <a:latin typeface="Arial" panose="020B0604020202020204" pitchFamily="34" charset="0"/>
                <a:cs typeface="Arial" panose="020B0604020202020204" pitchFamily="34" charset="0"/>
              </a:rPr>
              <a:t>Specify the server that will provide AAA services for the router. This can be a TACACS+ or RADIUS server.</a:t>
            </a:r>
          </a:p>
          <a:p>
            <a:pPr lvl="1"/>
            <a:endParaRPr lang="en-US" sz="16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Step 3. </a:t>
            </a:r>
            <a:r>
              <a:rPr lang="en-US" sz="1600" dirty="0">
                <a:latin typeface="Arial" panose="020B0604020202020204" pitchFamily="34" charset="0"/>
                <a:cs typeface="Arial" panose="020B0604020202020204" pitchFamily="34" charset="0"/>
              </a:rPr>
              <a:t>Configure the encryption key needed to encrypt the data transfer between the network device and AAA server.</a:t>
            </a:r>
          </a:p>
          <a:p>
            <a:pPr lvl="1"/>
            <a:endParaRPr lang="en-US" sz="16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Step 4. </a:t>
            </a:r>
            <a:r>
              <a:rPr lang="en-US" sz="1600" dirty="0">
                <a:latin typeface="Arial" panose="020B0604020202020204" pitchFamily="34" charset="0"/>
                <a:cs typeface="Arial" panose="020B0604020202020204" pitchFamily="34" charset="0"/>
              </a:rPr>
              <a:t>Configure the AAA authentication method list to refer to the TACACS+ or RADIUS server. For redundancy, it is possible to configure more than one server.</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Server-Based Authentication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Configure TACACS+ Servers</a:t>
            </a:r>
          </a:p>
        </p:txBody>
      </p:sp>
      <p:sp>
        <p:nvSpPr>
          <p:cNvPr id="5" name="Object4"/>
          <p:cNvSpPr/>
          <p:nvPr/>
        </p:nvSpPr>
        <p:spPr>
          <a:xfrm>
            <a:off x="0" y="753291"/>
            <a:ext cx="5035544" cy="2571750"/>
          </a:xfrm>
          <a:prstGeom prst="rect">
            <a:avLst/>
          </a:prstGeom>
          <a:noFill/>
          <a:ln/>
        </p:spPr>
        <p:txBody>
          <a:bodyPr wrap="square" rtlCol="0" anchor="t"/>
          <a:lstStyle/>
          <a:p>
            <a:pPr marL="285750" indent="-285750">
              <a:buFont typeface="Arial" panose="020B0604020202020204" pitchFamily="34" charset="0"/>
              <a:buChar char="•"/>
            </a:pPr>
            <a:r>
              <a:rPr lang="en-US" sz="1500" dirty="0">
                <a:latin typeface="Arial" panose="020B0604020202020204" pitchFamily="34" charset="0"/>
                <a:cs typeface="Arial" panose="020B0604020202020204" pitchFamily="34" charset="0"/>
              </a:rPr>
              <a:t>To configure a TACACS+ server, globally enable AAA using the </a:t>
            </a:r>
            <a:r>
              <a:rPr lang="en-US" sz="1500" b="1" dirty="0">
                <a:latin typeface="Arial" panose="020B0604020202020204" pitchFamily="34" charset="0"/>
                <a:cs typeface="Arial" panose="020B0604020202020204" pitchFamily="34" charset="0"/>
              </a:rPr>
              <a:t>aaa new-model</a:t>
            </a:r>
            <a:r>
              <a:rPr lang="en-US" sz="1500" dirty="0">
                <a:latin typeface="Arial" panose="020B0604020202020204" pitchFamily="34" charset="0"/>
                <a:cs typeface="Arial" panose="020B0604020202020204" pitchFamily="34" charset="0"/>
              </a:rPr>
              <a:t> command. </a:t>
            </a:r>
          </a:p>
          <a:p>
            <a:pPr marL="285750" indent="-285750">
              <a:buFont typeface="Arial" panose="020B0604020202020204" pitchFamily="34" charset="0"/>
              <a:buChar char="•"/>
            </a:pPr>
            <a:r>
              <a:rPr lang="en-US" sz="1500" dirty="0">
                <a:latin typeface="Arial" panose="020B0604020202020204" pitchFamily="34" charset="0"/>
                <a:cs typeface="Arial" panose="020B0604020202020204" pitchFamily="34" charset="0"/>
              </a:rPr>
              <a:t>Use the </a:t>
            </a:r>
            <a:r>
              <a:rPr lang="en-US" sz="1500" b="1" dirty="0">
                <a:latin typeface="Arial" panose="020B0604020202020204" pitchFamily="34" charset="0"/>
                <a:cs typeface="Arial" panose="020B0604020202020204" pitchFamily="34" charset="0"/>
              </a:rPr>
              <a:t>tacacs server</a:t>
            </a:r>
            <a:r>
              <a:rPr lang="en-US" sz="1500" dirty="0">
                <a:latin typeface="Arial" panose="020B0604020202020204" pitchFamily="34" charset="0"/>
                <a:cs typeface="Arial" panose="020B0604020202020204" pitchFamily="34" charset="0"/>
              </a:rPr>
              <a:t> </a:t>
            </a:r>
            <a:r>
              <a:rPr lang="en-US" sz="1500" i="1" dirty="0">
                <a:latin typeface="Arial" panose="020B0604020202020204" pitchFamily="34" charset="0"/>
                <a:cs typeface="Arial" panose="020B0604020202020204" pitchFamily="34" charset="0"/>
              </a:rPr>
              <a:t>name</a:t>
            </a:r>
            <a:r>
              <a:rPr lang="en-US" sz="1500" dirty="0">
                <a:latin typeface="Arial" panose="020B0604020202020204" pitchFamily="34" charset="0"/>
                <a:cs typeface="Arial" panose="020B0604020202020204" pitchFamily="34" charset="0"/>
              </a:rPr>
              <a:t> command. </a:t>
            </a:r>
          </a:p>
          <a:p>
            <a:pPr marL="285750" indent="-285750">
              <a:buFont typeface="Arial" panose="020B0604020202020204" pitchFamily="34" charset="0"/>
              <a:buChar char="•"/>
            </a:pPr>
            <a:r>
              <a:rPr lang="en-US" sz="1500" dirty="0">
                <a:latin typeface="Arial" panose="020B0604020202020204" pitchFamily="34" charset="0"/>
                <a:cs typeface="Arial" panose="020B0604020202020204" pitchFamily="34" charset="0"/>
              </a:rPr>
              <a:t>In TACACS+ server configuration mode, configure the IPv4 address of the TACACS+ server using the </a:t>
            </a:r>
            <a:r>
              <a:rPr lang="en-US" sz="1500" b="1" dirty="0">
                <a:latin typeface="Arial" panose="020B0604020202020204" pitchFamily="34" charset="0"/>
                <a:cs typeface="Arial" panose="020B0604020202020204" pitchFamily="34" charset="0"/>
              </a:rPr>
              <a:t>address ipv4</a:t>
            </a:r>
            <a:r>
              <a:rPr lang="en-US" sz="1500" dirty="0">
                <a:latin typeface="Arial" panose="020B0604020202020204" pitchFamily="34" charset="0"/>
                <a:cs typeface="Arial" panose="020B0604020202020204" pitchFamily="34" charset="0"/>
              </a:rPr>
              <a:t> command. The </a:t>
            </a:r>
            <a:r>
              <a:rPr lang="en-US" sz="1500" b="1" dirty="0">
                <a:latin typeface="Arial" panose="020B0604020202020204" pitchFamily="34" charset="0"/>
                <a:cs typeface="Arial" panose="020B0604020202020204" pitchFamily="34" charset="0"/>
              </a:rPr>
              <a:t>address ipv4</a:t>
            </a:r>
            <a:r>
              <a:rPr lang="en-US" sz="1500" dirty="0">
                <a:latin typeface="Arial" panose="020B0604020202020204" pitchFamily="34" charset="0"/>
                <a:cs typeface="Arial" panose="020B0604020202020204" pitchFamily="34" charset="0"/>
              </a:rPr>
              <a:t> command allows the option to modify the authentication port and the accounting port.</a:t>
            </a:r>
          </a:p>
          <a:p>
            <a:pPr marL="285750" indent="-285750">
              <a:buFont typeface="Arial" panose="020B0604020202020204" pitchFamily="34" charset="0"/>
              <a:buChar char="•"/>
            </a:pPr>
            <a:r>
              <a:rPr lang="en-US" sz="1500" dirty="0">
                <a:latin typeface="Arial" panose="020B0604020202020204" pitchFamily="34" charset="0"/>
                <a:cs typeface="Arial" panose="020B0604020202020204" pitchFamily="34" charset="0"/>
              </a:rPr>
              <a:t>Use the </a:t>
            </a:r>
            <a:r>
              <a:rPr lang="en-US" sz="1500" b="1" dirty="0">
                <a:latin typeface="Arial" panose="020B0604020202020204" pitchFamily="34" charset="0"/>
                <a:cs typeface="Arial" panose="020B0604020202020204" pitchFamily="34" charset="0"/>
              </a:rPr>
              <a:t>single-connection</a:t>
            </a:r>
            <a:r>
              <a:rPr lang="en-US" sz="1500" dirty="0">
                <a:latin typeface="Arial" panose="020B0604020202020204" pitchFamily="34" charset="0"/>
                <a:cs typeface="Arial" panose="020B0604020202020204" pitchFamily="34" charset="0"/>
              </a:rPr>
              <a:t> command to enhance TCP performance. If required, multiple TACACS+ servers can be identified by entering their respective IPv4 addresses using the </a:t>
            </a:r>
            <a:r>
              <a:rPr lang="en-US" sz="1500" b="1" dirty="0">
                <a:latin typeface="Arial" panose="020B0604020202020204" pitchFamily="34" charset="0"/>
                <a:cs typeface="Arial" panose="020B0604020202020204" pitchFamily="34" charset="0"/>
              </a:rPr>
              <a:t>tacacs server</a:t>
            </a:r>
            <a:r>
              <a:rPr lang="en-US" sz="1500" dirty="0">
                <a:latin typeface="Arial" panose="020B0604020202020204" pitchFamily="34" charset="0"/>
                <a:cs typeface="Arial" panose="020B0604020202020204" pitchFamily="34" charset="0"/>
              </a:rPr>
              <a:t> </a:t>
            </a:r>
            <a:r>
              <a:rPr lang="en-US" sz="1500" i="1" dirty="0">
                <a:latin typeface="Arial" panose="020B0604020202020204" pitchFamily="34" charset="0"/>
                <a:cs typeface="Arial" panose="020B0604020202020204" pitchFamily="34" charset="0"/>
              </a:rPr>
              <a:t>name</a:t>
            </a:r>
            <a:r>
              <a:rPr lang="en-US" sz="1500" dirty="0">
                <a:latin typeface="Arial" panose="020B0604020202020204" pitchFamily="34" charset="0"/>
                <a:cs typeface="Arial" panose="020B0604020202020204" pitchFamily="34" charset="0"/>
              </a:rPr>
              <a:t> command.</a:t>
            </a:r>
          </a:p>
          <a:p>
            <a:pPr marL="285750" indent="-285750">
              <a:buFont typeface="Arial" panose="020B0604020202020204" pitchFamily="34" charset="0"/>
              <a:buChar char="•"/>
            </a:pPr>
            <a:r>
              <a:rPr lang="en-US" sz="1500" dirty="0">
                <a:latin typeface="Arial" panose="020B0604020202020204" pitchFamily="34" charset="0"/>
                <a:cs typeface="Arial" panose="020B0604020202020204" pitchFamily="34" charset="0"/>
              </a:rPr>
              <a:t>The </a:t>
            </a:r>
            <a:r>
              <a:rPr lang="en-US" sz="1500" b="1" dirty="0">
                <a:latin typeface="Arial" panose="020B0604020202020204" pitchFamily="34" charset="0"/>
                <a:cs typeface="Arial" panose="020B0604020202020204" pitchFamily="34" charset="0"/>
              </a:rPr>
              <a:t>key</a:t>
            </a:r>
            <a:r>
              <a:rPr lang="en-US" sz="1500" dirty="0">
                <a:latin typeface="Arial" panose="020B0604020202020204" pitchFamily="34" charset="0"/>
                <a:cs typeface="Arial" panose="020B0604020202020204" pitchFamily="34" charset="0"/>
              </a:rPr>
              <a:t> </a:t>
            </a:r>
            <a:r>
              <a:rPr lang="en-US" sz="1500" i="1" dirty="0">
                <a:latin typeface="Arial" panose="020B0604020202020204" pitchFamily="34" charset="0"/>
                <a:cs typeface="Arial" panose="020B0604020202020204" pitchFamily="34" charset="0"/>
              </a:rPr>
              <a:t>key</a:t>
            </a:r>
            <a:r>
              <a:rPr lang="en-US" sz="1500" dirty="0">
                <a:latin typeface="Arial" panose="020B0604020202020204" pitchFamily="34" charset="0"/>
                <a:cs typeface="Arial" panose="020B0604020202020204" pitchFamily="34" charset="0"/>
              </a:rPr>
              <a:t> command is used to configure the shared secret key to encrypt the data transfer between the TACACS+ server and AAA-enabled router. </a:t>
            </a:r>
          </a:p>
        </p:txBody>
      </p:sp>
      <p:pic>
        <p:nvPicPr>
          <p:cNvPr id="6" name="Picture 5">
            <a:extLst>
              <a:ext uri="{FF2B5EF4-FFF2-40B4-BE49-F238E27FC236}">
                <a16:creationId xmlns:a16="http://schemas.microsoft.com/office/drawing/2014/main" id="{F180D6EF-C839-4A0C-B644-9D1E2DFD5F5C}"/>
              </a:ext>
            </a:extLst>
          </p:cNvPr>
          <p:cNvPicPr>
            <a:picLocks noChangeAspect="1"/>
          </p:cNvPicPr>
          <p:nvPr/>
        </p:nvPicPr>
        <p:blipFill>
          <a:blip r:embed="rId3"/>
          <a:stretch>
            <a:fillRect/>
          </a:stretch>
        </p:blipFill>
        <p:spPr>
          <a:xfrm>
            <a:off x="4888758" y="2778085"/>
            <a:ext cx="4255242" cy="1620787"/>
          </a:xfrm>
          <a:prstGeom prst="rect">
            <a:avLst/>
          </a:prstGeom>
        </p:spPr>
      </p:pic>
      <p:pic>
        <p:nvPicPr>
          <p:cNvPr id="4" name="Picture 3">
            <a:extLst>
              <a:ext uri="{FF2B5EF4-FFF2-40B4-BE49-F238E27FC236}">
                <a16:creationId xmlns:a16="http://schemas.microsoft.com/office/drawing/2014/main" id="{480DB185-0F91-4B24-9E1F-0667DE77D322}"/>
              </a:ext>
            </a:extLst>
          </p:cNvPr>
          <p:cNvPicPr>
            <a:picLocks noChangeAspect="1"/>
          </p:cNvPicPr>
          <p:nvPr/>
        </p:nvPicPr>
        <p:blipFill>
          <a:blip r:embed="rId4"/>
          <a:stretch>
            <a:fillRect/>
          </a:stretch>
        </p:blipFill>
        <p:spPr>
          <a:xfrm>
            <a:off x="5159120" y="306070"/>
            <a:ext cx="2881080" cy="2472871"/>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Server-Based Authentication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Configure RADIUS Servers</a:t>
            </a:r>
          </a:p>
        </p:txBody>
      </p:sp>
      <p:sp>
        <p:nvSpPr>
          <p:cNvPr id="5" name="Object4"/>
          <p:cNvSpPr/>
          <p:nvPr/>
        </p:nvSpPr>
        <p:spPr>
          <a:xfrm>
            <a:off x="0" y="914400"/>
            <a:ext cx="8686800" cy="1567543"/>
          </a:xfrm>
          <a:prstGeom prst="rect">
            <a:avLst/>
          </a:prstGeom>
          <a:noFill/>
          <a:ln/>
        </p:spPr>
        <p:txBody>
          <a:bodyPr wrap="square" rtlCol="0" anchor="t"/>
          <a:lstStyle/>
          <a:p>
            <a:pPr marL="285750" indent="-285750">
              <a:lnSpc>
                <a:spcPts val="2000"/>
              </a:lnSpc>
              <a:buFont typeface="Arial" panose="020B0604020202020204" pitchFamily="34" charset="0"/>
              <a:buChar char="•"/>
            </a:pPr>
            <a:r>
              <a:rPr lang="en-US" sz="1600" dirty="0">
                <a:latin typeface="Arial" panose="020B0604020202020204" pitchFamily="34" charset="0"/>
                <a:cs typeface="Arial" panose="020B0604020202020204" pitchFamily="34" charset="0"/>
              </a:rPr>
              <a:t>To configure a RADIUS server, use the </a:t>
            </a:r>
            <a:r>
              <a:rPr lang="en-US" sz="1600" b="1" dirty="0">
                <a:latin typeface="Arial" panose="020B0604020202020204" pitchFamily="34" charset="0"/>
                <a:cs typeface="Arial" panose="020B0604020202020204" pitchFamily="34" charset="0"/>
              </a:rPr>
              <a:t>radius server</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name</a:t>
            </a:r>
            <a:r>
              <a:rPr lang="en-US" sz="1600" dirty="0">
                <a:latin typeface="Arial" panose="020B0604020202020204" pitchFamily="34" charset="0"/>
                <a:cs typeface="Arial" panose="020B0604020202020204" pitchFamily="34" charset="0"/>
              </a:rPr>
              <a:t> command.</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If required, multiple RADIUS servers can be identified by entering a </a:t>
            </a:r>
            <a:r>
              <a:rPr lang="en-US" sz="1600" b="1" dirty="0">
                <a:latin typeface="Arial" panose="020B0604020202020204" pitchFamily="34" charset="0"/>
                <a:cs typeface="Arial" panose="020B0604020202020204" pitchFamily="34" charset="0"/>
              </a:rPr>
              <a:t>radius server</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name</a:t>
            </a:r>
            <a:r>
              <a:rPr lang="en-US" sz="1600" dirty="0">
                <a:latin typeface="Arial" panose="020B0604020202020204" pitchFamily="34" charset="0"/>
                <a:cs typeface="Arial" panose="020B0604020202020204" pitchFamily="34" charset="0"/>
              </a:rPr>
              <a:t> command for each server.</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 RADIUS server configuration mode, configure the IPv4 address of the RADIUS server using the </a:t>
            </a:r>
            <a:r>
              <a:rPr lang="en-US" sz="1600" b="1" dirty="0">
                <a:latin typeface="Arial" panose="020B0604020202020204" pitchFamily="34" charset="0"/>
                <a:cs typeface="Arial" panose="020B0604020202020204" pitchFamily="34" charset="0"/>
              </a:rPr>
              <a:t>address ipv4</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ipv4-address</a:t>
            </a:r>
            <a:r>
              <a:rPr lang="en-US" sz="1600" dirty="0">
                <a:latin typeface="Arial" panose="020B0604020202020204" pitchFamily="34" charset="0"/>
                <a:cs typeface="Arial" panose="020B0604020202020204" pitchFamily="34" charset="0"/>
              </a:rPr>
              <a:t> command.</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To configure the shared secret key for encrypting the password, use the </a:t>
            </a:r>
            <a:r>
              <a:rPr lang="en-US" sz="1600" b="1" dirty="0">
                <a:latin typeface="Arial" panose="020B0604020202020204" pitchFamily="34" charset="0"/>
                <a:cs typeface="Arial" panose="020B0604020202020204" pitchFamily="34" charset="0"/>
              </a:rPr>
              <a:t>key </a:t>
            </a:r>
            <a:r>
              <a:rPr lang="en-US" sz="1600" dirty="0">
                <a:latin typeface="Arial" panose="020B0604020202020204" pitchFamily="34" charset="0"/>
                <a:cs typeface="Arial" panose="020B0604020202020204" pitchFamily="34" charset="0"/>
              </a:rPr>
              <a:t>command. </a:t>
            </a:r>
          </a:p>
          <a:p>
            <a:pPr>
              <a:lnSpc>
                <a:spcPts val="2000"/>
              </a:lnSpc>
            </a:pPr>
            <a:endParaRPr lang="en-US" sz="1400" dirty="0"/>
          </a:p>
          <a:p>
            <a:pPr>
              <a:lnSpc>
                <a:spcPts val="2000"/>
              </a:lnSpc>
            </a:pPr>
            <a:endParaRPr lang="en-US" sz="1400" dirty="0"/>
          </a:p>
        </p:txBody>
      </p:sp>
      <p:pic>
        <p:nvPicPr>
          <p:cNvPr id="4" name="Picture 3">
            <a:extLst>
              <a:ext uri="{FF2B5EF4-FFF2-40B4-BE49-F238E27FC236}">
                <a16:creationId xmlns:a16="http://schemas.microsoft.com/office/drawing/2014/main" id="{FB2273C4-FD83-4E7B-BC62-D4688C986929}"/>
              </a:ext>
            </a:extLst>
          </p:cNvPr>
          <p:cNvPicPr>
            <a:picLocks noChangeAspect="1"/>
          </p:cNvPicPr>
          <p:nvPr/>
        </p:nvPicPr>
        <p:blipFill>
          <a:blip r:embed="rId3"/>
          <a:stretch>
            <a:fillRect/>
          </a:stretch>
        </p:blipFill>
        <p:spPr>
          <a:xfrm>
            <a:off x="0" y="2481943"/>
            <a:ext cx="9144000" cy="1650801"/>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Server-Based Authentication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Authenticate to the AAA Server Configuration Commands</a:t>
            </a:r>
          </a:p>
        </p:txBody>
      </p:sp>
      <p:sp>
        <p:nvSpPr>
          <p:cNvPr id="5" name="Object4"/>
          <p:cNvSpPr/>
          <p:nvPr/>
        </p:nvSpPr>
        <p:spPr>
          <a:xfrm>
            <a:off x="0" y="914400"/>
            <a:ext cx="9027886" cy="841829"/>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When the AAA security servers have been identified, the servers must be included in the method list of the </a:t>
            </a:r>
            <a:r>
              <a:rPr lang="en-US" sz="1600" b="1" dirty="0">
                <a:latin typeface="Arial" panose="020B0604020202020204" pitchFamily="34" charset="0"/>
                <a:cs typeface="Arial" panose="020B0604020202020204" pitchFamily="34" charset="0"/>
              </a:rPr>
              <a:t>aaa authentication login</a:t>
            </a:r>
            <a:r>
              <a:rPr lang="en-US" sz="1600" dirty="0">
                <a:latin typeface="Arial" panose="020B0604020202020204" pitchFamily="34" charset="0"/>
                <a:cs typeface="Arial" panose="020B0604020202020204" pitchFamily="34" charset="0"/>
              </a:rPr>
              <a:t> command. AAA servers are identified using the </a:t>
            </a:r>
            <a:r>
              <a:rPr lang="en-US" sz="1600" b="1" dirty="0">
                <a:latin typeface="Arial" panose="020B0604020202020204" pitchFamily="34" charset="0"/>
                <a:cs typeface="Arial" panose="020B0604020202020204" pitchFamily="34" charset="0"/>
              </a:rPr>
              <a:t>group tacacs+</a:t>
            </a:r>
            <a:r>
              <a:rPr lang="en-US" sz="1600" dirty="0">
                <a:latin typeface="Arial" panose="020B0604020202020204" pitchFamily="34" charset="0"/>
                <a:cs typeface="Arial" panose="020B0604020202020204" pitchFamily="34" charset="0"/>
              </a:rPr>
              <a:t> or </a:t>
            </a:r>
            <a:r>
              <a:rPr lang="en-US" sz="1600" b="1" dirty="0">
                <a:latin typeface="Arial" panose="020B0604020202020204" pitchFamily="34" charset="0"/>
                <a:cs typeface="Arial" panose="020B0604020202020204" pitchFamily="34" charset="0"/>
              </a:rPr>
              <a:t>group radius</a:t>
            </a:r>
            <a:r>
              <a:rPr lang="en-US" sz="1600" dirty="0">
                <a:latin typeface="Arial" panose="020B0604020202020204" pitchFamily="34" charset="0"/>
                <a:cs typeface="Arial" panose="020B0604020202020204" pitchFamily="34" charset="0"/>
              </a:rPr>
              <a:t> keywords. Refer to the figure to see command syntax options available with the </a:t>
            </a:r>
            <a:r>
              <a:rPr lang="en-US" sz="1600" b="1" dirty="0">
                <a:latin typeface="Arial" panose="020B0604020202020204" pitchFamily="34" charset="0"/>
                <a:cs typeface="Arial" panose="020B0604020202020204" pitchFamily="34" charset="0"/>
              </a:rPr>
              <a:t>aaa authentication login</a:t>
            </a:r>
            <a:r>
              <a:rPr lang="en-US" sz="1600" dirty="0">
                <a:latin typeface="Arial" panose="020B0604020202020204" pitchFamily="34" charset="0"/>
                <a:cs typeface="Arial" panose="020B0604020202020204" pitchFamily="34" charset="0"/>
              </a:rPr>
              <a:t> command.</a:t>
            </a:r>
          </a:p>
          <a:p>
            <a:pPr>
              <a:lnSpc>
                <a:spcPts val="2000"/>
              </a:lnSpc>
            </a:pPr>
            <a:endParaRPr lang="en-US" sz="1400" dirty="0"/>
          </a:p>
        </p:txBody>
      </p:sp>
      <p:pic>
        <p:nvPicPr>
          <p:cNvPr id="4" name="Picture 3">
            <a:extLst>
              <a:ext uri="{FF2B5EF4-FFF2-40B4-BE49-F238E27FC236}">
                <a16:creationId xmlns:a16="http://schemas.microsoft.com/office/drawing/2014/main" id="{9B9EE47C-54B3-4579-AF1A-9535BB4C6D7B}"/>
              </a:ext>
            </a:extLst>
          </p:cNvPr>
          <p:cNvPicPr>
            <a:picLocks noChangeAspect="1"/>
          </p:cNvPicPr>
          <p:nvPr/>
        </p:nvPicPr>
        <p:blipFill>
          <a:blip r:embed="rId3"/>
          <a:stretch>
            <a:fillRect/>
          </a:stretch>
        </p:blipFill>
        <p:spPr>
          <a:xfrm>
            <a:off x="1545772" y="1969281"/>
            <a:ext cx="5768335" cy="2659869"/>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Server-Based Authentication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Authenticate to the AAA Server Configuration Commands (Cont.)</a:t>
            </a:r>
          </a:p>
        </p:txBody>
      </p:sp>
      <p:sp>
        <p:nvSpPr>
          <p:cNvPr id="5" name="Object4"/>
          <p:cNvSpPr/>
          <p:nvPr/>
        </p:nvSpPr>
        <p:spPr>
          <a:xfrm>
            <a:off x="0" y="914400"/>
            <a:ext cx="9027886" cy="841829"/>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To configure a method list for the default login to authenticate first using a TACACS+ server, second with a RADIUS server, and finally with a local username database, specify the order with the </a:t>
            </a:r>
            <a:r>
              <a:rPr lang="en-US" sz="1600" b="1" dirty="0">
                <a:latin typeface="Arial" panose="020B0604020202020204" pitchFamily="34" charset="0"/>
                <a:cs typeface="Arial" panose="020B0604020202020204" pitchFamily="34" charset="0"/>
              </a:rPr>
              <a:t>aaa authentication login default</a:t>
            </a:r>
            <a:r>
              <a:rPr lang="en-US" sz="1600" dirty="0">
                <a:latin typeface="Arial" panose="020B0604020202020204" pitchFamily="34" charset="0"/>
                <a:cs typeface="Arial" panose="020B0604020202020204" pitchFamily="34" charset="0"/>
              </a:rPr>
              <a:t> command, as highlighted in the example.</a:t>
            </a:r>
            <a:endParaRPr lang="en-US" sz="1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E80DC55-1C97-4A0E-B5B3-5C980C51E2EE}"/>
              </a:ext>
            </a:extLst>
          </p:cNvPr>
          <p:cNvPicPr>
            <a:picLocks noChangeAspect="1"/>
          </p:cNvPicPr>
          <p:nvPr/>
        </p:nvPicPr>
        <p:blipFill>
          <a:blip r:embed="rId3"/>
          <a:stretch>
            <a:fillRect/>
          </a:stretch>
        </p:blipFill>
        <p:spPr>
          <a:xfrm>
            <a:off x="805542" y="1864006"/>
            <a:ext cx="7497794" cy="2765144"/>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28</a:t>
            </a:fld>
            <a:endParaRPr lang="en-US" dirty="0"/>
          </a:p>
        </p:txBody>
      </p:sp>
    </p:spTree>
    <p:extLst>
      <p:ext uri="{BB962C8B-B14F-4D97-AF65-F5344CB8AC3E}">
        <p14:creationId xmlns:p14="http://schemas.microsoft.com/office/powerpoint/2010/main" val="3600007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Server-Based Authentication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Video Demonstration - Configure a Cisco Router to Access a AAA RADIUS Server</a:t>
            </a:r>
          </a:p>
        </p:txBody>
      </p:sp>
      <p:sp>
        <p:nvSpPr>
          <p:cNvPr id="5" name="Object4"/>
          <p:cNvSpPr/>
          <p:nvPr/>
        </p:nvSpPr>
        <p:spPr>
          <a:xfrm>
            <a:off x="0" y="1088571"/>
            <a:ext cx="9361714" cy="2571750"/>
          </a:xfrm>
          <a:prstGeom prst="rect">
            <a:avLst/>
          </a:prstGeom>
          <a:noFill/>
          <a:ln/>
        </p:spPr>
        <p:txBody>
          <a:bodyPr wrap="square" rtlCol="0" anchor="t"/>
          <a:lstStyle/>
          <a:p>
            <a:r>
              <a:rPr lang="en-US" sz="1600" dirty="0">
                <a:effectLst/>
                <a:latin typeface="Arial" panose="020B0604020202020204" pitchFamily="34" charset="0"/>
                <a:cs typeface="Arial" panose="020B0604020202020204" pitchFamily="34" charset="0"/>
              </a:rPr>
              <a:t>This video demonstrates how to configure a Cisco router to access a AAA RADIUS server by completing the following:</a:t>
            </a:r>
          </a:p>
          <a:p>
            <a:endParaRPr lang="en-US" sz="1400" dirty="0">
              <a:effectLst/>
              <a:latin typeface="Arial" panose="020B0604020202020204" pitchFamily="34" charset="0"/>
              <a:cs typeface="Arial" panose="020B0604020202020204" pitchFamily="34" charset="0"/>
            </a:endParaRPr>
          </a:p>
          <a:p>
            <a:pPr lvl="1"/>
            <a:r>
              <a:rPr lang="en-US" sz="1300" b="1" dirty="0">
                <a:effectLst/>
                <a:latin typeface="Arial" panose="020B0604020202020204" pitchFamily="34" charset="0"/>
                <a:cs typeface="Arial" panose="020B0604020202020204" pitchFamily="34" charset="0"/>
              </a:rPr>
              <a:t>Step 1</a:t>
            </a:r>
            <a:r>
              <a:rPr lang="en-US" sz="1300" dirty="0">
                <a:effectLst/>
                <a:latin typeface="Arial" panose="020B0604020202020204" pitchFamily="34" charset="0"/>
                <a:cs typeface="Arial" panose="020B0604020202020204" pitchFamily="34" charset="0"/>
              </a:rPr>
              <a:t>. Create users on the RADIUS server</a:t>
            </a:r>
          </a:p>
          <a:p>
            <a:pPr lvl="1"/>
            <a:r>
              <a:rPr lang="en-US" sz="1300" b="1" dirty="0">
                <a:effectLst/>
                <a:latin typeface="Arial" panose="020B0604020202020204" pitchFamily="34" charset="0"/>
                <a:cs typeface="Arial" panose="020B0604020202020204" pitchFamily="34" charset="0"/>
              </a:rPr>
              <a:t>Step 2</a:t>
            </a:r>
            <a:r>
              <a:rPr lang="en-US" sz="1300" dirty="0">
                <a:effectLst/>
                <a:latin typeface="Arial" panose="020B0604020202020204" pitchFamily="34" charset="0"/>
                <a:cs typeface="Arial" panose="020B0604020202020204" pitchFamily="34" charset="0"/>
              </a:rPr>
              <a:t>. Set a secret key on the RADIUS server</a:t>
            </a:r>
          </a:p>
          <a:p>
            <a:pPr lvl="1"/>
            <a:r>
              <a:rPr lang="en-US" sz="1300" b="1" dirty="0">
                <a:effectLst/>
                <a:latin typeface="Arial" panose="020B0604020202020204" pitchFamily="34" charset="0"/>
                <a:cs typeface="Arial" panose="020B0604020202020204" pitchFamily="34" charset="0"/>
              </a:rPr>
              <a:t>Step 3</a:t>
            </a:r>
            <a:r>
              <a:rPr lang="en-US" sz="1300" dirty="0">
                <a:effectLst/>
                <a:latin typeface="Arial" panose="020B0604020202020204" pitchFamily="34" charset="0"/>
                <a:cs typeface="Arial" panose="020B0604020202020204" pitchFamily="34" charset="0"/>
              </a:rPr>
              <a:t>. Verify port 1812 for the RADIUS authentication port and 1813 for the RADIUS accounting port</a:t>
            </a:r>
          </a:p>
          <a:p>
            <a:pPr lvl="1"/>
            <a:r>
              <a:rPr lang="en-US" sz="1300" b="1" dirty="0">
                <a:effectLst/>
                <a:latin typeface="Arial" panose="020B0604020202020204" pitchFamily="34" charset="0"/>
                <a:cs typeface="Arial" panose="020B0604020202020204" pitchFamily="34" charset="0"/>
              </a:rPr>
              <a:t>Step 4</a:t>
            </a:r>
            <a:r>
              <a:rPr lang="en-US" sz="1300" dirty="0">
                <a:effectLst/>
                <a:latin typeface="Arial" panose="020B0604020202020204" pitchFamily="34" charset="0"/>
                <a:cs typeface="Arial" panose="020B0604020202020204" pitchFamily="34" charset="0"/>
              </a:rPr>
              <a:t>. Set up SSH on the router for remote access</a:t>
            </a:r>
          </a:p>
          <a:p>
            <a:pPr lvl="1"/>
            <a:r>
              <a:rPr lang="en-US" sz="1300" b="1" dirty="0">
                <a:effectLst/>
                <a:latin typeface="Arial" panose="020B0604020202020204" pitchFamily="34" charset="0"/>
                <a:cs typeface="Arial" panose="020B0604020202020204" pitchFamily="34" charset="0"/>
              </a:rPr>
              <a:t>Step 5</a:t>
            </a:r>
            <a:r>
              <a:rPr lang="en-US" sz="1300" dirty="0">
                <a:effectLst/>
                <a:latin typeface="Arial" panose="020B0604020202020204" pitchFamily="34" charset="0"/>
                <a:cs typeface="Arial" panose="020B0604020202020204" pitchFamily="34" charset="0"/>
              </a:rPr>
              <a:t>. Set up a local user on the router in case of RADIUS server failure</a:t>
            </a:r>
          </a:p>
          <a:p>
            <a:pPr lvl="1"/>
            <a:r>
              <a:rPr lang="en-US" sz="1300" b="1" dirty="0">
                <a:effectLst/>
                <a:latin typeface="Arial" panose="020B0604020202020204" pitchFamily="34" charset="0"/>
                <a:cs typeface="Arial" panose="020B0604020202020204" pitchFamily="34" charset="0"/>
              </a:rPr>
              <a:t>Step 6</a:t>
            </a:r>
            <a:r>
              <a:rPr lang="en-US" sz="1300" dirty="0">
                <a:effectLst/>
                <a:latin typeface="Arial" panose="020B0604020202020204" pitchFamily="34" charset="0"/>
                <a:cs typeface="Arial" panose="020B0604020202020204" pitchFamily="34" charset="0"/>
              </a:rPr>
              <a:t>. Enable AAA authentication on the router</a:t>
            </a:r>
          </a:p>
          <a:p>
            <a:pPr lvl="1"/>
            <a:r>
              <a:rPr lang="en-US" sz="1300" b="1" dirty="0">
                <a:effectLst/>
                <a:latin typeface="Arial" panose="020B0604020202020204" pitchFamily="34" charset="0"/>
                <a:cs typeface="Arial" panose="020B0604020202020204" pitchFamily="34" charset="0"/>
              </a:rPr>
              <a:t>Step 7</a:t>
            </a:r>
            <a:r>
              <a:rPr lang="en-US" sz="1300" dirty="0">
                <a:effectLst/>
                <a:latin typeface="Arial" panose="020B0604020202020204" pitchFamily="34" charset="0"/>
                <a:cs typeface="Arial" panose="020B0604020202020204" pitchFamily="34" charset="0"/>
              </a:rPr>
              <a:t>. Set AAA authentication login method lists</a:t>
            </a:r>
          </a:p>
          <a:p>
            <a:pPr lvl="1"/>
            <a:r>
              <a:rPr lang="en-US" sz="1300" b="1" dirty="0">
                <a:effectLst/>
                <a:latin typeface="Arial" panose="020B0604020202020204" pitchFamily="34" charset="0"/>
                <a:cs typeface="Arial" panose="020B0604020202020204" pitchFamily="34" charset="0"/>
              </a:rPr>
              <a:t>Step 8</a:t>
            </a:r>
            <a:r>
              <a:rPr lang="en-US" sz="1300" dirty="0">
                <a:effectLst/>
                <a:latin typeface="Arial" panose="020B0604020202020204" pitchFamily="34" charset="0"/>
                <a:cs typeface="Arial" panose="020B0604020202020204" pitchFamily="34" charset="0"/>
              </a:rPr>
              <a:t>. Enable the router to use the RADIUS server for authentication by configuring the following on the router:</a:t>
            </a:r>
          </a:p>
          <a:p>
            <a:pPr lvl="2">
              <a:buFont typeface="+mj-lt"/>
              <a:buAutoNum type="arabicPeriod"/>
            </a:pPr>
            <a:r>
              <a:rPr lang="en-US" sz="1300" dirty="0">
                <a:effectLst/>
                <a:latin typeface="Arial" panose="020B0604020202020204" pitchFamily="34" charset="0"/>
                <a:cs typeface="Arial" panose="020B0604020202020204" pitchFamily="34" charset="0"/>
              </a:rPr>
              <a:t>RADIUS server name</a:t>
            </a:r>
          </a:p>
          <a:p>
            <a:pPr lvl="2">
              <a:buFont typeface="+mj-lt"/>
              <a:buAutoNum type="arabicPeriod"/>
            </a:pPr>
            <a:r>
              <a:rPr lang="en-US" sz="1300" dirty="0">
                <a:effectLst/>
                <a:latin typeface="Arial" panose="020B0604020202020204" pitchFamily="34" charset="0"/>
                <a:cs typeface="Arial" panose="020B0604020202020204" pitchFamily="34" charset="0"/>
              </a:rPr>
              <a:t>RADIUS server IP address, authentication port 1812, and accounting port 1813</a:t>
            </a:r>
          </a:p>
          <a:p>
            <a:pPr lvl="2">
              <a:buFont typeface="+mj-lt"/>
              <a:buAutoNum type="arabicPeriod"/>
            </a:pPr>
            <a:r>
              <a:rPr lang="en-US" sz="1300" dirty="0">
                <a:effectLst/>
                <a:latin typeface="Arial" panose="020B0604020202020204" pitchFamily="34" charset="0"/>
                <a:cs typeface="Arial" panose="020B0604020202020204" pitchFamily="34" charset="0"/>
              </a:rPr>
              <a:t>shared secret key</a:t>
            </a:r>
          </a:p>
          <a:p>
            <a:pPr lvl="1"/>
            <a:r>
              <a:rPr lang="en-US" sz="1300" b="1" dirty="0">
                <a:effectLst/>
                <a:latin typeface="Arial" panose="020B0604020202020204" pitchFamily="34" charset="0"/>
                <a:cs typeface="Arial" panose="020B0604020202020204" pitchFamily="34" charset="0"/>
              </a:rPr>
              <a:t>Step 9</a:t>
            </a:r>
            <a:r>
              <a:rPr lang="en-US" sz="1300" dirty="0">
                <a:effectLst/>
                <a:latin typeface="Arial" panose="020B0604020202020204" pitchFamily="34" charset="0"/>
                <a:cs typeface="Arial" panose="020B0604020202020204" pitchFamily="34" charset="0"/>
              </a:rPr>
              <a:t>. Configure the console line and specify the AAA login authentication method list to use</a:t>
            </a:r>
          </a:p>
          <a:p>
            <a:pPr lvl="1"/>
            <a:r>
              <a:rPr lang="en-US" sz="1300" b="1" dirty="0">
                <a:effectLst/>
                <a:latin typeface="Arial" panose="020B0604020202020204" pitchFamily="34" charset="0"/>
                <a:cs typeface="Arial" panose="020B0604020202020204" pitchFamily="34" charset="0"/>
              </a:rPr>
              <a:t>Step 10</a:t>
            </a:r>
            <a:r>
              <a:rPr lang="en-US" sz="1300" dirty="0">
                <a:effectLst/>
                <a:latin typeface="Arial" panose="020B0604020202020204" pitchFamily="34" charset="0"/>
                <a:cs typeface="Arial" panose="020B0604020202020204" pitchFamily="34" charset="0"/>
              </a:rPr>
              <a:t>. Configure the VTY lines for SSH and specify the AAA login authentication method list to use</a:t>
            </a:r>
          </a:p>
          <a:p>
            <a:pPr lvl="1"/>
            <a:r>
              <a:rPr lang="en-US" sz="1300" b="1" dirty="0">
                <a:effectLst/>
                <a:latin typeface="Arial" panose="020B0604020202020204" pitchFamily="34" charset="0"/>
                <a:cs typeface="Arial" panose="020B0604020202020204" pitchFamily="34" charset="0"/>
              </a:rPr>
              <a:t>Step 11</a:t>
            </a:r>
            <a:r>
              <a:rPr lang="en-US" sz="1300" dirty="0">
                <a:effectLst/>
                <a:latin typeface="Arial" panose="020B0604020202020204" pitchFamily="34" charset="0"/>
                <a:cs typeface="Arial" panose="020B0604020202020204" pitchFamily="34" charset="0"/>
              </a:rPr>
              <a:t>. Test and verify</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7.1 AAA Characteristics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30</a:t>
            </a:fld>
            <a:endParaRPr lang="en-US" dirty="0"/>
          </a:p>
        </p:txBody>
      </p:sp>
      <p:sp>
        <p:nvSpPr>
          <p:cNvPr id="5" name="Object4"/>
          <p:cNvSpPr/>
          <p:nvPr/>
        </p:nvSpPr>
        <p:spPr>
          <a:xfrm>
            <a:off x="159657" y="1016000"/>
            <a:ext cx="8229600" cy="2571750"/>
          </a:xfrm>
          <a:prstGeom prst="rect">
            <a:avLst/>
          </a:prstGeom>
          <a:noFill/>
          <a:ln/>
        </p:spPr>
        <p:txBody>
          <a:bodyPr wrap="square" rtlCol="0" anchor="t"/>
          <a:lstStyle/>
          <a:p>
            <a:r>
              <a:rPr lang="en-US" dirty="0">
                <a:effectLst/>
                <a:latin typeface="Arial" panose="020B0604020202020204" pitchFamily="34" charset="0"/>
                <a:cs typeface="Arial" panose="020B0604020202020204" pitchFamily="34" charset="0"/>
              </a:rPr>
              <a:t>In this lab, you will install the virtual machine.</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Lab – Install the Virtual Machine</a:t>
            </a:r>
          </a:p>
        </p:txBody>
      </p:sp>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Server-Based Authentication</a:t>
            </a:r>
          </a:p>
        </p:txBody>
      </p:sp>
    </p:spTree>
    <p:extLst>
      <p:ext uri="{BB962C8B-B14F-4D97-AF65-F5344CB8AC3E}">
        <p14:creationId xmlns:p14="http://schemas.microsoft.com/office/powerpoint/2010/main" val="4259129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Server-Based Authentication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Lab -Configure Server-Based Authentication with RADIUS</a:t>
            </a:r>
          </a:p>
        </p:txBody>
      </p:sp>
      <p:sp>
        <p:nvSpPr>
          <p:cNvPr id="5" name="Object4"/>
          <p:cNvSpPr/>
          <p:nvPr/>
        </p:nvSpPr>
        <p:spPr>
          <a:xfrm>
            <a:off x="159657" y="1016000"/>
            <a:ext cx="8229600" cy="2571750"/>
          </a:xfrm>
          <a:prstGeom prst="rect">
            <a:avLst/>
          </a:prstGeom>
          <a:noFill/>
          <a:ln/>
        </p:spPr>
        <p:txBody>
          <a:bodyPr wrap="square" rtlCol="0" anchor="t"/>
          <a:lstStyle/>
          <a:p>
            <a:r>
              <a:rPr lang="en-US" dirty="0">
                <a:effectLst/>
                <a:latin typeface="Arial" panose="020B0604020202020204" pitchFamily="34" charset="0"/>
                <a:cs typeface="Arial" panose="020B0604020202020204" pitchFamily="34" charset="0"/>
              </a:rPr>
              <a:t>In this lab, you will complete the following objective:</a:t>
            </a:r>
          </a:p>
          <a:p>
            <a:endParaRPr lang="en-US" dirty="0">
              <a:effectLst/>
              <a:latin typeface="Arial" panose="020B0604020202020204" pitchFamily="34" charset="0"/>
              <a:cs typeface="Arial" panose="020B0604020202020204" pitchFamily="34" charset="0"/>
            </a:endParaRPr>
          </a:p>
          <a:p>
            <a:r>
              <a:rPr lang="en-US" dirty="0">
                <a:effectLst/>
                <a:latin typeface="Arial" panose="020B0604020202020204" pitchFamily="34" charset="0"/>
                <a:cs typeface="Arial" panose="020B0604020202020204" pitchFamily="34" charset="0"/>
              </a:rPr>
              <a:t>	Configure Centralized Authentication Using AAA and RADIUS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Server-Based Authentication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Packet Tracer -Configure Server-Based Authentication with TACACS+ and RADIUS</a:t>
            </a:r>
          </a:p>
        </p:txBody>
      </p:sp>
      <p:sp>
        <p:nvSpPr>
          <p:cNvPr id="5" name="Object4"/>
          <p:cNvSpPr/>
          <p:nvPr/>
        </p:nvSpPr>
        <p:spPr>
          <a:xfrm>
            <a:off x="159657" y="1016000"/>
            <a:ext cx="8229600" cy="2571750"/>
          </a:xfrm>
          <a:prstGeom prst="rect">
            <a:avLst/>
          </a:prstGeom>
          <a:noFill/>
          <a:ln/>
        </p:spPr>
        <p:txBody>
          <a:bodyPr wrap="square" rtlCol="0" anchor="t"/>
          <a:lstStyle/>
          <a:p>
            <a:r>
              <a:rPr lang="en-US" dirty="0">
                <a:effectLst/>
                <a:latin typeface="Arial" panose="020B0604020202020204" pitchFamily="34" charset="0"/>
                <a:cs typeface="Arial" panose="020B0604020202020204" pitchFamily="34" charset="0"/>
              </a:rPr>
              <a:t>In this Packet Tracer activity, you will complete the following objectives:</a:t>
            </a:r>
          </a:p>
          <a:p>
            <a:endParaRPr lang="en-US"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effectLst/>
                <a:latin typeface="Arial" panose="020B0604020202020204" pitchFamily="34" charset="0"/>
                <a:cs typeface="Arial" panose="020B0604020202020204" pitchFamily="34" charset="0"/>
              </a:rPr>
              <a:t>    Configure server-based AAA authentication using TACACS+.</a:t>
            </a:r>
          </a:p>
          <a:p>
            <a:pPr marL="285750" indent="-285750">
              <a:buFont typeface="Arial" panose="020B0604020202020204" pitchFamily="34" charset="0"/>
              <a:buChar char="•"/>
            </a:pPr>
            <a:r>
              <a:rPr lang="en-US" dirty="0">
                <a:effectLst/>
                <a:latin typeface="Arial" panose="020B0604020202020204" pitchFamily="34" charset="0"/>
                <a:cs typeface="Arial" panose="020B0604020202020204" pitchFamily="34" charset="0"/>
              </a:rPr>
              <a:t>    Verify server-based AAA authentication from the PC-B client.</a:t>
            </a:r>
          </a:p>
          <a:p>
            <a:pPr marL="285750" indent="-285750">
              <a:buFont typeface="Arial" panose="020B0604020202020204" pitchFamily="34" charset="0"/>
              <a:buChar char="•"/>
            </a:pPr>
            <a:r>
              <a:rPr lang="en-US" dirty="0">
                <a:effectLst/>
                <a:latin typeface="Arial" panose="020B0604020202020204" pitchFamily="34" charset="0"/>
                <a:cs typeface="Arial" panose="020B0604020202020204" pitchFamily="34" charset="0"/>
              </a:rPr>
              <a:t>    Configure server-based AAA authentication using RADIUS.</a:t>
            </a:r>
          </a:p>
          <a:p>
            <a:pPr marL="285750" indent="-285750">
              <a:buFont typeface="Arial" panose="020B0604020202020204" pitchFamily="34" charset="0"/>
              <a:buChar char="•"/>
            </a:pPr>
            <a:r>
              <a:rPr lang="en-US" dirty="0">
                <a:effectLst/>
                <a:latin typeface="Arial" panose="020B0604020202020204" pitchFamily="34" charset="0"/>
                <a:cs typeface="Arial" panose="020B0604020202020204" pitchFamily="34" charset="0"/>
              </a:rPr>
              <a:t>    Verify server-based AAA authentication from the PC-C client.</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32</a:t>
            </a:fld>
            <a:endParaRPr lang="en-US" dirty="0"/>
          </a:p>
        </p:txBody>
      </p:sp>
    </p:spTree>
    <p:extLst>
      <p:ext uri="{BB962C8B-B14F-4D97-AF65-F5344CB8AC3E}">
        <p14:creationId xmlns:p14="http://schemas.microsoft.com/office/powerpoint/2010/main" val="764901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7.5 Configure Server-Based Authorization and Accounting</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Server-Based Authorization and Accounting</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Introduction to Server-Based AAA Authorization</a:t>
            </a:r>
          </a:p>
        </p:txBody>
      </p:sp>
      <p:sp>
        <p:nvSpPr>
          <p:cNvPr id="5" name="Object4"/>
          <p:cNvSpPr/>
          <p:nvPr/>
        </p:nvSpPr>
        <p:spPr>
          <a:xfrm>
            <a:off x="0" y="791028"/>
            <a:ext cx="9078686" cy="1625601"/>
          </a:xfrm>
          <a:prstGeom prst="rect">
            <a:avLst/>
          </a:prstGeom>
          <a:noFill/>
          <a:ln/>
        </p:spPr>
        <p:txBody>
          <a:bodyPr wrap="square" rtlCol="0" anchor="t"/>
          <a:lstStyle/>
          <a:p>
            <a:r>
              <a:rPr lang="en-US" dirty="0">
                <a:latin typeface="Arial" panose="020B0604020202020204" pitchFamily="34" charset="0"/>
                <a:cs typeface="Arial" panose="020B0604020202020204" pitchFamily="34" charset="0"/>
              </a:rPr>
              <a:t>Authorization is concerned with allowing and disallowing authenticated users access to functions of the network device interface. The TACACS+ protocol allows the separation of authentication from authorization. A router can be configured to restrict the user to performing only certain functions after successful authentication. Keep in mind that RADIUS does not separate the authentication from the authorization process.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Another important aspect of authorization is the ability to control user access to specific services.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By default, TACACS+ establishes a new TCP session for every authorization request, which can lead to delays when users enter commands. To improve performance, AAA supports persistent TCP sessions that are configured with the </a:t>
            </a:r>
            <a:r>
              <a:rPr lang="en-US" b="1" dirty="0">
                <a:latin typeface="Arial" panose="020B0604020202020204" pitchFamily="34" charset="0"/>
                <a:cs typeface="Arial" panose="020B0604020202020204" pitchFamily="34" charset="0"/>
              </a:rPr>
              <a:t>single-connection</a:t>
            </a:r>
            <a:r>
              <a:rPr lang="en-US" dirty="0">
                <a:latin typeface="Arial" panose="020B0604020202020204" pitchFamily="34" charset="0"/>
                <a:cs typeface="Arial" panose="020B0604020202020204" pitchFamily="34" charset="0"/>
              </a:rPr>
              <a:t> tacacs server configuration mode command.</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Server-Based Authorization and Accounting</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AAA Authorization Configuration</a:t>
            </a:r>
          </a:p>
        </p:txBody>
      </p:sp>
      <p:sp>
        <p:nvSpPr>
          <p:cNvPr id="7" name="TextBox 6">
            <a:extLst>
              <a:ext uri="{FF2B5EF4-FFF2-40B4-BE49-F238E27FC236}">
                <a16:creationId xmlns:a16="http://schemas.microsoft.com/office/drawing/2014/main" id="{B2E5F84B-80C3-4863-A15C-76271FEF3D20}"/>
              </a:ext>
            </a:extLst>
          </p:cNvPr>
          <p:cNvSpPr txBox="1"/>
          <p:nvPr/>
        </p:nvSpPr>
        <p:spPr>
          <a:xfrm>
            <a:off x="56243" y="731520"/>
            <a:ext cx="3315833" cy="3939540"/>
          </a:xfrm>
          <a:prstGeom prst="rect">
            <a:avLst/>
          </a:prstGeom>
          <a:noFill/>
        </p:spPr>
        <p:txBody>
          <a:bodyPr wrap="square">
            <a:spAutoFit/>
          </a:bodyPr>
          <a:lstStyle/>
          <a:p>
            <a:r>
              <a:rPr lang="en-US" sz="1600" dirty="0">
                <a:effectLst/>
                <a:latin typeface="Arial" panose="020B0604020202020204" pitchFamily="34" charset="0"/>
                <a:cs typeface="Arial" panose="020B0604020202020204" pitchFamily="34" charset="0"/>
              </a:rPr>
              <a:t>To configure authorization, use the </a:t>
            </a:r>
            <a:r>
              <a:rPr lang="en-US" sz="1600" b="1" dirty="0">
                <a:effectLst/>
                <a:latin typeface="Arial" panose="020B0604020202020204" pitchFamily="34" charset="0"/>
                <a:cs typeface="Arial" panose="020B0604020202020204" pitchFamily="34" charset="0"/>
              </a:rPr>
              <a:t>aaa authorization</a:t>
            </a:r>
            <a:r>
              <a:rPr lang="en-US" sz="1600" dirty="0">
                <a:effectLst/>
                <a:latin typeface="Arial" panose="020B0604020202020204" pitchFamily="34" charset="0"/>
                <a:cs typeface="Arial" panose="020B0604020202020204" pitchFamily="34" charset="0"/>
              </a:rPr>
              <a:t> command, as shown in the examples below. The authorization type can specify the types of commands or services:</a:t>
            </a:r>
          </a:p>
          <a:p>
            <a:endParaRPr lang="en-US" sz="1600" dirty="0">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network</a:t>
            </a:r>
            <a:r>
              <a:rPr lang="en-US" sz="1400" dirty="0">
                <a:effectLst/>
                <a:latin typeface="Arial" panose="020B0604020202020204" pitchFamily="34" charset="0"/>
                <a:cs typeface="Arial" panose="020B0604020202020204" pitchFamily="34" charset="0"/>
              </a:rPr>
              <a:t> - for network services such as PPP and SLIP</a:t>
            </a:r>
          </a:p>
          <a:p>
            <a:pPr lvl="1">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exec</a:t>
            </a:r>
            <a:r>
              <a:rPr lang="en-US" sz="1400" dirty="0">
                <a:effectLst/>
                <a:latin typeface="Arial" panose="020B0604020202020204" pitchFamily="34" charset="0"/>
                <a:cs typeface="Arial" panose="020B0604020202020204" pitchFamily="34" charset="0"/>
              </a:rPr>
              <a:t> - for User EXEC terminal sessions</a:t>
            </a:r>
          </a:p>
          <a:p>
            <a:pPr lvl="1">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commands</a:t>
            </a:r>
            <a:r>
              <a:rPr lang="en-US" sz="1400" dirty="0">
                <a:effectLst/>
                <a:latin typeface="Arial" panose="020B0604020202020204" pitchFamily="34" charset="0"/>
                <a:cs typeface="Arial" panose="020B0604020202020204" pitchFamily="34" charset="0"/>
              </a:rPr>
              <a:t> </a:t>
            </a:r>
            <a:r>
              <a:rPr lang="en-US" sz="1400" i="1" dirty="0">
                <a:effectLst/>
                <a:latin typeface="Arial" panose="020B0604020202020204" pitchFamily="34" charset="0"/>
                <a:cs typeface="Arial" panose="020B0604020202020204" pitchFamily="34" charset="0"/>
              </a:rPr>
              <a:t>level</a:t>
            </a:r>
            <a:r>
              <a:rPr lang="en-US" sz="1400" dirty="0">
                <a:effectLst/>
                <a:latin typeface="Arial" panose="020B0604020202020204" pitchFamily="34" charset="0"/>
                <a:cs typeface="Arial" panose="020B0604020202020204" pitchFamily="34" charset="0"/>
              </a:rPr>
              <a:t> - command authorization attempts authorization for all EXEC mode commands, including global configuration commands, associated with a specific privilege level</a:t>
            </a:r>
          </a:p>
        </p:txBody>
      </p:sp>
      <p:pic>
        <p:nvPicPr>
          <p:cNvPr id="9" name="Picture 8">
            <a:extLst>
              <a:ext uri="{FF2B5EF4-FFF2-40B4-BE49-F238E27FC236}">
                <a16:creationId xmlns:a16="http://schemas.microsoft.com/office/drawing/2014/main" id="{85123CDD-C7F0-4D47-AAE5-B01ECC6D716A}"/>
              </a:ext>
            </a:extLst>
          </p:cNvPr>
          <p:cNvPicPr>
            <a:picLocks noChangeAspect="1"/>
          </p:cNvPicPr>
          <p:nvPr/>
        </p:nvPicPr>
        <p:blipFill>
          <a:blip r:embed="rId3"/>
          <a:stretch>
            <a:fillRect/>
          </a:stretch>
        </p:blipFill>
        <p:spPr>
          <a:xfrm>
            <a:off x="3362325" y="1139650"/>
            <a:ext cx="5781675" cy="512415"/>
          </a:xfrm>
          <a:prstGeom prst="rect">
            <a:avLst/>
          </a:prstGeom>
        </p:spPr>
      </p:pic>
      <p:pic>
        <p:nvPicPr>
          <p:cNvPr id="10" name="Picture 9">
            <a:extLst>
              <a:ext uri="{FF2B5EF4-FFF2-40B4-BE49-F238E27FC236}">
                <a16:creationId xmlns:a16="http://schemas.microsoft.com/office/drawing/2014/main" id="{FCAA3C50-1430-4602-9EA2-5DE240033B83}"/>
              </a:ext>
            </a:extLst>
          </p:cNvPr>
          <p:cNvPicPr>
            <a:picLocks noChangeAspect="1"/>
          </p:cNvPicPr>
          <p:nvPr/>
        </p:nvPicPr>
        <p:blipFill>
          <a:blip r:embed="rId4"/>
          <a:stretch>
            <a:fillRect/>
          </a:stretch>
        </p:blipFill>
        <p:spPr>
          <a:xfrm>
            <a:off x="4274893" y="3091644"/>
            <a:ext cx="2994066" cy="1584859"/>
          </a:xfrm>
          <a:prstGeom prst="rect">
            <a:avLst/>
          </a:prstGeom>
        </p:spPr>
      </p:pic>
      <p:pic>
        <p:nvPicPr>
          <p:cNvPr id="11" name="Picture 10">
            <a:extLst>
              <a:ext uri="{FF2B5EF4-FFF2-40B4-BE49-F238E27FC236}">
                <a16:creationId xmlns:a16="http://schemas.microsoft.com/office/drawing/2014/main" id="{77F10021-5E40-4140-8412-7A8CC11A3D97}"/>
              </a:ext>
            </a:extLst>
          </p:cNvPr>
          <p:cNvPicPr>
            <a:picLocks noChangeAspect="1"/>
          </p:cNvPicPr>
          <p:nvPr/>
        </p:nvPicPr>
        <p:blipFill>
          <a:blip r:embed="rId5"/>
          <a:stretch>
            <a:fillRect/>
          </a:stretch>
        </p:blipFill>
        <p:spPr>
          <a:xfrm>
            <a:off x="3372077" y="1876242"/>
            <a:ext cx="5575980" cy="128605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Server-Based Authorization and Accounting</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Introduction to Server-Based AAA Accounting</a:t>
            </a:r>
          </a:p>
        </p:txBody>
      </p:sp>
      <p:sp>
        <p:nvSpPr>
          <p:cNvPr id="5" name="Object4"/>
          <p:cNvSpPr/>
          <p:nvPr/>
        </p:nvSpPr>
        <p:spPr>
          <a:xfrm>
            <a:off x="-1" y="914400"/>
            <a:ext cx="8795657"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AAA accounting enables usage tracking. </a:t>
            </a:r>
          </a:p>
          <a:p>
            <a:pPr>
              <a:lnSpc>
                <a:spcPts val="2000"/>
              </a:lnSpc>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When accounting is configured on a AAA server it functions as a central repository for accounting information.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Each session that is established through Cisco Secure ACS can be fully accounted for and stored on the server.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Like authentication and authorization method lists, method lists for accounting define the way accounting is performed and the sequence in which these methods are performed. After it is enabled, the default accounting method list is automatically applied to all interfaces, except those that have a user-defined, or custom, accounting method list that has been explicitly defined.</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Server-Based Authorization and Accounting</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AAA Accounting Configuration</a:t>
            </a:r>
          </a:p>
          <a:p>
            <a:pPr marL="0" indent="0">
              <a:buNone/>
            </a:pPr>
            <a:endParaRPr lang="en-US" dirty="0"/>
          </a:p>
        </p:txBody>
      </p:sp>
      <p:sp>
        <p:nvSpPr>
          <p:cNvPr id="5" name="Object4"/>
          <p:cNvSpPr/>
          <p:nvPr/>
        </p:nvSpPr>
        <p:spPr>
          <a:xfrm>
            <a:off x="-50800" y="738777"/>
            <a:ext cx="9310914" cy="2571750"/>
          </a:xfrm>
          <a:prstGeom prst="rect">
            <a:avLst/>
          </a:prstGeom>
          <a:noFill/>
          <a:ln/>
        </p:spPr>
        <p:txBody>
          <a:bodyPr wrap="square" rtlCol="0" anchor="t"/>
          <a:lstStyle/>
          <a:p>
            <a:r>
              <a:rPr lang="en-US" sz="1400" dirty="0">
                <a:effectLst/>
                <a:latin typeface="Arial" panose="020B0604020202020204" pitchFamily="34" charset="0"/>
                <a:cs typeface="Arial" panose="020B0604020202020204" pitchFamily="34" charset="0"/>
              </a:rPr>
              <a:t>To configure AAA accounting, use the </a:t>
            </a:r>
            <a:r>
              <a:rPr lang="en-US" sz="1400" b="1" dirty="0">
                <a:effectLst/>
                <a:latin typeface="Arial" panose="020B0604020202020204" pitchFamily="34" charset="0"/>
                <a:cs typeface="Arial" panose="020B0604020202020204" pitchFamily="34" charset="0"/>
              </a:rPr>
              <a:t>aaa accounting</a:t>
            </a:r>
            <a:r>
              <a:rPr lang="en-US" sz="1400" dirty="0">
                <a:effectLst/>
                <a:latin typeface="Arial" panose="020B0604020202020204" pitchFamily="34" charset="0"/>
                <a:cs typeface="Arial" panose="020B0604020202020204" pitchFamily="34" charset="0"/>
              </a:rPr>
              <a:t> command that is shown in the figure.</a:t>
            </a:r>
          </a:p>
          <a:p>
            <a:endParaRPr lang="en-US" sz="1400" dirty="0">
              <a:effectLst/>
              <a:latin typeface="Arial" panose="020B0604020202020204" pitchFamily="34" charset="0"/>
              <a:cs typeface="Arial" panose="020B0604020202020204" pitchFamily="34" charset="0"/>
            </a:endParaRPr>
          </a:p>
          <a:p>
            <a:r>
              <a:rPr lang="en-US" sz="1400" dirty="0">
                <a:effectLst/>
                <a:latin typeface="Arial" panose="020B0604020202020204" pitchFamily="34" charset="0"/>
                <a:cs typeface="Arial" panose="020B0604020202020204" pitchFamily="34" charset="0"/>
              </a:rPr>
              <a:t>The following three parameters are commonly used </a:t>
            </a:r>
            <a:r>
              <a:rPr lang="en-US" sz="1400" b="1" dirty="0">
                <a:effectLst/>
                <a:latin typeface="Arial" panose="020B0604020202020204" pitchFamily="34" charset="0"/>
                <a:cs typeface="Arial" panose="020B0604020202020204" pitchFamily="34" charset="0"/>
              </a:rPr>
              <a:t>aaa accounting</a:t>
            </a:r>
            <a:r>
              <a:rPr lang="en-US" sz="1400" dirty="0">
                <a:effectLst/>
                <a:latin typeface="Arial" panose="020B0604020202020204" pitchFamily="34" charset="0"/>
                <a:cs typeface="Arial" panose="020B0604020202020204" pitchFamily="34" charset="0"/>
              </a:rPr>
              <a:t> keywords:</a:t>
            </a:r>
          </a:p>
          <a:p>
            <a:pPr lvl="1">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network</a:t>
            </a:r>
            <a:r>
              <a:rPr lang="en-US" sz="1400" dirty="0">
                <a:effectLst/>
                <a:latin typeface="Arial" panose="020B0604020202020204" pitchFamily="34" charset="0"/>
                <a:cs typeface="Arial" panose="020B0604020202020204" pitchFamily="34" charset="0"/>
              </a:rPr>
              <a:t> - Runs accounting for all network-related service requests, including PPP.</a:t>
            </a:r>
          </a:p>
          <a:p>
            <a:pPr lvl="1">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exec</a:t>
            </a:r>
            <a:r>
              <a:rPr lang="en-US" sz="1400" dirty="0">
                <a:effectLst/>
                <a:latin typeface="Arial" panose="020B0604020202020204" pitchFamily="34" charset="0"/>
                <a:cs typeface="Arial" panose="020B0604020202020204" pitchFamily="34" charset="0"/>
              </a:rPr>
              <a:t> - Runs accounting for the EXEC shell session.</a:t>
            </a:r>
          </a:p>
          <a:p>
            <a:pPr lvl="1">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connection</a:t>
            </a:r>
            <a:r>
              <a:rPr lang="en-US" sz="1400" dirty="0">
                <a:effectLst/>
                <a:latin typeface="Arial" panose="020B0604020202020204" pitchFamily="34" charset="0"/>
                <a:cs typeface="Arial" panose="020B0604020202020204" pitchFamily="34" charset="0"/>
              </a:rPr>
              <a:t> - Runs accounting on all outbound connections such as SSH and Telnet.</a:t>
            </a:r>
          </a:p>
        </p:txBody>
      </p:sp>
      <p:pic>
        <p:nvPicPr>
          <p:cNvPr id="4" name="Picture 3">
            <a:extLst>
              <a:ext uri="{FF2B5EF4-FFF2-40B4-BE49-F238E27FC236}">
                <a16:creationId xmlns:a16="http://schemas.microsoft.com/office/drawing/2014/main" id="{E0119A7C-16AB-491A-832C-09A690277E01}"/>
              </a:ext>
            </a:extLst>
          </p:cNvPr>
          <p:cNvPicPr>
            <a:picLocks noChangeAspect="1"/>
          </p:cNvPicPr>
          <p:nvPr/>
        </p:nvPicPr>
        <p:blipFill>
          <a:blip r:embed="rId3"/>
          <a:stretch>
            <a:fillRect/>
          </a:stretch>
        </p:blipFill>
        <p:spPr>
          <a:xfrm>
            <a:off x="333829" y="2123674"/>
            <a:ext cx="7765143" cy="2373705"/>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Server-Based Authorization and Accounting</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AAA Accounting Configuration (Cont.)</a:t>
            </a:r>
          </a:p>
          <a:p>
            <a:pPr marL="0" indent="0">
              <a:buNone/>
            </a:pPr>
            <a:endParaRPr lang="en-US" dirty="0"/>
          </a:p>
        </p:txBody>
      </p:sp>
      <p:sp>
        <p:nvSpPr>
          <p:cNvPr id="8" name="TextBox 7">
            <a:extLst>
              <a:ext uri="{FF2B5EF4-FFF2-40B4-BE49-F238E27FC236}">
                <a16:creationId xmlns:a16="http://schemas.microsoft.com/office/drawing/2014/main" id="{ABEFD914-B9EC-4ADC-AA0B-07935107385A}"/>
              </a:ext>
            </a:extLst>
          </p:cNvPr>
          <p:cNvSpPr txBox="1"/>
          <p:nvPr/>
        </p:nvSpPr>
        <p:spPr>
          <a:xfrm>
            <a:off x="-50800" y="693533"/>
            <a:ext cx="9194800" cy="2308324"/>
          </a:xfrm>
          <a:prstGeom prst="rect">
            <a:avLst/>
          </a:prstGeom>
          <a:noFill/>
        </p:spPr>
        <p:txBody>
          <a:bodyPr wrap="square">
            <a:spAutoFit/>
          </a:bodyPr>
          <a:lstStyle/>
          <a:p>
            <a:r>
              <a:rPr lang="en-US" sz="1600" dirty="0">
                <a:effectLst/>
                <a:latin typeface="Arial" panose="020B0604020202020204" pitchFamily="34" charset="0"/>
                <a:cs typeface="Arial" panose="020B0604020202020204" pitchFamily="34" charset="0"/>
              </a:rPr>
              <a:t>As with AAA authentication, either the keyword </a:t>
            </a:r>
            <a:r>
              <a:rPr lang="en-US" sz="1600" b="1" dirty="0">
                <a:effectLst/>
                <a:latin typeface="Arial" panose="020B0604020202020204" pitchFamily="34" charset="0"/>
                <a:cs typeface="Arial" panose="020B0604020202020204" pitchFamily="34" charset="0"/>
              </a:rPr>
              <a:t>default</a:t>
            </a:r>
            <a:r>
              <a:rPr lang="en-US" sz="1600" dirty="0">
                <a:effectLst/>
                <a:latin typeface="Arial" panose="020B0604020202020204" pitchFamily="34" charset="0"/>
                <a:cs typeface="Arial" panose="020B0604020202020204" pitchFamily="34" charset="0"/>
              </a:rPr>
              <a:t> or a </a:t>
            </a:r>
            <a:r>
              <a:rPr lang="en-US" sz="1600" i="1" dirty="0">
                <a:effectLst/>
                <a:latin typeface="Arial" panose="020B0604020202020204" pitchFamily="34" charset="0"/>
                <a:cs typeface="Arial" panose="020B0604020202020204" pitchFamily="34" charset="0"/>
              </a:rPr>
              <a:t>list-name</a:t>
            </a:r>
            <a:r>
              <a:rPr lang="en-US" sz="1600" dirty="0">
                <a:effectLst/>
                <a:latin typeface="Arial" panose="020B0604020202020204" pitchFamily="34" charset="0"/>
                <a:cs typeface="Arial" panose="020B0604020202020204" pitchFamily="34" charset="0"/>
              </a:rPr>
              <a:t> can be used. Next, the record type, or trigger, is configured. The trigger specifies what actions cause accounting records to be updated. </a:t>
            </a:r>
          </a:p>
          <a:p>
            <a:endParaRPr lang="en-US" sz="1600" dirty="0">
              <a:latin typeface="Arial" panose="020B0604020202020204" pitchFamily="34" charset="0"/>
              <a:cs typeface="Arial" panose="020B0604020202020204" pitchFamily="34" charset="0"/>
            </a:endParaRPr>
          </a:p>
          <a:p>
            <a:r>
              <a:rPr lang="en-US" sz="1600" dirty="0">
                <a:effectLst/>
                <a:latin typeface="Arial" panose="020B0604020202020204" pitchFamily="34" charset="0"/>
                <a:cs typeface="Arial" panose="020B0604020202020204" pitchFamily="34" charset="0"/>
              </a:rPr>
              <a:t>Possible triggers include:</a:t>
            </a:r>
          </a:p>
          <a:p>
            <a:pPr lvl="1">
              <a:buFont typeface="Arial" panose="020B0604020202020204" pitchFamily="34" charset="0"/>
              <a:buChar char="•"/>
            </a:pPr>
            <a:r>
              <a:rPr lang="en-US" sz="1500" b="1" dirty="0">
                <a:effectLst/>
                <a:latin typeface="Arial" panose="020B0604020202020204" pitchFamily="34" charset="0"/>
                <a:cs typeface="Arial" panose="020B0604020202020204" pitchFamily="34" charset="0"/>
              </a:rPr>
              <a:t>start-stop</a:t>
            </a:r>
            <a:r>
              <a:rPr lang="en-US" sz="1500" dirty="0">
                <a:effectLst/>
                <a:latin typeface="Arial" panose="020B0604020202020204" pitchFamily="34" charset="0"/>
                <a:cs typeface="Arial" panose="020B0604020202020204" pitchFamily="34" charset="0"/>
              </a:rPr>
              <a:t> - Sends a "start" accounting notice at the beginning of a process and a "stop" accounting notice at the end of a process.</a:t>
            </a:r>
          </a:p>
          <a:p>
            <a:pPr lvl="1">
              <a:buFont typeface="Arial" panose="020B0604020202020204" pitchFamily="34" charset="0"/>
              <a:buChar char="•"/>
            </a:pPr>
            <a:r>
              <a:rPr lang="en-US" sz="1500" b="1" dirty="0">
                <a:effectLst/>
                <a:latin typeface="Arial" panose="020B0604020202020204" pitchFamily="34" charset="0"/>
                <a:cs typeface="Arial" panose="020B0604020202020204" pitchFamily="34" charset="0"/>
              </a:rPr>
              <a:t>stop-only</a:t>
            </a:r>
            <a:r>
              <a:rPr lang="en-US" sz="1500" dirty="0">
                <a:effectLst/>
                <a:latin typeface="Arial" panose="020B0604020202020204" pitchFamily="34" charset="0"/>
                <a:cs typeface="Arial" panose="020B0604020202020204" pitchFamily="34" charset="0"/>
              </a:rPr>
              <a:t> - Sends a "stop" accounting record for all cases including authentication failures.</a:t>
            </a:r>
          </a:p>
          <a:p>
            <a:pPr lvl="1">
              <a:buFont typeface="Arial" panose="020B0604020202020204" pitchFamily="34" charset="0"/>
              <a:buChar char="•"/>
            </a:pPr>
            <a:r>
              <a:rPr lang="en-US" sz="1500" b="1" dirty="0">
                <a:effectLst/>
                <a:latin typeface="Arial" panose="020B0604020202020204" pitchFamily="34" charset="0"/>
                <a:cs typeface="Arial" panose="020B0604020202020204" pitchFamily="34" charset="0"/>
              </a:rPr>
              <a:t>none</a:t>
            </a:r>
            <a:r>
              <a:rPr lang="en-US" sz="1500" dirty="0">
                <a:effectLst/>
                <a:latin typeface="Arial" panose="020B0604020202020204" pitchFamily="34" charset="0"/>
                <a:cs typeface="Arial" panose="020B0604020202020204" pitchFamily="34" charset="0"/>
              </a:rPr>
              <a:t> - Disables accounting services on a line or interface. </a:t>
            </a:r>
          </a:p>
        </p:txBody>
      </p:sp>
      <p:sp>
        <p:nvSpPr>
          <p:cNvPr id="11" name="TextBox 10">
            <a:extLst>
              <a:ext uri="{FF2B5EF4-FFF2-40B4-BE49-F238E27FC236}">
                <a16:creationId xmlns:a16="http://schemas.microsoft.com/office/drawing/2014/main" id="{9E815615-7DB6-4B33-AF91-74365EEB9BE0}"/>
              </a:ext>
            </a:extLst>
          </p:cNvPr>
          <p:cNvSpPr txBox="1"/>
          <p:nvPr/>
        </p:nvSpPr>
        <p:spPr>
          <a:xfrm>
            <a:off x="226786" y="3209638"/>
            <a:ext cx="2697843" cy="1077218"/>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figures show the command syntax and method list options available.</a:t>
            </a:r>
          </a:p>
        </p:txBody>
      </p:sp>
      <p:pic>
        <p:nvPicPr>
          <p:cNvPr id="7" name="Picture 6">
            <a:extLst>
              <a:ext uri="{FF2B5EF4-FFF2-40B4-BE49-F238E27FC236}">
                <a16:creationId xmlns:a16="http://schemas.microsoft.com/office/drawing/2014/main" id="{B67E5013-08EE-4B7D-B85A-DFC3270B1F2D}"/>
              </a:ext>
            </a:extLst>
          </p:cNvPr>
          <p:cNvPicPr>
            <a:picLocks noChangeAspect="1"/>
          </p:cNvPicPr>
          <p:nvPr/>
        </p:nvPicPr>
        <p:blipFill>
          <a:blip r:embed="rId3"/>
          <a:stretch>
            <a:fillRect/>
          </a:stretch>
        </p:blipFill>
        <p:spPr>
          <a:xfrm>
            <a:off x="2997200" y="2870250"/>
            <a:ext cx="5522685" cy="199893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38</a:t>
            </a:fld>
            <a:endParaRPr lang="en-US" dirty="0"/>
          </a:p>
        </p:txBody>
      </p:sp>
    </p:spTree>
    <p:extLst>
      <p:ext uri="{BB962C8B-B14F-4D97-AF65-F5344CB8AC3E}">
        <p14:creationId xmlns:p14="http://schemas.microsoft.com/office/powerpoint/2010/main" val="401292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AAA Characteristics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Authentication without AAA</a:t>
            </a:r>
          </a:p>
        </p:txBody>
      </p:sp>
      <p:sp>
        <p:nvSpPr>
          <p:cNvPr id="5" name="Object4"/>
          <p:cNvSpPr/>
          <p:nvPr/>
        </p:nvSpPr>
        <p:spPr>
          <a:xfrm>
            <a:off x="0" y="914400"/>
            <a:ext cx="3827158"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The simplest method of remote access authentication is to configure a login and password combination on console, vty lines, and aux ports, as shown in the figure.</a:t>
            </a:r>
          </a:p>
          <a:p>
            <a:pPr>
              <a:lnSpc>
                <a:spcPts val="2000"/>
              </a:lnSpc>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This method provides no accountability. Anyone with the password can gain entry to the device and alter the configuration.</a:t>
            </a:r>
          </a:p>
          <a:p>
            <a:endParaRPr lang="en-US" sz="1400" dirty="0"/>
          </a:p>
          <a:p>
            <a:pPr>
              <a:lnSpc>
                <a:spcPts val="2000"/>
              </a:lnSpc>
            </a:pPr>
            <a:endParaRPr lang="en-US" sz="1400" dirty="0"/>
          </a:p>
        </p:txBody>
      </p:sp>
      <p:sp>
        <p:nvSpPr>
          <p:cNvPr id="8" name="TextBox 7">
            <a:extLst>
              <a:ext uri="{FF2B5EF4-FFF2-40B4-BE49-F238E27FC236}">
                <a16:creationId xmlns:a16="http://schemas.microsoft.com/office/drawing/2014/main" id="{BAF1DAA8-717D-4E84-8C28-BEF6A653F0C9}"/>
              </a:ext>
            </a:extLst>
          </p:cNvPr>
          <p:cNvSpPr txBox="1"/>
          <p:nvPr/>
        </p:nvSpPr>
        <p:spPr>
          <a:xfrm>
            <a:off x="-1" y="3568649"/>
            <a:ext cx="8897257" cy="923330"/>
          </a:xfrm>
          <a:prstGeom prst="rect">
            <a:avLst/>
          </a:prstGeom>
          <a:noFill/>
        </p:spPr>
        <p:txBody>
          <a:bodyPr wrap="square">
            <a:spAutoFit/>
          </a:bodyPr>
          <a:lstStyle/>
          <a:p>
            <a:r>
              <a:rPr lang="en-US" sz="1800" dirty="0"/>
              <a:t>SSH is a more secure form of remote access. It requires both a username and a password, both of which are encrypted during transmissions. The local database method has some limitations. The user accounts must be configured locally on each device. </a:t>
            </a:r>
          </a:p>
        </p:txBody>
      </p:sp>
      <p:pic>
        <p:nvPicPr>
          <p:cNvPr id="4" name="Picture 3">
            <a:extLst>
              <a:ext uri="{FF2B5EF4-FFF2-40B4-BE49-F238E27FC236}">
                <a16:creationId xmlns:a16="http://schemas.microsoft.com/office/drawing/2014/main" id="{70E48F64-5C39-468B-9390-F716427222AC}"/>
              </a:ext>
            </a:extLst>
          </p:cNvPr>
          <p:cNvPicPr>
            <a:picLocks noChangeAspect="1"/>
          </p:cNvPicPr>
          <p:nvPr/>
        </p:nvPicPr>
        <p:blipFill>
          <a:blip r:embed="rId3"/>
          <a:stretch>
            <a:fillRect/>
          </a:stretch>
        </p:blipFill>
        <p:spPr>
          <a:xfrm>
            <a:off x="4002740" y="672175"/>
            <a:ext cx="4965677" cy="2496761"/>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AAA Characteristics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AAA Components</a:t>
            </a:r>
          </a:p>
        </p:txBody>
      </p:sp>
      <p:sp>
        <p:nvSpPr>
          <p:cNvPr id="5" name="Object4"/>
          <p:cNvSpPr/>
          <p:nvPr/>
        </p:nvSpPr>
        <p:spPr>
          <a:xfrm>
            <a:off x="-1" y="708660"/>
            <a:ext cx="9143999"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Network and administrative AAA security in the Cisco environment has three functional components:</a:t>
            </a:r>
          </a:p>
          <a:p>
            <a:pPr>
              <a:lnSpc>
                <a:spcPts val="2000"/>
              </a:lnSpc>
            </a:pPr>
            <a:endParaRPr lang="en-US" sz="1600" dirty="0">
              <a:latin typeface="Arial" panose="020B0604020202020204" pitchFamily="34" charset="0"/>
              <a:cs typeface="Arial" panose="020B0604020202020204" pitchFamily="34" charset="0"/>
            </a:endParaRPr>
          </a:p>
          <a:p>
            <a:pPr marL="742950" lvl="1" indent="-285750">
              <a:lnSpc>
                <a:spcPts val="2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Authentication </a:t>
            </a:r>
            <a:r>
              <a:rPr lang="en-US" sz="1600" dirty="0">
                <a:latin typeface="Arial" panose="020B0604020202020204" pitchFamily="34" charset="0"/>
                <a:cs typeface="Arial" panose="020B0604020202020204" pitchFamily="34" charset="0"/>
              </a:rPr>
              <a:t>- Users and administrators must prove their identity before accessing the network and network resources. Authentication can be established using username and password combinations, challenge and response questions, token cards, and other methods. For example: “I am user ‘student’ and I know the password to prove it.”</a:t>
            </a:r>
          </a:p>
          <a:p>
            <a:pPr lvl="1">
              <a:lnSpc>
                <a:spcPts val="2000"/>
              </a:lnSpc>
            </a:pPr>
            <a:endParaRPr lang="en-US" sz="1600" dirty="0">
              <a:latin typeface="Arial" panose="020B0604020202020204" pitchFamily="34" charset="0"/>
              <a:cs typeface="Arial" panose="020B0604020202020204" pitchFamily="34" charset="0"/>
            </a:endParaRPr>
          </a:p>
          <a:p>
            <a:pPr marL="742950" lvl="1" indent="-285750">
              <a:lnSpc>
                <a:spcPts val="2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Authorization</a:t>
            </a:r>
            <a:r>
              <a:rPr lang="en-US" sz="1600" dirty="0">
                <a:latin typeface="Arial" panose="020B0604020202020204" pitchFamily="34" charset="0"/>
                <a:cs typeface="Arial" panose="020B0604020202020204" pitchFamily="34" charset="0"/>
              </a:rPr>
              <a:t> - After the user is authenticated, authorization services determine which resources the user can access and which operations the user is allowed to perform. An example is “User ‘student’ can access host serverXYZ using SSH only.”</a:t>
            </a:r>
          </a:p>
          <a:p>
            <a:pPr lvl="1">
              <a:lnSpc>
                <a:spcPts val="2000"/>
              </a:lnSpc>
            </a:pPr>
            <a:endParaRPr lang="en-US" sz="1600" dirty="0">
              <a:latin typeface="Arial" panose="020B0604020202020204" pitchFamily="34" charset="0"/>
              <a:cs typeface="Arial" panose="020B0604020202020204" pitchFamily="34" charset="0"/>
            </a:endParaRPr>
          </a:p>
          <a:p>
            <a:pPr marL="742950" lvl="1" indent="-285750">
              <a:lnSpc>
                <a:spcPts val="2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Accounting and auditing </a:t>
            </a:r>
            <a:r>
              <a:rPr lang="en-US" sz="1600" dirty="0">
                <a:latin typeface="Arial" panose="020B0604020202020204" pitchFamily="34" charset="0"/>
                <a:cs typeface="Arial" panose="020B0604020202020204" pitchFamily="34" charset="0"/>
              </a:rPr>
              <a:t>- Accounting records what the user does, including what is accessed, the amount of time the resource is accessed, and any changes that were made. Accounting keeps track of how network resources are used. An example is "User 'student' accessed host serverXYZ using SSH for 15 minutes."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AAA Characteristics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Authentication Modes</a:t>
            </a:r>
          </a:p>
        </p:txBody>
      </p:sp>
      <p:sp>
        <p:nvSpPr>
          <p:cNvPr id="5" name="Object4"/>
          <p:cNvSpPr/>
          <p:nvPr/>
        </p:nvSpPr>
        <p:spPr>
          <a:xfrm>
            <a:off x="66612" y="731519"/>
            <a:ext cx="4723391" cy="3684363"/>
          </a:xfrm>
          <a:prstGeom prst="rect">
            <a:avLst/>
          </a:prstGeom>
          <a:noFill/>
          <a:ln/>
        </p:spPr>
        <p:txBody>
          <a:bodyPr wrap="square" rtlCol="0" anchor="t"/>
          <a:lstStyle/>
          <a:p>
            <a:r>
              <a:rPr lang="en-US" sz="1400" dirty="0">
                <a:latin typeface="Arial" panose="020B0604020202020204" pitchFamily="34" charset="0"/>
                <a:cs typeface="Arial" panose="020B0604020202020204" pitchFamily="34" charset="0"/>
              </a:rPr>
              <a:t>Cisco provides two common methods of implementing AAA services:</a:t>
            </a:r>
          </a:p>
          <a:p>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Local AAA Authentication</a:t>
            </a:r>
            <a:r>
              <a:rPr lang="en-US" sz="1400" dirty="0">
                <a:latin typeface="Arial" panose="020B0604020202020204" pitchFamily="34" charset="0"/>
                <a:cs typeface="Arial" panose="020B0604020202020204" pitchFamily="34" charset="0"/>
              </a:rPr>
              <a:t> -Local AAA uses a local database for authentication. This method is sometimes known as self-contained authentication. In this course, it will be referred to as local AAA authentication.</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Server-Based AAA Authentication</a:t>
            </a:r>
            <a:r>
              <a:rPr lang="en-US" sz="1400" dirty="0">
                <a:latin typeface="Arial" panose="020B0604020202020204" pitchFamily="34" charset="0"/>
                <a:cs typeface="Arial" panose="020B0604020202020204" pitchFamily="34" charset="0"/>
              </a:rPr>
              <a:t> - With the server-based method, the router accesses a central AAA server, such as the Cisco Secure Access Control System (ACS) for Windows, which is shown in the figure. The central AAA server contains the usernames and password for all users. The router uses either the Remote Authentication Dial-In User Service (RADIUS) or Terminal Access Controller Access Control System (TACACS+) protocols to communicate with the AAA server. </a:t>
            </a:r>
          </a:p>
        </p:txBody>
      </p:sp>
      <p:pic>
        <p:nvPicPr>
          <p:cNvPr id="6" name="Picture 5">
            <a:extLst>
              <a:ext uri="{FF2B5EF4-FFF2-40B4-BE49-F238E27FC236}">
                <a16:creationId xmlns:a16="http://schemas.microsoft.com/office/drawing/2014/main" id="{FB77A67D-2220-4221-B859-EC0AA58EA349}"/>
              </a:ext>
            </a:extLst>
          </p:cNvPr>
          <p:cNvPicPr>
            <a:picLocks noChangeAspect="1"/>
          </p:cNvPicPr>
          <p:nvPr/>
        </p:nvPicPr>
        <p:blipFill>
          <a:blip r:embed="rId3"/>
          <a:stretch>
            <a:fillRect/>
          </a:stretch>
        </p:blipFill>
        <p:spPr>
          <a:xfrm>
            <a:off x="4687056" y="2613790"/>
            <a:ext cx="4456943" cy="1628498"/>
          </a:xfrm>
          <a:prstGeom prst="rect">
            <a:avLst/>
          </a:prstGeom>
        </p:spPr>
      </p:pic>
      <p:pic>
        <p:nvPicPr>
          <p:cNvPr id="4" name="Picture 3">
            <a:extLst>
              <a:ext uri="{FF2B5EF4-FFF2-40B4-BE49-F238E27FC236}">
                <a16:creationId xmlns:a16="http://schemas.microsoft.com/office/drawing/2014/main" id="{BDDBB6F1-2A97-41A8-A393-86B20CB1A603}"/>
              </a:ext>
            </a:extLst>
          </p:cNvPr>
          <p:cNvPicPr>
            <a:picLocks noChangeAspect="1"/>
          </p:cNvPicPr>
          <p:nvPr/>
        </p:nvPicPr>
        <p:blipFill>
          <a:blip r:embed="rId4"/>
          <a:stretch>
            <a:fillRect/>
          </a:stretch>
        </p:blipFill>
        <p:spPr>
          <a:xfrm>
            <a:off x="4737015" y="1037329"/>
            <a:ext cx="4087550" cy="1414144"/>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AAA Characteristics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Authorization</a:t>
            </a:r>
          </a:p>
        </p:txBody>
      </p:sp>
      <p:sp>
        <p:nvSpPr>
          <p:cNvPr id="5" name="Object4"/>
          <p:cNvSpPr/>
          <p:nvPr/>
        </p:nvSpPr>
        <p:spPr>
          <a:xfrm>
            <a:off x="-1" y="914400"/>
            <a:ext cx="8962571" cy="548640"/>
          </a:xfrm>
          <a:prstGeom prst="rect">
            <a:avLst/>
          </a:prstGeom>
          <a:noFill/>
          <a:ln/>
        </p:spPr>
        <p:txBody>
          <a:bodyPr wrap="square" rtlCol="0" anchor="t"/>
          <a:lstStyle/>
          <a:p>
            <a:pPr>
              <a:lnSpc>
                <a:spcPts val="2000"/>
              </a:lnSpc>
            </a:pPr>
            <a:r>
              <a:rPr lang="en-US" dirty="0">
                <a:latin typeface="Arial" panose="020B0604020202020204" pitchFamily="34" charset="0"/>
                <a:cs typeface="Arial" panose="020B0604020202020204" pitchFamily="34" charset="0"/>
              </a:rPr>
              <a:t>After users are successfully authenticated against the selected AAA data source, either local or server-based, they are then authorized for specific network resources, as shown in the figure.</a:t>
            </a:r>
          </a:p>
        </p:txBody>
      </p:sp>
      <p:pic>
        <p:nvPicPr>
          <p:cNvPr id="4" name="Picture 3">
            <a:extLst>
              <a:ext uri="{FF2B5EF4-FFF2-40B4-BE49-F238E27FC236}">
                <a16:creationId xmlns:a16="http://schemas.microsoft.com/office/drawing/2014/main" id="{56C4D207-B468-4613-8813-81481E9B1E24}"/>
              </a:ext>
            </a:extLst>
          </p:cNvPr>
          <p:cNvPicPr>
            <a:picLocks noChangeAspect="1"/>
          </p:cNvPicPr>
          <p:nvPr/>
        </p:nvPicPr>
        <p:blipFill>
          <a:blip r:embed="rId3"/>
          <a:stretch>
            <a:fillRect/>
          </a:stretch>
        </p:blipFill>
        <p:spPr>
          <a:xfrm>
            <a:off x="551062" y="1828800"/>
            <a:ext cx="7224366" cy="2497945"/>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AAA Characteristics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Accounting</a:t>
            </a:r>
          </a:p>
        </p:txBody>
      </p:sp>
      <p:sp>
        <p:nvSpPr>
          <p:cNvPr id="5" name="Object4"/>
          <p:cNvSpPr/>
          <p:nvPr/>
        </p:nvSpPr>
        <p:spPr>
          <a:xfrm>
            <a:off x="239485" y="914400"/>
            <a:ext cx="8802914" cy="2571750"/>
          </a:xfrm>
          <a:prstGeom prst="rect">
            <a:avLst/>
          </a:prstGeom>
          <a:noFill/>
          <a:ln/>
        </p:spPr>
        <p:txBody>
          <a:bodyPr wrap="square" rtlCol="0" anchor="t"/>
          <a:lstStyle/>
          <a:p>
            <a:pPr>
              <a:lnSpc>
                <a:spcPts val="2000"/>
              </a:lnSpc>
            </a:pPr>
            <a:r>
              <a:rPr lang="en-US" dirty="0">
                <a:latin typeface="Arial" panose="020B0604020202020204" pitchFamily="34" charset="0"/>
                <a:cs typeface="Arial" panose="020B0604020202020204" pitchFamily="34" charset="0"/>
              </a:rPr>
              <a:t>Accounting is implemented using a AAA server. This service reports usage statistics back to the ACS server. These statistics can be extracted to create detailed reports about the configuration of the network.</a:t>
            </a:r>
          </a:p>
          <a:p>
            <a:pPr>
              <a:lnSpc>
                <a:spcPts val="2000"/>
              </a:lnSpc>
            </a:pPr>
            <a:endParaRPr lang="en-US" dirty="0">
              <a:latin typeface="Arial" panose="020B0604020202020204" pitchFamily="34" charset="0"/>
              <a:cs typeface="Arial" panose="020B0604020202020204" pitchFamily="34" charset="0"/>
            </a:endParaRPr>
          </a:p>
          <a:p>
            <a:pPr>
              <a:lnSpc>
                <a:spcPts val="2000"/>
              </a:lnSpc>
            </a:pPr>
            <a:r>
              <a:rPr lang="en-US" dirty="0">
                <a:latin typeface="Arial" panose="020B0604020202020204" pitchFamily="34" charset="0"/>
                <a:cs typeface="Arial" panose="020B0604020202020204" pitchFamily="34" charset="0"/>
              </a:rPr>
              <a:t>The types of accounting information that can be collected are as follows:</a:t>
            </a:r>
          </a:p>
          <a:p>
            <a:pPr marL="742950" lvl="1" indent="-285750">
              <a:lnSpc>
                <a:spcPts val="2000"/>
              </a:lnSpc>
              <a:buFont typeface="Arial" panose="020B0604020202020204" pitchFamily="34" charset="0"/>
              <a:buChar char="•"/>
            </a:pPr>
            <a:r>
              <a:rPr lang="en-US" dirty="0">
                <a:latin typeface="Arial" panose="020B0604020202020204" pitchFamily="34" charset="0"/>
                <a:cs typeface="Arial" panose="020B0604020202020204" pitchFamily="34" charset="0"/>
              </a:rPr>
              <a:t>Network accounting</a:t>
            </a:r>
          </a:p>
          <a:p>
            <a:pPr marL="742950" lvl="1" indent="-285750">
              <a:lnSpc>
                <a:spcPts val="2000"/>
              </a:lnSpc>
              <a:buFont typeface="Arial" panose="020B0604020202020204" pitchFamily="34" charset="0"/>
              <a:buChar char="•"/>
            </a:pPr>
            <a:r>
              <a:rPr lang="en-US" dirty="0">
                <a:latin typeface="Arial" panose="020B0604020202020204" pitchFamily="34" charset="0"/>
                <a:cs typeface="Arial" panose="020B0604020202020204" pitchFamily="34" charset="0"/>
              </a:rPr>
              <a:t>Connection accounting</a:t>
            </a:r>
          </a:p>
          <a:p>
            <a:pPr marL="742950" lvl="1" indent="-285750">
              <a:lnSpc>
                <a:spcPts val="2000"/>
              </a:lnSpc>
              <a:buFont typeface="Arial" panose="020B0604020202020204" pitchFamily="34" charset="0"/>
              <a:buChar char="•"/>
            </a:pPr>
            <a:r>
              <a:rPr lang="en-US" dirty="0">
                <a:latin typeface="Arial" panose="020B0604020202020204" pitchFamily="34" charset="0"/>
                <a:cs typeface="Arial" panose="020B0604020202020204" pitchFamily="34" charset="0"/>
              </a:rPr>
              <a:t>EXEC accounting</a:t>
            </a:r>
          </a:p>
          <a:p>
            <a:pPr marL="742950" lvl="1" indent="-285750">
              <a:lnSpc>
                <a:spcPts val="2000"/>
              </a:lnSpc>
              <a:buFont typeface="Arial" panose="020B0604020202020204" pitchFamily="34" charset="0"/>
              <a:buChar char="•"/>
            </a:pPr>
            <a:r>
              <a:rPr lang="en-US" dirty="0">
                <a:latin typeface="Arial" panose="020B0604020202020204" pitchFamily="34" charset="0"/>
                <a:cs typeface="Arial" panose="020B0604020202020204" pitchFamily="34" charset="0"/>
              </a:rPr>
              <a:t>System accounting</a:t>
            </a:r>
          </a:p>
          <a:p>
            <a:pPr marL="742950" lvl="1" indent="-285750">
              <a:lnSpc>
                <a:spcPts val="2000"/>
              </a:lnSpc>
              <a:buFont typeface="Arial" panose="020B0604020202020204" pitchFamily="34" charset="0"/>
              <a:buChar char="•"/>
            </a:pPr>
            <a:r>
              <a:rPr lang="en-US" dirty="0">
                <a:latin typeface="Arial" panose="020B0604020202020204" pitchFamily="34" charset="0"/>
                <a:cs typeface="Arial" panose="020B0604020202020204" pitchFamily="34" charset="0"/>
              </a:rPr>
              <a:t>Command accounting</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7.2 Configure Local AAA Authentication </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2094</TotalTime>
  <Words>4195</Words>
  <Application>Microsoft Office PowerPoint</Application>
  <PresentationFormat>On-screen Show (16:9)</PresentationFormat>
  <Paragraphs>405</Paragraphs>
  <Slides>38</Slides>
  <Notes>38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ＭＳ Ｐゴシック</vt:lpstr>
      <vt:lpstr>Arial</vt:lpstr>
      <vt:lpstr>Calibri</vt:lpstr>
      <vt:lpstr>CiscoSans</vt:lpstr>
      <vt:lpstr>CiscoSans ExtraLight</vt:lpstr>
      <vt:lpstr>CiscoSans Thin</vt:lpstr>
      <vt:lpstr>Times New Roman</vt:lpstr>
      <vt:lpstr>Wingdings</vt:lpstr>
      <vt:lpstr>Office Theme</vt:lpstr>
      <vt:lpstr>Default Theme</vt:lpstr>
      <vt:lpstr>PowerPoint Presentation</vt:lpstr>
      <vt:lpstr>Module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Dragi Klimovski</cp:lastModifiedBy>
  <cp:revision>59</cp:revision>
  <dcterms:created xsi:type="dcterms:W3CDTF">2020-12-08T18:27:12Z</dcterms:created>
  <dcterms:modified xsi:type="dcterms:W3CDTF">2022-07-08T04:04:14Z</dcterms:modified>
</cp:coreProperties>
</file>