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"/>
  </p:notesMasterIdLst>
  <p:sldIdLst>
    <p:sldId id="1092" r:id="rId3"/>
    <p:sldId id="1091" r:id="rId4"/>
    <p:sldId id="1093" r:id="rId5"/>
    <p:sldId id="10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12EE-B9D6-4FA5-9F53-5795C1DAC156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B933C-53E3-40AD-8F57-40FFEB1084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2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8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417342-8576-4DCA-8ED7-43AFDE355215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648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0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8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417342-8576-4DCA-8ED7-43AFDE355215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648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38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48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417342-8576-4DCA-8ED7-43AFDE355215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648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36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9BC8B-766D-4D92-9762-7E7E83ABE00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8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AU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0212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3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TC Building powerpoin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0"/>
          <a:stretch/>
        </p:blipFill>
        <p:spPr>
          <a:xfrm>
            <a:off x="0" y="-1"/>
            <a:ext cx="12192000" cy="6866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7446" y="5346700"/>
            <a:ext cx="3275753" cy="927100"/>
          </a:xfrm>
          <a:prstGeom prst="rect">
            <a:avLst/>
          </a:prstGeom>
        </p:spPr>
      </p:pic>
      <p:pic>
        <p:nvPicPr>
          <p:cNvPr id="9" name="Picture 8" descr="DVC Bubb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820" y="528709"/>
            <a:ext cx="10899999" cy="4354227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042390"/>
            <a:ext cx="6934201" cy="1324139"/>
          </a:xfrm>
          <a:prstGeom prst="rect">
            <a:avLst/>
          </a:prstGeom>
        </p:spPr>
        <p:txBody>
          <a:bodyPr/>
          <a:lstStyle>
            <a:lvl1pPr marL="0" indent="0"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0" y="3564291"/>
            <a:ext cx="5511800" cy="1239760"/>
          </a:xfrm>
          <a:prstGeom prst="rect">
            <a:avLst/>
          </a:prstGeom>
        </p:spPr>
        <p:txBody>
          <a:bodyPr/>
          <a:lstStyle>
            <a:lvl1pPr marL="0" indent="0">
              <a:defRPr baseline="0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7" descr="swin logo v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65834" y="0"/>
            <a:ext cx="1926167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8356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9450918" y="228601"/>
            <a:ext cx="2247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/>
                </a:solidFill>
                <a:latin typeface="Arial"/>
                <a:ea typeface="ＭＳ Ｐゴシック" charset="-128"/>
                <a:cs typeface="Arial"/>
              </a:rPr>
              <a:t>Swinburne</a:t>
            </a:r>
          </a:p>
        </p:txBody>
      </p:sp>
      <p:sp>
        <p:nvSpPr>
          <p:cNvPr id="4" name="Rectangle 6"/>
          <p:cNvSpPr/>
          <p:nvPr userDrawn="1"/>
        </p:nvSpPr>
        <p:spPr>
          <a:xfrm>
            <a:off x="11794067" y="1"/>
            <a:ext cx="397933" cy="2968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 userDrawn="1"/>
        </p:nvSpPr>
        <p:spPr>
          <a:xfrm>
            <a:off x="11794067" y="293689"/>
            <a:ext cx="402167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1652" y="285751"/>
            <a:ext cx="8515349" cy="46672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64600" y="64706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AEB0F0-5540-4FE2-9628-2CB6653FEA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653" y="971551"/>
            <a:ext cx="11163300" cy="44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6401" y="6486526"/>
            <a:ext cx="595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2"/>
                </a:solidFill>
              </a:rPr>
              <a:t>SCIENCE  |  TECHNOLOGY  |   INNOVATION  |  BUSINESS  |  DESIGN</a:t>
            </a:r>
          </a:p>
        </p:txBody>
      </p:sp>
    </p:spTree>
    <p:extLst>
      <p:ext uri="{BB962C8B-B14F-4D97-AF65-F5344CB8AC3E}">
        <p14:creationId xmlns:p14="http://schemas.microsoft.com/office/powerpoint/2010/main" val="21444495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9450918" y="228601"/>
            <a:ext cx="2247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/>
                </a:solidFill>
                <a:latin typeface="Arial"/>
                <a:ea typeface="ＭＳ Ｐゴシック" charset="-128"/>
                <a:cs typeface="Arial"/>
              </a:rPr>
              <a:t>Swinburne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794067" y="1"/>
            <a:ext cx="397933" cy="2968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 userDrawn="1"/>
        </p:nvSpPr>
        <p:spPr>
          <a:xfrm>
            <a:off x="11794067" y="293689"/>
            <a:ext cx="402167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1652" y="285751"/>
            <a:ext cx="8515349" cy="46672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i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584" y="1647825"/>
            <a:ext cx="11190816" cy="43307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Arial" pitchFamily="34" charset="0"/>
              <a:buChar char="-"/>
              <a:defRPr sz="2400">
                <a:solidFill>
                  <a:schemeClr val="bg1"/>
                </a:solidFill>
              </a:defRPr>
            </a:lvl1pPr>
            <a:lvl2pPr marL="720000" indent="-36000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1080000" indent="-36000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-"/>
              <a:defRPr sz="22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tx1"/>
                </a:solidFill>
              </a:defRPr>
            </a:lvl4pPr>
            <a:lvl5pP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Level 1 point</a:t>
            </a:r>
          </a:p>
          <a:p>
            <a:pPr lvl="1"/>
            <a:r>
              <a:rPr lang="en-US" dirty="0"/>
              <a:t>Level 2 point</a:t>
            </a:r>
          </a:p>
          <a:p>
            <a:pPr lvl="2"/>
            <a:r>
              <a:rPr lang="en-US" dirty="0"/>
              <a:t>Level 3 point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64600" y="64706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AEB0F0-5540-4FE2-9628-2CB6653FEA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653" y="971551"/>
            <a:ext cx="11163300" cy="447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06401" y="6486526"/>
            <a:ext cx="595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2"/>
                </a:solidFill>
              </a:rPr>
              <a:t>SCIENCE  |  TECHNOLOGY  |   INNOVATION  |  BUSINESS  |  DESIGN</a:t>
            </a:r>
          </a:p>
        </p:txBody>
      </p:sp>
    </p:spTree>
    <p:extLst>
      <p:ext uri="{BB962C8B-B14F-4D97-AF65-F5344CB8AC3E}">
        <p14:creationId xmlns:p14="http://schemas.microsoft.com/office/powerpoint/2010/main" val="41128575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A1D7-4B23-40B5-AA99-E3F99081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BD618-B29C-48E5-8AAF-E96EA7B6C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FE6-6476-4F8A-AED1-76FE031A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6A12-1B59-427A-AC1B-06E2A07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772A-C31B-4B6D-932A-1937E221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4DA4-36D0-4545-9CB4-33F4545F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B3BB-B258-4D78-8F41-74EB65C6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9FAC-AE3A-4747-9797-43EF497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8D07-61BC-4856-B2E6-A687F499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BA27-15B8-43A6-8C4B-3871AF6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67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35E-B133-491A-8A19-51518F5D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2B45-1D47-4BD6-9F76-C8A4C8F2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9CD7-F7A9-40A0-9852-A1FF0E2D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CE40-A0A2-49F7-B9F9-FCE0E2D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18D6-936F-4DB8-B49F-49EB84F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78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00E-D70F-4BF8-AB15-7D3BFFAF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F170-93DC-497A-B06F-484DD4975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90058-5DC1-4696-9915-1B0E2C9D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E84A9-FABB-4578-A179-627FCF30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5F1E-4A20-42B4-8283-3D140E0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5563-01AA-4B98-87B1-872E25EF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934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7545-2C41-4033-B321-944A193F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30A8-1F51-4FD1-98CB-BECEBDB4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8906-E1B1-405B-B9E2-58940230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44985-C7E1-4897-90F0-1A85C259B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AE334-C6E8-403D-AF1E-A8A6B9A94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78B73-70D3-4B58-9A2C-FEFAB4B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7048-5960-4A2E-B4C4-38CDB326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341F6-97C6-47F6-A0BC-A71F6F7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6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8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EFAA-2A44-4F06-BD8E-218E041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67F98-C4B2-43A7-84A3-357F7DC8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2CA4C-1E17-4B4D-96D1-0B3EC79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B04E-A66D-4D01-BC3F-5F6D612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162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83E51-404E-49B1-B88F-24A2B54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84943-B1C0-484A-93C7-677FFDBF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6E6E-1350-4446-9A48-501A4960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90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8ACA-5EE7-46AB-985F-C6B4B466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2A38-EDD0-4F09-866E-BB64CB23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DA4BD-6059-4BAD-994D-276CA2C1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00DE-966C-4CED-B4C1-94B61B20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D345-E4A5-4E90-8976-8A4436A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3AFC8-E129-4530-A272-4737EBA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108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FFB-5C80-4CA2-A6A7-D6938A61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9B8B1-ECEB-4DEF-B51C-645EE79C1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7DA1-1076-413F-A1D6-F733EBCA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6E52-AD9A-4198-B207-604B1F94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44594-6F87-4566-8911-854E4EC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7783-9D94-497C-8669-4614392E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280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BDF-D627-4EA1-8C41-9542349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FFDC-3335-4239-BEB8-F17C7F5E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E478-9DB3-487C-886C-119D9CB5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E688-CBC1-4C2D-B2AC-B564B5B0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E56F-8F25-4E8B-AC6B-AAA6E053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993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274E-9BEA-4867-870D-BF70761F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8BA7-79B7-4C62-8C90-3CCD32FA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B63C-B6B5-494D-AEE9-9163CB8C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A0D2-8781-473A-95FA-5EFDB2A2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FC56-E2EE-49B6-8CC5-2FC8A9B0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018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TC Building powerpoin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0"/>
          <a:stretch/>
        </p:blipFill>
        <p:spPr>
          <a:xfrm>
            <a:off x="0" y="-1"/>
            <a:ext cx="12192000" cy="6866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7446" y="5346700"/>
            <a:ext cx="3275753" cy="927100"/>
          </a:xfrm>
          <a:prstGeom prst="rect">
            <a:avLst/>
          </a:prstGeom>
        </p:spPr>
      </p:pic>
      <p:pic>
        <p:nvPicPr>
          <p:cNvPr id="9" name="Picture 8" descr="DVC Bubb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565" y="445110"/>
            <a:ext cx="9879781" cy="4621161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042390"/>
            <a:ext cx="6934201" cy="1324139"/>
          </a:xfrm>
          <a:prstGeom prst="rect">
            <a:avLst/>
          </a:prstGeom>
        </p:spPr>
        <p:txBody>
          <a:bodyPr/>
          <a:lstStyle>
            <a:lvl1pPr marL="0" indent="0"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0" y="3564291"/>
            <a:ext cx="5511800" cy="1239760"/>
          </a:xfrm>
          <a:prstGeom prst="rect">
            <a:avLst/>
          </a:prstGeom>
        </p:spPr>
        <p:txBody>
          <a:bodyPr/>
          <a:lstStyle>
            <a:lvl1pPr marL="0" indent="0">
              <a:defRPr baseline="0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7" descr="swin logo v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65834" y="0"/>
            <a:ext cx="1926167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4792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5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AU"/>
              <a:t>Click to edit Master text styles</a:t>
            </a:r>
          </a:p>
          <a:p>
            <a:pPr lvl="1" eaLnBrk="1" latinLnBrk="0" hangingPunct="1"/>
            <a:r>
              <a:rPr lang="en-AU"/>
              <a:t>Second level</a:t>
            </a:r>
          </a:p>
          <a:p>
            <a:pPr lvl="2" eaLnBrk="1" latinLnBrk="0" hangingPunct="1"/>
            <a:r>
              <a:rPr lang="en-AU"/>
              <a:t>Third level</a:t>
            </a:r>
          </a:p>
          <a:p>
            <a:pPr lvl="3" eaLnBrk="1" latinLnBrk="0" hangingPunct="1"/>
            <a:r>
              <a:rPr lang="en-AU"/>
              <a:t>Fourth level</a:t>
            </a:r>
          </a:p>
          <a:p>
            <a:pPr lvl="4" eaLnBrk="1" latinLnBrk="0" hangingPunct="1"/>
            <a:r>
              <a:rPr lang="en-AU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2594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AU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AU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AU"/>
              <a:t>Click to edit Master text styles</a:t>
            </a:r>
          </a:p>
          <a:p>
            <a:pPr lvl="1" eaLnBrk="1" latinLnBrk="0" hangingPunct="1"/>
            <a:r>
              <a:rPr kumimoji="0" lang="en-AU"/>
              <a:t>Second level</a:t>
            </a:r>
          </a:p>
          <a:p>
            <a:pPr lvl="2" eaLnBrk="1" latinLnBrk="0" hangingPunct="1"/>
            <a:r>
              <a:rPr kumimoji="0" lang="en-AU"/>
              <a:t>Third level</a:t>
            </a:r>
          </a:p>
          <a:p>
            <a:pPr lvl="3" eaLnBrk="1" latinLnBrk="0" hangingPunct="1"/>
            <a:r>
              <a:rPr kumimoji="0" lang="en-AU"/>
              <a:t>Fourth level</a:t>
            </a:r>
          </a:p>
          <a:p>
            <a:pPr lvl="4" eaLnBrk="1" latinLnBrk="0" hangingPunct="1"/>
            <a:r>
              <a:rPr kumimoji="0" lang="en-AU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61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D1489-F27E-4D46-8FC9-06138977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8AC8D-1A7B-4169-9ACC-017F9AAB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1F9E-8F5F-472F-93D1-794876E7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753D-ABC2-47EE-95B0-4CAD5AC4CE3C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9B86-8E34-44C5-BCB8-86A97C81F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8E62-D708-46DB-B54F-52ACB709F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B340-BF5E-4255-8D32-5FA8129F43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5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831415" y="306973"/>
            <a:ext cx="284386" cy="216688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02AEB0F0-5540-4FE2-9628-2CB6653FEAB5}" type="slidenum">
              <a:rPr lang="en-US" sz="900">
                <a:solidFill>
                  <a:prstClr val="white"/>
                </a:solidFill>
                <a:latin typeface="Arial" charset="0"/>
                <a:ea typeface="ＭＳ Ｐゴシック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900" dirty="0">
              <a:solidFill>
                <a:prstClr val="white"/>
              </a:solidFill>
              <a:latin typeface="Arial" charset="0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633" y="672492"/>
            <a:ext cx="963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white"/>
                </a:solidFill>
                <a:latin typeface="Arial" charset="0"/>
                <a:ea typeface="ＭＳ Ｐゴシック"/>
              </a:rPr>
              <a:t>The Team Charter Word Doc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058E-031E-400B-8CE2-D107339ECE32}"/>
              </a:ext>
            </a:extLst>
          </p:cNvPr>
          <p:cNvSpPr txBox="1"/>
          <p:nvPr/>
        </p:nvSpPr>
        <p:spPr>
          <a:xfrm>
            <a:off x="285750" y="1581894"/>
            <a:ext cx="11545665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 Team Charter outlines your team's overall objectives, resources, and constraints.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 living, breathing, dynamic and reflective document that should be reviewed and updated.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Lodge the charter into your Canvas group home page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Items focused on in the charter: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 team SWOT analysis, 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team milestones, 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team minutes template, 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agreed team behaviours; and 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 team sign-off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Note: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A penalty of 3 marks applies for a non-submitted charter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AU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8D405-A428-4450-9967-818B02D5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04" y="3078097"/>
            <a:ext cx="3653411" cy="34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4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831415" y="306973"/>
            <a:ext cx="284386" cy="216688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02AEB0F0-5540-4FE2-9628-2CB6653FEAB5}" type="slidenum">
              <a:rPr lang="en-US" sz="900">
                <a:solidFill>
                  <a:prstClr val="white"/>
                </a:solidFill>
                <a:latin typeface="Arial" charset="0"/>
                <a:ea typeface="ＭＳ Ｐゴシック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900" dirty="0">
              <a:solidFill>
                <a:prstClr val="white"/>
              </a:solidFill>
              <a:latin typeface="Arial" charset="0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634" y="415317"/>
            <a:ext cx="678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white"/>
                </a:solidFill>
                <a:latin typeface="Arial" charset="0"/>
                <a:ea typeface="ＭＳ Ｐゴシック"/>
              </a:rPr>
              <a:t>Team Development Stages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F6267-9A0A-4A0F-BBB2-9F1FA1C69B1D}"/>
              </a:ext>
            </a:extLst>
          </p:cNvPr>
          <p:cNvSpPr txBox="1"/>
          <p:nvPr/>
        </p:nvSpPr>
        <p:spPr>
          <a:xfrm>
            <a:off x="285750" y="1581894"/>
            <a:ext cx="1154566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Tuckman’s stages of team development (1965)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AU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9B5EF-ABE0-4306-B55B-247207B9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2595562"/>
            <a:ext cx="6238875" cy="3267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DBF598-1BCA-4BBF-AA86-5AB688816525}"/>
              </a:ext>
            </a:extLst>
          </p:cNvPr>
          <p:cNvSpPr/>
          <p:nvPr/>
        </p:nvSpPr>
        <p:spPr>
          <a:xfrm flipH="1">
            <a:off x="3762374" y="2267901"/>
            <a:ext cx="5314950" cy="39223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7452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831415" y="306973"/>
            <a:ext cx="284386" cy="216688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02AEB0F0-5540-4FE2-9628-2CB6653FEAB5}" type="slidenum">
              <a:rPr lang="en-US" sz="900">
                <a:solidFill>
                  <a:prstClr val="white"/>
                </a:solidFill>
                <a:latin typeface="Arial" charset="0"/>
                <a:ea typeface="ＭＳ Ｐゴシック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900" dirty="0">
              <a:solidFill>
                <a:prstClr val="white"/>
              </a:solidFill>
              <a:latin typeface="Arial" charset="0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634" y="415317"/>
            <a:ext cx="54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white"/>
                </a:solidFill>
                <a:latin typeface="Arial" charset="0"/>
                <a:ea typeface="ＭＳ Ｐゴシック"/>
              </a:rPr>
              <a:t>Professional Capabilities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F6267-9A0A-4A0F-BBB2-9F1FA1C69B1D}"/>
              </a:ext>
            </a:extLst>
          </p:cNvPr>
          <p:cNvSpPr txBox="1"/>
          <p:nvPr/>
        </p:nvSpPr>
        <p:spPr>
          <a:xfrm>
            <a:off x="285750" y="1581894"/>
            <a:ext cx="11545665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A series of Professional Capabilities are unpacked inside the charter.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1: Collaborative Communication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(Forming stage)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2: Problem-Solving and Decision Making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(Storming stage)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3: Power and Influence in Groups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(Norming stage)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4: Cooperation, Consensus Decision-making and Effective Communication in Groups 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Arial" charset="0"/>
                <a:ea typeface="ＭＳ Ｐゴシック"/>
              </a:rPr>
              <a:t>(Performing stage)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5 – How to Run a More Effective Meeting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6 – Sort your tasks by urgency and importance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/>
              </a:rPr>
              <a:t>Key Professional Skill 7 – Managing Team Free-loaders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AU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377158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5AEA2A-1002-4CC3-A157-CA10447F4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292" y="5367412"/>
            <a:ext cx="7059784" cy="576738"/>
          </a:xfrm>
        </p:spPr>
        <p:txBody>
          <a:bodyPr anchor="b">
            <a:noAutofit/>
          </a:bodyPr>
          <a:lstStyle/>
          <a:p>
            <a:pPr algn="l"/>
            <a:r>
              <a:rPr lang="en-AU" sz="2800" dirty="0"/>
              <a:t>Reach out using any means if you need clarity on the Team Charter and how it relates to the Investigative Case Study Assignment.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3091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email icon">
            <a:extLst>
              <a:ext uri="{FF2B5EF4-FFF2-40B4-BE49-F238E27FC236}">
                <a16:creationId xmlns:a16="http://schemas.microsoft.com/office/drawing/2014/main" id="{EB4088A1-F9CA-4BA1-ACEE-3CB225FB4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9" b="21070"/>
          <a:stretch/>
        </p:blipFill>
        <p:spPr bwMode="auto">
          <a:xfrm>
            <a:off x="1246574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D48EB-CF14-49E4-83FF-DA75D4145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04" b="4889"/>
          <a:stretch/>
        </p:blipFill>
        <p:spPr>
          <a:xfrm>
            <a:off x="20" y="2279205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7279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Image result for discussion board icon">
            <a:extLst>
              <a:ext uri="{FF2B5EF4-FFF2-40B4-BE49-F238E27FC236}">
                <a16:creationId xmlns:a16="http://schemas.microsoft.com/office/drawing/2014/main" id="{31C9B071-12CF-4880-8632-6EA3B339A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511871" y="780500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whatsapp icon">
            <a:extLst>
              <a:ext uri="{FF2B5EF4-FFF2-40B4-BE49-F238E27FC236}">
                <a16:creationId xmlns:a16="http://schemas.microsoft.com/office/drawing/2014/main" id="{C1D20126-8A80-4990-A53E-79CD581C1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r="5231" b="-2"/>
          <a:stretch/>
        </p:blipFill>
        <p:spPr bwMode="auto">
          <a:xfrm>
            <a:off x="8918761" y="-4331"/>
            <a:ext cx="3273238" cy="3618965"/>
          </a:xfrm>
          <a:custGeom>
            <a:avLst/>
            <a:gdLst/>
            <a:ahLst/>
            <a:cxnLst/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0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227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Courier New</vt:lpstr>
      <vt:lpstr>Wingdings</vt:lpstr>
      <vt:lpstr>Wingdings 2</vt:lpstr>
      <vt:lpstr>Wingdings 3</vt:lpstr>
      <vt:lpstr>Module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Sargent</dc:creator>
  <cp:lastModifiedBy>Jason Sargent</cp:lastModifiedBy>
  <cp:revision>44</cp:revision>
  <dcterms:created xsi:type="dcterms:W3CDTF">2020-03-27T08:41:07Z</dcterms:created>
  <dcterms:modified xsi:type="dcterms:W3CDTF">2021-05-22T12:25:24Z</dcterms:modified>
</cp:coreProperties>
</file>