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256" r:id="rId4"/>
    <p:sldId id="258" r:id="rId5"/>
    <p:sldId id="262" r:id="rId6"/>
    <p:sldId id="264" r:id="rId7"/>
    <p:sldId id="266" r:id="rId8"/>
    <p:sldId id="263" r:id="rId9"/>
    <p:sldId id="271" r:id="rId10"/>
    <p:sldId id="272" r:id="rId11"/>
    <p:sldId id="273" r:id="rId12"/>
    <p:sldId id="276" r:id="rId13"/>
    <p:sldId id="274" r:id="rId14"/>
    <p:sldId id="277" r:id="rId15"/>
    <p:sldId id="279" r:id="rId16"/>
    <p:sldId id="282" r:id="rId17"/>
    <p:sldId id="283" r:id="rId18"/>
    <p:sldId id="278" r:id="rId19"/>
    <p:sldId id="270"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3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slideLayout" Target="../slideLayouts/slideLayout13.xml"/><Relationship Id="rId19" Type="http://schemas.openxmlformats.org/officeDocument/2006/relationships/tags" Target="../tags/tag15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219.xml"/><Relationship Id="rId2" Type="http://schemas.openxmlformats.org/officeDocument/2006/relationships/image" Target="../media/image7.png"/><Relationship Id="rId1" Type="http://schemas.openxmlformats.org/officeDocument/2006/relationships/tags" Target="../tags/tag21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21.xml"/><Relationship Id="rId2" Type="http://schemas.openxmlformats.org/officeDocument/2006/relationships/image" Target="../media/image8.png"/><Relationship Id="rId1" Type="http://schemas.openxmlformats.org/officeDocument/2006/relationships/tags" Target="../tags/tag22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23.xml"/><Relationship Id="rId2" Type="http://schemas.openxmlformats.org/officeDocument/2006/relationships/image" Target="../media/image9.png"/><Relationship Id="rId1" Type="http://schemas.openxmlformats.org/officeDocument/2006/relationships/tags" Target="../tags/tag22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27.xml"/><Relationship Id="rId2" Type="http://schemas.openxmlformats.org/officeDocument/2006/relationships/image" Target="../media/image10.png"/><Relationship Id="rId1" Type="http://schemas.openxmlformats.org/officeDocument/2006/relationships/tags" Target="../tags/tag22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29.xml"/><Relationship Id="rId1" Type="http://schemas.openxmlformats.org/officeDocument/2006/relationships/tags" Target="../tags/tag228.xml"/></Relationships>
</file>

<file path=ppt/slides/_rels/slide2.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7" Type="http://schemas.openxmlformats.org/officeDocument/2006/relationships/slideLayout" Target="../slideLayouts/slideLayout17.xml"/><Relationship Id="rId16" Type="http://schemas.openxmlformats.org/officeDocument/2006/relationships/tags" Target="../tags/tag18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tags" Target="../tags/tag1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94.xml"/><Relationship Id="rId6" Type="http://schemas.openxmlformats.org/officeDocument/2006/relationships/image" Target="../media/image1.png"/><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99.xml"/><Relationship Id="rId6" Type="http://schemas.openxmlformats.org/officeDocument/2006/relationships/image" Target="../media/image3.png"/><Relationship Id="rId5" Type="http://schemas.openxmlformats.org/officeDocument/2006/relationships/tags" Target="../tags/tag198.xml"/><Relationship Id="rId4" Type="http://schemas.openxmlformats.org/officeDocument/2006/relationships/image" Target="../media/image2.png"/><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204.xml"/><Relationship Id="rId6" Type="http://schemas.openxmlformats.org/officeDocument/2006/relationships/image" Target="../media/image5.png"/><Relationship Id="rId5" Type="http://schemas.openxmlformats.org/officeDocument/2006/relationships/tags" Target="../tags/tag203.xml"/><Relationship Id="rId4" Type="http://schemas.openxmlformats.org/officeDocument/2006/relationships/image" Target="../media/image4.png"/><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13.xml"/><Relationship Id="rId6" Type="http://schemas.openxmlformats.org/officeDocument/2006/relationships/image" Target="../media/image6.png"/><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729684" y="2524359"/>
            <a:ext cx="7117545" cy="1118535"/>
          </a:xfrm>
        </p:spPr>
        <p:txBody>
          <a:bodyPr>
            <a:normAutofit/>
          </a:bodyPr>
          <a:lstStyle/>
          <a:p>
            <a:r>
              <a:rPr lang="zh-CN" altLang="en-US" dirty="0">
                <a:sym typeface="+mn-lt"/>
              </a:rPr>
              <a:t>第三次组会汇报</a:t>
            </a:r>
            <a:endParaRPr lang="zh-CN" altLang="en-US" dirty="0">
              <a:sym typeface="+mn-lt"/>
            </a:endParaRPr>
          </a:p>
        </p:txBody>
      </p:sp>
      <p:sp>
        <p:nvSpPr>
          <p:cNvPr id="3" name="副标题 2"/>
          <p:cNvSpPr>
            <a:spLocks noGrp="1"/>
          </p:cNvSpPr>
          <p:nvPr>
            <p:ph type="subTitle" idx="1"/>
            <p:custDataLst>
              <p:tags r:id="rId2"/>
            </p:custDataLst>
          </p:nvPr>
        </p:nvSpPr>
        <p:spPr>
          <a:xfrm>
            <a:off x="2729049" y="3642844"/>
            <a:ext cx="7117545" cy="676319"/>
          </a:xfrm>
        </p:spPr>
        <p:txBody>
          <a:bodyPr/>
          <a:lstStyle/>
          <a:p>
            <a:r>
              <a:rPr lang="en-US" altLang="zh-CN" dirty="0">
                <a:sym typeface="+mn-lt"/>
              </a:rPr>
              <a:t>                             </a:t>
            </a:r>
            <a:r>
              <a:rPr lang="en-US" altLang="zh-CN" dirty="0">
                <a:latin typeface="楷体_GB2312" panose="02010609030101010101" charset="-122"/>
                <a:ea typeface="楷体_GB2312" panose="02010609030101010101" charset="-122"/>
                <a:cs typeface="楷体_GB2312" panose="02010609030101010101" charset="-122"/>
                <a:sym typeface="+mn-lt"/>
              </a:rPr>
              <a:t> ——</a:t>
            </a:r>
            <a:r>
              <a:rPr lang="zh-CN" altLang="en-US" dirty="0">
                <a:latin typeface="楷体_GB2312" panose="02010609030101010101" charset="-122"/>
                <a:ea typeface="楷体_GB2312" panose="02010609030101010101" charset="-122"/>
                <a:cs typeface="楷体_GB2312" panose="02010609030101010101" charset="-122"/>
                <a:sym typeface="+mn-lt"/>
              </a:rPr>
              <a:t>农业</a:t>
            </a:r>
            <a:r>
              <a:rPr lang="en-US" altLang="zh-CN" dirty="0">
                <a:latin typeface="楷体_GB2312" panose="02010609030101010101" charset="-122"/>
                <a:ea typeface="楷体_GB2312" panose="02010609030101010101" charset="-122"/>
                <a:cs typeface="楷体_GB2312" panose="02010609030101010101" charset="-122"/>
                <a:sym typeface="+mn-lt"/>
              </a:rPr>
              <a:t>+</a:t>
            </a:r>
            <a:r>
              <a:rPr lang="zh-CN" altLang="en-US" dirty="0">
                <a:latin typeface="楷体_GB2312" panose="02010609030101010101" charset="-122"/>
                <a:ea typeface="楷体_GB2312" panose="02010609030101010101" charset="-122"/>
                <a:cs typeface="楷体_GB2312" panose="02010609030101010101" charset="-122"/>
                <a:sym typeface="+mn-lt"/>
              </a:rPr>
              <a:t>图像</a:t>
            </a:r>
            <a:endParaRPr lang="zh-CN" altLang="en-US" dirty="0">
              <a:latin typeface="楷体_GB2312" panose="02010609030101010101" charset="-122"/>
              <a:ea typeface="楷体_GB2312" panose="02010609030101010101" charset="-122"/>
              <a:cs typeface="楷体_GB2312" panose="02010609030101010101" charset="-122"/>
              <a:sym typeface="+mn-lt"/>
            </a:endParaRPr>
          </a:p>
        </p:txBody>
      </p:sp>
      <p:sp>
        <p:nvSpPr>
          <p:cNvPr id="12" name="文本占位符 11"/>
          <p:cNvSpPr>
            <a:spLocks noGrp="1"/>
          </p:cNvSpPr>
          <p:nvPr>
            <p:ph type="body" sz="quarter" idx="13"/>
            <p:custDataLst>
              <p:tags r:id="rId3"/>
            </p:custDataLst>
          </p:nvPr>
        </p:nvSpPr>
        <p:spPr/>
        <p:txBody>
          <a:bodyPr/>
          <a:lstStyle/>
          <a:p>
            <a:r>
              <a:rPr lang="zh-CN" altLang="en-US">
                <a:sym typeface="+mn-lt"/>
              </a:rPr>
              <a:t>李育恒</a:t>
            </a:r>
            <a:endParaRPr lang="zh-CN" altLang="en-US">
              <a:sym typeface="+mn-lt"/>
            </a:endParaRPr>
          </a:p>
        </p:txBody>
      </p:sp>
      <p:sp>
        <p:nvSpPr>
          <p:cNvPr id="13" name="文本占位符 12"/>
          <p:cNvSpPr>
            <a:spLocks noGrp="1"/>
          </p:cNvSpPr>
          <p:nvPr>
            <p:ph type="body" sz="quarter" idx="14"/>
            <p:custDataLst>
              <p:tags r:id="rId4"/>
            </p:custDataLst>
          </p:nvPr>
        </p:nvSpPr>
        <p:spPr>
          <a:xfrm>
            <a:off x="7134978" y="4681986"/>
            <a:ext cx="2523127" cy="412826"/>
          </a:xfrm>
        </p:spPr>
        <p:txBody>
          <a:bodyPr/>
          <a:lstStyle/>
          <a:p>
            <a:r>
              <a:rPr lang="en-US" altLang="zh-CN">
                <a:sym typeface="+mn-lt"/>
              </a:rPr>
              <a:t>2020.10.19</a:t>
            </a:r>
            <a:endParaRPr lang="en-US" altLang="zh-CN">
              <a:sym typeface="+mn-lt"/>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2</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a:xfrm>
            <a:off x="685165" y="3164840"/>
            <a:ext cx="10367010" cy="1111885"/>
          </a:xfrm>
        </p:spPr>
        <p:txBody>
          <a:bodyPr>
            <a:normAutofit fontScale="90000"/>
          </a:bodyPr>
          <a:lstStyle/>
          <a:p>
            <a:r>
              <a:rPr lang="zh-CN" altLang="en-US" spc="150">
                <a:ea typeface="微软雅黑" panose="020B0503020204020204" charset="-122"/>
                <a:cs typeface="微软雅黑" panose="020B0503020204020204" charset="-122"/>
                <a:sym typeface="+mn-lt"/>
              </a:rPr>
              <a:t>Imagenet classification with deep convolutional neural networks</a:t>
            </a:r>
            <a:endParaRPr lang="zh-CN" altLang="en-US" dirty="0">
              <a:sym typeface="+mn-lt"/>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TWO</a:t>
            </a:r>
            <a:endPar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831215" y="1269365"/>
            <a:ext cx="10530205" cy="394335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1093470" y="734695"/>
            <a:ext cx="9449435" cy="538861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79077" y="311150"/>
            <a:ext cx="10852237" cy="441964"/>
          </a:xfrm>
        </p:spPr>
        <p:txBody>
          <a:bodyPr>
            <a:scene3d>
              <a:camera prst="orthographicFront"/>
              <a:lightRig rig="threePt" dir="t"/>
            </a:scene3d>
          </a:bodyPr>
          <a:p>
            <a:r>
              <a:rPr lang="en-US" altLang="zh-CN" sz="2800">
                <a:solidFill>
                  <a:schemeClr val="accent1"/>
                </a:solidFill>
                <a:effectLst>
                  <a:outerShdw blurRad="38100" dist="25400" dir="5400000" algn="ctr" rotWithShape="0">
                    <a:srgbClr val="6E747A">
                      <a:alpha val="43000"/>
                    </a:srgbClr>
                  </a:outerShdw>
                </a:effectLst>
              </a:rPr>
              <a:t>Alex</a:t>
            </a:r>
            <a:r>
              <a:rPr sz="2800">
                <a:solidFill>
                  <a:schemeClr val="accent1"/>
                </a:solidFill>
                <a:effectLst>
                  <a:outerShdw blurRad="38100" dist="25400" dir="5400000" algn="ctr" rotWithShape="0">
                    <a:srgbClr val="6E747A">
                      <a:alpha val="43000"/>
                    </a:srgbClr>
                  </a:outerShdw>
                </a:effectLst>
              </a:rPr>
              <a:t>结构设计</a:t>
            </a:r>
            <a:endParaRPr sz="28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79120" y="953770"/>
            <a:ext cx="11207115" cy="922020"/>
          </a:xfrm>
          <a:prstGeom prst="rect">
            <a:avLst/>
          </a:prstGeom>
          <a:noFill/>
        </p:spPr>
        <p:txBody>
          <a:bodyPr wrap="square" rtlCol="0">
            <a:spAutoFit/>
          </a:bodyPr>
          <a:p>
            <a:r>
              <a:rPr lang="en-US" altLang="zh-CN"/>
              <a:t>AlexNet</a:t>
            </a:r>
            <a:r>
              <a:rPr lang="zh-CN" altLang="en-US"/>
              <a:t>是</a:t>
            </a:r>
            <a:r>
              <a:rPr lang="en-US" altLang="zh-CN"/>
              <a:t>2012</a:t>
            </a:r>
            <a:r>
              <a:rPr lang="zh-CN" altLang="en-US"/>
              <a:t>年</a:t>
            </a:r>
            <a:r>
              <a:rPr lang="en-US" altLang="zh-CN"/>
              <a:t>ISLVRC2012</a:t>
            </a:r>
            <a:r>
              <a:rPr lang="zh-CN" altLang="en-US"/>
              <a:t>（</a:t>
            </a:r>
            <a:r>
              <a:rPr lang="en-US" altLang="zh-CN"/>
              <a:t>ImageNet Large Scale Visual  Recognition Challenge</a:t>
            </a:r>
            <a:r>
              <a:rPr lang="zh-CN" altLang="en-US"/>
              <a:t>）竞赛的冠军网络，分类准确率由传统的</a:t>
            </a:r>
            <a:r>
              <a:rPr lang="en-US" altLang="zh-CN"/>
              <a:t>70%</a:t>
            </a:r>
            <a:r>
              <a:rPr lang="zh-CN" altLang="en-US"/>
              <a:t>提升到</a:t>
            </a:r>
            <a:r>
              <a:rPr lang="en-US" altLang="zh-CN"/>
              <a:t>80%+</a:t>
            </a:r>
            <a:r>
              <a:rPr lang="zh-CN" altLang="en-US"/>
              <a:t>，它是由</a:t>
            </a:r>
            <a:r>
              <a:rPr lang="en-US" altLang="zh-CN"/>
              <a:t>Hinton</a:t>
            </a:r>
            <a:r>
              <a:rPr lang="zh-CN" altLang="en-US"/>
              <a:t>和他的学会</a:t>
            </a:r>
            <a:r>
              <a:rPr lang="en-US" altLang="zh-CN"/>
              <a:t>Alex Krizhevsky</a:t>
            </a:r>
            <a:r>
              <a:rPr lang="zh-CN" altLang="en-US"/>
              <a:t>设计的。</a:t>
            </a:r>
            <a:endParaRPr lang="zh-CN" altLang="en-US"/>
          </a:p>
          <a:p>
            <a:r>
              <a:rPr lang="zh-CN" altLang="en-US"/>
              <a:t>也是在那年之后，深度学习开始迅速发展。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1685" y="2076450"/>
            <a:ext cx="10027920" cy="451993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a:xfrm>
            <a:off x="669925" y="443230"/>
            <a:ext cx="10852150" cy="655955"/>
          </a:xfrm>
        </p:spPr>
        <p:txBody>
          <a:bodyPr/>
          <a:p>
            <a:r>
              <a:rPr lang="en-US" altLang="zh-CN" sz="4400">
                <a:solidFill>
                  <a:schemeClr val="accent1"/>
                </a:solidFill>
                <a:effectLst>
                  <a:outerShdw blurRad="38100" dist="25400" dir="5400000" algn="ctr" rotWithShape="0">
                    <a:srgbClr val="6E747A">
                      <a:alpha val="43000"/>
                    </a:srgbClr>
                  </a:outerShdw>
                </a:effectLst>
              </a:rPr>
              <a:t>Innovation</a:t>
            </a:r>
            <a:endParaRPr lang="en-US" altLang="zh-CN" sz="44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478155" y="1530350"/>
            <a:ext cx="11236325" cy="3538220"/>
          </a:xfrm>
          <a:prstGeom prst="rect">
            <a:avLst/>
          </a:prstGeom>
          <a:noFill/>
        </p:spPr>
        <p:txBody>
          <a:bodyPr wrap="square" rtlCol="0">
            <a:spAutoFit/>
          </a:bodyPr>
          <a:p>
            <a:r>
              <a:rPr lang="zh-CN" altLang="en-US" sz="3200">
                <a:latin typeface="楷体_GB2312" panose="02010609030101010101" charset="-122"/>
                <a:ea typeface="楷体_GB2312" panose="02010609030101010101" charset="-122"/>
                <a:cs typeface="楷体_GB2312" panose="02010609030101010101" charset="-122"/>
              </a:rPr>
              <a:t>（</a:t>
            </a:r>
            <a:r>
              <a:rPr lang="en-US" altLang="zh-CN" sz="3200">
                <a:latin typeface="楷体_GB2312" panose="02010609030101010101" charset="-122"/>
                <a:ea typeface="楷体_GB2312" panose="02010609030101010101" charset="-122"/>
                <a:cs typeface="楷体_GB2312" panose="02010609030101010101" charset="-122"/>
              </a:rPr>
              <a:t>1</a:t>
            </a:r>
            <a:r>
              <a:rPr lang="zh-CN" altLang="en-US" sz="3200">
                <a:latin typeface="楷体_GB2312" panose="02010609030101010101" charset="-122"/>
                <a:ea typeface="楷体_GB2312" panose="02010609030101010101" charset="-122"/>
                <a:cs typeface="楷体_GB2312" panose="02010609030101010101" charset="-122"/>
              </a:rPr>
              <a:t>）首次利用</a:t>
            </a:r>
            <a:r>
              <a:rPr lang="en-US" altLang="zh-CN" sz="3200">
                <a:highlight>
                  <a:srgbClr val="FFFF00"/>
                </a:highlight>
                <a:latin typeface="楷体_GB2312" panose="02010609030101010101" charset="-122"/>
                <a:ea typeface="楷体_GB2312" panose="02010609030101010101" charset="-122"/>
                <a:cs typeface="楷体_GB2312" panose="02010609030101010101" charset="-122"/>
              </a:rPr>
              <a:t>GPU</a:t>
            </a:r>
            <a:r>
              <a:rPr lang="zh-CN" altLang="en-US" sz="3200">
                <a:latin typeface="楷体_GB2312" panose="02010609030101010101" charset="-122"/>
                <a:ea typeface="楷体_GB2312" panose="02010609030101010101" charset="-122"/>
                <a:cs typeface="楷体_GB2312" panose="02010609030101010101" charset="-122"/>
              </a:rPr>
              <a:t>进行网络加速训练，并采用了</a:t>
            </a:r>
            <a:r>
              <a:rPr lang="zh-CN" altLang="en-US" sz="3200">
                <a:latin typeface="楷体_GB2312" panose="02010609030101010101" charset="-122"/>
                <a:ea typeface="楷体_GB2312" panose="02010609030101010101" charset="-122"/>
                <a:cs typeface="楷体_GB2312" panose="02010609030101010101" charset="-122"/>
              </a:rPr>
              <a:t>多GPU实现 :Distributed training</a:t>
            </a:r>
            <a:endParaRPr lang="zh-CN" altLang="en-US" sz="3200">
              <a:latin typeface="楷体_GB2312" panose="02010609030101010101" charset="-122"/>
              <a:ea typeface="楷体_GB2312" panose="02010609030101010101" charset="-122"/>
              <a:cs typeface="楷体_GB2312" panose="02010609030101010101" charset="-122"/>
            </a:endParaRPr>
          </a:p>
          <a:p>
            <a:r>
              <a:rPr lang="zh-CN" altLang="en-US" sz="3200">
                <a:latin typeface="楷体_GB2312" panose="02010609030101010101" charset="-122"/>
                <a:ea typeface="楷体_GB2312" panose="02010609030101010101" charset="-122"/>
                <a:cs typeface="楷体_GB2312" panose="02010609030101010101" charset="-122"/>
              </a:rPr>
              <a:t>（</a:t>
            </a:r>
            <a:r>
              <a:rPr lang="en-US" altLang="zh-CN" sz="3200">
                <a:latin typeface="楷体_GB2312" panose="02010609030101010101" charset="-122"/>
                <a:ea typeface="楷体_GB2312" panose="02010609030101010101" charset="-122"/>
                <a:cs typeface="楷体_GB2312" panose="02010609030101010101" charset="-122"/>
              </a:rPr>
              <a:t>2</a:t>
            </a:r>
            <a:r>
              <a:rPr lang="zh-CN" altLang="en-US" sz="3200">
                <a:latin typeface="楷体_GB2312" panose="02010609030101010101" charset="-122"/>
                <a:ea typeface="楷体_GB2312" panose="02010609030101010101" charset="-122"/>
                <a:cs typeface="楷体_GB2312" panose="02010609030101010101" charset="-122"/>
              </a:rPr>
              <a:t>）使用了</a:t>
            </a:r>
            <a:r>
              <a:rPr lang="en-US" altLang="zh-CN" sz="3200">
                <a:highlight>
                  <a:srgbClr val="FFFF00"/>
                </a:highlight>
                <a:latin typeface="楷体_GB2312" panose="02010609030101010101" charset="-122"/>
                <a:ea typeface="楷体_GB2312" panose="02010609030101010101" charset="-122"/>
                <a:cs typeface="楷体_GB2312" panose="02010609030101010101" charset="-122"/>
              </a:rPr>
              <a:t>ReLU</a:t>
            </a:r>
            <a:r>
              <a:rPr lang="zh-CN" altLang="en-US" sz="3200">
                <a:latin typeface="楷体_GB2312" panose="02010609030101010101" charset="-122"/>
                <a:ea typeface="楷体_GB2312" panose="02010609030101010101" charset="-122"/>
                <a:cs typeface="楷体_GB2312" panose="02010609030101010101" charset="-122"/>
              </a:rPr>
              <a:t>激活函数，而不是传统的</a:t>
            </a:r>
            <a:r>
              <a:rPr lang="en-US" altLang="zh-CN" sz="3200">
                <a:latin typeface="楷体_GB2312" panose="02010609030101010101" charset="-122"/>
                <a:ea typeface="楷体_GB2312" panose="02010609030101010101" charset="-122"/>
                <a:cs typeface="楷体_GB2312" panose="02010609030101010101" charset="-122"/>
              </a:rPr>
              <a:t>Sigmoid</a:t>
            </a:r>
            <a:r>
              <a:rPr lang="zh-CN" altLang="en-US" sz="3200">
                <a:latin typeface="楷体_GB2312" panose="02010609030101010101" charset="-122"/>
                <a:ea typeface="楷体_GB2312" panose="02010609030101010101" charset="-122"/>
                <a:cs typeface="楷体_GB2312" panose="02010609030101010101" charset="-122"/>
              </a:rPr>
              <a:t>激活函数以及</a:t>
            </a:r>
            <a:r>
              <a:rPr lang="en-US" altLang="zh-CN" sz="3200">
                <a:latin typeface="楷体_GB2312" panose="02010609030101010101" charset="-122"/>
                <a:ea typeface="楷体_GB2312" panose="02010609030101010101" charset="-122"/>
                <a:cs typeface="楷体_GB2312" panose="02010609030101010101" charset="-122"/>
              </a:rPr>
              <a:t>Tanh</a:t>
            </a:r>
            <a:r>
              <a:rPr lang="zh-CN" altLang="en-US" sz="3200">
                <a:latin typeface="楷体_GB2312" panose="02010609030101010101" charset="-122"/>
                <a:ea typeface="楷体_GB2312" panose="02010609030101010101" charset="-122"/>
                <a:cs typeface="楷体_GB2312" panose="02010609030101010101" charset="-122"/>
              </a:rPr>
              <a:t>激活函数。</a:t>
            </a:r>
            <a:endParaRPr lang="zh-CN" altLang="en-US" sz="3200">
              <a:latin typeface="楷体_GB2312" panose="02010609030101010101" charset="-122"/>
              <a:ea typeface="楷体_GB2312" panose="02010609030101010101" charset="-122"/>
              <a:cs typeface="楷体_GB2312" panose="02010609030101010101" charset="-122"/>
            </a:endParaRPr>
          </a:p>
          <a:p>
            <a:r>
              <a:rPr lang="zh-CN" altLang="en-US" sz="3200">
                <a:latin typeface="楷体_GB2312" panose="02010609030101010101" charset="-122"/>
                <a:ea typeface="楷体_GB2312" panose="02010609030101010101" charset="-122"/>
                <a:cs typeface="楷体_GB2312" panose="02010609030101010101" charset="-122"/>
              </a:rPr>
              <a:t>（</a:t>
            </a:r>
            <a:r>
              <a:rPr lang="en-US" altLang="zh-CN" sz="3200">
                <a:latin typeface="楷体_GB2312" panose="02010609030101010101" charset="-122"/>
                <a:ea typeface="楷体_GB2312" panose="02010609030101010101" charset="-122"/>
                <a:cs typeface="楷体_GB2312" panose="02010609030101010101" charset="-122"/>
              </a:rPr>
              <a:t>3</a:t>
            </a:r>
            <a:r>
              <a:rPr lang="zh-CN" altLang="en-US" sz="3200">
                <a:latin typeface="楷体_GB2312" panose="02010609030101010101" charset="-122"/>
                <a:ea typeface="楷体_GB2312" panose="02010609030101010101" charset="-122"/>
                <a:cs typeface="楷体_GB2312" panose="02010609030101010101" charset="-122"/>
              </a:rPr>
              <a:t>）使用了</a:t>
            </a:r>
            <a:r>
              <a:rPr lang="en-US" altLang="zh-CN" sz="3200">
                <a:highlight>
                  <a:srgbClr val="FFFF00"/>
                </a:highlight>
                <a:latin typeface="楷体_GB2312" panose="02010609030101010101" charset="-122"/>
                <a:ea typeface="楷体_GB2312" panose="02010609030101010101" charset="-122"/>
                <a:cs typeface="楷体_GB2312" panose="02010609030101010101" charset="-122"/>
              </a:rPr>
              <a:t>LRN</a:t>
            </a:r>
            <a:r>
              <a:rPr lang="zh-CN" altLang="en-US" sz="3200">
                <a:latin typeface="楷体_GB2312" panose="02010609030101010101" charset="-122"/>
                <a:ea typeface="楷体_GB2312" panose="02010609030101010101" charset="-122"/>
                <a:cs typeface="楷体_GB2312" panose="02010609030101010101" charset="-122"/>
              </a:rPr>
              <a:t>局部归一化。</a:t>
            </a:r>
            <a:endParaRPr lang="zh-CN" altLang="en-US" sz="3200">
              <a:latin typeface="楷体_GB2312" panose="02010609030101010101" charset="-122"/>
              <a:ea typeface="楷体_GB2312" panose="02010609030101010101" charset="-122"/>
              <a:cs typeface="楷体_GB2312" panose="02010609030101010101" charset="-122"/>
            </a:endParaRPr>
          </a:p>
          <a:p>
            <a:r>
              <a:rPr lang="zh-CN" altLang="en-US" sz="3200">
                <a:latin typeface="楷体_GB2312" panose="02010609030101010101" charset="-122"/>
                <a:ea typeface="楷体_GB2312" panose="02010609030101010101" charset="-122"/>
                <a:cs typeface="楷体_GB2312" panose="02010609030101010101" charset="-122"/>
              </a:rPr>
              <a:t>（</a:t>
            </a:r>
            <a:r>
              <a:rPr lang="en-US" altLang="zh-CN" sz="3200">
                <a:latin typeface="楷体_GB2312" panose="02010609030101010101" charset="-122"/>
                <a:ea typeface="楷体_GB2312" panose="02010609030101010101" charset="-122"/>
                <a:cs typeface="楷体_GB2312" panose="02010609030101010101" charset="-122"/>
              </a:rPr>
              <a:t>4</a:t>
            </a:r>
            <a:r>
              <a:rPr lang="zh-CN" altLang="en-US" sz="3200">
                <a:latin typeface="楷体_GB2312" panose="02010609030101010101" charset="-122"/>
                <a:ea typeface="楷体_GB2312" panose="02010609030101010101" charset="-122"/>
                <a:cs typeface="楷体_GB2312" panose="02010609030101010101" charset="-122"/>
              </a:rPr>
              <a:t>）在全连接层的前两层中使用了</a:t>
            </a:r>
            <a:r>
              <a:rPr lang="en-US" altLang="zh-CN" sz="3200">
                <a:highlight>
                  <a:srgbClr val="FFFF00"/>
                </a:highlight>
                <a:latin typeface="楷体_GB2312" panose="02010609030101010101" charset="-122"/>
                <a:ea typeface="楷体_GB2312" panose="02010609030101010101" charset="-122"/>
                <a:cs typeface="楷体_GB2312" panose="02010609030101010101" charset="-122"/>
              </a:rPr>
              <a:t>Dropout</a:t>
            </a:r>
            <a:r>
              <a:rPr lang="zh-CN" altLang="en-US" sz="3200">
                <a:latin typeface="楷体_GB2312" panose="02010609030101010101" charset="-122"/>
                <a:ea typeface="楷体_GB2312" panose="02010609030101010101" charset="-122"/>
                <a:cs typeface="楷体_GB2312" panose="02010609030101010101" charset="-122"/>
              </a:rPr>
              <a:t>随机失活神经元操作，以减少过拟合。</a:t>
            </a:r>
            <a:endParaRPr lang="zh-CN" altLang="en-US" sz="3200">
              <a:latin typeface="楷体_GB2312" panose="02010609030101010101" charset="-122"/>
              <a:ea typeface="楷体_GB2312" panose="02010609030101010101" charset="-122"/>
              <a:cs typeface="楷体_GB2312" panose="02010609030101010101"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a:xfrm>
            <a:off x="669925" y="255905"/>
            <a:ext cx="10852150" cy="655955"/>
          </a:xfrm>
        </p:spPr>
        <p:txBody>
          <a:bodyPr/>
          <a:p>
            <a:r>
              <a:rPr sz="4400">
                <a:solidFill>
                  <a:schemeClr val="accent1"/>
                </a:solidFill>
                <a:effectLst>
                  <a:outerShdw blurRad="38100" dist="25400" dir="5400000" algn="ctr" rotWithShape="0">
                    <a:srgbClr val="6E747A">
                      <a:alpha val="43000"/>
                    </a:srgbClr>
                  </a:outerShdw>
                </a:effectLst>
              </a:rPr>
              <a:t>相关概念</a:t>
            </a:r>
            <a:endParaRPr sz="44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669925" y="1040765"/>
            <a:ext cx="11216005" cy="5817235"/>
          </a:xfrm>
          <a:prstGeom prst="rect">
            <a:avLst/>
          </a:prstGeom>
          <a:noFill/>
        </p:spPr>
        <p:txBody>
          <a:bodyPr wrap="square" rtlCol="0">
            <a:noAutofit/>
          </a:bodyPr>
          <a:p>
            <a:r>
              <a:rPr lang="en-US" altLang="zh-CN" sz="2800">
                <a:latin typeface="楷体_GB2312" panose="02010609030101010101" charset="-122"/>
                <a:ea typeface="楷体_GB2312" panose="02010609030101010101" charset="-122"/>
                <a:cs typeface="楷体_GB2312" panose="02010609030101010101" charset="-122"/>
              </a:rPr>
              <a:t>1.</a:t>
            </a:r>
            <a:r>
              <a:rPr lang="zh-CN" altLang="en-US" sz="2800">
                <a:highlight>
                  <a:srgbClr val="FFFF00"/>
                </a:highlight>
                <a:latin typeface="楷体_GB2312" panose="02010609030101010101" charset="-122"/>
                <a:ea typeface="楷体_GB2312" panose="02010609030101010101" charset="-122"/>
                <a:cs typeface="楷体_GB2312" panose="02010609030101010101" charset="-122"/>
              </a:rPr>
              <a:t>过拟合</a:t>
            </a:r>
            <a:endParaRPr lang="zh-CN" altLang="en-US" sz="2800">
              <a:latin typeface="楷体_GB2312" panose="02010609030101010101" charset="-122"/>
              <a:ea typeface="楷体_GB2312" panose="02010609030101010101" charset="-122"/>
              <a:cs typeface="楷体_GB2312" panose="02010609030101010101" charset="-122"/>
            </a:endParaRPr>
          </a:p>
          <a:p>
            <a:r>
              <a:rPr lang="zh-CN" altLang="en-US" sz="2800">
                <a:latin typeface="楷体_GB2312" panose="02010609030101010101" charset="-122"/>
                <a:ea typeface="楷体_GB2312" panose="02010609030101010101" charset="-122"/>
                <a:cs typeface="楷体_GB2312" panose="02010609030101010101" charset="-122"/>
              </a:rPr>
              <a:t>根本原因是特征维度过多，模型假设过于复杂，参数过多，训练数据过少，噪声过多，导致拟合的函数完美的预测训练集，但对新数据的测试集预测结果差。过度的拟合了训练数据，而没有考虑到泛化能力。</a:t>
            </a:r>
            <a:endParaRPr lang="zh-CN" altLang="en-US" sz="2800">
              <a:latin typeface="楷体_GB2312" panose="02010609030101010101" charset="-122"/>
              <a:ea typeface="楷体_GB2312" panose="02010609030101010101" charset="-122"/>
              <a:cs typeface="楷体_GB2312" panose="02010609030101010101" charset="-122"/>
            </a:endParaRPr>
          </a:p>
          <a:p>
            <a:r>
              <a:rPr lang="en-US" altLang="zh-CN" sz="2800">
                <a:latin typeface="楷体_GB2312" panose="02010609030101010101" charset="-122"/>
                <a:ea typeface="楷体_GB2312" panose="02010609030101010101" charset="-122"/>
                <a:cs typeface="楷体_GB2312" panose="02010609030101010101" charset="-122"/>
              </a:rPr>
              <a:t>2.</a:t>
            </a:r>
            <a:r>
              <a:rPr lang="zh-CN" altLang="en-US" sz="2800">
                <a:highlight>
                  <a:srgbClr val="FFFF00"/>
                </a:highlight>
                <a:latin typeface="楷体_GB2312" panose="02010609030101010101" charset="-122"/>
                <a:ea typeface="楷体_GB2312" panose="02010609030101010101" charset="-122"/>
                <a:cs typeface="楷体_GB2312" panose="02010609030101010101" charset="-122"/>
              </a:rPr>
              <a:t>随机失活</a:t>
            </a:r>
            <a:r>
              <a:rPr lang="en-US" altLang="zh-CN" sz="2800">
                <a:highlight>
                  <a:srgbClr val="FFFF00"/>
                </a:highlight>
                <a:latin typeface="楷体_GB2312" panose="02010609030101010101" charset="-122"/>
                <a:ea typeface="楷体_GB2312" panose="02010609030101010101" charset="-122"/>
                <a:cs typeface="楷体_GB2312" panose="02010609030101010101" charset="-122"/>
              </a:rPr>
              <a:t>Dropout</a:t>
            </a:r>
            <a:endParaRPr lang="en-US" altLang="zh-CN" sz="2800">
              <a:latin typeface="楷体_GB2312" panose="02010609030101010101" charset="-122"/>
              <a:ea typeface="楷体_GB2312" panose="02010609030101010101" charset="-122"/>
              <a:cs typeface="楷体_GB2312" panose="02010609030101010101" charset="-122"/>
            </a:endParaRPr>
          </a:p>
          <a:p>
            <a:r>
              <a:rPr lang="zh-CN" altLang="en-US" sz="2800">
                <a:latin typeface="楷体_GB2312" panose="02010609030101010101" charset="-122"/>
                <a:ea typeface="楷体_GB2312" panose="02010609030101010101" charset="-122"/>
                <a:cs typeface="楷体_GB2312" panose="02010609030101010101" charset="-122"/>
              </a:rPr>
              <a:t>在网络正向传播过程中随机失活一部分神经元。</a:t>
            </a:r>
            <a:endParaRPr lang="zh-CN" altLang="en-US" sz="2800">
              <a:latin typeface="楷体_GB2312" panose="02010609030101010101" charset="-122"/>
              <a:ea typeface="楷体_GB2312" panose="02010609030101010101" charset="-122"/>
              <a:cs typeface="楷体_GB2312" panose="02010609030101010101" charset="-122"/>
            </a:endParaRPr>
          </a:p>
          <a:p>
            <a:r>
              <a:rPr lang="en-US" altLang="zh-CN" sz="2800">
                <a:latin typeface="楷体_GB2312" panose="02010609030101010101" charset="-122"/>
                <a:ea typeface="楷体_GB2312" panose="02010609030101010101" charset="-122"/>
                <a:cs typeface="楷体_GB2312" panose="02010609030101010101" charset="-122"/>
              </a:rPr>
              <a:t>3.</a:t>
            </a:r>
            <a:r>
              <a:rPr lang="en-US" altLang="zh-CN" sz="2800">
                <a:highlight>
                  <a:srgbClr val="FFFF00"/>
                </a:highlight>
                <a:latin typeface="楷体_GB2312" panose="02010609030101010101" charset="-122"/>
                <a:ea typeface="楷体_GB2312" panose="02010609030101010101" charset="-122"/>
                <a:cs typeface="楷体_GB2312" panose="02010609030101010101" charset="-122"/>
              </a:rPr>
              <a:t>数据扩充：Data augmentation</a:t>
            </a:r>
            <a:endParaRPr lang="en-US" altLang="zh-CN" sz="2800">
              <a:latin typeface="楷体_GB2312" panose="02010609030101010101" charset="-122"/>
              <a:ea typeface="楷体_GB2312" panose="02010609030101010101" charset="-122"/>
              <a:cs typeface="楷体_GB2312" panose="02010609030101010101" charset="-122"/>
            </a:endParaRPr>
          </a:p>
          <a:p>
            <a:r>
              <a:rPr lang="en-US" altLang="zh-CN" sz="2800">
                <a:latin typeface="楷体_GB2312" panose="02010609030101010101" charset="-122"/>
                <a:ea typeface="楷体_GB2312" panose="02010609030101010101" charset="-122"/>
                <a:cs typeface="楷体_GB2312" panose="02010609030101010101" charset="-122"/>
              </a:rPr>
              <a:t>进一步增大、加深网络结构</a:t>
            </a:r>
            <a:r>
              <a:rPr lang="zh-CN" altLang="en-US" sz="2800">
                <a:latin typeface="楷体_GB2312" panose="02010609030101010101" charset="-122"/>
                <a:ea typeface="楷体_GB2312" panose="02010609030101010101" charset="-122"/>
                <a:cs typeface="楷体_GB2312" panose="02010609030101010101" charset="-122"/>
              </a:rPr>
              <a:t>，</a:t>
            </a:r>
            <a:r>
              <a:rPr lang="en-US" altLang="zh-CN" sz="2800">
                <a:latin typeface="楷体_GB2312" panose="02010609030101010101" charset="-122"/>
                <a:ea typeface="楷体_GB2312" panose="02010609030101010101" charset="-122"/>
                <a:cs typeface="楷体_GB2312" panose="02010609030101010101" charset="-122"/>
              </a:rPr>
              <a:t>而当训练数据有限时，可以通过一些变换从已有的训练数据集中生成一些新的数据，以快速地扩充训练数据。</a:t>
            </a:r>
            <a:endParaRPr lang="en-US" altLang="zh-CN" sz="2800">
              <a:latin typeface="楷体_GB2312" panose="02010609030101010101" charset="-122"/>
              <a:ea typeface="楷体_GB2312" panose="02010609030101010101" charset="-122"/>
              <a:cs typeface="楷体_GB2312" panose="02010609030101010101" charset="-122"/>
            </a:endParaRPr>
          </a:p>
          <a:p>
            <a:r>
              <a:rPr lang="en-US" altLang="zh-CN" sz="2800">
                <a:latin typeface="楷体_GB2312" panose="02010609030101010101" charset="-122"/>
                <a:ea typeface="楷体_GB2312" panose="02010609030101010101" charset="-122"/>
                <a:cs typeface="楷体_GB2312" panose="02010609030101010101" charset="-122"/>
              </a:rPr>
              <a:t>4.</a:t>
            </a:r>
            <a:r>
              <a:rPr lang="en-US" altLang="zh-CN" sz="2800">
                <a:highlight>
                  <a:srgbClr val="FFFF00"/>
                </a:highlight>
                <a:latin typeface="楷体_GB2312" panose="02010609030101010101" charset="-122"/>
                <a:ea typeface="楷体_GB2312" panose="02010609030101010101" charset="-122"/>
                <a:cs typeface="楷体_GB2312" panose="02010609030101010101" charset="-122"/>
              </a:rPr>
              <a:t>局部响应归一化 : LRN</a:t>
            </a:r>
            <a:endParaRPr lang="en-US" altLang="zh-CN" sz="2800">
              <a:latin typeface="楷体_GB2312" panose="02010609030101010101" charset="-122"/>
              <a:ea typeface="楷体_GB2312" panose="02010609030101010101" charset="-122"/>
              <a:cs typeface="楷体_GB2312" panose="02010609030101010101" charset="-122"/>
            </a:endParaRPr>
          </a:p>
          <a:p>
            <a:r>
              <a:rPr lang="en-US" altLang="zh-CN" sz="2800">
                <a:latin typeface="楷体_GB2312" panose="02010609030101010101" charset="-122"/>
                <a:ea typeface="楷体_GB2312" panose="02010609030101010101" charset="-122"/>
                <a:cs typeface="楷体_GB2312" panose="02010609030101010101" charset="-122"/>
              </a:rPr>
              <a:t>Local Response Normalization(LRN)技术主要是深度学习训练时的一种提高准确度的技术方法。LRN一般是在激活、池化后进行的一种处理方法。现在基本上已经被Batch Normalization代替。</a:t>
            </a:r>
            <a:endParaRPr lang="en-US" altLang="zh-CN" sz="2800">
              <a:latin typeface="楷体_GB2312" panose="02010609030101010101" charset="-122"/>
              <a:ea typeface="楷体_GB2312" panose="02010609030101010101" charset="-122"/>
              <a:cs typeface="楷体_GB2312" panose="0201060903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377190" y="248920"/>
            <a:ext cx="11135995" cy="632968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noProof="0" dirty="0">
                <a:sym typeface="+mn-lt"/>
              </a:rPr>
              <a:t>THANKS</a:t>
            </a: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5"/>
          <p:cNvSpPr/>
          <p:nvPr userDrawn="1">
            <p:custDataLst>
              <p:tags r:id="rId1"/>
            </p:custDataLst>
          </p:nvPr>
        </p:nvSpPr>
        <p:spPr>
          <a:xfrm rot="10800000" flipH="1">
            <a:off x="-1" y="-1"/>
            <a:ext cx="3309257" cy="6858001"/>
          </a:xfrm>
          <a:custGeom>
            <a:avLst/>
            <a:gdLst>
              <a:gd name="connsiteX0" fmla="*/ 0 w 3309257"/>
              <a:gd name="connsiteY0" fmla="*/ 6858001 h 6858001"/>
              <a:gd name="connsiteX1" fmla="*/ 3309257 w 3309257"/>
              <a:gd name="connsiteY1" fmla="*/ 6858001 h 6858001"/>
              <a:gd name="connsiteX2" fmla="*/ 1718889 w 3309257"/>
              <a:gd name="connsiteY2" fmla="*/ 0 h 6858001"/>
              <a:gd name="connsiteX3" fmla="*/ 0 w 3309257"/>
              <a:gd name="connsiteY3" fmla="*/ 0 h 6858001"/>
            </a:gdLst>
            <a:ahLst/>
            <a:cxnLst>
              <a:cxn ang="0">
                <a:pos x="connsiteX0" y="connsiteY0"/>
              </a:cxn>
              <a:cxn ang="0">
                <a:pos x="connsiteX1" y="connsiteY1"/>
              </a:cxn>
              <a:cxn ang="0">
                <a:pos x="connsiteX2" y="connsiteY2"/>
              </a:cxn>
              <a:cxn ang="0">
                <a:pos x="connsiteX3" y="connsiteY3"/>
              </a:cxn>
            </a:cxnLst>
            <a:rect l="l" t="t" r="r" b="b"/>
            <a:pathLst>
              <a:path w="3309257" h="6858001">
                <a:moveTo>
                  <a:pt x="0" y="6858001"/>
                </a:moveTo>
                <a:lnTo>
                  <a:pt x="3309257" y="6858001"/>
                </a:lnTo>
                <a:lnTo>
                  <a:pt x="1718889" y="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p>
        </p:txBody>
      </p:sp>
      <p:sp>
        <p:nvSpPr>
          <p:cNvPr id="8" name="任意多边形: 形状 6"/>
          <p:cNvSpPr/>
          <p:nvPr userDrawn="1">
            <p:custDataLst>
              <p:tags r:id="rId2"/>
            </p:custDataLst>
          </p:nvPr>
        </p:nvSpPr>
        <p:spPr>
          <a:xfrm rot="11574254">
            <a:off x="2509618" y="-200140"/>
            <a:ext cx="971535" cy="7258276"/>
          </a:xfrm>
          <a:custGeom>
            <a:avLst/>
            <a:gdLst>
              <a:gd name="connsiteX0" fmla="*/ 0 w 971535"/>
              <a:gd name="connsiteY0" fmla="*/ 7258276 h 7258276"/>
              <a:gd name="connsiteX1" fmla="*/ 932891 w 971535"/>
              <a:gd name="connsiteY1" fmla="*/ 8853 h 7258276"/>
              <a:gd name="connsiteX2" fmla="*/ 971535 w 971535"/>
              <a:gd name="connsiteY2" fmla="*/ 0 h 7258276"/>
              <a:gd name="connsiteX3" fmla="*/ 971535 w 971535"/>
              <a:gd name="connsiteY3" fmla="*/ 7035689 h 7258276"/>
            </a:gdLst>
            <a:ahLst/>
            <a:cxnLst>
              <a:cxn ang="0">
                <a:pos x="connsiteX0" y="connsiteY0"/>
              </a:cxn>
              <a:cxn ang="0">
                <a:pos x="connsiteX1" y="connsiteY1"/>
              </a:cxn>
              <a:cxn ang="0">
                <a:pos x="connsiteX2" y="connsiteY2"/>
              </a:cxn>
              <a:cxn ang="0">
                <a:pos x="connsiteX3" y="connsiteY3"/>
              </a:cxn>
            </a:cxnLst>
            <a:rect l="l" t="t" r="r" b="b"/>
            <a:pathLst>
              <a:path w="971535" h="7258276">
                <a:moveTo>
                  <a:pt x="0" y="7258276"/>
                </a:moveTo>
                <a:lnTo>
                  <a:pt x="932891" y="8853"/>
                </a:lnTo>
                <a:lnTo>
                  <a:pt x="971535" y="0"/>
                </a:lnTo>
                <a:lnTo>
                  <a:pt x="971535" y="703568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9" name="任意多边形: 形状 7"/>
          <p:cNvSpPr/>
          <p:nvPr userDrawn="1">
            <p:custDataLst>
              <p:tags r:id="rId3"/>
            </p:custDataLst>
          </p:nvPr>
        </p:nvSpPr>
        <p:spPr>
          <a:xfrm>
            <a:off x="1743317" y="3937000"/>
            <a:ext cx="1393003" cy="2921000"/>
          </a:xfrm>
          <a:custGeom>
            <a:avLst/>
            <a:gdLst>
              <a:gd name="connsiteX0" fmla="*/ 1089482 w 1393003"/>
              <a:gd name="connsiteY0" fmla="*/ 0 h 2921000"/>
              <a:gd name="connsiteX1" fmla="*/ 1393003 w 1393003"/>
              <a:gd name="connsiteY1" fmla="*/ 2921000 h 2921000"/>
              <a:gd name="connsiteX2" fmla="*/ 0 w 1393003"/>
              <a:gd name="connsiteY2" fmla="*/ 2921000 h 2921000"/>
            </a:gdLst>
            <a:ahLst/>
            <a:cxnLst>
              <a:cxn ang="0">
                <a:pos x="connsiteX0" y="connsiteY0"/>
              </a:cxn>
              <a:cxn ang="0">
                <a:pos x="connsiteX1" y="connsiteY1"/>
              </a:cxn>
              <a:cxn ang="0">
                <a:pos x="connsiteX2" y="connsiteY2"/>
              </a:cxn>
            </a:cxnLst>
            <a:rect l="l" t="t" r="r" b="b"/>
            <a:pathLst>
              <a:path w="1393003" h="2921000">
                <a:moveTo>
                  <a:pt x="1089482" y="0"/>
                </a:moveTo>
                <a:lnTo>
                  <a:pt x="1393003" y="2921000"/>
                </a:lnTo>
                <a:lnTo>
                  <a:pt x="0" y="2921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8" name="文本框 27"/>
          <p:cNvSpPr txBox="1"/>
          <p:nvPr>
            <p:custDataLst>
              <p:tags r:id="rId4"/>
            </p:custDataLst>
          </p:nvPr>
        </p:nvSpPr>
        <p:spPr>
          <a:xfrm>
            <a:off x="5751968" y="1794510"/>
            <a:ext cx="809018" cy="1274373"/>
          </a:xfrm>
          <a:prstGeom prst="rect">
            <a:avLst/>
          </a:prstGeom>
          <a:noFill/>
        </p:spPr>
        <p:txBody>
          <a:bodyPr wrap="square" rtlCol="0">
            <a:normAutofit/>
          </a:bodyPr>
          <a:lstStyle/>
          <a:p>
            <a:r>
              <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1</a:t>
            </a:r>
            <a:endPar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5" name="组合 4"/>
          <p:cNvGrpSpPr/>
          <p:nvPr>
            <p:custDataLst>
              <p:tags r:id="rId5"/>
            </p:custDataLst>
          </p:nvPr>
        </p:nvGrpSpPr>
        <p:grpSpPr>
          <a:xfrm>
            <a:off x="4974104" y="2110913"/>
            <a:ext cx="428361" cy="533504"/>
            <a:chOff x="9072" y="3361"/>
            <a:chExt cx="440" cy="548"/>
          </a:xfrm>
        </p:grpSpPr>
        <p:sp>
          <p:nvSpPr>
            <p:cNvPr id="34" name="任意多边形: 形状 33"/>
            <p:cNvSpPr/>
            <p:nvPr>
              <p:custDataLst>
                <p:tags r:id="rId6"/>
              </p:custDataLst>
            </p:nvPr>
          </p:nvSpPr>
          <p:spPr>
            <a:xfrm rot="697528">
              <a:off x="9072" y="3361"/>
              <a:ext cx="390" cy="548"/>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a:solidFill>
                  <a:schemeClr val="tx1">
                    <a:lumMod val="85000"/>
                    <a:lumOff val="15000"/>
                  </a:schemeClr>
                </a:solidFill>
              </a:endParaRPr>
            </a:p>
          </p:txBody>
        </p:sp>
        <p:sp>
          <p:nvSpPr>
            <p:cNvPr id="35" name="等腰三角形 34"/>
            <p:cNvSpPr/>
            <p:nvPr>
              <p:custDataLst>
                <p:tags r:id="rId7"/>
              </p:custDataLst>
            </p:nvPr>
          </p:nvSpPr>
          <p:spPr>
            <a:xfrm>
              <a:off x="9170" y="3404"/>
              <a:ext cx="343" cy="46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solidFill>
                  <a:schemeClr val="tx1">
                    <a:lumMod val="85000"/>
                    <a:lumOff val="15000"/>
                  </a:schemeClr>
                </a:solidFill>
              </a:endParaRPr>
            </a:p>
          </p:txBody>
        </p:sp>
      </p:grpSp>
      <p:sp>
        <p:nvSpPr>
          <p:cNvPr id="29" name="文本框 28"/>
          <p:cNvSpPr txBox="1"/>
          <p:nvPr>
            <p:custDataLst>
              <p:tags r:id="rId8"/>
            </p:custDataLst>
          </p:nvPr>
        </p:nvSpPr>
        <p:spPr>
          <a:xfrm>
            <a:off x="5751968" y="3605308"/>
            <a:ext cx="809018" cy="1274373"/>
          </a:xfrm>
          <a:prstGeom prst="rect">
            <a:avLst/>
          </a:prstGeom>
          <a:noFill/>
        </p:spPr>
        <p:txBody>
          <a:bodyPr wrap="square" rtlCol="0">
            <a:normAutofit/>
          </a:bodyPr>
          <a:lstStyle/>
          <a:p>
            <a:r>
              <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2</a:t>
            </a:r>
            <a:endPar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endParaRPr>
          </a:p>
        </p:txBody>
      </p:sp>
      <p:grpSp>
        <p:nvGrpSpPr>
          <p:cNvPr id="6" name="组合 5"/>
          <p:cNvGrpSpPr/>
          <p:nvPr>
            <p:custDataLst>
              <p:tags r:id="rId9"/>
            </p:custDataLst>
          </p:nvPr>
        </p:nvGrpSpPr>
        <p:grpSpPr>
          <a:xfrm>
            <a:off x="4974104" y="3976229"/>
            <a:ext cx="428361" cy="533504"/>
            <a:chOff x="9072" y="5277"/>
            <a:chExt cx="440" cy="548"/>
          </a:xfrm>
        </p:grpSpPr>
        <p:sp>
          <p:nvSpPr>
            <p:cNvPr id="37" name="任意多边形: 形状 36"/>
            <p:cNvSpPr/>
            <p:nvPr>
              <p:custDataLst>
                <p:tags r:id="rId10"/>
              </p:custDataLst>
            </p:nvPr>
          </p:nvSpPr>
          <p:spPr>
            <a:xfrm rot="697528">
              <a:off x="9072" y="5277"/>
              <a:ext cx="390" cy="548"/>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dirty="0">
                <a:solidFill>
                  <a:schemeClr val="tx1">
                    <a:lumMod val="85000"/>
                    <a:lumOff val="15000"/>
                  </a:schemeClr>
                </a:solidFill>
              </a:endParaRPr>
            </a:p>
          </p:txBody>
        </p:sp>
        <p:sp>
          <p:nvSpPr>
            <p:cNvPr id="38" name="等腰三角形 37"/>
            <p:cNvSpPr/>
            <p:nvPr>
              <p:custDataLst>
                <p:tags r:id="rId11"/>
              </p:custDataLst>
            </p:nvPr>
          </p:nvSpPr>
          <p:spPr>
            <a:xfrm>
              <a:off x="9170" y="5320"/>
              <a:ext cx="343" cy="46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grpSp>
      <p:sp>
        <p:nvSpPr>
          <p:cNvPr id="13" name="文本框 12"/>
          <p:cNvSpPr txBox="1"/>
          <p:nvPr>
            <p:custDataLst>
              <p:tags r:id="rId12"/>
            </p:custDataLst>
          </p:nvPr>
        </p:nvSpPr>
        <p:spPr>
          <a:xfrm>
            <a:off x="6909435" y="1840230"/>
            <a:ext cx="4923790" cy="1274445"/>
          </a:xfrm>
          <a:prstGeom prst="rect">
            <a:avLst/>
          </a:prstGeom>
          <a:noFill/>
        </p:spPr>
        <p:txBody>
          <a:bodyPr wrap="square" rtlCol="0" anchor="ctr"/>
          <a:lstStyle/>
          <a:p>
            <a:r>
              <a:rPr lang="zh-CN" altLang="en-US" sz="28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Plant diseases and pests detection based</a:t>
            </a:r>
            <a:endParaRPr lang="zh-CN" altLang="en-US" sz="28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a:p>
            <a:r>
              <a:rPr lang="zh-CN" altLang="en-US" sz="28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on deep learning: a review</a:t>
            </a:r>
            <a:endParaRPr lang="zh-CN" altLang="en-US" sz="28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66" name="文本框 65"/>
          <p:cNvSpPr txBox="1"/>
          <p:nvPr>
            <p:custDataLst>
              <p:tags r:id="rId13"/>
            </p:custDataLst>
          </p:nvPr>
        </p:nvSpPr>
        <p:spPr>
          <a:xfrm>
            <a:off x="6931025" y="3651250"/>
            <a:ext cx="4730750" cy="1274445"/>
          </a:xfrm>
          <a:prstGeom prst="rect">
            <a:avLst/>
          </a:prstGeom>
          <a:noFill/>
        </p:spPr>
        <p:txBody>
          <a:bodyPr wrap="square" rtlCol="0" anchor="ctr"/>
          <a:lstStyle/>
          <a:p>
            <a:r>
              <a:rPr lang="zh-CN" altLang="en-US" sz="28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Imagenet classification with deep convolutional neural networks</a:t>
            </a:r>
            <a:endParaRPr lang="zh-CN" altLang="en-US" sz="28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3" name="文本框 2"/>
          <p:cNvSpPr txBox="1"/>
          <p:nvPr>
            <p:custDataLst>
              <p:tags r:id="rId14"/>
            </p:custDataLst>
          </p:nvPr>
        </p:nvSpPr>
        <p:spPr>
          <a:xfrm>
            <a:off x="582295" y="457200"/>
            <a:ext cx="1402080" cy="829945"/>
          </a:xfrm>
          <a:prstGeom prst="rect">
            <a:avLst/>
          </a:prstGeom>
          <a:noFill/>
        </p:spPr>
        <p:txBody>
          <a:bodyPr wrap="square" rtlCol="0">
            <a:normAutofit/>
          </a:bodyPr>
          <a:lstStyle/>
          <a:p>
            <a:r>
              <a:rPr lang="zh-CN" altLang="en-US" sz="4800">
                <a:solidFill>
                  <a:schemeClr val="bg1"/>
                </a:solidFill>
                <a:uFillTx/>
                <a:latin typeface="Arial" panose="020B0604020202020204" pitchFamily="34" charset="0"/>
                <a:ea typeface="汉仪旗黑-85S" panose="00020600040101010101" pitchFamily="18" charset="-122"/>
              </a:rPr>
              <a:t>目录</a:t>
            </a:r>
            <a:endParaRPr lang="zh-CN" altLang="en-US" sz="4800">
              <a:solidFill>
                <a:schemeClr val="bg1"/>
              </a:solidFill>
              <a:uFillTx/>
              <a:latin typeface="Arial" panose="020B0604020202020204" pitchFamily="34" charset="0"/>
              <a:ea typeface="汉仪旗黑-85S" panose="00020600040101010101" pitchFamily="18" charset="-122"/>
            </a:endParaRPr>
          </a:p>
        </p:txBody>
      </p:sp>
      <p:sp>
        <p:nvSpPr>
          <p:cNvPr id="4" name="文本框 3"/>
          <p:cNvSpPr txBox="1"/>
          <p:nvPr>
            <p:custDataLst>
              <p:tags r:id="rId15"/>
            </p:custDataLst>
          </p:nvPr>
        </p:nvSpPr>
        <p:spPr>
          <a:xfrm>
            <a:off x="645795" y="1224915"/>
            <a:ext cx="1598295" cy="400050"/>
          </a:xfrm>
          <a:prstGeom prst="rect">
            <a:avLst/>
          </a:prstGeom>
          <a:noFill/>
        </p:spPr>
        <p:txBody>
          <a:bodyPr wrap="square" rtlCol="0">
            <a:normAutofit/>
          </a:bodyPr>
          <a:lstStyle/>
          <a:p>
            <a:r>
              <a:rPr lang="en-US" altLang="zh-CN" sz="2000">
                <a:solidFill>
                  <a:schemeClr val="bg1"/>
                </a:solidFill>
                <a:latin typeface="Arial" panose="020B0604020202020204" pitchFamily="34" charset="0"/>
                <a:ea typeface="微软雅黑" panose="020B0503020204020204" charset="-122"/>
                <a:cs typeface="Arial" panose="020B0604020202020204" pitchFamily="34" charset="0"/>
              </a:rPr>
              <a:t>CONTENTS</a:t>
            </a:r>
            <a:endParaRPr lang="en-US" altLang="zh-CN" sz="2000">
              <a:solidFill>
                <a:schemeClr val="bg1"/>
              </a:solidFill>
              <a:latin typeface="Arial" panose="020B0604020202020204" pitchFamily="34" charset="0"/>
              <a:ea typeface="微软雅黑" panose="020B0503020204020204" charset="-122"/>
              <a:cs typeface="Arial" panose="020B0604020202020204" pitchFamily="34" charset="0"/>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1</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a:xfrm>
            <a:off x="685165" y="3164840"/>
            <a:ext cx="10367010" cy="1111885"/>
          </a:xfrm>
        </p:spPr>
        <p:txBody>
          <a:bodyPr>
            <a:normAutofit fontScale="90000"/>
          </a:bodyPr>
          <a:lstStyle/>
          <a:p>
            <a:r>
              <a:rPr lang="zh-CN" altLang="en-US" spc="150">
                <a:ea typeface="微软雅黑" panose="020B0503020204020204" charset="-122"/>
                <a:cs typeface="微软雅黑" panose="020B0503020204020204" charset="-122"/>
                <a:sym typeface="+mn-lt"/>
              </a:rPr>
              <a:t>Plant diseases and pests detection based</a:t>
            </a:r>
            <a:br>
              <a:rPr lang="zh-CN" altLang="en-US"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br>
            <a:r>
              <a:rPr lang="zh-CN" altLang="en-US" spc="150">
                <a:ea typeface="微软雅黑" panose="020B0503020204020204" charset="-122"/>
                <a:cs typeface="微软雅黑" panose="020B0503020204020204" charset="-122"/>
                <a:sym typeface="+mn-lt"/>
              </a:rPr>
              <a:t>on deep learning: a review</a:t>
            </a:r>
            <a:endParaRPr lang="zh-CN" altLang="en-US" dirty="0">
              <a:sym typeface="+mn-lt"/>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en-US" altLang="zh-CN" sz="3600" b="1" spc="200" dirty="0">
                <a:solidFill>
                  <a:schemeClr val="tx1">
                    <a:lumMod val="85000"/>
                    <a:lumOff val="15000"/>
                  </a:schemeClr>
                </a:solidFill>
                <a:latin typeface="汉仪旗黑-85S" panose="00020600040101010101" pitchFamily="18" charset="-122"/>
                <a:ea typeface="汉仪旗黑-85S" panose="00020600040101010101" pitchFamily="18" charset="-122"/>
              </a:rPr>
              <a:t>Abstract</a:t>
            </a:r>
            <a:endParaRPr lang="en-US" altLang="zh-CN" sz="3600" b="1" spc="200" dirty="0">
              <a:solidFill>
                <a:schemeClr val="tx1">
                  <a:lumMod val="85000"/>
                  <a:lumOff val="15000"/>
                </a:schemeClr>
              </a:solidFill>
              <a:latin typeface="汉仪旗黑-85S" panose="00020600040101010101" pitchFamily="18" charset="-122"/>
              <a:ea typeface="汉仪旗黑-85S" panose="00020600040101010101" pitchFamily="18" charset="-122"/>
            </a:endParaRPr>
          </a:p>
        </p:txBody>
      </p:sp>
      <p:sp>
        <p:nvSpPr>
          <p:cNvPr id="2" name="内容占位符 1"/>
          <p:cNvSpPr>
            <a:spLocks noGrp="1"/>
          </p:cNvSpPr>
          <p:nvPr>
            <p:ph sz="quarter" idx="13"/>
            <p:custDataLst>
              <p:tags r:id="rId2"/>
            </p:custDataLst>
          </p:nvPr>
        </p:nvSpPr>
        <p:spPr>
          <a:xfrm>
            <a:off x="1281430" y="2163445"/>
            <a:ext cx="9626600" cy="2677160"/>
          </a:xfrm>
        </p:spPr>
        <p:txBody>
          <a:bodyPr/>
          <a:lstStyle/>
          <a:p>
            <a:pPr marL="0" indent="0">
              <a:lnSpc>
                <a:spcPct val="130000"/>
              </a:lnSpc>
              <a:spcBef>
                <a:spcPts val="0"/>
              </a:spcBef>
              <a:spcAft>
                <a:spcPts val="1000"/>
              </a:spcAft>
              <a:buNone/>
            </a:pPr>
            <a:r>
              <a:rPr lang="zh-CN" altLang="en-US" sz="2400" spc="15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  本文阐述了基于深度学习的植物疾病和害虫检测的研究情况,从分类网络、检测网络和分区网络的三个方面介绍了基于深度学习的植物疾病和害虫检测研究情况,并总结了不同方法的优势和弱点。提出了解决方案和研究建议,并探讨了实际应用中存在的挑战。最后,文章展望了基于深度学习的植物疾病和害虫检测未来趋势。 </a:t>
            </a:r>
            <a:endParaRPr lang="zh-CN" altLang="en-US" sz="2400" spc="15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idx="4294967295"/>
            <p:custDataLst>
              <p:tags r:id="rId1"/>
            </p:custDataLst>
          </p:nvPr>
        </p:nvSpPr>
        <p:spPr>
          <a:xfrm>
            <a:off x="608330" y="781050"/>
            <a:ext cx="10975975" cy="1198245"/>
          </a:xfrm>
        </p:spPr>
        <p:txBody>
          <a:bodyPr>
            <a:normAutofit/>
          </a:bodyPr>
          <a:lstStyle/>
          <a:p>
            <a:pPr algn="ctr">
              <a:lnSpc>
                <a:spcPct val="100000"/>
              </a:lnSpc>
            </a:pPr>
            <a:r>
              <a:rPr lang="zh-CN" altLang="en-US" sz="3200" spc="150">
                <a:sym typeface="+mn-ea"/>
              </a:rPr>
              <a:t>Definition of plant diseases and pests detection problem</a:t>
            </a:r>
            <a:endParaRPr lang="zh-CN" altLang="zh-CN" sz="3200" b="1" dirty="0">
              <a:solidFill>
                <a:schemeClr val="tx1">
                  <a:lumMod val="85000"/>
                  <a:lumOff val="15000"/>
                </a:schemeClr>
              </a:solidFill>
              <a:uFillTx/>
              <a:ea typeface="汉仪旗黑-85S" panose="00020600040101010101" pitchFamily="18" charset="-122"/>
            </a:endParaRPr>
          </a:p>
        </p:txBody>
      </p:sp>
      <p:grpSp>
        <p:nvGrpSpPr>
          <p:cNvPr id="7" name="组合 6"/>
          <p:cNvGrpSpPr/>
          <p:nvPr>
            <p:custDataLst>
              <p:tags r:id="rId2"/>
            </p:custDataLst>
          </p:nvPr>
        </p:nvGrpSpPr>
        <p:grpSpPr>
          <a:xfrm flipV="1">
            <a:off x="5921829" y="0"/>
            <a:ext cx="6270171" cy="8128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p>
          </p:txBody>
        </p:sp>
      </p:grpSp>
      <p:pic>
        <p:nvPicPr>
          <p:cNvPr id="2" name="图片 1"/>
          <p:cNvPicPr>
            <a:picLocks noChangeAspect="1"/>
          </p:cNvPicPr>
          <p:nvPr>
            <p:custDataLst>
              <p:tags r:id="rId5"/>
            </p:custDataLst>
          </p:nvPr>
        </p:nvPicPr>
        <p:blipFill>
          <a:blip r:embed="rId6"/>
          <a:stretch>
            <a:fillRect/>
          </a:stretch>
        </p:blipFill>
        <p:spPr>
          <a:xfrm>
            <a:off x="668020" y="2684145"/>
            <a:ext cx="11054080" cy="3114675"/>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87375" y="450850"/>
            <a:ext cx="5507990" cy="584835"/>
          </a:xfrm>
          <a:prstGeom prst="rect">
            <a:avLst/>
          </a:prstGeom>
          <a:noFill/>
        </p:spPr>
        <p:txBody>
          <a:bodyPr wrap="square" rtlCol="0">
            <a:normAutofit/>
          </a:bodyPr>
          <a:lstStyle/>
          <a:p>
            <a:r>
              <a:rPr lang="zh-CN" altLang="en-US" sz="32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rPr>
              <a:t>Classification network</a:t>
            </a:r>
            <a:endParaRPr lang="zh-CN" altLang="en-US" sz="32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endParaRPr>
          </a:p>
        </p:txBody>
      </p:sp>
      <p:sp>
        <p:nvSpPr>
          <p:cNvPr id="3" name="文本框 2"/>
          <p:cNvSpPr txBox="1"/>
          <p:nvPr>
            <p:custDataLst>
              <p:tags r:id="rId2"/>
            </p:custDataLst>
          </p:nvPr>
        </p:nvSpPr>
        <p:spPr>
          <a:xfrm>
            <a:off x="587375" y="1333500"/>
            <a:ext cx="5508625" cy="4119245"/>
          </a:xfrm>
          <a:prstGeom prst="rect">
            <a:avLst/>
          </a:prstGeom>
          <a:noFill/>
        </p:spPr>
        <p:txBody>
          <a:bodyPr wrap="square" rtlCol="0">
            <a:normAutofit/>
          </a:bodyPr>
          <a:lstStyle/>
          <a:p>
            <a:pPr marL="285750" indent="-285750">
              <a:buFont typeface="Arial" panose="020B0604020202020204" pitchFamily="34" charset="0"/>
              <a:buChar char="•"/>
            </a:pPr>
            <a:r>
              <a:rPr lang="zh-CN" altLang="en-US" sz="2400" spc="50" dirty="0">
                <a:ln w="3175">
                  <a:noFill/>
                  <a:prstDash val="dash"/>
                </a:ln>
                <a:solidFill>
                  <a:srgbClr val="FFC000"/>
                </a:solidFill>
                <a:uFillTx/>
                <a:latin typeface="Arial" panose="020B0604020202020204" pitchFamily="34" charset="0"/>
                <a:ea typeface="微软雅黑" panose="020B0503020204020204" charset="-122"/>
                <a:cs typeface="微软雅黑" panose="020B0503020204020204" charset="-122"/>
              </a:rPr>
              <a:t>AlexNet</a:t>
            </a:r>
            <a:endParaRPr lang="zh-CN" altLang="en-US" sz="2400" spc="50" dirty="0">
              <a:ln w="3175">
                <a:noFill/>
                <a:prstDash val="dash"/>
              </a:ln>
              <a:solidFill>
                <a:srgbClr val="FFC000"/>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sym typeface="+mn-ea"/>
              </a:rPr>
              <a:t>VGGNet</a:t>
            </a:r>
            <a:endPar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GoogleLeNet,</a:t>
            </a:r>
            <a:endPar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400" spc="50" dirty="0">
                <a:ln w="3175">
                  <a:noFill/>
                  <a:prstDash val="dash"/>
                </a:ln>
                <a:solidFill>
                  <a:srgbClr val="FFC000"/>
                </a:solidFill>
                <a:uFillTx/>
                <a:latin typeface="Arial" panose="020B0604020202020204" pitchFamily="34" charset="0"/>
                <a:ea typeface="微软雅黑" panose="020B0503020204020204" charset="-122"/>
                <a:cs typeface="微软雅黑" panose="020B0503020204020204" charset="-122"/>
              </a:rPr>
              <a:t>ResNet</a:t>
            </a:r>
            <a:endParaRPr lang="zh-CN" altLang="en-US" sz="2400" spc="50" dirty="0">
              <a:ln w="3175">
                <a:noFill/>
                <a:prstDash val="dash"/>
              </a:ln>
              <a:solidFill>
                <a:srgbClr val="FFC000"/>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DenseNet</a:t>
            </a:r>
            <a:endPar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SENet</a:t>
            </a:r>
            <a:endPar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MobileNet</a:t>
            </a:r>
            <a:r>
              <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 V1-V3</a:t>
            </a:r>
            <a:r>
              <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 </a:t>
            </a:r>
            <a:endParaRPr lang="zh-CN" altLang="en-US"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ShuffleNet V1-V2</a:t>
            </a:r>
            <a:endPar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EfficientNet V1-V2</a:t>
            </a:r>
            <a:endPar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2400" spc="50" dirty="0">
                <a:ln w="3175">
                  <a:noFill/>
                  <a:prstDash val="dash"/>
                </a:ln>
                <a:solidFill>
                  <a:srgbClr val="FFC000"/>
                </a:solidFill>
                <a:uFillTx/>
                <a:latin typeface="Arial" panose="020B0604020202020204" pitchFamily="34" charset="0"/>
                <a:ea typeface="微软雅黑" panose="020B0503020204020204" charset="-122"/>
                <a:cs typeface="微软雅黑" panose="020B0503020204020204" charset="-122"/>
              </a:rPr>
              <a:t>Vit</a:t>
            </a:r>
            <a:endParaRPr lang="en-US" altLang="zh-CN" sz="2400" spc="50" dirty="0">
              <a:ln w="3175">
                <a:noFill/>
                <a:prstDash val="dash"/>
              </a:ln>
              <a:solidFill>
                <a:srgbClr val="FFC000"/>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ConvNeXt</a:t>
            </a:r>
            <a:endParaRPr lang="en-US" altLang="zh-CN" sz="24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endParaRPr lang="zh-CN" altLang="en-US"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endParaRPr lang="zh-CN" altLang="en-US"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p:txBody>
      </p:sp>
      <p:pic>
        <p:nvPicPr>
          <p:cNvPr id="8" name="图片 7"/>
          <p:cNvPicPr>
            <a:picLocks noChangeAspect="1"/>
          </p:cNvPicPr>
          <p:nvPr>
            <p:custDataLst>
              <p:tags r:id="rId3"/>
            </p:custDataLst>
          </p:nvPr>
        </p:nvPicPr>
        <p:blipFill>
          <a:blip r:embed="rId4"/>
          <a:stretch>
            <a:fillRect/>
          </a:stretch>
        </p:blipFill>
        <p:spPr>
          <a:xfrm>
            <a:off x="4893310" y="1792605"/>
            <a:ext cx="5663565" cy="87884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4169410" y="3429000"/>
            <a:ext cx="7978140" cy="180594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02310" y="1708785"/>
            <a:ext cx="5508625" cy="4119245"/>
          </a:xfrm>
          <a:prstGeom prst="rect">
            <a:avLst/>
          </a:prstGeom>
          <a:noFill/>
        </p:spPr>
        <p:txBody>
          <a:bodyPr wrap="square" rtlCol="0">
            <a:normAutofit/>
          </a:bodyPr>
          <a:lstStyle/>
          <a:p>
            <a:pPr marL="285750" indent="-285750">
              <a:buFont typeface="Arial" panose="020B0604020202020204" pitchFamily="34" charset="0"/>
              <a:buChar char="•"/>
            </a:pPr>
            <a:r>
              <a:rPr lang="zh-CN" altLang="en-US"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Faster-RCNN</a:t>
            </a:r>
            <a:endParaRPr lang="zh-CN" altLang="en-US"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SSD</a:t>
            </a:r>
            <a:endParaRPr lang="en-US" altLang="zh-CN"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rPr>
              <a:t>YOLO series</a:t>
            </a:r>
            <a:endParaRPr lang="zh-CN" altLang="en-US"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a:p>
            <a:endParaRPr lang="zh-CN" altLang="en-US" sz="3200" spc="50" dirty="0">
              <a:ln w="3175">
                <a:noFill/>
                <a:prstDash val="dash"/>
              </a:ln>
              <a:solidFill>
                <a:schemeClr val="tx1">
                  <a:lumMod val="85000"/>
                  <a:lumOff val="15000"/>
                </a:schemeClr>
              </a:solidFill>
              <a:uFillTx/>
              <a:latin typeface="Arial" panose="020B0604020202020204" pitchFamily="34" charset="0"/>
              <a:ea typeface="微软雅黑" panose="020B0503020204020204" charset="-122"/>
              <a:cs typeface="微软雅黑" panose="020B0503020204020204" charset="-122"/>
            </a:endParaRPr>
          </a:p>
        </p:txBody>
      </p:sp>
      <p:sp>
        <p:nvSpPr>
          <p:cNvPr id="4" name="文本框 3"/>
          <p:cNvSpPr txBox="1"/>
          <p:nvPr>
            <p:custDataLst>
              <p:tags r:id="rId2"/>
            </p:custDataLst>
          </p:nvPr>
        </p:nvSpPr>
        <p:spPr>
          <a:xfrm>
            <a:off x="702945" y="450850"/>
            <a:ext cx="5507990" cy="584835"/>
          </a:xfrm>
          <a:prstGeom prst="rect">
            <a:avLst/>
          </a:prstGeom>
          <a:noFill/>
        </p:spPr>
        <p:txBody>
          <a:bodyPr wrap="square" rtlCol="0">
            <a:normAutofit/>
          </a:bodyPr>
          <a:p>
            <a:r>
              <a:rPr lang="zh-CN" altLang="en-US" sz="32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rPr>
              <a:t>Detection network</a:t>
            </a:r>
            <a:endParaRPr lang="zh-CN" altLang="en-US" sz="32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endParaRPr>
          </a:p>
        </p:txBody>
      </p:sp>
      <p:pic>
        <p:nvPicPr>
          <p:cNvPr id="5" name="图片 4"/>
          <p:cNvPicPr>
            <a:picLocks noChangeAspect="1"/>
          </p:cNvPicPr>
          <p:nvPr>
            <p:custDataLst>
              <p:tags r:id="rId3"/>
            </p:custDataLst>
          </p:nvPr>
        </p:nvPicPr>
        <p:blipFill>
          <a:blip r:embed="rId4"/>
          <a:stretch>
            <a:fillRect/>
          </a:stretch>
        </p:blipFill>
        <p:spPr>
          <a:xfrm>
            <a:off x="4445000" y="1863090"/>
            <a:ext cx="7008495" cy="172529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175760" y="4415790"/>
            <a:ext cx="7277735" cy="93408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87375" y="450850"/>
            <a:ext cx="6764020" cy="584835"/>
          </a:xfrm>
          <a:prstGeom prst="rect">
            <a:avLst/>
          </a:prstGeom>
          <a:noFill/>
        </p:spPr>
        <p:txBody>
          <a:bodyPr wrap="square" rtlCol="0">
            <a:noAutofit/>
          </a:bodyPr>
          <a:lstStyle/>
          <a:p>
            <a:r>
              <a:rPr lang="en-US" altLang="zh-CN" sz="36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rPr>
              <a:t>Segmentation</a:t>
            </a:r>
            <a:r>
              <a:rPr lang="zh-CN" altLang="en-US" sz="36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rPr>
              <a:t> network</a:t>
            </a:r>
            <a:endParaRPr lang="zh-CN" altLang="en-US" sz="3600" b="1" spc="300" dirty="0">
              <a:ln w="3175">
                <a:noFill/>
                <a:prstDash val="dash"/>
              </a:ln>
              <a:solidFill>
                <a:schemeClr val="tx1">
                  <a:lumMod val="85000"/>
                  <a:lumOff val="15000"/>
                </a:schemeClr>
              </a:solidFill>
              <a:uFillTx/>
              <a:latin typeface="Arial" panose="020B0604020202020204" pitchFamily="34" charset="0"/>
              <a:ea typeface="汉仪旗黑-85S" panose="00020600040101010101" pitchFamily="18" charset="-122"/>
              <a:cs typeface="微软雅黑" panose="020B0503020204020204" charset="-122"/>
            </a:endParaRPr>
          </a:p>
        </p:txBody>
      </p:sp>
      <p:sp>
        <p:nvSpPr>
          <p:cNvPr id="3" name="文本框 2"/>
          <p:cNvSpPr txBox="1"/>
          <p:nvPr>
            <p:custDataLst>
              <p:tags r:id="rId2"/>
            </p:custDataLst>
          </p:nvPr>
        </p:nvSpPr>
        <p:spPr>
          <a:xfrm>
            <a:off x="587375" y="1333500"/>
            <a:ext cx="10760710" cy="4119245"/>
          </a:xfrm>
          <a:prstGeom prst="rect">
            <a:avLst/>
          </a:prstGeom>
          <a:noFill/>
        </p:spPr>
        <p:txBody>
          <a:bodyPr wrap="square" rtlCol="0">
            <a:normAutofit/>
          </a:bodyPr>
          <a:lstStyle/>
          <a:p>
            <a:pPr indent="0">
              <a:buNone/>
            </a:pPr>
            <a:r>
              <a:rPr lang="zh-CN" altLang="en-US"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rPr>
              <a:t>分割网络将植物病虫害检测任务转化为病变和正常区域的语义甚至实例分割。它不仅可以对病变区域进行精细划分，还可以获得病变的位置、类别以及相应的几何属性（包括长度、宽度、面积、轮廓、中心等）。</a:t>
            </a:r>
            <a:endParaRPr lang="zh-CN" altLang="en-US"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endParaRPr>
          </a:p>
          <a:p>
            <a:pPr indent="0">
              <a:buNone/>
            </a:pPr>
            <a:endParaRPr lang="zh-CN" altLang="en-US"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endParaRPr>
          </a:p>
          <a:p>
            <a:pPr marL="342900" indent="-342900">
              <a:buFont typeface="Arial" panose="020B0604020202020204" pitchFamily="34" charset="0"/>
              <a:buChar char="•"/>
            </a:pPr>
            <a:r>
              <a:rPr lang="en-US" altLang="zh-CN"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rPr>
              <a:t>FCN</a:t>
            </a:r>
            <a:endParaRPr lang="en-US" altLang="zh-CN"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endParaRPr>
          </a:p>
          <a:p>
            <a:pPr marL="342900" indent="-342900">
              <a:buFont typeface="Arial" panose="020B0604020202020204" pitchFamily="34" charset="0"/>
              <a:buChar char="•"/>
            </a:pPr>
            <a:r>
              <a:rPr lang="en-US" altLang="zh-CN"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rPr>
              <a:t>U-net</a:t>
            </a:r>
            <a:endParaRPr lang="en-US" altLang="zh-CN"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endParaRPr>
          </a:p>
          <a:p>
            <a:pPr marL="342900" indent="-342900">
              <a:buFont typeface="Arial" panose="020B0604020202020204" pitchFamily="34" charset="0"/>
              <a:buChar char="•"/>
            </a:pPr>
            <a:r>
              <a:rPr lang="en-US" altLang="zh-CN"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rPr>
              <a:t>SegNet</a:t>
            </a:r>
            <a:endParaRPr lang="en-US" altLang="zh-CN" sz="3200" spc="50" dirty="0">
              <a:ln w="3175">
                <a:noFill/>
                <a:prstDash val="dash"/>
              </a:ln>
              <a:solidFill>
                <a:schemeClr val="tx1">
                  <a:lumMod val="85000"/>
                  <a:lumOff val="15000"/>
                </a:schemeClr>
              </a:solidFill>
              <a:uFillTx/>
              <a:latin typeface="楷体_GB2312" panose="02010609030101010101" charset="-122"/>
              <a:ea typeface="楷体_GB2312" panose="02010609030101010101" charset="-122"/>
              <a:cs typeface="楷体_GB2312" panose="02010609030101010101"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idx="4294967295"/>
            <p:custDataLst>
              <p:tags r:id="rId1"/>
            </p:custDataLst>
          </p:nvPr>
        </p:nvSpPr>
        <p:spPr>
          <a:xfrm>
            <a:off x="668020" y="458470"/>
            <a:ext cx="9363710" cy="560705"/>
          </a:xfrm>
        </p:spPr>
        <p:txBody>
          <a:bodyPr/>
          <a:lstStyle/>
          <a:p>
            <a:pPr algn="ctr">
              <a:lnSpc>
                <a:spcPct val="100000"/>
              </a:lnSpc>
            </a:pPr>
            <a:r>
              <a:rPr lang="zh-CN" altLang="zh-CN" sz="4000" dirty="0">
                <a:solidFill>
                  <a:srgbClr val="FFC000"/>
                </a:solidFill>
                <a:latin typeface="汉仪旗黑-85S" panose="00020600040101010101" pitchFamily="18" charset="-122"/>
                <a:ea typeface="汉仪旗黑-85S" panose="00020600040101010101" pitchFamily="18" charset="-122"/>
                <a:sym typeface="+mn-ea"/>
              </a:rPr>
              <a:t>Challenges and future directions</a:t>
            </a:r>
            <a:endParaRPr lang="zh-CN" altLang="zh-CN" sz="4000" b="1" dirty="0">
              <a:solidFill>
                <a:srgbClr val="FFC000"/>
              </a:solidFill>
              <a:uFillTx/>
              <a:latin typeface="汉仪旗黑-85S" panose="00020600040101010101" pitchFamily="18" charset="-122"/>
              <a:ea typeface="汉仪旗黑-85S" panose="00020600040101010101" pitchFamily="18" charset="-122"/>
              <a:sym typeface="+mn-ea"/>
            </a:endParaRPr>
          </a:p>
        </p:txBody>
      </p:sp>
      <p:grpSp>
        <p:nvGrpSpPr>
          <p:cNvPr id="7" name="组合 6"/>
          <p:cNvGrpSpPr/>
          <p:nvPr>
            <p:custDataLst>
              <p:tags r:id="rId2"/>
            </p:custDataLst>
          </p:nvPr>
        </p:nvGrpSpPr>
        <p:grpSpPr>
          <a:xfrm flipV="1">
            <a:off x="5921829" y="0"/>
            <a:ext cx="6270171" cy="8128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p>
          </p:txBody>
        </p:sp>
      </p:grpSp>
      <p:sp>
        <p:nvSpPr>
          <p:cNvPr id="4" name="文本框 3"/>
          <p:cNvSpPr txBox="1"/>
          <p:nvPr/>
        </p:nvSpPr>
        <p:spPr>
          <a:xfrm>
            <a:off x="862330" y="1543050"/>
            <a:ext cx="6448425" cy="1886585"/>
          </a:xfrm>
          <a:prstGeom prst="rect">
            <a:avLst/>
          </a:prstGeom>
          <a:noFill/>
        </p:spPr>
        <p:txBody>
          <a:bodyPr wrap="square" rtlCol="0">
            <a:noAutofit/>
          </a:bodyPr>
          <a:p>
            <a:r>
              <a:rPr lang="zh-CN" altLang="en-US" sz="2800">
                <a:latin typeface="楷体_GB2312" panose="02010609030101010101" charset="-122"/>
                <a:ea typeface="楷体_GB2312" panose="02010609030101010101" charset="-122"/>
                <a:sym typeface="+mn-ea"/>
              </a:rPr>
              <a:t>检测速度问题</a:t>
            </a:r>
            <a:endParaRPr lang="zh-CN" altLang="en-US" sz="2800">
              <a:latin typeface="楷体_GB2312" panose="02010609030101010101" charset="-122"/>
              <a:ea typeface="楷体_GB2312" panose="02010609030101010101" charset="-122"/>
            </a:endParaRPr>
          </a:p>
          <a:p>
            <a:r>
              <a:rPr lang="zh-CN" altLang="en-US" sz="2800">
                <a:latin typeface="楷体_GB2312" panose="02010609030101010101" charset="-122"/>
                <a:ea typeface="楷体_GB2312" panose="02010609030101010101" charset="-122"/>
                <a:sym typeface="+mn-ea"/>
              </a:rPr>
              <a:t>小数据集问题</a:t>
            </a:r>
            <a:endParaRPr lang="zh-CN" altLang="en-US" sz="2800">
              <a:latin typeface="楷体_GB2312" panose="02010609030101010101" charset="-122"/>
              <a:ea typeface="楷体_GB2312" panose="02010609030101010101" charset="-122"/>
            </a:endParaRPr>
          </a:p>
          <a:p>
            <a:r>
              <a:rPr lang="zh-CN" altLang="en-US" sz="2800">
                <a:latin typeface="楷体_GB2312" panose="02010609030101010101" charset="-122"/>
                <a:ea typeface="楷体_GB2312" panose="02010609030101010101" charset="-122"/>
              </a:rPr>
              <a:t>光照和遮挡影响下的检测性能光照问题</a:t>
            </a:r>
            <a:endParaRPr lang="zh-CN" altLang="en-US" sz="2800">
              <a:latin typeface="楷体_GB2312" panose="02010609030101010101" charset="-122"/>
              <a:ea typeface="楷体_GB2312" panose="02010609030101010101" charset="-122"/>
            </a:endParaRPr>
          </a:p>
          <a:p>
            <a:r>
              <a:rPr lang="zh-CN" altLang="en-US" sz="2800">
                <a:latin typeface="楷体_GB2312" panose="02010609030101010101" charset="-122"/>
                <a:ea typeface="楷体_GB2312" panose="02010609030101010101" charset="-122"/>
              </a:rPr>
              <a:t>遮挡问题</a:t>
            </a:r>
            <a:endParaRPr lang="zh-CN" altLang="en-US" sz="2800">
              <a:latin typeface="楷体_GB2312" panose="02010609030101010101" charset="-122"/>
              <a:ea typeface="楷体_GB2312" panose="02010609030101010101" charset="-122"/>
            </a:endParaRPr>
          </a:p>
          <a:p>
            <a:r>
              <a:rPr lang="zh-CN" altLang="en-US" sz="2800">
                <a:latin typeface="楷体_GB2312" panose="02010609030101010101" charset="-122"/>
                <a:ea typeface="楷体_GB2312" panose="02010609030101010101" charset="-122"/>
              </a:rPr>
              <a:t>合理的网络结构设计</a:t>
            </a:r>
            <a:endParaRPr lang="zh-CN" altLang="en-US" sz="2800">
              <a:latin typeface="楷体_GB2312" panose="02010609030101010101" charset="-122"/>
              <a:ea typeface="楷体_GB2312" panose="02010609030101010101" charset="-122"/>
            </a:endParaRPr>
          </a:p>
        </p:txBody>
      </p:sp>
      <p:pic>
        <p:nvPicPr>
          <p:cNvPr id="6" name="图片 5"/>
          <p:cNvPicPr>
            <a:picLocks noChangeAspect="1"/>
          </p:cNvPicPr>
          <p:nvPr>
            <p:custDataLst>
              <p:tags r:id="rId5"/>
            </p:custDataLst>
          </p:nvPr>
        </p:nvPicPr>
        <p:blipFill>
          <a:blip r:embed="rId6"/>
          <a:stretch>
            <a:fillRect/>
          </a:stretch>
        </p:blipFill>
        <p:spPr>
          <a:xfrm>
            <a:off x="4769485" y="3129280"/>
            <a:ext cx="7310120" cy="3310255"/>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KSO_WM_UNIT_ISCONTENTSTITLE" val="0"/>
  <p:tag name="KSO_WM_UNIT_ISNUMDGMTITLE" val="0"/>
  <p:tag name="KSO_WM_UNIT_PRESET_TEXT" val="极简大气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Lst>
</file>

<file path=ppt/tags/tag162.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5_1*b*1"/>
  <p:tag name="KSO_WM_TEMPLATE_CATEGORY" val="custom"/>
  <p:tag name="KSO_WM_TEMPLATE_INDEX" val="20202545"/>
  <p:tag name="KSO_WM_UNIT_LAYERLEVEL" val="1"/>
  <p:tag name="KSO_WM_TAG_VERSION" val="1.0"/>
  <p:tag name="KSO_WM_BEAUTIFY_FLAG" val="#wm#"/>
</p:tagLst>
</file>

<file path=ppt/tags/tag163.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custom20202545_1*b*2"/>
  <p:tag name="KSO_WM_TEMPLATE_CATEGORY" val="custom"/>
  <p:tag name="KSO_WM_TEMPLATE_INDEX" val="20202545"/>
  <p:tag name="KSO_WM_UNIT_LAYERLEVEL" val="1"/>
  <p:tag name="KSO_WM_TAG_VERSION" val="1.0"/>
  <p:tag name="KSO_WM_BEAUTIFY_FLAG" val="#wm#"/>
</p:tagLst>
</file>

<file path=ppt/tags/tag164.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202545_1*b*3"/>
  <p:tag name="KSO_WM_TEMPLATE_CATEGORY" val="custom"/>
  <p:tag name="KSO_WM_TEMPLATE_INDEX" val="20202545"/>
  <p:tag name="KSO_WM_UNIT_LAYERLEVEL" val="1"/>
  <p:tag name="KSO_WM_TAG_VERSION" val="1.0"/>
  <p:tag name="KSO_WM_BEAUTIFY_FLAG" val="#wm#"/>
</p:tagLst>
</file>

<file path=ppt/tags/tag165.xml><?xml version="1.0" encoding="utf-8"?>
<p:tagLst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02545_3*i*4"/>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02545_3*i*5"/>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custom20202545_3*i*6"/>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5_3*l_h_i*1_1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545_3*i*1"/>
  <p:tag name="KSO_WM_TEMPLATE_CATEGORY" val="custom"/>
  <p:tag name="KSO_WM_TEMPLATE_INDEX" val="2020254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5_3*l_h_i*1_1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2545_3*l_h_i*1_1_3"/>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5_3*l_h_i*1_2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545_3*i*2"/>
  <p:tag name="KSO_WM_TEMPLATE_CATEGORY" val="custom"/>
  <p:tag name="KSO_WM_TEMPLATE_INDEX" val="2020254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5_3*l_h_i*1_2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2545_3*l_h_i*1_2_3"/>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5_3*l_h_f*1_1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5_3*l_h_f*1_2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5_3*a*1"/>
  <p:tag name="KSO_WM_TEMPLATE_CATEGORY" val="custom"/>
  <p:tag name="KSO_WM_TEMPLATE_INDEX" val="20202545"/>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45_3*b*1"/>
  <p:tag name="KSO_WM_TEMPLATE_CATEGORY" val="custom"/>
  <p:tag name="KSO_WM_TEMPLATE_INDEX" val="20202545"/>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181.xml><?xml version="1.0" encoding="utf-8"?>
<p:tagLst xmlns:p="http://schemas.openxmlformats.org/presentationml/2006/main">
  <p:tag name="KSO_WM_SLIDE_ID" val="custom20202545_3"/>
  <p:tag name="KSO_WM_TEMPLATE_SUBCATEGORY" val="0"/>
  <p:tag name="KSO_WM_TEMPLATE_MASTER_TYPE" val="1"/>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2545"/>
  <p:tag name="KSO_WM_SLIDE_LAYOUT" val="a_b_l"/>
  <p:tag name="KSO_WM_SLIDE_LAYOUT_CNT" val="1_1_1"/>
</p:tagLst>
</file>

<file path=ppt/tags/tag182.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183.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185.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18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187.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188.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18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5_11*a*1"/>
  <p:tag name="KSO_WM_TEMPLATE_CATEGORY" val="custom"/>
  <p:tag name="KSO_WM_TEMPLATE_INDEX" val="2020254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11*i*1"/>
  <p:tag name="KSO_WM_TEMPLATE_CATEGORY" val="custom"/>
  <p:tag name="KSO_WM_TEMPLATE_INDEX" val="2020254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545_11*i*2"/>
  <p:tag name="KSO_WM_TEMPLATE_CATEGORY" val="custom"/>
  <p:tag name="KSO_WM_TEMPLATE_INDEX" val="2020254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545_11*i*3"/>
  <p:tag name="KSO_WM_TEMPLATE_CATEGORY" val="custom"/>
  <p:tag name="KSO_WM_TEMPLATE_INDEX" val="20202545"/>
  <p:tag name="KSO_WM_UNIT_LAYERLEVEL" val="1"/>
  <p:tag name="KSO_WM_TAG_VERSION" val="1.0"/>
  <p:tag name="KSO_WM_BEAUTIFY_FLAG" val="#wm#"/>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SLIDE_ID" val="custom20202545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12*489"/>
  <p:tag name="KSO_WM_SLIDE_POSITION" val="47*0"/>
  <p:tag name="KSO_WM_TAG_VERSION" val="1.0"/>
  <p:tag name="KSO_WM_BEAUTIFY_FLAG" val="#wm#"/>
  <p:tag name="KSO_WM_TEMPLATE_CATEGORY" val="custom"/>
  <p:tag name="KSO_WM_TEMPLATE_INDEX" val="20202545"/>
  <p:tag name="KSO_WM_SLIDE_LAYOUT" val="a_d_f"/>
  <p:tag name="KSO_WM_SLIDE_LAYOUT_CNT" val="1_1_1"/>
</p:tagLst>
</file>

<file path=ppt/tags/tag19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5_8*a*1"/>
  <p:tag name="KSO_WM_TEMPLATE_CATEGORY" val="custom"/>
  <p:tag name="KSO_WM_TEMPLATE_INDEX" val="20202545"/>
  <p:tag name="KSO_WM_UNIT_LAYERLEVEL" val="1"/>
  <p:tag name="KSO_WM_TAG_VERSION" val="1.0"/>
  <p:tag name="KSO_WM_BEAUTIFY_FLAG" val="#wm#"/>
</p:tagLst>
</file>

<file path=ppt/tags/tag19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545_8*f*1"/>
  <p:tag name="KSO_WM_TEMPLATE_CATEGORY" val="custom"/>
  <p:tag name="KSO_WM_TEMPLATE_INDEX" val="20202545"/>
  <p:tag name="KSO_WM_UNIT_LAYERLEVEL" val="1"/>
  <p:tag name="KSO_WM_TAG_VERSION" val="1.0"/>
  <p:tag name="KSO_WM_BEAUTIFY_FLAG" val="#wm#"/>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SLIDE_ID" val="custom20202545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5*444"/>
  <p:tag name="KSO_WM_SLIDE_POSITION" val="46*48"/>
  <p:tag name="KSO_WM_TAG_VERSION" val="1.0"/>
  <p:tag name="KSO_WM_BEAUTIFY_FLAG" val="#wm#"/>
  <p:tag name="KSO_WM_TEMPLATE_CATEGORY" val="custom"/>
  <p:tag name="KSO_WM_TEMPLATE_INDEX" val="20202545"/>
  <p:tag name="KSO_WM_SLIDE_LAYOUT" val="a_d_f"/>
  <p:tag name="KSO_WM_SLIDE_LAYOUT_CNT" val="1_1_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545_8*f*1"/>
  <p:tag name="KSO_WM_TEMPLATE_CATEGORY" val="custom"/>
  <p:tag name="KSO_WM_TEMPLATE_INDEX" val="20202545"/>
  <p:tag name="KSO_WM_UNIT_LAYERLEVEL" val="1"/>
  <p:tag name="KSO_WM_TAG_VERSION" val="1.0"/>
  <p:tag name="KSO_WM_BEAUTIFY_FLAG" val="#wm#"/>
</p:tagLst>
</file>

<file path=ppt/tags/tag20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5_8*a*1"/>
  <p:tag name="KSO_WM_TEMPLATE_CATEGORY" val="custom"/>
  <p:tag name="KSO_WM_TEMPLATE_INDEX" val="20202545"/>
  <p:tag name="KSO_WM_UNIT_LAYERLEVEL" val="1"/>
  <p:tag name="KSO_WM_TAG_VERSION" val="1.0"/>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SLIDE_ID" val="custom20202545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5*444"/>
  <p:tag name="KSO_WM_SLIDE_POSITION" val="46*48"/>
  <p:tag name="KSO_WM_TAG_VERSION" val="1.0"/>
  <p:tag name="KSO_WM_BEAUTIFY_FLAG" val="#wm#"/>
  <p:tag name="KSO_WM_TEMPLATE_CATEGORY" val="custom"/>
  <p:tag name="KSO_WM_TEMPLATE_INDEX" val="20202545"/>
  <p:tag name="KSO_WM_SLIDE_LAYOUT" val="a_d_f"/>
  <p:tag name="KSO_WM_SLIDE_LAYOUT_CNT" val="1_1_1"/>
</p:tagLst>
</file>

<file path=ppt/tags/tag20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5_8*a*1"/>
  <p:tag name="KSO_WM_TEMPLATE_CATEGORY" val="custom"/>
  <p:tag name="KSO_WM_TEMPLATE_INDEX" val="20202545"/>
  <p:tag name="KSO_WM_UNIT_LAYERLEVEL" val="1"/>
  <p:tag name="KSO_WM_TAG_VERSION" val="1.0"/>
  <p:tag name="KSO_WM_BEAUTIFY_FLAG" val="#wm#"/>
</p:tagLst>
</file>

<file path=ppt/tags/tag20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545_8*f*1"/>
  <p:tag name="KSO_WM_TEMPLATE_CATEGORY" val="custom"/>
  <p:tag name="KSO_WM_TEMPLATE_INDEX" val="20202545"/>
  <p:tag name="KSO_WM_UNIT_LAYERLEVEL" val="1"/>
  <p:tag name="KSO_WM_TAG_VERSION" val="1.0"/>
  <p:tag name="KSO_WM_BEAUTIFY_FLAG" val="#wm#"/>
</p:tagLst>
</file>

<file path=ppt/tags/tag207.xml><?xml version="1.0" encoding="utf-8"?>
<p:tagLst xmlns:p="http://schemas.openxmlformats.org/presentationml/2006/main">
  <p:tag name="KSO_WM_SLIDE_ID" val="custom20202545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5*444"/>
  <p:tag name="KSO_WM_SLIDE_POSITION" val="46*48"/>
  <p:tag name="KSO_WM_TAG_VERSION" val="1.0"/>
  <p:tag name="KSO_WM_BEAUTIFY_FLAG" val="#wm#"/>
  <p:tag name="KSO_WM_TEMPLATE_CATEGORY" val="custom"/>
  <p:tag name="KSO_WM_TEMPLATE_INDEX" val="20202545"/>
  <p:tag name="KSO_WM_SLIDE_LAYOUT" val="a_d_f"/>
  <p:tag name="KSO_WM_SLIDE_LAYOUT_CNT" val="1_1_1"/>
</p:tagLst>
</file>

<file path=ppt/tags/tag20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5_11*a*1"/>
  <p:tag name="KSO_WM_TEMPLATE_CATEGORY" val="custom"/>
  <p:tag name="KSO_WM_TEMPLATE_INDEX" val="2020254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11*i*1"/>
  <p:tag name="KSO_WM_TEMPLATE_CATEGORY" val="custom"/>
  <p:tag name="KSO_WM_TEMPLATE_INDEX" val="2020254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545_11*i*2"/>
  <p:tag name="KSO_WM_TEMPLATE_CATEGORY" val="custom"/>
  <p:tag name="KSO_WM_TEMPLATE_INDEX" val="2020254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545_11*i*3"/>
  <p:tag name="KSO_WM_TEMPLATE_CATEGORY" val="custom"/>
  <p:tag name="KSO_WM_TEMPLATE_INDEX" val="20202545"/>
  <p:tag name="KSO_WM_UNIT_LAYERLEVEL" val="1"/>
  <p:tag name="KSO_WM_TAG_VERSION" val="1.0"/>
  <p:tag name="KSO_WM_BEAUTIFY_FLAG" val="#wm#"/>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SLIDE_ID" val="custom20202545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912*489"/>
  <p:tag name="KSO_WM_SLIDE_POSITION" val="47*0"/>
  <p:tag name="KSO_WM_TAG_VERSION" val="1.0"/>
  <p:tag name="KSO_WM_BEAUTIFY_FLAG" val="#wm#"/>
  <p:tag name="KSO_WM_TEMPLATE_CATEGORY" val="custom"/>
  <p:tag name="KSO_WM_TEMPLATE_INDEX" val="20202545"/>
  <p:tag name="KSO_WM_SLIDE_LAYOUT" val="a_d_f"/>
  <p:tag name="KSO_WM_SLIDE_LAYOUT_CNT" val="1_1_1"/>
</p:tagLst>
</file>

<file path=ppt/tags/tag214.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2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217.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wm#"/>
  <p:tag name="KSO_WM_TEMPLATE_CATEGORY" val="custom"/>
  <p:tag name="KSO_WM_TEMPLATE_INDEX" val="2020254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wm#"/>
  <p:tag name="KSO_WM_TEMPLATE_CATEGORY" val="custom"/>
  <p:tag name="KSO_WM_TEMPLATE_INDEX" val="20202545"/>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wm#"/>
  <p:tag name="KSO_WM_TEMPLATE_CATEGORY" val="custom"/>
  <p:tag name="KSO_WM_TEMPLATE_INDEX" val="20202545"/>
</p:tagLst>
</file>

<file path=ppt/tags/tag224.xml><?xml version="1.0" encoding="utf-8"?>
<p:tagLst xmlns:p="http://schemas.openxmlformats.org/presentationml/2006/main">
  <p:tag name="KSO_WM_BEAUTIFY_FLAG" val="#wm#"/>
  <p:tag name="KSO_WM_TEMPLATE_CATEGORY" val="custom"/>
  <p:tag name="KSO_WM_TEMPLATE_INDEX" val="20202545"/>
</p:tagLst>
</file>

<file path=ppt/tags/tag225.xml><?xml version="1.0" encoding="utf-8"?>
<p:tagLst xmlns:p="http://schemas.openxmlformats.org/presentationml/2006/main">
  <p:tag name="KSO_WM_BEAUTIFY_FLAG" val="#wm#"/>
  <p:tag name="KSO_WM_TEMPLATE_CATEGORY" val="custom"/>
  <p:tag name="KSO_WM_TEMPLATE_INDEX" val="20202545"/>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wm#"/>
  <p:tag name="KSO_WM_TEMPLATE_CATEGORY" val="custom"/>
  <p:tag name="KSO_WM_TEMPLATE_INDEX" val="20202545"/>
</p:tagLst>
</file>

<file path=ppt/tags/tag228.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45_15*a*1"/>
  <p:tag name="KSO_WM_TEMPLATE_CATEGORY" val="custom"/>
  <p:tag name="KSO_WM_TEMPLATE_INDEX" val="20202545"/>
  <p:tag name="KSO_WM_UNIT_LAYERLEVEL" val="1"/>
  <p:tag name="KSO_WM_TAG_VERSION" val="1.0"/>
  <p:tag name="KSO_WM_BEAUTIFY_FLAG" val="#wm#"/>
  <p:tag name="KSO_WM_UNIT_PRESET_TEXT" val="THANKS"/>
</p:tagLst>
</file>

<file path=ppt/tags/tag229.xml><?xml version="1.0" encoding="utf-8"?>
<p:tagLst xmlns:p="http://schemas.openxmlformats.org/presentationml/2006/main">
  <p:tag name="KSO_WM_SLIDE_ID" val="custom20202545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5"/>
  <p:tag name="KSO_WM_SLIDE_LAYOUT" val="a"/>
  <p:tag name="KSO_WM_SLIDE_LAYOUT_CN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commondata" val="eyJoZGlkIjoiNTgwM2Q3NmU5YWViNmJlYjVkNjUxNjZiOWM2MmQ5NDkifQ=="/>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Words>
  <Application>WPS 演示</Application>
  <PresentationFormat>宽屏</PresentationFormat>
  <Paragraphs>103</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Arial</vt:lpstr>
      <vt:lpstr>宋体</vt:lpstr>
      <vt:lpstr>Wingdings</vt:lpstr>
      <vt:lpstr>微软雅黑</vt:lpstr>
      <vt:lpstr>汉仪旗黑-85S</vt:lpstr>
      <vt:lpstr>黑体</vt:lpstr>
      <vt:lpstr>Viner Hand ITC</vt:lpstr>
      <vt:lpstr>楷体_GB2312</vt:lpstr>
      <vt:lpstr>华文楷体</vt:lpstr>
      <vt:lpstr>Arial Unicode MS</vt:lpstr>
      <vt:lpstr>Calibri</vt:lpstr>
      <vt:lpstr>Mongolian Baiti</vt:lpstr>
      <vt:lpstr>WPS</vt:lpstr>
      <vt:lpstr>1_Office 主题​​</vt:lpstr>
      <vt:lpstr>第三次组会汇报</vt:lpstr>
      <vt:lpstr>PowerPoint 演示文稿</vt:lpstr>
      <vt:lpstr>Plant diseases and pests detection based on deep learning: a review</vt:lpstr>
      <vt:lpstr>Abstract</vt:lpstr>
      <vt:lpstr>Definition of plant diseases and pests detection problem</vt:lpstr>
      <vt:lpstr>PowerPoint 演示文稿</vt:lpstr>
      <vt:lpstr>PowerPoint 演示文稿</vt:lpstr>
      <vt:lpstr>PowerPoint 演示文稿</vt:lpstr>
      <vt:lpstr>Challenges and future directions</vt:lpstr>
      <vt:lpstr>Imagenet classification with deep convolutional neural networks</vt:lpstr>
      <vt:lpstr>PowerPoint 演示文稿</vt:lpstr>
      <vt:lpstr>PowerPoint 演示文稿</vt:lpstr>
      <vt:lpstr>Alex结构设计</vt:lpstr>
      <vt:lpstr>Innovation</vt:lpstr>
      <vt:lpstr>相关概念</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北辰丶</dc:creator>
  <cp:lastModifiedBy>昔年°</cp:lastModifiedBy>
  <cp:revision>6</cp:revision>
  <dcterms:created xsi:type="dcterms:W3CDTF">2023-10-18T22:53:00Z</dcterms:created>
  <dcterms:modified xsi:type="dcterms:W3CDTF">2023-10-19T06:54:19Z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04432553A34E4D038D6B92818DA3E4A2_12</vt:lpwstr>
  </property>
  <property fmtid="{D5CDD505-2E9C-101B-9397-08002B2CF9AE}" pid="3" name="KSOProductBuildVer">
    <vt:lpwstr>2052-12.1.0.15712</vt:lpwstr>
  </property>
</Properties>
</file>