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7" r:id="rId3"/>
    <p:sldId id="263" r:id="rId4"/>
    <p:sldId id="264" r:id="rId5"/>
    <p:sldId id="265" r:id="rId6"/>
    <p:sldId id="266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67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553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5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080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811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57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167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1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58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29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679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127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71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38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0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05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AA7-2E46-F646-8285-C8E3DEF4C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DataTrust</a:t>
            </a:r>
            <a:r>
              <a:rPr lang="en-GB" b="1" dirty="0"/>
              <a:t> Nexus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44AF4-3FDC-6794-AADF-E66314725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7"/>
            <a:ext cx="8791575" cy="277018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Secure, Decentralized Data Exchange Platform</a:t>
            </a:r>
          </a:p>
          <a:p>
            <a:r>
              <a:rPr lang="en-US" b="1" dirty="0">
                <a:solidFill>
                  <a:schemeClr val="tx1"/>
                </a:solidFill>
              </a:rPr>
              <a:t>Eliminating Fake Credentials with </a:t>
            </a:r>
            <a:r>
              <a:rPr lang="en-US" b="1" dirty="0" err="1">
                <a:solidFill>
                  <a:schemeClr val="tx1"/>
                </a:solidFill>
              </a:rPr>
              <a:t>BlockDAG</a:t>
            </a:r>
            <a:r>
              <a:rPr lang="en-US" b="1" dirty="0">
                <a:solidFill>
                  <a:schemeClr val="tx1"/>
                </a:solidFill>
              </a:rPr>
              <a:t> Technology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Website: </a:t>
            </a:r>
            <a:r>
              <a:rPr lang="en-GB" b="1" cap="none" dirty="0">
                <a:solidFill>
                  <a:schemeClr val="tx1"/>
                </a:solidFill>
              </a:rPr>
              <a:t>https://data-trust-nexus.vercel.app/</a:t>
            </a:r>
            <a:endParaRPr lang="en-GB" dirty="0">
              <a:solidFill>
                <a:schemeClr val="tx1"/>
              </a:solidFill>
            </a:endParaRPr>
          </a:p>
          <a:p>
            <a:r>
              <a:rPr lang="en-GB" b="1" dirty="0">
                <a:solidFill>
                  <a:schemeClr val="tx1"/>
                </a:solidFill>
              </a:rPr>
              <a:t>Blockchain: </a:t>
            </a:r>
            <a:r>
              <a:rPr lang="en-GB" b="1" dirty="0" err="1">
                <a:solidFill>
                  <a:schemeClr val="tx1"/>
                </a:solidFill>
              </a:rPr>
              <a:t>BlockDAG</a:t>
            </a:r>
            <a:r>
              <a:rPr lang="en-GB" b="1" dirty="0">
                <a:solidFill>
                  <a:schemeClr val="tx1"/>
                </a:solidFill>
              </a:rPr>
              <a:t> Network</a:t>
            </a:r>
          </a:p>
          <a:p>
            <a:r>
              <a:rPr lang="en-GB" b="1" dirty="0">
                <a:solidFill>
                  <a:schemeClr val="tx1"/>
                </a:solidFill>
              </a:rPr>
              <a:t>Security: AES-256 + SHA-256</a:t>
            </a:r>
          </a:p>
          <a:p>
            <a:r>
              <a:rPr lang="en-GB" b="1" dirty="0">
                <a:solidFill>
                  <a:schemeClr val="tx1"/>
                </a:solidFill>
              </a:rPr>
              <a:t>Speed: &lt; 10 seconds verification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A05B4-6B94-AFA1-059E-2CD55C70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613" y="1240490"/>
            <a:ext cx="1314450" cy="1238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CC269E-25C3-C2DC-237D-8225C7C30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424" y="1087778"/>
            <a:ext cx="1381683" cy="154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52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0A23B-FDC2-F7D8-F392-2C6AEE53EE26}"/>
              </a:ext>
            </a:extLst>
          </p:cNvPr>
          <p:cNvSpPr txBox="1"/>
          <p:nvPr/>
        </p:nvSpPr>
        <p:spPr>
          <a:xfrm>
            <a:off x="152400" y="198552"/>
            <a:ext cx="11887200" cy="6345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300" b="1" dirty="0">
                <a:effectLst/>
              </a:rPr>
              <a:t>Secure, Decentralized Data Exchange Platform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sz="2300" b="1" dirty="0"/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300" dirty="0" err="1">
                <a:effectLst/>
              </a:rPr>
              <a:t>DataTrust</a:t>
            </a:r>
            <a:r>
              <a:rPr lang="en-US" sz="2300" dirty="0">
                <a:effectLst/>
              </a:rPr>
              <a:t> Nexus is a blockchain-powered platform that enables institutions to securely exchange and manage sensitive data with complete transparency and immutability. Built on </a:t>
            </a:r>
            <a:r>
              <a:rPr lang="en-US" sz="2300" dirty="0" err="1">
                <a:effectLst/>
              </a:rPr>
              <a:t>BlockDAG</a:t>
            </a:r>
            <a:r>
              <a:rPr lang="en-US" sz="2300" dirty="0">
                <a:effectLst/>
              </a:rPr>
              <a:t> technology, it provides enterprise-grade security with ISO 27001 and NIST SP 800-53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300" dirty="0">
                <a:effectLst/>
              </a:rPr>
              <a:t>compliance.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en-US" sz="2300" b="1" dirty="0"/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2300" b="1" dirty="0">
                <a:effectLst/>
              </a:rPr>
              <a:t>Key Features:</a:t>
            </a:r>
          </a:p>
          <a:p>
            <a:pPr marL="342900" indent="-342900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</a:rPr>
              <a:t>🔐 </a:t>
            </a:r>
            <a:r>
              <a:rPr lang="en-US" sz="2300" b="1" dirty="0">
                <a:effectLst/>
              </a:rPr>
              <a:t>Institution Registry</a:t>
            </a:r>
            <a:r>
              <a:rPr lang="en-US" sz="2300" dirty="0">
                <a:effectLst/>
              </a:rPr>
              <a:t> - Register and verify institutions on-chain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</a:rPr>
              <a:t>📦 </a:t>
            </a:r>
            <a:r>
              <a:rPr lang="en-US" sz="2300" b="1" dirty="0">
                <a:effectLst/>
              </a:rPr>
              <a:t>Secure Data Storage</a:t>
            </a:r>
            <a:r>
              <a:rPr lang="en-US" sz="2300" dirty="0">
                <a:effectLst/>
              </a:rPr>
              <a:t> - Encrypted data stored on Azure blob with blockchain verification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</a:rPr>
              <a:t>🔒 </a:t>
            </a:r>
            <a:r>
              <a:rPr lang="en-US" sz="2300" b="1" dirty="0">
                <a:effectLst/>
              </a:rPr>
              <a:t>Granular Access Control</a:t>
            </a:r>
            <a:r>
              <a:rPr lang="en-US" sz="2300" dirty="0">
                <a:effectLst/>
              </a:rPr>
              <a:t> - Manage permissions and data sharing between institutions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</a:rPr>
              <a:t>📊 </a:t>
            </a:r>
            <a:r>
              <a:rPr lang="en-US" sz="2300" b="1" dirty="0">
                <a:effectLst/>
              </a:rPr>
              <a:t>Immutable Audit Trail</a:t>
            </a:r>
            <a:r>
              <a:rPr lang="en-US" sz="2300" dirty="0">
                <a:effectLst/>
              </a:rPr>
              <a:t> - Every action logged on-chain for compliance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2300" dirty="0">
                <a:effectLst/>
              </a:rPr>
              <a:t>🌐 </a:t>
            </a:r>
            <a:r>
              <a:rPr lang="en-US" sz="2300" b="1" dirty="0">
                <a:effectLst/>
              </a:rPr>
              <a:t>Decentralized Architecture</a:t>
            </a:r>
            <a:r>
              <a:rPr lang="en-US" sz="2300" dirty="0">
                <a:effectLst/>
              </a:rPr>
              <a:t> - No single point of failure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sz="2300" dirty="0">
              <a:effectLst/>
            </a:endParaRPr>
          </a:p>
          <a:p>
            <a:pPr>
              <a:buNone/>
            </a:pPr>
            <a:r>
              <a:rPr lang="en-US" sz="2300" b="1" dirty="0">
                <a:effectLst/>
              </a:rPr>
              <a:t>Perfect for:</a:t>
            </a:r>
            <a:r>
              <a:rPr lang="en-US" sz="2300" dirty="0">
                <a:effectLst/>
              </a:rPr>
              <a:t> Universities, Banks, Hospitals, Government agencies, and Research institutions that need to securely share sensitive data while maintaining complete audit trails and compliance.</a:t>
            </a:r>
            <a:endParaRPr lang="en-GB" sz="2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F83FC-9439-9A28-D756-7E8B891B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926" y="197039"/>
            <a:ext cx="607874" cy="681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3D13D7-60F6-5142-C435-180CAC96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712" y="218469"/>
            <a:ext cx="709613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088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7AC5-F512-0C9F-CD81-F562577D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21643"/>
            <a:ext cx="10718798" cy="8213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PROBLEM : $1.3 BILLION LOST TO FAKE CREDENTIALS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C446C-553D-42A4-46A8-CB81473F6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6" y="628650"/>
            <a:ext cx="10629900" cy="6229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🚨 THE GLOBAL FAKE CERTIFICATION CRISIS</a:t>
            </a:r>
          </a:p>
          <a:p>
            <a:r>
              <a:rPr lang="en-US" sz="2000" b="1" dirty="0"/>
              <a:t>💰 $1.3 BILLION lost annually by companies due to fake credentials</a:t>
            </a:r>
          </a:p>
          <a:p>
            <a:r>
              <a:rPr lang="en-US" sz="2000" dirty="0"/>
              <a:t>📊 </a:t>
            </a:r>
            <a:r>
              <a:rPr lang="en-US" sz="2000" b="1" dirty="0"/>
              <a:t>30%</a:t>
            </a:r>
            <a:r>
              <a:rPr lang="en-US" sz="2000" dirty="0"/>
              <a:t> of resumes contain false information</a:t>
            </a:r>
          </a:p>
          <a:p>
            <a:r>
              <a:rPr lang="en-US" sz="2000" dirty="0"/>
              <a:t>⚕️ </a:t>
            </a:r>
            <a:r>
              <a:rPr lang="en-US" sz="2000" b="1" dirty="0"/>
              <a:t>Thousands</a:t>
            </a:r>
            <a:r>
              <a:rPr lang="en-US" sz="2000" dirty="0"/>
              <a:t> of fake doctors, nurses, engineers practicing with fraudulent qualifications</a:t>
            </a:r>
          </a:p>
          <a:p>
            <a:r>
              <a:rPr lang="en-US" sz="2000" dirty="0"/>
              <a:t>⏱️ </a:t>
            </a:r>
            <a:r>
              <a:rPr lang="en-US" sz="2000" b="1" dirty="0"/>
              <a:t>2-4 weeks</a:t>
            </a:r>
            <a:r>
              <a:rPr lang="en-US" sz="2000" dirty="0"/>
              <a:t> to manually verify credentials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GB" b="1" dirty="0"/>
              <a:t>❌ TRADITIONAL VERIFICATION IS BROKEN</a:t>
            </a:r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A1F14-3BF1-DD0F-CF5A-DD7DE6DB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712" y="218469"/>
            <a:ext cx="709613" cy="6816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B8E3E8-6BC0-2668-6A3B-B728620E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926" y="197039"/>
            <a:ext cx="607874" cy="681644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E144909-D835-9FCA-AB2F-BB1498222E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351994"/>
              </p:ext>
            </p:extLst>
          </p:nvPr>
        </p:nvGraphicFramePr>
        <p:xfrm>
          <a:off x="342900" y="4393537"/>
          <a:ext cx="10412412" cy="224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6206">
                  <a:extLst>
                    <a:ext uri="{9D8B030D-6E8A-4147-A177-3AD203B41FA5}">
                      <a16:colId xmlns:a16="http://schemas.microsoft.com/office/drawing/2014/main" val="3590765734"/>
                    </a:ext>
                  </a:extLst>
                </a:gridCol>
                <a:gridCol w="5206206">
                  <a:extLst>
                    <a:ext uri="{9D8B030D-6E8A-4147-A177-3AD203B41FA5}">
                      <a16:colId xmlns:a16="http://schemas.microsoft.com/office/drawing/2014/main" val="31975517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Impact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61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🐌 </a:t>
                      </a:r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effectLst/>
                        </a:rPr>
                        <a:t>Manual verification takes weeks</a:t>
                      </a:r>
                    </a:p>
                  </a:txBody>
                  <a:tcPr marL="123825" marR="123825" marT="57150" marB="5715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05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💸 </a:t>
                      </a:r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Costly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Employers spend $50-200 per verification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288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🔓 </a:t>
                      </a:r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Vulnerable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Easy to forge PDFs and physical certificates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366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🏢 </a:t>
                      </a:r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Centralized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Single points of failure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453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🌍 </a:t>
                      </a:r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Inaccessible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Difficult to verify international credentials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26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91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3215F-695D-47D8-7B0D-C9AC1EC44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74" y="-4329"/>
            <a:ext cx="9905998" cy="834347"/>
          </a:xfrm>
        </p:spPr>
        <p:txBody>
          <a:bodyPr>
            <a:normAutofit/>
          </a:bodyPr>
          <a:lstStyle/>
          <a:p>
            <a:r>
              <a:rPr lang="en-GB" b="1" dirty="0"/>
              <a:t>THE SOLUTION : DATATRUST NEXUS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0207-9AB0-CD3E-7287-DB7E71021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74" y="628650"/>
            <a:ext cx="11645901" cy="62293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✅ BLOCKCHAIN-POWERED CREDENTIAL VERIFICATION</a:t>
            </a:r>
          </a:p>
          <a:p>
            <a:pPr marL="0" indent="0">
              <a:buNone/>
            </a:pPr>
            <a:r>
              <a:rPr lang="en-GB" b="1" dirty="0" err="1"/>
              <a:t>DataTrust</a:t>
            </a:r>
            <a:r>
              <a:rPr lang="en-GB" b="1" dirty="0"/>
              <a:t> Nexus eliminates fake certifications by providing:</a:t>
            </a:r>
          </a:p>
          <a:p>
            <a:pPr marL="0" indent="0">
              <a:buNone/>
            </a:pPr>
            <a:r>
              <a:rPr lang="en-GB" dirty="0"/>
              <a:t>🔐 </a:t>
            </a:r>
            <a:r>
              <a:rPr lang="en-GB" b="1" dirty="0"/>
              <a:t>IMMUTABLE - </a:t>
            </a:r>
            <a:r>
              <a:rPr lang="en-GB" dirty="0"/>
              <a:t>Cryptographically impossible to forge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⚡ </a:t>
            </a:r>
            <a:r>
              <a:rPr lang="en-GB" b="1" dirty="0"/>
              <a:t>INSTANT - </a:t>
            </a:r>
            <a:r>
              <a:rPr lang="en-US" dirty="0"/>
              <a:t>Encrypted storage with hash on </a:t>
            </a:r>
            <a:r>
              <a:rPr lang="en-US" dirty="0" err="1"/>
              <a:t>BlockDAG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💰 </a:t>
            </a:r>
            <a:r>
              <a:rPr lang="en-GB" b="1" dirty="0"/>
              <a:t>AFFORDABLE -</a:t>
            </a:r>
            <a:r>
              <a:rPr lang="en-US" b="1" dirty="0"/>
              <a:t> </a:t>
            </a:r>
            <a:r>
              <a:rPr lang="en-US" dirty="0"/>
              <a:t>Employers query blockchain in real-time</a:t>
            </a:r>
            <a:endParaRPr lang="en-GB" i="1" dirty="0"/>
          </a:p>
          <a:p>
            <a:pPr marL="0" indent="0">
              <a:buNone/>
            </a:pPr>
            <a:r>
              <a:rPr lang="en-GB" dirty="0"/>
              <a:t>🌍 </a:t>
            </a:r>
            <a:r>
              <a:rPr lang="en-GB" b="1" dirty="0"/>
              <a:t>GLOBAL - </a:t>
            </a:r>
            <a:r>
              <a:rPr lang="en-US" dirty="0"/>
              <a:t>Granular permissions with complete audit trail</a:t>
            </a: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b="1" dirty="0"/>
              <a:t>🔄 HOW IT WORKS</a:t>
            </a:r>
          </a:p>
          <a:p>
            <a:pPr marL="0" indent="0">
              <a:buNone/>
            </a:pPr>
            <a:r>
              <a:rPr lang="en-US" dirty="0"/>
              <a:t>1️⃣ Institution Registration   </a:t>
            </a:r>
          </a:p>
          <a:p>
            <a:pPr marL="0" indent="0">
              <a:buNone/>
            </a:pPr>
            <a:r>
              <a:rPr lang="en-US" dirty="0"/>
              <a:t>↓ Institutions register on </a:t>
            </a:r>
            <a:r>
              <a:rPr lang="en-US" dirty="0" err="1"/>
              <a:t>BlockDAG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2️⃣ Credential Issuance   </a:t>
            </a:r>
          </a:p>
          <a:p>
            <a:pPr marL="0" indent="0">
              <a:buNone/>
            </a:pPr>
            <a:r>
              <a:rPr lang="en-US" dirty="0"/>
              <a:t>↓ Encrypted storage with hash on </a:t>
            </a:r>
            <a:r>
              <a:rPr lang="en-US" dirty="0" err="1"/>
              <a:t>BlockDAG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3️⃣ Instant Verification   </a:t>
            </a:r>
          </a:p>
          <a:p>
            <a:pPr marL="0" indent="0">
              <a:buNone/>
            </a:pPr>
            <a:r>
              <a:rPr lang="en-US" dirty="0"/>
              <a:t>↓ Employers query blockchain in real-time</a:t>
            </a:r>
          </a:p>
          <a:p>
            <a:pPr marL="0" indent="0">
              <a:buNone/>
            </a:pPr>
            <a:r>
              <a:rPr lang="en-US" dirty="0"/>
              <a:t>4️⃣ Access Control   </a:t>
            </a:r>
          </a:p>
          <a:p>
            <a:pPr marL="0" indent="0">
              <a:buNone/>
            </a:pPr>
            <a:r>
              <a:rPr lang="en-US" dirty="0"/>
              <a:t>↓ Granular permissions with complete audit trail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5A43DB-6FF8-4580-EABF-0B3BD5704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712" y="218469"/>
            <a:ext cx="709613" cy="681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019867-BCF6-7FDF-8BED-026468F0E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926" y="197039"/>
            <a:ext cx="607874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8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1595EC-A8D6-017B-0B6D-88C3A3184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912765"/>
              </p:ext>
            </p:extLst>
          </p:nvPr>
        </p:nvGraphicFramePr>
        <p:xfrm>
          <a:off x="212724" y="1800226"/>
          <a:ext cx="11225076" cy="374332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{073A0DAA-6AF3-43AB-8588-CEC1D06C72B9}</a:tableStyleId>
              </a:tblPr>
              <a:tblGrid>
                <a:gridCol w="3722077">
                  <a:extLst>
                    <a:ext uri="{9D8B030D-6E8A-4147-A177-3AD203B41FA5}">
                      <a16:colId xmlns:a16="http://schemas.microsoft.com/office/drawing/2014/main" val="3836164169"/>
                    </a:ext>
                  </a:extLst>
                </a:gridCol>
                <a:gridCol w="3760602">
                  <a:extLst>
                    <a:ext uri="{9D8B030D-6E8A-4147-A177-3AD203B41FA5}">
                      <a16:colId xmlns:a16="http://schemas.microsoft.com/office/drawing/2014/main" val="3597322266"/>
                    </a:ext>
                  </a:extLst>
                </a:gridCol>
                <a:gridCol w="3742397">
                  <a:extLst>
                    <a:ext uri="{9D8B030D-6E8A-4147-A177-3AD203B41FA5}">
                      <a16:colId xmlns:a16="http://schemas.microsoft.com/office/drawing/2014/main" val="3667516918"/>
                    </a:ext>
                  </a:extLst>
                </a:gridCol>
              </a:tblGrid>
              <a:tr h="623887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 Traditional Blockchain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bg2"/>
                          </a:solidFill>
                        </a:rPr>
                        <a:t>BlockDAG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768907"/>
                  </a:ext>
                </a:extLst>
              </a:tr>
              <a:tr h="623887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bg2"/>
                          </a:solidFill>
                        </a:rPr>
                        <a:t>Speed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Sequential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effectLst/>
                        </a:rPr>
                        <a:t>⚡ Parallel Processing</a:t>
                      </a:r>
                    </a:p>
                  </a:txBody>
                  <a:tcPr marL="123825" marR="123825" marT="57150" marB="5715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854232"/>
                  </a:ext>
                </a:extLst>
              </a:tr>
              <a:tr h="623887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Confirmation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Minutes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🔄 Instant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985687"/>
                  </a:ext>
                </a:extLst>
              </a:tr>
              <a:tr h="623887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Scale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Limited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effectLst/>
                        </a:rPr>
                        <a:t>📈 Millions of credentials</a:t>
                      </a:r>
                    </a:p>
                  </a:txBody>
                  <a:tcPr marL="123825" marR="123825" marT="57150" marB="5715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27593"/>
                  </a:ext>
                </a:extLst>
              </a:tr>
              <a:tr h="623887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Scalability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Bottlenecks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  <a:effectLst/>
                        </a:rPr>
                        <a:t>♾️ Unlimited</a:t>
                      </a:r>
                    </a:p>
                  </a:txBody>
                  <a:tcPr marL="123825" marR="123825" marT="57150" marB="5715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571634"/>
                  </a:ext>
                </a:extLst>
              </a:tr>
              <a:tr h="623887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fees</a:t>
                      </a:r>
                      <a:endParaRPr lang="en-GB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GB" sz="1800" b="0" i="0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💰 Low fees</a:t>
                      </a:r>
                      <a:endParaRPr lang="en-GB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123825" marR="123825" marT="57150" marB="5715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34035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2FF8712-00CD-B0FF-5C94-04DC47B7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24" y="229390"/>
            <a:ext cx="9905998" cy="842963"/>
          </a:xfrm>
        </p:spPr>
        <p:txBody>
          <a:bodyPr>
            <a:normAutofit/>
          </a:bodyPr>
          <a:lstStyle/>
          <a:p>
            <a:r>
              <a:rPr lang="en-US" b="1" dirty="0"/>
              <a:t>WHY BLOCKDAG? THE TECHNOLOGY ADVANTAGE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5A271F-F614-1613-7AAD-308897FA41ED}"/>
              </a:ext>
            </a:extLst>
          </p:cNvPr>
          <p:cNvSpPr txBox="1"/>
          <p:nvPr/>
        </p:nvSpPr>
        <p:spPr>
          <a:xfrm>
            <a:off x="341312" y="1111643"/>
            <a:ext cx="67595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BLOCKDAG VS TRADITIONAL BLOCKCHAIN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AD5687-FEA2-8100-735B-A6D70CF3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712" y="218469"/>
            <a:ext cx="709613" cy="6816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D894B-333B-783A-204B-C91235D31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926" y="197039"/>
            <a:ext cx="607874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FF5A-D3F4-4D00-E46E-3150E50BB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6" y="0"/>
            <a:ext cx="9905998" cy="814388"/>
          </a:xfrm>
        </p:spPr>
        <p:txBody>
          <a:bodyPr/>
          <a:lstStyle/>
          <a:p>
            <a:r>
              <a:rPr lang="en-GB" b="1" dirty="0"/>
              <a:t>THE IMPACT - REAL-WORLD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DEDED-DEC6-C650-451B-B704AED36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49" y="814387"/>
            <a:ext cx="11588751" cy="578643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800" b="1" dirty="0"/>
              <a:t>⚡ </a:t>
            </a:r>
            <a:r>
              <a:rPr lang="en-US" sz="2600" b="1" dirty="0"/>
              <a:t>DRAMATIC TIME SAVINGS</a:t>
            </a:r>
          </a:p>
          <a:p>
            <a:r>
              <a:rPr lang="en-US" sz="1800" dirty="0"/>
              <a:t>🐌 </a:t>
            </a:r>
            <a:r>
              <a:rPr lang="en-US" sz="2100" b="1" dirty="0"/>
              <a:t>TRADITIONAL</a:t>
            </a:r>
            <a:r>
              <a:rPr lang="en-US" sz="2100" dirty="0"/>
              <a:t> - 2-4 weeks per verification</a:t>
            </a:r>
          </a:p>
          <a:p>
            <a:r>
              <a:rPr lang="en-US" sz="2100" dirty="0"/>
              <a:t>⚡ </a:t>
            </a:r>
            <a:r>
              <a:rPr lang="en-US" sz="2100" b="1" dirty="0"/>
              <a:t>DATATRUST NEXUS </a:t>
            </a:r>
            <a:r>
              <a:rPr lang="en-US" sz="2100" dirty="0"/>
              <a:t>- &lt; 10 seconds</a:t>
            </a:r>
          </a:p>
          <a:p>
            <a:r>
              <a:rPr lang="en-US" sz="2100" dirty="0"/>
              <a:t>📊 </a:t>
            </a:r>
            <a:r>
              <a:rPr lang="en-US" sz="2100" b="1" dirty="0"/>
              <a:t>TIME SAVED </a:t>
            </a:r>
            <a:r>
              <a:rPr lang="en-US" sz="2100" dirty="0"/>
              <a:t>- 99.99%</a:t>
            </a:r>
          </a:p>
          <a:p>
            <a:endParaRPr lang="en-GB" sz="1800" dirty="0"/>
          </a:p>
          <a:p>
            <a:pPr marL="0" indent="0">
              <a:buNone/>
            </a:pPr>
            <a:r>
              <a:rPr lang="en-GB" b="1" dirty="0"/>
              <a:t>🔒 SECURITY GUARANTEES</a:t>
            </a:r>
          </a:p>
          <a:p>
            <a:r>
              <a:rPr lang="en-GB" b="1" dirty="0"/>
              <a:t>✅ </a:t>
            </a:r>
            <a:r>
              <a:rPr lang="en-GB" sz="2300" b="1" dirty="0"/>
              <a:t>ZERO FAKE CREDENTIALS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/>
              <a:t>Cryptographically impossible to forge</a:t>
            </a:r>
          </a:p>
          <a:p>
            <a:r>
              <a:rPr lang="en-GB" b="1" dirty="0"/>
              <a:t>🔐 </a:t>
            </a:r>
            <a:r>
              <a:rPr lang="en-GB" sz="2300" b="1" dirty="0"/>
              <a:t>DATA INTEGRITY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/>
              <a:t>SHA-256 hash verification</a:t>
            </a:r>
          </a:p>
          <a:p>
            <a:r>
              <a:rPr lang="en-GB" b="1" dirty="0"/>
              <a:t>📋 </a:t>
            </a:r>
            <a:r>
              <a:rPr lang="en-GB" sz="2300" b="1" dirty="0"/>
              <a:t>COMPLETE AUDIT TRAIL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/>
              <a:t>Full compliance tracking</a:t>
            </a:r>
          </a:p>
          <a:p>
            <a:r>
              <a:rPr lang="en-GB" b="1" dirty="0"/>
              <a:t>🌐 </a:t>
            </a:r>
            <a:r>
              <a:rPr lang="en-GB" sz="2300" b="1" dirty="0"/>
              <a:t>DECENTRALIZED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dirty="0"/>
              <a:t>No single point of failure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E82952-40F6-9AB6-DC3D-9BEE9E56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712" y="218469"/>
            <a:ext cx="709613" cy="681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1E4BF6-2CA0-4EBA-006F-1291A8C45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926" y="197039"/>
            <a:ext cx="607874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53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42094-DB3D-CAD1-BD87-6890CF1B5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CE9C33-2A16-FF0B-82FD-314F0B3E54C8}"/>
              </a:ext>
            </a:extLst>
          </p:cNvPr>
          <p:cNvSpPr txBox="1"/>
          <p:nvPr/>
        </p:nvSpPr>
        <p:spPr>
          <a:xfrm>
            <a:off x="228600" y="585788"/>
            <a:ext cx="116871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/>
              <a:t>🎯 OUR VISION</a:t>
            </a:r>
          </a:p>
          <a:p>
            <a:r>
              <a:rPr lang="en-GB" sz="2200" dirty="0"/>
              <a:t>Transform credential verification from a 2-week manual process to a 10-second blockchain query</a:t>
            </a:r>
          </a:p>
          <a:p>
            <a:br>
              <a:rPr lang="en-GB" sz="2200" dirty="0"/>
            </a:br>
            <a:endParaRPr lang="en-GB" sz="2200" dirty="0"/>
          </a:p>
          <a:p>
            <a:r>
              <a:rPr lang="en-GB" sz="2200" b="1" dirty="0"/>
              <a:t>🚀 CURRENT STATUS - LIVE NOW 🟢</a:t>
            </a:r>
          </a:p>
          <a:p>
            <a:r>
              <a:rPr lang="en-GB" sz="2200" dirty="0"/>
              <a:t>✅ Smart Contracts Deployed on </a:t>
            </a:r>
            <a:r>
              <a:rPr lang="en-GB" sz="2200" dirty="0" err="1"/>
              <a:t>BlockDAG</a:t>
            </a:r>
            <a:endParaRPr lang="en-GB" sz="2200" dirty="0"/>
          </a:p>
          <a:p>
            <a:r>
              <a:rPr lang="en-GB" sz="2200" dirty="0"/>
              <a:t>✅ Backend API Live on Azure</a:t>
            </a:r>
          </a:p>
          <a:p>
            <a:r>
              <a:rPr lang="en-GB" sz="2200" dirty="0"/>
              <a:t>✅ Frontend Application Ready for Users</a:t>
            </a:r>
          </a:p>
          <a:p>
            <a:r>
              <a:rPr lang="en-GB" sz="2200" dirty="0"/>
              <a:t>✅ Real Blockchain Integration - Not a demo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DDC70-1F85-D770-C05C-F9882028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5712" y="218469"/>
            <a:ext cx="709613" cy="6816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0203D-3284-11F7-05E7-8A0FAEB44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926" y="197039"/>
            <a:ext cx="607874" cy="6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87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115</TotalTime>
  <Words>518</Words>
  <Application>Microsoft Office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DataTrust Nexus</vt:lpstr>
      <vt:lpstr>PowerPoint Presentation</vt:lpstr>
      <vt:lpstr>THE PROBLEM : $1.3 BILLION LOST TO FAKE CREDENTIALS </vt:lpstr>
      <vt:lpstr>THE SOLUTION : DATATRUST NEXUS</vt:lpstr>
      <vt:lpstr>WHY BLOCKDAG? THE TECHNOLOGY ADVANTAGE</vt:lpstr>
      <vt:lpstr>THE IMPACT - REAL-WORLD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Bisiriyu</dc:creator>
  <cp:lastModifiedBy>Abdullah Bisiriyu</cp:lastModifiedBy>
  <cp:revision>3</cp:revision>
  <dcterms:created xsi:type="dcterms:W3CDTF">2025-10-20T00:19:00Z</dcterms:created>
  <dcterms:modified xsi:type="dcterms:W3CDTF">2025-10-20T02:14:21Z</dcterms:modified>
</cp:coreProperties>
</file>