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2" r:id="rId10"/>
    <p:sldId id="266" r:id="rId11"/>
    <p:sldId id="265" r:id="rId12"/>
    <p:sldId id="268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houx, Caroline" initials="LC" lastIdx="1" clrIdx="0">
    <p:extLst>
      <p:ext uri="{19B8F6BF-5375-455C-9EA6-DF929625EA0E}">
        <p15:presenceInfo xmlns:p15="http://schemas.microsoft.com/office/powerpoint/2012/main" userId="S::Caroline.Lehoux@dfo-mpo.gc.ca::97abf02c-5840-4528-80a9-e204adb7126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025" autoAdjust="0"/>
  </p:normalViewPr>
  <p:slideViewPr>
    <p:cSldViewPr snapToGrid="0">
      <p:cViewPr varScale="1">
        <p:scale>
          <a:sx n="68" d="100"/>
          <a:sy n="68" d="100"/>
        </p:scale>
        <p:origin x="12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1A0B6-B702-4ADB-8E77-9C45C8B6F46C}" type="datetimeFigureOut">
              <a:rPr lang="fr-CA" smtClean="0"/>
              <a:t>2022-06-13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E2864-3CDA-4081-948D-A3CE91C3E7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28057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ID </a:t>
            </a:r>
            <a:r>
              <a:rPr lang="fr-CA" dirty="0" err="1"/>
              <a:t>is</a:t>
            </a:r>
            <a:r>
              <a:rPr lang="fr-CA" dirty="0"/>
              <a:t> a unique sampling </a:t>
            </a:r>
            <a:r>
              <a:rPr lang="fr-CA" dirty="0" err="1"/>
              <a:t>event</a:t>
            </a:r>
            <a:r>
              <a:rPr lang="fr-CA" dirty="0"/>
              <a:t> </a:t>
            </a:r>
            <a:r>
              <a:rPr lang="fr-CA" dirty="0" err="1"/>
              <a:t>included</a:t>
            </a:r>
            <a:r>
              <a:rPr lang="fr-CA" dirty="0"/>
              <a:t> as a </a:t>
            </a:r>
            <a:r>
              <a:rPr lang="fr-CA" dirty="0" err="1"/>
              <a:t>random</a:t>
            </a:r>
            <a:r>
              <a:rPr lang="fr-CA" dirty="0"/>
              <a:t> </a:t>
            </a:r>
            <a:r>
              <a:rPr lang="fr-CA" dirty="0" err="1"/>
              <a:t>effect</a:t>
            </a:r>
            <a:r>
              <a:rPr lang="fr-CA" dirty="0"/>
              <a:t> to </a:t>
            </a:r>
            <a:r>
              <a:rPr lang="fr-CA" dirty="0" err="1"/>
              <a:t>account</a:t>
            </a:r>
            <a:r>
              <a:rPr lang="fr-CA" dirty="0"/>
              <a:t> for the non </a:t>
            </a:r>
            <a:r>
              <a:rPr lang="fr-CA" dirty="0" err="1"/>
              <a:t>independance</a:t>
            </a:r>
            <a:r>
              <a:rPr lang="fr-CA" dirty="0"/>
              <a:t> of the data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7E2864-3CDA-4081-948D-A3CE91C3E76D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2813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7E2864-3CDA-4081-948D-A3CE91C3E76D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92821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How I </a:t>
            </a:r>
            <a:r>
              <a:rPr lang="fr-CA" dirty="0" err="1"/>
              <a:t>did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figure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included</a:t>
            </a:r>
            <a:r>
              <a:rPr lang="fr-CA" dirty="0"/>
              <a:t> in R code </a:t>
            </a:r>
            <a:r>
              <a:rPr lang="fr-CA"/>
              <a:t>how_to_correct_ecomon_data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7E2864-3CDA-4081-948D-A3CE91C3E76D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9888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See</a:t>
            </a:r>
            <a:r>
              <a:rPr lang="fr-CA" dirty="0"/>
              <a:t> </a:t>
            </a:r>
            <a:r>
              <a:rPr lang="fr-CA" dirty="0" err="1"/>
              <a:t>details</a:t>
            </a:r>
            <a:r>
              <a:rPr lang="fr-CA" dirty="0"/>
              <a:t> on </a:t>
            </a:r>
            <a:r>
              <a:rPr lang="fr-CA" dirty="0" err="1"/>
              <a:t>colorscale</a:t>
            </a:r>
            <a:r>
              <a:rPr lang="fr-CA" dirty="0"/>
              <a:t> on the last slide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7E2864-3CDA-4081-948D-A3CE91C3E76D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2140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Model 2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removed</a:t>
            </a:r>
            <a:r>
              <a:rPr lang="fr-CA" dirty="0"/>
              <a:t> </a:t>
            </a:r>
            <a:r>
              <a:rPr lang="fr-CA" dirty="0" err="1"/>
              <a:t>because</a:t>
            </a:r>
            <a:r>
              <a:rPr lang="fr-CA" dirty="0"/>
              <a:t> the </a:t>
            </a:r>
            <a:r>
              <a:rPr lang="fr-CA" dirty="0" err="1"/>
              <a:t>assumption</a:t>
            </a:r>
            <a:r>
              <a:rPr lang="fr-CA" dirty="0"/>
              <a:t> of </a:t>
            </a:r>
            <a:r>
              <a:rPr lang="fr-CA" dirty="0" err="1"/>
              <a:t>normality</a:t>
            </a:r>
            <a:r>
              <a:rPr lang="fr-CA" dirty="0"/>
              <a:t> for the </a:t>
            </a:r>
            <a:r>
              <a:rPr lang="fr-CA" dirty="0" err="1"/>
              <a:t>random</a:t>
            </a:r>
            <a:r>
              <a:rPr lang="fr-CA" dirty="0"/>
              <a:t> </a:t>
            </a:r>
            <a:r>
              <a:rPr lang="fr-CA" dirty="0" err="1"/>
              <a:t>effects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not met. </a:t>
            </a:r>
            <a:r>
              <a:rPr lang="fr-CA" dirty="0" err="1"/>
              <a:t>Other</a:t>
            </a:r>
            <a:r>
              <a:rPr lang="fr-CA" dirty="0"/>
              <a:t> 2 </a:t>
            </a:r>
            <a:r>
              <a:rPr lang="fr-CA" dirty="0" err="1"/>
              <a:t>models</a:t>
            </a:r>
            <a:r>
              <a:rPr lang="fr-CA" dirty="0"/>
              <a:t> are OK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7E2864-3CDA-4081-948D-A3CE91C3E76D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3932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Model2 </a:t>
            </a:r>
            <a:r>
              <a:rPr lang="fr-CA" dirty="0" err="1"/>
              <a:t>is</a:t>
            </a:r>
            <a:r>
              <a:rPr lang="fr-CA" dirty="0"/>
              <a:t> not </a:t>
            </a:r>
            <a:r>
              <a:rPr lang="fr-CA" dirty="0" err="1"/>
              <a:t>considered</a:t>
            </a:r>
            <a:r>
              <a:rPr lang="fr-CA" dirty="0"/>
              <a:t> </a:t>
            </a:r>
            <a:r>
              <a:rPr lang="fr-CA" dirty="0" err="1"/>
              <a:t>further</a:t>
            </a:r>
            <a:r>
              <a:rPr lang="fr-CA" dirty="0"/>
              <a:t> </a:t>
            </a:r>
            <a:r>
              <a:rPr lang="fr-CA" dirty="0" err="1"/>
              <a:t>since</a:t>
            </a:r>
            <a:r>
              <a:rPr lang="fr-CA" dirty="0"/>
              <a:t> </a:t>
            </a:r>
            <a:r>
              <a:rPr lang="fr-CA" dirty="0" err="1"/>
              <a:t>assumption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not met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7E2864-3CDA-4081-948D-A3CE91C3E76D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4000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I </a:t>
            </a:r>
            <a:r>
              <a:rPr lang="fr-CA" dirty="0" err="1"/>
              <a:t>used</a:t>
            </a:r>
            <a:r>
              <a:rPr lang="fr-CA" dirty="0"/>
              <a:t> the </a:t>
            </a:r>
            <a:r>
              <a:rPr lang="fr-CA" dirty="0" err="1"/>
              <a:t>depth-stratified</a:t>
            </a:r>
            <a:r>
              <a:rPr lang="fr-CA" dirty="0"/>
              <a:t> data </a:t>
            </a:r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Kira’s</a:t>
            </a:r>
            <a:r>
              <a:rPr lang="fr-CA" dirty="0"/>
              <a:t> </a:t>
            </a:r>
            <a:r>
              <a:rPr lang="fr-CA" dirty="0" err="1"/>
              <a:t>paper</a:t>
            </a:r>
            <a:r>
              <a:rPr lang="fr-CA" dirty="0"/>
              <a:t> and </a:t>
            </a:r>
            <a:r>
              <a:rPr lang="fr-CA" dirty="0" err="1"/>
              <a:t>simulated</a:t>
            </a:r>
            <a:r>
              <a:rPr lang="fr-CA" dirty="0"/>
              <a:t> the </a:t>
            </a:r>
            <a:r>
              <a:rPr lang="fr-CA" dirty="0" err="1"/>
              <a:t>same</a:t>
            </a:r>
            <a:r>
              <a:rPr lang="fr-CA" dirty="0"/>
              <a:t> correction </a:t>
            </a:r>
            <a:r>
              <a:rPr lang="fr-CA" dirty="0" err="1"/>
              <a:t>than</a:t>
            </a:r>
            <a:r>
              <a:rPr lang="fr-CA" dirty="0"/>
              <a:t> the </a:t>
            </a:r>
            <a:r>
              <a:rPr lang="fr-CA" dirty="0" err="1"/>
              <a:t>EcoMon</a:t>
            </a:r>
            <a:r>
              <a:rPr lang="fr-CA" dirty="0"/>
              <a:t> data. I </a:t>
            </a:r>
            <a:r>
              <a:rPr lang="fr-CA" dirty="0" err="1"/>
              <a:t>virtually</a:t>
            </a:r>
            <a:r>
              <a:rPr lang="fr-CA" dirty="0"/>
              <a:t> </a:t>
            </a:r>
            <a:r>
              <a:rPr lang="fr-CA" dirty="0" err="1"/>
              <a:t>sampled</a:t>
            </a:r>
            <a:r>
              <a:rPr lang="fr-CA" dirty="0"/>
              <a:t> </a:t>
            </a:r>
            <a:r>
              <a:rPr lang="fr-CA" dirty="0" err="1"/>
              <a:t>only</a:t>
            </a:r>
            <a:r>
              <a:rPr lang="fr-CA" dirty="0"/>
              <a:t> the first 200 m and </a:t>
            </a:r>
            <a:r>
              <a:rPr lang="fr-CA" dirty="0" err="1"/>
              <a:t>predicted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the </a:t>
            </a:r>
            <a:r>
              <a:rPr lang="fr-CA" dirty="0" err="1"/>
              <a:t>GAMMs</a:t>
            </a:r>
            <a:r>
              <a:rPr lang="fr-CA" dirty="0"/>
              <a:t> </a:t>
            </a:r>
            <a:r>
              <a:rPr lang="fr-CA" dirty="0" err="1"/>
              <a:t>what’s</a:t>
            </a:r>
            <a:r>
              <a:rPr lang="fr-CA" dirty="0"/>
              <a:t> </a:t>
            </a:r>
            <a:r>
              <a:rPr lang="fr-CA" dirty="0" err="1"/>
              <a:t>under</a:t>
            </a:r>
            <a:r>
              <a:rPr lang="fr-CA" dirty="0"/>
              <a:t> 200m. I </a:t>
            </a:r>
            <a:r>
              <a:rPr lang="fr-CA" dirty="0" err="1"/>
              <a:t>then</a:t>
            </a:r>
            <a:r>
              <a:rPr lang="fr-CA" dirty="0"/>
              <a:t> </a:t>
            </a:r>
            <a:r>
              <a:rPr lang="fr-CA" dirty="0" err="1"/>
              <a:t>compared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the </a:t>
            </a:r>
            <a:r>
              <a:rPr lang="fr-CA" dirty="0" err="1"/>
              <a:t>sample</a:t>
            </a:r>
            <a:r>
              <a:rPr lang="fr-CA" dirty="0"/>
              <a:t> on </a:t>
            </a:r>
            <a:r>
              <a:rPr lang="fr-CA" dirty="0" err="1"/>
              <a:t>next</a:t>
            </a:r>
            <a:r>
              <a:rPr lang="fr-CA" dirty="0"/>
              <a:t> slide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7E2864-3CDA-4081-948D-A3CE91C3E76D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44292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models</a:t>
            </a:r>
            <a:r>
              <a:rPr lang="fr-CA" dirty="0"/>
              <a:t> do a good job </a:t>
            </a:r>
            <a:r>
              <a:rPr lang="fr-CA" dirty="0" err="1"/>
              <a:t>particularly</a:t>
            </a:r>
            <a:r>
              <a:rPr lang="fr-CA" dirty="0"/>
              <a:t> for stations &lt; 300m and a OK job for station 300-500m . Model 1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slightly</a:t>
            </a:r>
            <a:r>
              <a:rPr lang="fr-CA" dirty="0"/>
              <a:t> </a:t>
            </a:r>
            <a:r>
              <a:rPr lang="fr-CA" dirty="0" err="1"/>
              <a:t>better</a:t>
            </a:r>
            <a:r>
              <a:rPr lang="fr-CA" dirty="0"/>
              <a:t> and the AIC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smaller</a:t>
            </a:r>
            <a:r>
              <a:rPr lang="fr-CA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7E2864-3CDA-4081-948D-A3CE91C3E76D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28077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The &gt;1000m are not </a:t>
            </a:r>
            <a:r>
              <a:rPr lang="fr-CA" dirty="0" err="1"/>
              <a:t>sampled</a:t>
            </a:r>
            <a:r>
              <a:rPr lang="fr-CA" dirty="0"/>
              <a:t> </a:t>
            </a:r>
            <a:r>
              <a:rPr lang="fr-CA" dirty="0" err="1"/>
              <a:t>accuratly</a:t>
            </a:r>
            <a:r>
              <a:rPr lang="fr-CA" dirty="0"/>
              <a:t> if </a:t>
            </a:r>
            <a:r>
              <a:rPr lang="fr-CA" dirty="0" err="1"/>
              <a:t>only</a:t>
            </a:r>
            <a:r>
              <a:rPr lang="fr-CA" dirty="0"/>
              <a:t> 200m are </a:t>
            </a:r>
            <a:r>
              <a:rPr lang="fr-CA" dirty="0" err="1"/>
              <a:t>sampled</a:t>
            </a:r>
            <a:r>
              <a:rPr lang="fr-CA" dirty="0"/>
              <a:t>. REMOVE THEM </a:t>
            </a:r>
            <a:r>
              <a:rPr lang="fr-CA" dirty="0" err="1"/>
              <a:t>from</a:t>
            </a:r>
            <a:r>
              <a:rPr lang="fr-CA" dirty="0"/>
              <a:t> the </a:t>
            </a:r>
            <a:r>
              <a:rPr lang="fr-CA" dirty="0" err="1"/>
              <a:t>ExoMon</a:t>
            </a:r>
            <a:r>
              <a:rPr lang="fr-CA" dirty="0"/>
              <a:t> </a:t>
            </a:r>
            <a:r>
              <a:rPr lang="fr-CA" dirty="0" err="1"/>
              <a:t>dataset</a:t>
            </a:r>
            <a:r>
              <a:rPr lang="fr-CA" dirty="0"/>
              <a:t>. </a:t>
            </a:r>
            <a:r>
              <a:rPr lang="fr-CA" dirty="0" err="1"/>
              <a:t>We</a:t>
            </a:r>
            <a:r>
              <a:rPr lang="fr-CA" dirty="0"/>
              <a:t> are not sure about the 500-1000m data </a:t>
            </a:r>
            <a:r>
              <a:rPr lang="fr-CA" dirty="0" err="1"/>
              <a:t>because</a:t>
            </a:r>
            <a:r>
              <a:rPr lang="fr-CA" dirty="0"/>
              <a:t> </a:t>
            </a:r>
            <a:r>
              <a:rPr lang="fr-CA" dirty="0" err="1"/>
              <a:t>there</a:t>
            </a:r>
            <a:r>
              <a:rPr lang="fr-CA" dirty="0"/>
              <a:t> </a:t>
            </a:r>
            <a:r>
              <a:rPr lang="fr-CA" dirty="0" err="1"/>
              <a:t>were</a:t>
            </a:r>
            <a:r>
              <a:rPr lang="fr-CA" dirty="0"/>
              <a:t> none in </a:t>
            </a:r>
            <a:r>
              <a:rPr lang="fr-CA" dirty="0" err="1"/>
              <a:t>my</a:t>
            </a:r>
            <a:r>
              <a:rPr lang="fr-CA" dirty="0"/>
              <a:t> </a:t>
            </a:r>
            <a:r>
              <a:rPr lang="fr-CA" dirty="0" err="1"/>
              <a:t>dataset</a:t>
            </a:r>
            <a:r>
              <a:rPr lang="fr-CA" dirty="0"/>
              <a:t>. </a:t>
            </a:r>
            <a:r>
              <a:rPr lang="fr-CA" dirty="0" err="1"/>
              <a:t>Suggest</a:t>
            </a:r>
            <a:r>
              <a:rPr lang="fr-CA" dirty="0"/>
              <a:t> to </a:t>
            </a:r>
            <a:r>
              <a:rPr lang="fr-CA" dirty="0" err="1"/>
              <a:t>remove</a:t>
            </a:r>
            <a:r>
              <a:rPr lang="fr-CA" dirty="0"/>
              <a:t> </a:t>
            </a:r>
            <a:r>
              <a:rPr lang="fr-CA" dirty="0" err="1"/>
              <a:t>them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since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are not a lot of </a:t>
            </a:r>
            <a:r>
              <a:rPr lang="fr-CA" dirty="0" err="1"/>
              <a:t>them</a:t>
            </a:r>
            <a:r>
              <a:rPr lang="fr-CA" dirty="0"/>
              <a:t>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7E2864-3CDA-4081-948D-A3CE91C3E76D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30586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Again</a:t>
            </a:r>
            <a:r>
              <a:rPr lang="fr-CA" dirty="0"/>
              <a:t> model 1 </a:t>
            </a:r>
            <a:r>
              <a:rPr lang="fr-CA" dirty="0" err="1"/>
              <a:t>slighlty</a:t>
            </a:r>
            <a:r>
              <a:rPr lang="fr-CA" dirty="0"/>
              <a:t> </a:t>
            </a:r>
            <a:r>
              <a:rPr lang="fr-CA" dirty="0" err="1"/>
              <a:t>better</a:t>
            </a:r>
            <a:r>
              <a:rPr lang="fr-CA" dirty="0"/>
              <a:t> </a:t>
            </a:r>
            <a:r>
              <a:rPr lang="fr-CA" dirty="0" err="1"/>
              <a:t>slope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closer</a:t>
            </a:r>
            <a:r>
              <a:rPr lang="fr-CA" dirty="0"/>
              <a:t> to 1.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7E2864-3CDA-4081-948D-A3CE91C3E76D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87821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How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calculated</a:t>
            </a:r>
            <a:r>
              <a:rPr lang="fr-CA" dirty="0"/>
              <a:t>. </a:t>
            </a:r>
          </a:p>
          <a:p>
            <a:r>
              <a:rPr lang="fr-CA" dirty="0" err="1"/>
              <a:t>Create</a:t>
            </a:r>
            <a:r>
              <a:rPr lang="fr-CA" dirty="0"/>
              <a:t> a matrix of 10m </a:t>
            </a:r>
            <a:r>
              <a:rPr lang="fr-CA" dirty="0" err="1"/>
              <a:t>depth</a:t>
            </a:r>
            <a:r>
              <a:rPr lang="fr-CA" dirty="0"/>
              <a:t> </a:t>
            </a:r>
            <a:r>
              <a:rPr lang="fr-CA" dirty="0" err="1"/>
              <a:t>increments</a:t>
            </a:r>
            <a:r>
              <a:rPr lang="fr-CA" dirty="0"/>
              <a:t> for </a:t>
            </a:r>
            <a:r>
              <a:rPr lang="fr-CA" dirty="0" err="1"/>
              <a:t>each</a:t>
            </a:r>
            <a:r>
              <a:rPr lang="fr-CA" dirty="0"/>
              <a:t> station </a:t>
            </a:r>
            <a:r>
              <a:rPr lang="fr-CA" dirty="0" err="1"/>
              <a:t>depth</a:t>
            </a:r>
            <a:r>
              <a:rPr lang="fr-CA" dirty="0"/>
              <a:t> and </a:t>
            </a:r>
            <a:r>
              <a:rPr lang="fr-CA" dirty="0" err="1"/>
              <a:t>Month</a:t>
            </a:r>
            <a:r>
              <a:rPr lang="fr-CA" dirty="0"/>
              <a:t>. </a:t>
            </a:r>
            <a:r>
              <a:rPr lang="fr-CA" dirty="0" err="1"/>
              <a:t>Predict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the GAM (</a:t>
            </a:r>
            <a:r>
              <a:rPr lang="fr-CA" dirty="0" err="1"/>
              <a:t>while</a:t>
            </a:r>
            <a:r>
              <a:rPr lang="fr-CA" dirty="0"/>
              <a:t> </a:t>
            </a:r>
            <a:r>
              <a:rPr lang="fr-CA" dirty="0" err="1"/>
              <a:t>removing</a:t>
            </a:r>
            <a:r>
              <a:rPr lang="fr-CA" dirty="0"/>
              <a:t> the </a:t>
            </a:r>
            <a:r>
              <a:rPr lang="fr-CA" dirty="0" err="1"/>
              <a:t>random</a:t>
            </a:r>
            <a:r>
              <a:rPr lang="fr-CA" dirty="0"/>
              <a:t> </a:t>
            </a:r>
            <a:r>
              <a:rPr lang="fr-CA" dirty="0" err="1"/>
              <a:t>effect</a:t>
            </a:r>
            <a:r>
              <a:rPr lang="fr-CA" dirty="0"/>
              <a:t>) </a:t>
            </a:r>
            <a:r>
              <a:rPr lang="fr-CA" dirty="0" err="1"/>
              <a:t>which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predict</a:t>
            </a:r>
            <a:r>
              <a:rPr lang="fr-CA" dirty="0"/>
              <a:t> a proportion of </a:t>
            </a:r>
            <a:r>
              <a:rPr lang="fr-CA" dirty="0" err="1"/>
              <a:t>abundance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0 to 1 </a:t>
            </a:r>
            <a:r>
              <a:rPr lang="fr-CA" dirty="0" err="1"/>
              <a:t>from</a:t>
            </a:r>
            <a:r>
              <a:rPr lang="fr-CA" dirty="0"/>
              <a:t> top to </a:t>
            </a:r>
            <a:r>
              <a:rPr lang="fr-CA" dirty="0" err="1"/>
              <a:t>bottom</a:t>
            </a:r>
            <a:r>
              <a:rPr lang="fr-CA" dirty="0"/>
              <a:t>. </a:t>
            </a:r>
            <a:r>
              <a:rPr lang="fr-CA" dirty="0" err="1"/>
              <a:t>Make</a:t>
            </a:r>
            <a:r>
              <a:rPr lang="fr-CA" dirty="0"/>
              <a:t> the </a:t>
            </a:r>
            <a:r>
              <a:rPr lang="fr-CA" dirty="0" err="1"/>
              <a:t>difference</a:t>
            </a:r>
            <a:r>
              <a:rPr lang="fr-CA" dirty="0"/>
              <a:t> </a:t>
            </a:r>
            <a:r>
              <a:rPr lang="fr-CA" dirty="0" err="1"/>
              <a:t>between</a:t>
            </a:r>
            <a:r>
              <a:rPr lang="fr-CA" dirty="0"/>
              <a:t> </a:t>
            </a:r>
            <a:r>
              <a:rPr lang="fr-CA" dirty="0" err="1"/>
              <a:t>each</a:t>
            </a:r>
            <a:r>
              <a:rPr lang="fr-CA" dirty="0"/>
              <a:t> layer and the layer </a:t>
            </a:r>
            <a:r>
              <a:rPr lang="fr-CA" dirty="0" err="1"/>
              <a:t>just</a:t>
            </a:r>
            <a:r>
              <a:rPr lang="fr-CA" dirty="0"/>
              <a:t> </a:t>
            </a:r>
            <a:r>
              <a:rPr lang="fr-CA" dirty="0" err="1"/>
              <a:t>above</a:t>
            </a:r>
            <a:r>
              <a:rPr lang="fr-CA" dirty="0"/>
              <a:t> to move </a:t>
            </a:r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cumulated</a:t>
            </a:r>
            <a:r>
              <a:rPr lang="fr-CA" dirty="0"/>
              <a:t> to the </a:t>
            </a:r>
            <a:r>
              <a:rPr lang="fr-CA" dirty="0" err="1"/>
              <a:t>actual</a:t>
            </a:r>
            <a:r>
              <a:rPr lang="fr-CA" dirty="0"/>
              <a:t> proportion of </a:t>
            </a:r>
            <a:r>
              <a:rPr lang="fr-CA" dirty="0" err="1"/>
              <a:t>abundance</a:t>
            </a:r>
            <a:r>
              <a:rPr lang="fr-CA" dirty="0"/>
              <a:t> in </a:t>
            </a:r>
            <a:r>
              <a:rPr lang="fr-CA" dirty="0" err="1"/>
              <a:t>each</a:t>
            </a:r>
            <a:r>
              <a:rPr lang="fr-CA" dirty="0"/>
              <a:t> </a:t>
            </a:r>
            <a:r>
              <a:rPr lang="fr-CA" dirty="0" err="1"/>
              <a:t>depth</a:t>
            </a:r>
            <a:r>
              <a:rPr lang="fr-CA" dirty="0"/>
              <a:t> layer. </a:t>
            </a:r>
            <a:r>
              <a:rPr lang="fr-CA" dirty="0" err="1"/>
              <a:t>Colorscale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the proportion of </a:t>
            </a:r>
            <a:r>
              <a:rPr lang="fr-CA" dirty="0" err="1"/>
              <a:t>abundance</a:t>
            </a:r>
            <a:r>
              <a:rPr lang="fr-CA" dirty="0"/>
              <a:t> in a 10-m layer. First one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always</a:t>
            </a:r>
            <a:r>
              <a:rPr lang="fr-CA" dirty="0"/>
              <a:t> 0 as </a:t>
            </a:r>
            <a:r>
              <a:rPr lang="fr-CA" dirty="0" err="1"/>
              <a:t>there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no </a:t>
            </a:r>
            <a:r>
              <a:rPr lang="fr-CA" dirty="0" err="1"/>
              <a:t>above</a:t>
            </a:r>
            <a:r>
              <a:rPr lang="fr-CA" dirty="0"/>
              <a:t> layer to </a:t>
            </a:r>
            <a:r>
              <a:rPr lang="fr-CA" dirty="0" err="1"/>
              <a:t>substract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CV-CVI, </a:t>
            </a:r>
            <a:r>
              <a:rPr lang="fr-CA" dirty="0" err="1"/>
              <a:t>see</a:t>
            </a:r>
            <a:r>
              <a:rPr lang="fr-CA" dirty="0"/>
              <a:t> </a:t>
            </a:r>
            <a:r>
              <a:rPr lang="fr-CA" dirty="0" err="1"/>
              <a:t>next</a:t>
            </a:r>
            <a:r>
              <a:rPr lang="fr-CA" dirty="0"/>
              <a:t> slide for CIV-CVI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7E2864-3CDA-4081-948D-A3CE91C3E76D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7138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CBC3B-39F8-4A28-8AB6-2BEEF44D0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B4CB5E-C0DB-4405-968E-FFFA487C8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EA95EB-EBEC-45DE-88D6-959C6430C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3FC4-FAEC-4CBD-A118-CD46C1D2CF7D}" type="datetimeFigureOut">
              <a:rPr lang="fr-CA" smtClean="0"/>
              <a:t>2022-06-13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68B03E-5EB0-4F81-910C-6FEC762C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3FB88C-6564-442E-8D5B-B3CD5886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2984-A12F-4577-9282-4D7E9C1156C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9767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FC11F-4984-4677-8CB2-71BA71B5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8D848A-6097-4814-B622-36E0DBDE8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143E20-30E9-443A-BA4A-C1D9791DD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3FC4-FAEC-4CBD-A118-CD46C1D2CF7D}" type="datetimeFigureOut">
              <a:rPr lang="fr-CA" smtClean="0"/>
              <a:t>2022-06-13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A191FA-0D68-4823-88DF-BA3B1CCA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672890-E31C-4742-8748-7A821EB9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2984-A12F-4577-9282-4D7E9C1156C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4496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1EFB5E1-F630-4081-A70C-6AF98265B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F62E40-1E0A-44F1-87D7-B8D360C0D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6FEBBB-B369-493F-8413-A5CBFC9D4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3FC4-FAEC-4CBD-A118-CD46C1D2CF7D}" type="datetimeFigureOut">
              <a:rPr lang="fr-CA" smtClean="0"/>
              <a:t>2022-06-13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FDAC54-50FE-43C4-A262-AF690511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9F699A-8DA7-4B50-970C-37B8F696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2984-A12F-4577-9282-4D7E9C1156C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3721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D43087-A54C-4B14-AF46-3D129BFBD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3E027D-3367-4983-BF23-AD47AE6D2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C50D4F-3C64-4429-B39C-47503F0CC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3FC4-FAEC-4CBD-A118-CD46C1D2CF7D}" type="datetimeFigureOut">
              <a:rPr lang="fr-CA" smtClean="0"/>
              <a:t>2022-06-13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333384-6AFB-44C2-A8CF-87EF1973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CACD22-2E4B-4053-93C1-1F4379BF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2984-A12F-4577-9282-4D7E9C1156C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3546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AEEC66-1847-4C7F-BCDF-0C96EFA56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A42229-98D4-452A-841A-74B35A172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A0E85F-0C23-4768-ADFB-B11E43820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3FC4-FAEC-4CBD-A118-CD46C1D2CF7D}" type="datetimeFigureOut">
              <a:rPr lang="fr-CA" smtClean="0"/>
              <a:t>2022-06-13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F21654-73E4-48B3-8228-1E7DC4999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05AEBE-D82E-4340-82F9-FAB3A8CA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2984-A12F-4577-9282-4D7E9C1156C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2417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520898-FDFB-48A3-AB12-22A22CF9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52E8E9-3246-4912-AF11-F78671B5E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CC2AC5-FA09-4613-BB64-D1F3D4E04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94C3A2-0495-450D-97D2-E5D49B5C4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3FC4-FAEC-4CBD-A118-CD46C1D2CF7D}" type="datetimeFigureOut">
              <a:rPr lang="fr-CA" smtClean="0"/>
              <a:t>2022-06-13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C2E854-0407-4E5E-A48C-59CDD2E9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C60AC7-D2D2-4ACA-B172-5ED86C17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2984-A12F-4577-9282-4D7E9C1156C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94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D2F525-640B-4D49-983A-C6E39B89B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2B2AC1-57C4-4400-8578-2DF22FB2D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73B3B3-A933-4639-8F0C-FE934FB64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94F15B6-6937-4676-B6BC-41F489C57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093595-AB42-4D7E-BB27-F1EEF147B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8BE0D01-78D6-4BDB-B2DD-E1FF658E6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3FC4-FAEC-4CBD-A118-CD46C1D2CF7D}" type="datetimeFigureOut">
              <a:rPr lang="fr-CA" smtClean="0"/>
              <a:t>2022-06-13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82CE01-4EDE-4F77-8CC7-79FA71E1D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882D786-B693-4BBF-9567-7F9BD1C41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2984-A12F-4577-9282-4D7E9C1156C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0821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B38D88-D5F9-4D98-A0F4-B5044E1F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AE7EB2-76AA-4D94-9315-4E7E2FA62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3FC4-FAEC-4CBD-A118-CD46C1D2CF7D}" type="datetimeFigureOut">
              <a:rPr lang="fr-CA" smtClean="0"/>
              <a:t>2022-06-13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833409-031F-415C-AF1F-4B4BFE93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3830FE-A5B8-43B4-94C4-0D3B1AF1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2984-A12F-4577-9282-4D7E9C1156C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860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1190CBE-1A11-4471-9316-ECDFA38A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3FC4-FAEC-4CBD-A118-CD46C1D2CF7D}" type="datetimeFigureOut">
              <a:rPr lang="fr-CA" smtClean="0"/>
              <a:t>2022-06-13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8913F89-E9BE-40F0-B4FC-B69E0B751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38F03B-AF1F-4165-A2D7-81EA6D37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2984-A12F-4577-9282-4D7E9C1156C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6345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47CF3A-C5D6-4192-B784-CFB3DAA6F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90EFF8-F3CE-4439-B64F-54BE4107F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100CD1-7E66-4090-AAB7-20C6B6B43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45E329-9125-4A59-9424-532666FB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3FC4-FAEC-4CBD-A118-CD46C1D2CF7D}" type="datetimeFigureOut">
              <a:rPr lang="fr-CA" smtClean="0"/>
              <a:t>2022-06-13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703E92-6B1D-427F-80A6-58DD5679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8A96F2-2355-45D1-919F-556160DF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2984-A12F-4577-9282-4D7E9C1156C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31064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10FC6E-B527-449E-AD2E-592AA880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0AB8778-5FA8-40AD-9CE9-0450CBC7B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C27735-C7B7-4535-AF7A-8A3481948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0767B7-9930-454D-BEA1-28CCCB24F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3FC4-FAEC-4CBD-A118-CD46C1D2CF7D}" type="datetimeFigureOut">
              <a:rPr lang="fr-CA" smtClean="0"/>
              <a:t>2022-06-13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BEBADA-218F-4A6C-B69F-82682CABB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69ABFF-B6D6-40F4-B54F-5918F9FB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2984-A12F-4577-9282-4D7E9C1156C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545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381ADCB-034C-4625-B9A7-F4F76E56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C0E25C-2AF5-4B78-AFEA-15ECF9A9B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045298-A1BE-4139-9651-B5FE523B4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73FC4-FAEC-4CBD-A118-CD46C1D2CF7D}" type="datetimeFigureOut">
              <a:rPr lang="fr-CA" smtClean="0"/>
              <a:t>2022-06-13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166372-9E54-46E3-B510-546E87B15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889CFF-EDC8-4A4C-BB32-72982962D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32984-A12F-4577-9282-4D7E9C1156C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4516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6AC08E-0C11-4F86-992D-3EF67D4168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Gulf of Maine </a:t>
            </a:r>
            <a:br>
              <a:rPr lang="fr-CA" dirty="0"/>
            </a:br>
            <a:r>
              <a:rPr lang="fr-CA" dirty="0" err="1"/>
              <a:t>Calanus</a:t>
            </a:r>
            <a:r>
              <a:rPr lang="fr-CA" dirty="0"/>
              <a:t> vertical distribution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26879C-333C-4071-8C54-D4111D636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85428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FB27E6-05A4-4ABE-9405-E5D016B9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Which</a:t>
            </a:r>
            <a:r>
              <a:rPr lang="fr-CA" dirty="0"/>
              <a:t> one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better</a:t>
            </a:r>
            <a:r>
              <a:rPr lang="fr-CA" dirty="0"/>
              <a:t>: Simulation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7E17781-16F4-4D34-B9EB-3DA4E42D4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16" y="1634118"/>
            <a:ext cx="5241788" cy="386689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1B00BE2-04D2-49F3-ACC3-D71D0363B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234" y="1580808"/>
            <a:ext cx="5241788" cy="377951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EF55B7B-BD24-4AF5-8911-E056D594643B}"/>
              </a:ext>
            </a:extLst>
          </p:cNvPr>
          <p:cNvSpPr txBox="1"/>
          <p:nvPr/>
        </p:nvSpPr>
        <p:spPr>
          <a:xfrm>
            <a:off x="1505739" y="1300419"/>
            <a:ext cx="257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Model 1: </a:t>
            </a:r>
            <a:r>
              <a:rPr lang="fr-CA" dirty="0" err="1"/>
              <a:t>Month</a:t>
            </a:r>
            <a:r>
              <a:rPr lang="fr-CA" dirty="0"/>
              <a:t> as factor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C9E3C12-2A90-4C13-8391-DD33E3481B77}"/>
              </a:ext>
            </a:extLst>
          </p:cNvPr>
          <p:cNvSpPr txBox="1"/>
          <p:nvPr/>
        </p:nvSpPr>
        <p:spPr>
          <a:xfrm>
            <a:off x="8112353" y="1215272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Model 3: </a:t>
            </a:r>
            <a:r>
              <a:rPr lang="fr-CA" dirty="0" err="1"/>
              <a:t>Season</a:t>
            </a:r>
            <a:endParaRPr lang="fr-CA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B4DD162-BC84-4BA9-849B-E54C02E1C21D}"/>
              </a:ext>
            </a:extLst>
          </p:cNvPr>
          <p:cNvSpPr txBox="1"/>
          <p:nvPr/>
        </p:nvSpPr>
        <p:spPr>
          <a:xfrm>
            <a:off x="5996669" y="118131"/>
            <a:ext cx="6074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/>
              <a:t>No big </a:t>
            </a:r>
            <a:r>
              <a:rPr lang="fr-CA" sz="2800" dirty="0" err="1"/>
              <a:t>difference</a:t>
            </a:r>
            <a:r>
              <a:rPr lang="fr-CA" sz="2800" dirty="0"/>
              <a:t>, Model 1 </a:t>
            </a:r>
            <a:r>
              <a:rPr lang="fr-CA" sz="2800" dirty="0" err="1"/>
              <a:t>is</a:t>
            </a:r>
            <a:r>
              <a:rPr lang="fr-CA" sz="2800" dirty="0"/>
              <a:t> a bit </a:t>
            </a:r>
            <a:r>
              <a:rPr lang="fr-CA" sz="2800" dirty="0" err="1"/>
              <a:t>better</a:t>
            </a:r>
            <a:endParaRPr lang="fr-CA" sz="28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0E429D6-E35E-4C96-A381-E6D02875965E}"/>
              </a:ext>
            </a:extLst>
          </p:cNvPr>
          <p:cNvSpPr txBox="1"/>
          <p:nvPr/>
        </p:nvSpPr>
        <p:spPr>
          <a:xfrm>
            <a:off x="1245544" y="269349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AIC= - 4480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63FB585-E623-4520-827F-1D02D3B905A3}"/>
              </a:ext>
            </a:extLst>
          </p:cNvPr>
          <p:cNvSpPr txBox="1"/>
          <p:nvPr/>
        </p:nvSpPr>
        <p:spPr>
          <a:xfrm>
            <a:off x="7512665" y="269349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AIC= - 4329</a:t>
            </a:r>
          </a:p>
        </p:txBody>
      </p:sp>
    </p:spTree>
    <p:extLst>
      <p:ext uri="{BB962C8B-B14F-4D97-AF65-F5344CB8AC3E}">
        <p14:creationId xmlns:p14="http://schemas.microsoft.com/office/powerpoint/2010/main" val="1472366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FB27E6-05A4-4ABE-9405-E5D016B9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Which</a:t>
            </a:r>
            <a:r>
              <a:rPr lang="fr-CA" dirty="0"/>
              <a:t> one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better</a:t>
            </a:r>
            <a:r>
              <a:rPr lang="fr-CA" dirty="0"/>
              <a:t>: Simulation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7E17781-16F4-4D34-B9EB-3DA4E42D4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16" y="1634118"/>
            <a:ext cx="5241788" cy="386689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EF55B7B-BD24-4AF5-8911-E056D594643B}"/>
              </a:ext>
            </a:extLst>
          </p:cNvPr>
          <p:cNvSpPr txBox="1"/>
          <p:nvPr/>
        </p:nvSpPr>
        <p:spPr>
          <a:xfrm>
            <a:off x="1505739" y="1300419"/>
            <a:ext cx="257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Model 1: </a:t>
            </a:r>
            <a:r>
              <a:rPr lang="fr-CA" dirty="0" err="1"/>
              <a:t>Month</a:t>
            </a:r>
            <a:r>
              <a:rPr lang="fr-CA" dirty="0"/>
              <a:t> as factor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B4DD162-BC84-4BA9-849B-E54C02E1C21D}"/>
              </a:ext>
            </a:extLst>
          </p:cNvPr>
          <p:cNvSpPr txBox="1"/>
          <p:nvPr/>
        </p:nvSpPr>
        <p:spPr>
          <a:xfrm>
            <a:off x="5996669" y="118131"/>
            <a:ext cx="6074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/>
              <a:t>No big </a:t>
            </a:r>
            <a:r>
              <a:rPr lang="fr-CA" sz="2800" dirty="0" err="1"/>
              <a:t>difference</a:t>
            </a:r>
            <a:r>
              <a:rPr lang="fr-CA" sz="2800" dirty="0"/>
              <a:t>, Model 1 </a:t>
            </a:r>
            <a:r>
              <a:rPr lang="fr-CA" sz="2800" dirty="0" err="1"/>
              <a:t>is</a:t>
            </a:r>
            <a:r>
              <a:rPr lang="fr-CA" sz="2800" dirty="0"/>
              <a:t> a bit </a:t>
            </a:r>
            <a:r>
              <a:rPr lang="fr-CA" sz="2800" dirty="0" err="1"/>
              <a:t>better</a:t>
            </a:r>
            <a:endParaRPr lang="fr-CA" sz="28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0E429D6-E35E-4C96-A381-E6D02875965E}"/>
              </a:ext>
            </a:extLst>
          </p:cNvPr>
          <p:cNvSpPr txBox="1"/>
          <p:nvPr/>
        </p:nvSpPr>
        <p:spPr>
          <a:xfrm>
            <a:off x="1245544" y="269349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AIC= - 4480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63FB585-E623-4520-827F-1D02D3B905A3}"/>
              </a:ext>
            </a:extLst>
          </p:cNvPr>
          <p:cNvSpPr txBox="1"/>
          <p:nvPr/>
        </p:nvSpPr>
        <p:spPr>
          <a:xfrm>
            <a:off x="7512665" y="269349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AIC= - 4329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39607C5C-6527-4888-8676-9851758706C5}"/>
              </a:ext>
            </a:extLst>
          </p:cNvPr>
          <p:cNvSpPr/>
          <p:nvPr/>
        </p:nvSpPr>
        <p:spPr>
          <a:xfrm>
            <a:off x="2380703" y="4558406"/>
            <a:ext cx="3150854" cy="53266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68B832C-0E0A-497A-9A97-F3A70BD952F1}"/>
              </a:ext>
            </a:extLst>
          </p:cNvPr>
          <p:cNvSpPr txBox="1"/>
          <p:nvPr/>
        </p:nvSpPr>
        <p:spPr>
          <a:xfrm>
            <a:off x="4141433" y="5014382"/>
            <a:ext cx="278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Are </a:t>
            </a:r>
            <a:r>
              <a:rPr lang="fr-CA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</a:t>
            </a:r>
            <a:r>
              <a:rPr lang="fr-CA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CA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worried</a:t>
            </a:r>
            <a:r>
              <a:rPr lang="fr-CA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about </a:t>
            </a:r>
            <a:r>
              <a:rPr lang="fr-CA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that</a:t>
            </a:r>
            <a:r>
              <a:rPr lang="fr-CA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4942423-ED01-4184-AE2A-904EE5F78227}"/>
              </a:ext>
            </a:extLst>
          </p:cNvPr>
          <p:cNvSpPr txBox="1"/>
          <p:nvPr/>
        </p:nvSpPr>
        <p:spPr>
          <a:xfrm>
            <a:off x="867010" y="5772321"/>
            <a:ext cx="8752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In the </a:t>
            </a:r>
            <a:r>
              <a:rPr lang="fr-CA" dirty="0" err="1"/>
              <a:t>EcoMon</a:t>
            </a:r>
            <a:r>
              <a:rPr lang="fr-CA" dirty="0"/>
              <a:t> </a:t>
            </a:r>
            <a:r>
              <a:rPr lang="fr-CA" dirty="0" err="1"/>
              <a:t>dataset</a:t>
            </a:r>
            <a:r>
              <a:rPr lang="fr-CA" dirty="0"/>
              <a:t> : </a:t>
            </a:r>
            <a:r>
              <a:rPr lang="fr-CA" dirty="0" err="1"/>
              <a:t>Only</a:t>
            </a:r>
            <a:r>
              <a:rPr lang="fr-CA" dirty="0"/>
              <a:t> 20 stations have a </a:t>
            </a:r>
            <a:r>
              <a:rPr lang="fr-CA" dirty="0" err="1"/>
              <a:t>depth</a:t>
            </a:r>
            <a:r>
              <a:rPr lang="fr-CA" dirty="0"/>
              <a:t> &gt;500 m and of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only</a:t>
            </a:r>
            <a:r>
              <a:rPr lang="fr-CA" dirty="0"/>
              <a:t> 5 &gt;1000 m 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986C4DEE-5D55-41FC-A325-DA11C7782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546" y="2328752"/>
            <a:ext cx="3864711" cy="3054962"/>
          </a:xfrm>
          <a:prstGeom prst="rect">
            <a:avLst/>
          </a:prstGeom>
        </p:spPr>
      </p:pic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6BB64E84-EAD8-4D46-90AE-5FDC044C9317}"/>
              </a:ext>
            </a:extLst>
          </p:cNvPr>
          <p:cNvSpPr/>
          <p:nvPr/>
        </p:nvSpPr>
        <p:spPr>
          <a:xfrm>
            <a:off x="8877669" y="4026022"/>
            <a:ext cx="2108587" cy="288525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E9E67F5C-2B76-400B-9EE1-B24EDCC48A24}"/>
              </a:ext>
            </a:extLst>
          </p:cNvPr>
          <p:cNvSpPr/>
          <p:nvPr/>
        </p:nvSpPr>
        <p:spPr>
          <a:xfrm>
            <a:off x="8877669" y="4870119"/>
            <a:ext cx="2108587" cy="288525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0710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FB27E6-05A4-4ABE-9405-E5D016B9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Which</a:t>
            </a:r>
            <a:r>
              <a:rPr lang="fr-CA" dirty="0"/>
              <a:t> one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better</a:t>
            </a:r>
            <a:r>
              <a:rPr lang="fr-CA" dirty="0"/>
              <a:t>: Cross-validation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8085DD5-73F6-4D0B-863A-0D35FCCA9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35"/>
          <a:stretch/>
        </p:blipFill>
        <p:spPr>
          <a:xfrm>
            <a:off x="2229227" y="3429000"/>
            <a:ext cx="9124573" cy="252229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23BE120-4FD7-403B-961D-897D92ED4131}"/>
              </a:ext>
            </a:extLst>
          </p:cNvPr>
          <p:cNvSpPr txBox="1"/>
          <p:nvPr/>
        </p:nvSpPr>
        <p:spPr>
          <a:xfrm>
            <a:off x="687706" y="1524000"/>
            <a:ext cx="7522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4-fold cross-validation 30% put </a:t>
            </a:r>
            <a:r>
              <a:rPr lang="fr-CA" dirty="0" err="1"/>
              <a:t>aside</a:t>
            </a:r>
            <a:r>
              <a:rPr lang="fr-CA" dirty="0"/>
              <a:t> for validation</a:t>
            </a:r>
          </a:p>
          <a:p>
            <a:r>
              <a:rPr lang="fr-CA" dirty="0"/>
              <a:t>Proportion of </a:t>
            </a:r>
            <a:r>
              <a:rPr lang="fr-CA" dirty="0" err="1"/>
              <a:t>Month</a:t>
            </a:r>
            <a:r>
              <a:rPr lang="fr-CA" dirty="0"/>
              <a:t> or </a:t>
            </a:r>
            <a:r>
              <a:rPr lang="fr-CA" dirty="0" err="1"/>
              <a:t>season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preserved</a:t>
            </a:r>
            <a:r>
              <a:rPr lang="fr-CA" dirty="0"/>
              <a:t> in the validation </a:t>
            </a:r>
            <a:r>
              <a:rPr lang="fr-CA" dirty="0" err="1"/>
              <a:t>dataset</a:t>
            </a:r>
            <a:endParaRPr lang="fr-CA" dirty="0"/>
          </a:p>
          <a:p>
            <a:r>
              <a:rPr lang="fr-CA" dirty="0"/>
              <a:t>First-value e stands for </a:t>
            </a:r>
            <a:r>
              <a:rPr lang="fr-CA" dirty="0" err="1"/>
              <a:t>external</a:t>
            </a:r>
            <a:r>
              <a:rPr lang="fr-CA" dirty="0"/>
              <a:t> (cross-validation), i stands for </a:t>
            </a:r>
            <a:r>
              <a:rPr lang="fr-CA" dirty="0" err="1"/>
              <a:t>internal</a:t>
            </a:r>
            <a:r>
              <a:rPr lang="fr-CA" dirty="0"/>
              <a:t> (100% for </a:t>
            </a:r>
            <a:r>
              <a:rPr lang="fr-CA" dirty="0" err="1"/>
              <a:t>fitting</a:t>
            </a:r>
            <a:r>
              <a:rPr lang="fr-CA" dirty="0"/>
              <a:t> and calibration).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D7242E5-D4F0-43D5-9DCE-1CA2CDE7B9B3}"/>
              </a:ext>
            </a:extLst>
          </p:cNvPr>
          <p:cNvSpPr txBox="1"/>
          <p:nvPr/>
        </p:nvSpPr>
        <p:spPr>
          <a:xfrm>
            <a:off x="0" y="4210050"/>
            <a:ext cx="225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Model 1 </a:t>
            </a:r>
            <a:r>
              <a:rPr lang="fr-CA" dirty="0" err="1"/>
              <a:t>Month</a:t>
            </a:r>
            <a:r>
              <a:rPr lang="fr-CA" dirty="0"/>
              <a:t> factor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6B92669-DCF1-4F0E-A15D-2E7322364B79}"/>
              </a:ext>
            </a:extLst>
          </p:cNvPr>
          <p:cNvSpPr txBox="1"/>
          <p:nvPr/>
        </p:nvSpPr>
        <p:spPr>
          <a:xfrm>
            <a:off x="0" y="4806434"/>
            <a:ext cx="2179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Model 2 </a:t>
            </a:r>
            <a:r>
              <a:rPr lang="fr-CA" dirty="0" err="1"/>
              <a:t>Month</a:t>
            </a:r>
            <a:r>
              <a:rPr lang="fr-CA" dirty="0"/>
              <a:t> </a:t>
            </a:r>
            <a:r>
              <a:rPr lang="fr-CA" dirty="0" err="1"/>
              <a:t>cont</a:t>
            </a:r>
            <a:r>
              <a:rPr lang="fr-CA" dirty="0"/>
              <a:t>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8383EB-B373-4BFB-B842-9885B6D79919}"/>
              </a:ext>
            </a:extLst>
          </p:cNvPr>
          <p:cNvSpPr txBox="1"/>
          <p:nvPr/>
        </p:nvSpPr>
        <p:spPr>
          <a:xfrm>
            <a:off x="0" y="5334000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Model 3 </a:t>
            </a:r>
            <a:r>
              <a:rPr lang="fr-CA" dirty="0" err="1"/>
              <a:t>Season</a:t>
            </a:r>
            <a:endParaRPr lang="fr-CA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8ED4CF3-B858-46EE-83B5-8D4F8E4F65AA}"/>
              </a:ext>
            </a:extLst>
          </p:cNvPr>
          <p:cNvSpPr txBox="1"/>
          <p:nvPr/>
        </p:nvSpPr>
        <p:spPr>
          <a:xfrm>
            <a:off x="1940560" y="3176409"/>
            <a:ext cx="33852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CA" dirty="0" err="1"/>
              <a:t>Spearman’s</a:t>
            </a:r>
            <a:r>
              <a:rPr lang="fr-CA" dirty="0"/>
              <a:t> </a:t>
            </a:r>
            <a:r>
              <a:rPr lang="fr-CA" dirty="0" err="1"/>
              <a:t>correlation</a:t>
            </a:r>
            <a:r>
              <a:rPr lang="fr-CA" dirty="0"/>
              <a:t> coefficient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EE731A7-93D8-423D-BC63-06AC324AF5F3}"/>
              </a:ext>
            </a:extLst>
          </p:cNvPr>
          <p:cNvSpPr txBox="1"/>
          <p:nvPr/>
        </p:nvSpPr>
        <p:spPr>
          <a:xfrm>
            <a:off x="5325782" y="3176409"/>
            <a:ext cx="58298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err="1"/>
              <a:t>Linear</a:t>
            </a:r>
            <a:r>
              <a:rPr lang="fr-CA" dirty="0"/>
              <a:t> </a:t>
            </a:r>
            <a:r>
              <a:rPr lang="fr-CA" dirty="0" err="1"/>
              <a:t>regression</a:t>
            </a:r>
            <a:r>
              <a:rPr lang="fr-CA" dirty="0"/>
              <a:t> </a:t>
            </a:r>
            <a:r>
              <a:rPr lang="fr-CA" dirty="0" err="1"/>
              <a:t>between</a:t>
            </a:r>
            <a:r>
              <a:rPr lang="fr-CA" dirty="0"/>
              <a:t> observations and </a:t>
            </a:r>
            <a:r>
              <a:rPr lang="fr-CA" dirty="0" err="1"/>
              <a:t>predictions</a:t>
            </a:r>
            <a:endParaRPr lang="fr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20AB6F-23E8-49FB-AA8D-71E43F61C551}"/>
              </a:ext>
            </a:extLst>
          </p:cNvPr>
          <p:cNvSpPr/>
          <p:nvPr/>
        </p:nvSpPr>
        <p:spPr>
          <a:xfrm>
            <a:off x="7132320" y="4210050"/>
            <a:ext cx="1351280" cy="36933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99018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1F33AF6-55A9-4495-8CCE-58586C4D6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238"/>
            <a:ext cx="4142428" cy="414242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6ACA38A-EDB2-4AEA-A822-DED20E1C3B6C}"/>
              </a:ext>
            </a:extLst>
          </p:cNvPr>
          <p:cNvSpPr txBox="1"/>
          <p:nvPr/>
        </p:nvSpPr>
        <p:spPr>
          <a:xfrm>
            <a:off x="784259" y="1034880"/>
            <a:ext cx="257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Model 1: </a:t>
            </a:r>
            <a:r>
              <a:rPr lang="fr-CA" dirty="0" err="1"/>
              <a:t>Month</a:t>
            </a:r>
            <a:r>
              <a:rPr lang="fr-CA" dirty="0"/>
              <a:t> as factor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1443A25-F9FF-4B6F-ABB6-F8B777C24C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787" y="1397238"/>
            <a:ext cx="4142428" cy="414242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8DC180E-ABEB-45C4-AE1D-EF09BA66315E}"/>
              </a:ext>
            </a:extLst>
          </p:cNvPr>
          <p:cNvSpPr txBox="1"/>
          <p:nvPr/>
        </p:nvSpPr>
        <p:spPr>
          <a:xfrm>
            <a:off x="4365835" y="1034880"/>
            <a:ext cx="3067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Model 2: </a:t>
            </a:r>
            <a:r>
              <a:rPr lang="fr-CA" dirty="0" err="1"/>
              <a:t>Month</a:t>
            </a:r>
            <a:r>
              <a:rPr lang="fr-CA" dirty="0"/>
              <a:t> as </a:t>
            </a:r>
            <a:r>
              <a:rPr lang="fr-CA" dirty="0" err="1"/>
              <a:t>continuous</a:t>
            </a:r>
            <a:endParaRPr lang="fr-CA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3253DEB-DA1B-4C5B-BA9C-2C75407AD8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574" y="1397239"/>
            <a:ext cx="4142427" cy="414242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909AA2F-55AE-484D-AAA0-7178A14DF159}"/>
              </a:ext>
            </a:extLst>
          </p:cNvPr>
          <p:cNvSpPr txBox="1"/>
          <p:nvPr/>
        </p:nvSpPr>
        <p:spPr>
          <a:xfrm>
            <a:off x="9106448" y="1034880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Model 3: </a:t>
            </a:r>
            <a:r>
              <a:rPr lang="fr-CA" dirty="0" err="1"/>
              <a:t>Season</a:t>
            </a:r>
            <a:endParaRPr lang="fr-CA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6B0E693-34E4-43E5-9E7B-8EA77B21D4CE}"/>
              </a:ext>
            </a:extLst>
          </p:cNvPr>
          <p:cNvSpPr txBox="1"/>
          <p:nvPr/>
        </p:nvSpPr>
        <p:spPr>
          <a:xfrm>
            <a:off x="2560320" y="6146800"/>
            <a:ext cx="6921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Residual</a:t>
            </a:r>
            <a:r>
              <a:rPr lang="fr-CA" dirty="0"/>
              <a:t> patterns </a:t>
            </a:r>
            <a:r>
              <a:rPr lang="fr-CA" dirty="0" err="1"/>
              <a:t>against</a:t>
            </a:r>
            <a:r>
              <a:rPr lang="fr-CA" dirty="0"/>
              <a:t> </a:t>
            </a:r>
            <a:r>
              <a:rPr lang="fr-CA" dirty="0" err="1"/>
              <a:t>Month</a:t>
            </a:r>
            <a:r>
              <a:rPr lang="fr-CA" dirty="0"/>
              <a:t>, </a:t>
            </a:r>
            <a:r>
              <a:rPr lang="fr-CA" dirty="0" err="1"/>
              <a:t>Year</a:t>
            </a:r>
            <a:r>
              <a:rPr lang="fr-CA" dirty="0"/>
              <a:t>, Longitude and </a:t>
            </a:r>
            <a:r>
              <a:rPr lang="fr-CA" dirty="0" err="1"/>
              <a:t>Zstation</a:t>
            </a:r>
            <a:r>
              <a:rPr lang="fr-CA" dirty="0"/>
              <a:t> are all OK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5EEFA62-EDA9-460E-8E5A-21FE8D8D2C84}"/>
              </a:ext>
            </a:extLst>
          </p:cNvPr>
          <p:cNvSpPr txBox="1"/>
          <p:nvPr/>
        </p:nvSpPr>
        <p:spPr>
          <a:xfrm>
            <a:off x="5473874" y="243080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Cfin</a:t>
            </a:r>
            <a:r>
              <a:rPr lang="fr-CA" dirty="0"/>
              <a:t> CV-CVI</a:t>
            </a:r>
          </a:p>
        </p:txBody>
      </p:sp>
    </p:spTree>
    <p:extLst>
      <p:ext uri="{BB962C8B-B14F-4D97-AF65-F5344CB8AC3E}">
        <p14:creationId xmlns:p14="http://schemas.microsoft.com/office/powerpoint/2010/main" val="3604051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C6ACA38A-EDB2-4AEA-A822-DED20E1C3B6C}"/>
              </a:ext>
            </a:extLst>
          </p:cNvPr>
          <p:cNvSpPr txBox="1"/>
          <p:nvPr/>
        </p:nvSpPr>
        <p:spPr>
          <a:xfrm>
            <a:off x="4734184" y="1301790"/>
            <a:ext cx="2626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Model 1 : </a:t>
            </a:r>
            <a:r>
              <a:rPr lang="fr-CA" dirty="0" err="1"/>
              <a:t>Month</a:t>
            </a:r>
            <a:r>
              <a:rPr lang="fr-CA" dirty="0"/>
              <a:t> as factor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6B0E693-34E4-43E5-9E7B-8EA77B21D4CE}"/>
              </a:ext>
            </a:extLst>
          </p:cNvPr>
          <p:cNvSpPr txBox="1"/>
          <p:nvPr/>
        </p:nvSpPr>
        <p:spPr>
          <a:xfrm>
            <a:off x="2560320" y="6146800"/>
            <a:ext cx="6921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Residual</a:t>
            </a:r>
            <a:r>
              <a:rPr lang="fr-CA" dirty="0"/>
              <a:t> patterns </a:t>
            </a:r>
            <a:r>
              <a:rPr lang="fr-CA" dirty="0" err="1"/>
              <a:t>against</a:t>
            </a:r>
            <a:r>
              <a:rPr lang="fr-CA" dirty="0"/>
              <a:t> </a:t>
            </a:r>
            <a:r>
              <a:rPr lang="fr-CA" dirty="0" err="1"/>
              <a:t>Month</a:t>
            </a:r>
            <a:r>
              <a:rPr lang="fr-CA" dirty="0"/>
              <a:t>, </a:t>
            </a:r>
            <a:r>
              <a:rPr lang="fr-CA" dirty="0" err="1"/>
              <a:t>Year</a:t>
            </a:r>
            <a:r>
              <a:rPr lang="fr-CA" dirty="0"/>
              <a:t>, Longitude and </a:t>
            </a:r>
            <a:r>
              <a:rPr lang="fr-CA" dirty="0" err="1"/>
              <a:t>Zstation</a:t>
            </a:r>
            <a:r>
              <a:rPr lang="fr-CA" dirty="0"/>
              <a:t> are all OK</a:t>
            </a:r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8CB81244-815D-4C43-B4BB-85861EE00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45BCE573-D993-4571-BE2B-E7ADF025BA5F}"/>
              </a:ext>
            </a:extLst>
          </p:cNvPr>
          <p:cNvSpPr txBox="1"/>
          <p:nvPr/>
        </p:nvSpPr>
        <p:spPr>
          <a:xfrm>
            <a:off x="5256728" y="628587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Cfin</a:t>
            </a:r>
            <a:r>
              <a:rPr lang="fr-CA" dirty="0"/>
              <a:t> CIV-CVI</a:t>
            </a:r>
          </a:p>
        </p:txBody>
      </p:sp>
    </p:spTree>
    <p:extLst>
      <p:ext uri="{BB962C8B-B14F-4D97-AF65-F5344CB8AC3E}">
        <p14:creationId xmlns:p14="http://schemas.microsoft.com/office/powerpoint/2010/main" val="3478083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E12AF0-5B9E-4465-9E59-875BD8339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CV-CVI corrections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9BB4D17-B388-4F2C-8223-BD8ABAD07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46489" y="1336246"/>
            <a:ext cx="7967943" cy="5021339"/>
          </a:xfrm>
        </p:spPr>
      </p:pic>
    </p:spTree>
    <p:extLst>
      <p:ext uri="{BB962C8B-B14F-4D97-AF65-F5344CB8AC3E}">
        <p14:creationId xmlns:p14="http://schemas.microsoft.com/office/powerpoint/2010/main" val="281528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448BEF-E2DF-46C8-8B98-1CD0D52A2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62D07F0-1972-4FDB-B2E7-F25F31BA6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798" y="568322"/>
            <a:ext cx="6019803" cy="6019803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09B9971-0A27-445C-A241-B6043862D5CD}"/>
              </a:ext>
            </a:extLst>
          </p:cNvPr>
          <p:cNvSpPr txBox="1"/>
          <p:nvPr/>
        </p:nvSpPr>
        <p:spPr>
          <a:xfrm>
            <a:off x="838200" y="1835985"/>
            <a:ext cx="4305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C. Fin CIV-CVI vertical distribution </a:t>
            </a:r>
          </a:p>
          <a:p>
            <a:r>
              <a:rPr lang="fr-CA" dirty="0"/>
              <a:t>0-abundance are </a:t>
            </a:r>
            <a:r>
              <a:rPr lang="fr-CA" dirty="0" err="1"/>
              <a:t>removed</a:t>
            </a:r>
            <a:r>
              <a:rPr lang="fr-CA" dirty="0"/>
              <a:t> and not </a:t>
            </a:r>
            <a:r>
              <a:rPr lang="fr-CA" dirty="0" err="1"/>
              <a:t>shown</a:t>
            </a:r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Stations on the </a:t>
            </a:r>
            <a:r>
              <a:rPr lang="fr-CA" dirty="0" err="1"/>
              <a:t>scotian</a:t>
            </a:r>
            <a:r>
              <a:rPr lang="fr-CA" dirty="0"/>
              <a:t> shelf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for stations </a:t>
            </a:r>
            <a:r>
              <a:rPr lang="fr-CA" dirty="0" err="1"/>
              <a:t>deeper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200m to </a:t>
            </a:r>
            <a:r>
              <a:rPr lang="fr-CA" dirty="0" err="1"/>
              <a:t>provide</a:t>
            </a:r>
            <a:r>
              <a:rPr lang="fr-CA" dirty="0"/>
              <a:t> </a:t>
            </a:r>
            <a:r>
              <a:rPr lang="fr-CA" dirty="0" err="1"/>
              <a:t>stability</a:t>
            </a:r>
            <a:r>
              <a:rPr lang="fr-CA" dirty="0"/>
              <a:t> in </a:t>
            </a:r>
            <a:r>
              <a:rPr lang="fr-CA" dirty="0" err="1"/>
              <a:t>prediction</a:t>
            </a:r>
            <a:r>
              <a:rPr lang="fr-CA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more </a:t>
            </a:r>
            <a:r>
              <a:rPr lang="fr-CA" dirty="0" err="1"/>
              <a:t>Cglac</a:t>
            </a:r>
            <a:r>
              <a:rPr lang="fr-CA" dirty="0"/>
              <a:t> and </a:t>
            </a:r>
            <a:r>
              <a:rPr lang="fr-CA" dirty="0" err="1"/>
              <a:t>Chyp</a:t>
            </a:r>
            <a:r>
              <a:rPr lang="fr-CA" dirty="0"/>
              <a:t> stations</a:t>
            </a:r>
          </a:p>
        </p:txBody>
      </p:sp>
    </p:spTree>
    <p:extLst>
      <p:ext uri="{BB962C8B-B14F-4D97-AF65-F5344CB8AC3E}">
        <p14:creationId xmlns:p14="http://schemas.microsoft.com/office/powerpoint/2010/main" val="139162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1E8D94-FDB9-41A9-AE35-80825AB0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15" name="Espace réservé du contenu 14">
            <a:extLst>
              <a:ext uri="{FF2B5EF4-FFF2-40B4-BE49-F238E27FC236}">
                <a16:creationId xmlns:a16="http://schemas.microsoft.com/office/drawing/2014/main" id="{5D3AD87A-BAEF-4A32-A20B-1158EAF43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9" y="476251"/>
            <a:ext cx="5751512" cy="5751512"/>
          </a:xfr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32E141D-28D8-48D2-90A4-B7E1F6A0B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25" y="0"/>
            <a:ext cx="599122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6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A464FA-F22D-48D4-A186-8297B9D6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Example:1 station </a:t>
            </a:r>
            <a:r>
              <a:rPr lang="fr-CA" dirty="0" err="1"/>
              <a:t>with</a:t>
            </a:r>
            <a:r>
              <a:rPr lang="fr-CA" dirty="0"/>
              <a:t> a unique ID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AF0CDAD-29D8-4AAE-8BB6-916830AA79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061552"/>
              </p:ext>
            </p:extLst>
          </p:nvPr>
        </p:nvGraphicFramePr>
        <p:xfrm>
          <a:off x="838194" y="1834502"/>
          <a:ext cx="10515596" cy="2800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296663439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754000243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461378605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501080086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97081325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97617693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110241772"/>
                    </a:ext>
                  </a:extLst>
                </a:gridCol>
              </a:tblGrid>
              <a:tr h="540112">
                <a:tc>
                  <a:txBody>
                    <a:bodyPr/>
                    <a:lstStyle/>
                    <a:p>
                      <a:r>
                        <a:rPr lang="fr-CA" dirty="0" err="1"/>
                        <a:t>Zmin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Zmax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%Z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Ind</a:t>
                      </a:r>
                      <a:r>
                        <a:rPr lang="fr-CA" dirty="0"/>
                        <a:t>/m2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Cumind</a:t>
                      </a:r>
                      <a:r>
                        <a:rPr lang="fr-CA" dirty="0"/>
                        <a:t>/m2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b="1" dirty="0" err="1"/>
                        <a:t>pcum</a:t>
                      </a:r>
                      <a:endParaRPr lang="fr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800668"/>
                  </a:ext>
                </a:extLst>
              </a:tr>
              <a:tr h="540112"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b="1" dirty="0"/>
                        <a:t>0,21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399221"/>
                  </a:ext>
                </a:extLst>
              </a:tr>
              <a:tr h="540112">
                <a:tc>
                  <a:txBody>
                    <a:bodyPr/>
                    <a:lstStyle/>
                    <a:p>
                      <a:r>
                        <a:rPr lang="fr-CA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b="1" dirty="0"/>
                        <a:t>0,42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946553"/>
                  </a:ext>
                </a:extLst>
              </a:tr>
              <a:tr h="540112">
                <a:tc>
                  <a:txBody>
                    <a:bodyPr/>
                    <a:lstStyle/>
                    <a:p>
                      <a:r>
                        <a:rPr lang="fr-CA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b="1" dirty="0"/>
                        <a:t>0,83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551187"/>
                  </a:ext>
                </a:extLst>
              </a:tr>
              <a:tr h="540112">
                <a:tc>
                  <a:txBody>
                    <a:bodyPr/>
                    <a:lstStyle/>
                    <a:p>
                      <a:r>
                        <a:rPr lang="fr-CA" dirty="0"/>
                        <a:t>60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68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68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48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b="1" dirty="0"/>
                        <a:t>1</a:t>
                      </a:r>
                    </a:p>
                    <a:p>
                      <a:endParaRPr lang="fr-CA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655178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C80405D7-AEB7-4336-9D86-16423BB87C9D}"/>
              </a:ext>
            </a:extLst>
          </p:cNvPr>
          <p:cNvSpPr txBox="1"/>
          <p:nvPr/>
        </p:nvSpPr>
        <p:spPr>
          <a:xfrm flipH="1">
            <a:off x="736843" y="5017648"/>
            <a:ext cx="837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Estimated</a:t>
            </a:r>
            <a:r>
              <a:rPr lang="fr-CA" dirty="0"/>
              <a:t> </a:t>
            </a:r>
            <a:r>
              <a:rPr lang="fr-CA" dirty="0" err="1"/>
              <a:t>based</a:t>
            </a:r>
            <a:r>
              <a:rPr lang="fr-CA" dirty="0"/>
              <a:t> on the </a:t>
            </a:r>
            <a:r>
              <a:rPr lang="fr-CA" dirty="0" err="1"/>
              <a:t>assumption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the </a:t>
            </a:r>
            <a:r>
              <a:rPr lang="fr-CA" dirty="0" err="1"/>
              <a:t>same</a:t>
            </a:r>
            <a:r>
              <a:rPr lang="fr-CA" dirty="0"/>
              <a:t> </a:t>
            </a:r>
            <a:r>
              <a:rPr lang="fr-CA" dirty="0" err="1"/>
              <a:t>density</a:t>
            </a:r>
            <a:r>
              <a:rPr lang="fr-CA" dirty="0"/>
              <a:t> as in the </a:t>
            </a:r>
            <a:r>
              <a:rPr lang="fr-CA" dirty="0" err="1"/>
              <a:t>previous</a:t>
            </a:r>
            <a:r>
              <a:rPr lang="fr-CA" dirty="0"/>
              <a:t> layer</a:t>
            </a:r>
          </a:p>
        </p:txBody>
      </p:sp>
      <p:sp>
        <p:nvSpPr>
          <p:cNvPr id="14" name="Flèche : courbe vers la droite 13">
            <a:extLst>
              <a:ext uri="{FF2B5EF4-FFF2-40B4-BE49-F238E27FC236}">
                <a16:creationId xmlns:a16="http://schemas.microsoft.com/office/drawing/2014/main" id="{843DA548-DB73-4DC8-B0FF-AC96B207F486}"/>
              </a:ext>
            </a:extLst>
          </p:cNvPr>
          <p:cNvSpPr/>
          <p:nvPr/>
        </p:nvSpPr>
        <p:spPr>
          <a:xfrm>
            <a:off x="142043" y="4332303"/>
            <a:ext cx="488272" cy="92327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9B80E56E-17D3-461F-98DA-C3CF0E9FDA86}"/>
              </a:ext>
            </a:extLst>
          </p:cNvPr>
          <p:cNvSpPr/>
          <p:nvPr/>
        </p:nvSpPr>
        <p:spPr>
          <a:xfrm>
            <a:off x="10457895" y="949911"/>
            <a:ext cx="310719" cy="884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5715317-AF76-4674-8872-1E286BAAB009}"/>
              </a:ext>
            </a:extLst>
          </p:cNvPr>
          <p:cNvSpPr txBox="1"/>
          <p:nvPr/>
        </p:nvSpPr>
        <p:spPr>
          <a:xfrm>
            <a:off x="9628687" y="457966"/>
            <a:ext cx="187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Response</a:t>
            </a:r>
            <a:r>
              <a:rPr lang="fr-CA" dirty="0"/>
              <a:t> variable</a:t>
            </a:r>
          </a:p>
        </p:txBody>
      </p:sp>
      <p:sp>
        <p:nvSpPr>
          <p:cNvPr id="3" name="Légende : flèche vers la droite 2">
            <a:extLst>
              <a:ext uri="{FF2B5EF4-FFF2-40B4-BE49-F238E27FC236}">
                <a16:creationId xmlns:a16="http://schemas.microsoft.com/office/drawing/2014/main" id="{420535CE-185B-458B-8500-DD578537C9A8}"/>
              </a:ext>
            </a:extLst>
          </p:cNvPr>
          <p:cNvSpPr/>
          <p:nvPr/>
        </p:nvSpPr>
        <p:spPr>
          <a:xfrm rot="5400000">
            <a:off x="5203009" y="85409"/>
            <a:ext cx="291574" cy="3062796"/>
          </a:xfrm>
          <a:prstGeom prst="rightArrowCallout">
            <a:avLst>
              <a:gd name="adj1" fmla="val 31091"/>
              <a:gd name="adj2" fmla="val 70671"/>
              <a:gd name="adj3" fmla="val 43268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D251BC7-1695-4F96-BFE7-CE02DFD3437C}"/>
              </a:ext>
            </a:extLst>
          </p:cNvPr>
          <p:cNvSpPr txBox="1"/>
          <p:nvPr/>
        </p:nvSpPr>
        <p:spPr>
          <a:xfrm>
            <a:off x="4124289" y="1170849"/>
            <a:ext cx="244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err="1"/>
              <a:t>Indepedent</a:t>
            </a:r>
            <a:r>
              <a:rPr lang="fr-CA" dirty="0"/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220712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DB18F-056B-442B-AD11-F33A75122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Equations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EFA4AC-F1AA-41E9-A5A2-B2739F2B5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762" y="1763481"/>
            <a:ext cx="11661559" cy="4351338"/>
          </a:xfrm>
        </p:spPr>
        <p:txBody>
          <a:bodyPr/>
          <a:lstStyle/>
          <a:p>
            <a:r>
              <a:rPr lang="fr-CA" dirty="0"/>
              <a:t>Beta distribution (</a:t>
            </a:r>
            <a:r>
              <a:rPr lang="fr-CA" dirty="0" err="1"/>
              <a:t>between</a:t>
            </a:r>
            <a:r>
              <a:rPr lang="fr-CA" dirty="0"/>
              <a:t> 0 and 1)</a:t>
            </a:r>
          </a:p>
          <a:p>
            <a:pPr marL="457200" indent="-457200">
              <a:buFont typeface="+mj-lt"/>
              <a:buAutoNum type="arabicPeriod"/>
            </a:pPr>
            <a:r>
              <a:rPr lang="fr-CA" sz="2400" dirty="0" err="1"/>
              <a:t>pcum</a:t>
            </a:r>
            <a:r>
              <a:rPr lang="fr-CA" sz="2400" dirty="0"/>
              <a:t>~ ti(%Z x </a:t>
            </a:r>
            <a:r>
              <a:rPr lang="fr-CA" sz="2400" dirty="0" err="1"/>
              <a:t>fMonth</a:t>
            </a:r>
            <a:r>
              <a:rPr lang="fr-CA" sz="2400" dirty="0"/>
              <a:t>) + ti(log Z x </a:t>
            </a:r>
            <a:r>
              <a:rPr lang="fr-CA" sz="2400" dirty="0" err="1"/>
              <a:t>fMonth</a:t>
            </a:r>
            <a:r>
              <a:rPr lang="fr-CA" sz="2400" dirty="0"/>
              <a:t>) + ti(%Z x </a:t>
            </a:r>
            <a:r>
              <a:rPr lang="fr-CA" sz="2400" dirty="0" err="1"/>
              <a:t>logZ</a:t>
            </a:r>
            <a:r>
              <a:rPr lang="fr-CA" sz="2400" dirty="0"/>
              <a:t> x </a:t>
            </a:r>
            <a:r>
              <a:rPr lang="fr-CA" sz="2400" dirty="0" err="1"/>
              <a:t>fMonth</a:t>
            </a:r>
            <a:r>
              <a:rPr lang="fr-CA" sz="2400" dirty="0"/>
              <a:t>) + s(ID, bs="re")</a:t>
            </a:r>
          </a:p>
          <a:p>
            <a:pPr lvl="1"/>
            <a:r>
              <a:rPr lang="fr-CA" sz="2000" dirty="0" err="1"/>
              <a:t>Where</a:t>
            </a:r>
            <a:r>
              <a:rPr lang="fr-CA" sz="2000" dirty="0"/>
              <a:t> </a:t>
            </a:r>
            <a:r>
              <a:rPr lang="fr-CA" sz="2000" dirty="0" err="1"/>
              <a:t>Month</a:t>
            </a:r>
            <a:r>
              <a:rPr lang="fr-CA" sz="2000" dirty="0"/>
              <a:t> </a:t>
            </a:r>
            <a:r>
              <a:rPr lang="fr-CA" sz="2000" dirty="0" err="1"/>
              <a:t>is</a:t>
            </a:r>
            <a:r>
              <a:rPr lang="fr-CA" sz="2000" dirty="0"/>
              <a:t> a factor and ID (unique sampling </a:t>
            </a:r>
            <a:r>
              <a:rPr lang="fr-CA" sz="2000" dirty="0" err="1"/>
              <a:t>event</a:t>
            </a:r>
            <a:r>
              <a:rPr lang="fr-CA" sz="2000" dirty="0"/>
              <a:t>) </a:t>
            </a:r>
            <a:r>
              <a:rPr lang="fr-CA" sz="2000" dirty="0" err="1"/>
              <a:t>is</a:t>
            </a:r>
            <a:r>
              <a:rPr lang="fr-CA" sz="2000" dirty="0"/>
              <a:t> a </a:t>
            </a:r>
            <a:r>
              <a:rPr lang="fr-CA" sz="2000" dirty="0" err="1"/>
              <a:t>random</a:t>
            </a:r>
            <a:r>
              <a:rPr lang="fr-CA" sz="2000" dirty="0"/>
              <a:t> </a:t>
            </a:r>
            <a:r>
              <a:rPr lang="fr-CA" sz="2000" dirty="0" err="1"/>
              <a:t>effect</a:t>
            </a:r>
            <a:endParaRPr lang="fr-CA" sz="2000" dirty="0"/>
          </a:p>
          <a:p>
            <a:pPr lvl="1"/>
            <a:endParaRPr lang="fr-CA" sz="2000" dirty="0"/>
          </a:p>
          <a:p>
            <a:pPr marL="457200" indent="-457200">
              <a:buFont typeface="+mj-lt"/>
              <a:buAutoNum type="arabicPeriod"/>
            </a:pPr>
            <a:r>
              <a:rPr lang="fr-CA" sz="2400" dirty="0" err="1"/>
              <a:t>pcum</a:t>
            </a:r>
            <a:r>
              <a:rPr lang="fr-CA" sz="2400" dirty="0"/>
              <a:t>~ te(%Z x Z x </a:t>
            </a:r>
            <a:r>
              <a:rPr lang="fr-CA" sz="2400" dirty="0" err="1"/>
              <a:t>Month</a:t>
            </a:r>
            <a:r>
              <a:rPr lang="fr-CA" sz="2400" dirty="0"/>
              <a:t>) + s(ID, bs="re")</a:t>
            </a:r>
          </a:p>
          <a:p>
            <a:pPr lvl="1"/>
            <a:r>
              <a:rPr lang="fr-CA" sz="2000" dirty="0" err="1"/>
              <a:t>Where</a:t>
            </a:r>
            <a:r>
              <a:rPr lang="fr-CA" sz="2000" dirty="0"/>
              <a:t> </a:t>
            </a:r>
            <a:r>
              <a:rPr lang="fr-CA" sz="2000" dirty="0" err="1"/>
              <a:t>Month</a:t>
            </a:r>
            <a:r>
              <a:rPr lang="fr-CA" sz="2000" dirty="0"/>
              <a:t> </a:t>
            </a:r>
            <a:r>
              <a:rPr lang="fr-CA" sz="2000" dirty="0" err="1"/>
              <a:t>is</a:t>
            </a:r>
            <a:r>
              <a:rPr lang="fr-CA" sz="2000" dirty="0"/>
              <a:t> </a:t>
            </a:r>
            <a:r>
              <a:rPr lang="fr-CA" sz="2000" dirty="0" err="1"/>
              <a:t>continuous</a:t>
            </a:r>
            <a:endParaRPr lang="fr-CA" sz="2000" dirty="0"/>
          </a:p>
          <a:p>
            <a:pPr lvl="1"/>
            <a:endParaRPr lang="fr-CA" sz="2000" dirty="0"/>
          </a:p>
          <a:p>
            <a:pPr marL="457200" indent="-457200">
              <a:buFont typeface="+mj-lt"/>
              <a:buAutoNum type="arabicPeriod"/>
            </a:pPr>
            <a:r>
              <a:rPr lang="fr-CA" sz="2400" dirty="0" err="1"/>
              <a:t>pcum</a:t>
            </a:r>
            <a:r>
              <a:rPr lang="fr-CA" sz="2400" dirty="0"/>
              <a:t>~ ti(%Z x </a:t>
            </a:r>
            <a:r>
              <a:rPr lang="fr-CA" sz="2400" dirty="0" err="1"/>
              <a:t>Season</a:t>
            </a:r>
            <a:r>
              <a:rPr lang="fr-CA" sz="2400" dirty="0"/>
              <a:t>) + ti(log Z x </a:t>
            </a:r>
            <a:r>
              <a:rPr lang="fr-CA" sz="2400" dirty="0" err="1"/>
              <a:t>Season</a:t>
            </a:r>
            <a:r>
              <a:rPr lang="fr-CA" sz="2400" dirty="0"/>
              <a:t>) + ti(%Z x </a:t>
            </a:r>
            <a:r>
              <a:rPr lang="fr-CA" sz="2400" dirty="0" err="1"/>
              <a:t>logZ</a:t>
            </a:r>
            <a:r>
              <a:rPr lang="fr-CA" sz="2400" dirty="0"/>
              <a:t> x </a:t>
            </a:r>
            <a:r>
              <a:rPr lang="fr-CA" sz="2400" dirty="0" err="1"/>
              <a:t>Season</a:t>
            </a:r>
            <a:r>
              <a:rPr lang="fr-CA" sz="2400" dirty="0"/>
              <a:t>) + s(ID, bs="re")</a:t>
            </a:r>
          </a:p>
          <a:p>
            <a:pPr lvl="1"/>
            <a:r>
              <a:rPr lang="fr-CA" sz="2000" dirty="0" err="1"/>
              <a:t>Where</a:t>
            </a:r>
            <a:r>
              <a:rPr lang="fr-CA" sz="2000" dirty="0"/>
              <a:t> </a:t>
            </a:r>
            <a:r>
              <a:rPr lang="fr-CA" sz="2000" dirty="0" err="1"/>
              <a:t>season</a:t>
            </a:r>
            <a:r>
              <a:rPr lang="fr-CA" sz="2000" dirty="0"/>
              <a:t> are diapause and active (</a:t>
            </a:r>
            <a:r>
              <a:rPr lang="fr-CA" sz="2000" dirty="0" err="1"/>
              <a:t>similar</a:t>
            </a:r>
            <a:r>
              <a:rPr lang="fr-CA" sz="2000" dirty="0"/>
              <a:t> to Sorochan et al. 2019)</a:t>
            </a:r>
          </a:p>
          <a:p>
            <a:pPr lvl="1"/>
            <a:r>
              <a:rPr lang="fr-CA" sz="2000" dirty="0"/>
              <a:t>March-June </a:t>
            </a:r>
            <a:r>
              <a:rPr lang="fr-CA" sz="2000" dirty="0" err="1"/>
              <a:t>considered</a:t>
            </a:r>
            <a:r>
              <a:rPr lang="fr-CA" sz="2000" dirty="0"/>
              <a:t> active </a:t>
            </a:r>
            <a:r>
              <a:rPr lang="fr-CA" sz="2000" dirty="0" err="1"/>
              <a:t>months</a:t>
            </a:r>
            <a:r>
              <a:rPr lang="fr-CA" sz="2000" dirty="0"/>
              <a:t> </a:t>
            </a:r>
            <a:r>
              <a:rPr lang="fr-CA" sz="2000" dirty="0" err="1"/>
              <a:t>same</a:t>
            </a:r>
            <a:r>
              <a:rPr lang="fr-CA" sz="2000" dirty="0"/>
              <a:t> as Sorochan</a:t>
            </a:r>
          </a:p>
          <a:p>
            <a:pPr marL="0" indent="0">
              <a:buNone/>
            </a:pP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263398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1F33AF6-55A9-4495-8CCE-58586C4D6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238"/>
            <a:ext cx="4142428" cy="414242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6ACA38A-EDB2-4AEA-A822-DED20E1C3B6C}"/>
              </a:ext>
            </a:extLst>
          </p:cNvPr>
          <p:cNvSpPr txBox="1"/>
          <p:nvPr/>
        </p:nvSpPr>
        <p:spPr>
          <a:xfrm>
            <a:off x="784259" y="1034880"/>
            <a:ext cx="257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Model 1: </a:t>
            </a:r>
            <a:r>
              <a:rPr lang="fr-CA" dirty="0" err="1"/>
              <a:t>Month</a:t>
            </a:r>
            <a:r>
              <a:rPr lang="fr-CA" dirty="0"/>
              <a:t> as factor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1443A25-F9FF-4B6F-ABB6-F8B777C24C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787" y="1397238"/>
            <a:ext cx="4142428" cy="414242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8DC180E-ABEB-45C4-AE1D-EF09BA66315E}"/>
              </a:ext>
            </a:extLst>
          </p:cNvPr>
          <p:cNvSpPr txBox="1"/>
          <p:nvPr/>
        </p:nvSpPr>
        <p:spPr>
          <a:xfrm>
            <a:off x="4365835" y="1034880"/>
            <a:ext cx="3067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Model 2: </a:t>
            </a:r>
            <a:r>
              <a:rPr lang="fr-CA" dirty="0" err="1"/>
              <a:t>Month</a:t>
            </a:r>
            <a:r>
              <a:rPr lang="fr-CA" dirty="0"/>
              <a:t> as </a:t>
            </a:r>
            <a:r>
              <a:rPr lang="fr-CA" dirty="0" err="1"/>
              <a:t>continuous</a:t>
            </a:r>
            <a:endParaRPr lang="fr-CA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3253DEB-DA1B-4C5B-BA9C-2C75407AD8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574" y="1397239"/>
            <a:ext cx="4142427" cy="414242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909AA2F-55AE-484D-AAA0-7178A14DF159}"/>
              </a:ext>
            </a:extLst>
          </p:cNvPr>
          <p:cNvSpPr txBox="1"/>
          <p:nvPr/>
        </p:nvSpPr>
        <p:spPr>
          <a:xfrm>
            <a:off x="9106448" y="1034880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Model 3: </a:t>
            </a:r>
            <a:r>
              <a:rPr lang="fr-CA" dirty="0" err="1"/>
              <a:t>Season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71424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1F33AF6-55A9-4495-8CCE-58586C4D6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238"/>
            <a:ext cx="4142428" cy="414242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6ACA38A-EDB2-4AEA-A822-DED20E1C3B6C}"/>
              </a:ext>
            </a:extLst>
          </p:cNvPr>
          <p:cNvSpPr txBox="1"/>
          <p:nvPr/>
        </p:nvSpPr>
        <p:spPr>
          <a:xfrm>
            <a:off x="784259" y="1034880"/>
            <a:ext cx="257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Model 1: </a:t>
            </a:r>
            <a:r>
              <a:rPr lang="fr-CA" dirty="0" err="1"/>
              <a:t>Month</a:t>
            </a:r>
            <a:r>
              <a:rPr lang="fr-CA" dirty="0"/>
              <a:t> as factor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1443A25-F9FF-4B6F-ABB6-F8B777C24C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787" y="1397238"/>
            <a:ext cx="4142428" cy="414242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8DC180E-ABEB-45C4-AE1D-EF09BA66315E}"/>
              </a:ext>
            </a:extLst>
          </p:cNvPr>
          <p:cNvSpPr txBox="1"/>
          <p:nvPr/>
        </p:nvSpPr>
        <p:spPr>
          <a:xfrm>
            <a:off x="4365835" y="1034880"/>
            <a:ext cx="3067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Model 2: </a:t>
            </a:r>
            <a:r>
              <a:rPr lang="fr-CA" dirty="0" err="1"/>
              <a:t>Month</a:t>
            </a:r>
            <a:r>
              <a:rPr lang="fr-CA" dirty="0"/>
              <a:t> as </a:t>
            </a:r>
            <a:r>
              <a:rPr lang="fr-CA" dirty="0" err="1"/>
              <a:t>continuous</a:t>
            </a:r>
            <a:endParaRPr lang="fr-CA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3253DEB-DA1B-4C5B-BA9C-2C75407AD8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574" y="1397239"/>
            <a:ext cx="4142427" cy="414242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909AA2F-55AE-484D-AAA0-7178A14DF159}"/>
              </a:ext>
            </a:extLst>
          </p:cNvPr>
          <p:cNvSpPr txBox="1"/>
          <p:nvPr/>
        </p:nvSpPr>
        <p:spPr>
          <a:xfrm>
            <a:off x="9106448" y="1034880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Model 3: </a:t>
            </a:r>
            <a:r>
              <a:rPr lang="fr-CA" dirty="0" err="1"/>
              <a:t>Season</a:t>
            </a:r>
            <a:endParaRPr lang="fr-CA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CAA4974-4F5A-4AA8-9284-7D1E61602D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7410" y="2121763"/>
            <a:ext cx="3543856" cy="237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5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1F33AF6-55A9-4495-8CCE-58586C4D6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238"/>
            <a:ext cx="4142428" cy="414242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6ACA38A-EDB2-4AEA-A822-DED20E1C3B6C}"/>
              </a:ext>
            </a:extLst>
          </p:cNvPr>
          <p:cNvSpPr txBox="1"/>
          <p:nvPr/>
        </p:nvSpPr>
        <p:spPr>
          <a:xfrm>
            <a:off x="784259" y="1034880"/>
            <a:ext cx="257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Model 1: </a:t>
            </a:r>
            <a:r>
              <a:rPr lang="fr-CA" dirty="0" err="1"/>
              <a:t>Month</a:t>
            </a:r>
            <a:r>
              <a:rPr lang="fr-CA" dirty="0"/>
              <a:t> as factor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1443A25-F9FF-4B6F-ABB6-F8B777C24C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787" y="1397238"/>
            <a:ext cx="4142428" cy="414242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8DC180E-ABEB-45C4-AE1D-EF09BA66315E}"/>
              </a:ext>
            </a:extLst>
          </p:cNvPr>
          <p:cNvSpPr txBox="1"/>
          <p:nvPr/>
        </p:nvSpPr>
        <p:spPr>
          <a:xfrm>
            <a:off x="4365835" y="1034880"/>
            <a:ext cx="3067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Model 2: </a:t>
            </a:r>
            <a:r>
              <a:rPr lang="fr-CA" dirty="0" err="1"/>
              <a:t>Month</a:t>
            </a:r>
            <a:r>
              <a:rPr lang="fr-CA" dirty="0"/>
              <a:t> as </a:t>
            </a:r>
            <a:r>
              <a:rPr lang="fr-CA" dirty="0" err="1"/>
              <a:t>continuous</a:t>
            </a:r>
            <a:endParaRPr lang="fr-CA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3253DEB-DA1B-4C5B-BA9C-2C75407AD8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574" y="1397239"/>
            <a:ext cx="4142427" cy="414242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909AA2F-55AE-484D-AAA0-7178A14DF159}"/>
              </a:ext>
            </a:extLst>
          </p:cNvPr>
          <p:cNvSpPr txBox="1"/>
          <p:nvPr/>
        </p:nvSpPr>
        <p:spPr>
          <a:xfrm>
            <a:off x="9106448" y="1034880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Model 3: </a:t>
            </a:r>
            <a:r>
              <a:rPr lang="fr-CA" dirty="0" err="1"/>
              <a:t>Season</a:t>
            </a:r>
            <a:endParaRPr lang="fr-CA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CAA4974-4F5A-4AA8-9284-7D1E61602D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7410" y="2121763"/>
            <a:ext cx="3543856" cy="2379446"/>
          </a:xfrm>
          <a:prstGeom prst="rect">
            <a:avLst/>
          </a:prstGeom>
        </p:spPr>
      </p:pic>
      <p:sp>
        <p:nvSpPr>
          <p:cNvPr id="4" name="Croix 3">
            <a:extLst>
              <a:ext uri="{FF2B5EF4-FFF2-40B4-BE49-F238E27FC236}">
                <a16:creationId xmlns:a16="http://schemas.microsoft.com/office/drawing/2014/main" id="{FD062257-0DDB-4E7C-992C-9E0BFBDE2697}"/>
              </a:ext>
            </a:extLst>
          </p:cNvPr>
          <p:cNvSpPr/>
          <p:nvPr/>
        </p:nvSpPr>
        <p:spPr>
          <a:xfrm rot="2745568">
            <a:off x="4337005" y="1688070"/>
            <a:ext cx="3179680" cy="3213716"/>
          </a:xfrm>
          <a:prstGeom prst="plus">
            <a:avLst>
              <a:gd name="adj" fmla="val 4063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18158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FB27E6-05A4-4ABE-9405-E5D016B9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Which</a:t>
            </a:r>
            <a:r>
              <a:rPr lang="fr-CA" dirty="0"/>
              <a:t> one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better</a:t>
            </a:r>
            <a:r>
              <a:rPr lang="fr-CA" dirty="0"/>
              <a:t>? Simulation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9237794-6C45-4A14-AD0F-708279B230FA}"/>
              </a:ext>
            </a:extLst>
          </p:cNvPr>
          <p:cNvSpPr txBox="1"/>
          <p:nvPr/>
        </p:nvSpPr>
        <p:spPr>
          <a:xfrm>
            <a:off x="6937127" y="2093122"/>
            <a:ext cx="49700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Replace in </a:t>
            </a:r>
            <a:r>
              <a:rPr lang="fr-CA" dirty="0" err="1"/>
              <a:t>equation</a:t>
            </a:r>
            <a:r>
              <a:rPr lang="fr-CA" dirty="0"/>
              <a:t>:  Z =400m %Z= 50%</a:t>
            </a:r>
          </a:p>
          <a:p>
            <a:r>
              <a:rPr lang="fr-CA" dirty="0" err="1"/>
              <a:t>Predict</a:t>
            </a:r>
            <a:r>
              <a:rPr lang="fr-CA" dirty="0"/>
              <a:t> </a:t>
            </a:r>
            <a:r>
              <a:rPr lang="fr-CA" dirty="0" err="1"/>
              <a:t>pcum</a:t>
            </a:r>
            <a:r>
              <a:rPr lang="fr-CA" dirty="0"/>
              <a:t>= 0.33</a:t>
            </a:r>
          </a:p>
          <a:p>
            <a:r>
              <a:rPr lang="fr-CA" dirty="0"/>
              <a:t>100/0.33 = 300 </a:t>
            </a:r>
            <a:r>
              <a:rPr lang="fr-CA" dirty="0" err="1"/>
              <a:t>ind</a:t>
            </a:r>
            <a:r>
              <a:rPr lang="fr-CA" dirty="0"/>
              <a:t>/m² for the </a:t>
            </a:r>
            <a:r>
              <a:rPr lang="fr-CA" dirty="0" err="1"/>
              <a:t>whole</a:t>
            </a:r>
            <a:r>
              <a:rPr lang="fr-CA" dirty="0"/>
              <a:t> water </a:t>
            </a:r>
            <a:r>
              <a:rPr lang="fr-CA" dirty="0" err="1"/>
              <a:t>column</a:t>
            </a:r>
            <a:endParaRPr lang="fr-CA" dirty="0"/>
          </a:p>
          <a:p>
            <a:endParaRPr lang="fr-CA" dirty="0"/>
          </a:p>
          <a:p>
            <a:r>
              <a:rPr lang="fr-CA" dirty="0" err="1"/>
              <a:t>Perfect</a:t>
            </a:r>
            <a:r>
              <a:rPr lang="fr-CA" dirty="0"/>
              <a:t> </a:t>
            </a:r>
            <a:r>
              <a:rPr lang="fr-CA" dirty="0" err="1"/>
              <a:t>prediction</a:t>
            </a:r>
            <a:r>
              <a:rPr lang="fr-CA" dirty="0"/>
              <a:t> Yeah!</a:t>
            </a:r>
          </a:p>
          <a:p>
            <a:endParaRPr lang="fr-CA" dirty="0"/>
          </a:p>
          <a:p>
            <a:endParaRPr lang="fr-CA" dirty="0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706728B-3D0A-4B17-89FF-D2D6B310F2B5}"/>
              </a:ext>
            </a:extLst>
          </p:cNvPr>
          <p:cNvGrpSpPr/>
          <p:nvPr/>
        </p:nvGrpSpPr>
        <p:grpSpPr>
          <a:xfrm>
            <a:off x="68816" y="1690688"/>
            <a:ext cx="6430426" cy="3263052"/>
            <a:chOff x="68816" y="1690688"/>
            <a:chExt cx="6430426" cy="3263052"/>
          </a:xfrm>
        </p:grpSpPr>
        <p:cxnSp>
          <p:nvCxnSpPr>
            <p:cNvPr id="5" name="Connecteur : en arc 4">
              <a:extLst>
                <a:ext uri="{FF2B5EF4-FFF2-40B4-BE49-F238E27FC236}">
                  <a16:creationId xmlns:a16="http://schemas.microsoft.com/office/drawing/2014/main" id="{23FFFE94-7CCE-4C46-A1CA-0CE0E55393DE}"/>
                </a:ext>
              </a:extLst>
            </p:cNvPr>
            <p:cNvCxnSpPr/>
            <p:nvPr/>
          </p:nvCxnSpPr>
          <p:spPr>
            <a:xfrm rot="16200000" flipH="1">
              <a:off x="100505" y="2879216"/>
              <a:ext cx="2835152" cy="727969"/>
            </a:xfrm>
            <a:prstGeom prst="curvedConnector3">
              <a:avLst>
                <a:gd name="adj1" fmla="val 3590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5C9ECD8F-2747-48DE-BC2B-DB8BF369C06C}"/>
                </a:ext>
              </a:extLst>
            </p:cNvPr>
            <p:cNvCxnSpPr/>
            <p:nvPr/>
          </p:nvCxnSpPr>
          <p:spPr>
            <a:xfrm>
              <a:off x="838200" y="1690688"/>
              <a:ext cx="0" cy="32630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866D5249-0B46-4D7A-BA67-CDB4F9B4D277}"/>
                </a:ext>
              </a:extLst>
            </p:cNvPr>
            <p:cNvCxnSpPr/>
            <p:nvPr/>
          </p:nvCxnSpPr>
          <p:spPr>
            <a:xfrm>
              <a:off x="838200" y="4944862"/>
              <a:ext cx="13723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89A8322D-CD72-464B-88D5-E7CB2A6EBC0F}"/>
                </a:ext>
              </a:extLst>
            </p:cNvPr>
            <p:cNvCxnSpPr/>
            <p:nvPr/>
          </p:nvCxnSpPr>
          <p:spPr>
            <a:xfrm>
              <a:off x="630315" y="3429000"/>
              <a:ext cx="6303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292A0B3F-E117-4E11-A918-507B9FC771EF}"/>
                </a:ext>
              </a:extLst>
            </p:cNvPr>
            <p:cNvSpPr txBox="1"/>
            <p:nvPr/>
          </p:nvSpPr>
          <p:spPr>
            <a:xfrm>
              <a:off x="68816" y="3218786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200m</a:t>
              </a:r>
            </a:p>
          </p:txBody>
        </p:sp>
        <p:sp>
          <p:nvSpPr>
            <p:cNvPr id="14" name="Accolade fermante 13">
              <a:extLst>
                <a:ext uri="{FF2B5EF4-FFF2-40B4-BE49-F238E27FC236}">
                  <a16:creationId xmlns:a16="http://schemas.microsoft.com/office/drawing/2014/main" id="{AF14F1DB-3777-418C-A2B4-26ED708A5666}"/>
                </a:ext>
              </a:extLst>
            </p:cNvPr>
            <p:cNvSpPr/>
            <p:nvPr/>
          </p:nvSpPr>
          <p:spPr>
            <a:xfrm>
              <a:off x="2104008" y="1825624"/>
              <a:ext cx="1145219" cy="1603375"/>
            </a:xfrm>
            <a:prstGeom prst="rightBrace">
              <a:avLst>
                <a:gd name="adj1" fmla="val 8333"/>
                <a:gd name="adj2" fmla="val 5498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C36A80AF-97D4-4876-B8B4-962AD389CF5D}"/>
                </a:ext>
              </a:extLst>
            </p:cNvPr>
            <p:cNvSpPr txBox="1"/>
            <p:nvPr/>
          </p:nvSpPr>
          <p:spPr>
            <a:xfrm>
              <a:off x="3249227" y="2521259"/>
              <a:ext cx="1906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 err="1"/>
                <a:t>EcoMon</a:t>
              </a:r>
              <a:r>
                <a:rPr lang="fr-CA" dirty="0"/>
                <a:t> –like data</a:t>
              </a:r>
            </a:p>
          </p:txBody>
        </p:sp>
        <p:sp>
          <p:nvSpPr>
            <p:cNvPr id="16" name="Accolade fermante 15">
              <a:extLst>
                <a:ext uri="{FF2B5EF4-FFF2-40B4-BE49-F238E27FC236}">
                  <a16:creationId xmlns:a16="http://schemas.microsoft.com/office/drawing/2014/main" id="{58483A50-67B1-4928-8AE6-DF4C9A186E30}"/>
                </a:ext>
              </a:extLst>
            </p:cNvPr>
            <p:cNvSpPr/>
            <p:nvPr/>
          </p:nvSpPr>
          <p:spPr>
            <a:xfrm>
              <a:off x="2769833" y="3403452"/>
              <a:ext cx="701336" cy="125732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9EDF4C3C-C71D-4D9C-958A-15AC213D5445}"/>
                </a:ext>
              </a:extLst>
            </p:cNvPr>
            <p:cNvSpPr txBox="1"/>
            <p:nvPr/>
          </p:nvSpPr>
          <p:spPr>
            <a:xfrm>
              <a:off x="3565234" y="3847448"/>
              <a:ext cx="2934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 err="1"/>
                <a:t>Predict</a:t>
              </a:r>
              <a:r>
                <a:rPr lang="fr-CA" dirty="0"/>
                <a:t> </a:t>
              </a:r>
              <a:r>
                <a:rPr lang="fr-CA" dirty="0" err="1"/>
                <a:t>this</a:t>
              </a:r>
              <a:r>
                <a:rPr lang="fr-CA" dirty="0"/>
                <a:t> </a:t>
              </a:r>
              <a:r>
                <a:rPr lang="fr-CA" dirty="0" err="1"/>
                <a:t>with</a:t>
              </a:r>
              <a:r>
                <a:rPr lang="fr-CA" dirty="0"/>
                <a:t> </a:t>
              </a:r>
              <a:r>
                <a:rPr lang="fr-CA" dirty="0" err="1"/>
                <a:t>each</a:t>
              </a:r>
              <a:r>
                <a:rPr lang="fr-CA" dirty="0"/>
                <a:t> GAMM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2400D914-E59B-4C6B-A469-AE7B86ACF561}"/>
                </a:ext>
              </a:extLst>
            </p:cNvPr>
            <p:cNvSpPr txBox="1"/>
            <p:nvPr/>
          </p:nvSpPr>
          <p:spPr>
            <a:xfrm>
              <a:off x="1365302" y="2375178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100 </a:t>
              </a:r>
              <a:r>
                <a:rPr lang="fr-CA" dirty="0" err="1"/>
                <a:t>ind</a:t>
              </a:r>
              <a:r>
                <a:rPr lang="fr-CA" dirty="0"/>
                <a:t>/m²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5620E9D-5FE0-4E74-BED8-767AD155911B}"/>
                </a:ext>
              </a:extLst>
            </p:cNvPr>
            <p:cNvSpPr txBox="1"/>
            <p:nvPr/>
          </p:nvSpPr>
          <p:spPr>
            <a:xfrm>
              <a:off x="1856512" y="3817598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200 </a:t>
              </a:r>
              <a:r>
                <a:rPr lang="fr-CA" dirty="0" err="1"/>
                <a:t>ind</a:t>
              </a:r>
              <a:r>
                <a:rPr lang="fr-CA" dirty="0"/>
                <a:t>/m²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34744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893</Words>
  <Application>Microsoft Office PowerPoint</Application>
  <PresentationFormat>Grand écran</PresentationFormat>
  <Paragraphs>134</Paragraphs>
  <Slides>15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Gulf of Maine  Calanus vertical distribution</vt:lpstr>
      <vt:lpstr>Présentation PowerPoint</vt:lpstr>
      <vt:lpstr>Présentation PowerPoint</vt:lpstr>
      <vt:lpstr>Example:1 station with a unique ID</vt:lpstr>
      <vt:lpstr>Equations</vt:lpstr>
      <vt:lpstr>Présentation PowerPoint</vt:lpstr>
      <vt:lpstr>Présentation PowerPoint</vt:lpstr>
      <vt:lpstr>Présentation PowerPoint</vt:lpstr>
      <vt:lpstr>Which one is better? Simulation</vt:lpstr>
      <vt:lpstr>Which one is better: Simulation</vt:lpstr>
      <vt:lpstr>Which one is better: Simulation</vt:lpstr>
      <vt:lpstr>Which one is better: Cross-validation</vt:lpstr>
      <vt:lpstr>Présentation PowerPoint</vt:lpstr>
      <vt:lpstr>Présentation PowerPoint</vt:lpstr>
      <vt:lpstr>CV-CVI corrections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Gulf of Maine Calanus vertical distribution</dc:title>
  <dc:creator>Lehoux, Caroline</dc:creator>
  <cp:lastModifiedBy>Lehoux, Caroline</cp:lastModifiedBy>
  <cp:revision>17</cp:revision>
  <dcterms:created xsi:type="dcterms:W3CDTF">2022-06-10T14:47:59Z</dcterms:created>
  <dcterms:modified xsi:type="dcterms:W3CDTF">2022-06-13T17:21:30Z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fb733f-faef-464c-9b6d-731b56f94973_Enabled">
    <vt:lpwstr>true</vt:lpwstr>
  </property>
  <property fmtid="{D5CDD505-2E9C-101B-9397-08002B2CF9AE}" pid="3" name="MSIP_Label_1bfb733f-faef-464c-9b6d-731b56f94973_SetDate">
    <vt:lpwstr>2022-06-10T14:47:59Z</vt:lpwstr>
  </property>
  <property fmtid="{D5CDD505-2E9C-101B-9397-08002B2CF9AE}" pid="4" name="MSIP_Label_1bfb733f-faef-464c-9b6d-731b56f94973_Method">
    <vt:lpwstr>Standard</vt:lpwstr>
  </property>
  <property fmtid="{D5CDD505-2E9C-101B-9397-08002B2CF9AE}" pid="5" name="MSIP_Label_1bfb733f-faef-464c-9b6d-731b56f94973_Name">
    <vt:lpwstr>Unclass - Non-Classifié</vt:lpwstr>
  </property>
  <property fmtid="{D5CDD505-2E9C-101B-9397-08002B2CF9AE}" pid="6" name="MSIP_Label_1bfb733f-faef-464c-9b6d-731b56f94973_SiteId">
    <vt:lpwstr>1594fdae-a1d9-4405-915d-011467234338</vt:lpwstr>
  </property>
  <property fmtid="{D5CDD505-2E9C-101B-9397-08002B2CF9AE}" pid="7" name="MSIP_Label_1bfb733f-faef-464c-9b6d-731b56f94973_ActionId">
    <vt:lpwstr>fe6a32b0-d18b-4c7f-bf17-0f4cf0289dab</vt:lpwstr>
  </property>
  <property fmtid="{D5CDD505-2E9C-101B-9397-08002B2CF9AE}" pid="8" name="MSIP_Label_1bfb733f-faef-464c-9b6d-731b56f94973_ContentBits">
    <vt:lpwstr>0</vt:lpwstr>
  </property>
</Properties>
</file>