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1180" r:id="rId2"/>
    <p:sldId id="1196" r:id="rId3"/>
    <p:sldId id="1197" r:id="rId4"/>
    <p:sldId id="1198" r:id="rId5"/>
    <p:sldId id="1199" r:id="rId6"/>
    <p:sldId id="1200" r:id="rId7"/>
    <p:sldId id="1202" r:id="rId8"/>
    <p:sldId id="1211" r:id="rId9"/>
    <p:sldId id="1212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4170"/>
    <a:srgbClr val="BFD541"/>
    <a:srgbClr val="1CACE3"/>
    <a:srgbClr val="00ACE6"/>
    <a:srgbClr val="0A5E68"/>
    <a:srgbClr val="DF25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291"/>
  </p:normalViewPr>
  <p:slideViewPr>
    <p:cSldViewPr snapToGrid="0" snapToObjects="1">
      <p:cViewPr varScale="1">
        <p:scale>
          <a:sx n="88" d="100"/>
          <a:sy n="88" d="100"/>
        </p:scale>
        <p:origin x="20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2" d="100"/>
          <a:sy n="122" d="100"/>
        </p:scale>
        <p:origin x="3864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5895F6F-02CA-7642-A792-398A944E0F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A2B209-5F9F-934B-AE54-E17372A4CF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76C65-64D1-A346-B002-675E85196D99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CAFD47-DF55-5F4A-92F8-E63F18C60D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15FBF6-8D17-704B-B0BF-51207FA80D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BDD0A-CD42-E341-B978-AE7AE8B5B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944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4CC12-7D1D-5E44-BEE2-A246CA2F43AE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D56D0-4540-4744-8E09-2B733F6BB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6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animal, fish&#10;&#10;Description automatically generated">
            <a:extLst>
              <a:ext uri="{FF2B5EF4-FFF2-40B4-BE49-F238E27FC236}">
                <a16:creationId xmlns:a16="http://schemas.microsoft.com/office/drawing/2014/main" id="{E8643FD5-A889-AC44-879F-B82ADBE55F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82943D-1B54-FD42-871D-BFFC6D17BD9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8468" y="395762"/>
            <a:ext cx="4030495" cy="55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271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Intro: Kel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2750BFF-1459-7340-97C5-13BA5438B3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7434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372618"/>
            <a:ext cx="7886700" cy="754856"/>
          </a:xfrm>
        </p:spPr>
        <p:txBody>
          <a:bodyPr/>
          <a:lstStyle/>
          <a:p>
            <a:r>
              <a:rPr lang="en-US" dirty="0"/>
              <a:t>Section Intro: Kelp</a:t>
            </a:r>
          </a:p>
        </p:txBody>
      </p:sp>
    </p:spTree>
    <p:extLst>
      <p:ext uri="{BB962C8B-B14F-4D97-AF65-F5344CB8AC3E}">
        <p14:creationId xmlns:p14="http://schemas.microsoft.com/office/powerpoint/2010/main" val="2386317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: Seaw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5CCEC45-6163-0D4B-B6D3-448512B04D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Background: Seaweed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850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1160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4869656"/>
            <a:ext cx="9147175" cy="27622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673127" y="4941666"/>
            <a:ext cx="17984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n-US" sz="1350" b="1" i="0" u="none" strike="noStrike" baseline="30000" dirty="0" smtClean="0">
                <a:solidFill>
                  <a:schemeClr val="bg1"/>
                </a:solidFill>
                <a:latin typeface="MyriadPro-Bold"/>
              </a:rPr>
              <a:t>BIGELOW.ORG</a:t>
            </a:r>
          </a:p>
        </p:txBody>
      </p:sp>
    </p:spTree>
    <p:extLst>
      <p:ext uri="{BB962C8B-B14F-4D97-AF65-F5344CB8AC3E}">
        <p14:creationId xmlns:p14="http://schemas.microsoft.com/office/powerpoint/2010/main" val="3426669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: Mi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0DEC2AB-6940-074B-92D0-BEDC0D442A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Background: Mix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522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: Mi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053EE7B-03A8-204C-A064-898A27F990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566683"/>
            <a:ext cx="7886700" cy="733295"/>
          </a:xfrm>
        </p:spPr>
        <p:txBody>
          <a:bodyPr/>
          <a:lstStyle/>
          <a:p>
            <a:r>
              <a:rPr lang="en-US" dirty="0"/>
              <a:t>Background: Mix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27674"/>
            <a:ext cx="7886700" cy="34551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92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Intro: Coc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6F8E72-DDE7-0848-8E44-5E3969E598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372618"/>
            <a:ext cx="8515350" cy="754856"/>
          </a:xfrm>
        </p:spPr>
        <p:txBody>
          <a:bodyPr/>
          <a:lstStyle/>
          <a:p>
            <a:r>
              <a:rPr lang="en-US" dirty="0"/>
              <a:t>Section Intro: </a:t>
            </a:r>
            <a:r>
              <a:rPr lang="en-US" dirty="0" err="1"/>
              <a:t>Coccos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273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: Coc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F301DF9-E599-FE43-85E4-55ECA49A91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Background: Coccolithophores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04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Intro: Diato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2A5903-CFA2-8F48-B01D-1ECAB53573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372618"/>
            <a:ext cx="7886700" cy="754856"/>
          </a:xfrm>
        </p:spPr>
        <p:txBody>
          <a:bodyPr/>
          <a:lstStyle/>
          <a:p>
            <a:r>
              <a:rPr lang="en-US" dirty="0"/>
              <a:t>Section Intro: Diatoms</a:t>
            </a:r>
          </a:p>
        </p:txBody>
      </p:sp>
    </p:spTree>
    <p:extLst>
      <p:ext uri="{BB962C8B-B14F-4D97-AF65-F5344CB8AC3E}">
        <p14:creationId xmlns:p14="http://schemas.microsoft.com/office/powerpoint/2010/main" val="1818536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: Diato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C05755-3FF6-434C-9CE5-EE7E65A593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Background: Diatoms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81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Intro: Copepo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67E8F4-B0E2-E24F-877A-0831246C0B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372618"/>
            <a:ext cx="7886700" cy="754856"/>
          </a:xfrm>
        </p:spPr>
        <p:txBody>
          <a:bodyPr/>
          <a:lstStyle/>
          <a:p>
            <a:r>
              <a:rPr lang="en-US" dirty="0"/>
              <a:t>Section Intro: Copepods</a:t>
            </a:r>
          </a:p>
        </p:txBody>
      </p:sp>
    </p:spTree>
    <p:extLst>
      <p:ext uri="{BB962C8B-B14F-4D97-AF65-F5344CB8AC3E}">
        <p14:creationId xmlns:p14="http://schemas.microsoft.com/office/powerpoint/2010/main" val="210450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: Copepo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7107FD-97B1-D045-B84A-F59BC9C429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Background: Copepods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565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54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34836"/>
            <a:ext cx="7886700" cy="3734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1" r:id="rId2"/>
    <p:sldLayoutId id="2147483680" r:id="rId3"/>
    <p:sldLayoutId id="2147483676" r:id="rId4"/>
    <p:sldLayoutId id="2147483662" r:id="rId5"/>
    <p:sldLayoutId id="2147483677" r:id="rId6"/>
    <p:sldLayoutId id="2147483672" r:id="rId7"/>
    <p:sldLayoutId id="2147483678" r:id="rId8"/>
    <p:sldLayoutId id="2147483673" r:id="rId9"/>
    <p:sldLayoutId id="2147483679" r:id="rId10"/>
    <p:sldLayoutId id="2147483674" r:id="rId11"/>
    <p:sldLayoutId id="2147483682" r:id="rId12"/>
    <p:sldLayoutId id="2147483683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64170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25B61FBC-DDEF-7F43-A12A-F16F35CBF2DF}"/>
              </a:ext>
            </a:extLst>
          </p:cNvPr>
          <p:cNvSpPr txBox="1">
            <a:spLocks/>
          </p:cNvSpPr>
          <p:nvPr/>
        </p:nvSpPr>
        <p:spPr>
          <a:xfrm>
            <a:off x="354201" y="2698181"/>
            <a:ext cx="6858000" cy="1026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b="1" dirty="0" smtClean="0">
                <a:solidFill>
                  <a:schemeClr val="bg1"/>
                </a:solidFill>
                <a:ea typeface="Roboto" panose="02000000000000000000" pitchFamily="2" charset="0"/>
                <a:cs typeface="Roboto" panose="02000000000000000000" pitchFamily="2" charset="0"/>
              </a:rPr>
              <a:t>Cath Mitchell</a:t>
            </a:r>
            <a:endParaRPr lang="en-US" sz="2800" b="1" dirty="0">
              <a:solidFill>
                <a:schemeClr val="bg1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9C3B1CF-B07D-B942-961B-618C640DA7F2}"/>
              </a:ext>
            </a:extLst>
          </p:cNvPr>
          <p:cNvSpPr txBox="1">
            <a:spLocks/>
          </p:cNvSpPr>
          <p:nvPr/>
        </p:nvSpPr>
        <p:spPr>
          <a:xfrm>
            <a:off x="338704" y="1294108"/>
            <a:ext cx="8367974" cy="137019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srgbClr val="BFD541"/>
                </a:solidFill>
                <a:latin typeface="+mn-lt"/>
                <a:ea typeface="Roboto Black" panose="02000000000000000000" pitchFamily="2" charset="0"/>
                <a:cs typeface="Roboto Black" panose="02000000000000000000" pitchFamily="2" charset="0"/>
              </a:rPr>
              <a:t>Computational Skills for Research in Oceanography</a:t>
            </a:r>
            <a:endParaRPr lang="en-US" sz="4800" b="1" dirty="0">
              <a:solidFill>
                <a:srgbClr val="BFD541"/>
              </a:solidFill>
              <a:latin typeface="+mn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62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computational skills?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From a “practical” point of view</a:t>
            </a:r>
          </a:p>
          <a:p>
            <a:pPr marL="0" indent="0">
              <a:buNone/>
            </a:pPr>
            <a:endParaRPr lang="en-US" sz="1500" dirty="0">
              <a:solidFill>
                <a:schemeClr val="tx2"/>
              </a:solidFill>
            </a:endParaRPr>
          </a:p>
          <a:p>
            <a:r>
              <a:rPr lang="en-US" sz="1500" dirty="0">
                <a:solidFill>
                  <a:schemeClr val="tx2"/>
                </a:solidFill>
              </a:rPr>
              <a:t>Large volumes of data</a:t>
            </a:r>
          </a:p>
          <a:p>
            <a:pPr lvl="1"/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How are you going to process it all?</a:t>
            </a:r>
          </a:p>
          <a:p>
            <a:r>
              <a:rPr lang="en-US" sz="1500" dirty="0">
                <a:solidFill>
                  <a:schemeClr val="tx2"/>
                </a:solidFill>
              </a:rPr>
              <a:t>Data from sources</a:t>
            </a:r>
          </a:p>
          <a:p>
            <a:pPr lvl="1"/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How are you going to combine it?</a:t>
            </a:r>
          </a:p>
          <a:p>
            <a:r>
              <a:rPr lang="en-US" sz="1500" dirty="0">
                <a:solidFill>
                  <a:schemeClr val="tx2"/>
                </a:solidFill>
              </a:rPr>
              <a:t>Different types of data (e.g. water column profiles, satellite images, sequence data)</a:t>
            </a:r>
          </a:p>
          <a:p>
            <a:pPr lvl="1"/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How are you going to analyze it?</a:t>
            </a:r>
          </a:p>
          <a:p>
            <a:r>
              <a:rPr lang="en-US" sz="1500" dirty="0">
                <a:solidFill>
                  <a:schemeClr val="tx2"/>
                </a:solidFill>
              </a:rPr>
              <a:t>Trying to understand a complex system</a:t>
            </a:r>
          </a:p>
          <a:p>
            <a:pPr lvl="1"/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How are you going to model it?</a:t>
            </a:r>
          </a:p>
          <a:p>
            <a:pPr lvl="1"/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500" b="1" dirty="0">
                <a:solidFill>
                  <a:schemeClr val="tx2"/>
                </a:solidFill>
              </a:rPr>
              <a:t>Aside: </a:t>
            </a:r>
            <a:r>
              <a:rPr lang="en-US" sz="1500" dirty="0">
                <a:solidFill>
                  <a:schemeClr val="tx2"/>
                </a:solidFill>
              </a:rPr>
              <a:t>these are transferable skills that can be used in (almost) any field</a:t>
            </a:r>
            <a:endParaRPr lang="en-US" sz="1500" b="1" dirty="0">
              <a:solidFill>
                <a:schemeClr val="tx2"/>
              </a:solidFill>
            </a:endParaRPr>
          </a:p>
          <a:p>
            <a:endParaRPr lang="en-US" sz="15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77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computational skills?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chemeClr val="tx2"/>
                </a:solidFill>
              </a:rPr>
              <a:t>They help with:</a:t>
            </a:r>
          </a:p>
          <a:p>
            <a:pPr marL="0" indent="0">
              <a:buNone/>
            </a:pPr>
            <a:endParaRPr lang="en-US" sz="1500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en-US" sz="2700" dirty="0">
                <a:solidFill>
                  <a:schemeClr val="tx2"/>
                </a:solidFill>
              </a:rPr>
              <a:t>Reproducible Science</a:t>
            </a:r>
          </a:p>
          <a:p>
            <a:pPr marL="0" indent="0">
              <a:buNone/>
            </a:pPr>
            <a:endParaRPr lang="en-US" sz="15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tx2"/>
                </a:solidFill>
              </a:rPr>
              <a:t>In science, we often talk about the three “R”s:</a:t>
            </a:r>
          </a:p>
          <a:p>
            <a:r>
              <a:rPr lang="en-US" sz="1500" dirty="0">
                <a:solidFill>
                  <a:schemeClr val="tx2"/>
                </a:solidFill>
              </a:rPr>
              <a:t>Repeatability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tx2"/>
                </a:solidFill>
              </a:rPr>
              <a:t>		</a:t>
            </a:r>
            <a:r>
              <a:rPr lang="en-US" sz="1500" dirty="0">
                <a:solidFill>
                  <a:schemeClr val="accent6"/>
                </a:solidFill>
              </a:rPr>
              <a:t>Same</a:t>
            </a:r>
            <a:r>
              <a:rPr lang="en-US" sz="1500" dirty="0">
                <a:solidFill>
                  <a:schemeClr val="tx2"/>
                </a:solidFill>
              </a:rPr>
              <a:t> team, </a:t>
            </a:r>
            <a:r>
              <a:rPr lang="en-US" sz="1500" dirty="0">
                <a:solidFill>
                  <a:schemeClr val="accent6"/>
                </a:solidFill>
              </a:rPr>
              <a:t>same</a:t>
            </a:r>
            <a:r>
              <a:rPr lang="en-US" sz="1500" dirty="0">
                <a:solidFill>
                  <a:schemeClr val="tx2"/>
                </a:solidFill>
              </a:rPr>
              <a:t> experimental setup</a:t>
            </a:r>
          </a:p>
          <a:p>
            <a:r>
              <a:rPr lang="en-US" sz="1500" dirty="0">
                <a:solidFill>
                  <a:schemeClr val="tx2"/>
                </a:solidFill>
              </a:rPr>
              <a:t>Replicability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tx2"/>
                </a:solidFill>
              </a:rPr>
              <a:t>		</a:t>
            </a:r>
            <a:r>
              <a:rPr lang="en-US" sz="1500" dirty="0">
                <a:solidFill>
                  <a:schemeClr val="accent1"/>
                </a:solidFill>
              </a:rPr>
              <a:t>Different</a:t>
            </a:r>
            <a:r>
              <a:rPr lang="en-US" sz="1500" dirty="0">
                <a:solidFill>
                  <a:schemeClr val="tx2"/>
                </a:solidFill>
              </a:rPr>
              <a:t> team, </a:t>
            </a:r>
            <a:r>
              <a:rPr lang="en-US" sz="1500" dirty="0">
                <a:solidFill>
                  <a:schemeClr val="accent6"/>
                </a:solidFill>
              </a:rPr>
              <a:t>same</a:t>
            </a:r>
            <a:r>
              <a:rPr lang="en-US" sz="1500" dirty="0">
                <a:solidFill>
                  <a:schemeClr val="tx2"/>
                </a:solidFill>
              </a:rPr>
              <a:t> experimental setup</a:t>
            </a:r>
          </a:p>
          <a:p>
            <a:r>
              <a:rPr lang="en-US" sz="1500" dirty="0">
                <a:solidFill>
                  <a:schemeClr val="tx2"/>
                </a:solidFill>
              </a:rPr>
              <a:t>Reproducibility</a:t>
            </a:r>
            <a:endParaRPr lang="en-US" sz="6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600" dirty="0">
                <a:solidFill>
                  <a:schemeClr val="tx2"/>
                </a:solidFill>
              </a:rPr>
              <a:t>		</a:t>
            </a:r>
            <a:r>
              <a:rPr lang="en-US" sz="1500" dirty="0">
                <a:solidFill>
                  <a:schemeClr val="accent1"/>
                </a:solidFill>
              </a:rPr>
              <a:t>Different</a:t>
            </a:r>
            <a:r>
              <a:rPr lang="en-US" sz="1500" dirty="0">
                <a:solidFill>
                  <a:schemeClr val="tx2"/>
                </a:solidFill>
              </a:rPr>
              <a:t> team, </a:t>
            </a:r>
            <a:r>
              <a:rPr lang="en-US" sz="1500" dirty="0">
                <a:solidFill>
                  <a:schemeClr val="accent1"/>
                </a:solidFill>
              </a:rPr>
              <a:t>different</a:t>
            </a:r>
            <a:r>
              <a:rPr lang="en-US" sz="1500" dirty="0">
                <a:solidFill>
                  <a:schemeClr val="tx2"/>
                </a:solidFill>
              </a:rPr>
              <a:t> experimental setup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18690" y="4882775"/>
            <a:ext cx="27253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2"/>
                </a:solidFill>
                <a:latin typeface="Myriad Pro"/>
              </a:rPr>
              <a:t>Slide credit: Joseph Gum (https://github.com/asx-)</a:t>
            </a:r>
          </a:p>
        </p:txBody>
      </p:sp>
    </p:spTree>
    <p:extLst>
      <p:ext uri="{BB962C8B-B14F-4D97-AF65-F5344CB8AC3E}">
        <p14:creationId xmlns:p14="http://schemas.microsoft.com/office/powerpoint/2010/main" val="14261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computational skills?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700" dirty="0">
                <a:solidFill>
                  <a:schemeClr val="tx2"/>
                </a:solidFill>
              </a:rPr>
              <a:t>Reproducible Science</a:t>
            </a:r>
          </a:p>
          <a:p>
            <a:pPr marL="0" indent="0">
              <a:buNone/>
            </a:pPr>
            <a:endParaRPr lang="en-US" sz="15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tx2"/>
                </a:solidFill>
              </a:rPr>
              <a:t>This includes:</a:t>
            </a:r>
          </a:p>
          <a:p>
            <a:r>
              <a:rPr lang="en-US" sz="1500" dirty="0">
                <a:solidFill>
                  <a:schemeClr val="tx2"/>
                </a:solidFill>
              </a:rPr>
              <a:t>Methods reproducibility</a:t>
            </a:r>
          </a:p>
          <a:p>
            <a:pPr marL="342900" indent="0">
              <a:buNone/>
            </a:pPr>
            <a:r>
              <a:rPr lang="en-US" sz="1500" dirty="0">
                <a:solidFill>
                  <a:schemeClr val="tx2"/>
                </a:solidFill>
              </a:rPr>
              <a:t>Need sufficient detail about procedures and data so that the same procedures could be exactly repeated</a:t>
            </a:r>
          </a:p>
          <a:p>
            <a:r>
              <a:rPr lang="en-US" sz="1500" dirty="0">
                <a:solidFill>
                  <a:schemeClr val="tx2"/>
                </a:solidFill>
              </a:rPr>
              <a:t>Results reproducibility</a:t>
            </a:r>
          </a:p>
          <a:p>
            <a:pPr marL="342900" indent="0">
              <a:buNone/>
            </a:pPr>
            <a:r>
              <a:rPr lang="en-US" sz="1500" dirty="0">
                <a:solidFill>
                  <a:schemeClr val="tx2"/>
                </a:solidFill>
              </a:rPr>
              <a:t>Obtain the same results from an independent study with procedures as closely matched to the original study as possible</a:t>
            </a:r>
          </a:p>
          <a:p>
            <a:r>
              <a:rPr lang="en-US" sz="1500" dirty="0">
                <a:solidFill>
                  <a:schemeClr val="tx2"/>
                </a:solidFill>
              </a:rPr>
              <a:t>Inferential reproducibility</a:t>
            </a:r>
          </a:p>
          <a:p>
            <a:pPr marL="342900" indent="0">
              <a:buNone/>
            </a:pPr>
            <a:r>
              <a:rPr lang="en-US" sz="1500" dirty="0">
                <a:solidFill>
                  <a:schemeClr val="tx2"/>
                </a:solidFill>
              </a:rPr>
              <a:t>Draw the same conclusions from either an independent replication of a study or a reanalysis of the original study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18690" y="4882775"/>
            <a:ext cx="27253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2"/>
                </a:solidFill>
                <a:latin typeface="Myriad Pro"/>
              </a:rPr>
              <a:t>Slide credit: Joseph Gum (https://github.com/asx-)</a:t>
            </a:r>
          </a:p>
        </p:txBody>
      </p:sp>
    </p:spTree>
    <p:extLst>
      <p:ext uri="{BB962C8B-B14F-4D97-AF65-F5344CB8AC3E}">
        <p14:creationId xmlns:p14="http://schemas.microsoft.com/office/powerpoint/2010/main" val="58033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is reproducible science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>
                <a:solidFill>
                  <a:schemeClr val="tx2"/>
                </a:solidFill>
              </a:rPr>
              <a:t>Scientific integrity</a:t>
            </a:r>
          </a:p>
          <a:p>
            <a:pPr lvl="1" fontAlgn="base"/>
            <a:r>
              <a:rPr lang="en-US" b="0" dirty="0"/>
              <a:t>increased </a:t>
            </a:r>
            <a:r>
              <a:rPr lang="en-US" b="0" dirty="0" smtClean="0"/>
              <a:t>rigor </a:t>
            </a:r>
            <a:r>
              <a:rPr lang="en-US" b="0" dirty="0"/>
              <a:t>and quality of scientific outputs</a:t>
            </a:r>
          </a:p>
          <a:p>
            <a:pPr lvl="1" fontAlgn="base"/>
            <a:r>
              <a:rPr lang="en-US" b="0" dirty="0"/>
              <a:t>greater trust in </a:t>
            </a:r>
            <a:r>
              <a:rPr lang="en-US" b="0" dirty="0" smtClean="0"/>
              <a:t>science</a:t>
            </a:r>
          </a:p>
          <a:p>
            <a:pPr marL="0" lvl="1" indent="0" fontAlgn="base">
              <a:buNone/>
            </a:pPr>
            <a:endParaRPr lang="en-US" b="0" dirty="0"/>
          </a:p>
          <a:p>
            <a:pPr fontAlgn="base"/>
            <a:r>
              <a:rPr lang="en-US" dirty="0" smtClean="0">
                <a:solidFill>
                  <a:schemeClr val="tx2"/>
                </a:solidFill>
              </a:rPr>
              <a:t>Facilitates </a:t>
            </a:r>
            <a:r>
              <a:rPr lang="en-US" dirty="0">
                <a:solidFill>
                  <a:schemeClr val="tx2"/>
                </a:solidFill>
              </a:rPr>
              <a:t>collaboration</a:t>
            </a:r>
          </a:p>
          <a:p>
            <a:pPr fontAlgn="base"/>
            <a:endParaRPr lang="en-US" dirty="0" smtClean="0">
              <a:solidFill>
                <a:schemeClr val="tx2"/>
              </a:solidFill>
            </a:endParaRPr>
          </a:p>
          <a:p>
            <a:pPr fontAlgn="base"/>
            <a:r>
              <a:rPr lang="en-US" dirty="0" smtClean="0">
                <a:solidFill>
                  <a:schemeClr val="tx2"/>
                </a:solidFill>
              </a:rPr>
              <a:t>Open </a:t>
            </a:r>
            <a:r>
              <a:rPr lang="en-US" dirty="0">
                <a:solidFill>
                  <a:schemeClr val="tx2"/>
                </a:solidFill>
              </a:rPr>
              <a:t>science</a:t>
            </a:r>
          </a:p>
          <a:p>
            <a:pPr lvl="1" fontAlgn="base"/>
            <a:r>
              <a:rPr lang="en-US" b="0" dirty="0"/>
              <a:t>Requirements from funding agencies to share data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5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99978"/>
            <a:ext cx="7886700" cy="3772540"/>
          </a:xfrm>
        </p:spPr>
        <p:txBody>
          <a:bodyPr>
            <a:normAutofit fontScale="55000" lnSpcReduction="20000"/>
          </a:bodyPr>
          <a:lstStyle/>
          <a:p>
            <a:pPr marL="385763" indent="-385763" fontAlgn="base">
              <a:lnSpc>
                <a:spcPct val="110000"/>
              </a:lnSpc>
              <a:buFont typeface="+mj-lt"/>
              <a:buAutoNum type="arabicPeriod"/>
            </a:pPr>
            <a:r>
              <a:rPr lang="en-US" sz="2900" b="1" dirty="0">
                <a:solidFill>
                  <a:schemeClr val="tx2"/>
                </a:solidFill>
              </a:rPr>
              <a:t>Documentation</a:t>
            </a:r>
          </a:p>
          <a:p>
            <a:pPr marL="557213" lvl="2" indent="-385763" fontAlgn="base">
              <a:lnSpc>
                <a:spcPct val="110000"/>
              </a:lnSpc>
              <a:buFont typeface="+mj-lt"/>
              <a:buAutoNum type="alphaLcPeriod"/>
            </a:pPr>
            <a:r>
              <a:rPr lang="en-US" dirty="0" smtClean="0">
                <a:solidFill>
                  <a:schemeClr val="tx2"/>
                </a:solidFill>
              </a:rPr>
              <a:t>Document everything! What you did today, any figures you created, any protocols/workflows you developed</a:t>
            </a:r>
          </a:p>
          <a:p>
            <a:pPr marL="557213" lvl="2" indent="-385763" fontAlgn="base">
              <a:lnSpc>
                <a:spcPct val="110000"/>
              </a:lnSpc>
              <a:buFont typeface="+mj-lt"/>
              <a:buAutoNum type="alphaLcPeriod"/>
            </a:pPr>
            <a:r>
              <a:rPr lang="en-US" dirty="0" smtClean="0">
                <a:solidFill>
                  <a:schemeClr val="tx2"/>
                </a:solidFill>
              </a:rPr>
              <a:t>Use a notebook (pen + paper, or electronic)</a:t>
            </a:r>
            <a:endParaRPr lang="en-US" dirty="0">
              <a:solidFill>
                <a:schemeClr val="tx2"/>
              </a:solidFill>
            </a:endParaRPr>
          </a:p>
          <a:p>
            <a:pPr marL="385763" indent="-385763" fontAlgn="base">
              <a:lnSpc>
                <a:spcPct val="110000"/>
              </a:lnSpc>
              <a:buFont typeface="+mj-lt"/>
              <a:buAutoNum type="arabicPeriod"/>
            </a:pPr>
            <a:r>
              <a:rPr lang="en-US" sz="3300" b="1" dirty="0">
                <a:solidFill>
                  <a:schemeClr val="tx2"/>
                </a:solidFill>
              </a:rPr>
              <a:t>Organization</a:t>
            </a:r>
          </a:p>
          <a:p>
            <a:pPr marL="557213" lvl="2" indent="-385763" fontAlgn="base">
              <a:lnSpc>
                <a:spcPct val="110000"/>
              </a:lnSpc>
              <a:buFont typeface="+mj-lt"/>
              <a:buAutoNum type="alphaLcPeriod"/>
            </a:pPr>
            <a:r>
              <a:rPr lang="en-US" dirty="0" smtClean="0">
                <a:solidFill>
                  <a:schemeClr val="tx2"/>
                </a:solidFill>
              </a:rPr>
              <a:t>Think about file organization </a:t>
            </a:r>
            <a:r>
              <a:rPr lang="en-US" b="1" dirty="0" smtClean="0">
                <a:solidFill>
                  <a:schemeClr val="tx2"/>
                </a:solidFill>
              </a:rPr>
              <a:t>before</a:t>
            </a:r>
            <a:r>
              <a:rPr lang="en-US" dirty="0" smtClean="0">
                <a:solidFill>
                  <a:schemeClr val="tx2"/>
                </a:solidFill>
              </a:rPr>
              <a:t> you start</a:t>
            </a:r>
          </a:p>
          <a:p>
            <a:pPr marL="557213" lvl="2" indent="-385763" fontAlgn="base">
              <a:lnSpc>
                <a:spcPct val="110000"/>
              </a:lnSpc>
              <a:buFont typeface="+mj-lt"/>
              <a:buAutoNum type="alphaLcPeriod"/>
            </a:pPr>
            <a:r>
              <a:rPr lang="en-US" dirty="0" smtClean="0">
                <a:solidFill>
                  <a:schemeClr val="tx2"/>
                </a:solidFill>
              </a:rPr>
              <a:t>Find something that works for you</a:t>
            </a:r>
          </a:p>
          <a:p>
            <a:pPr marL="557213" lvl="2" indent="-385763" fontAlgn="base">
              <a:lnSpc>
                <a:spcPct val="110000"/>
              </a:lnSpc>
              <a:buFont typeface="+mj-lt"/>
              <a:buAutoNum type="alphaLcPeriod"/>
            </a:pPr>
            <a:r>
              <a:rPr lang="en-US" dirty="0" smtClean="0">
                <a:solidFill>
                  <a:schemeClr val="tx2"/>
                </a:solidFill>
              </a:rPr>
              <a:t>If you’re coding, make it easy to find data vs code vs documents vs figures – easier both on a colleague and future you!</a:t>
            </a:r>
            <a:endParaRPr lang="en-US" dirty="0">
              <a:solidFill>
                <a:schemeClr val="tx2"/>
              </a:solidFill>
            </a:endParaRPr>
          </a:p>
          <a:p>
            <a:pPr marL="385763" indent="-385763" fontAlgn="base">
              <a:lnSpc>
                <a:spcPct val="110000"/>
              </a:lnSpc>
              <a:buFont typeface="+mj-lt"/>
              <a:buAutoNum type="arabicPeriod"/>
            </a:pPr>
            <a:r>
              <a:rPr lang="en-US" sz="3400" b="1" dirty="0">
                <a:solidFill>
                  <a:schemeClr val="tx2"/>
                </a:solidFill>
              </a:rPr>
              <a:t>Automation</a:t>
            </a:r>
          </a:p>
          <a:p>
            <a:pPr marL="557213" lvl="2" indent="-385763" fontAlgn="base">
              <a:lnSpc>
                <a:spcPct val="110000"/>
              </a:lnSpc>
              <a:buFont typeface="+mj-lt"/>
              <a:buAutoNum type="alphaLcPeriod"/>
            </a:pPr>
            <a:r>
              <a:rPr lang="en-US" dirty="0" smtClean="0">
                <a:solidFill>
                  <a:schemeClr val="tx2"/>
                </a:solidFill>
              </a:rPr>
              <a:t>Think about developing methods as small, reusable chunks e.g. to process data, create a figure</a:t>
            </a:r>
            <a:endParaRPr lang="en-US" dirty="0">
              <a:solidFill>
                <a:schemeClr val="tx2"/>
              </a:solidFill>
            </a:endParaRPr>
          </a:p>
          <a:p>
            <a:pPr marL="385763" indent="-385763" fontAlgn="base">
              <a:lnSpc>
                <a:spcPct val="110000"/>
              </a:lnSpc>
              <a:buFont typeface="+mj-lt"/>
              <a:buAutoNum type="arabicPeriod"/>
            </a:pPr>
            <a:r>
              <a:rPr lang="en-US" sz="3400" b="1" dirty="0">
                <a:solidFill>
                  <a:schemeClr val="tx2"/>
                </a:solidFill>
              </a:rPr>
              <a:t>Dissemination</a:t>
            </a:r>
          </a:p>
          <a:p>
            <a:pPr marL="557213" lvl="2" indent="-385763">
              <a:lnSpc>
                <a:spcPct val="110000"/>
              </a:lnSpc>
              <a:buFont typeface="+mj-lt"/>
              <a:buAutoNum type="alphaLcPeriod"/>
            </a:pPr>
            <a:r>
              <a:rPr lang="en-US" dirty="0" smtClean="0">
                <a:solidFill>
                  <a:schemeClr val="tx2"/>
                </a:solidFill>
              </a:rPr>
              <a:t>Share your research e.g. journals, presentations, etc.</a:t>
            </a:r>
          </a:p>
          <a:p>
            <a:pPr marL="557213" lvl="2" indent="-385763">
              <a:lnSpc>
                <a:spcPct val="110000"/>
              </a:lnSpc>
              <a:buFont typeface="+mj-lt"/>
              <a:buAutoNum type="alphaLcPeriod"/>
            </a:pPr>
            <a:r>
              <a:rPr lang="en-US" b="1" dirty="0" smtClean="0">
                <a:solidFill>
                  <a:schemeClr val="tx2"/>
                </a:solidFill>
              </a:rPr>
              <a:t>For our research to be truly reproducible, our full method details need to be shared as well i.e. share your scripts and/or developed workflows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65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organization for computers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1299978"/>
            <a:ext cx="7886700" cy="35827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What are the issues with this spreadsheet that could confuse R?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722" y="1653434"/>
            <a:ext cx="6539668" cy="1869020"/>
          </a:xfrm>
          <a:prstGeom prst="rect">
            <a:avLst/>
          </a:prstGeom>
        </p:spPr>
      </p:pic>
      <p:sp>
        <p:nvSpPr>
          <p:cNvPr id="7" name="Content Placeholder 5"/>
          <p:cNvSpPr txBox="1">
            <a:spLocks/>
          </p:cNvSpPr>
          <p:nvPr/>
        </p:nvSpPr>
        <p:spPr>
          <a:xfrm>
            <a:off x="1350686" y="3555576"/>
            <a:ext cx="3273494" cy="988739"/>
          </a:xfrm>
          <a:prstGeom prst="rect">
            <a:avLst/>
          </a:prstGeom>
        </p:spPr>
        <p:txBody>
          <a:bodyPr vert="horz" lIns="68580" tIns="34290" rIns="68580" bIns="34290" rtlCol="0">
            <a:normAutofit fontScale="85000" lnSpcReduction="10000"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ea typeface="+mn-ea"/>
                <a:cs typeface="Myriad Pro"/>
              </a:defRPr>
            </a:lvl1pPr>
            <a:lvl2pPr marL="228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1" kern="1200">
                <a:solidFill>
                  <a:srgbClr val="1387CC"/>
                </a:solidFill>
                <a:latin typeface="Myriad Pro"/>
                <a:ea typeface="+mn-ea"/>
                <a:cs typeface="Myriad Pro"/>
              </a:defRPr>
            </a:lvl2pPr>
            <a:lvl3pPr marL="457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ea typeface="+mn-ea"/>
                <a:cs typeface="Myriad Pro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ea typeface="+mn-ea"/>
                <a:cs typeface="Myriad Pro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ea typeface="+mn-ea"/>
                <a:cs typeface="Myriad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Multiple tables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Not filling in zeros or null values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Formatting to convey information</a:t>
            </a: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4441474" y="3495684"/>
            <a:ext cx="3273494" cy="9887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ea typeface="+mn-ea"/>
                <a:cs typeface="Myriad Pro"/>
              </a:defRPr>
            </a:lvl1pPr>
            <a:lvl2pPr marL="228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1" kern="1200">
                <a:solidFill>
                  <a:srgbClr val="1387CC"/>
                </a:solidFill>
                <a:latin typeface="Myriad Pro"/>
                <a:ea typeface="+mn-ea"/>
                <a:cs typeface="Myriad Pro"/>
              </a:defRPr>
            </a:lvl2pPr>
            <a:lvl3pPr marL="457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ea typeface="+mn-ea"/>
                <a:cs typeface="Myriad Pro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ea typeface="+mn-ea"/>
                <a:cs typeface="Myriad Pro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ea typeface="+mn-ea"/>
                <a:cs typeface="Myriad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650" dirty="0">
                <a:solidFill>
                  <a:schemeClr val="tx2"/>
                </a:solidFill>
              </a:rPr>
              <a:t>Merging cells</a:t>
            </a:r>
          </a:p>
          <a:p>
            <a:pPr marL="0" indent="0" algn="r">
              <a:buNone/>
            </a:pPr>
            <a:r>
              <a:rPr lang="en-US" sz="1650" dirty="0">
                <a:solidFill>
                  <a:schemeClr val="tx2"/>
                </a:solidFill>
              </a:rPr>
              <a:t>Problematic field names</a:t>
            </a:r>
          </a:p>
          <a:p>
            <a:pPr marL="0" indent="0" algn="r">
              <a:buNone/>
            </a:pPr>
            <a:r>
              <a:rPr lang="en-US" sz="1650" dirty="0">
                <a:solidFill>
                  <a:schemeClr val="tx2"/>
                </a:solidFill>
              </a:rPr>
              <a:t>Metadata in data table</a:t>
            </a:r>
          </a:p>
          <a:p>
            <a:pPr marL="0" indent="0" algn="r">
              <a:buNone/>
            </a:pPr>
            <a:endParaRPr lang="en-US" sz="1650" dirty="0">
              <a:solidFill>
                <a:schemeClr val="tx2"/>
              </a:solidFill>
            </a:endParaRP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269722" y="4577437"/>
            <a:ext cx="6708915" cy="49467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ea typeface="+mn-ea"/>
                <a:cs typeface="Myriad Pro"/>
              </a:defRPr>
            </a:lvl1pPr>
            <a:lvl2pPr marL="228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1" kern="1200">
                <a:solidFill>
                  <a:srgbClr val="1387CC"/>
                </a:solidFill>
                <a:latin typeface="Myriad Pro"/>
                <a:ea typeface="+mn-ea"/>
                <a:cs typeface="Myriad Pro"/>
              </a:defRPr>
            </a:lvl2pPr>
            <a:lvl3pPr marL="457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ea typeface="+mn-ea"/>
                <a:cs typeface="Myriad Pro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ea typeface="+mn-ea"/>
                <a:cs typeface="Myriad Pro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ea typeface="+mn-ea"/>
                <a:cs typeface="Myriad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tx2"/>
                </a:solidFill>
              </a:rPr>
              <a:t>Need to store data in a universal, and static format e.g. .csv</a:t>
            </a:r>
          </a:p>
        </p:txBody>
      </p:sp>
    </p:spTree>
    <p:extLst>
      <p:ext uri="{BB962C8B-B14F-4D97-AF65-F5344CB8AC3E}">
        <p14:creationId xmlns:p14="http://schemas.microsoft.com/office/powerpoint/2010/main" val="76911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96880"/>
            <a:ext cx="7886700" cy="1185335"/>
          </a:xfrm>
        </p:spPr>
        <p:txBody>
          <a:bodyPr>
            <a:noAutofit/>
          </a:bodyPr>
          <a:lstStyle/>
          <a:p>
            <a:r>
              <a:rPr lang="en-US" dirty="0" err="1" smtClean="0"/>
              <a:t>DaRTS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Damariscotta River Time Series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05582"/>
            <a:ext cx="7886700" cy="316898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Download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DaRTS_cruise_data_2012-2020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 20201103.xlsx </a:t>
            </a:r>
            <a:r>
              <a:rPr lang="en-US" dirty="0" smtClean="0"/>
              <a:t>from the Course1/Labs/Lab02/ Google Drive folder.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Save it in a sensible location</a:t>
            </a:r>
            <a:r>
              <a:rPr lang="en-US" dirty="0"/>
              <a:t>! I suggest </a:t>
            </a:r>
            <a:r>
              <a:rPr lang="en-US" dirty="0" smtClean="0"/>
              <a:t>creating </a:t>
            </a:r>
            <a:r>
              <a:rPr lang="en-US" dirty="0"/>
              <a:t>a folder where you are going to do all your lab </a:t>
            </a:r>
            <a:r>
              <a:rPr lang="en-US" dirty="0" smtClean="0"/>
              <a:t>work, with </a:t>
            </a:r>
            <a:r>
              <a:rPr lang="en-US" dirty="0"/>
              <a:t>a sub-folder for each lab (e.g., ~/course1_labs/lab2</a:t>
            </a:r>
            <a:r>
              <a:rPr lang="en-US" dirty="0" smtClean="0"/>
              <a:t>/).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are going to make the data in this file a bit more R friendly!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84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439" y="566683"/>
            <a:ext cx="7886700" cy="733295"/>
          </a:xfrm>
        </p:spPr>
        <p:txBody>
          <a:bodyPr/>
          <a:lstStyle/>
          <a:p>
            <a:r>
              <a:rPr lang="en-US" dirty="0" smtClean="0"/>
              <a:t>Lab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439" y="1427674"/>
            <a:ext cx="8283121" cy="3572497"/>
          </a:xfrm>
        </p:spPr>
        <p:txBody>
          <a:bodyPr>
            <a:noAutofit/>
          </a:bodyPr>
          <a:lstStyle/>
          <a:p>
            <a:r>
              <a:rPr lang="en-US" sz="2200" dirty="0" smtClean="0"/>
              <a:t>Make figures:</a:t>
            </a:r>
          </a:p>
          <a:p>
            <a:pPr lvl="1"/>
            <a:r>
              <a:rPr lang="en-US" sz="2200" dirty="0" smtClean="0"/>
              <a:t>A </a:t>
            </a:r>
            <a:r>
              <a:rPr lang="en-US" sz="2200" dirty="0"/>
              <a:t>temperature profile for Station 1 from the Cruise on Sept 11th </a:t>
            </a:r>
            <a:r>
              <a:rPr lang="en-US" sz="2200" dirty="0" smtClean="0"/>
              <a:t>2012</a:t>
            </a:r>
            <a:endParaRPr lang="en-US" sz="2200" dirty="0"/>
          </a:p>
          <a:p>
            <a:pPr lvl="1"/>
            <a:r>
              <a:rPr lang="en-US" sz="2200" dirty="0" smtClean="0"/>
              <a:t>Temperature </a:t>
            </a:r>
            <a:r>
              <a:rPr lang="en-US" sz="2200" dirty="0"/>
              <a:t>profiles for all the Stations from the Cruise on Sept 11th 2012, with all profiles on the same plot</a:t>
            </a:r>
            <a:r>
              <a:rPr lang="en-US" sz="2200" dirty="0" smtClean="0"/>
              <a:t>.</a:t>
            </a:r>
            <a:endParaRPr lang="en-US" sz="2200" dirty="0"/>
          </a:p>
          <a:p>
            <a:pPr lvl="1"/>
            <a:r>
              <a:rPr lang="en-US" sz="2200" dirty="0" smtClean="0"/>
              <a:t>Profiles </a:t>
            </a:r>
            <a:r>
              <a:rPr lang="en-US" sz="2200" dirty="0"/>
              <a:t>from all the stations for a cruise and variable of your </a:t>
            </a:r>
            <a:r>
              <a:rPr lang="en-US" sz="2200" dirty="0" smtClean="0"/>
              <a:t>choice.</a:t>
            </a:r>
          </a:p>
          <a:p>
            <a:r>
              <a:rPr lang="en-US" sz="2200" dirty="0" smtClean="0"/>
              <a:t>Can either:</a:t>
            </a:r>
          </a:p>
          <a:p>
            <a:pPr lvl="1"/>
            <a:r>
              <a:rPr lang="en-US" sz="2200" dirty="0" smtClean="0"/>
              <a:t>Follow along with me (includes installing R, getting orientated in R)</a:t>
            </a:r>
          </a:p>
          <a:p>
            <a:pPr lvl="1"/>
            <a:r>
              <a:rPr lang="en-US" sz="2200" dirty="0" smtClean="0"/>
              <a:t>Do it on your own and create a R Markdown file with your results</a:t>
            </a:r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0336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gelow Theme 2020">
  <a:themeElements>
    <a:clrScheme name="Bigelow template colors 2020">
      <a:dk1>
        <a:srgbClr val="000000"/>
      </a:dk1>
      <a:lt1>
        <a:srgbClr val="FFFFFF"/>
      </a:lt1>
      <a:dk2>
        <a:srgbClr val="343332"/>
      </a:dk2>
      <a:lt2>
        <a:srgbClr val="B1AAA8"/>
      </a:lt2>
      <a:accent1>
        <a:srgbClr val="183C68"/>
      </a:accent1>
      <a:accent2>
        <a:srgbClr val="1D95D3"/>
      </a:accent2>
      <a:accent3>
        <a:srgbClr val="A6CE38"/>
      </a:accent3>
      <a:accent4>
        <a:srgbClr val="005964"/>
      </a:accent4>
      <a:accent5>
        <a:srgbClr val="0093A9"/>
      </a:accent5>
      <a:accent6>
        <a:srgbClr val="DA511E"/>
      </a:accent6>
      <a:hlink>
        <a:srgbClr val="1D95D3"/>
      </a:hlink>
      <a:folHlink>
        <a:srgbClr val="1D95D3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S_PowerPoint template 2020" id="{EA6635BE-2943-428F-AC05-8DF33241B46D}" vid="{846D5ED7-D340-4875-B8A8-211812D2CC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BLOS_PowerPoint template 2020</Template>
  <TotalTime>4966</TotalTime>
  <Words>604</Words>
  <Application>Microsoft Office PowerPoint</Application>
  <PresentationFormat>On-screen Show (16:9)</PresentationFormat>
  <Paragraphs>84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Courier New</vt:lpstr>
      <vt:lpstr>Myriad Pro</vt:lpstr>
      <vt:lpstr>MyriadPro-Bold</vt:lpstr>
      <vt:lpstr>Roboto</vt:lpstr>
      <vt:lpstr>Roboto Black</vt:lpstr>
      <vt:lpstr>Bigelow Theme 2020</vt:lpstr>
      <vt:lpstr>PowerPoint Presentation</vt:lpstr>
      <vt:lpstr>Why computational skills?</vt:lpstr>
      <vt:lpstr>Why computational skills?</vt:lpstr>
      <vt:lpstr>Why computational skills?</vt:lpstr>
      <vt:lpstr>Why is reproducible science important?</vt:lpstr>
      <vt:lpstr>Best Practices</vt:lpstr>
      <vt:lpstr>Data organization for computers</vt:lpstr>
      <vt:lpstr>DaRTS:  Damariscotta River Time Series Data</vt:lpstr>
      <vt:lpstr>Lab 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Catherine M. Mitchell</dc:creator>
  <cp:lastModifiedBy>Catherine M. Mitchell</cp:lastModifiedBy>
  <cp:revision>14</cp:revision>
  <dcterms:created xsi:type="dcterms:W3CDTF">2021-09-27T15:06:19Z</dcterms:created>
  <dcterms:modified xsi:type="dcterms:W3CDTF">2021-10-04T17:19:37Z</dcterms:modified>
</cp:coreProperties>
</file>