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82" r:id="rId4"/>
    <p:sldId id="276" r:id="rId5"/>
    <p:sldId id="277" r:id="rId6"/>
    <p:sldId id="278" r:id="rId7"/>
    <p:sldId id="279" r:id="rId8"/>
    <p:sldId id="280" r:id="rId9"/>
    <p:sldId id="281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66FF"/>
    <a:srgbClr val="666699"/>
    <a:srgbClr val="3B7D23"/>
    <a:srgbClr val="E6E6E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07CA1-5993-29D3-7F57-E82B1E24D2C2}" v="1" dt="2024-12-22T01:45:11.995"/>
    <p1510:client id="{24005FE4-FE19-29AF-1AAC-7C18A0E92896}" v="187" dt="2024-12-22T02:16:40.174"/>
    <p1510:client id="{9C42D641-43CB-BBD0-E876-6193CDF84A1A}" v="20" dt="2024-12-23T00:58:00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AFB8C74B-1969-7CEB-3113-8F8C6ADA0070}"/>
              </a:ext>
            </a:extLst>
          </p:cNvPr>
          <p:cNvSpPr txBox="1"/>
          <p:nvPr/>
        </p:nvSpPr>
        <p:spPr>
          <a:xfrm>
            <a:off x="326571" y="554181"/>
            <a:ext cx="511628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 dirty="0">
                <a:ea typeface="맑은 고딕"/>
              </a:rPr>
              <a:t>자율주행 주차관제 ​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236DAEFE-4390-DBD8-98EB-ECD83E7FBB10}"/>
              </a:ext>
            </a:extLst>
          </p:cNvPr>
          <p:cNvSpPr txBox="1"/>
          <p:nvPr/>
        </p:nvSpPr>
        <p:spPr>
          <a:xfrm>
            <a:off x="328438" y="1815267"/>
            <a:ext cx="645225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ea typeface="맑은 고딕"/>
              </a:rPr>
              <a:t>협동로봇시스템 제안서</a:t>
            </a:r>
          </a:p>
        </p:txBody>
      </p:sp>
      <p:pic>
        <p:nvPicPr>
          <p:cNvPr id="6" name="그림 5" descr="기계, 과학 기기, 현미경, 디자인이(가) 표시된 사진&#10;&#10;자동 생성된 설명">
            <a:extLst>
              <a:ext uri="{FF2B5EF4-FFF2-40B4-BE49-F238E27FC236}">
                <a16:creationId xmlns:a16="http://schemas.microsoft.com/office/drawing/2014/main" id="{74AEF678-8322-E958-E8A7-5D687C13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2" t="1042" r="-151" b="-417"/>
          <a:stretch/>
        </p:blipFill>
        <p:spPr>
          <a:xfrm>
            <a:off x="6168105" y="1"/>
            <a:ext cx="6032469" cy="6872757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4A64206-AAA8-80EF-A893-9CF815BBB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958518"/>
              </p:ext>
            </p:extLst>
          </p:nvPr>
        </p:nvGraphicFramePr>
        <p:xfrm>
          <a:off x="747623" y="4942037"/>
          <a:ext cx="4859866" cy="10858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3213092283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286314296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</a:pPr>
                      <a:r>
                        <a:rPr lang="af-ZA" altLang="ko-KR" sz="1050" b="1">
                          <a:effectLst/>
                          <a:ea typeface="맑은 고딕"/>
                        </a:rPr>
                        <a:t>F-2조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</a:pPr>
                      <a:endParaRPr lang="af-ZA" altLang="ko-KR" sz="1050" b="1">
                        <a:effectLst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99168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</a:pPr>
                      <a:r>
                        <a:rPr lang="ko-KR" altLang="en-US" sz="1050" b="1">
                          <a:effectLst/>
                          <a:ea typeface="맑은 고딕"/>
                        </a:rPr>
                        <a:t>최종 수정일</a:t>
                      </a:r>
                      <a:endParaRPr lang="ko-KR" altLang="en-US" b="1">
                        <a:effectLst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</a:pPr>
                      <a:r>
                        <a:rPr lang="en-US" altLang="ko-KR" sz="1050" b="1">
                          <a:effectLst/>
                          <a:ea typeface="맑은 고딕"/>
                        </a:rPr>
                        <a:t>2024.12.16</a:t>
                      </a:r>
                      <a:endParaRPr lang="ko-KR" altLang="en-US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9194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</a:pPr>
                      <a:r>
                        <a:rPr lang="ko-KR" altLang="en-US" sz="1050" b="1">
                          <a:effectLst/>
                          <a:ea typeface="맑은 고딕"/>
                        </a:rPr>
                        <a:t>조원</a:t>
                      </a:r>
                      <a:endParaRPr lang="ko-KR" altLang="en-US" b="1">
                        <a:effectLst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75"/>
                        </a:lnSpc>
                      </a:pPr>
                      <a:r>
                        <a:rPr lang="ko-KR" altLang="en-US" sz="1050" b="1" err="1">
                          <a:effectLst/>
                          <a:ea typeface="맑은 고딕"/>
                        </a:rPr>
                        <a:t>최태오</a:t>
                      </a:r>
                      <a:r>
                        <a:rPr lang="ko-KR" altLang="en-US" sz="1050" b="1">
                          <a:effectLst/>
                          <a:ea typeface="맑은 고딕"/>
                        </a:rPr>
                        <a:t> </a:t>
                      </a:r>
                      <a:r>
                        <a:rPr lang="ko-KR" altLang="en-US" sz="1050" b="1" err="1">
                          <a:effectLst/>
                          <a:ea typeface="맑은 고딕"/>
                        </a:rPr>
                        <a:t>이귀현</a:t>
                      </a:r>
                      <a:r>
                        <a:rPr lang="ko-KR" altLang="en-US" sz="1050" b="1">
                          <a:effectLst/>
                          <a:ea typeface="맑은 고딕"/>
                        </a:rPr>
                        <a:t> 백승민 </a:t>
                      </a:r>
                      <a:r>
                        <a:rPr lang="en-US" altLang="ko-KR" sz="1050" b="1">
                          <a:effectLst/>
                          <a:ea typeface="맑은 고딕"/>
                        </a:rPr>
                        <a:t>(3</a:t>
                      </a:r>
                      <a:r>
                        <a:rPr lang="ko-KR" altLang="en-US" sz="1050" b="1">
                          <a:effectLst/>
                          <a:ea typeface="맑은 고딕"/>
                        </a:rPr>
                        <a:t>인</a:t>
                      </a:r>
                      <a:r>
                        <a:rPr lang="en-US" altLang="ko-KR" sz="1050" b="1">
                          <a:effectLst/>
                          <a:ea typeface="맑은 고딕"/>
                        </a:rPr>
                        <a:t>)</a:t>
                      </a:r>
                      <a:endParaRPr lang="ko-KR" altLang="en-US" b="1">
                        <a:effectLst/>
                        <a:ea typeface="맑은 고딕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044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F8FB1A-8D2C-B2BE-D03B-A85E0F45C5A8}"/>
              </a:ext>
            </a:extLst>
          </p:cNvPr>
          <p:cNvCxnSpPr/>
          <p:nvPr/>
        </p:nvCxnSpPr>
        <p:spPr>
          <a:xfrm>
            <a:off x="4294" y="589208"/>
            <a:ext cx="12183413" cy="55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47A8AE-FA07-A515-068B-938EF7DACD3D}"/>
              </a:ext>
            </a:extLst>
          </p:cNvPr>
          <p:cNvSpPr txBox="1"/>
          <p:nvPr/>
        </p:nvSpPr>
        <p:spPr>
          <a:xfrm>
            <a:off x="2650843" y="2655503"/>
            <a:ext cx="6897862" cy="157735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650" b="1">
                <a:ea typeface="맑은 고딕"/>
              </a:rPr>
              <a:t>감사합니다.</a:t>
            </a:r>
          </a:p>
        </p:txBody>
      </p:sp>
      <p:pic>
        <p:nvPicPr>
          <p:cNvPr id="6" name="그래픽 5" descr="거북이 단색으로 채워진">
            <a:extLst>
              <a:ext uri="{FF2B5EF4-FFF2-40B4-BE49-F238E27FC236}">
                <a16:creationId xmlns:a16="http://schemas.microsoft.com/office/drawing/2014/main" id="{BCEC13A1-34E6-5228-4B88-69446825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930" y="121722"/>
            <a:ext cx="568037" cy="5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3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F8FB1A-8D2C-B2BE-D03B-A85E0F45C5A8}"/>
              </a:ext>
            </a:extLst>
          </p:cNvPr>
          <p:cNvCxnSpPr/>
          <p:nvPr/>
        </p:nvCxnSpPr>
        <p:spPr>
          <a:xfrm>
            <a:off x="4294" y="589208"/>
            <a:ext cx="12183413" cy="55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47A8AE-FA07-A515-068B-938EF7DACD3D}"/>
              </a:ext>
            </a:extLst>
          </p:cNvPr>
          <p:cNvSpPr txBox="1"/>
          <p:nvPr/>
        </p:nvSpPr>
        <p:spPr>
          <a:xfrm>
            <a:off x="96533" y="79728"/>
            <a:ext cx="511628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>
                <a:ea typeface="맑은 고딕"/>
              </a:rPr>
              <a:t>주제</a:t>
            </a:r>
            <a:endParaRPr lang="ko-KR" altLang="en-US" sz="2400" b="1" err="1">
              <a:ea typeface="맑은 고딕"/>
            </a:endParaRPr>
          </a:p>
        </p:txBody>
      </p:sp>
      <p:pic>
        <p:nvPicPr>
          <p:cNvPr id="6" name="그래픽 5" descr="거북이 단색으로 채워진">
            <a:extLst>
              <a:ext uri="{FF2B5EF4-FFF2-40B4-BE49-F238E27FC236}">
                <a16:creationId xmlns:a16="http://schemas.microsoft.com/office/drawing/2014/main" id="{BCEC13A1-34E6-5228-4B88-69446825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930" y="121722"/>
            <a:ext cx="568037" cy="577933"/>
          </a:xfrm>
          <a:prstGeom prst="rect">
            <a:avLst/>
          </a:prstGeom>
        </p:spPr>
      </p:pic>
      <p:pic>
        <p:nvPicPr>
          <p:cNvPr id="7" name="그림 6" descr="TurtleBot3 Waffle Pi Robotis - Robots and Robotics">
            <a:extLst>
              <a:ext uri="{FF2B5EF4-FFF2-40B4-BE49-F238E27FC236}">
                <a16:creationId xmlns:a16="http://schemas.microsoft.com/office/drawing/2014/main" id="{EFC49EC3-649D-CEAA-05FB-88839E440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19" y="1284920"/>
            <a:ext cx="1267667" cy="125089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0418E75-62C9-89F8-7C2E-8B37E0A8EA20}"/>
              </a:ext>
            </a:extLst>
          </p:cNvPr>
          <p:cNvGrpSpPr/>
          <p:nvPr/>
        </p:nvGrpSpPr>
        <p:grpSpPr>
          <a:xfrm>
            <a:off x="1675907" y="721408"/>
            <a:ext cx="2195593" cy="2983423"/>
            <a:chOff x="1821050" y="2027694"/>
            <a:chExt cx="2195593" cy="298342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E7CDD88-D823-70A6-13A0-2B458C398FCF}"/>
                </a:ext>
              </a:extLst>
            </p:cNvPr>
            <p:cNvSpPr/>
            <p:nvPr/>
          </p:nvSpPr>
          <p:spPr>
            <a:xfrm>
              <a:off x="1821050" y="2027694"/>
              <a:ext cx="2195593" cy="2983423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6E02C6E-D487-A3B2-A26D-54869DFA50B3}"/>
                </a:ext>
              </a:extLst>
            </p:cNvPr>
            <p:cNvSpPr/>
            <p:nvPr/>
          </p:nvSpPr>
          <p:spPr>
            <a:xfrm>
              <a:off x="2156846" y="2337659"/>
              <a:ext cx="1524000" cy="240223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A4A0B1-125D-7887-41C0-6287E90C506E}"/>
              </a:ext>
            </a:extLst>
          </p:cNvPr>
          <p:cNvSpPr/>
          <p:nvPr/>
        </p:nvSpPr>
        <p:spPr>
          <a:xfrm>
            <a:off x="4081220" y="736169"/>
            <a:ext cx="8033288" cy="6018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ea typeface="맑은 고딕"/>
              </a:rPr>
              <a:t>관제 노드</a:t>
            </a:r>
          </a:p>
          <a:p>
            <a:pPr algn="ctr"/>
            <a:endParaRPr lang="ko-KR" altLang="en-US" sz="1400" u="sng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Turtlebot</a:t>
            </a:r>
            <a:r>
              <a:rPr lang="ko-KR" altLang="en-US" sz="1400" u="sng" dirty="0">
                <a:solidFill>
                  <a:schemeClr val="tx1"/>
                </a:solidFill>
                <a:ea typeface="맑은 고딕"/>
              </a:rPr>
              <a:t>(tb1)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선착장 도착 &gt;&gt;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topic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 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pub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: tb1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arrived</a:t>
            </a:r>
            <a:endParaRPr lang="ko-KR" altLang="en-US" sz="140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turtlebot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node에서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/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turtlebot_state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topic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pub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, 내용은 위와 같음. 관제 노드가 이를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sub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Robot</a:t>
            </a:r>
            <a:r>
              <a:rPr lang="ko-KR" altLang="en-US" sz="1400" u="sng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arm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선착장 도착 &gt;&gt;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topic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pub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: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port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arrived</a:t>
            </a:r>
            <a:endParaRPr lang="ko-KR" altLang="en-US" sz="140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(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robot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arm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node에서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/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arm_state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topic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pub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, 내용은 위와 같음. 관제 노드가 이를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sub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둘 다 완료 발행 시 </a:t>
            </a:r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turtlebot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에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/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cmd_vel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= 0.3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for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ㅁ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sec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보냄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(tb1, tb2 둘 다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arrived이면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tb1부터)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Robot</a:t>
            </a:r>
            <a:r>
              <a:rPr lang="ko-KR" altLang="en-US" sz="1400" u="sng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arm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에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topic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pub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: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on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board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1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(목적지 순서는 1&gt;9. 빈 곳부터 채우도록 목적지 보내기)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Robot</a:t>
            </a:r>
            <a:r>
              <a:rPr lang="ko-KR" altLang="en-US" sz="1400" u="sng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arm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목적지(1)로 이동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Robot</a:t>
            </a:r>
            <a:r>
              <a:rPr lang="ko-KR" altLang="en-US" sz="1400" u="sng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arm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에서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topic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sub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: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tower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arrived</a:t>
            </a:r>
            <a:endParaRPr lang="ko-KR" altLang="en-US" sz="140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sz="1400" u="sng" err="1">
                <a:solidFill>
                  <a:schemeClr val="tx1"/>
                </a:solidFill>
                <a:latin typeface="Malgun Gothic"/>
                <a:ea typeface="Malgun Gothic"/>
              </a:rPr>
              <a:t>turtlebot</a:t>
            </a:r>
            <a:r>
              <a:rPr lang="ko-KR" sz="1400" err="1">
                <a:solidFill>
                  <a:schemeClr val="tx1"/>
                </a:solidFill>
                <a:latin typeface="Malgun Gothic"/>
                <a:ea typeface="Malgun Gothic"/>
              </a:rPr>
              <a:t>에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/</a:t>
            </a:r>
            <a:r>
              <a:rPr lang="ko-KR" sz="1400" err="1">
                <a:solidFill>
                  <a:schemeClr val="tx1"/>
                </a:solidFill>
                <a:latin typeface="Malgun Gothic"/>
                <a:ea typeface="Malgun Gothic"/>
              </a:rPr>
              <a:t>cmd_vel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= </a:t>
            </a:r>
            <a:r>
              <a:rPr lang="en-US" alt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-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0.3 </a:t>
            </a:r>
            <a:r>
              <a:rPr lang="ko-KR" sz="1400" err="1">
                <a:solidFill>
                  <a:schemeClr val="tx1"/>
                </a:solidFill>
                <a:latin typeface="Malgun Gothic"/>
                <a:ea typeface="Malgun Gothic"/>
              </a:rPr>
              <a:t>for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err="1">
                <a:solidFill>
                  <a:schemeClr val="tx1"/>
                </a:solidFill>
                <a:latin typeface="Malgun Gothic"/>
                <a:ea typeface="Malgun Gothic"/>
              </a:rPr>
              <a:t>ㅁ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err="1">
                <a:solidFill>
                  <a:schemeClr val="tx1"/>
                </a:solidFill>
                <a:latin typeface="Malgun Gothic"/>
                <a:ea typeface="Malgun Gothic"/>
              </a:rPr>
              <a:t>sec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보냄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sz="1400" u="sng" err="1">
                <a:solidFill>
                  <a:schemeClr val="tx1"/>
                </a:solidFill>
                <a:latin typeface="Malgun Gothic"/>
                <a:ea typeface="Malgun Gothic"/>
              </a:rPr>
              <a:t>Robot</a:t>
            </a:r>
            <a:r>
              <a:rPr lang="ko-KR" sz="1400" u="sng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u="sng" err="1">
                <a:solidFill>
                  <a:schemeClr val="tx1"/>
                </a:solidFill>
                <a:latin typeface="Malgun Gothic"/>
                <a:ea typeface="Malgun Gothic"/>
              </a:rPr>
              <a:t>arm</a:t>
            </a:r>
            <a:r>
              <a:rPr lang="ko-KR" sz="1400" err="1">
                <a:solidFill>
                  <a:schemeClr val="tx1"/>
                </a:solidFill>
                <a:latin typeface="Malgun Gothic"/>
                <a:ea typeface="Malgun Gothic"/>
              </a:rPr>
              <a:t>에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err="1">
                <a:solidFill>
                  <a:schemeClr val="tx1"/>
                </a:solidFill>
                <a:latin typeface="Malgun Gothic"/>
                <a:ea typeface="Malgun Gothic"/>
              </a:rPr>
              <a:t>topic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err="1">
                <a:solidFill>
                  <a:schemeClr val="tx1"/>
                </a:solidFill>
                <a:latin typeface="Malgun Gothic"/>
                <a:ea typeface="Malgun Gothic"/>
              </a:rPr>
              <a:t>pub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: </a:t>
            </a:r>
            <a:r>
              <a:rPr lang="en-US" alt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empty</a:t>
            </a:r>
            <a:endParaRPr lang="ko-KR" sz="14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Robot</a:t>
            </a:r>
            <a:r>
              <a:rPr lang="ko-KR" altLang="en-US" sz="1400" u="sng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arm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선착장으로 이동</a:t>
            </a:r>
          </a:p>
        </p:txBody>
      </p:sp>
    </p:spTree>
    <p:extLst>
      <p:ext uri="{BB962C8B-B14F-4D97-AF65-F5344CB8AC3E}">
        <p14:creationId xmlns:p14="http://schemas.microsoft.com/office/powerpoint/2010/main" val="41140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F8FB1A-8D2C-B2BE-D03B-A85E0F45C5A8}"/>
              </a:ext>
            </a:extLst>
          </p:cNvPr>
          <p:cNvCxnSpPr/>
          <p:nvPr/>
        </p:nvCxnSpPr>
        <p:spPr>
          <a:xfrm>
            <a:off x="4294" y="589208"/>
            <a:ext cx="12183413" cy="55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47A8AE-FA07-A515-068B-938EF7DACD3D}"/>
              </a:ext>
            </a:extLst>
          </p:cNvPr>
          <p:cNvSpPr txBox="1"/>
          <p:nvPr/>
        </p:nvSpPr>
        <p:spPr>
          <a:xfrm>
            <a:off x="96533" y="79728"/>
            <a:ext cx="511628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>
                <a:ea typeface="맑은 고딕"/>
              </a:rPr>
              <a:t>주제</a:t>
            </a:r>
            <a:endParaRPr lang="ko-KR" altLang="en-US" sz="2400" b="1" err="1">
              <a:ea typeface="맑은 고딕"/>
            </a:endParaRPr>
          </a:p>
        </p:txBody>
      </p:sp>
      <p:pic>
        <p:nvPicPr>
          <p:cNvPr id="6" name="그래픽 5" descr="거북이 단색으로 채워진">
            <a:extLst>
              <a:ext uri="{FF2B5EF4-FFF2-40B4-BE49-F238E27FC236}">
                <a16:creationId xmlns:a16="http://schemas.microsoft.com/office/drawing/2014/main" id="{BCEC13A1-34E6-5228-4B88-69446825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930" y="121722"/>
            <a:ext cx="568037" cy="57793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A4A0B1-125D-7887-41C0-6287E90C506E}"/>
              </a:ext>
            </a:extLst>
          </p:cNvPr>
          <p:cNvSpPr/>
          <p:nvPr/>
        </p:nvSpPr>
        <p:spPr>
          <a:xfrm>
            <a:off x="8299051" y="703972"/>
            <a:ext cx="3783260" cy="6050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ea typeface="맑은 고딕"/>
              </a:rPr>
              <a:t>로봇손</a:t>
            </a:r>
            <a:r>
              <a:rPr lang="ko-KR" altLang="en-US" sz="1600" b="1" dirty="0">
                <a:solidFill>
                  <a:schemeClr val="tx1"/>
                </a:solidFill>
                <a:ea typeface="맑은 고딕"/>
              </a:rPr>
              <a:t> 노드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sz="1400" u="sng" dirty="0" err="1">
                <a:solidFill>
                  <a:schemeClr val="tx1"/>
                </a:solidFill>
                <a:latin typeface="Malgun Gothic"/>
                <a:ea typeface="Malgun Gothic"/>
              </a:rPr>
              <a:t>Robot</a:t>
            </a:r>
            <a:r>
              <a:rPr lang="ko-KR" sz="1400" u="sng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u="sng" dirty="0" err="1">
                <a:solidFill>
                  <a:schemeClr val="tx1"/>
                </a:solidFill>
                <a:latin typeface="Malgun Gothic"/>
                <a:ea typeface="Malgun Gothic"/>
              </a:rPr>
              <a:t>arm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선착장 도착 &gt;&gt;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topic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pub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: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port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arrived</a:t>
            </a:r>
            <a:endParaRPr lang="ko-KR" sz="14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/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(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robot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arm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node에서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/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arm_state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topic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pub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, 내용은 위와 같음. 관제 노드가 이를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sub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latin typeface="맑은 고딕" panose="020F0502020204030204"/>
              <a:ea typeface="맑은 고딕"/>
            </a:endParaRPr>
          </a:p>
          <a:p>
            <a:pPr algn="ctr"/>
            <a:r>
              <a:rPr lang="ko-KR" sz="1400" u="sng" dirty="0" err="1">
                <a:solidFill>
                  <a:schemeClr val="tx1"/>
                </a:solidFill>
                <a:latin typeface="Malgun Gothic"/>
                <a:ea typeface="Malgun Gothic"/>
              </a:rPr>
              <a:t>Robot</a:t>
            </a:r>
            <a:r>
              <a:rPr lang="ko-KR" sz="1400" u="sng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u="sng" dirty="0" err="1">
                <a:solidFill>
                  <a:schemeClr val="tx1"/>
                </a:solidFill>
                <a:latin typeface="Malgun Gothic"/>
                <a:ea typeface="Malgun Gothic"/>
              </a:rPr>
              <a:t>arm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목적지(1)로 이동</a:t>
            </a:r>
            <a:endParaRPr lang="en-US" altLang="ko-KR" sz="14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/>
            <a:endParaRPr lang="ko-KR" sz="14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/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topic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pub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( /</a:t>
            </a:r>
            <a:r>
              <a:rPr lang="en-US" alt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arm_state</a:t>
            </a:r>
            <a:r>
              <a:rPr lang="en-US" alt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:</a:t>
            </a:r>
            <a:r>
              <a:rPr lang="ko-KR" altLang="en-US" sz="14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tower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arrived</a:t>
            </a:r>
            <a:r>
              <a:rPr lang="en-US" alt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)</a:t>
            </a:r>
            <a:endParaRPr lang="ko-KR" sz="14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CCB423-FD81-8D60-0AE5-85537E81A5B3}"/>
              </a:ext>
            </a:extLst>
          </p:cNvPr>
          <p:cNvSpPr/>
          <p:nvPr/>
        </p:nvSpPr>
        <p:spPr>
          <a:xfrm>
            <a:off x="3877305" y="703972"/>
            <a:ext cx="4276950" cy="6050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ea typeface="맑은 고딕"/>
              </a:rPr>
              <a:t>관제 노드</a:t>
            </a:r>
          </a:p>
          <a:p>
            <a:pPr algn="ctr"/>
            <a:endParaRPr lang="ko-KR" altLang="en-US" sz="1400" u="sng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" /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turtlebot_state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= tb1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arrived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&amp; /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arm_state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=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port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arrrived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"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둘 다 완료 발행 시 </a:t>
            </a:r>
            <a:r>
              <a:rPr lang="ko-KR" altLang="en-US" sz="1400" u="sng" dirty="0">
                <a:solidFill>
                  <a:schemeClr val="tx1"/>
                </a:solidFill>
                <a:ea typeface="맑은 고딕"/>
              </a:rPr>
              <a:t>tb1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에 /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cmd_vel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= 0.3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for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ㅁ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sec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보냄</a:t>
            </a:r>
            <a:endParaRPr lang="ko-KR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(tb1, tb2 둘 다 </a:t>
            </a:r>
            <a:r>
              <a:rPr lang="ko-KR" altLang="en-US" sz="1400" err="1">
                <a:solidFill>
                  <a:schemeClr val="tx1"/>
                </a:solidFill>
                <a:ea typeface="맑은 고딕"/>
              </a:rPr>
              <a:t>arrived이면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tb1부터)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self.state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: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on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board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1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(목적지 순서는 1&gt;9. 빈 곳부터 채우도록 목적지 보내기)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topic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sub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( /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arm_state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: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tower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ea typeface="맑은 고딕"/>
              </a:rPr>
              <a:t>arrived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)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sz="1400" u="sng" err="1">
                <a:solidFill>
                  <a:schemeClr val="tx1"/>
                </a:solidFill>
                <a:latin typeface="Malgun Gothic"/>
                <a:ea typeface="Malgun Gothic"/>
              </a:rPr>
              <a:t>turtlebot</a:t>
            </a:r>
            <a:r>
              <a:rPr lang="ko-KR" sz="1400" err="1">
                <a:solidFill>
                  <a:schemeClr val="tx1"/>
                </a:solidFill>
                <a:latin typeface="Malgun Gothic"/>
                <a:ea typeface="Malgun Gothic"/>
              </a:rPr>
              <a:t>에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/</a:t>
            </a:r>
            <a:r>
              <a:rPr lang="ko-KR" sz="1400" err="1">
                <a:solidFill>
                  <a:schemeClr val="tx1"/>
                </a:solidFill>
                <a:latin typeface="Malgun Gothic"/>
                <a:ea typeface="Malgun Gothic"/>
              </a:rPr>
              <a:t>cmd_vel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= </a:t>
            </a:r>
            <a:r>
              <a:rPr lang="en-US" alt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-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0.3 </a:t>
            </a:r>
            <a:r>
              <a:rPr lang="ko-KR" sz="1400" err="1">
                <a:solidFill>
                  <a:schemeClr val="tx1"/>
                </a:solidFill>
                <a:latin typeface="Malgun Gothic"/>
                <a:ea typeface="Malgun Gothic"/>
              </a:rPr>
              <a:t>for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err="1">
                <a:solidFill>
                  <a:schemeClr val="tx1"/>
                </a:solidFill>
                <a:latin typeface="Malgun Gothic"/>
                <a:ea typeface="Malgun Gothic"/>
              </a:rPr>
              <a:t>ㅁ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err="1">
                <a:solidFill>
                  <a:schemeClr val="tx1"/>
                </a:solidFill>
                <a:latin typeface="Malgun Gothic"/>
                <a:ea typeface="Malgun Gothic"/>
              </a:rPr>
              <a:t>sec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보냄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self.state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: </a:t>
            </a:r>
            <a:r>
              <a:rPr lang="en-US" alt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empty</a:t>
            </a:r>
            <a:endParaRPr lang="ko-KR" sz="14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  <a:p>
            <a:pPr algn="ctr"/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Robot</a:t>
            </a:r>
            <a:r>
              <a:rPr lang="ko-KR" altLang="en-US" sz="1400" u="sng" dirty="0">
                <a:solidFill>
                  <a:schemeClr val="tx1"/>
                </a:solidFill>
                <a:ea typeface="맑은 고딕"/>
              </a:rPr>
              <a:t> </a:t>
            </a:r>
            <a:r>
              <a:rPr lang="ko-KR" altLang="en-US" sz="1400" u="sng" err="1">
                <a:solidFill>
                  <a:schemeClr val="tx1"/>
                </a:solidFill>
                <a:ea typeface="맑은 고딕"/>
              </a:rPr>
              <a:t>arm</a:t>
            </a:r>
            <a:r>
              <a:rPr lang="ko-KR" altLang="en-US" sz="1400" dirty="0">
                <a:solidFill>
                  <a:schemeClr val="tx1"/>
                </a:solidFill>
                <a:ea typeface="맑은 고딕"/>
              </a:rPr>
              <a:t> 선착장으로 이동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8D316E-3CC0-DBF2-44BC-3721AFAC2895}"/>
              </a:ext>
            </a:extLst>
          </p:cNvPr>
          <p:cNvSpPr/>
          <p:nvPr/>
        </p:nvSpPr>
        <p:spPr>
          <a:xfrm>
            <a:off x="120966" y="703972"/>
            <a:ext cx="3590077" cy="60507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ea typeface="맑은 고딕"/>
              </a:rPr>
              <a:t>터틀봇</a:t>
            </a:r>
            <a:r>
              <a:rPr lang="ko-KR" altLang="en-US" sz="1600" b="1" dirty="0">
                <a:solidFill>
                  <a:schemeClr val="tx1"/>
                </a:solidFill>
                <a:ea typeface="맑은 고딕"/>
              </a:rPr>
              <a:t> 노드</a:t>
            </a:r>
          </a:p>
          <a:p>
            <a:pPr algn="ctr"/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/>
            <a:r>
              <a:rPr lang="ko-KR" sz="1400" u="sng" dirty="0" err="1">
                <a:solidFill>
                  <a:schemeClr val="tx1"/>
                </a:solidFill>
                <a:latin typeface="Malgun Gothic"/>
                <a:ea typeface="Malgun Gothic"/>
              </a:rPr>
              <a:t>Turtlebot</a:t>
            </a:r>
            <a:r>
              <a:rPr lang="ko-KR" sz="1400" u="sng" dirty="0">
                <a:solidFill>
                  <a:schemeClr val="tx1"/>
                </a:solidFill>
                <a:latin typeface="Malgun Gothic"/>
                <a:ea typeface="Malgun Gothic"/>
              </a:rPr>
              <a:t>(tb1)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선착장 도착 &gt;&gt;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topic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 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pub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: tb1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arrived</a:t>
            </a:r>
            <a:endParaRPr lang="ko-KR" sz="1400" dirty="0">
              <a:solidFill>
                <a:schemeClr val="tx1"/>
              </a:solidFill>
              <a:latin typeface="Malgun Gothic"/>
              <a:ea typeface="Malgun Gothic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(/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turtlebot_state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topic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 </a:t>
            </a:r>
            <a:r>
              <a:rPr lang="ko-KR" sz="1400" dirty="0" err="1">
                <a:solidFill>
                  <a:schemeClr val="tx1"/>
                </a:solidFill>
                <a:latin typeface="Malgun Gothic"/>
                <a:ea typeface="Malgun Gothic"/>
              </a:rPr>
              <a:t>pub</a:t>
            </a:r>
            <a:r>
              <a:rPr 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, 내용은 위와 같음</a:t>
            </a:r>
            <a:r>
              <a:rPr lang="en-US" altLang="ko-KR" sz="1400" dirty="0">
                <a:solidFill>
                  <a:schemeClr val="tx1"/>
                </a:solidFill>
                <a:latin typeface="Malgun Gothic"/>
                <a:ea typeface="Malgun Gothic"/>
              </a:rPr>
              <a:t>.)</a:t>
            </a:r>
          </a:p>
          <a:p>
            <a:pPr algn="ctr"/>
            <a:endParaRPr lang="ko-KR" altLang="en-US" sz="1400" dirty="0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5278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F8FB1A-8D2C-B2BE-D03B-A85E0F45C5A8}"/>
              </a:ext>
            </a:extLst>
          </p:cNvPr>
          <p:cNvCxnSpPr/>
          <p:nvPr/>
        </p:nvCxnSpPr>
        <p:spPr>
          <a:xfrm>
            <a:off x="4294" y="589208"/>
            <a:ext cx="12183413" cy="55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47A8AE-FA07-A515-068B-938EF7DACD3D}"/>
              </a:ext>
            </a:extLst>
          </p:cNvPr>
          <p:cNvSpPr txBox="1"/>
          <p:nvPr/>
        </p:nvSpPr>
        <p:spPr>
          <a:xfrm>
            <a:off x="96533" y="79728"/>
            <a:ext cx="511628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>
                <a:ea typeface="맑은 고딕"/>
              </a:rPr>
              <a:t>주제</a:t>
            </a:r>
            <a:endParaRPr lang="ko-KR" altLang="en-US" sz="2400" b="1" err="1">
              <a:ea typeface="맑은 고딕"/>
            </a:endParaRPr>
          </a:p>
        </p:txBody>
      </p:sp>
      <p:pic>
        <p:nvPicPr>
          <p:cNvPr id="6" name="그래픽 5" descr="거북이 단색으로 채워진">
            <a:extLst>
              <a:ext uri="{FF2B5EF4-FFF2-40B4-BE49-F238E27FC236}">
                <a16:creationId xmlns:a16="http://schemas.microsoft.com/office/drawing/2014/main" id="{BCEC13A1-34E6-5228-4B88-69446825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930" y="121722"/>
            <a:ext cx="568037" cy="5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0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F8FB1A-8D2C-B2BE-D03B-A85E0F45C5A8}"/>
              </a:ext>
            </a:extLst>
          </p:cNvPr>
          <p:cNvCxnSpPr/>
          <p:nvPr/>
        </p:nvCxnSpPr>
        <p:spPr>
          <a:xfrm>
            <a:off x="4294" y="589208"/>
            <a:ext cx="12183413" cy="55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47A8AE-FA07-A515-068B-938EF7DACD3D}"/>
              </a:ext>
            </a:extLst>
          </p:cNvPr>
          <p:cNvSpPr txBox="1"/>
          <p:nvPr/>
        </p:nvSpPr>
        <p:spPr>
          <a:xfrm>
            <a:off x="96533" y="79728"/>
            <a:ext cx="511628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>
                <a:ea typeface="맑은 고딕"/>
              </a:rPr>
              <a:t>주제</a:t>
            </a:r>
            <a:endParaRPr lang="ko-KR" altLang="en-US" sz="2400" b="1" err="1">
              <a:ea typeface="맑은 고딕"/>
            </a:endParaRPr>
          </a:p>
        </p:txBody>
      </p:sp>
      <p:pic>
        <p:nvPicPr>
          <p:cNvPr id="6" name="그래픽 5" descr="거북이 단색으로 채워진">
            <a:extLst>
              <a:ext uri="{FF2B5EF4-FFF2-40B4-BE49-F238E27FC236}">
                <a16:creationId xmlns:a16="http://schemas.microsoft.com/office/drawing/2014/main" id="{BCEC13A1-34E6-5228-4B88-69446825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930" y="121722"/>
            <a:ext cx="568037" cy="5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6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F8FB1A-8D2C-B2BE-D03B-A85E0F45C5A8}"/>
              </a:ext>
            </a:extLst>
          </p:cNvPr>
          <p:cNvCxnSpPr/>
          <p:nvPr/>
        </p:nvCxnSpPr>
        <p:spPr>
          <a:xfrm>
            <a:off x="4294" y="589208"/>
            <a:ext cx="12183413" cy="55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47A8AE-FA07-A515-068B-938EF7DACD3D}"/>
              </a:ext>
            </a:extLst>
          </p:cNvPr>
          <p:cNvSpPr txBox="1"/>
          <p:nvPr/>
        </p:nvSpPr>
        <p:spPr>
          <a:xfrm>
            <a:off x="96533" y="79728"/>
            <a:ext cx="511628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>
                <a:ea typeface="맑은 고딕"/>
              </a:rPr>
              <a:t>주제</a:t>
            </a:r>
            <a:endParaRPr lang="ko-KR" altLang="en-US" sz="2400" b="1" err="1">
              <a:ea typeface="맑은 고딕"/>
            </a:endParaRPr>
          </a:p>
        </p:txBody>
      </p:sp>
      <p:pic>
        <p:nvPicPr>
          <p:cNvPr id="6" name="그래픽 5" descr="거북이 단색으로 채워진">
            <a:extLst>
              <a:ext uri="{FF2B5EF4-FFF2-40B4-BE49-F238E27FC236}">
                <a16:creationId xmlns:a16="http://schemas.microsoft.com/office/drawing/2014/main" id="{BCEC13A1-34E6-5228-4B88-69446825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930" y="121722"/>
            <a:ext cx="568037" cy="5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1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F8FB1A-8D2C-B2BE-D03B-A85E0F45C5A8}"/>
              </a:ext>
            </a:extLst>
          </p:cNvPr>
          <p:cNvCxnSpPr/>
          <p:nvPr/>
        </p:nvCxnSpPr>
        <p:spPr>
          <a:xfrm>
            <a:off x="4294" y="589208"/>
            <a:ext cx="12183413" cy="55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47A8AE-FA07-A515-068B-938EF7DACD3D}"/>
              </a:ext>
            </a:extLst>
          </p:cNvPr>
          <p:cNvSpPr txBox="1"/>
          <p:nvPr/>
        </p:nvSpPr>
        <p:spPr>
          <a:xfrm>
            <a:off x="96533" y="79728"/>
            <a:ext cx="511628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>
                <a:ea typeface="맑은 고딕"/>
              </a:rPr>
              <a:t>주제</a:t>
            </a:r>
            <a:endParaRPr lang="ko-KR" altLang="en-US" sz="2400" b="1" err="1">
              <a:ea typeface="맑은 고딕"/>
            </a:endParaRPr>
          </a:p>
        </p:txBody>
      </p:sp>
      <p:pic>
        <p:nvPicPr>
          <p:cNvPr id="6" name="그래픽 5" descr="거북이 단색으로 채워진">
            <a:extLst>
              <a:ext uri="{FF2B5EF4-FFF2-40B4-BE49-F238E27FC236}">
                <a16:creationId xmlns:a16="http://schemas.microsoft.com/office/drawing/2014/main" id="{BCEC13A1-34E6-5228-4B88-69446825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930" y="121722"/>
            <a:ext cx="568037" cy="5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4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F8FB1A-8D2C-B2BE-D03B-A85E0F45C5A8}"/>
              </a:ext>
            </a:extLst>
          </p:cNvPr>
          <p:cNvCxnSpPr/>
          <p:nvPr/>
        </p:nvCxnSpPr>
        <p:spPr>
          <a:xfrm>
            <a:off x="4294" y="589208"/>
            <a:ext cx="12183413" cy="55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47A8AE-FA07-A515-068B-938EF7DACD3D}"/>
              </a:ext>
            </a:extLst>
          </p:cNvPr>
          <p:cNvSpPr txBox="1"/>
          <p:nvPr/>
        </p:nvSpPr>
        <p:spPr>
          <a:xfrm>
            <a:off x="96533" y="79728"/>
            <a:ext cx="511628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>
                <a:ea typeface="맑은 고딕"/>
              </a:rPr>
              <a:t>주제</a:t>
            </a:r>
            <a:endParaRPr lang="ko-KR" altLang="en-US" sz="2400" b="1" err="1">
              <a:ea typeface="맑은 고딕"/>
            </a:endParaRPr>
          </a:p>
        </p:txBody>
      </p:sp>
      <p:pic>
        <p:nvPicPr>
          <p:cNvPr id="6" name="그래픽 5" descr="거북이 단색으로 채워진">
            <a:extLst>
              <a:ext uri="{FF2B5EF4-FFF2-40B4-BE49-F238E27FC236}">
                <a16:creationId xmlns:a16="http://schemas.microsoft.com/office/drawing/2014/main" id="{BCEC13A1-34E6-5228-4B88-69446825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930" y="121722"/>
            <a:ext cx="568037" cy="5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4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5F8FB1A-8D2C-B2BE-D03B-A85E0F45C5A8}"/>
              </a:ext>
            </a:extLst>
          </p:cNvPr>
          <p:cNvCxnSpPr/>
          <p:nvPr/>
        </p:nvCxnSpPr>
        <p:spPr>
          <a:xfrm>
            <a:off x="4294" y="589208"/>
            <a:ext cx="12183413" cy="558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47A8AE-FA07-A515-068B-938EF7DACD3D}"/>
              </a:ext>
            </a:extLst>
          </p:cNvPr>
          <p:cNvSpPr txBox="1"/>
          <p:nvPr/>
        </p:nvSpPr>
        <p:spPr>
          <a:xfrm>
            <a:off x="96533" y="79728"/>
            <a:ext cx="511628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200" b="1">
                <a:ea typeface="맑은 고딕"/>
              </a:rPr>
              <a:t>주제</a:t>
            </a:r>
            <a:endParaRPr lang="ko-KR" altLang="en-US" sz="2400" b="1" err="1">
              <a:ea typeface="맑은 고딕"/>
            </a:endParaRPr>
          </a:p>
        </p:txBody>
      </p:sp>
      <p:pic>
        <p:nvPicPr>
          <p:cNvPr id="6" name="그래픽 5" descr="거북이 단색으로 채워진">
            <a:extLst>
              <a:ext uri="{FF2B5EF4-FFF2-40B4-BE49-F238E27FC236}">
                <a16:creationId xmlns:a16="http://schemas.microsoft.com/office/drawing/2014/main" id="{BCEC13A1-34E6-5228-4B88-694468253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0930" y="121722"/>
            <a:ext cx="568037" cy="5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kwi hyun lee</dc:creator>
  <cp:revision>188</cp:revision>
  <dcterms:created xsi:type="dcterms:W3CDTF">2024-12-04T05:38:34Z</dcterms:created>
  <dcterms:modified xsi:type="dcterms:W3CDTF">2024-12-23T00:59:20Z</dcterms:modified>
</cp:coreProperties>
</file>