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74" r:id="rId4"/>
    <p:sldId id="261" r:id="rId5"/>
    <p:sldId id="264" r:id="rId6"/>
    <p:sldId id="263" r:id="rId7"/>
    <p:sldId id="265" r:id="rId8"/>
    <p:sldId id="266" r:id="rId9"/>
    <p:sldId id="267" r:id="rId10"/>
    <p:sldId id="275" r:id="rId11"/>
    <p:sldId id="276" r:id="rId12"/>
    <p:sldId id="278" r:id="rId13"/>
    <p:sldId id="279" r:id="rId14"/>
    <p:sldId id="280" r:id="rId15"/>
    <p:sldId id="281" r:id="rId16"/>
    <p:sldId id="286" r:id="rId17"/>
    <p:sldId id="282" r:id="rId18"/>
    <p:sldId id="283" r:id="rId19"/>
    <p:sldId id="284" r:id="rId20"/>
    <p:sldId id="285" r:id="rId21"/>
    <p:sldId id="287" r:id="rId22"/>
    <p:sldId id="28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16945-9824-4AA2-A9D1-B1154577AA0A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20662-A752-4227-AE13-DA07190B4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7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0662-A752-4227-AE13-DA07190B4F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5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D67-FBE5-4474-872D-B45D689AA95F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2F4B-5D7C-46AD-B25F-C87AA4638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63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D67-FBE5-4474-872D-B45D689AA95F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2F4B-5D7C-46AD-B25F-C87AA4638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59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D67-FBE5-4474-872D-B45D689AA95F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2F4B-5D7C-46AD-B25F-C87AA4638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D67-FBE5-4474-872D-B45D689AA95F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2F4B-5D7C-46AD-B25F-C87AA4638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5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D67-FBE5-4474-872D-B45D689AA95F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2F4B-5D7C-46AD-B25F-C87AA4638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5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D67-FBE5-4474-872D-B45D689AA95F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2F4B-5D7C-46AD-B25F-C87AA4638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46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D67-FBE5-4474-872D-B45D689AA95F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2F4B-5D7C-46AD-B25F-C87AA4638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9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D67-FBE5-4474-872D-B45D689AA95F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2F4B-5D7C-46AD-B25F-C87AA4638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79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D67-FBE5-4474-872D-B45D689AA95F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2F4B-5D7C-46AD-B25F-C87AA4638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4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D67-FBE5-4474-872D-B45D689AA95F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2F4B-5D7C-46AD-B25F-C87AA4638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D67-FBE5-4474-872D-B45D689AA95F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2F4B-5D7C-46AD-B25F-C87AA4638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59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3DD67-FBE5-4474-872D-B45D689AA95F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2F4B-5D7C-46AD-B25F-C87AA4638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5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wmf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3848" y="1830701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Memory Networks for Language Understanding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5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Contributions of </a:t>
            </a:r>
            <a:r>
              <a:rPr lang="en-US" altLang="zh-CN" dirty="0" err="1" smtClean="0"/>
              <a:t>MemNet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Global long term memory</a:t>
            </a:r>
          </a:p>
          <a:p>
            <a:pPr marL="0" indent="0">
              <a:buNone/>
            </a:pPr>
            <a:endParaRPr lang="en-US" altLang="zh-CN" sz="3200" dirty="0" smtClean="0"/>
          </a:p>
          <a:p>
            <a:r>
              <a:rPr lang="en-US" altLang="zh-CN" sz="3200" dirty="0" smtClean="0"/>
              <a:t>Attention mechanism for inference </a:t>
            </a:r>
          </a:p>
          <a:p>
            <a:pPr marL="0" indent="0">
              <a:buNone/>
            </a:pPr>
            <a:endParaRPr lang="en-US" altLang="zh-CN" sz="3200" dirty="0" smtClean="0"/>
          </a:p>
          <a:p>
            <a:r>
              <a:rPr lang="en-US" altLang="zh-CN" sz="3200" dirty="0" smtClean="0"/>
              <a:t>Make use of strong supervision information (supporting facts)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29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94" y="236328"/>
            <a:ext cx="9222524" cy="6480004"/>
          </a:xfrm>
        </p:spPr>
      </p:pic>
    </p:spTree>
    <p:extLst>
      <p:ext uri="{BB962C8B-B14F-4D97-AF65-F5344CB8AC3E}">
        <p14:creationId xmlns:p14="http://schemas.microsoft.com/office/powerpoint/2010/main" val="29698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976" y="26219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9976" y="1813764"/>
            <a:ext cx="10515600" cy="588391"/>
          </a:xfrm>
        </p:spPr>
        <p:txBody>
          <a:bodyPr/>
          <a:lstStyle/>
          <a:p>
            <a:r>
              <a:rPr lang="en-US" altLang="zh-CN" dirty="0" smtClean="0"/>
              <a:t>Single </a:t>
            </a:r>
            <a:r>
              <a:rPr lang="en-US" altLang="zh-CN" dirty="0" smtClean="0"/>
              <a:t>Hop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077544"/>
              </p:ext>
            </p:extLst>
          </p:nvPr>
        </p:nvGraphicFramePr>
        <p:xfrm>
          <a:off x="3047248" y="1248307"/>
          <a:ext cx="9585599" cy="5256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" r:id="rId3" imgW="12736440" imgH="6984000" progId="Photoshop.Image.12">
                  <p:embed/>
                </p:oleObj>
              </mc:Choice>
              <mc:Fallback>
                <p:oleObj name="Image" r:id="rId3" imgW="12736440" imgH="698400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7248" y="1248307"/>
                        <a:ext cx="9585599" cy="5256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-158891" y="2426729"/>
                <a:ext cx="4916424" cy="9398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𝑆𝑒𝑛𝑡𝑒𝑛𝑐𝑒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891" y="2426729"/>
                <a:ext cx="4916424" cy="9398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569976" y="3581095"/>
            <a:ext cx="3392423" cy="2923523"/>
            <a:chOff x="569976" y="3287209"/>
            <a:chExt cx="3392423" cy="2923523"/>
          </a:xfrm>
        </p:grpSpPr>
        <p:grpSp>
          <p:nvGrpSpPr>
            <p:cNvPr id="9" name="组合 8"/>
            <p:cNvGrpSpPr/>
            <p:nvPr/>
          </p:nvGrpSpPr>
          <p:grpSpPr>
            <a:xfrm>
              <a:off x="569976" y="4175493"/>
              <a:ext cx="3392423" cy="2035239"/>
              <a:chOff x="605409" y="2644734"/>
              <a:chExt cx="5051679" cy="3035325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409" y="2644734"/>
                <a:ext cx="4324350" cy="828675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5409" y="3604441"/>
                <a:ext cx="2790825" cy="12954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4088" y="4718034"/>
                <a:ext cx="4953000" cy="962025"/>
              </a:xfrm>
              <a:prstGeom prst="rect">
                <a:avLst/>
              </a:prstGeom>
            </p:spPr>
          </p:pic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6243" y="3287209"/>
              <a:ext cx="2439672" cy="499502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6243" y="3736229"/>
              <a:ext cx="2162305" cy="499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16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976" y="26219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9976" y="1813764"/>
            <a:ext cx="10515600" cy="588391"/>
          </a:xfrm>
        </p:spPr>
        <p:txBody>
          <a:bodyPr/>
          <a:lstStyle/>
          <a:p>
            <a:r>
              <a:rPr lang="en-US" altLang="zh-CN" dirty="0" smtClean="0"/>
              <a:t>Multi </a:t>
            </a:r>
            <a:r>
              <a:rPr lang="en-US" altLang="zh-CN" dirty="0" smtClean="0"/>
              <a:t>Hops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571656" y="0"/>
          <a:ext cx="6450013" cy="671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Image" r:id="rId3" imgW="6450480" imgH="6717240" progId="Photoshop.Image.12">
                  <p:embed/>
                </p:oleObj>
              </mc:Choice>
              <mc:Fallback>
                <p:oleObj name="Image" r:id="rId3" imgW="6450480" imgH="67172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1656" y="0"/>
                        <a:ext cx="6450013" cy="671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7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details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Weight Sharing</a:t>
                </a:r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Adjacent</a:t>
                </a:r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Layer-wise (RNN-like</a:t>
                </a:r>
                <a:r>
                  <a:rPr lang="en-US" altLang="zh-CN" dirty="0" smtClean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=…=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5741987" y="141287"/>
          <a:ext cx="6450013" cy="671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Image" r:id="rId4" imgW="6450480" imgH="6717240" progId="Photoshop.Image.12">
                  <p:embed/>
                </p:oleObj>
              </mc:Choice>
              <mc:Fallback>
                <p:oleObj name="Image" r:id="rId4" imgW="6450480" imgH="67172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41987" y="141287"/>
                        <a:ext cx="6450013" cy="671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3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details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4709" y="149820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Position encoding other than </a:t>
                </a:r>
                <a:r>
                  <a:rPr lang="en-US" altLang="zh-CN" dirty="0" err="1" smtClean="0"/>
                  <a:t>BoW</a:t>
                </a:r>
                <a:r>
                  <a:rPr lang="en-US" altLang="zh-CN" dirty="0" smtClean="0"/>
                  <a:t>: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(                               )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709" y="1498204"/>
                <a:ext cx="10515600" cy="4351338"/>
              </a:xfrm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49" y="1029030"/>
            <a:ext cx="5767569" cy="43256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38" y="3191868"/>
            <a:ext cx="2771291" cy="4893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718" y="2462124"/>
            <a:ext cx="2521702" cy="5829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747218" y="3832341"/>
                <a:ext cx="4080861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)(1 −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218" y="3832341"/>
                <a:ext cx="4080861" cy="6915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366000" y="5480210"/>
                <a:ext cx="422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=100,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0" y="5480210"/>
                <a:ext cx="422910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12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details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679" y="1472804"/>
            <a:ext cx="10380821" cy="51565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Temporal </a:t>
            </a:r>
            <a:r>
              <a:rPr lang="en-US" altLang="zh-CN" dirty="0" smtClean="0"/>
              <a:t>Encoding: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Random Noise:</a:t>
            </a:r>
          </a:p>
          <a:p>
            <a:pPr marL="0" indent="0">
              <a:buNone/>
            </a:pPr>
            <a:r>
              <a:rPr lang="en-US" altLang="zh-CN" sz="2400" dirty="0"/>
              <a:t>R</a:t>
            </a:r>
            <a:r>
              <a:rPr lang="en-US" altLang="zh-CN" sz="2400" dirty="0" smtClean="0"/>
              <a:t>andomly </a:t>
            </a:r>
            <a:r>
              <a:rPr lang="en-US" altLang="zh-CN" sz="2400" dirty="0"/>
              <a:t>add 10% of empty </a:t>
            </a:r>
            <a:r>
              <a:rPr lang="en-US" altLang="zh-CN" sz="2400" dirty="0" smtClean="0"/>
              <a:t>memories to </a:t>
            </a:r>
            <a:r>
              <a:rPr lang="en-US" altLang="zh-CN" sz="2400" dirty="0"/>
              <a:t>the </a:t>
            </a:r>
            <a:r>
              <a:rPr lang="en-US" altLang="zh-CN" sz="2400" dirty="0" smtClean="0"/>
              <a:t>stories when training</a:t>
            </a:r>
            <a:endParaRPr lang="en-US" altLang="zh-CN" sz="2400" dirty="0" smtClean="0"/>
          </a:p>
          <a:p>
            <a:r>
              <a:rPr lang="en-US" altLang="zh-CN" dirty="0" smtClean="0"/>
              <a:t>Linear Start:</a:t>
            </a:r>
          </a:p>
          <a:p>
            <a:pPr marL="0" indent="0">
              <a:buNone/>
            </a:pPr>
            <a:r>
              <a:rPr lang="en-US" altLang="zh-CN" sz="2400" dirty="0" smtClean="0"/>
              <a:t>At the beginning of training, remove the </a:t>
            </a:r>
            <a:r>
              <a:rPr lang="en-US" altLang="zh-CN" sz="2400" dirty="0" err="1" smtClean="0"/>
              <a:t>softmax</a:t>
            </a:r>
            <a:r>
              <a:rPr lang="en-US" altLang="zh-CN" sz="2400" dirty="0" smtClean="0"/>
              <a:t> layer when calculating </a:t>
            </a:r>
            <a:r>
              <a:rPr lang="en-US" altLang="zh-CN" sz="2400" dirty="0" err="1" smtClean="0"/>
              <a:t>p_i</a:t>
            </a:r>
            <a:r>
              <a:rPr lang="en-US" altLang="zh-CN" sz="2400" dirty="0" smtClean="0"/>
              <a:t>. </a:t>
            </a:r>
            <a:r>
              <a:rPr lang="en-US" altLang="zh-CN" sz="2400" dirty="0" smtClean="0"/>
              <a:t>When the validation </a:t>
            </a:r>
            <a:r>
              <a:rPr lang="en-US" altLang="zh-CN" sz="2400" dirty="0"/>
              <a:t>loss stopped decreasing, the 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 layers were </a:t>
            </a:r>
            <a:r>
              <a:rPr lang="en-US" altLang="zh-CN" sz="2400" dirty="0" smtClean="0"/>
              <a:t>re-inserted.</a:t>
            </a:r>
            <a:endParaRPr lang="en-US" altLang="zh-CN" sz="2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18" y="2134462"/>
            <a:ext cx="3863145" cy="53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90500" y="1492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396428"/>
              </p:ext>
            </p:extLst>
          </p:nvPr>
        </p:nvGraphicFramePr>
        <p:xfrm>
          <a:off x="3443288" y="685800"/>
          <a:ext cx="7872095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Image" r:id="rId3" imgW="10222200" imgH="7619040" progId="Photoshop.Image.12">
                  <p:embed/>
                </p:oleObj>
              </mc:Choice>
              <mc:Fallback>
                <p:oleObj name="Image" r:id="rId3" imgW="10222200" imgH="76190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3288" y="685800"/>
                        <a:ext cx="7872095" cy="586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00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90500" y="1492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position encoding </a:t>
            </a:r>
            <a:r>
              <a:rPr lang="en-US" altLang="zh-CN" dirty="0" smtClean="0"/>
              <a:t>representation </a:t>
            </a:r>
            <a:r>
              <a:rPr lang="en-US" altLang="zh-CN" dirty="0"/>
              <a:t>improves over bag-of-words </a:t>
            </a:r>
            <a:r>
              <a:rPr lang="en-US" altLang="zh-CN" dirty="0" smtClean="0"/>
              <a:t>on tasks where </a:t>
            </a:r>
            <a:r>
              <a:rPr lang="en-US" altLang="zh-CN" dirty="0"/>
              <a:t>word ordering is particularly important.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linear start </a:t>
            </a:r>
            <a:r>
              <a:rPr lang="en-US" altLang="zh-CN" dirty="0" smtClean="0"/>
              <a:t>to </a:t>
            </a:r>
            <a:r>
              <a:rPr lang="en-US" altLang="zh-CN" dirty="0"/>
              <a:t>training seems to help avoid local minima. </a:t>
            </a:r>
            <a:endParaRPr lang="en-US" altLang="zh-CN" dirty="0" smtClean="0"/>
          </a:p>
          <a:p>
            <a:r>
              <a:rPr lang="en-US" altLang="zh-CN" dirty="0" smtClean="0"/>
              <a:t>Random empty memories gives a small but consistent boost in performance, especially for the smaller 1k training set.</a:t>
            </a:r>
          </a:p>
          <a:p>
            <a:r>
              <a:rPr lang="en-US" altLang="zh-CN" dirty="0" smtClean="0"/>
              <a:t>Joint </a:t>
            </a:r>
            <a:r>
              <a:rPr lang="en-US" altLang="zh-CN" dirty="0"/>
              <a:t>training on all tasks helps.</a:t>
            </a:r>
          </a:p>
          <a:p>
            <a:r>
              <a:rPr lang="en-US" altLang="zh-CN" dirty="0" smtClean="0"/>
              <a:t>More computational </a:t>
            </a:r>
            <a:r>
              <a:rPr lang="en-US" altLang="zh-CN" dirty="0"/>
              <a:t>hops give improved performance.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089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 during memory lookups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3" y="1690688"/>
            <a:ext cx="11551813" cy="3104418"/>
          </a:xfrm>
        </p:spPr>
      </p:pic>
    </p:spTree>
    <p:extLst>
      <p:ext uri="{BB962C8B-B14F-4D97-AF65-F5344CB8AC3E}">
        <p14:creationId xmlns:p14="http://schemas.microsoft.com/office/powerpoint/2010/main" val="418502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QA problem 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38200" y="40323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50947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 smtClean="0"/>
              <a:t>Large long term memory </a:t>
            </a:r>
            <a:r>
              <a:rPr lang="en-US" altLang="zh-CN" sz="3600" dirty="0" smtClean="0">
                <a:sym typeface="Wingdings" panose="05000000000000000000" pitchFamily="2" charset="2"/>
              </a:rPr>
              <a:t>read and written to </a:t>
            </a:r>
            <a:endParaRPr lang="en-US" altLang="zh-CN" sz="3600" dirty="0" smtClean="0"/>
          </a:p>
          <a:p>
            <a:r>
              <a:rPr lang="en-US" altLang="zh-CN" sz="3600" dirty="0" smtClean="0"/>
              <a:t>Attention over memory </a:t>
            </a:r>
            <a:r>
              <a:rPr lang="en-US" altLang="zh-CN" sz="3600" dirty="0" smtClean="0">
                <a:sym typeface="Wingdings" panose="05000000000000000000" pitchFamily="2" charset="2"/>
              </a:rPr>
              <a:t> reasoning </a:t>
            </a:r>
            <a:r>
              <a:rPr lang="en-US" altLang="zh-CN" sz="3600" dirty="0" smtClean="0"/>
              <a:t> </a:t>
            </a:r>
            <a:endParaRPr lang="en-US" altLang="zh-CN" sz="3600" dirty="0"/>
          </a:p>
        </p:txBody>
      </p:sp>
      <p:sp>
        <p:nvSpPr>
          <p:cNvPr id="7" name="下箭头 6"/>
          <p:cNvSpPr/>
          <p:nvPr/>
        </p:nvSpPr>
        <p:spPr>
          <a:xfrm>
            <a:off x="2807594" y="3725676"/>
            <a:ext cx="244700" cy="44707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0551"/>
            <a:ext cx="7413447" cy="1848597"/>
          </a:xfrm>
        </p:spPr>
      </p:pic>
    </p:spTree>
    <p:extLst>
      <p:ext uri="{BB962C8B-B14F-4D97-AF65-F5344CB8AC3E}">
        <p14:creationId xmlns:p14="http://schemas.microsoft.com/office/powerpoint/2010/main" val="2099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46" y="190008"/>
            <a:ext cx="9263141" cy="6504386"/>
          </a:xfrm>
        </p:spPr>
      </p:pic>
    </p:spTree>
    <p:extLst>
      <p:ext uri="{BB962C8B-B14F-4D97-AF65-F5344CB8AC3E}">
        <p14:creationId xmlns:p14="http://schemas.microsoft.com/office/powerpoint/2010/main" val="2480352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29765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/>
              <a:t>Q &amp; A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2404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37" y="657224"/>
            <a:ext cx="10610111" cy="564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7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MemNet</a:t>
            </a:r>
            <a:r>
              <a:rPr lang="en-US" altLang="zh-CN" dirty="0" smtClean="0"/>
              <a:t> Framework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7857"/>
            <a:ext cx="11003478" cy="1891715"/>
          </a:xfrm>
        </p:spPr>
      </p:pic>
    </p:spTree>
    <p:extLst>
      <p:ext uri="{BB962C8B-B14F-4D97-AF65-F5344CB8AC3E}">
        <p14:creationId xmlns:p14="http://schemas.microsoft.com/office/powerpoint/2010/main" val="10554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O (output) component: support facts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R (response) component:</a:t>
            </a:r>
          </a:p>
          <a:p>
            <a:endParaRPr lang="en-US" altLang="zh-CN" dirty="0"/>
          </a:p>
          <a:p>
            <a:r>
              <a:rPr lang="en-US" altLang="zh-CN" dirty="0" smtClean="0"/>
              <a:t>Scoring function: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82" y="2167975"/>
            <a:ext cx="4594141" cy="5507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82" y="2974471"/>
            <a:ext cx="5197847" cy="536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82" y="4098053"/>
            <a:ext cx="5192433" cy="409187"/>
          </a:xfrm>
          <a:prstGeom prst="rect">
            <a:avLst/>
          </a:prstGeom>
        </p:spPr>
      </p:pic>
      <p:pic>
        <p:nvPicPr>
          <p:cNvPr id="8" name="内容占位符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95" y="1005799"/>
            <a:ext cx="4622897" cy="54042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27" y="5293329"/>
            <a:ext cx="3948242" cy="42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17" y="1202"/>
            <a:ext cx="8786003" cy="6845462"/>
          </a:xfrm>
        </p:spPr>
      </p:pic>
    </p:spTree>
    <p:extLst>
      <p:ext uri="{BB962C8B-B14F-4D97-AF65-F5344CB8AC3E}">
        <p14:creationId xmlns:p14="http://schemas.microsoft.com/office/powerpoint/2010/main" val="44876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Variants of the class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Representation of </a:t>
            </a:r>
            <a:r>
              <a:rPr lang="en-US" altLang="zh-CN" b="1" dirty="0" smtClean="0"/>
              <a:t>inputs: </a:t>
            </a:r>
            <a:r>
              <a:rPr lang="en-US" altLang="zh-CN" dirty="0"/>
              <a:t>bag of words, RNN style </a:t>
            </a:r>
            <a:r>
              <a:rPr lang="en-US" altLang="zh-CN" dirty="0" smtClean="0"/>
              <a:t>reading at </a:t>
            </a:r>
            <a:r>
              <a:rPr lang="en-US" altLang="zh-CN" dirty="0"/>
              <a:t>word or character level, etc</a:t>
            </a:r>
            <a:r>
              <a:rPr lang="en-US" altLang="zh-CN" dirty="0" smtClean="0"/>
              <a:t>.              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DMN</a:t>
            </a:r>
          </a:p>
          <a:p>
            <a:r>
              <a:rPr lang="en-US" altLang="zh-CN" b="1" dirty="0"/>
              <a:t>Different possibilities for output module: </a:t>
            </a:r>
            <a:r>
              <a:rPr lang="en-US" altLang="zh-CN" dirty="0"/>
              <a:t>e.g. </a:t>
            </a:r>
            <a:r>
              <a:rPr lang="en-US" altLang="zh-CN" dirty="0" smtClean="0"/>
              <a:t>multiclass classifier </a:t>
            </a:r>
            <a:r>
              <a:rPr lang="en-US" altLang="zh-CN" dirty="0"/>
              <a:t>or uses an RNN to output sentences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/>
              <a:t>If the memory is huge </a:t>
            </a:r>
            <a:r>
              <a:rPr lang="en-US" altLang="zh-CN" dirty="0"/>
              <a:t>(e.g. </a:t>
            </a:r>
            <a:r>
              <a:rPr lang="en-US" altLang="zh-CN" dirty="0" smtClean="0"/>
              <a:t>Wikipedia): </a:t>
            </a:r>
            <a:r>
              <a:rPr lang="en-US" altLang="zh-CN" dirty="0"/>
              <a:t>hash the memories </a:t>
            </a:r>
            <a:r>
              <a:rPr lang="en-US" altLang="zh-CN" dirty="0" smtClean="0"/>
              <a:t>to store in buckets (topics). Then, memory addressing and reading </a:t>
            </a:r>
            <a:r>
              <a:rPr lang="en-US" altLang="zh-CN" dirty="0"/>
              <a:t>doesn’t operate on </a:t>
            </a:r>
            <a:r>
              <a:rPr lang="en-US" altLang="zh-CN" i="1" dirty="0"/>
              <a:t>all </a:t>
            </a:r>
            <a:r>
              <a:rPr lang="en-US" altLang="zh-CN" dirty="0"/>
              <a:t>memories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/>
              <a:t>If the memory is full</a:t>
            </a:r>
            <a:r>
              <a:rPr lang="en-US" altLang="zh-CN" dirty="0"/>
              <a:t>, there could be a way of </a:t>
            </a:r>
            <a:r>
              <a:rPr lang="en-US" altLang="zh-CN" dirty="0" smtClean="0"/>
              <a:t>removing one </a:t>
            </a:r>
            <a:r>
              <a:rPr lang="en-US" altLang="zh-CN" dirty="0"/>
              <a:t>it thinks is most useless; </a:t>
            </a:r>
            <a:r>
              <a:rPr lang="en-US" altLang="zh-CN" i="1" dirty="0"/>
              <a:t>i.e</a:t>
            </a:r>
            <a:r>
              <a:rPr lang="en-US" altLang="zh-CN" dirty="0"/>
              <a:t>. it ``forgets’’ </a:t>
            </a:r>
            <a:r>
              <a:rPr lang="en-US" altLang="zh-CN" dirty="0" smtClean="0"/>
              <a:t>somehow. That </a:t>
            </a:r>
            <a:r>
              <a:rPr lang="en-US" altLang="zh-CN" dirty="0"/>
              <a:t>would require a scoring function of the utility </a:t>
            </a:r>
            <a:r>
              <a:rPr lang="en-US" altLang="zh-CN" dirty="0" smtClean="0"/>
              <a:t>of each </a:t>
            </a:r>
            <a:r>
              <a:rPr lang="en-US" altLang="zh-CN" dirty="0"/>
              <a:t>memory..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275787" y="2279560"/>
            <a:ext cx="734096" cy="1931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bAbI</a:t>
            </a:r>
            <a:r>
              <a:rPr lang="en-US" altLang="zh-CN" dirty="0" smtClean="0"/>
              <a:t> dataset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426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To measure understanding in several ways: </a:t>
            </a:r>
          </a:p>
          <a:p>
            <a:pPr lvl="1"/>
            <a:r>
              <a:rPr lang="en-US" altLang="zh-CN" dirty="0" smtClean="0"/>
              <a:t>answer questions via chaining facts </a:t>
            </a:r>
          </a:p>
          <a:p>
            <a:pPr lvl="1"/>
            <a:r>
              <a:rPr lang="en-US" altLang="zh-CN" dirty="0" smtClean="0"/>
              <a:t>simple induction</a:t>
            </a:r>
          </a:p>
          <a:p>
            <a:pPr lvl="1"/>
            <a:r>
              <a:rPr lang="en-US" altLang="zh-CN" dirty="0" smtClean="0"/>
              <a:t> simple deduction 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Working with larger amount of read data tends to lead researchers to simpler models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dataset contains 20 nearly independent tasks, each checking one skill that the system must have (</a:t>
            </a:r>
            <a:r>
              <a:rPr lang="en-US" altLang="zh-CN" dirty="0" smtClean="0">
                <a:solidFill>
                  <a:srgbClr val="FF0000"/>
                </a:solidFill>
              </a:rPr>
              <a:t>1k questions </a:t>
            </a:r>
            <a:r>
              <a:rPr lang="en-US" altLang="zh-CN" dirty="0" smtClean="0"/>
              <a:t>per task; About </a:t>
            </a:r>
            <a:r>
              <a:rPr lang="en-US" altLang="zh-CN" dirty="0" smtClean="0">
                <a:solidFill>
                  <a:srgbClr val="FF0000"/>
                </a:solidFill>
              </a:rPr>
              <a:t>15 sentences</a:t>
            </a:r>
            <a:r>
              <a:rPr lang="en-US" altLang="zh-CN" dirty="0" smtClean="0"/>
              <a:t> per story)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1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682" y="36868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Simple </a:t>
            </a:r>
            <a:br>
              <a:rPr lang="en-US" altLang="zh-CN" dirty="0" smtClean="0"/>
            </a:br>
            <a:r>
              <a:rPr lang="en-US" altLang="zh-CN" dirty="0" smtClean="0"/>
              <a:t>Tasks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84" y="-92157"/>
            <a:ext cx="9810425" cy="6627136"/>
          </a:xfrm>
        </p:spPr>
      </p:pic>
    </p:spTree>
    <p:extLst>
      <p:ext uri="{BB962C8B-B14F-4D97-AF65-F5344CB8AC3E}">
        <p14:creationId xmlns:p14="http://schemas.microsoft.com/office/powerpoint/2010/main" val="33716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Harder ones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9259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(17) Positional Reasoning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(19) Path Finding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012" y="1972052"/>
            <a:ext cx="8410115" cy="1989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75" y="4484940"/>
            <a:ext cx="1014354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363</Words>
  <Application>Microsoft Office PowerPoint</Application>
  <PresentationFormat>宽屏</PresentationFormat>
  <Paragraphs>88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Image</vt:lpstr>
      <vt:lpstr>Adobe Photoshop Image</vt:lpstr>
      <vt:lpstr>Memory Networks for Language Understanding </vt:lpstr>
      <vt:lpstr>QA problem </vt:lpstr>
      <vt:lpstr>MemNet Framework</vt:lpstr>
      <vt:lpstr>Basic Model</vt:lpstr>
      <vt:lpstr>PowerPoint 演示文稿</vt:lpstr>
      <vt:lpstr>Variants of the class </vt:lpstr>
      <vt:lpstr>bAbI dataset </vt:lpstr>
      <vt:lpstr>Simple  Tasks</vt:lpstr>
      <vt:lpstr>Harder ones </vt:lpstr>
      <vt:lpstr>Contributions of MemNet</vt:lpstr>
      <vt:lpstr>PowerPoint 演示文稿</vt:lpstr>
      <vt:lpstr>Model</vt:lpstr>
      <vt:lpstr>Model</vt:lpstr>
      <vt:lpstr>Model details </vt:lpstr>
      <vt:lpstr>Model details </vt:lpstr>
      <vt:lpstr>Model details </vt:lpstr>
      <vt:lpstr>Experiments</vt:lpstr>
      <vt:lpstr>Experiments</vt:lpstr>
      <vt:lpstr>Attention during memory lookups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Networks for Language Understanding </dc:title>
  <dc:creator>鲁睿</dc:creator>
  <cp:lastModifiedBy>asus</cp:lastModifiedBy>
  <cp:revision>104</cp:revision>
  <dcterms:created xsi:type="dcterms:W3CDTF">2016-08-31T14:05:35Z</dcterms:created>
  <dcterms:modified xsi:type="dcterms:W3CDTF">2016-09-02T06:46:16Z</dcterms:modified>
</cp:coreProperties>
</file>