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3" r:id="rId7"/>
    <p:sldId id="265" r:id="rId8"/>
    <p:sldId id="269" r:id="rId9"/>
    <p:sldId id="284" r:id="rId10"/>
    <p:sldId id="285" r:id="rId11"/>
    <p:sldId id="261" r:id="rId12"/>
    <p:sldId id="287" r:id="rId13"/>
    <p:sldId id="286" r:id="rId14"/>
    <p:sldId id="288" r:id="rId15"/>
    <p:sldId id="266" r:id="rId16"/>
    <p:sldId id="289" r:id="rId17"/>
    <p:sldId id="260" r:id="rId18"/>
    <p:sldId id="271" r:id="rId19"/>
    <p:sldId id="290" r:id="rId20"/>
    <p:sldId id="264" r:id="rId21"/>
    <p:sldId id="291" r:id="rId22"/>
    <p:sldId id="292" r:id="rId23"/>
    <p:sldId id="293" r:id="rId24"/>
    <p:sldId id="294" r:id="rId25"/>
    <p:sldId id="295" r:id="rId26"/>
    <p:sldId id="296" r:id="rId27"/>
    <p:sldId id="297" r:id="rId28"/>
    <p:sldId id="298" r:id="rId29"/>
    <p:sldId id="299" r:id="rId30"/>
    <p:sldId id="300" r:id="rId31"/>
    <p:sldId id="301" r:id="rId32"/>
    <p:sldId id="302"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68F633D7-3028-4EB9-93A9-B4706BCEA6EF}">
          <p14:sldIdLst>
            <p14:sldId id="256"/>
            <p14:sldId id="257"/>
            <p14:sldId id="258"/>
            <p14:sldId id="259"/>
            <p14:sldId id="262"/>
            <p14:sldId id="263"/>
            <p14:sldId id="265"/>
            <p14:sldId id="269"/>
            <p14:sldId id="284"/>
            <p14:sldId id="285"/>
            <p14:sldId id="261"/>
            <p14:sldId id="287"/>
            <p14:sldId id="286"/>
            <p14:sldId id="288"/>
            <p14:sldId id="266"/>
            <p14:sldId id="289"/>
            <p14:sldId id="260"/>
            <p14:sldId id="271"/>
            <p14:sldId id="290"/>
            <p14:sldId id="264"/>
            <p14:sldId id="291"/>
            <p14:sldId id="292"/>
            <p14:sldId id="293"/>
            <p14:sldId id="294"/>
            <p14:sldId id="295"/>
            <p14:sldId id="296"/>
            <p14:sldId id="297"/>
            <p14:sldId id="298"/>
            <p14:sldId id="299"/>
            <p14:sldId id="300"/>
            <p14:sldId id="301"/>
            <p14:sldId id="30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76" d="100"/>
          <a:sy n="76" d="100"/>
        </p:scale>
        <p:origin x="917"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 Id="rId4" Type="http://schemas.openxmlformats.org/officeDocument/2006/relationships/image" Target="../media/image45.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2483281" y="1992413"/>
            <a:ext cx="7225437" cy="1977390"/>
          </a:xfrm>
          <a:prstGeom prst="rect">
            <a:avLst/>
          </a:prstGeom>
          <a:ln/>
        </p:spPr>
        <p:txBody>
          <a:bodyPr vert="horz" wrap="square" lIns="91440" tIns="45720" rIns="91440" bIns="45720" rtlCol="0" anchor="ctr" anchorCtr="1">
            <a:normAutofit/>
          </a:bodyPr>
          <a:lstStyle/>
          <a:p>
            <a:pPr algn="ctr">
              <a:lnSpc>
                <a:spcPct val="120000"/>
              </a:lnSpc>
            </a:pPr>
            <a:r>
              <a:rPr lang="zh-CN" altLang="en-US" sz="4950" b="1" dirty="0">
                <a:solidFill>
                  <a:schemeClr val="accent1">
                    <a:alpha val="100000"/>
                  </a:schemeClr>
                </a:solidFill>
                <a:latin typeface="Microsoft Yahei"/>
                <a:ea typeface="Microsoft Yahei"/>
                <a:cs typeface="Microsoft Yahei"/>
              </a:rPr>
              <a:t>面向自解释的</a:t>
            </a:r>
            <a:r>
              <a:rPr lang="en-US" altLang="zh-CN" sz="4950" b="1" dirty="0">
                <a:solidFill>
                  <a:schemeClr val="accent1">
                    <a:alpha val="100000"/>
                  </a:schemeClr>
                </a:solidFill>
                <a:latin typeface="Microsoft Yahei"/>
                <a:ea typeface="Microsoft Yahei"/>
                <a:cs typeface="Microsoft Yahei"/>
              </a:rPr>
              <a:t>GNN</a:t>
            </a:r>
            <a:endParaRPr lang="en-US" sz="4950" b="1" dirty="0">
              <a:solidFill>
                <a:schemeClr val="accent1">
                  <a:alpha val="100000"/>
                </a:schemeClr>
              </a:solidFill>
              <a:latin typeface="Microsoft Yahei"/>
              <a:ea typeface="Microsoft Yahei"/>
              <a:cs typeface="Microsoft Yahei"/>
            </a:endParaRPr>
          </a:p>
        </p:txBody>
      </p:sp>
      <p:sp>
        <p:nvSpPr>
          <p:cNvPr id="3" name="AutoShape 3"/>
          <p:cNvSpPr/>
          <p:nvPr/>
        </p:nvSpPr>
        <p:spPr>
          <a:xfrm>
            <a:off x="4917445" y="1954313"/>
            <a:ext cx="2357110" cy="419156"/>
          </a:xfrm>
          <a:prstGeom prst="rect">
            <a:avLst/>
          </a:prstGeom>
          <a:noFill/>
          <a:ln/>
        </p:spPr>
        <p:txBody>
          <a:bodyPr vert="horz" wrap="square" lIns="66008" tIns="33052" rIns="66008" bIns="33052" rtlCol="0" anchor="ctr" anchorCtr="1">
            <a:noAutofit/>
          </a:bodyPr>
          <a:lstStyle/>
          <a:p>
            <a:pPr algn="ctr">
              <a:defRPr/>
            </a:pPr>
            <a:endParaRPr lang="en-US" sz="1100" dirty="0"/>
          </a:p>
        </p:txBody>
      </p:sp>
      <p:grpSp>
        <p:nvGrpSpPr>
          <p:cNvPr id="4" name="Group 4"/>
          <p:cNvGrpSpPr/>
          <p:nvPr/>
        </p:nvGrpSpPr>
        <p:grpSpPr>
          <a:xfrm>
            <a:off x="3352800" y="4267200"/>
            <a:ext cx="5058251" cy="434059"/>
            <a:chOff x="3791053" y="4879211"/>
            <a:chExt cx="4609893" cy="434059"/>
          </a:xfrm>
        </p:grpSpPr>
        <p:sp>
          <p:nvSpPr>
            <p:cNvPr id="5" name="AutoShape 5"/>
            <p:cNvSpPr/>
            <p:nvPr/>
          </p:nvSpPr>
          <p:spPr>
            <a:xfrm>
              <a:off x="3791053" y="4879211"/>
              <a:ext cx="2291709" cy="434059"/>
            </a:xfrm>
            <a:prstGeom prst="rect">
              <a:avLst/>
            </a:prstGeom>
            <a:noFill/>
            <a:ln/>
          </p:spPr>
          <p:txBody>
            <a:bodyPr vert="horz" wrap="square" lIns="66008" tIns="33052" rIns="66008" bIns="33052" rtlCol="0" anchor="ctr" anchorCtr="1">
              <a:noAutofit/>
            </a:bodyPr>
            <a:lstStyle/>
            <a:p>
              <a:pPr algn="l">
                <a:lnSpc>
                  <a:spcPct val="120000"/>
                </a:lnSpc>
                <a:defRPr/>
              </a:pPr>
              <a:r>
                <a:rPr lang="en-US" sz="1800" dirty="0" err="1">
                  <a:solidFill>
                    <a:schemeClr val="accent1">
                      <a:alpha val="100000"/>
                    </a:schemeClr>
                  </a:solidFill>
                  <a:latin typeface="Microsoft Yahei"/>
                  <a:ea typeface="Microsoft Yahei"/>
                  <a:cs typeface="Microsoft Yahei"/>
                </a:rPr>
                <a:t>汇报人</a:t>
              </a:r>
              <a:r>
                <a:rPr lang="en-US" sz="1800" dirty="0">
                  <a:solidFill>
                    <a:schemeClr val="accent1">
                      <a:alpha val="100000"/>
                    </a:schemeClr>
                  </a:solidFill>
                  <a:latin typeface="Microsoft Yahei"/>
                  <a:ea typeface="Microsoft Yahei"/>
                  <a:cs typeface="Microsoft Yahei"/>
                </a:rPr>
                <a:t>：</a:t>
              </a:r>
              <a:r>
                <a:rPr lang="zh-CN" altLang="en-US" dirty="0">
                  <a:solidFill>
                    <a:schemeClr val="accent1">
                      <a:alpha val="100000"/>
                    </a:schemeClr>
                  </a:solidFill>
                  <a:latin typeface="Microsoft Yahei"/>
                  <a:ea typeface="Microsoft Yahei"/>
                  <a:cs typeface="Microsoft Yahei"/>
                </a:rPr>
                <a:t>李璐 刘佳乐</a:t>
              </a:r>
              <a:endParaRPr lang="en-US" sz="1100" dirty="0"/>
            </a:p>
          </p:txBody>
        </p:sp>
        <p:sp>
          <p:nvSpPr>
            <p:cNvPr id="6" name="AutoShape 6"/>
            <p:cNvSpPr/>
            <p:nvPr/>
          </p:nvSpPr>
          <p:spPr>
            <a:xfrm>
              <a:off x="6323803" y="4879211"/>
              <a:ext cx="2077143" cy="419156"/>
            </a:xfrm>
            <a:prstGeom prst="rect">
              <a:avLst/>
            </a:prstGeom>
            <a:noFill/>
            <a:ln/>
          </p:spPr>
          <p:txBody>
            <a:bodyPr vert="horz" wrap="square" lIns="66008" tIns="33052" rIns="66008" bIns="33052" rtlCol="0" anchor="ctr" anchorCtr="1">
              <a:noAutofit/>
            </a:bodyPr>
            <a:lstStyle/>
            <a:p>
              <a:pPr algn="l">
                <a:lnSpc>
                  <a:spcPct val="120000"/>
                </a:lnSpc>
                <a:defRPr/>
              </a:pPr>
              <a:r>
                <a:rPr lang="en-US" sz="1800" dirty="0">
                  <a:solidFill>
                    <a:schemeClr val="accent1">
                      <a:alpha val="100000"/>
                    </a:schemeClr>
                  </a:solidFill>
                  <a:latin typeface="Microsoft Yahei"/>
                  <a:ea typeface="Microsoft Yahei"/>
                  <a:cs typeface="Microsoft Yahei"/>
                </a:rPr>
                <a:t>2024-04-20</a:t>
              </a:r>
              <a:endParaRPr lang="en-US" sz="1100" dirty="0"/>
            </a:p>
          </p:txBody>
        </p:sp>
      </p:grpSp>
      <p:sp>
        <p:nvSpPr>
          <p:cNvPr id="12" name="AutoShape 12"/>
          <p:cNvSpPr/>
          <p:nvPr/>
        </p:nvSpPr>
        <p:spPr>
          <a:xfrm>
            <a:off x="473638" y="302919"/>
            <a:ext cx="482143" cy="482143"/>
          </a:xfrm>
          <a:prstGeom prst="ellipse">
            <a:avLst/>
          </a:prstGeom>
          <a:solidFill>
            <a:schemeClr val="accent1">
              <a:alpha val="100000"/>
            </a:schemeClr>
          </a:solidFill>
          <a:ln/>
        </p:spPr>
      </p:sp>
      <p:sp>
        <p:nvSpPr>
          <p:cNvPr id="13" name="Freeform 13"/>
          <p:cNvSpPr/>
          <p:nvPr/>
        </p:nvSpPr>
        <p:spPr>
          <a:xfrm>
            <a:off x="585431" y="395662"/>
            <a:ext cx="258557" cy="258557"/>
          </a:xfrm>
          <a:custGeom>
            <a:avLst/>
            <a:gdLst/>
            <a:ahLst/>
            <a:cxnLst/>
            <a:rect l="l" t="t" r="r" b="b"/>
            <a:pathLst>
              <a:path w="304800" h="304800">
                <a:moveTo>
                  <a:pt x="0" y="91440"/>
                </a:moveTo>
                <a:lnTo>
                  <a:pt x="152400" y="0"/>
                </a:lnTo>
                <a:lnTo>
                  <a:pt x="304800" y="91440"/>
                </a:lnTo>
                <a:lnTo>
                  <a:pt x="304800" y="121920"/>
                </a:lnTo>
                <a:lnTo>
                  <a:pt x="0" y="121920"/>
                </a:lnTo>
                <a:lnTo>
                  <a:pt x="0" y="91440"/>
                </a:lnTo>
                <a:close/>
                <a:moveTo>
                  <a:pt x="0" y="274320"/>
                </a:moveTo>
                <a:lnTo>
                  <a:pt x="304800" y="274320"/>
                </a:lnTo>
                <a:lnTo>
                  <a:pt x="304800" y="304800"/>
                </a:lnTo>
                <a:lnTo>
                  <a:pt x="0" y="304800"/>
                </a:lnTo>
                <a:lnTo>
                  <a:pt x="0" y="274320"/>
                </a:lnTo>
                <a:close/>
                <a:moveTo>
                  <a:pt x="30480" y="243840"/>
                </a:moveTo>
                <a:lnTo>
                  <a:pt x="274320" y="243840"/>
                </a:lnTo>
                <a:lnTo>
                  <a:pt x="274320" y="274320"/>
                </a:lnTo>
                <a:lnTo>
                  <a:pt x="30480" y="274320"/>
                </a:lnTo>
                <a:lnTo>
                  <a:pt x="30480" y="243840"/>
                </a:lnTo>
                <a:close/>
                <a:moveTo>
                  <a:pt x="30480" y="121920"/>
                </a:moveTo>
                <a:lnTo>
                  <a:pt x="91440" y="121920"/>
                </a:lnTo>
                <a:lnTo>
                  <a:pt x="91440" y="243840"/>
                </a:lnTo>
                <a:lnTo>
                  <a:pt x="30480" y="243840"/>
                </a:lnTo>
                <a:lnTo>
                  <a:pt x="30480" y="121920"/>
                </a:lnTo>
                <a:close/>
                <a:moveTo>
                  <a:pt x="121920" y="121920"/>
                </a:moveTo>
                <a:lnTo>
                  <a:pt x="182880" y="121920"/>
                </a:lnTo>
                <a:lnTo>
                  <a:pt x="182880" y="243840"/>
                </a:lnTo>
                <a:lnTo>
                  <a:pt x="121920" y="243840"/>
                </a:lnTo>
                <a:lnTo>
                  <a:pt x="121920" y="121920"/>
                </a:lnTo>
                <a:close/>
                <a:moveTo>
                  <a:pt x="213360" y="121920"/>
                </a:moveTo>
                <a:lnTo>
                  <a:pt x="274320" y="121920"/>
                </a:lnTo>
                <a:lnTo>
                  <a:pt x="274320" y="243840"/>
                </a:lnTo>
                <a:lnTo>
                  <a:pt x="213360" y="243840"/>
                </a:lnTo>
                <a:lnTo>
                  <a:pt x="213360" y="121920"/>
                </a:lnTo>
                <a:close/>
              </a:path>
            </a:pathLst>
          </a:custGeom>
          <a:solidFill>
            <a:srgbClr val="FFFFFF">
              <a:alpha val="100000"/>
            </a:srgbClr>
          </a:solidFill>
          <a:ln/>
        </p:spPr>
      </p:sp>
      <p:sp>
        <p:nvSpPr>
          <p:cNvPr id="14" name="AutoShape 14"/>
          <p:cNvSpPr/>
          <p:nvPr/>
        </p:nvSpPr>
        <p:spPr>
          <a:xfrm>
            <a:off x="1052310" y="334413"/>
            <a:ext cx="5497697" cy="419156"/>
          </a:xfrm>
          <a:prstGeom prst="rect">
            <a:avLst/>
          </a:prstGeom>
          <a:noFill/>
          <a:ln/>
        </p:spPr>
        <p:txBody>
          <a:bodyPr vert="horz" wrap="square" lIns="66008" tIns="33052" rIns="66008" bIns="33052" rtlCol="0" anchor="ctr" anchorCtr="0">
            <a:noAutofit/>
          </a:bodyPr>
          <a:lstStyle/>
          <a:p>
            <a:pPr algn="l">
              <a:defRPr/>
            </a:pPr>
            <a:endParaRPr lang="en-US" sz="1100" dirty="0"/>
          </a:p>
        </p:txBody>
      </p:sp>
      <p:sp>
        <p:nvSpPr>
          <p:cNvPr id="15" name="TextBox 15"/>
          <p:cNvSpPr txBox="1"/>
          <p:nvPr/>
        </p:nvSpPr>
        <p:spPr>
          <a:xfrm rot="5400000">
            <a:off x="10147606" y="1818106"/>
            <a:ext cx="3107055" cy="272415"/>
          </a:xfrm>
          <a:prstGeom prst="rect">
            <a:avLst/>
          </a:prstGeom>
          <a:ln/>
        </p:spPr>
        <p:txBody>
          <a:bodyPr vert="horz" wrap="square" lIns="91440" tIns="45720" rIns="91440" bIns="45720" rtlCol="0" anchor="t" anchorCtr="0">
            <a:spAutoFit/>
          </a:bodyPr>
          <a:lstStyle/>
          <a:p>
            <a:pPr algn="l">
              <a:lnSpc>
                <a:spcPct val="80000"/>
              </a:lnSpc>
            </a:pPr>
            <a:r>
              <a:rPr lang="en-US" sz="1200">
                <a:solidFill>
                  <a:schemeClr val="accent1">
                    <a:alpha val="100000"/>
                  </a:schemeClr>
                </a:solidFill>
                <a:latin typeface="Microsoft Yahei"/>
                <a:ea typeface="Microsoft Yahei"/>
                <a:cs typeface="Microsoft Yahei"/>
              </a:rPr>
              <a:t>https://wenku.baidu.com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753748" y="1394229"/>
            <a:ext cx="230516" cy="230516"/>
          </a:xfrm>
          <a:prstGeom prst="ellipse">
            <a:avLst/>
          </a:prstGeom>
          <a:solidFill>
            <a:schemeClr val="accent1">
              <a:alpha val="100000"/>
            </a:schemeClr>
          </a:solidFill>
          <a:ln/>
        </p:spPr>
      </p:sp>
      <p:sp>
        <p:nvSpPr>
          <p:cNvPr id="3" name="TextBox 3"/>
          <p:cNvSpPr txBox="1"/>
          <p:nvPr/>
        </p:nvSpPr>
        <p:spPr>
          <a:xfrm>
            <a:off x="689126" y="1885482"/>
            <a:ext cx="10197394" cy="419667"/>
          </a:xfrm>
          <a:prstGeom prst="rect">
            <a:avLst/>
          </a:prstGeom>
          <a:ln/>
        </p:spPr>
        <p:txBody>
          <a:bodyPr vert="horz" wrap="square" lIns="114300" tIns="57150" rIns="114300" bIns="57150" rtlCol="0" anchor="t" anchorCtr="0">
            <a:spAutoFit/>
          </a:bodyPr>
          <a:lstStyle/>
          <a:p>
            <a:pPr algn="just">
              <a:lnSpc>
                <a:spcPct val="120000"/>
              </a:lnSpc>
            </a:pPr>
            <a:endParaRPr lang="en-US" dirty="0">
              <a:solidFill>
                <a:schemeClr val="dk1">
                  <a:alpha val="100000"/>
                </a:schemeClr>
              </a:solidFill>
              <a:latin typeface="Microsoft Yahei"/>
              <a:ea typeface="Microsoft Yahei"/>
              <a:cs typeface="Microsoft Yahei"/>
            </a:endParaRPr>
          </a:p>
        </p:txBody>
      </p:sp>
      <p:sp>
        <p:nvSpPr>
          <p:cNvPr id="4" name="TextBox 4"/>
          <p:cNvSpPr txBox="1"/>
          <p:nvPr/>
        </p:nvSpPr>
        <p:spPr>
          <a:xfrm>
            <a:off x="937742" y="1288800"/>
            <a:ext cx="4152900" cy="458908"/>
          </a:xfrm>
          <a:prstGeom prst="rect">
            <a:avLst/>
          </a:prstGeom>
          <a:ln/>
        </p:spPr>
        <p:txBody>
          <a:bodyPr vert="horz" wrap="square" lIns="114300" tIns="57150" rIns="114300" bIns="57150" rtlCol="0" anchor="t" anchorCtr="0">
            <a:spAutoFit/>
          </a:bodyPr>
          <a:lstStyle/>
          <a:p>
            <a:pPr>
              <a:lnSpc>
                <a:spcPct val="96000"/>
              </a:lnSpc>
            </a:pPr>
            <a:r>
              <a:rPr lang="en-US" sz="2325" b="1" dirty="0">
                <a:solidFill>
                  <a:schemeClr val="accent1">
                    <a:alpha val="100000"/>
                  </a:schemeClr>
                </a:solidFill>
                <a:latin typeface="Microsoft Yahei"/>
                <a:ea typeface="Microsoft Yahei"/>
                <a:cs typeface="Microsoft Yahei"/>
              </a:rPr>
              <a:t>Overall Similarity.</a:t>
            </a:r>
          </a:p>
        </p:txBody>
      </p:sp>
      <p:grpSp>
        <p:nvGrpSpPr>
          <p:cNvPr id="12" name="Group 12"/>
          <p:cNvGrpSpPr/>
          <p:nvPr/>
        </p:nvGrpSpPr>
        <p:grpSpPr>
          <a:xfrm>
            <a:off x="454963" y="93878"/>
            <a:ext cx="10641129" cy="826316"/>
            <a:chOff x="454963" y="93878"/>
            <a:chExt cx="10641129" cy="826316"/>
          </a:xfrm>
        </p:grpSpPr>
        <p:sp>
          <p:nvSpPr>
            <p:cNvPr id="13" name="AutoShape 13"/>
            <p:cNvSpPr/>
            <p:nvPr/>
          </p:nvSpPr>
          <p:spPr>
            <a:xfrm>
              <a:off x="454963" y="331168"/>
              <a:ext cx="84147" cy="84147"/>
            </a:xfrm>
            <a:prstGeom prst="ellipse">
              <a:avLst/>
            </a:prstGeom>
            <a:solidFill>
              <a:schemeClr val="accent1">
                <a:alpha val="100000"/>
              </a:schemeClr>
            </a:solidFill>
            <a:ln/>
          </p:spPr>
        </p:sp>
        <p:sp>
          <p:nvSpPr>
            <p:cNvPr id="14" name="AutoShape 14"/>
            <p:cNvSpPr/>
            <p:nvPr/>
          </p:nvSpPr>
          <p:spPr>
            <a:xfrm>
              <a:off x="575049" y="337743"/>
              <a:ext cx="78137" cy="78137"/>
            </a:xfrm>
            <a:prstGeom prst="ellipse">
              <a:avLst/>
            </a:prstGeom>
            <a:solidFill>
              <a:schemeClr val="accent1">
                <a:alpha val="80000"/>
              </a:schemeClr>
            </a:solidFill>
            <a:ln/>
          </p:spPr>
        </p:sp>
        <p:sp>
          <p:nvSpPr>
            <p:cNvPr id="15" name="AutoShape 15"/>
            <p:cNvSpPr/>
            <p:nvPr/>
          </p:nvSpPr>
          <p:spPr>
            <a:xfrm>
              <a:off x="689125" y="339460"/>
              <a:ext cx="74704" cy="74704"/>
            </a:xfrm>
            <a:prstGeom prst="ellipse">
              <a:avLst/>
            </a:prstGeom>
            <a:solidFill>
              <a:schemeClr val="accent1">
                <a:alpha val="60000"/>
              </a:schemeClr>
            </a:solidFill>
            <a:ln/>
          </p:spPr>
        </p:sp>
        <p:sp>
          <p:nvSpPr>
            <p:cNvPr id="16" name="AutoShape 16"/>
            <p:cNvSpPr/>
            <p:nvPr/>
          </p:nvSpPr>
          <p:spPr>
            <a:xfrm>
              <a:off x="799768" y="348430"/>
              <a:ext cx="69238" cy="69238"/>
            </a:xfrm>
            <a:prstGeom prst="ellipse">
              <a:avLst/>
            </a:prstGeom>
            <a:solidFill>
              <a:schemeClr val="accent1">
                <a:alpha val="40000"/>
              </a:schemeClr>
            </a:solidFill>
            <a:ln/>
          </p:spPr>
        </p:sp>
        <p:sp>
          <p:nvSpPr>
            <p:cNvPr id="17" name="AutoShape 17"/>
            <p:cNvSpPr/>
            <p:nvPr/>
          </p:nvSpPr>
          <p:spPr>
            <a:xfrm>
              <a:off x="904945" y="344297"/>
              <a:ext cx="65594" cy="65594"/>
            </a:xfrm>
            <a:prstGeom prst="ellipse">
              <a:avLst/>
            </a:prstGeom>
            <a:solidFill>
              <a:schemeClr val="accent1">
                <a:alpha val="20000"/>
              </a:schemeClr>
            </a:solidFill>
            <a:ln/>
          </p:spPr>
        </p:sp>
        <p:sp>
          <p:nvSpPr>
            <p:cNvPr id="18" name="AutoShape 18"/>
            <p:cNvSpPr/>
            <p:nvPr/>
          </p:nvSpPr>
          <p:spPr>
            <a:xfrm>
              <a:off x="454963" y="448942"/>
              <a:ext cx="84147" cy="84147"/>
            </a:xfrm>
            <a:prstGeom prst="ellipse">
              <a:avLst/>
            </a:prstGeom>
            <a:solidFill>
              <a:schemeClr val="accent1">
                <a:alpha val="100000"/>
              </a:schemeClr>
            </a:solidFill>
            <a:ln/>
          </p:spPr>
        </p:sp>
        <p:sp>
          <p:nvSpPr>
            <p:cNvPr id="19" name="AutoShape 19"/>
            <p:cNvSpPr/>
            <p:nvPr/>
          </p:nvSpPr>
          <p:spPr>
            <a:xfrm>
              <a:off x="575049" y="455517"/>
              <a:ext cx="78137" cy="78137"/>
            </a:xfrm>
            <a:prstGeom prst="ellipse">
              <a:avLst/>
            </a:prstGeom>
            <a:solidFill>
              <a:schemeClr val="accent1">
                <a:alpha val="80000"/>
              </a:schemeClr>
            </a:solidFill>
            <a:ln/>
          </p:spPr>
        </p:sp>
        <p:sp>
          <p:nvSpPr>
            <p:cNvPr id="20" name="AutoShape 20"/>
            <p:cNvSpPr/>
            <p:nvPr/>
          </p:nvSpPr>
          <p:spPr>
            <a:xfrm>
              <a:off x="689125" y="457233"/>
              <a:ext cx="74704" cy="74704"/>
            </a:xfrm>
            <a:prstGeom prst="ellipse">
              <a:avLst/>
            </a:prstGeom>
            <a:solidFill>
              <a:schemeClr val="accent1">
                <a:alpha val="60000"/>
              </a:schemeClr>
            </a:solidFill>
            <a:ln/>
          </p:spPr>
        </p:sp>
        <p:sp>
          <p:nvSpPr>
            <p:cNvPr id="21" name="AutoShape 21"/>
            <p:cNvSpPr/>
            <p:nvPr/>
          </p:nvSpPr>
          <p:spPr>
            <a:xfrm>
              <a:off x="799768" y="466203"/>
              <a:ext cx="69238" cy="69238"/>
            </a:xfrm>
            <a:prstGeom prst="ellipse">
              <a:avLst/>
            </a:prstGeom>
            <a:solidFill>
              <a:schemeClr val="accent1">
                <a:alpha val="40000"/>
              </a:schemeClr>
            </a:solidFill>
            <a:ln/>
          </p:spPr>
        </p:sp>
        <p:sp>
          <p:nvSpPr>
            <p:cNvPr id="22" name="AutoShape 22"/>
            <p:cNvSpPr/>
            <p:nvPr/>
          </p:nvSpPr>
          <p:spPr>
            <a:xfrm>
              <a:off x="904945" y="462070"/>
              <a:ext cx="65594" cy="65594"/>
            </a:xfrm>
            <a:prstGeom prst="ellipse">
              <a:avLst/>
            </a:prstGeom>
            <a:solidFill>
              <a:schemeClr val="accent1">
                <a:alpha val="20000"/>
              </a:schemeClr>
            </a:solidFill>
            <a:ln/>
          </p:spPr>
        </p:sp>
        <p:sp>
          <p:nvSpPr>
            <p:cNvPr id="23" name="AutoShape 23"/>
            <p:cNvSpPr/>
            <p:nvPr/>
          </p:nvSpPr>
          <p:spPr>
            <a:xfrm>
              <a:off x="454963" y="566715"/>
              <a:ext cx="84147" cy="84147"/>
            </a:xfrm>
            <a:prstGeom prst="ellipse">
              <a:avLst/>
            </a:prstGeom>
            <a:solidFill>
              <a:schemeClr val="accent1">
                <a:alpha val="100000"/>
              </a:schemeClr>
            </a:solidFill>
            <a:ln/>
          </p:spPr>
        </p:sp>
        <p:sp>
          <p:nvSpPr>
            <p:cNvPr id="24" name="AutoShape 24"/>
            <p:cNvSpPr/>
            <p:nvPr/>
          </p:nvSpPr>
          <p:spPr>
            <a:xfrm>
              <a:off x="575049" y="573291"/>
              <a:ext cx="78137" cy="78137"/>
            </a:xfrm>
            <a:prstGeom prst="ellipse">
              <a:avLst/>
            </a:prstGeom>
            <a:solidFill>
              <a:schemeClr val="accent1">
                <a:alpha val="80000"/>
              </a:schemeClr>
            </a:solidFill>
            <a:ln/>
          </p:spPr>
        </p:sp>
        <p:sp>
          <p:nvSpPr>
            <p:cNvPr id="25" name="AutoShape 25"/>
            <p:cNvSpPr/>
            <p:nvPr/>
          </p:nvSpPr>
          <p:spPr>
            <a:xfrm>
              <a:off x="689125" y="575007"/>
              <a:ext cx="74704" cy="74704"/>
            </a:xfrm>
            <a:prstGeom prst="ellipse">
              <a:avLst/>
            </a:prstGeom>
            <a:solidFill>
              <a:schemeClr val="accent1">
                <a:alpha val="60000"/>
              </a:schemeClr>
            </a:solidFill>
            <a:ln/>
          </p:spPr>
        </p:sp>
        <p:sp>
          <p:nvSpPr>
            <p:cNvPr id="26" name="AutoShape 26"/>
            <p:cNvSpPr/>
            <p:nvPr/>
          </p:nvSpPr>
          <p:spPr>
            <a:xfrm>
              <a:off x="799768" y="583977"/>
              <a:ext cx="69238" cy="69238"/>
            </a:xfrm>
            <a:prstGeom prst="ellipse">
              <a:avLst/>
            </a:prstGeom>
            <a:solidFill>
              <a:schemeClr val="accent1">
                <a:alpha val="40000"/>
              </a:schemeClr>
            </a:solidFill>
            <a:ln/>
          </p:spPr>
        </p:sp>
        <p:sp>
          <p:nvSpPr>
            <p:cNvPr id="27" name="AutoShape 27"/>
            <p:cNvSpPr/>
            <p:nvPr/>
          </p:nvSpPr>
          <p:spPr>
            <a:xfrm>
              <a:off x="904945" y="579844"/>
              <a:ext cx="65594" cy="65594"/>
            </a:xfrm>
            <a:prstGeom prst="ellipse">
              <a:avLst/>
            </a:prstGeom>
            <a:solidFill>
              <a:schemeClr val="accent1">
                <a:alpha val="20000"/>
              </a:schemeClr>
            </a:solidFill>
            <a:ln/>
          </p:spPr>
        </p:sp>
        <p:sp>
          <p:nvSpPr>
            <p:cNvPr id="28" name="AutoShape 28"/>
            <p:cNvSpPr/>
            <p:nvPr/>
          </p:nvSpPr>
          <p:spPr>
            <a:xfrm>
              <a:off x="454963" y="684489"/>
              <a:ext cx="84147" cy="84147"/>
            </a:xfrm>
            <a:prstGeom prst="ellipse">
              <a:avLst/>
            </a:prstGeom>
            <a:solidFill>
              <a:schemeClr val="accent1">
                <a:alpha val="100000"/>
              </a:schemeClr>
            </a:solidFill>
            <a:ln/>
          </p:spPr>
        </p:sp>
        <p:sp>
          <p:nvSpPr>
            <p:cNvPr id="29" name="AutoShape 29"/>
            <p:cNvSpPr/>
            <p:nvPr/>
          </p:nvSpPr>
          <p:spPr>
            <a:xfrm>
              <a:off x="575049" y="691064"/>
              <a:ext cx="78137" cy="78137"/>
            </a:xfrm>
            <a:prstGeom prst="ellipse">
              <a:avLst/>
            </a:prstGeom>
            <a:solidFill>
              <a:schemeClr val="accent1">
                <a:alpha val="80000"/>
              </a:schemeClr>
            </a:solidFill>
            <a:ln/>
          </p:spPr>
        </p:sp>
        <p:sp>
          <p:nvSpPr>
            <p:cNvPr id="30" name="AutoShape 30"/>
            <p:cNvSpPr/>
            <p:nvPr/>
          </p:nvSpPr>
          <p:spPr>
            <a:xfrm>
              <a:off x="689125" y="692781"/>
              <a:ext cx="74704" cy="74704"/>
            </a:xfrm>
            <a:prstGeom prst="ellipse">
              <a:avLst/>
            </a:prstGeom>
            <a:solidFill>
              <a:schemeClr val="accent1">
                <a:alpha val="60000"/>
              </a:schemeClr>
            </a:solidFill>
            <a:ln/>
          </p:spPr>
        </p:sp>
        <p:sp>
          <p:nvSpPr>
            <p:cNvPr id="31" name="AutoShape 31"/>
            <p:cNvSpPr/>
            <p:nvPr/>
          </p:nvSpPr>
          <p:spPr>
            <a:xfrm>
              <a:off x="799768" y="701751"/>
              <a:ext cx="69238" cy="69238"/>
            </a:xfrm>
            <a:prstGeom prst="ellipse">
              <a:avLst/>
            </a:prstGeom>
            <a:solidFill>
              <a:schemeClr val="accent1">
                <a:alpha val="40000"/>
              </a:schemeClr>
            </a:solidFill>
            <a:ln/>
          </p:spPr>
        </p:sp>
        <p:sp>
          <p:nvSpPr>
            <p:cNvPr id="32" name="AutoShape 32"/>
            <p:cNvSpPr/>
            <p:nvPr/>
          </p:nvSpPr>
          <p:spPr>
            <a:xfrm>
              <a:off x="904945" y="697618"/>
              <a:ext cx="65594" cy="65594"/>
            </a:xfrm>
            <a:prstGeom prst="ellipse">
              <a:avLst/>
            </a:prstGeom>
            <a:solidFill>
              <a:schemeClr val="accent1">
                <a:alpha val="20000"/>
              </a:schemeClr>
            </a:solidFill>
            <a:ln/>
          </p:spPr>
        </p:sp>
        <p:sp>
          <p:nvSpPr>
            <p:cNvPr id="33" name="TextBox 33"/>
            <p:cNvSpPr txBox="1"/>
            <p:nvPr/>
          </p:nvSpPr>
          <p:spPr>
            <a:xfrm>
              <a:off x="1094842" y="93878"/>
              <a:ext cx="10001250" cy="826316"/>
            </a:xfrm>
            <a:prstGeom prst="rect">
              <a:avLst/>
            </a:prstGeom>
            <a:ln/>
          </p:spPr>
          <p:txBody>
            <a:bodyPr vert="horz" wrap="square" lIns="123825" tIns="123825" rIns="57150" bIns="123825" rtlCol="0" anchor="t" anchorCtr="0">
              <a:spAutoFit/>
            </a:bodyPr>
            <a:lstStyle/>
            <a:p>
              <a:pPr>
                <a:lnSpc>
                  <a:spcPct val="140000"/>
                </a:lnSpc>
              </a:pPr>
              <a:r>
                <a:rPr lang="zh-CN" altLang="en-US" sz="3000" b="1" dirty="0">
                  <a:solidFill>
                    <a:schemeClr val="accent1">
                      <a:alpha val="100000"/>
                    </a:schemeClr>
                  </a:solidFill>
                  <a:latin typeface="Microsoft Yahei"/>
                  <a:ea typeface="Microsoft Yahei"/>
                  <a:cs typeface="Microsoft Yahei"/>
                </a:rPr>
                <a:t>可解释相似度建模</a:t>
              </a:r>
              <a:endParaRPr lang="en-US" altLang="zh-CN" sz="3000" b="1" dirty="0">
                <a:solidFill>
                  <a:schemeClr val="accent1">
                    <a:alpha val="100000"/>
                  </a:schemeClr>
                </a:solidFill>
                <a:latin typeface="Microsoft Yahei"/>
                <a:ea typeface="Microsoft Yahei"/>
                <a:cs typeface="Microsoft Yahei"/>
              </a:endParaRPr>
            </a:p>
          </p:txBody>
        </p:sp>
      </p:grpSp>
      <p:pic>
        <p:nvPicPr>
          <p:cNvPr id="7" name="图片 6">
            <a:extLst>
              <a:ext uri="{FF2B5EF4-FFF2-40B4-BE49-F238E27FC236}">
                <a16:creationId xmlns:a16="http://schemas.microsoft.com/office/drawing/2014/main" id="{8ADCF3B6-2227-ED28-C8E4-E865284AE933}"/>
              </a:ext>
            </a:extLst>
          </p:cNvPr>
          <p:cNvPicPr>
            <a:picLocks noChangeAspect="1"/>
          </p:cNvPicPr>
          <p:nvPr/>
        </p:nvPicPr>
        <p:blipFill>
          <a:blip r:embed="rId2"/>
          <a:stretch>
            <a:fillRect/>
          </a:stretch>
        </p:blipFill>
        <p:spPr>
          <a:xfrm>
            <a:off x="1676400" y="1948368"/>
            <a:ext cx="5791200" cy="678249"/>
          </a:xfrm>
          <a:prstGeom prst="rect">
            <a:avLst/>
          </a:prstGeom>
        </p:spPr>
      </p:pic>
      <p:pic>
        <p:nvPicPr>
          <p:cNvPr id="9" name="图片 8">
            <a:extLst>
              <a:ext uri="{FF2B5EF4-FFF2-40B4-BE49-F238E27FC236}">
                <a16:creationId xmlns:a16="http://schemas.microsoft.com/office/drawing/2014/main" id="{FD8E4FA7-A367-B939-4EF4-70EA9E80D502}"/>
              </a:ext>
            </a:extLst>
          </p:cNvPr>
          <p:cNvPicPr>
            <a:picLocks noChangeAspect="1"/>
          </p:cNvPicPr>
          <p:nvPr/>
        </p:nvPicPr>
        <p:blipFill>
          <a:blip r:embed="rId3"/>
          <a:stretch>
            <a:fillRect/>
          </a:stretch>
        </p:blipFill>
        <p:spPr>
          <a:xfrm>
            <a:off x="1600200" y="2626617"/>
            <a:ext cx="6630325" cy="3724795"/>
          </a:xfrm>
          <a:prstGeom prst="rect">
            <a:avLst/>
          </a:prstGeom>
        </p:spPr>
      </p:pic>
    </p:spTree>
    <p:extLst>
      <p:ext uri="{BB962C8B-B14F-4D97-AF65-F5344CB8AC3E}">
        <p14:creationId xmlns:p14="http://schemas.microsoft.com/office/powerpoint/2010/main" val="1120725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7" name="TextBox 7"/>
          <p:cNvSpPr txBox="1"/>
          <p:nvPr/>
        </p:nvSpPr>
        <p:spPr>
          <a:xfrm>
            <a:off x="3321624" y="4269260"/>
            <a:ext cx="8089073" cy="1327168"/>
          </a:xfrm>
          <a:prstGeom prst="rect">
            <a:avLst/>
          </a:prstGeom>
          <a:ln/>
        </p:spPr>
        <p:txBody>
          <a:bodyPr vert="horz" wrap="square" lIns="66008" tIns="33052" rIns="66008" bIns="33052" rtlCol="0" anchor="ctr" anchorCtr="0">
            <a:normAutofit/>
          </a:bodyPr>
          <a:lstStyle/>
          <a:p>
            <a:pPr algn="l">
              <a:lnSpc>
                <a:spcPct val="140000"/>
              </a:lnSpc>
            </a:pPr>
            <a:r>
              <a:rPr lang="en-US" sz="1425">
                <a:solidFill>
                  <a:srgbClr val="FDFCFC">
                    <a:alpha val="100000"/>
                  </a:srgbClr>
                </a:solidFill>
                <a:latin typeface="Microsoft Yahei"/>
                <a:ea typeface="Microsoft Yahei"/>
                <a:cs typeface="Microsoft Yahei"/>
              </a:rPr>
              <a:t>阐述本论文对于相关领域和实际应用的具体贡献，包括解决现有问题、推动领域发展、提供新的思路和方法等。同时，也可以指出本研究的不足之处和未来可能的研究方向。</a:t>
            </a:r>
          </a:p>
        </p:txBody>
      </p:sp>
      <p:sp>
        <p:nvSpPr>
          <p:cNvPr id="9" name="TextBox 9"/>
          <p:cNvSpPr txBox="1"/>
          <p:nvPr/>
        </p:nvSpPr>
        <p:spPr>
          <a:xfrm>
            <a:off x="784919" y="4687677"/>
            <a:ext cx="1821725" cy="490334"/>
          </a:xfrm>
          <a:prstGeom prst="rect">
            <a:avLst/>
          </a:prstGeom>
          <a:ln/>
        </p:spPr>
        <p:txBody>
          <a:bodyPr vert="horz" wrap="square" lIns="66008" tIns="33052" rIns="66008" bIns="33052" rtlCol="0" anchor="ctr" anchorCtr="1">
            <a:normAutofit/>
          </a:bodyPr>
          <a:lstStyle/>
          <a:p>
            <a:pPr algn="ctr">
              <a:lnSpc>
                <a:spcPct val="120000"/>
              </a:lnSpc>
            </a:pPr>
            <a:r>
              <a:rPr lang="en-US" sz="2025" b="1">
                <a:solidFill>
                  <a:srgbClr val="FDFCFC">
                    <a:alpha val="100000"/>
                  </a:srgbClr>
                </a:solidFill>
                <a:latin typeface="Microsoft Yahei"/>
                <a:ea typeface="Microsoft Yahei"/>
                <a:cs typeface="Microsoft Yahei"/>
              </a:rPr>
              <a:t>论文贡献</a:t>
            </a:r>
          </a:p>
        </p:txBody>
      </p:sp>
      <p:grpSp>
        <p:nvGrpSpPr>
          <p:cNvPr id="10" name="Group 10"/>
          <p:cNvGrpSpPr/>
          <p:nvPr/>
        </p:nvGrpSpPr>
        <p:grpSpPr>
          <a:xfrm>
            <a:off x="454963" y="93878"/>
            <a:ext cx="10641129" cy="826316"/>
            <a:chOff x="454963" y="93878"/>
            <a:chExt cx="10641129" cy="826316"/>
          </a:xfrm>
        </p:grpSpPr>
        <p:sp>
          <p:nvSpPr>
            <p:cNvPr id="11" name="AutoShape 11"/>
            <p:cNvSpPr/>
            <p:nvPr/>
          </p:nvSpPr>
          <p:spPr>
            <a:xfrm>
              <a:off x="454963" y="331168"/>
              <a:ext cx="84147" cy="84147"/>
            </a:xfrm>
            <a:prstGeom prst="ellipse">
              <a:avLst/>
            </a:prstGeom>
            <a:solidFill>
              <a:schemeClr val="accent1">
                <a:alpha val="100000"/>
              </a:schemeClr>
            </a:solidFill>
            <a:ln/>
          </p:spPr>
        </p:sp>
        <p:sp>
          <p:nvSpPr>
            <p:cNvPr id="12" name="AutoShape 12"/>
            <p:cNvSpPr/>
            <p:nvPr/>
          </p:nvSpPr>
          <p:spPr>
            <a:xfrm>
              <a:off x="575049" y="337743"/>
              <a:ext cx="78137" cy="78137"/>
            </a:xfrm>
            <a:prstGeom prst="ellipse">
              <a:avLst/>
            </a:prstGeom>
            <a:solidFill>
              <a:schemeClr val="accent1">
                <a:alpha val="80000"/>
              </a:schemeClr>
            </a:solidFill>
            <a:ln/>
          </p:spPr>
        </p:sp>
        <p:sp>
          <p:nvSpPr>
            <p:cNvPr id="13" name="AutoShape 13"/>
            <p:cNvSpPr/>
            <p:nvPr/>
          </p:nvSpPr>
          <p:spPr>
            <a:xfrm>
              <a:off x="689125" y="339460"/>
              <a:ext cx="74704" cy="74704"/>
            </a:xfrm>
            <a:prstGeom prst="ellipse">
              <a:avLst/>
            </a:prstGeom>
            <a:solidFill>
              <a:schemeClr val="accent1">
                <a:alpha val="60000"/>
              </a:schemeClr>
            </a:solidFill>
            <a:ln/>
          </p:spPr>
        </p:sp>
        <p:sp>
          <p:nvSpPr>
            <p:cNvPr id="14" name="AutoShape 14"/>
            <p:cNvSpPr/>
            <p:nvPr/>
          </p:nvSpPr>
          <p:spPr>
            <a:xfrm>
              <a:off x="799768" y="348430"/>
              <a:ext cx="69238" cy="69238"/>
            </a:xfrm>
            <a:prstGeom prst="ellipse">
              <a:avLst/>
            </a:prstGeom>
            <a:solidFill>
              <a:schemeClr val="accent1">
                <a:alpha val="40000"/>
              </a:schemeClr>
            </a:solidFill>
            <a:ln/>
          </p:spPr>
        </p:sp>
        <p:sp>
          <p:nvSpPr>
            <p:cNvPr id="15" name="AutoShape 15"/>
            <p:cNvSpPr/>
            <p:nvPr/>
          </p:nvSpPr>
          <p:spPr>
            <a:xfrm>
              <a:off x="904945" y="344297"/>
              <a:ext cx="65594" cy="65594"/>
            </a:xfrm>
            <a:prstGeom prst="ellipse">
              <a:avLst/>
            </a:prstGeom>
            <a:solidFill>
              <a:schemeClr val="accent1">
                <a:alpha val="20000"/>
              </a:schemeClr>
            </a:solidFill>
            <a:ln/>
          </p:spPr>
        </p:sp>
        <p:sp>
          <p:nvSpPr>
            <p:cNvPr id="16" name="AutoShape 16"/>
            <p:cNvSpPr/>
            <p:nvPr/>
          </p:nvSpPr>
          <p:spPr>
            <a:xfrm>
              <a:off x="454963" y="448942"/>
              <a:ext cx="84147" cy="84147"/>
            </a:xfrm>
            <a:prstGeom prst="ellipse">
              <a:avLst/>
            </a:prstGeom>
            <a:solidFill>
              <a:schemeClr val="accent1">
                <a:alpha val="100000"/>
              </a:schemeClr>
            </a:solidFill>
            <a:ln/>
          </p:spPr>
        </p:sp>
        <p:sp>
          <p:nvSpPr>
            <p:cNvPr id="17" name="AutoShape 17"/>
            <p:cNvSpPr/>
            <p:nvPr/>
          </p:nvSpPr>
          <p:spPr>
            <a:xfrm>
              <a:off x="575049" y="455517"/>
              <a:ext cx="78137" cy="78137"/>
            </a:xfrm>
            <a:prstGeom prst="ellipse">
              <a:avLst/>
            </a:prstGeom>
            <a:solidFill>
              <a:schemeClr val="accent1">
                <a:alpha val="80000"/>
              </a:schemeClr>
            </a:solidFill>
            <a:ln/>
          </p:spPr>
        </p:sp>
        <p:sp>
          <p:nvSpPr>
            <p:cNvPr id="18" name="AutoShape 18"/>
            <p:cNvSpPr/>
            <p:nvPr/>
          </p:nvSpPr>
          <p:spPr>
            <a:xfrm>
              <a:off x="689125" y="457233"/>
              <a:ext cx="74704" cy="74704"/>
            </a:xfrm>
            <a:prstGeom prst="ellipse">
              <a:avLst/>
            </a:prstGeom>
            <a:solidFill>
              <a:schemeClr val="accent1">
                <a:alpha val="60000"/>
              </a:schemeClr>
            </a:solidFill>
            <a:ln/>
          </p:spPr>
        </p:sp>
        <p:sp>
          <p:nvSpPr>
            <p:cNvPr id="19" name="AutoShape 19"/>
            <p:cNvSpPr/>
            <p:nvPr/>
          </p:nvSpPr>
          <p:spPr>
            <a:xfrm>
              <a:off x="799768" y="466203"/>
              <a:ext cx="69238" cy="69238"/>
            </a:xfrm>
            <a:prstGeom prst="ellipse">
              <a:avLst/>
            </a:prstGeom>
            <a:solidFill>
              <a:schemeClr val="accent1">
                <a:alpha val="40000"/>
              </a:schemeClr>
            </a:solidFill>
            <a:ln/>
          </p:spPr>
        </p:sp>
        <p:sp>
          <p:nvSpPr>
            <p:cNvPr id="20" name="AutoShape 20"/>
            <p:cNvSpPr/>
            <p:nvPr/>
          </p:nvSpPr>
          <p:spPr>
            <a:xfrm>
              <a:off x="904945" y="462070"/>
              <a:ext cx="65594" cy="65594"/>
            </a:xfrm>
            <a:prstGeom prst="ellipse">
              <a:avLst/>
            </a:prstGeom>
            <a:solidFill>
              <a:schemeClr val="accent1">
                <a:alpha val="20000"/>
              </a:schemeClr>
            </a:solidFill>
            <a:ln/>
          </p:spPr>
        </p:sp>
        <p:sp>
          <p:nvSpPr>
            <p:cNvPr id="21" name="AutoShape 21"/>
            <p:cNvSpPr/>
            <p:nvPr/>
          </p:nvSpPr>
          <p:spPr>
            <a:xfrm>
              <a:off x="454963" y="566715"/>
              <a:ext cx="84147" cy="84147"/>
            </a:xfrm>
            <a:prstGeom prst="ellipse">
              <a:avLst/>
            </a:prstGeom>
            <a:solidFill>
              <a:schemeClr val="accent1">
                <a:alpha val="100000"/>
              </a:schemeClr>
            </a:solidFill>
            <a:ln/>
          </p:spPr>
        </p:sp>
        <p:sp>
          <p:nvSpPr>
            <p:cNvPr id="22" name="AutoShape 22"/>
            <p:cNvSpPr/>
            <p:nvPr/>
          </p:nvSpPr>
          <p:spPr>
            <a:xfrm>
              <a:off x="575049" y="573291"/>
              <a:ext cx="78137" cy="78137"/>
            </a:xfrm>
            <a:prstGeom prst="ellipse">
              <a:avLst/>
            </a:prstGeom>
            <a:solidFill>
              <a:schemeClr val="accent1">
                <a:alpha val="80000"/>
              </a:schemeClr>
            </a:solidFill>
            <a:ln/>
          </p:spPr>
        </p:sp>
        <p:sp>
          <p:nvSpPr>
            <p:cNvPr id="23" name="AutoShape 23"/>
            <p:cNvSpPr/>
            <p:nvPr/>
          </p:nvSpPr>
          <p:spPr>
            <a:xfrm>
              <a:off x="689125" y="575007"/>
              <a:ext cx="74704" cy="74704"/>
            </a:xfrm>
            <a:prstGeom prst="ellipse">
              <a:avLst/>
            </a:prstGeom>
            <a:solidFill>
              <a:schemeClr val="accent1">
                <a:alpha val="60000"/>
              </a:schemeClr>
            </a:solidFill>
            <a:ln/>
          </p:spPr>
        </p:sp>
        <p:sp>
          <p:nvSpPr>
            <p:cNvPr id="24" name="AutoShape 24"/>
            <p:cNvSpPr/>
            <p:nvPr/>
          </p:nvSpPr>
          <p:spPr>
            <a:xfrm>
              <a:off x="799768" y="583977"/>
              <a:ext cx="69238" cy="69238"/>
            </a:xfrm>
            <a:prstGeom prst="ellipse">
              <a:avLst/>
            </a:prstGeom>
            <a:solidFill>
              <a:schemeClr val="accent1">
                <a:alpha val="40000"/>
              </a:schemeClr>
            </a:solidFill>
            <a:ln/>
          </p:spPr>
        </p:sp>
        <p:sp>
          <p:nvSpPr>
            <p:cNvPr id="25" name="AutoShape 25"/>
            <p:cNvSpPr/>
            <p:nvPr/>
          </p:nvSpPr>
          <p:spPr>
            <a:xfrm>
              <a:off x="904945" y="579844"/>
              <a:ext cx="65594" cy="65594"/>
            </a:xfrm>
            <a:prstGeom prst="ellipse">
              <a:avLst/>
            </a:prstGeom>
            <a:solidFill>
              <a:schemeClr val="accent1">
                <a:alpha val="20000"/>
              </a:schemeClr>
            </a:solidFill>
            <a:ln/>
          </p:spPr>
        </p:sp>
        <p:sp>
          <p:nvSpPr>
            <p:cNvPr id="26" name="AutoShape 26"/>
            <p:cNvSpPr/>
            <p:nvPr/>
          </p:nvSpPr>
          <p:spPr>
            <a:xfrm>
              <a:off x="454963" y="684489"/>
              <a:ext cx="84147" cy="84147"/>
            </a:xfrm>
            <a:prstGeom prst="ellipse">
              <a:avLst/>
            </a:prstGeom>
            <a:solidFill>
              <a:schemeClr val="accent1">
                <a:alpha val="100000"/>
              </a:schemeClr>
            </a:solidFill>
            <a:ln/>
          </p:spPr>
        </p:sp>
        <p:sp>
          <p:nvSpPr>
            <p:cNvPr id="27" name="AutoShape 27"/>
            <p:cNvSpPr/>
            <p:nvPr/>
          </p:nvSpPr>
          <p:spPr>
            <a:xfrm>
              <a:off x="575049" y="691064"/>
              <a:ext cx="78137" cy="78137"/>
            </a:xfrm>
            <a:prstGeom prst="ellipse">
              <a:avLst/>
            </a:prstGeom>
            <a:solidFill>
              <a:schemeClr val="accent1">
                <a:alpha val="80000"/>
              </a:schemeClr>
            </a:solidFill>
            <a:ln/>
          </p:spPr>
        </p:sp>
        <p:sp>
          <p:nvSpPr>
            <p:cNvPr id="28" name="AutoShape 28"/>
            <p:cNvSpPr/>
            <p:nvPr/>
          </p:nvSpPr>
          <p:spPr>
            <a:xfrm>
              <a:off x="689125" y="692781"/>
              <a:ext cx="74704" cy="74704"/>
            </a:xfrm>
            <a:prstGeom prst="ellipse">
              <a:avLst/>
            </a:prstGeom>
            <a:solidFill>
              <a:schemeClr val="accent1">
                <a:alpha val="60000"/>
              </a:schemeClr>
            </a:solidFill>
            <a:ln/>
          </p:spPr>
        </p:sp>
        <p:sp>
          <p:nvSpPr>
            <p:cNvPr id="29" name="AutoShape 29"/>
            <p:cNvSpPr/>
            <p:nvPr/>
          </p:nvSpPr>
          <p:spPr>
            <a:xfrm>
              <a:off x="799768" y="701751"/>
              <a:ext cx="69238" cy="69238"/>
            </a:xfrm>
            <a:prstGeom prst="ellipse">
              <a:avLst/>
            </a:prstGeom>
            <a:solidFill>
              <a:schemeClr val="accent1">
                <a:alpha val="40000"/>
              </a:schemeClr>
            </a:solidFill>
            <a:ln/>
          </p:spPr>
        </p:sp>
        <p:sp>
          <p:nvSpPr>
            <p:cNvPr id="30" name="AutoShape 30"/>
            <p:cNvSpPr/>
            <p:nvPr/>
          </p:nvSpPr>
          <p:spPr>
            <a:xfrm>
              <a:off x="904945" y="697618"/>
              <a:ext cx="65594" cy="65594"/>
            </a:xfrm>
            <a:prstGeom prst="ellipse">
              <a:avLst/>
            </a:prstGeom>
            <a:solidFill>
              <a:schemeClr val="accent1">
                <a:alpha val="20000"/>
              </a:schemeClr>
            </a:solidFill>
            <a:ln/>
          </p:spPr>
        </p:sp>
        <p:sp>
          <p:nvSpPr>
            <p:cNvPr id="31" name="TextBox 31"/>
            <p:cNvSpPr txBox="1"/>
            <p:nvPr/>
          </p:nvSpPr>
          <p:spPr>
            <a:xfrm>
              <a:off x="1094842" y="93878"/>
              <a:ext cx="10001250" cy="826316"/>
            </a:xfrm>
            <a:prstGeom prst="rect">
              <a:avLst/>
            </a:prstGeom>
            <a:ln/>
          </p:spPr>
          <p:txBody>
            <a:bodyPr vert="horz" wrap="square" lIns="123825" tIns="123825" rIns="57150" bIns="123825" rtlCol="0" anchor="t" anchorCtr="0">
              <a:spAutoFit/>
            </a:bodyPr>
            <a:lstStyle/>
            <a:p>
              <a:pPr>
                <a:lnSpc>
                  <a:spcPct val="140000"/>
                </a:lnSpc>
              </a:pPr>
              <a:r>
                <a:rPr lang="zh-CN" altLang="en-US" sz="3000" b="1" dirty="0">
                  <a:solidFill>
                    <a:schemeClr val="accent1">
                      <a:alpha val="100000"/>
                    </a:schemeClr>
                  </a:solidFill>
                  <a:latin typeface="Microsoft Yahei"/>
                  <a:ea typeface="Microsoft Yahei"/>
                  <a:cs typeface="Microsoft Yahei"/>
                </a:rPr>
                <a:t>预测与解释</a:t>
              </a:r>
              <a:endParaRPr lang="en-US" sz="3000" b="1" dirty="0">
                <a:solidFill>
                  <a:schemeClr val="accent1">
                    <a:alpha val="100000"/>
                  </a:schemeClr>
                </a:solidFill>
                <a:latin typeface="Microsoft Yahei"/>
                <a:ea typeface="Microsoft Yahei"/>
                <a:cs typeface="Microsoft Yahei"/>
              </a:endParaRPr>
            </a:p>
          </p:txBody>
        </p:sp>
      </p:grpSp>
      <p:sp>
        <p:nvSpPr>
          <p:cNvPr id="32" name="文本框 31">
            <a:extLst>
              <a:ext uri="{FF2B5EF4-FFF2-40B4-BE49-F238E27FC236}">
                <a16:creationId xmlns:a16="http://schemas.microsoft.com/office/drawing/2014/main" id="{5B361806-48CB-B462-D347-C6454518F67B}"/>
              </a:ext>
            </a:extLst>
          </p:cNvPr>
          <p:cNvSpPr txBox="1"/>
          <p:nvPr/>
        </p:nvSpPr>
        <p:spPr>
          <a:xfrm>
            <a:off x="1295400" y="972091"/>
            <a:ext cx="7010400" cy="5416868"/>
          </a:xfrm>
          <a:prstGeom prst="rect">
            <a:avLst/>
          </a:prstGeom>
          <a:noFill/>
        </p:spPr>
        <p:txBody>
          <a:bodyPr wrap="square" rtlCol="0">
            <a:spAutoFit/>
          </a:bodyPr>
          <a:lstStyle/>
          <a:p>
            <a:r>
              <a:rPr lang="zh-CN" altLang="en-US" sz="2000" b="1" dirty="0">
                <a:solidFill>
                  <a:schemeClr val="accent1">
                    <a:alpha val="100000"/>
                  </a:schemeClr>
                </a:solidFill>
                <a:latin typeface="Microsoft Yahei"/>
                <a:ea typeface="Microsoft Yahei"/>
              </a:rPr>
              <a:t>预测：</a:t>
            </a:r>
            <a:endParaRPr lang="en-US" altLang="zh-CN" sz="2000" b="1" dirty="0">
              <a:solidFill>
                <a:schemeClr val="accent1">
                  <a:alpha val="100000"/>
                </a:schemeClr>
              </a:solidFill>
              <a:latin typeface="Microsoft Yahei"/>
              <a:ea typeface="Microsoft Yahei"/>
            </a:endParaRPr>
          </a:p>
          <a:p>
            <a:r>
              <a:rPr lang="en-US" altLang="zh-CN" dirty="0"/>
              <a:t>1.</a:t>
            </a:r>
            <a:r>
              <a:rPr lang="zh-CN" altLang="en-US" dirty="0"/>
              <a:t>找到</a:t>
            </a:r>
            <a:r>
              <a:rPr lang="en-US" altLang="zh-CN" dirty="0"/>
              <a:t>k</a:t>
            </a:r>
            <a:r>
              <a:rPr lang="zh-CN" altLang="en-US" dirty="0"/>
              <a:t>个与目标节点结构最相似的标记节点，记为</a:t>
            </a:r>
            <a:endParaRPr lang="en-US" altLang="zh-CN" dirty="0"/>
          </a:p>
          <a:p>
            <a:endParaRPr lang="en-US" altLang="zh-CN" dirty="0"/>
          </a:p>
          <a:p>
            <a:r>
              <a:rPr lang="en-US" altLang="zh-CN" dirty="0"/>
              <a:t>2.</a:t>
            </a:r>
            <a:r>
              <a:rPr lang="zh-CN" altLang="en-US" dirty="0"/>
              <a:t>预测节点𝑣𝑡的标签为𝐾</a:t>
            </a:r>
            <a:r>
              <a:rPr lang="en-US" altLang="zh-CN" dirty="0"/>
              <a:t>-nearest</a:t>
            </a:r>
            <a:r>
              <a:rPr lang="zh-CN" altLang="en-US" dirty="0"/>
              <a:t>节点标签的加权平均值：</a:t>
            </a:r>
            <a:endParaRPr lang="en-US" altLang="zh-CN" dirty="0"/>
          </a:p>
          <a:p>
            <a:endParaRPr lang="en-US" altLang="zh-CN" dirty="0"/>
          </a:p>
          <a:p>
            <a:r>
              <a:rPr lang="en-US" altLang="zh-CN" dirty="0"/>
              <a:t>  </a:t>
            </a:r>
            <a:r>
              <a:rPr lang="zh-CN" altLang="en-US" dirty="0"/>
              <a:t>权值：</a:t>
            </a:r>
            <a:endParaRPr lang="en-US" altLang="zh-CN" dirty="0"/>
          </a:p>
          <a:p>
            <a:endParaRPr lang="en-US" altLang="zh-CN" dirty="0"/>
          </a:p>
          <a:p>
            <a:r>
              <a:rPr lang="en-US" altLang="zh-CN" dirty="0"/>
              <a:t>  </a:t>
            </a:r>
            <a:r>
              <a:rPr lang="zh-CN" altLang="en-US" dirty="0"/>
              <a:t>预测结果：</a:t>
            </a:r>
            <a:endParaRPr lang="en-US" altLang="zh-CN" dirty="0"/>
          </a:p>
          <a:p>
            <a:endParaRPr lang="en-US" altLang="zh-CN" dirty="0"/>
          </a:p>
          <a:p>
            <a:r>
              <a:rPr lang="zh-CN" altLang="en-US" sz="2000" b="1" dirty="0">
                <a:solidFill>
                  <a:schemeClr val="accent1">
                    <a:alpha val="100000"/>
                  </a:schemeClr>
                </a:solidFill>
                <a:latin typeface="Microsoft Yahei"/>
                <a:ea typeface="Microsoft Yahei"/>
              </a:rPr>
              <a:t>解释：</a:t>
            </a:r>
            <a:endParaRPr lang="en-US" altLang="zh-CN" sz="2000" b="1" dirty="0">
              <a:solidFill>
                <a:schemeClr val="accent1">
                  <a:alpha val="100000"/>
                </a:schemeClr>
              </a:solidFill>
              <a:latin typeface="Microsoft Yahei"/>
              <a:ea typeface="Microsoft Yahei"/>
            </a:endParaRPr>
          </a:p>
          <a:p>
            <a:r>
              <a:rPr lang="en-US" altLang="zh-CN" dirty="0"/>
              <a:t>1.</a:t>
            </a:r>
            <a:r>
              <a:rPr lang="zh-CN" altLang="en-US" dirty="0"/>
              <a:t>识别的目标节点</a:t>
            </a:r>
            <a:r>
              <a:rPr lang="en-US" altLang="zh-CN" dirty="0" err="1"/>
              <a:t>vt</a:t>
            </a:r>
            <a:r>
              <a:rPr lang="zh-CN" altLang="en-US" dirty="0"/>
              <a:t>的</a:t>
            </a:r>
            <a:r>
              <a:rPr lang="en-US" altLang="zh-CN" dirty="0"/>
              <a:t>k-nearest</a:t>
            </a:r>
            <a:r>
              <a:rPr lang="zh-CN" altLang="en-US" dirty="0"/>
              <a:t>标记节点以及相似度得分可以清楚地解释预测的原因</a:t>
            </a:r>
            <a:endParaRPr lang="en-US" altLang="zh-CN" dirty="0"/>
          </a:p>
          <a:p>
            <a:endParaRPr lang="en-US" altLang="zh-CN" dirty="0"/>
          </a:p>
          <a:p>
            <a:r>
              <a:rPr lang="en-US" altLang="zh-CN" dirty="0"/>
              <a:t>2.</a:t>
            </a:r>
            <a:r>
              <a:rPr lang="zh-CN" altLang="en-US" dirty="0"/>
              <a:t>总体相似度来源于节点相似度和局部结构相似度</a:t>
            </a:r>
            <a:endParaRPr lang="en-US" altLang="zh-CN" dirty="0"/>
          </a:p>
          <a:p>
            <a:endParaRPr lang="en-US" altLang="zh-CN" dirty="0"/>
          </a:p>
          <a:p>
            <a:r>
              <a:rPr lang="en-US" altLang="zh-CN" dirty="0"/>
              <a:t>3.</a:t>
            </a:r>
            <a:r>
              <a:rPr lang="zh-CN" altLang="en-US" dirty="0"/>
              <a:t>寻找的匹配边对可以解释结构的局部相似度</a:t>
            </a:r>
            <a:endParaRPr lang="en-US" altLang="zh-CN" dirty="0"/>
          </a:p>
          <a:p>
            <a:endParaRPr lang="en-US" altLang="zh-CN" dirty="0"/>
          </a:p>
          <a:p>
            <a:r>
              <a:rPr lang="en-US" altLang="zh-CN" dirty="0"/>
              <a:t>4.</a:t>
            </a:r>
            <a:r>
              <a:rPr lang="zh-CN" altLang="en-US" dirty="0"/>
              <a:t>也可以提取关键子图作为解释：</a:t>
            </a:r>
            <a:endParaRPr lang="en-US" altLang="zh-CN" dirty="0"/>
          </a:p>
          <a:p>
            <a:endParaRPr lang="zh-CN" altLang="en-US" dirty="0"/>
          </a:p>
        </p:txBody>
      </p:sp>
      <p:pic>
        <p:nvPicPr>
          <p:cNvPr id="34" name="图片 33">
            <a:extLst>
              <a:ext uri="{FF2B5EF4-FFF2-40B4-BE49-F238E27FC236}">
                <a16:creationId xmlns:a16="http://schemas.microsoft.com/office/drawing/2014/main" id="{0761F8A6-D68B-BF3E-F2B7-D82BCB852DE9}"/>
              </a:ext>
            </a:extLst>
          </p:cNvPr>
          <p:cNvPicPr>
            <a:picLocks noChangeAspect="1"/>
          </p:cNvPicPr>
          <p:nvPr/>
        </p:nvPicPr>
        <p:blipFill>
          <a:blip r:embed="rId3"/>
          <a:stretch>
            <a:fillRect/>
          </a:stretch>
        </p:blipFill>
        <p:spPr>
          <a:xfrm>
            <a:off x="6553200" y="1261572"/>
            <a:ext cx="1200318" cy="295316"/>
          </a:xfrm>
          <a:prstGeom prst="rect">
            <a:avLst/>
          </a:prstGeom>
        </p:spPr>
      </p:pic>
      <p:pic>
        <p:nvPicPr>
          <p:cNvPr id="36" name="图片 35">
            <a:extLst>
              <a:ext uri="{FF2B5EF4-FFF2-40B4-BE49-F238E27FC236}">
                <a16:creationId xmlns:a16="http://schemas.microsoft.com/office/drawing/2014/main" id="{3552C1F9-480B-20AA-6149-3080528FF8E3}"/>
              </a:ext>
            </a:extLst>
          </p:cNvPr>
          <p:cNvPicPr>
            <a:picLocks noChangeAspect="1"/>
          </p:cNvPicPr>
          <p:nvPr/>
        </p:nvPicPr>
        <p:blipFill rotWithShape="1">
          <a:blip r:embed="rId4"/>
          <a:srcRect t="17611"/>
          <a:stretch/>
        </p:blipFill>
        <p:spPr>
          <a:xfrm>
            <a:off x="2606644" y="2280037"/>
            <a:ext cx="2353003" cy="604349"/>
          </a:xfrm>
          <a:prstGeom prst="rect">
            <a:avLst/>
          </a:prstGeom>
        </p:spPr>
      </p:pic>
      <p:pic>
        <p:nvPicPr>
          <p:cNvPr id="38" name="图片 37">
            <a:extLst>
              <a:ext uri="{FF2B5EF4-FFF2-40B4-BE49-F238E27FC236}">
                <a16:creationId xmlns:a16="http://schemas.microsoft.com/office/drawing/2014/main" id="{0D2EF4E6-76D0-8784-014E-A086267C9139}"/>
              </a:ext>
            </a:extLst>
          </p:cNvPr>
          <p:cNvPicPr>
            <a:picLocks noChangeAspect="1"/>
          </p:cNvPicPr>
          <p:nvPr/>
        </p:nvPicPr>
        <p:blipFill>
          <a:blip r:embed="rId5"/>
          <a:stretch>
            <a:fillRect/>
          </a:stretch>
        </p:blipFill>
        <p:spPr>
          <a:xfrm>
            <a:off x="2438400" y="2862349"/>
            <a:ext cx="2105319" cy="476316"/>
          </a:xfrm>
          <a:prstGeom prst="rect">
            <a:avLst/>
          </a:prstGeom>
        </p:spPr>
      </p:pic>
      <p:pic>
        <p:nvPicPr>
          <p:cNvPr id="42" name="图片 41">
            <a:extLst>
              <a:ext uri="{FF2B5EF4-FFF2-40B4-BE49-F238E27FC236}">
                <a16:creationId xmlns:a16="http://schemas.microsoft.com/office/drawing/2014/main" id="{BD3D9855-AFCA-A6D2-A9DC-D10BFF45C557}"/>
              </a:ext>
            </a:extLst>
          </p:cNvPr>
          <p:cNvPicPr>
            <a:picLocks noChangeAspect="1"/>
          </p:cNvPicPr>
          <p:nvPr/>
        </p:nvPicPr>
        <p:blipFill>
          <a:blip r:embed="rId6"/>
          <a:stretch>
            <a:fillRect/>
          </a:stretch>
        </p:blipFill>
        <p:spPr>
          <a:xfrm>
            <a:off x="4613051" y="5596428"/>
            <a:ext cx="2753109" cy="49536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7"/>
          <p:cNvSpPr txBox="1"/>
          <p:nvPr/>
        </p:nvSpPr>
        <p:spPr>
          <a:xfrm>
            <a:off x="3321624" y="4269260"/>
            <a:ext cx="8089073" cy="1327168"/>
          </a:xfrm>
          <a:prstGeom prst="rect">
            <a:avLst/>
          </a:prstGeom>
          <a:ln/>
        </p:spPr>
        <p:txBody>
          <a:bodyPr vert="horz" wrap="square" lIns="66008" tIns="33052" rIns="66008" bIns="33052" rtlCol="0" anchor="ctr" anchorCtr="0">
            <a:normAutofit/>
          </a:bodyPr>
          <a:lstStyle/>
          <a:p>
            <a:pPr algn="l">
              <a:lnSpc>
                <a:spcPct val="140000"/>
              </a:lnSpc>
            </a:pPr>
            <a:r>
              <a:rPr lang="en-US" sz="1425">
                <a:solidFill>
                  <a:srgbClr val="FDFCFC">
                    <a:alpha val="100000"/>
                  </a:srgbClr>
                </a:solidFill>
                <a:latin typeface="Microsoft Yahei"/>
                <a:ea typeface="Microsoft Yahei"/>
                <a:cs typeface="Microsoft Yahei"/>
              </a:rPr>
              <a:t>阐述本论文对于相关领域和实际应用的具体贡献，包括解决现有问题、推动领域发展、提供新的思路和方法等。同时，也可以指出本研究的不足之处和未来可能的研究方向。</a:t>
            </a:r>
          </a:p>
        </p:txBody>
      </p:sp>
      <p:sp>
        <p:nvSpPr>
          <p:cNvPr id="9" name="TextBox 9"/>
          <p:cNvSpPr txBox="1"/>
          <p:nvPr/>
        </p:nvSpPr>
        <p:spPr>
          <a:xfrm>
            <a:off x="784919" y="4687677"/>
            <a:ext cx="1821725" cy="490334"/>
          </a:xfrm>
          <a:prstGeom prst="rect">
            <a:avLst/>
          </a:prstGeom>
          <a:ln/>
        </p:spPr>
        <p:txBody>
          <a:bodyPr vert="horz" wrap="square" lIns="66008" tIns="33052" rIns="66008" bIns="33052" rtlCol="0" anchor="ctr" anchorCtr="1">
            <a:normAutofit/>
          </a:bodyPr>
          <a:lstStyle/>
          <a:p>
            <a:pPr algn="ctr">
              <a:lnSpc>
                <a:spcPct val="120000"/>
              </a:lnSpc>
            </a:pPr>
            <a:r>
              <a:rPr lang="en-US" sz="2025" b="1">
                <a:solidFill>
                  <a:srgbClr val="FDFCFC">
                    <a:alpha val="100000"/>
                  </a:srgbClr>
                </a:solidFill>
                <a:latin typeface="Microsoft Yahei"/>
                <a:ea typeface="Microsoft Yahei"/>
                <a:cs typeface="Microsoft Yahei"/>
              </a:rPr>
              <a:t>论文贡献</a:t>
            </a:r>
          </a:p>
        </p:txBody>
      </p:sp>
      <p:grpSp>
        <p:nvGrpSpPr>
          <p:cNvPr id="10" name="Group 10"/>
          <p:cNvGrpSpPr/>
          <p:nvPr/>
        </p:nvGrpSpPr>
        <p:grpSpPr>
          <a:xfrm>
            <a:off x="454963" y="93878"/>
            <a:ext cx="10641129" cy="826316"/>
            <a:chOff x="454963" y="93878"/>
            <a:chExt cx="10641129" cy="826316"/>
          </a:xfrm>
        </p:grpSpPr>
        <p:sp>
          <p:nvSpPr>
            <p:cNvPr id="11" name="AutoShape 11"/>
            <p:cNvSpPr/>
            <p:nvPr/>
          </p:nvSpPr>
          <p:spPr>
            <a:xfrm>
              <a:off x="454963" y="331168"/>
              <a:ext cx="84147" cy="84147"/>
            </a:xfrm>
            <a:prstGeom prst="ellipse">
              <a:avLst/>
            </a:prstGeom>
            <a:solidFill>
              <a:schemeClr val="accent1">
                <a:alpha val="100000"/>
              </a:schemeClr>
            </a:solidFill>
            <a:ln/>
          </p:spPr>
        </p:sp>
        <p:sp>
          <p:nvSpPr>
            <p:cNvPr id="12" name="AutoShape 12"/>
            <p:cNvSpPr/>
            <p:nvPr/>
          </p:nvSpPr>
          <p:spPr>
            <a:xfrm>
              <a:off x="575049" y="337743"/>
              <a:ext cx="78137" cy="78137"/>
            </a:xfrm>
            <a:prstGeom prst="ellipse">
              <a:avLst/>
            </a:prstGeom>
            <a:solidFill>
              <a:schemeClr val="accent1">
                <a:alpha val="80000"/>
              </a:schemeClr>
            </a:solidFill>
            <a:ln/>
          </p:spPr>
        </p:sp>
        <p:sp>
          <p:nvSpPr>
            <p:cNvPr id="13" name="AutoShape 13"/>
            <p:cNvSpPr/>
            <p:nvPr/>
          </p:nvSpPr>
          <p:spPr>
            <a:xfrm>
              <a:off x="689125" y="339460"/>
              <a:ext cx="74704" cy="74704"/>
            </a:xfrm>
            <a:prstGeom prst="ellipse">
              <a:avLst/>
            </a:prstGeom>
            <a:solidFill>
              <a:schemeClr val="accent1">
                <a:alpha val="60000"/>
              </a:schemeClr>
            </a:solidFill>
            <a:ln/>
          </p:spPr>
        </p:sp>
        <p:sp>
          <p:nvSpPr>
            <p:cNvPr id="14" name="AutoShape 14"/>
            <p:cNvSpPr/>
            <p:nvPr/>
          </p:nvSpPr>
          <p:spPr>
            <a:xfrm>
              <a:off x="799768" y="348430"/>
              <a:ext cx="69238" cy="69238"/>
            </a:xfrm>
            <a:prstGeom prst="ellipse">
              <a:avLst/>
            </a:prstGeom>
            <a:solidFill>
              <a:schemeClr val="accent1">
                <a:alpha val="40000"/>
              </a:schemeClr>
            </a:solidFill>
            <a:ln/>
          </p:spPr>
        </p:sp>
        <p:sp>
          <p:nvSpPr>
            <p:cNvPr id="15" name="AutoShape 15"/>
            <p:cNvSpPr/>
            <p:nvPr/>
          </p:nvSpPr>
          <p:spPr>
            <a:xfrm>
              <a:off x="904945" y="344297"/>
              <a:ext cx="65594" cy="65594"/>
            </a:xfrm>
            <a:prstGeom prst="ellipse">
              <a:avLst/>
            </a:prstGeom>
            <a:solidFill>
              <a:schemeClr val="accent1">
                <a:alpha val="20000"/>
              </a:schemeClr>
            </a:solidFill>
            <a:ln/>
          </p:spPr>
        </p:sp>
        <p:sp>
          <p:nvSpPr>
            <p:cNvPr id="16" name="AutoShape 16"/>
            <p:cNvSpPr/>
            <p:nvPr/>
          </p:nvSpPr>
          <p:spPr>
            <a:xfrm>
              <a:off x="454963" y="448942"/>
              <a:ext cx="84147" cy="84147"/>
            </a:xfrm>
            <a:prstGeom prst="ellipse">
              <a:avLst/>
            </a:prstGeom>
            <a:solidFill>
              <a:schemeClr val="accent1">
                <a:alpha val="100000"/>
              </a:schemeClr>
            </a:solidFill>
            <a:ln/>
          </p:spPr>
        </p:sp>
        <p:sp>
          <p:nvSpPr>
            <p:cNvPr id="17" name="AutoShape 17"/>
            <p:cNvSpPr/>
            <p:nvPr/>
          </p:nvSpPr>
          <p:spPr>
            <a:xfrm>
              <a:off x="575049" y="455517"/>
              <a:ext cx="78137" cy="78137"/>
            </a:xfrm>
            <a:prstGeom prst="ellipse">
              <a:avLst/>
            </a:prstGeom>
            <a:solidFill>
              <a:schemeClr val="accent1">
                <a:alpha val="80000"/>
              </a:schemeClr>
            </a:solidFill>
            <a:ln/>
          </p:spPr>
        </p:sp>
        <p:sp>
          <p:nvSpPr>
            <p:cNvPr id="18" name="AutoShape 18"/>
            <p:cNvSpPr/>
            <p:nvPr/>
          </p:nvSpPr>
          <p:spPr>
            <a:xfrm>
              <a:off x="689125" y="457233"/>
              <a:ext cx="74704" cy="74704"/>
            </a:xfrm>
            <a:prstGeom prst="ellipse">
              <a:avLst/>
            </a:prstGeom>
            <a:solidFill>
              <a:schemeClr val="accent1">
                <a:alpha val="60000"/>
              </a:schemeClr>
            </a:solidFill>
            <a:ln/>
          </p:spPr>
        </p:sp>
        <p:sp>
          <p:nvSpPr>
            <p:cNvPr id="19" name="AutoShape 19"/>
            <p:cNvSpPr/>
            <p:nvPr/>
          </p:nvSpPr>
          <p:spPr>
            <a:xfrm>
              <a:off x="799768" y="466203"/>
              <a:ext cx="69238" cy="69238"/>
            </a:xfrm>
            <a:prstGeom prst="ellipse">
              <a:avLst/>
            </a:prstGeom>
            <a:solidFill>
              <a:schemeClr val="accent1">
                <a:alpha val="40000"/>
              </a:schemeClr>
            </a:solidFill>
            <a:ln/>
          </p:spPr>
        </p:sp>
        <p:sp>
          <p:nvSpPr>
            <p:cNvPr id="20" name="AutoShape 20"/>
            <p:cNvSpPr/>
            <p:nvPr/>
          </p:nvSpPr>
          <p:spPr>
            <a:xfrm>
              <a:off x="904945" y="462070"/>
              <a:ext cx="65594" cy="65594"/>
            </a:xfrm>
            <a:prstGeom prst="ellipse">
              <a:avLst/>
            </a:prstGeom>
            <a:solidFill>
              <a:schemeClr val="accent1">
                <a:alpha val="20000"/>
              </a:schemeClr>
            </a:solidFill>
            <a:ln/>
          </p:spPr>
        </p:sp>
        <p:sp>
          <p:nvSpPr>
            <p:cNvPr id="21" name="AutoShape 21"/>
            <p:cNvSpPr/>
            <p:nvPr/>
          </p:nvSpPr>
          <p:spPr>
            <a:xfrm>
              <a:off x="454963" y="566715"/>
              <a:ext cx="84147" cy="84147"/>
            </a:xfrm>
            <a:prstGeom prst="ellipse">
              <a:avLst/>
            </a:prstGeom>
            <a:solidFill>
              <a:schemeClr val="accent1">
                <a:alpha val="100000"/>
              </a:schemeClr>
            </a:solidFill>
            <a:ln/>
          </p:spPr>
        </p:sp>
        <p:sp>
          <p:nvSpPr>
            <p:cNvPr id="22" name="AutoShape 22"/>
            <p:cNvSpPr/>
            <p:nvPr/>
          </p:nvSpPr>
          <p:spPr>
            <a:xfrm>
              <a:off x="575049" y="573291"/>
              <a:ext cx="78137" cy="78137"/>
            </a:xfrm>
            <a:prstGeom prst="ellipse">
              <a:avLst/>
            </a:prstGeom>
            <a:solidFill>
              <a:schemeClr val="accent1">
                <a:alpha val="80000"/>
              </a:schemeClr>
            </a:solidFill>
            <a:ln/>
          </p:spPr>
        </p:sp>
        <p:sp>
          <p:nvSpPr>
            <p:cNvPr id="23" name="AutoShape 23"/>
            <p:cNvSpPr/>
            <p:nvPr/>
          </p:nvSpPr>
          <p:spPr>
            <a:xfrm>
              <a:off x="689125" y="575007"/>
              <a:ext cx="74704" cy="74704"/>
            </a:xfrm>
            <a:prstGeom prst="ellipse">
              <a:avLst/>
            </a:prstGeom>
            <a:solidFill>
              <a:schemeClr val="accent1">
                <a:alpha val="60000"/>
              </a:schemeClr>
            </a:solidFill>
            <a:ln/>
          </p:spPr>
        </p:sp>
        <p:sp>
          <p:nvSpPr>
            <p:cNvPr id="24" name="AutoShape 24"/>
            <p:cNvSpPr/>
            <p:nvPr/>
          </p:nvSpPr>
          <p:spPr>
            <a:xfrm>
              <a:off x="799768" y="583977"/>
              <a:ext cx="69238" cy="69238"/>
            </a:xfrm>
            <a:prstGeom prst="ellipse">
              <a:avLst/>
            </a:prstGeom>
            <a:solidFill>
              <a:schemeClr val="accent1">
                <a:alpha val="40000"/>
              </a:schemeClr>
            </a:solidFill>
            <a:ln/>
          </p:spPr>
        </p:sp>
        <p:sp>
          <p:nvSpPr>
            <p:cNvPr id="25" name="AutoShape 25"/>
            <p:cNvSpPr/>
            <p:nvPr/>
          </p:nvSpPr>
          <p:spPr>
            <a:xfrm>
              <a:off x="904945" y="579844"/>
              <a:ext cx="65594" cy="65594"/>
            </a:xfrm>
            <a:prstGeom prst="ellipse">
              <a:avLst/>
            </a:prstGeom>
            <a:solidFill>
              <a:schemeClr val="accent1">
                <a:alpha val="20000"/>
              </a:schemeClr>
            </a:solidFill>
            <a:ln/>
          </p:spPr>
        </p:sp>
        <p:sp>
          <p:nvSpPr>
            <p:cNvPr id="26" name="AutoShape 26"/>
            <p:cNvSpPr/>
            <p:nvPr/>
          </p:nvSpPr>
          <p:spPr>
            <a:xfrm>
              <a:off x="454963" y="684489"/>
              <a:ext cx="84147" cy="84147"/>
            </a:xfrm>
            <a:prstGeom prst="ellipse">
              <a:avLst/>
            </a:prstGeom>
            <a:solidFill>
              <a:schemeClr val="accent1">
                <a:alpha val="100000"/>
              </a:schemeClr>
            </a:solidFill>
            <a:ln/>
          </p:spPr>
        </p:sp>
        <p:sp>
          <p:nvSpPr>
            <p:cNvPr id="27" name="AutoShape 27"/>
            <p:cNvSpPr/>
            <p:nvPr/>
          </p:nvSpPr>
          <p:spPr>
            <a:xfrm>
              <a:off x="575049" y="691064"/>
              <a:ext cx="78137" cy="78137"/>
            </a:xfrm>
            <a:prstGeom prst="ellipse">
              <a:avLst/>
            </a:prstGeom>
            <a:solidFill>
              <a:schemeClr val="accent1">
                <a:alpha val="80000"/>
              </a:schemeClr>
            </a:solidFill>
            <a:ln/>
          </p:spPr>
        </p:sp>
        <p:sp>
          <p:nvSpPr>
            <p:cNvPr id="28" name="AutoShape 28"/>
            <p:cNvSpPr/>
            <p:nvPr/>
          </p:nvSpPr>
          <p:spPr>
            <a:xfrm>
              <a:off x="689125" y="692781"/>
              <a:ext cx="74704" cy="74704"/>
            </a:xfrm>
            <a:prstGeom prst="ellipse">
              <a:avLst/>
            </a:prstGeom>
            <a:solidFill>
              <a:schemeClr val="accent1">
                <a:alpha val="60000"/>
              </a:schemeClr>
            </a:solidFill>
            <a:ln/>
          </p:spPr>
        </p:sp>
        <p:sp>
          <p:nvSpPr>
            <p:cNvPr id="29" name="AutoShape 29"/>
            <p:cNvSpPr/>
            <p:nvPr/>
          </p:nvSpPr>
          <p:spPr>
            <a:xfrm>
              <a:off x="799768" y="701751"/>
              <a:ext cx="69238" cy="69238"/>
            </a:xfrm>
            <a:prstGeom prst="ellipse">
              <a:avLst/>
            </a:prstGeom>
            <a:solidFill>
              <a:schemeClr val="accent1">
                <a:alpha val="40000"/>
              </a:schemeClr>
            </a:solidFill>
            <a:ln/>
          </p:spPr>
        </p:sp>
        <p:sp>
          <p:nvSpPr>
            <p:cNvPr id="30" name="AutoShape 30"/>
            <p:cNvSpPr/>
            <p:nvPr/>
          </p:nvSpPr>
          <p:spPr>
            <a:xfrm>
              <a:off x="904945" y="697618"/>
              <a:ext cx="65594" cy="65594"/>
            </a:xfrm>
            <a:prstGeom prst="ellipse">
              <a:avLst/>
            </a:prstGeom>
            <a:solidFill>
              <a:schemeClr val="accent1">
                <a:alpha val="20000"/>
              </a:schemeClr>
            </a:solidFill>
            <a:ln/>
          </p:spPr>
        </p:sp>
        <p:sp>
          <p:nvSpPr>
            <p:cNvPr id="31" name="TextBox 31"/>
            <p:cNvSpPr txBox="1"/>
            <p:nvPr/>
          </p:nvSpPr>
          <p:spPr>
            <a:xfrm>
              <a:off x="1094842" y="93878"/>
              <a:ext cx="10001250" cy="826316"/>
            </a:xfrm>
            <a:prstGeom prst="rect">
              <a:avLst/>
            </a:prstGeom>
            <a:ln/>
          </p:spPr>
          <p:txBody>
            <a:bodyPr vert="horz" wrap="square" lIns="123825" tIns="123825" rIns="57150" bIns="123825" rtlCol="0" anchor="t" anchorCtr="0">
              <a:spAutoFit/>
            </a:bodyPr>
            <a:lstStyle/>
            <a:p>
              <a:pPr>
                <a:lnSpc>
                  <a:spcPct val="140000"/>
                </a:lnSpc>
              </a:pPr>
              <a:r>
                <a:rPr lang="zh-CN" altLang="en-US" sz="3000" b="1" dirty="0">
                  <a:solidFill>
                    <a:schemeClr val="accent1">
                      <a:alpha val="100000"/>
                    </a:schemeClr>
                  </a:solidFill>
                  <a:latin typeface="Microsoft Yahei"/>
                  <a:ea typeface="Microsoft Yahei"/>
                  <a:cs typeface="Microsoft Yahei"/>
                </a:rPr>
                <a:t>分类损失</a:t>
              </a:r>
              <a:endParaRPr lang="en-US" sz="3000" b="1" dirty="0">
                <a:solidFill>
                  <a:schemeClr val="accent1">
                    <a:alpha val="100000"/>
                  </a:schemeClr>
                </a:solidFill>
                <a:latin typeface="Microsoft Yahei"/>
                <a:ea typeface="Microsoft Yahei"/>
                <a:cs typeface="Microsoft Yahei"/>
              </a:endParaRPr>
            </a:p>
          </p:txBody>
        </p:sp>
      </p:grpSp>
      <p:sp>
        <p:nvSpPr>
          <p:cNvPr id="32" name="文本框 31">
            <a:extLst>
              <a:ext uri="{FF2B5EF4-FFF2-40B4-BE49-F238E27FC236}">
                <a16:creationId xmlns:a16="http://schemas.microsoft.com/office/drawing/2014/main" id="{5B361806-48CB-B462-D347-C6454518F67B}"/>
              </a:ext>
            </a:extLst>
          </p:cNvPr>
          <p:cNvSpPr txBox="1"/>
          <p:nvPr/>
        </p:nvSpPr>
        <p:spPr>
          <a:xfrm>
            <a:off x="1295400" y="1433755"/>
            <a:ext cx="7543800" cy="4247317"/>
          </a:xfrm>
          <a:prstGeom prst="rect">
            <a:avLst/>
          </a:prstGeom>
          <a:noFill/>
        </p:spPr>
        <p:txBody>
          <a:bodyPr wrap="square" rtlCol="0">
            <a:spAutoFit/>
          </a:bodyPr>
          <a:lstStyle/>
          <a:p>
            <a:r>
              <a:rPr lang="en-US" altLang="zh-CN" dirty="0"/>
              <a:t>1.</a:t>
            </a:r>
            <a:r>
              <a:rPr lang="zh-CN" altLang="en-US" dirty="0"/>
              <a:t>通过给定的</a:t>
            </a:r>
            <a:r>
              <a:rPr lang="zh-CN" altLang="en-US" b="1" dirty="0"/>
              <a:t>标签监督</a:t>
            </a:r>
            <a:r>
              <a:rPr lang="zh-CN" altLang="en-US" dirty="0"/>
              <a:t>确保准确性：</a:t>
            </a:r>
            <a:r>
              <a:rPr lang="en-US" altLang="zh-CN" dirty="0"/>
              <a:t>we utilize the supervision from the given labels to ensure the accuracy of the self-explainable GNN</a:t>
            </a:r>
          </a:p>
          <a:p>
            <a:endParaRPr lang="en-US" altLang="zh-CN" dirty="0"/>
          </a:p>
          <a:p>
            <a:r>
              <a:rPr lang="en-US" altLang="zh-CN" dirty="0"/>
              <a:t>2.</a:t>
            </a:r>
            <a:r>
              <a:rPr lang="zh-CN" altLang="en-US" dirty="0"/>
              <a:t>具体方法：采用负抽样并且近似选择𝐾</a:t>
            </a:r>
            <a:r>
              <a:rPr lang="en-US" altLang="zh-CN" dirty="0"/>
              <a:t>-nearest</a:t>
            </a:r>
            <a:r>
              <a:rPr lang="zh-CN" altLang="en-US" dirty="0"/>
              <a:t>标记节点作为正样本。</a:t>
            </a:r>
            <a:endParaRPr lang="en-US" altLang="zh-CN" dirty="0"/>
          </a:p>
          <a:p>
            <a:r>
              <a:rPr lang="zh-CN" altLang="en-US" dirty="0"/>
              <a:t>具体来说，对于一个标记节点</a:t>
            </a:r>
            <a:r>
              <a:rPr lang="en-US" altLang="zh-CN" dirty="0" err="1"/>
              <a:t>vl</a:t>
            </a:r>
            <a:r>
              <a:rPr lang="zh-CN" altLang="en-US" dirty="0"/>
              <a:t>，我们选取与他不同类的标记节点作为负样本，随机选择</a:t>
            </a:r>
            <a:r>
              <a:rPr lang="en-US" altLang="zh-CN" dirty="0"/>
              <a:t>N</a:t>
            </a:r>
            <a:r>
              <a:rPr lang="zh-CN" altLang="en-US" dirty="0"/>
              <a:t>个与他同类的标记节点作为支持集，从中获取近似选择𝐾</a:t>
            </a:r>
            <a:r>
              <a:rPr lang="en-US" altLang="zh-CN" dirty="0"/>
              <a:t>-nearest</a:t>
            </a:r>
            <a:r>
              <a:rPr lang="zh-CN" altLang="en-US" dirty="0"/>
              <a:t>标记节点，目标函数如下：</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3.</a:t>
            </a:r>
            <a:r>
              <a:rPr lang="zh-CN" altLang="en-US" dirty="0"/>
              <a:t>效果：</a:t>
            </a:r>
            <a:r>
              <a:rPr lang="en-US" altLang="zh-CN" dirty="0"/>
              <a:t> the similarity scores of node pairs with different labels will be minimized, and the similarity scores between a node and its approximate k-nearest neighbor with the same labels will be maximized.</a:t>
            </a:r>
            <a:endParaRPr lang="zh-CN" altLang="en-US" dirty="0"/>
          </a:p>
        </p:txBody>
      </p:sp>
      <p:pic>
        <p:nvPicPr>
          <p:cNvPr id="3" name="图片 2">
            <a:extLst>
              <a:ext uri="{FF2B5EF4-FFF2-40B4-BE49-F238E27FC236}">
                <a16:creationId xmlns:a16="http://schemas.microsoft.com/office/drawing/2014/main" id="{6D52803F-B5F7-1D2F-1A49-CC87AFB8439F}"/>
              </a:ext>
            </a:extLst>
          </p:cNvPr>
          <p:cNvPicPr>
            <a:picLocks noChangeAspect="1"/>
          </p:cNvPicPr>
          <p:nvPr/>
        </p:nvPicPr>
        <p:blipFill>
          <a:blip r:embed="rId2"/>
          <a:stretch>
            <a:fillRect/>
          </a:stretch>
        </p:blipFill>
        <p:spPr>
          <a:xfrm>
            <a:off x="2209800" y="3579036"/>
            <a:ext cx="4686954" cy="809738"/>
          </a:xfrm>
          <a:prstGeom prst="rect">
            <a:avLst/>
          </a:prstGeom>
        </p:spPr>
      </p:pic>
    </p:spTree>
    <p:extLst>
      <p:ext uri="{BB962C8B-B14F-4D97-AF65-F5344CB8AC3E}">
        <p14:creationId xmlns:p14="http://schemas.microsoft.com/office/powerpoint/2010/main" val="617492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7"/>
          <p:cNvSpPr txBox="1"/>
          <p:nvPr/>
        </p:nvSpPr>
        <p:spPr>
          <a:xfrm>
            <a:off x="3321624" y="4269260"/>
            <a:ext cx="8089073" cy="1327168"/>
          </a:xfrm>
          <a:prstGeom prst="rect">
            <a:avLst/>
          </a:prstGeom>
          <a:ln/>
        </p:spPr>
        <p:txBody>
          <a:bodyPr vert="horz" wrap="square" lIns="66008" tIns="33052" rIns="66008" bIns="33052" rtlCol="0" anchor="ctr" anchorCtr="0">
            <a:normAutofit/>
          </a:bodyPr>
          <a:lstStyle/>
          <a:p>
            <a:pPr algn="l">
              <a:lnSpc>
                <a:spcPct val="140000"/>
              </a:lnSpc>
            </a:pPr>
            <a:r>
              <a:rPr lang="en-US" sz="1425" dirty="0">
                <a:solidFill>
                  <a:srgbClr val="FDFCFC">
                    <a:alpha val="100000"/>
                  </a:srgbClr>
                </a:solidFill>
                <a:latin typeface="Microsoft Yahei"/>
                <a:ea typeface="Microsoft Yahei"/>
                <a:cs typeface="Microsoft Yahei"/>
              </a:rPr>
              <a:t>阐述本论文对于相关领域和实际应用的具体贡献，包括解决现有问题、推动领域发展、提供新的思路和方法等。同时，也可以指出本研究的不足之处和未来可能的研究方向。</a:t>
            </a:r>
          </a:p>
        </p:txBody>
      </p:sp>
      <p:sp>
        <p:nvSpPr>
          <p:cNvPr id="9" name="TextBox 9"/>
          <p:cNvSpPr txBox="1"/>
          <p:nvPr/>
        </p:nvSpPr>
        <p:spPr>
          <a:xfrm>
            <a:off x="784919" y="4687677"/>
            <a:ext cx="1821725" cy="490334"/>
          </a:xfrm>
          <a:prstGeom prst="rect">
            <a:avLst/>
          </a:prstGeom>
          <a:ln/>
        </p:spPr>
        <p:txBody>
          <a:bodyPr vert="horz" wrap="square" lIns="66008" tIns="33052" rIns="66008" bIns="33052" rtlCol="0" anchor="ctr" anchorCtr="1">
            <a:normAutofit/>
          </a:bodyPr>
          <a:lstStyle/>
          <a:p>
            <a:pPr algn="ctr">
              <a:lnSpc>
                <a:spcPct val="120000"/>
              </a:lnSpc>
            </a:pPr>
            <a:r>
              <a:rPr lang="en-US" sz="2025" b="1">
                <a:solidFill>
                  <a:srgbClr val="FDFCFC">
                    <a:alpha val="100000"/>
                  </a:srgbClr>
                </a:solidFill>
                <a:latin typeface="Microsoft Yahei"/>
                <a:ea typeface="Microsoft Yahei"/>
                <a:cs typeface="Microsoft Yahei"/>
              </a:rPr>
              <a:t>论文贡献</a:t>
            </a:r>
          </a:p>
        </p:txBody>
      </p:sp>
      <p:grpSp>
        <p:nvGrpSpPr>
          <p:cNvPr id="10" name="Group 10"/>
          <p:cNvGrpSpPr/>
          <p:nvPr/>
        </p:nvGrpSpPr>
        <p:grpSpPr>
          <a:xfrm>
            <a:off x="454963" y="93878"/>
            <a:ext cx="10641129" cy="826316"/>
            <a:chOff x="454963" y="93878"/>
            <a:chExt cx="10641129" cy="826316"/>
          </a:xfrm>
        </p:grpSpPr>
        <p:sp>
          <p:nvSpPr>
            <p:cNvPr id="11" name="AutoShape 11"/>
            <p:cNvSpPr/>
            <p:nvPr/>
          </p:nvSpPr>
          <p:spPr>
            <a:xfrm>
              <a:off x="454963" y="331168"/>
              <a:ext cx="84147" cy="84147"/>
            </a:xfrm>
            <a:prstGeom prst="ellipse">
              <a:avLst/>
            </a:prstGeom>
            <a:solidFill>
              <a:schemeClr val="accent1">
                <a:alpha val="100000"/>
              </a:schemeClr>
            </a:solidFill>
            <a:ln/>
          </p:spPr>
        </p:sp>
        <p:sp>
          <p:nvSpPr>
            <p:cNvPr id="12" name="AutoShape 12"/>
            <p:cNvSpPr/>
            <p:nvPr/>
          </p:nvSpPr>
          <p:spPr>
            <a:xfrm>
              <a:off x="575049" y="337743"/>
              <a:ext cx="78137" cy="78137"/>
            </a:xfrm>
            <a:prstGeom prst="ellipse">
              <a:avLst/>
            </a:prstGeom>
            <a:solidFill>
              <a:schemeClr val="accent1">
                <a:alpha val="80000"/>
              </a:schemeClr>
            </a:solidFill>
            <a:ln/>
          </p:spPr>
        </p:sp>
        <p:sp>
          <p:nvSpPr>
            <p:cNvPr id="13" name="AutoShape 13"/>
            <p:cNvSpPr/>
            <p:nvPr/>
          </p:nvSpPr>
          <p:spPr>
            <a:xfrm>
              <a:off x="689125" y="339460"/>
              <a:ext cx="74704" cy="74704"/>
            </a:xfrm>
            <a:prstGeom prst="ellipse">
              <a:avLst/>
            </a:prstGeom>
            <a:solidFill>
              <a:schemeClr val="accent1">
                <a:alpha val="60000"/>
              </a:schemeClr>
            </a:solidFill>
            <a:ln/>
          </p:spPr>
        </p:sp>
        <p:sp>
          <p:nvSpPr>
            <p:cNvPr id="14" name="AutoShape 14"/>
            <p:cNvSpPr/>
            <p:nvPr/>
          </p:nvSpPr>
          <p:spPr>
            <a:xfrm>
              <a:off x="799768" y="348430"/>
              <a:ext cx="69238" cy="69238"/>
            </a:xfrm>
            <a:prstGeom prst="ellipse">
              <a:avLst/>
            </a:prstGeom>
            <a:solidFill>
              <a:schemeClr val="accent1">
                <a:alpha val="40000"/>
              </a:schemeClr>
            </a:solidFill>
            <a:ln/>
          </p:spPr>
        </p:sp>
        <p:sp>
          <p:nvSpPr>
            <p:cNvPr id="15" name="AutoShape 15"/>
            <p:cNvSpPr/>
            <p:nvPr/>
          </p:nvSpPr>
          <p:spPr>
            <a:xfrm>
              <a:off x="904945" y="344297"/>
              <a:ext cx="65594" cy="65594"/>
            </a:xfrm>
            <a:prstGeom prst="ellipse">
              <a:avLst/>
            </a:prstGeom>
            <a:solidFill>
              <a:schemeClr val="accent1">
                <a:alpha val="20000"/>
              </a:schemeClr>
            </a:solidFill>
            <a:ln/>
          </p:spPr>
        </p:sp>
        <p:sp>
          <p:nvSpPr>
            <p:cNvPr id="16" name="AutoShape 16"/>
            <p:cNvSpPr/>
            <p:nvPr/>
          </p:nvSpPr>
          <p:spPr>
            <a:xfrm>
              <a:off x="454963" y="448942"/>
              <a:ext cx="84147" cy="84147"/>
            </a:xfrm>
            <a:prstGeom prst="ellipse">
              <a:avLst/>
            </a:prstGeom>
            <a:solidFill>
              <a:schemeClr val="accent1">
                <a:alpha val="100000"/>
              </a:schemeClr>
            </a:solidFill>
            <a:ln/>
          </p:spPr>
        </p:sp>
        <p:sp>
          <p:nvSpPr>
            <p:cNvPr id="17" name="AutoShape 17"/>
            <p:cNvSpPr/>
            <p:nvPr/>
          </p:nvSpPr>
          <p:spPr>
            <a:xfrm>
              <a:off x="575049" y="455517"/>
              <a:ext cx="78137" cy="78137"/>
            </a:xfrm>
            <a:prstGeom prst="ellipse">
              <a:avLst/>
            </a:prstGeom>
            <a:solidFill>
              <a:schemeClr val="accent1">
                <a:alpha val="80000"/>
              </a:schemeClr>
            </a:solidFill>
            <a:ln/>
          </p:spPr>
        </p:sp>
        <p:sp>
          <p:nvSpPr>
            <p:cNvPr id="18" name="AutoShape 18"/>
            <p:cNvSpPr/>
            <p:nvPr/>
          </p:nvSpPr>
          <p:spPr>
            <a:xfrm>
              <a:off x="689125" y="457233"/>
              <a:ext cx="74704" cy="74704"/>
            </a:xfrm>
            <a:prstGeom prst="ellipse">
              <a:avLst/>
            </a:prstGeom>
            <a:solidFill>
              <a:schemeClr val="accent1">
                <a:alpha val="60000"/>
              </a:schemeClr>
            </a:solidFill>
            <a:ln/>
          </p:spPr>
        </p:sp>
        <p:sp>
          <p:nvSpPr>
            <p:cNvPr id="19" name="AutoShape 19"/>
            <p:cNvSpPr/>
            <p:nvPr/>
          </p:nvSpPr>
          <p:spPr>
            <a:xfrm>
              <a:off x="799768" y="466203"/>
              <a:ext cx="69238" cy="69238"/>
            </a:xfrm>
            <a:prstGeom prst="ellipse">
              <a:avLst/>
            </a:prstGeom>
            <a:solidFill>
              <a:schemeClr val="accent1">
                <a:alpha val="40000"/>
              </a:schemeClr>
            </a:solidFill>
            <a:ln/>
          </p:spPr>
        </p:sp>
        <p:sp>
          <p:nvSpPr>
            <p:cNvPr id="20" name="AutoShape 20"/>
            <p:cNvSpPr/>
            <p:nvPr/>
          </p:nvSpPr>
          <p:spPr>
            <a:xfrm>
              <a:off x="904945" y="462070"/>
              <a:ext cx="65594" cy="65594"/>
            </a:xfrm>
            <a:prstGeom prst="ellipse">
              <a:avLst/>
            </a:prstGeom>
            <a:solidFill>
              <a:schemeClr val="accent1">
                <a:alpha val="20000"/>
              </a:schemeClr>
            </a:solidFill>
            <a:ln/>
          </p:spPr>
        </p:sp>
        <p:sp>
          <p:nvSpPr>
            <p:cNvPr id="21" name="AutoShape 21"/>
            <p:cNvSpPr/>
            <p:nvPr/>
          </p:nvSpPr>
          <p:spPr>
            <a:xfrm>
              <a:off x="454963" y="566715"/>
              <a:ext cx="84147" cy="84147"/>
            </a:xfrm>
            <a:prstGeom prst="ellipse">
              <a:avLst/>
            </a:prstGeom>
            <a:solidFill>
              <a:schemeClr val="accent1">
                <a:alpha val="100000"/>
              </a:schemeClr>
            </a:solidFill>
            <a:ln/>
          </p:spPr>
        </p:sp>
        <p:sp>
          <p:nvSpPr>
            <p:cNvPr id="22" name="AutoShape 22"/>
            <p:cNvSpPr/>
            <p:nvPr/>
          </p:nvSpPr>
          <p:spPr>
            <a:xfrm>
              <a:off x="575049" y="573291"/>
              <a:ext cx="78137" cy="78137"/>
            </a:xfrm>
            <a:prstGeom prst="ellipse">
              <a:avLst/>
            </a:prstGeom>
            <a:solidFill>
              <a:schemeClr val="accent1">
                <a:alpha val="80000"/>
              </a:schemeClr>
            </a:solidFill>
            <a:ln/>
          </p:spPr>
        </p:sp>
        <p:sp>
          <p:nvSpPr>
            <p:cNvPr id="23" name="AutoShape 23"/>
            <p:cNvSpPr/>
            <p:nvPr/>
          </p:nvSpPr>
          <p:spPr>
            <a:xfrm>
              <a:off x="689125" y="575007"/>
              <a:ext cx="74704" cy="74704"/>
            </a:xfrm>
            <a:prstGeom prst="ellipse">
              <a:avLst/>
            </a:prstGeom>
            <a:solidFill>
              <a:schemeClr val="accent1">
                <a:alpha val="60000"/>
              </a:schemeClr>
            </a:solidFill>
            <a:ln/>
          </p:spPr>
        </p:sp>
        <p:sp>
          <p:nvSpPr>
            <p:cNvPr id="24" name="AutoShape 24"/>
            <p:cNvSpPr/>
            <p:nvPr/>
          </p:nvSpPr>
          <p:spPr>
            <a:xfrm>
              <a:off x="799768" y="583977"/>
              <a:ext cx="69238" cy="69238"/>
            </a:xfrm>
            <a:prstGeom prst="ellipse">
              <a:avLst/>
            </a:prstGeom>
            <a:solidFill>
              <a:schemeClr val="accent1">
                <a:alpha val="40000"/>
              </a:schemeClr>
            </a:solidFill>
            <a:ln/>
          </p:spPr>
        </p:sp>
        <p:sp>
          <p:nvSpPr>
            <p:cNvPr id="25" name="AutoShape 25"/>
            <p:cNvSpPr/>
            <p:nvPr/>
          </p:nvSpPr>
          <p:spPr>
            <a:xfrm>
              <a:off x="904945" y="579844"/>
              <a:ext cx="65594" cy="65594"/>
            </a:xfrm>
            <a:prstGeom prst="ellipse">
              <a:avLst/>
            </a:prstGeom>
            <a:solidFill>
              <a:schemeClr val="accent1">
                <a:alpha val="20000"/>
              </a:schemeClr>
            </a:solidFill>
            <a:ln/>
          </p:spPr>
        </p:sp>
        <p:sp>
          <p:nvSpPr>
            <p:cNvPr id="26" name="AutoShape 26"/>
            <p:cNvSpPr/>
            <p:nvPr/>
          </p:nvSpPr>
          <p:spPr>
            <a:xfrm>
              <a:off x="454963" y="684489"/>
              <a:ext cx="84147" cy="84147"/>
            </a:xfrm>
            <a:prstGeom prst="ellipse">
              <a:avLst/>
            </a:prstGeom>
            <a:solidFill>
              <a:schemeClr val="accent1">
                <a:alpha val="100000"/>
              </a:schemeClr>
            </a:solidFill>
            <a:ln/>
          </p:spPr>
        </p:sp>
        <p:sp>
          <p:nvSpPr>
            <p:cNvPr id="27" name="AutoShape 27"/>
            <p:cNvSpPr/>
            <p:nvPr/>
          </p:nvSpPr>
          <p:spPr>
            <a:xfrm>
              <a:off x="575049" y="691064"/>
              <a:ext cx="78137" cy="78137"/>
            </a:xfrm>
            <a:prstGeom prst="ellipse">
              <a:avLst/>
            </a:prstGeom>
            <a:solidFill>
              <a:schemeClr val="accent1">
                <a:alpha val="80000"/>
              </a:schemeClr>
            </a:solidFill>
            <a:ln/>
          </p:spPr>
        </p:sp>
        <p:sp>
          <p:nvSpPr>
            <p:cNvPr id="28" name="AutoShape 28"/>
            <p:cNvSpPr/>
            <p:nvPr/>
          </p:nvSpPr>
          <p:spPr>
            <a:xfrm>
              <a:off x="689125" y="692781"/>
              <a:ext cx="74704" cy="74704"/>
            </a:xfrm>
            <a:prstGeom prst="ellipse">
              <a:avLst/>
            </a:prstGeom>
            <a:solidFill>
              <a:schemeClr val="accent1">
                <a:alpha val="60000"/>
              </a:schemeClr>
            </a:solidFill>
            <a:ln/>
          </p:spPr>
        </p:sp>
        <p:sp>
          <p:nvSpPr>
            <p:cNvPr id="29" name="AutoShape 29"/>
            <p:cNvSpPr/>
            <p:nvPr/>
          </p:nvSpPr>
          <p:spPr>
            <a:xfrm>
              <a:off x="799768" y="701751"/>
              <a:ext cx="69238" cy="69238"/>
            </a:xfrm>
            <a:prstGeom prst="ellipse">
              <a:avLst/>
            </a:prstGeom>
            <a:solidFill>
              <a:schemeClr val="accent1">
                <a:alpha val="40000"/>
              </a:schemeClr>
            </a:solidFill>
            <a:ln/>
          </p:spPr>
        </p:sp>
        <p:sp>
          <p:nvSpPr>
            <p:cNvPr id="30" name="AutoShape 30"/>
            <p:cNvSpPr/>
            <p:nvPr/>
          </p:nvSpPr>
          <p:spPr>
            <a:xfrm>
              <a:off x="904945" y="697618"/>
              <a:ext cx="65594" cy="65594"/>
            </a:xfrm>
            <a:prstGeom prst="ellipse">
              <a:avLst/>
            </a:prstGeom>
            <a:solidFill>
              <a:schemeClr val="accent1">
                <a:alpha val="20000"/>
              </a:schemeClr>
            </a:solidFill>
            <a:ln/>
          </p:spPr>
        </p:sp>
        <p:sp>
          <p:nvSpPr>
            <p:cNvPr id="31" name="TextBox 31"/>
            <p:cNvSpPr txBox="1"/>
            <p:nvPr/>
          </p:nvSpPr>
          <p:spPr>
            <a:xfrm>
              <a:off x="1094842" y="93878"/>
              <a:ext cx="10001250" cy="826316"/>
            </a:xfrm>
            <a:prstGeom prst="rect">
              <a:avLst/>
            </a:prstGeom>
            <a:ln/>
          </p:spPr>
          <p:txBody>
            <a:bodyPr vert="horz" wrap="square" lIns="123825" tIns="123825" rIns="57150" bIns="123825" rtlCol="0" anchor="t" anchorCtr="0">
              <a:spAutoFit/>
            </a:bodyPr>
            <a:lstStyle/>
            <a:p>
              <a:pPr>
                <a:lnSpc>
                  <a:spcPct val="140000"/>
                </a:lnSpc>
              </a:pPr>
              <a:r>
                <a:rPr lang="zh-CN" altLang="en-US" sz="3000" b="1" dirty="0">
                  <a:solidFill>
                    <a:schemeClr val="accent1">
                      <a:alpha val="100000"/>
                    </a:schemeClr>
                  </a:solidFill>
                  <a:latin typeface="Microsoft Yahei"/>
                  <a:ea typeface="Microsoft Yahei"/>
                  <a:cs typeface="Microsoft Yahei"/>
                </a:rPr>
                <a:t>自监督增强解释</a:t>
              </a:r>
              <a:endParaRPr lang="en-US" sz="3000" b="1" dirty="0">
                <a:solidFill>
                  <a:schemeClr val="accent1">
                    <a:alpha val="100000"/>
                  </a:schemeClr>
                </a:solidFill>
                <a:latin typeface="Microsoft Yahei"/>
                <a:ea typeface="Microsoft Yahei"/>
                <a:cs typeface="Microsoft Yahei"/>
              </a:endParaRPr>
            </a:p>
          </p:txBody>
        </p:sp>
      </p:grpSp>
      <p:sp>
        <p:nvSpPr>
          <p:cNvPr id="32" name="文本框 31">
            <a:extLst>
              <a:ext uri="{FF2B5EF4-FFF2-40B4-BE49-F238E27FC236}">
                <a16:creationId xmlns:a16="http://schemas.microsoft.com/office/drawing/2014/main" id="{5B361806-48CB-B462-D347-C6454518F67B}"/>
              </a:ext>
            </a:extLst>
          </p:cNvPr>
          <p:cNvSpPr txBox="1"/>
          <p:nvPr/>
        </p:nvSpPr>
        <p:spPr>
          <a:xfrm>
            <a:off x="1295400" y="1028886"/>
            <a:ext cx="7696200" cy="5632311"/>
          </a:xfrm>
          <a:prstGeom prst="rect">
            <a:avLst/>
          </a:prstGeom>
          <a:noFill/>
        </p:spPr>
        <p:txBody>
          <a:bodyPr wrap="square" rtlCol="0">
            <a:spAutoFit/>
          </a:bodyPr>
          <a:lstStyle/>
          <a:p>
            <a:r>
              <a:rPr lang="en-US" altLang="zh-CN" dirty="0"/>
              <a:t>1.</a:t>
            </a:r>
            <a:r>
              <a:rPr lang="zh-CN" altLang="en-US" dirty="0"/>
              <a:t>自监督：通过对比学习为节点相似度以及局部结构相似度学习提供自监督</a:t>
            </a:r>
            <a:endParaRPr lang="en-US" altLang="zh-CN" dirty="0"/>
          </a:p>
          <a:p>
            <a:endParaRPr lang="en-US" altLang="zh-CN" dirty="0"/>
          </a:p>
          <a:p>
            <a:r>
              <a:rPr lang="en-US" altLang="zh-CN" dirty="0"/>
              <a:t>2.</a:t>
            </a:r>
            <a:r>
              <a:rPr lang="zh-CN" altLang="en-US" dirty="0"/>
              <a:t>方法：</a:t>
            </a:r>
            <a:r>
              <a:rPr lang="en-US" altLang="zh-CN" dirty="0"/>
              <a:t>Representations of the same node/edge from these two views will compose positive pairs for contrastive learning. And representations of different nodes in both views compose negative pairs.</a:t>
            </a:r>
          </a:p>
          <a:p>
            <a:endParaRPr lang="en-US" altLang="zh-CN" dirty="0"/>
          </a:p>
          <a:p>
            <a:r>
              <a:rPr lang="en-US" altLang="zh-CN" dirty="0"/>
              <a:t>3.</a:t>
            </a:r>
            <a:r>
              <a:rPr lang="zh-CN" altLang="en-US" dirty="0"/>
              <a:t>节点表示对比学习的目标函数：</a:t>
            </a:r>
            <a:endParaRPr lang="en-US" altLang="zh-CN" dirty="0"/>
          </a:p>
          <a:p>
            <a:endParaRPr lang="en-US" altLang="zh-CN" dirty="0"/>
          </a:p>
          <a:p>
            <a:endParaRPr lang="en-US" altLang="zh-CN" dirty="0"/>
          </a:p>
          <a:p>
            <a:endParaRPr lang="en-US" altLang="zh-CN" dirty="0"/>
          </a:p>
          <a:p>
            <a:endParaRPr lang="en-US" altLang="zh-CN" dirty="0"/>
          </a:p>
          <a:p>
            <a:r>
              <a:rPr lang="en-US" altLang="zh-CN" dirty="0"/>
              <a:t>4.</a:t>
            </a:r>
            <a:r>
              <a:rPr lang="zh-CN" altLang="en-US" dirty="0"/>
              <a:t>边缘表示对比学习的目标函数：</a:t>
            </a:r>
            <a:endParaRPr lang="en-US" altLang="zh-CN" dirty="0"/>
          </a:p>
          <a:p>
            <a:endParaRPr lang="en-US" altLang="zh-CN" dirty="0"/>
          </a:p>
          <a:p>
            <a:endParaRPr lang="en-US" altLang="zh-CN" dirty="0"/>
          </a:p>
          <a:p>
            <a:endParaRPr lang="en-US" altLang="zh-CN" dirty="0"/>
          </a:p>
          <a:p>
            <a:endParaRPr lang="en-US" altLang="zh-CN" dirty="0"/>
          </a:p>
          <a:p>
            <a:r>
              <a:rPr lang="en-US" altLang="zh-CN" dirty="0"/>
              <a:t>5.</a:t>
            </a:r>
            <a:r>
              <a:rPr lang="zh-CN" altLang="en-US" dirty="0"/>
              <a:t>效果：</a:t>
            </a:r>
            <a:r>
              <a:rPr lang="en-US" altLang="zh-CN" dirty="0"/>
              <a:t>With the self-supervision, the representations of similar edges and nodes will be similar, which can facilitate the similarity modeling for explanations</a:t>
            </a:r>
          </a:p>
          <a:p>
            <a:endParaRPr lang="en-US" altLang="zh-CN" dirty="0"/>
          </a:p>
          <a:p>
            <a:r>
              <a:rPr lang="en-US" altLang="zh-CN" dirty="0"/>
              <a:t>6.</a:t>
            </a:r>
            <a:r>
              <a:rPr lang="zh-CN" altLang="en-US" dirty="0"/>
              <a:t>总体的目标函数：</a:t>
            </a:r>
            <a:endParaRPr lang="en-US" altLang="zh-CN" dirty="0"/>
          </a:p>
        </p:txBody>
      </p:sp>
      <p:pic>
        <p:nvPicPr>
          <p:cNvPr id="5" name="图片 4">
            <a:extLst>
              <a:ext uri="{FF2B5EF4-FFF2-40B4-BE49-F238E27FC236}">
                <a16:creationId xmlns:a16="http://schemas.microsoft.com/office/drawing/2014/main" id="{A27144BE-9152-5FB8-DB91-A57FF6E4BA5E}"/>
              </a:ext>
            </a:extLst>
          </p:cNvPr>
          <p:cNvPicPr>
            <a:picLocks noChangeAspect="1"/>
          </p:cNvPicPr>
          <p:nvPr/>
        </p:nvPicPr>
        <p:blipFill>
          <a:blip r:embed="rId2"/>
          <a:stretch>
            <a:fillRect/>
          </a:stretch>
        </p:blipFill>
        <p:spPr>
          <a:xfrm>
            <a:off x="3014365" y="3089448"/>
            <a:ext cx="4258269" cy="762106"/>
          </a:xfrm>
          <a:prstGeom prst="rect">
            <a:avLst/>
          </a:prstGeom>
        </p:spPr>
      </p:pic>
      <p:pic>
        <p:nvPicPr>
          <p:cNvPr id="8" name="图片 7">
            <a:extLst>
              <a:ext uri="{FF2B5EF4-FFF2-40B4-BE49-F238E27FC236}">
                <a16:creationId xmlns:a16="http://schemas.microsoft.com/office/drawing/2014/main" id="{47D74F3A-F67B-3D3F-ADF8-541C5C70918B}"/>
              </a:ext>
            </a:extLst>
          </p:cNvPr>
          <p:cNvPicPr>
            <a:picLocks noChangeAspect="1"/>
          </p:cNvPicPr>
          <p:nvPr/>
        </p:nvPicPr>
        <p:blipFill>
          <a:blip r:embed="rId3"/>
          <a:stretch>
            <a:fillRect/>
          </a:stretch>
        </p:blipFill>
        <p:spPr>
          <a:xfrm>
            <a:off x="2957215" y="4655892"/>
            <a:ext cx="4153480" cy="704948"/>
          </a:xfrm>
          <a:prstGeom prst="rect">
            <a:avLst/>
          </a:prstGeom>
        </p:spPr>
      </p:pic>
      <p:pic>
        <p:nvPicPr>
          <p:cNvPr id="35" name="图片 34">
            <a:extLst>
              <a:ext uri="{FF2B5EF4-FFF2-40B4-BE49-F238E27FC236}">
                <a16:creationId xmlns:a16="http://schemas.microsoft.com/office/drawing/2014/main" id="{F1032D82-8597-8220-5878-830E87366B6B}"/>
              </a:ext>
            </a:extLst>
          </p:cNvPr>
          <p:cNvPicPr>
            <a:picLocks noChangeAspect="1"/>
          </p:cNvPicPr>
          <p:nvPr/>
        </p:nvPicPr>
        <p:blipFill>
          <a:blip r:embed="rId4"/>
          <a:stretch>
            <a:fillRect/>
          </a:stretch>
        </p:blipFill>
        <p:spPr>
          <a:xfrm>
            <a:off x="3429000" y="6165178"/>
            <a:ext cx="2076740" cy="466790"/>
          </a:xfrm>
          <a:prstGeom prst="rect">
            <a:avLst/>
          </a:prstGeom>
        </p:spPr>
      </p:pic>
    </p:spTree>
    <p:extLst>
      <p:ext uri="{BB962C8B-B14F-4D97-AF65-F5344CB8AC3E}">
        <p14:creationId xmlns:p14="http://schemas.microsoft.com/office/powerpoint/2010/main" val="3489261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7"/>
          <p:cNvSpPr txBox="1"/>
          <p:nvPr/>
        </p:nvSpPr>
        <p:spPr>
          <a:xfrm>
            <a:off x="3321624" y="4269260"/>
            <a:ext cx="8089073" cy="1327168"/>
          </a:xfrm>
          <a:prstGeom prst="rect">
            <a:avLst/>
          </a:prstGeom>
          <a:ln/>
        </p:spPr>
        <p:txBody>
          <a:bodyPr vert="horz" wrap="square" lIns="66008" tIns="33052" rIns="66008" bIns="33052" rtlCol="0" anchor="ctr" anchorCtr="0">
            <a:normAutofit/>
          </a:bodyPr>
          <a:lstStyle/>
          <a:p>
            <a:pPr algn="l">
              <a:lnSpc>
                <a:spcPct val="140000"/>
              </a:lnSpc>
            </a:pPr>
            <a:r>
              <a:rPr lang="en-US" sz="1425" dirty="0">
                <a:solidFill>
                  <a:srgbClr val="FDFCFC">
                    <a:alpha val="100000"/>
                  </a:srgbClr>
                </a:solidFill>
                <a:latin typeface="Microsoft Yahei"/>
                <a:ea typeface="Microsoft Yahei"/>
                <a:cs typeface="Microsoft Yahei"/>
              </a:rPr>
              <a:t>阐述本论文对于相关领域和实际应用的具体贡献，包括解决现有问题、推动领域发展、提供新的思路和方法等。同时，也可以指出本研究的不足之处和未来可能的研究方向。</a:t>
            </a:r>
          </a:p>
        </p:txBody>
      </p:sp>
      <p:sp>
        <p:nvSpPr>
          <p:cNvPr id="9" name="TextBox 9"/>
          <p:cNvSpPr txBox="1"/>
          <p:nvPr/>
        </p:nvSpPr>
        <p:spPr>
          <a:xfrm>
            <a:off x="784919" y="4687677"/>
            <a:ext cx="1821725" cy="490334"/>
          </a:xfrm>
          <a:prstGeom prst="rect">
            <a:avLst/>
          </a:prstGeom>
          <a:ln/>
        </p:spPr>
        <p:txBody>
          <a:bodyPr vert="horz" wrap="square" lIns="66008" tIns="33052" rIns="66008" bIns="33052" rtlCol="0" anchor="ctr" anchorCtr="1">
            <a:normAutofit/>
          </a:bodyPr>
          <a:lstStyle/>
          <a:p>
            <a:pPr algn="ctr">
              <a:lnSpc>
                <a:spcPct val="120000"/>
              </a:lnSpc>
            </a:pPr>
            <a:r>
              <a:rPr lang="en-US" sz="2025" b="1">
                <a:solidFill>
                  <a:srgbClr val="FDFCFC">
                    <a:alpha val="100000"/>
                  </a:srgbClr>
                </a:solidFill>
                <a:latin typeface="Microsoft Yahei"/>
                <a:ea typeface="Microsoft Yahei"/>
                <a:cs typeface="Microsoft Yahei"/>
              </a:rPr>
              <a:t>论文贡献</a:t>
            </a:r>
          </a:p>
        </p:txBody>
      </p:sp>
      <p:grpSp>
        <p:nvGrpSpPr>
          <p:cNvPr id="10" name="Group 10"/>
          <p:cNvGrpSpPr/>
          <p:nvPr/>
        </p:nvGrpSpPr>
        <p:grpSpPr>
          <a:xfrm>
            <a:off x="454963" y="93878"/>
            <a:ext cx="10641129" cy="826316"/>
            <a:chOff x="454963" y="93878"/>
            <a:chExt cx="10641129" cy="826316"/>
          </a:xfrm>
        </p:grpSpPr>
        <p:sp>
          <p:nvSpPr>
            <p:cNvPr id="11" name="AutoShape 11"/>
            <p:cNvSpPr/>
            <p:nvPr/>
          </p:nvSpPr>
          <p:spPr>
            <a:xfrm>
              <a:off x="454963" y="331168"/>
              <a:ext cx="84147" cy="84147"/>
            </a:xfrm>
            <a:prstGeom prst="ellipse">
              <a:avLst/>
            </a:prstGeom>
            <a:solidFill>
              <a:schemeClr val="accent1">
                <a:alpha val="100000"/>
              </a:schemeClr>
            </a:solidFill>
            <a:ln/>
          </p:spPr>
        </p:sp>
        <p:sp>
          <p:nvSpPr>
            <p:cNvPr id="12" name="AutoShape 12"/>
            <p:cNvSpPr/>
            <p:nvPr/>
          </p:nvSpPr>
          <p:spPr>
            <a:xfrm>
              <a:off x="575049" y="337743"/>
              <a:ext cx="78137" cy="78137"/>
            </a:xfrm>
            <a:prstGeom prst="ellipse">
              <a:avLst/>
            </a:prstGeom>
            <a:solidFill>
              <a:schemeClr val="accent1">
                <a:alpha val="80000"/>
              </a:schemeClr>
            </a:solidFill>
            <a:ln/>
          </p:spPr>
        </p:sp>
        <p:sp>
          <p:nvSpPr>
            <p:cNvPr id="13" name="AutoShape 13"/>
            <p:cNvSpPr/>
            <p:nvPr/>
          </p:nvSpPr>
          <p:spPr>
            <a:xfrm>
              <a:off x="689125" y="339460"/>
              <a:ext cx="74704" cy="74704"/>
            </a:xfrm>
            <a:prstGeom prst="ellipse">
              <a:avLst/>
            </a:prstGeom>
            <a:solidFill>
              <a:schemeClr val="accent1">
                <a:alpha val="60000"/>
              </a:schemeClr>
            </a:solidFill>
            <a:ln/>
          </p:spPr>
        </p:sp>
        <p:sp>
          <p:nvSpPr>
            <p:cNvPr id="14" name="AutoShape 14"/>
            <p:cNvSpPr/>
            <p:nvPr/>
          </p:nvSpPr>
          <p:spPr>
            <a:xfrm>
              <a:off x="799768" y="348430"/>
              <a:ext cx="69238" cy="69238"/>
            </a:xfrm>
            <a:prstGeom prst="ellipse">
              <a:avLst/>
            </a:prstGeom>
            <a:solidFill>
              <a:schemeClr val="accent1">
                <a:alpha val="40000"/>
              </a:schemeClr>
            </a:solidFill>
            <a:ln/>
          </p:spPr>
        </p:sp>
        <p:sp>
          <p:nvSpPr>
            <p:cNvPr id="15" name="AutoShape 15"/>
            <p:cNvSpPr/>
            <p:nvPr/>
          </p:nvSpPr>
          <p:spPr>
            <a:xfrm>
              <a:off x="904945" y="344297"/>
              <a:ext cx="65594" cy="65594"/>
            </a:xfrm>
            <a:prstGeom prst="ellipse">
              <a:avLst/>
            </a:prstGeom>
            <a:solidFill>
              <a:schemeClr val="accent1">
                <a:alpha val="20000"/>
              </a:schemeClr>
            </a:solidFill>
            <a:ln/>
          </p:spPr>
        </p:sp>
        <p:sp>
          <p:nvSpPr>
            <p:cNvPr id="16" name="AutoShape 16"/>
            <p:cNvSpPr/>
            <p:nvPr/>
          </p:nvSpPr>
          <p:spPr>
            <a:xfrm>
              <a:off x="454963" y="448942"/>
              <a:ext cx="84147" cy="84147"/>
            </a:xfrm>
            <a:prstGeom prst="ellipse">
              <a:avLst/>
            </a:prstGeom>
            <a:solidFill>
              <a:schemeClr val="accent1">
                <a:alpha val="100000"/>
              </a:schemeClr>
            </a:solidFill>
            <a:ln/>
          </p:spPr>
        </p:sp>
        <p:sp>
          <p:nvSpPr>
            <p:cNvPr id="17" name="AutoShape 17"/>
            <p:cNvSpPr/>
            <p:nvPr/>
          </p:nvSpPr>
          <p:spPr>
            <a:xfrm>
              <a:off x="575049" y="455517"/>
              <a:ext cx="78137" cy="78137"/>
            </a:xfrm>
            <a:prstGeom prst="ellipse">
              <a:avLst/>
            </a:prstGeom>
            <a:solidFill>
              <a:schemeClr val="accent1">
                <a:alpha val="80000"/>
              </a:schemeClr>
            </a:solidFill>
            <a:ln/>
          </p:spPr>
        </p:sp>
        <p:sp>
          <p:nvSpPr>
            <p:cNvPr id="18" name="AutoShape 18"/>
            <p:cNvSpPr/>
            <p:nvPr/>
          </p:nvSpPr>
          <p:spPr>
            <a:xfrm>
              <a:off x="689125" y="457233"/>
              <a:ext cx="74704" cy="74704"/>
            </a:xfrm>
            <a:prstGeom prst="ellipse">
              <a:avLst/>
            </a:prstGeom>
            <a:solidFill>
              <a:schemeClr val="accent1">
                <a:alpha val="60000"/>
              </a:schemeClr>
            </a:solidFill>
            <a:ln/>
          </p:spPr>
        </p:sp>
        <p:sp>
          <p:nvSpPr>
            <p:cNvPr id="19" name="AutoShape 19"/>
            <p:cNvSpPr/>
            <p:nvPr/>
          </p:nvSpPr>
          <p:spPr>
            <a:xfrm>
              <a:off x="799768" y="466203"/>
              <a:ext cx="69238" cy="69238"/>
            </a:xfrm>
            <a:prstGeom prst="ellipse">
              <a:avLst/>
            </a:prstGeom>
            <a:solidFill>
              <a:schemeClr val="accent1">
                <a:alpha val="40000"/>
              </a:schemeClr>
            </a:solidFill>
            <a:ln/>
          </p:spPr>
        </p:sp>
        <p:sp>
          <p:nvSpPr>
            <p:cNvPr id="20" name="AutoShape 20"/>
            <p:cNvSpPr/>
            <p:nvPr/>
          </p:nvSpPr>
          <p:spPr>
            <a:xfrm>
              <a:off x="904945" y="462070"/>
              <a:ext cx="65594" cy="65594"/>
            </a:xfrm>
            <a:prstGeom prst="ellipse">
              <a:avLst/>
            </a:prstGeom>
            <a:solidFill>
              <a:schemeClr val="accent1">
                <a:alpha val="20000"/>
              </a:schemeClr>
            </a:solidFill>
            <a:ln/>
          </p:spPr>
        </p:sp>
        <p:sp>
          <p:nvSpPr>
            <p:cNvPr id="21" name="AutoShape 21"/>
            <p:cNvSpPr/>
            <p:nvPr/>
          </p:nvSpPr>
          <p:spPr>
            <a:xfrm>
              <a:off x="454963" y="566715"/>
              <a:ext cx="84147" cy="84147"/>
            </a:xfrm>
            <a:prstGeom prst="ellipse">
              <a:avLst/>
            </a:prstGeom>
            <a:solidFill>
              <a:schemeClr val="accent1">
                <a:alpha val="100000"/>
              </a:schemeClr>
            </a:solidFill>
            <a:ln/>
          </p:spPr>
        </p:sp>
        <p:sp>
          <p:nvSpPr>
            <p:cNvPr id="22" name="AutoShape 22"/>
            <p:cNvSpPr/>
            <p:nvPr/>
          </p:nvSpPr>
          <p:spPr>
            <a:xfrm>
              <a:off x="575049" y="573291"/>
              <a:ext cx="78137" cy="78137"/>
            </a:xfrm>
            <a:prstGeom prst="ellipse">
              <a:avLst/>
            </a:prstGeom>
            <a:solidFill>
              <a:schemeClr val="accent1">
                <a:alpha val="80000"/>
              </a:schemeClr>
            </a:solidFill>
            <a:ln/>
          </p:spPr>
        </p:sp>
        <p:sp>
          <p:nvSpPr>
            <p:cNvPr id="23" name="AutoShape 23"/>
            <p:cNvSpPr/>
            <p:nvPr/>
          </p:nvSpPr>
          <p:spPr>
            <a:xfrm>
              <a:off x="689125" y="575007"/>
              <a:ext cx="74704" cy="74704"/>
            </a:xfrm>
            <a:prstGeom prst="ellipse">
              <a:avLst/>
            </a:prstGeom>
            <a:solidFill>
              <a:schemeClr val="accent1">
                <a:alpha val="60000"/>
              </a:schemeClr>
            </a:solidFill>
            <a:ln/>
          </p:spPr>
        </p:sp>
        <p:sp>
          <p:nvSpPr>
            <p:cNvPr id="24" name="AutoShape 24"/>
            <p:cNvSpPr/>
            <p:nvPr/>
          </p:nvSpPr>
          <p:spPr>
            <a:xfrm>
              <a:off x="799768" y="583977"/>
              <a:ext cx="69238" cy="69238"/>
            </a:xfrm>
            <a:prstGeom prst="ellipse">
              <a:avLst/>
            </a:prstGeom>
            <a:solidFill>
              <a:schemeClr val="accent1">
                <a:alpha val="40000"/>
              </a:schemeClr>
            </a:solidFill>
            <a:ln/>
          </p:spPr>
        </p:sp>
        <p:sp>
          <p:nvSpPr>
            <p:cNvPr id="25" name="AutoShape 25"/>
            <p:cNvSpPr/>
            <p:nvPr/>
          </p:nvSpPr>
          <p:spPr>
            <a:xfrm>
              <a:off x="904945" y="579844"/>
              <a:ext cx="65594" cy="65594"/>
            </a:xfrm>
            <a:prstGeom prst="ellipse">
              <a:avLst/>
            </a:prstGeom>
            <a:solidFill>
              <a:schemeClr val="accent1">
                <a:alpha val="20000"/>
              </a:schemeClr>
            </a:solidFill>
            <a:ln/>
          </p:spPr>
        </p:sp>
        <p:sp>
          <p:nvSpPr>
            <p:cNvPr id="26" name="AutoShape 26"/>
            <p:cNvSpPr/>
            <p:nvPr/>
          </p:nvSpPr>
          <p:spPr>
            <a:xfrm>
              <a:off x="454963" y="684489"/>
              <a:ext cx="84147" cy="84147"/>
            </a:xfrm>
            <a:prstGeom prst="ellipse">
              <a:avLst/>
            </a:prstGeom>
            <a:solidFill>
              <a:schemeClr val="accent1">
                <a:alpha val="100000"/>
              </a:schemeClr>
            </a:solidFill>
            <a:ln/>
          </p:spPr>
        </p:sp>
        <p:sp>
          <p:nvSpPr>
            <p:cNvPr id="27" name="AutoShape 27"/>
            <p:cNvSpPr/>
            <p:nvPr/>
          </p:nvSpPr>
          <p:spPr>
            <a:xfrm>
              <a:off x="575049" y="691064"/>
              <a:ext cx="78137" cy="78137"/>
            </a:xfrm>
            <a:prstGeom prst="ellipse">
              <a:avLst/>
            </a:prstGeom>
            <a:solidFill>
              <a:schemeClr val="accent1">
                <a:alpha val="80000"/>
              </a:schemeClr>
            </a:solidFill>
            <a:ln/>
          </p:spPr>
        </p:sp>
        <p:sp>
          <p:nvSpPr>
            <p:cNvPr id="28" name="AutoShape 28"/>
            <p:cNvSpPr/>
            <p:nvPr/>
          </p:nvSpPr>
          <p:spPr>
            <a:xfrm>
              <a:off x="689125" y="692781"/>
              <a:ext cx="74704" cy="74704"/>
            </a:xfrm>
            <a:prstGeom prst="ellipse">
              <a:avLst/>
            </a:prstGeom>
            <a:solidFill>
              <a:schemeClr val="accent1">
                <a:alpha val="60000"/>
              </a:schemeClr>
            </a:solidFill>
            <a:ln/>
          </p:spPr>
        </p:sp>
        <p:sp>
          <p:nvSpPr>
            <p:cNvPr id="29" name="AutoShape 29"/>
            <p:cNvSpPr/>
            <p:nvPr/>
          </p:nvSpPr>
          <p:spPr>
            <a:xfrm>
              <a:off x="799768" y="701751"/>
              <a:ext cx="69238" cy="69238"/>
            </a:xfrm>
            <a:prstGeom prst="ellipse">
              <a:avLst/>
            </a:prstGeom>
            <a:solidFill>
              <a:schemeClr val="accent1">
                <a:alpha val="40000"/>
              </a:schemeClr>
            </a:solidFill>
            <a:ln/>
          </p:spPr>
        </p:sp>
        <p:sp>
          <p:nvSpPr>
            <p:cNvPr id="30" name="AutoShape 30"/>
            <p:cNvSpPr/>
            <p:nvPr/>
          </p:nvSpPr>
          <p:spPr>
            <a:xfrm>
              <a:off x="904945" y="697618"/>
              <a:ext cx="65594" cy="65594"/>
            </a:xfrm>
            <a:prstGeom prst="ellipse">
              <a:avLst/>
            </a:prstGeom>
            <a:solidFill>
              <a:schemeClr val="accent1">
                <a:alpha val="20000"/>
              </a:schemeClr>
            </a:solidFill>
            <a:ln/>
          </p:spPr>
        </p:sp>
        <p:sp>
          <p:nvSpPr>
            <p:cNvPr id="31" name="TextBox 31"/>
            <p:cNvSpPr txBox="1"/>
            <p:nvPr/>
          </p:nvSpPr>
          <p:spPr>
            <a:xfrm>
              <a:off x="1094842" y="93878"/>
              <a:ext cx="10001250" cy="826316"/>
            </a:xfrm>
            <a:prstGeom prst="rect">
              <a:avLst/>
            </a:prstGeom>
            <a:ln/>
          </p:spPr>
          <p:txBody>
            <a:bodyPr vert="horz" wrap="square" lIns="123825" tIns="123825" rIns="57150" bIns="123825" rtlCol="0" anchor="t" anchorCtr="0">
              <a:spAutoFit/>
            </a:bodyPr>
            <a:lstStyle/>
            <a:p>
              <a:pPr>
                <a:lnSpc>
                  <a:spcPct val="140000"/>
                </a:lnSpc>
              </a:pPr>
              <a:r>
                <a:rPr lang="zh-CN" altLang="en-US" sz="3000" b="1" dirty="0">
                  <a:solidFill>
                    <a:schemeClr val="accent1">
                      <a:alpha val="100000"/>
                    </a:schemeClr>
                  </a:solidFill>
                  <a:latin typeface="Microsoft Yahei"/>
                  <a:ea typeface="Microsoft Yahei"/>
                  <a:cs typeface="Microsoft Yahei"/>
                </a:rPr>
                <a:t>训练流程</a:t>
              </a:r>
              <a:endParaRPr lang="en-US" sz="3000" b="1" dirty="0">
                <a:solidFill>
                  <a:schemeClr val="accent1">
                    <a:alpha val="100000"/>
                  </a:schemeClr>
                </a:solidFill>
                <a:latin typeface="Microsoft Yahei"/>
                <a:ea typeface="Microsoft Yahei"/>
                <a:cs typeface="Microsoft Yahei"/>
              </a:endParaRPr>
            </a:p>
          </p:txBody>
        </p:sp>
      </p:grpSp>
      <p:pic>
        <p:nvPicPr>
          <p:cNvPr id="3" name="图片 2">
            <a:extLst>
              <a:ext uri="{FF2B5EF4-FFF2-40B4-BE49-F238E27FC236}">
                <a16:creationId xmlns:a16="http://schemas.microsoft.com/office/drawing/2014/main" id="{075C7C02-3E1E-A667-9E0E-C62BEE87FA7F}"/>
              </a:ext>
            </a:extLst>
          </p:cNvPr>
          <p:cNvPicPr>
            <a:picLocks noChangeAspect="1"/>
          </p:cNvPicPr>
          <p:nvPr/>
        </p:nvPicPr>
        <p:blipFill>
          <a:blip r:embed="rId2"/>
          <a:stretch>
            <a:fillRect/>
          </a:stretch>
        </p:blipFill>
        <p:spPr>
          <a:xfrm>
            <a:off x="1447800" y="993497"/>
            <a:ext cx="6149513" cy="4871006"/>
          </a:xfrm>
          <a:prstGeom prst="rect">
            <a:avLst/>
          </a:prstGeom>
        </p:spPr>
      </p:pic>
    </p:spTree>
    <p:extLst>
      <p:ext uri="{BB962C8B-B14F-4D97-AF65-F5344CB8AC3E}">
        <p14:creationId xmlns:p14="http://schemas.microsoft.com/office/powerpoint/2010/main" val="3958126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3057359" y="2526030"/>
            <a:ext cx="7644490" cy="1805940"/>
          </a:xfrm>
          <a:prstGeom prst="rect">
            <a:avLst/>
          </a:prstGeom>
          <a:ln/>
        </p:spPr>
        <p:txBody>
          <a:bodyPr vert="horz" wrap="square" lIns="91440" tIns="45720" rIns="91440" bIns="45720" rtlCol="0" anchor="t" anchorCtr="0">
            <a:normAutofit fontScale="70000" lnSpcReduction="20000"/>
          </a:bodyPr>
          <a:lstStyle/>
          <a:p>
            <a:pPr lvl="0" algn="l">
              <a:lnSpc>
                <a:spcPct val="140000"/>
              </a:lnSpc>
              <a:spcBef>
                <a:spcPts val="375"/>
              </a:spcBef>
            </a:pPr>
            <a:r>
              <a:rPr lang="en-US" altLang="zh-CN" sz="4500" b="1" dirty="0" err="1">
                <a:solidFill>
                  <a:schemeClr val="accent1">
                    <a:alpha val="100000"/>
                  </a:schemeClr>
                </a:solidFill>
                <a:latin typeface="Microsoft Yahei"/>
                <a:ea typeface="Microsoft Yahei"/>
              </a:rPr>
              <a:t>ProtGNN</a:t>
            </a:r>
            <a:r>
              <a:rPr lang="en-US" altLang="zh-CN" sz="4500" b="1" dirty="0">
                <a:solidFill>
                  <a:schemeClr val="accent1">
                    <a:alpha val="100000"/>
                  </a:schemeClr>
                </a:solidFill>
                <a:latin typeface="Microsoft Yahei"/>
                <a:ea typeface="Microsoft Yahei"/>
              </a:rPr>
              <a:t>: Towards Self-Explaining Graph Neural Networks</a:t>
            </a:r>
          </a:p>
        </p:txBody>
      </p:sp>
      <p:sp>
        <p:nvSpPr>
          <p:cNvPr id="3" name="TextBox 3"/>
          <p:cNvSpPr txBox="1"/>
          <p:nvPr/>
        </p:nvSpPr>
        <p:spPr>
          <a:xfrm>
            <a:off x="3766844" y="1072555"/>
            <a:ext cx="3112760" cy="1138956"/>
          </a:xfrm>
          <a:prstGeom prst="rect">
            <a:avLst/>
          </a:prstGeom>
          <a:ln/>
        </p:spPr>
        <p:txBody>
          <a:bodyPr vert="horz" wrap="square" lIns="66008" tIns="33052" rIns="66008" bIns="33052" rtlCol="0" anchor="t" anchorCtr="0">
            <a:noAutofit/>
          </a:bodyPr>
          <a:lstStyle/>
          <a:p>
            <a:pPr>
              <a:lnSpc>
                <a:spcPct val="80000"/>
              </a:lnSpc>
            </a:pPr>
            <a:r>
              <a:rPr lang="en-US" sz="8400" b="1" dirty="0">
                <a:solidFill>
                  <a:schemeClr val="accent2">
                    <a:alpha val="100000"/>
                  </a:schemeClr>
                </a:solidFill>
                <a:latin typeface="Microsoft Yahei"/>
                <a:ea typeface="Microsoft Yahei"/>
                <a:cs typeface="Microsoft Yahei"/>
              </a:rPr>
              <a:t>03</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8"/>
          <p:cNvSpPr txBox="1"/>
          <p:nvPr/>
        </p:nvSpPr>
        <p:spPr>
          <a:xfrm>
            <a:off x="614117" y="1201631"/>
            <a:ext cx="9749084" cy="5190165"/>
          </a:xfrm>
          <a:prstGeom prst="rect">
            <a:avLst/>
          </a:prstGeom>
          <a:ln/>
        </p:spPr>
        <p:txBody>
          <a:bodyPr vert="horz" wrap="square" lIns="66008" tIns="33052" rIns="66008" bIns="33052" rtlCol="0" anchor="t" anchorCtr="0">
            <a:normAutofit/>
          </a:bodyPr>
          <a:lstStyle/>
          <a:p>
            <a:pPr algn="l">
              <a:lnSpc>
                <a:spcPct val="140000"/>
              </a:lnSpc>
            </a:pPr>
            <a:r>
              <a:rPr lang="zh-CN" altLang="en-US" sz="2000" dirty="0">
                <a:solidFill>
                  <a:schemeClr val="dk1">
                    <a:alpha val="100000"/>
                  </a:schemeClr>
                </a:solidFill>
                <a:latin typeface="Microsoft Yahei"/>
                <a:ea typeface="Microsoft Yahei"/>
                <a:cs typeface="Microsoft Yahei"/>
              </a:rPr>
              <a:t>原型学习：</a:t>
            </a:r>
            <a:r>
              <a:rPr lang="en-US" sz="2000" dirty="0">
                <a:solidFill>
                  <a:schemeClr val="dk1">
                    <a:alpha val="100000"/>
                  </a:schemeClr>
                </a:solidFill>
                <a:latin typeface="Microsoft Yahei"/>
                <a:ea typeface="Microsoft Yahei"/>
                <a:cs typeface="Microsoft Yahei"/>
              </a:rPr>
              <a:t>Prototype learning is a form of case-based reasoning which makes the predictions for new instances by comparing them with several learned exemplar cases .</a:t>
            </a:r>
          </a:p>
          <a:p>
            <a:pPr algn="l">
              <a:lnSpc>
                <a:spcPct val="140000"/>
              </a:lnSpc>
            </a:pPr>
            <a:endParaRPr lang="en-US" sz="2000" dirty="0">
              <a:solidFill>
                <a:schemeClr val="dk1">
                  <a:alpha val="100000"/>
                </a:schemeClr>
              </a:solidFill>
              <a:latin typeface="Microsoft Yahei"/>
              <a:ea typeface="Microsoft Yahei"/>
              <a:cs typeface="Microsoft Yahei"/>
            </a:endParaRPr>
          </a:p>
          <a:p>
            <a:pPr algn="l">
              <a:lnSpc>
                <a:spcPct val="140000"/>
              </a:lnSpc>
            </a:pPr>
            <a:r>
              <a:rPr lang="zh-CN" altLang="en-US" sz="2000" dirty="0">
                <a:solidFill>
                  <a:schemeClr val="dk1">
                    <a:alpha val="100000"/>
                  </a:schemeClr>
                </a:solidFill>
                <a:latin typeface="Microsoft Yahei"/>
                <a:ea typeface="Microsoft Yahei"/>
                <a:cs typeface="Microsoft Yahei"/>
              </a:rPr>
              <a:t>研究思路：</a:t>
            </a:r>
            <a:endParaRPr lang="en-US" altLang="zh-CN" sz="2000" dirty="0">
              <a:solidFill>
                <a:schemeClr val="dk1">
                  <a:alpha val="100000"/>
                </a:schemeClr>
              </a:solidFill>
              <a:latin typeface="Microsoft Yahei"/>
              <a:ea typeface="Microsoft Yahei"/>
              <a:cs typeface="Microsoft Yahei"/>
            </a:endParaRPr>
          </a:p>
          <a:p>
            <a:pPr algn="l">
              <a:lnSpc>
                <a:spcPct val="140000"/>
              </a:lnSpc>
            </a:pPr>
            <a:r>
              <a:rPr lang="en-US" altLang="zh-CN" sz="2000" dirty="0">
                <a:solidFill>
                  <a:schemeClr val="dk1">
                    <a:alpha val="100000"/>
                  </a:schemeClr>
                </a:solidFill>
                <a:latin typeface="Microsoft Yahei"/>
                <a:ea typeface="Microsoft Yahei"/>
              </a:rPr>
              <a:t>1.</a:t>
            </a:r>
            <a:r>
              <a:rPr lang="zh-CN" altLang="en-US" sz="2000" dirty="0">
                <a:solidFill>
                  <a:schemeClr val="dk1">
                    <a:alpha val="100000"/>
                  </a:schemeClr>
                </a:solidFill>
                <a:latin typeface="Microsoft Yahei"/>
                <a:ea typeface="Microsoft Yahei"/>
              </a:rPr>
              <a:t>基于原型学习，根据新输入图与原型层中原型的相似度对其进行预测</a:t>
            </a:r>
            <a:endParaRPr lang="en-US" altLang="zh-CN" sz="2000" dirty="0">
              <a:solidFill>
                <a:schemeClr val="dk1">
                  <a:alpha val="100000"/>
                </a:schemeClr>
              </a:solidFill>
              <a:latin typeface="Microsoft Yahei"/>
              <a:ea typeface="Microsoft Yahei"/>
            </a:endParaRPr>
          </a:p>
          <a:p>
            <a:pPr algn="l">
              <a:lnSpc>
                <a:spcPct val="140000"/>
              </a:lnSpc>
            </a:pPr>
            <a:r>
              <a:rPr lang="en-US" altLang="zh-CN" sz="2000" dirty="0">
                <a:solidFill>
                  <a:schemeClr val="dk1">
                    <a:alpha val="100000"/>
                  </a:schemeClr>
                </a:solidFill>
                <a:latin typeface="Microsoft Yahei"/>
                <a:ea typeface="Microsoft Yahei"/>
              </a:rPr>
              <a:t>2.</a:t>
            </a:r>
            <a:r>
              <a:rPr lang="zh-CN" altLang="en-US" sz="2000" dirty="0">
                <a:solidFill>
                  <a:schemeClr val="dk1">
                    <a:alpha val="100000"/>
                  </a:schemeClr>
                </a:solidFill>
                <a:latin typeface="Microsoft Yahei"/>
                <a:ea typeface="Microsoft Yahei"/>
              </a:rPr>
              <a:t>使用蒙特卡罗树搜索算法来有效地探索不同的子图，用于原型投影和可视化。</a:t>
            </a:r>
            <a:endParaRPr lang="en-US" altLang="zh-CN" sz="2000" dirty="0">
              <a:solidFill>
                <a:schemeClr val="dk1">
                  <a:alpha val="100000"/>
                </a:schemeClr>
              </a:solidFill>
              <a:latin typeface="Microsoft Yahei"/>
              <a:ea typeface="Microsoft Yahei"/>
            </a:endParaRPr>
          </a:p>
          <a:p>
            <a:pPr algn="l">
              <a:lnSpc>
                <a:spcPct val="140000"/>
              </a:lnSpc>
            </a:pPr>
            <a:r>
              <a:rPr lang="en-US" altLang="zh-CN" sz="2000" dirty="0">
                <a:solidFill>
                  <a:schemeClr val="dk1">
                    <a:alpha val="100000"/>
                  </a:schemeClr>
                </a:solidFill>
                <a:latin typeface="Microsoft Yahei"/>
                <a:ea typeface="Microsoft Yahei"/>
              </a:rPr>
              <a:t>3.</a:t>
            </a:r>
            <a:r>
              <a:rPr lang="zh-CN" altLang="en-US" sz="2000" dirty="0">
                <a:solidFill>
                  <a:schemeClr val="dk1">
                    <a:alpha val="100000"/>
                  </a:schemeClr>
                </a:solidFill>
                <a:latin typeface="Microsoft Yahei"/>
                <a:ea typeface="Microsoft Yahei"/>
              </a:rPr>
              <a:t>此外，在</a:t>
            </a:r>
            <a:r>
              <a:rPr lang="en-US" altLang="zh-CN" sz="2000" dirty="0" err="1">
                <a:solidFill>
                  <a:schemeClr val="dk1">
                    <a:alpha val="100000"/>
                  </a:schemeClr>
                </a:solidFill>
                <a:latin typeface="Microsoft Yahei"/>
                <a:ea typeface="Microsoft Yahei"/>
              </a:rPr>
              <a:t>ProtGNN</a:t>
            </a:r>
            <a:r>
              <a:rPr lang="en-US" altLang="zh-CN" sz="2000" dirty="0">
                <a:solidFill>
                  <a:schemeClr val="dk1">
                    <a:alpha val="100000"/>
                  </a:schemeClr>
                </a:solidFill>
                <a:latin typeface="Microsoft Yahei"/>
                <a:ea typeface="Microsoft Yahei"/>
              </a:rPr>
              <a:t>+</a:t>
            </a:r>
            <a:r>
              <a:rPr lang="zh-CN" altLang="en-US" sz="2000" dirty="0">
                <a:solidFill>
                  <a:schemeClr val="dk1">
                    <a:alpha val="100000"/>
                  </a:schemeClr>
                </a:solidFill>
                <a:latin typeface="Microsoft Yahei"/>
                <a:ea typeface="Microsoft Yahei"/>
              </a:rPr>
              <a:t>中，文章设计了一个条件子图采样模块来识别输入图的哪个部分与每个原型最相似，以获得更好的可解释性和效率。</a:t>
            </a:r>
            <a:endParaRPr lang="en-US" sz="2000" dirty="0">
              <a:solidFill>
                <a:schemeClr val="dk1">
                  <a:alpha val="100000"/>
                </a:schemeClr>
              </a:solidFill>
              <a:latin typeface="Microsoft Yahei"/>
              <a:ea typeface="Microsoft Yahei"/>
            </a:endParaRPr>
          </a:p>
        </p:txBody>
      </p:sp>
      <p:grpSp>
        <p:nvGrpSpPr>
          <p:cNvPr id="21" name="Group 21"/>
          <p:cNvGrpSpPr/>
          <p:nvPr/>
        </p:nvGrpSpPr>
        <p:grpSpPr>
          <a:xfrm>
            <a:off x="454963" y="93878"/>
            <a:ext cx="10641129" cy="826316"/>
            <a:chOff x="454963" y="93878"/>
            <a:chExt cx="10641129" cy="826316"/>
          </a:xfrm>
        </p:grpSpPr>
        <p:sp>
          <p:nvSpPr>
            <p:cNvPr id="22" name="AutoShape 22"/>
            <p:cNvSpPr/>
            <p:nvPr/>
          </p:nvSpPr>
          <p:spPr>
            <a:xfrm>
              <a:off x="454963" y="331168"/>
              <a:ext cx="84147" cy="84147"/>
            </a:xfrm>
            <a:prstGeom prst="ellipse">
              <a:avLst/>
            </a:prstGeom>
            <a:solidFill>
              <a:schemeClr val="accent1">
                <a:alpha val="100000"/>
              </a:schemeClr>
            </a:solidFill>
            <a:ln/>
          </p:spPr>
        </p:sp>
        <p:sp>
          <p:nvSpPr>
            <p:cNvPr id="23" name="AutoShape 23"/>
            <p:cNvSpPr/>
            <p:nvPr/>
          </p:nvSpPr>
          <p:spPr>
            <a:xfrm>
              <a:off x="575049" y="337743"/>
              <a:ext cx="78137" cy="78137"/>
            </a:xfrm>
            <a:prstGeom prst="ellipse">
              <a:avLst/>
            </a:prstGeom>
            <a:solidFill>
              <a:schemeClr val="accent1">
                <a:alpha val="80000"/>
              </a:schemeClr>
            </a:solidFill>
            <a:ln/>
          </p:spPr>
        </p:sp>
        <p:sp>
          <p:nvSpPr>
            <p:cNvPr id="24" name="AutoShape 24"/>
            <p:cNvSpPr/>
            <p:nvPr/>
          </p:nvSpPr>
          <p:spPr>
            <a:xfrm>
              <a:off x="689125" y="339460"/>
              <a:ext cx="74704" cy="74704"/>
            </a:xfrm>
            <a:prstGeom prst="ellipse">
              <a:avLst/>
            </a:prstGeom>
            <a:solidFill>
              <a:schemeClr val="accent1">
                <a:alpha val="60000"/>
              </a:schemeClr>
            </a:solidFill>
            <a:ln/>
          </p:spPr>
        </p:sp>
        <p:sp>
          <p:nvSpPr>
            <p:cNvPr id="25" name="AutoShape 25"/>
            <p:cNvSpPr/>
            <p:nvPr/>
          </p:nvSpPr>
          <p:spPr>
            <a:xfrm>
              <a:off x="799768" y="348430"/>
              <a:ext cx="69238" cy="69238"/>
            </a:xfrm>
            <a:prstGeom prst="ellipse">
              <a:avLst/>
            </a:prstGeom>
            <a:solidFill>
              <a:schemeClr val="accent1">
                <a:alpha val="40000"/>
              </a:schemeClr>
            </a:solidFill>
            <a:ln/>
          </p:spPr>
        </p:sp>
        <p:sp>
          <p:nvSpPr>
            <p:cNvPr id="26" name="AutoShape 26"/>
            <p:cNvSpPr/>
            <p:nvPr/>
          </p:nvSpPr>
          <p:spPr>
            <a:xfrm>
              <a:off x="904945" y="344297"/>
              <a:ext cx="65594" cy="65594"/>
            </a:xfrm>
            <a:prstGeom prst="ellipse">
              <a:avLst/>
            </a:prstGeom>
            <a:solidFill>
              <a:schemeClr val="accent1">
                <a:alpha val="20000"/>
              </a:schemeClr>
            </a:solidFill>
            <a:ln/>
          </p:spPr>
        </p:sp>
        <p:sp>
          <p:nvSpPr>
            <p:cNvPr id="27" name="AutoShape 27"/>
            <p:cNvSpPr/>
            <p:nvPr/>
          </p:nvSpPr>
          <p:spPr>
            <a:xfrm>
              <a:off x="454963" y="448942"/>
              <a:ext cx="84147" cy="84147"/>
            </a:xfrm>
            <a:prstGeom prst="ellipse">
              <a:avLst/>
            </a:prstGeom>
            <a:solidFill>
              <a:schemeClr val="accent1">
                <a:alpha val="100000"/>
              </a:schemeClr>
            </a:solidFill>
            <a:ln/>
          </p:spPr>
        </p:sp>
        <p:sp>
          <p:nvSpPr>
            <p:cNvPr id="28" name="AutoShape 28"/>
            <p:cNvSpPr/>
            <p:nvPr/>
          </p:nvSpPr>
          <p:spPr>
            <a:xfrm>
              <a:off x="575049" y="455517"/>
              <a:ext cx="78137" cy="78137"/>
            </a:xfrm>
            <a:prstGeom prst="ellipse">
              <a:avLst/>
            </a:prstGeom>
            <a:solidFill>
              <a:schemeClr val="accent1">
                <a:alpha val="80000"/>
              </a:schemeClr>
            </a:solidFill>
            <a:ln/>
          </p:spPr>
        </p:sp>
        <p:sp>
          <p:nvSpPr>
            <p:cNvPr id="29" name="AutoShape 29"/>
            <p:cNvSpPr/>
            <p:nvPr/>
          </p:nvSpPr>
          <p:spPr>
            <a:xfrm>
              <a:off x="689125" y="457233"/>
              <a:ext cx="74704" cy="74704"/>
            </a:xfrm>
            <a:prstGeom prst="ellipse">
              <a:avLst/>
            </a:prstGeom>
            <a:solidFill>
              <a:schemeClr val="accent1">
                <a:alpha val="60000"/>
              </a:schemeClr>
            </a:solidFill>
            <a:ln/>
          </p:spPr>
        </p:sp>
        <p:sp>
          <p:nvSpPr>
            <p:cNvPr id="30" name="AutoShape 30"/>
            <p:cNvSpPr/>
            <p:nvPr/>
          </p:nvSpPr>
          <p:spPr>
            <a:xfrm>
              <a:off x="799768" y="466203"/>
              <a:ext cx="69238" cy="69238"/>
            </a:xfrm>
            <a:prstGeom prst="ellipse">
              <a:avLst/>
            </a:prstGeom>
            <a:solidFill>
              <a:schemeClr val="accent1">
                <a:alpha val="40000"/>
              </a:schemeClr>
            </a:solidFill>
            <a:ln/>
          </p:spPr>
        </p:sp>
        <p:sp>
          <p:nvSpPr>
            <p:cNvPr id="31" name="AutoShape 31"/>
            <p:cNvSpPr/>
            <p:nvPr/>
          </p:nvSpPr>
          <p:spPr>
            <a:xfrm>
              <a:off x="904945" y="462070"/>
              <a:ext cx="65594" cy="65594"/>
            </a:xfrm>
            <a:prstGeom prst="ellipse">
              <a:avLst/>
            </a:prstGeom>
            <a:solidFill>
              <a:schemeClr val="accent1">
                <a:alpha val="20000"/>
              </a:schemeClr>
            </a:solidFill>
            <a:ln/>
          </p:spPr>
        </p:sp>
        <p:sp>
          <p:nvSpPr>
            <p:cNvPr id="32" name="AutoShape 32"/>
            <p:cNvSpPr/>
            <p:nvPr/>
          </p:nvSpPr>
          <p:spPr>
            <a:xfrm>
              <a:off x="454963" y="566715"/>
              <a:ext cx="84147" cy="84147"/>
            </a:xfrm>
            <a:prstGeom prst="ellipse">
              <a:avLst/>
            </a:prstGeom>
            <a:solidFill>
              <a:schemeClr val="accent1">
                <a:alpha val="100000"/>
              </a:schemeClr>
            </a:solidFill>
            <a:ln/>
          </p:spPr>
        </p:sp>
        <p:sp>
          <p:nvSpPr>
            <p:cNvPr id="33" name="AutoShape 33"/>
            <p:cNvSpPr/>
            <p:nvPr/>
          </p:nvSpPr>
          <p:spPr>
            <a:xfrm>
              <a:off x="575049" y="573291"/>
              <a:ext cx="78137" cy="78137"/>
            </a:xfrm>
            <a:prstGeom prst="ellipse">
              <a:avLst/>
            </a:prstGeom>
            <a:solidFill>
              <a:schemeClr val="accent1">
                <a:alpha val="80000"/>
              </a:schemeClr>
            </a:solidFill>
            <a:ln/>
          </p:spPr>
        </p:sp>
        <p:sp>
          <p:nvSpPr>
            <p:cNvPr id="34" name="AutoShape 34"/>
            <p:cNvSpPr/>
            <p:nvPr/>
          </p:nvSpPr>
          <p:spPr>
            <a:xfrm>
              <a:off x="689125" y="575007"/>
              <a:ext cx="74704" cy="74704"/>
            </a:xfrm>
            <a:prstGeom prst="ellipse">
              <a:avLst/>
            </a:prstGeom>
            <a:solidFill>
              <a:schemeClr val="accent1">
                <a:alpha val="60000"/>
              </a:schemeClr>
            </a:solidFill>
            <a:ln/>
          </p:spPr>
        </p:sp>
        <p:sp>
          <p:nvSpPr>
            <p:cNvPr id="35" name="AutoShape 35"/>
            <p:cNvSpPr/>
            <p:nvPr/>
          </p:nvSpPr>
          <p:spPr>
            <a:xfrm>
              <a:off x="799768" y="583977"/>
              <a:ext cx="69238" cy="69238"/>
            </a:xfrm>
            <a:prstGeom prst="ellipse">
              <a:avLst/>
            </a:prstGeom>
            <a:solidFill>
              <a:schemeClr val="accent1">
                <a:alpha val="40000"/>
              </a:schemeClr>
            </a:solidFill>
            <a:ln/>
          </p:spPr>
        </p:sp>
        <p:sp>
          <p:nvSpPr>
            <p:cNvPr id="36" name="AutoShape 36"/>
            <p:cNvSpPr/>
            <p:nvPr/>
          </p:nvSpPr>
          <p:spPr>
            <a:xfrm>
              <a:off x="904945" y="579844"/>
              <a:ext cx="65594" cy="65594"/>
            </a:xfrm>
            <a:prstGeom prst="ellipse">
              <a:avLst/>
            </a:prstGeom>
            <a:solidFill>
              <a:schemeClr val="accent1">
                <a:alpha val="20000"/>
              </a:schemeClr>
            </a:solidFill>
            <a:ln/>
          </p:spPr>
        </p:sp>
        <p:sp>
          <p:nvSpPr>
            <p:cNvPr id="37" name="AutoShape 37"/>
            <p:cNvSpPr/>
            <p:nvPr/>
          </p:nvSpPr>
          <p:spPr>
            <a:xfrm>
              <a:off x="454963" y="684489"/>
              <a:ext cx="84147" cy="84147"/>
            </a:xfrm>
            <a:prstGeom prst="ellipse">
              <a:avLst/>
            </a:prstGeom>
            <a:solidFill>
              <a:schemeClr val="accent1">
                <a:alpha val="100000"/>
              </a:schemeClr>
            </a:solidFill>
            <a:ln/>
          </p:spPr>
        </p:sp>
        <p:sp>
          <p:nvSpPr>
            <p:cNvPr id="38" name="AutoShape 38"/>
            <p:cNvSpPr/>
            <p:nvPr/>
          </p:nvSpPr>
          <p:spPr>
            <a:xfrm>
              <a:off x="575049" y="691064"/>
              <a:ext cx="78137" cy="78137"/>
            </a:xfrm>
            <a:prstGeom prst="ellipse">
              <a:avLst/>
            </a:prstGeom>
            <a:solidFill>
              <a:schemeClr val="accent1">
                <a:alpha val="80000"/>
              </a:schemeClr>
            </a:solidFill>
            <a:ln/>
          </p:spPr>
        </p:sp>
        <p:sp>
          <p:nvSpPr>
            <p:cNvPr id="39" name="AutoShape 39"/>
            <p:cNvSpPr/>
            <p:nvPr/>
          </p:nvSpPr>
          <p:spPr>
            <a:xfrm>
              <a:off x="689125" y="692781"/>
              <a:ext cx="74704" cy="74704"/>
            </a:xfrm>
            <a:prstGeom prst="ellipse">
              <a:avLst/>
            </a:prstGeom>
            <a:solidFill>
              <a:schemeClr val="accent1">
                <a:alpha val="60000"/>
              </a:schemeClr>
            </a:solidFill>
            <a:ln/>
          </p:spPr>
        </p:sp>
        <p:sp>
          <p:nvSpPr>
            <p:cNvPr id="40" name="AutoShape 40"/>
            <p:cNvSpPr/>
            <p:nvPr/>
          </p:nvSpPr>
          <p:spPr>
            <a:xfrm>
              <a:off x="799768" y="701751"/>
              <a:ext cx="69238" cy="69238"/>
            </a:xfrm>
            <a:prstGeom prst="ellipse">
              <a:avLst/>
            </a:prstGeom>
            <a:solidFill>
              <a:schemeClr val="accent1">
                <a:alpha val="40000"/>
              </a:schemeClr>
            </a:solidFill>
            <a:ln/>
          </p:spPr>
        </p:sp>
        <p:sp>
          <p:nvSpPr>
            <p:cNvPr id="41" name="AutoShape 41"/>
            <p:cNvSpPr/>
            <p:nvPr/>
          </p:nvSpPr>
          <p:spPr>
            <a:xfrm>
              <a:off x="904945" y="697618"/>
              <a:ext cx="65594" cy="65594"/>
            </a:xfrm>
            <a:prstGeom prst="ellipse">
              <a:avLst/>
            </a:prstGeom>
            <a:solidFill>
              <a:schemeClr val="accent1">
                <a:alpha val="20000"/>
              </a:schemeClr>
            </a:solidFill>
            <a:ln/>
          </p:spPr>
        </p:sp>
        <p:sp>
          <p:nvSpPr>
            <p:cNvPr id="42" name="TextBox 42"/>
            <p:cNvSpPr txBox="1"/>
            <p:nvPr/>
          </p:nvSpPr>
          <p:spPr>
            <a:xfrm>
              <a:off x="1094842" y="93878"/>
              <a:ext cx="10001250" cy="826316"/>
            </a:xfrm>
            <a:prstGeom prst="rect">
              <a:avLst/>
            </a:prstGeom>
            <a:ln/>
          </p:spPr>
          <p:txBody>
            <a:bodyPr vert="horz" wrap="square" lIns="123825" tIns="123825" rIns="57150" bIns="123825" rtlCol="0" anchor="t" anchorCtr="0">
              <a:spAutoFit/>
            </a:bodyPr>
            <a:lstStyle/>
            <a:p>
              <a:pPr>
                <a:lnSpc>
                  <a:spcPct val="140000"/>
                </a:lnSpc>
              </a:pPr>
              <a:r>
                <a:rPr lang="zh-CN" altLang="en-US" sz="3000" b="1" dirty="0">
                  <a:solidFill>
                    <a:schemeClr val="accent1">
                      <a:alpha val="100000"/>
                    </a:schemeClr>
                  </a:solidFill>
                  <a:latin typeface="Microsoft Yahei"/>
                  <a:ea typeface="Microsoft Yahei"/>
                  <a:cs typeface="Microsoft Yahei"/>
                </a:rPr>
                <a:t>研究思路</a:t>
              </a:r>
              <a:endParaRPr lang="en-US" sz="3000" b="1" dirty="0">
                <a:solidFill>
                  <a:schemeClr val="accent1">
                    <a:alpha val="100000"/>
                  </a:schemeClr>
                </a:solidFill>
                <a:latin typeface="Microsoft Yahei"/>
                <a:ea typeface="Microsoft Yahei"/>
                <a:cs typeface="Microsoft Yahei"/>
              </a:endParaRPr>
            </a:p>
          </p:txBody>
        </p:sp>
      </p:grpSp>
    </p:spTree>
    <p:extLst>
      <p:ext uri="{BB962C8B-B14F-4D97-AF65-F5344CB8AC3E}">
        <p14:creationId xmlns:p14="http://schemas.microsoft.com/office/powerpoint/2010/main" val="1276152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grpSp>
        <p:nvGrpSpPr>
          <p:cNvPr id="17" name="Group 17"/>
          <p:cNvGrpSpPr/>
          <p:nvPr/>
        </p:nvGrpSpPr>
        <p:grpSpPr>
          <a:xfrm>
            <a:off x="454963" y="93878"/>
            <a:ext cx="10641129" cy="826316"/>
            <a:chOff x="454963" y="93878"/>
            <a:chExt cx="10641129" cy="826316"/>
          </a:xfrm>
        </p:grpSpPr>
        <p:sp>
          <p:nvSpPr>
            <p:cNvPr id="18" name="AutoShape 18"/>
            <p:cNvSpPr/>
            <p:nvPr/>
          </p:nvSpPr>
          <p:spPr>
            <a:xfrm>
              <a:off x="454963" y="331168"/>
              <a:ext cx="84147" cy="84147"/>
            </a:xfrm>
            <a:prstGeom prst="ellipse">
              <a:avLst/>
            </a:prstGeom>
            <a:solidFill>
              <a:schemeClr val="accent1">
                <a:alpha val="100000"/>
              </a:schemeClr>
            </a:solidFill>
            <a:ln/>
          </p:spPr>
        </p:sp>
        <p:sp>
          <p:nvSpPr>
            <p:cNvPr id="19" name="AutoShape 19"/>
            <p:cNvSpPr/>
            <p:nvPr/>
          </p:nvSpPr>
          <p:spPr>
            <a:xfrm>
              <a:off x="575049" y="337743"/>
              <a:ext cx="78137" cy="78137"/>
            </a:xfrm>
            <a:prstGeom prst="ellipse">
              <a:avLst/>
            </a:prstGeom>
            <a:solidFill>
              <a:schemeClr val="accent1">
                <a:alpha val="80000"/>
              </a:schemeClr>
            </a:solidFill>
            <a:ln/>
          </p:spPr>
        </p:sp>
        <p:sp>
          <p:nvSpPr>
            <p:cNvPr id="20" name="AutoShape 20"/>
            <p:cNvSpPr/>
            <p:nvPr/>
          </p:nvSpPr>
          <p:spPr>
            <a:xfrm>
              <a:off x="689125" y="339460"/>
              <a:ext cx="74704" cy="74704"/>
            </a:xfrm>
            <a:prstGeom prst="ellipse">
              <a:avLst/>
            </a:prstGeom>
            <a:solidFill>
              <a:schemeClr val="accent1">
                <a:alpha val="60000"/>
              </a:schemeClr>
            </a:solidFill>
            <a:ln/>
          </p:spPr>
        </p:sp>
        <p:sp>
          <p:nvSpPr>
            <p:cNvPr id="21" name="AutoShape 21"/>
            <p:cNvSpPr/>
            <p:nvPr/>
          </p:nvSpPr>
          <p:spPr>
            <a:xfrm>
              <a:off x="799768" y="348430"/>
              <a:ext cx="69238" cy="69238"/>
            </a:xfrm>
            <a:prstGeom prst="ellipse">
              <a:avLst/>
            </a:prstGeom>
            <a:solidFill>
              <a:schemeClr val="accent1">
                <a:alpha val="40000"/>
              </a:schemeClr>
            </a:solidFill>
            <a:ln/>
          </p:spPr>
        </p:sp>
        <p:sp>
          <p:nvSpPr>
            <p:cNvPr id="22" name="AutoShape 22"/>
            <p:cNvSpPr/>
            <p:nvPr/>
          </p:nvSpPr>
          <p:spPr>
            <a:xfrm>
              <a:off x="904945" y="344297"/>
              <a:ext cx="65594" cy="65594"/>
            </a:xfrm>
            <a:prstGeom prst="ellipse">
              <a:avLst/>
            </a:prstGeom>
            <a:solidFill>
              <a:schemeClr val="accent1">
                <a:alpha val="20000"/>
              </a:schemeClr>
            </a:solidFill>
            <a:ln/>
          </p:spPr>
        </p:sp>
        <p:sp>
          <p:nvSpPr>
            <p:cNvPr id="23" name="AutoShape 23"/>
            <p:cNvSpPr/>
            <p:nvPr/>
          </p:nvSpPr>
          <p:spPr>
            <a:xfrm>
              <a:off x="454963" y="448942"/>
              <a:ext cx="84147" cy="84147"/>
            </a:xfrm>
            <a:prstGeom prst="ellipse">
              <a:avLst/>
            </a:prstGeom>
            <a:solidFill>
              <a:schemeClr val="accent1">
                <a:alpha val="100000"/>
              </a:schemeClr>
            </a:solidFill>
            <a:ln/>
          </p:spPr>
        </p:sp>
        <p:sp>
          <p:nvSpPr>
            <p:cNvPr id="24" name="AutoShape 24"/>
            <p:cNvSpPr/>
            <p:nvPr/>
          </p:nvSpPr>
          <p:spPr>
            <a:xfrm>
              <a:off x="575049" y="455517"/>
              <a:ext cx="78137" cy="78137"/>
            </a:xfrm>
            <a:prstGeom prst="ellipse">
              <a:avLst/>
            </a:prstGeom>
            <a:solidFill>
              <a:schemeClr val="accent1">
                <a:alpha val="80000"/>
              </a:schemeClr>
            </a:solidFill>
            <a:ln/>
          </p:spPr>
        </p:sp>
        <p:sp>
          <p:nvSpPr>
            <p:cNvPr id="25" name="AutoShape 25"/>
            <p:cNvSpPr/>
            <p:nvPr/>
          </p:nvSpPr>
          <p:spPr>
            <a:xfrm>
              <a:off x="689125" y="457233"/>
              <a:ext cx="74704" cy="74704"/>
            </a:xfrm>
            <a:prstGeom prst="ellipse">
              <a:avLst/>
            </a:prstGeom>
            <a:solidFill>
              <a:schemeClr val="accent1">
                <a:alpha val="60000"/>
              </a:schemeClr>
            </a:solidFill>
            <a:ln/>
          </p:spPr>
        </p:sp>
        <p:sp>
          <p:nvSpPr>
            <p:cNvPr id="26" name="AutoShape 26"/>
            <p:cNvSpPr/>
            <p:nvPr/>
          </p:nvSpPr>
          <p:spPr>
            <a:xfrm>
              <a:off x="799768" y="466203"/>
              <a:ext cx="69238" cy="69238"/>
            </a:xfrm>
            <a:prstGeom prst="ellipse">
              <a:avLst/>
            </a:prstGeom>
            <a:solidFill>
              <a:schemeClr val="accent1">
                <a:alpha val="40000"/>
              </a:schemeClr>
            </a:solidFill>
            <a:ln/>
          </p:spPr>
        </p:sp>
        <p:sp>
          <p:nvSpPr>
            <p:cNvPr id="27" name="AutoShape 27"/>
            <p:cNvSpPr/>
            <p:nvPr/>
          </p:nvSpPr>
          <p:spPr>
            <a:xfrm>
              <a:off x="904945" y="462070"/>
              <a:ext cx="65594" cy="65594"/>
            </a:xfrm>
            <a:prstGeom prst="ellipse">
              <a:avLst/>
            </a:prstGeom>
            <a:solidFill>
              <a:schemeClr val="accent1">
                <a:alpha val="20000"/>
              </a:schemeClr>
            </a:solidFill>
            <a:ln/>
          </p:spPr>
        </p:sp>
        <p:sp>
          <p:nvSpPr>
            <p:cNvPr id="28" name="AutoShape 28"/>
            <p:cNvSpPr/>
            <p:nvPr/>
          </p:nvSpPr>
          <p:spPr>
            <a:xfrm>
              <a:off x="454963" y="566715"/>
              <a:ext cx="84147" cy="84147"/>
            </a:xfrm>
            <a:prstGeom prst="ellipse">
              <a:avLst/>
            </a:prstGeom>
            <a:solidFill>
              <a:schemeClr val="accent1">
                <a:alpha val="100000"/>
              </a:schemeClr>
            </a:solidFill>
            <a:ln/>
          </p:spPr>
        </p:sp>
        <p:sp>
          <p:nvSpPr>
            <p:cNvPr id="29" name="AutoShape 29"/>
            <p:cNvSpPr/>
            <p:nvPr/>
          </p:nvSpPr>
          <p:spPr>
            <a:xfrm>
              <a:off x="575049" y="573291"/>
              <a:ext cx="78137" cy="78137"/>
            </a:xfrm>
            <a:prstGeom prst="ellipse">
              <a:avLst/>
            </a:prstGeom>
            <a:solidFill>
              <a:schemeClr val="accent1">
                <a:alpha val="80000"/>
              </a:schemeClr>
            </a:solidFill>
            <a:ln/>
          </p:spPr>
        </p:sp>
        <p:sp>
          <p:nvSpPr>
            <p:cNvPr id="30" name="AutoShape 30"/>
            <p:cNvSpPr/>
            <p:nvPr/>
          </p:nvSpPr>
          <p:spPr>
            <a:xfrm>
              <a:off x="689125" y="575007"/>
              <a:ext cx="74704" cy="74704"/>
            </a:xfrm>
            <a:prstGeom prst="ellipse">
              <a:avLst/>
            </a:prstGeom>
            <a:solidFill>
              <a:schemeClr val="accent1">
                <a:alpha val="60000"/>
              </a:schemeClr>
            </a:solidFill>
            <a:ln/>
          </p:spPr>
        </p:sp>
        <p:sp>
          <p:nvSpPr>
            <p:cNvPr id="31" name="AutoShape 31"/>
            <p:cNvSpPr/>
            <p:nvPr/>
          </p:nvSpPr>
          <p:spPr>
            <a:xfrm>
              <a:off x="799768" y="583977"/>
              <a:ext cx="69238" cy="69238"/>
            </a:xfrm>
            <a:prstGeom prst="ellipse">
              <a:avLst/>
            </a:prstGeom>
            <a:solidFill>
              <a:schemeClr val="accent1">
                <a:alpha val="40000"/>
              </a:schemeClr>
            </a:solidFill>
            <a:ln/>
          </p:spPr>
        </p:sp>
        <p:sp>
          <p:nvSpPr>
            <p:cNvPr id="32" name="AutoShape 32"/>
            <p:cNvSpPr/>
            <p:nvPr/>
          </p:nvSpPr>
          <p:spPr>
            <a:xfrm>
              <a:off x="904945" y="579844"/>
              <a:ext cx="65594" cy="65594"/>
            </a:xfrm>
            <a:prstGeom prst="ellipse">
              <a:avLst/>
            </a:prstGeom>
            <a:solidFill>
              <a:schemeClr val="accent1">
                <a:alpha val="20000"/>
              </a:schemeClr>
            </a:solidFill>
            <a:ln/>
          </p:spPr>
        </p:sp>
        <p:sp>
          <p:nvSpPr>
            <p:cNvPr id="33" name="AutoShape 33"/>
            <p:cNvSpPr/>
            <p:nvPr/>
          </p:nvSpPr>
          <p:spPr>
            <a:xfrm>
              <a:off x="454963" y="684489"/>
              <a:ext cx="84147" cy="84147"/>
            </a:xfrm>
            <a:prstGeom prst="ellipse">
              <a:avLst/>
            </a:prstGeom>
            <a:solidFill>
              <a:schemeClr val="accent1">
                <a:alpha val="100000"/>
              </a:schemeClr>
            </a:solidFill>
            <a:ln/>
          </p:spPr>
        </p:sp>
        <p:sp>
          <p:nvSpPr>
            <p:cNvPr id="34" name="AutoShape 34"/>
            <p:cNvSpPr/>
            <p:nvPr/>
          </p:nvSpPr>
          <p:spPr>
            <a:xfrm>
              <a:off x="575049" y="691064"/>
              <a:ext cx="78137" cy="78137"/>
            </a:xfrm>
            <a:prstGeom prst="ellipse">
              <a:avLst/>
            </a:prstGeom>
            <a:solidFill>
              <a:schemeClr val="accent1">
                <a:alpha val="80000"/>
              </a:schemeClr>
            </a:solidFill>
            <a:ln/>
          </p:spPr>
        </p:sp>
        <p:sp>
          <p:nvSpPr>
            <p:cNvPr id="35" name="AutoShape 35"/>
            <p:cNvSpPr/>
            <p:nvPr/>
          </p:nvSpPr>
          <p:spPr>
            <a:xfrm>
              <a:off x="689125" y="692781"/>
              <a:ext cx="74704" cy="74704"/>
            </a:xfrm>
            <a:prstGeom prst="ellipse">
              <a:avLst/>
            </a:prstGeom>
            <a:solidFill>
              <a:schemeClr val="accent1">
                <a:alpha val="60000"/>
              </a:schemeClr>
            </a:solidFill>
            <a:ln/>
          </p:spPr>
        </p:sp>
        <p:sp>
          <p:nvSpPr>
            <p:cNvPr id="36" name="AutoShape 36"/>
            <p:cNvSpPr/>
            <p:nvPr/>
          </p:nvSpPr>
          <p:spPr>
            <a:xfrm>
              <a:off x="799768" y="701751"/>
              <a:ext cx="69238" cy="69238"/>
            </a:xfrm>
            <a:prstGeom prst="ellipse">
              <a:avLst/>
            </a:prstGeom>
            <a:solidFill>
              <a:schemeClr val="accent1">
                <a:alpha val="40000"/>
              </a:schemeClr>
            </a:solidFill>
            <a:ln/>
          </p:spPr>
        </p:sp>
        <p:sp>
          <p:nvSpPr>
            <p:cNvPr id="37" name="AutoShape 37"/>
            <p:cNvSpPr/>
            <p:nvPr/>
          </p:nvSpPr>
          <p:spPr>
            <a:xfrm>
              <a:off x="904945" y="697618"/>
              <a:ext cx="65594" cy="65594"/>
            </a:xfrm>
            <a:prstGeom prst="ellipse">
              <a:avLst/>
            </a:prstGeom>
            <a:solidFill>
              <a:schemeClr val="accent1">
                <a:alpha val="20000"/>
              </a:schemeClr>
            </a:solidFill>
            <a:ln/>
          </p:spPr>
        </p:sp>
        <p:sp>
          <p:nvSpPr>
            <p:cNvPr id="38" name="TextBox 38"/>
            <p:cNvSpPr txBox="1"/>
            <p:nvPr/>
          </p:nvSpPr>
          <p:spPr>
            <a:xfrm>
              <a:off x="1094842" y="93878"/>
              <a:ext cx="10001250" cy="826316"/>
            </a:xfrm>
            <a:prstGeom prst="rect">
              <a:avLst/>
            </a:prstGeom>
            <a:ln/>
          </p:spPr>
          <p:txBody>
            <a:bodyPr vert="horz" wrap="square" lIns="123825" tIns="123825" rIns="57150" bIns="123825" rtlCol="0" anchor="t" anchorCtr="0">
              <a:spAutoFit/>
            </a:bodyPr>
            <a:lstStyle/>
            <a:p>
              <a:pPr>
                <a:lnSpc>
                  <a:spcPct val="140000"/>
                </a:lnSpc>
              </a:pPr>
              <a:r>
                <a:rPr lang="en-US" sz="3000" b="1" dirty="0" err="1">
                  <a:solidFill>
                    <a:schemeClr val="accent1">
                      <a:alpha val="100000"/>
                    </a:schemeClr>
                  </a:solidFill>
                  <a:latin typeface="Microsoft Yahei"/>
                  <a:ea typeface="Microsoft Yahei"/>
                  <a:cs typeface="Microsoft Yahei"/>
                </a:rPr>
                <a:t>ProtGNN</a:t>
              </a:r>
              <a:r>
                <a:rPr lang="en-US" sz="3000" b="1" dirty="0">
                  <a:solidFill>
                    <a:schemeClr val="accent1">
                      <a:alpha val="100000"/>
                    </a:schemeClr>
                  </a:solidFill>
                  <a:latin typeface="Microsoft Yahei"/>
                  <a:ea typeface="Microsoft Yahei"/>
                  <a:cs typeface="Microsoft Yahei"/>
                </a:rPr>
                <a:t> Architecture</a:t>
              </a:r>
            </a:p>
          </p:txBody>
        </p:sp>
      </p:grpSp>
      <p:sp>
        <p:nvSpPr>
          <p:cNvPr id="39" name="文本框 38">
            <a:extLst>
              <a:ext uri="{FF2B5EF4-FFF2-40B4-BE49-F238E27FC236}">
                <a16:creationId xmlns:a16="http://schemas.microsoft.com/office/drawing/2014/main" id="{3FBD39F3-0288-C57B-E607-3FD132FBD1C1}"/>
              </a:ext>
            </a:extLst>
          </p:cNvPr>
          <p:cNvSpPr txBox="1"/>
          <p:nvPr/>
        </p:nvSpPr>
        <p:spPr>
          <a:xfrm>
            <a:off x="1094842" y="1165595"/>
            <a:ext cx="9573158" cy="2200089"/>
          </a:xfrm>
          <a:prstGeom prst="rect">
            <a:avLst/>
          </a:prstGeom>
          <a:noFill/>
        </p:spPr>
        <p:txBody>
          <a:bodyPr wrap="square" rtlCol="0">
            <a:spAutoFit/>
          </a:bodyPr>
          <a:lstStyle/>
          <a:p>
            <a:pPr>
              <a:lnSpc>
                <a:spcPct val="140000"/>
              </a:lnSpc>
            </a:pPr>
            <a:r>
              <a:rPr lang="en-US" altLang="zh-CN" sz="2000" dirty="0">
                <a:solidFill>
                  <a:schemeClr val="dk1">
                    <a:alpha val="100000"/>
                  </a:schemeClr>
                </a:solidFill>
                <a:latin typeface="Microsoft Yahei"/>
                <a:ea typeface="Microsoft Yahei"/>
              </a:rPr>
              <a:t>The network consists of three key components: </a:t>
            </a:r>
          </a:p>
          <a:p>
            <a:pPr>
              <a:lnSpc>
                <a:spcPct val="140000"/>
              </a:lnSpc>
            </a:pPr>
            <a:r>
              <a:rPr lang="en-US" altLang="zh-CN" sz="2000" dirty="0">
                <a:solidFill>
                  <a:schemeClr val="dk1">
                    <a:alpha val="100000"/>
                  </a:schemeClr>
                </a:solidFill>
                <a:latin typeface="Microsoft Yahei"/>
                <a:ea typeface="Microsoft Yahei"/>
              </a:rPr>
              <a:t>a graph encoder f,</a:t>
            </a:r>
          </a:p>
          <a:p>
            <a:pPr>
              <a:lnSpc>
                <a:spcPct val="140000"/>
              </a:lnSpc>
            </a:pPr>
            <a:r>
              <a:rPr lang="en-US" altLang="zh-CN" sz="2000" dirty="0">
                <a:solidFill>
                  <a:schemeClr val="dk1">
                    <a:alpha val="100000"/>
                  </a:schemeClr>
                </a:solidFill>
                <a:latin typeface="Microsoft Yahei"/>
                <a:ea typeface="Microsoft Yahei"/>
              </a:rPr>
              <a:t>a prototype layer </a:t>
            </a:r>
            <a:r>
              <a:rPr lang="en-US" altLang="zh-CN" sz="2000" dirty="0" err="1">
                <a:solidFill>
                  <a:schemeClr val="dk1">
                    <a:alpha val="100000"/>
                  </a:schemeClr>
                </a:solidFill>
                <a:latin typeface="Microsoft Yahei"/>
                <a:ea typeface="Microsoft Yahei"/>
              </a:rPr>
              <a:t>gP</a:t>
            </a:r>
            <a:r>
              <a:rPr lang="en-US" altLang="zh-CN" sz="2000" dirty="0">
                <a:solidFill>
                  <a:schemeClr val="dk1">
                    <a:alpha val="100000"/>
                  </a:schemeClr>
                </a:solidFill>
                <a:latin typeface="Microsoft Yahei"/>
                <a:ea typeface="Microsoft Yahei"/>
              </a:rPr>
              <a:t> , </a:t>
            </a:r>
            <a:r>
              <a:rPr lang="zh-CN" altLang="en-US" sz="2000" dirty="0">
                <a:solidFill>
                  <a:schemeClr val="dk1">
                    <a:alpha val="100000"/>
                  </a:schemeClr>
                </a:solidFill>
                <a:latin typeface="Microsoft Yahei"/>
                <a:ea typeface="Microsoft Yahei"/>
              </a:rPr>
              <a:t>（相似度计算：                                                       ）</a:t>
            </a:r>
            <a:endParaRPr lang="en-US" altLang="zh-CN" sz="2000" dirty="0">
              <a:solidFill>
                <a:schemeClr val="dk1">
                  <a:alpha val="100000"/>
                </a:schemeClr>
              </a:solidFill>
              <a:latin typeface="Microsoft Yahei"/>
              <a:ea typeface="Microsoft Yahei"/>
            </a:endParaRPr>
          </a:p>
          <a:p>
            <a:pPr>
              <a:lnSpc>
                <a:spcPct val="140000"/>
              </a:lnSpc>
            </a:pPr>
            <a:r>
              <a:rPr lang="en-US" altLang="zh-CN" sz="2000" dirty="0">
                <a:solidFill>
                  <a:schemeClr val="dk1">
                    <a:alpha val="100000"/>
                  </a:schemeClr>
                </a:solidFill>
                <a:latin typeface="Microsoft Yahei"/>
                <a:ea typeface="Microsoft Yahei"/>
              </a:rPr>
              <a:t>a fully connected layer c appended by </a:t>
            </a:r>
            <a:r>
              <a:rPr lang="en-US" altLang="zh-CN" sz="2000" dirty="0" err="1">
                <a:solidFill>
                  <a:schemeClr val="dk1">
                    <a:alpha val="100000"/>
                  </a:schemeClr>
                </a:solidFill>
                <a:latin typeface="Microsoft Yahei"/>
                <a:ea typeface="Microsoft Yahei"/>
              </a:rPr>
              <a:t>softmax</a:t>
            </a:r>
            <a:r>
              <a:rPr lang="en-US" altLang="zh-CN" sz="2000" dirty="0">
                <a:solidFill>
                  <a:schemeClr val="dk1">
                    <a:alpha val="100000"/>
                  </a:schemeClr>
                </a:solidFill>
                <a:latin typeface="Microsoft Yahei"/>
                <a:ea typeface="Microsoft Yahei"/>
              </a:rPr>
              <a:t> to output the probabilities in multi-class classification tasks.</a:t>
            </a:r>
            <a:endParaRPr lang="zh-CN" altLang="en-US" sz="2000" dirty="0">
              <a:solidFill>
                <a:schemeClr val="dk1">
                  <a:alpha val="100000"/>
                </a:schemeClr>
              </a:solidFill>
              <a:latin typeface="Microsoft Yahei"/>
              <a:ea typeface="Microsoft Yahei"/>
            </a:endParaRPr>
          </a:p>
        </p:txBody>
      </p:sp>
      <p:pic>
        <p:nvPicPr>
          <p:cNvPr id="41" name="图片 40">
            <a:extLst>
              <a:ext uri="{FF2B5EF4-FFF2-40B4-BE49-F238E27FC236}">
                <a16:creationId xmlns:a16="http://schemas.microsoft.com/office/drawing/2014/main" id="{BCEAB432-8B14-A114-6642-A4BD6D48F758}"/>
              </a:ext>
            </a:extLst>
          </p:cNvPr>
          <p:cNvPicPr>
            <a:picLocks noChangeAspect="1"/>
          </p:cNvPicPr>
          <p:nvPr/>
        </p:nvPicPr>
        <p:blipFill>
          <a:blip r:embed="rId3"/>
          <a:stretch>
            <a:fillRect/>
          </a:stretch>
        </p:blipFill>
        <p:spPr>
          <a:xfrm>
            <a:off x="937742" y="3365684"/>
            <a:ext cx="10186318" cy="3315021"/>
          </a:xfrm>
          <a:prstGeom prst="rect">
            <a:avLst/>
          </a:prstGeom>
        </p:spPr>
      </p:pic>
      <p:pic>
        <p:nvPicPr>
          <p:cNvPr id="43" name="图片 42">
            <a:extLst>
              <a:ext uri="{FF2B5EF4-FFF2-40B4-BE49-F238E27FC236}">
                <a16:creationId xmlns:a16="http://schemas.microsoft.com/office/drawing/2014/main" id="{4E5DBF12-BA8F-C480-4EAD-1CA493920A3D}"/>
              </a:ext>
            </a:extLst>
          </p:cNvPr>
          <p:cNvPicPr>
            <a:picLocks noChangeAspect="1"/>
          </p:cNvPicPr>
          <p:nvPr/>
        </p:nvPicPr>
        <p:blipFill>
          <a:blip r:embed="rId4"/>
          <a:stretch>
            <a:fillRect/>
          </a:stretch>
        </p:blipFill>
        <p:spPr>
          <a:xfrm>
            <a:off x="5638800" y="1815598"/>
            <a:ext cx="3686689" cy="762106"/>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grpSp>
        <p:nvGrpSpPr>
          <p:cNvPr id="2" name="Group 2"/>
          <p:cNvGrpSpPr/>
          <p:nvPr/>
        </p:nvGrpSpPr>
        <p:grpSpPr>
          <a:xfrm>
            <a:off x="1094842" y="2537319"/>
            <a:ext cx="5687135" cy="3912052"/>
            <a:chOff x="5954001" y="3170591"/>
            <a:chExt cx="5783287" cy="1246933"/>
          </a:xfrm>
        </p:grpSpPr>
        <p:sp>
          <p:nvSpPr>
            <p:cNvPr id="3" name="TextBox 3"/>
            <p:cNvSpPr txBox="1"/>
            <p:nvPr/>
          </p:nvSpPr>
          <p:spPr>
            <a:xfrm>
              <a:off x="5982796" y="3170591"/>
              <a:ext cx="4521094" cy="125283"/>
            </a:xfrm>
            <a:prstGeom prst="rect">
              <a:avLst/>
            </a:prstGeom>
            <a:ln/>
          </p:spPr>
          <p:txBody>
            <a:bodyPr vert="horz" wrap="square" lIns="114300" tIns="57150" rIns="114300" bIns="57150" rtlCol="0" anchor="t" anchorCtr="0">
              <a:spAutoFit/>
            </a:bodyPr>
            <a:lstStyle/>
            <a:p>
              <a:pPr>
                <a:lnSpc>
                  <a:spcPct val="77000"/>
                </a:lnSpc>
              </a:pPr>
              <a:r>
                <a:rPr lang="zh-CN" altLang="en-US" sz="2325" b="1" dirty="0">
                  <a:solidFill>
                    <a:schemeClr val="accent1">
                      <a:alpha val="100000"/>
                    </a:schemeClr>
                  </a:solidFill>
                  <a:latin typeface="Microsoft Yahei"/>
                  <a:ea typeface="Microsoft Yahei"/>
                  <a:cs typeface="Microsoft Yahei"/>
                </a:rPr>
                <a:t>提高可解释度，设置限制</a:t>
              </a:r>
              <a:endParaRPr lang="en-US" sz="2325" b="1" dirty="0">
                <a:solidFill>
                  <a:schemeClr val="accent1">
                    <a:alpha val="100000"/>
                  </a:schemeClr>
                </a:solidFill>
                <a:latin typeface="Microsoft Yahei"/>
                <a:ea typeface="Microsoft Yahei"/>
                <a:cs typeface="Microsoft Yahei"/>
              </a:endParaRPr>
            </a:p>
          </p:txBody>
        </p:sp>
        <p:sp>
          <p:nvSpPr>
            <p:cNvPr id="4" name="TextBox 4"/>
            <p:cNvSpPr txBox="1"/>
            <p:nvPr/>
          </p:nvSpPr>
          <p:spPr>
            <a:xfrm>
              <a:off x="5954001" y="3328724"/>
              <a:ext cx="5783287" cy="1088800"/>
            </a:xfrm>
            <a:prstGeom prst="rect">
              <a:avLst/>
            </a:prstGeom>
            <a:ln/>
          </p:spPr>
          <p:txBody>
            <a:bodyPr vert="horz" wrap="square" lIns="114300" tIns="57150" rIns="114300" bIns="57150" rtlCol="0" anchor="t" anchorCtr="0">
              <a:spAutoFit/>
            </a:bodyPr>
            <a:lstStyle/>
            <a:p>
              <a:pPr marL="342900" indent="-342900">
                <a:lnSpc>
                  <a:spcPct val="120000"/>
                </a:lnSpc>
                <a:buAutoNum type="arabicPeriod"/>
              </a:pPr>
              <a:r>
                <a:rPr lang="en-US" sz="1500" dirty="0">
                  <a:solidFill>
                    <a:schemeClr val="dk1">
                      <a:alpha val="100000"/>
                    </a:schemeClr>
                  </a:solidFill>
                  <a:latin typeface="Microsoft Yahei"/>
                  <a:ea typeface="Microsoft Yahei"/>
                  <a:cs typeface="Microsoft Yahei"/>
                </a:rPr>
                <a:t>the cluster cost (</a:t>
              </a:r>
              <a:r>
                <a:rPr lang="en-US" sz="1500" dirty="0" err="1">
                  <a:solidFill>
                    <a:schemeClr val="dk1">
                      <a:alpha val="100000"/>
                    </a:schemeClr>
                  </a:solidFill>
                  <a:latin typeface="Microsoft Yahei"/>
                  <a:ea typeface="Microsoft Yahei"/>
                  <a:cs typeface="Microsoft Yahei"/>
                </a:rPr>
                <a:t>Clst</a:t>
              </a:r>
              <a:r>
                <a:rPr lang="en-US" sz="1500" dirty="0">
                  <a:solidFill>
                    <a:schemeClr val="dk1">
                      <a:alpha val="100000"/>
                    </a:schemeClr>
                  </a:solidFill>
                  <a:latin typeface="Microsoft Yahei"/>
                  <a:ea typeface="Microsoft Yahei"/>
                  <a:cs typeface="Microsoft Yahei"/>
                </a:rPr>
                <a:t>) encourages that each graph embedding should at least be close to one prototype of its own class.</a:t>
              </a:r>
            </a:p>
            <a:p>
              <a:pPr marL="342900" indent="-342900">
                <a:lnSpc>
                  <a:spcPct val="120000"/>
                </a:lnSpc>
                <a:buAutoNum type="arabicPeriod"/>
              </a:pPr>
              <a:endParaRPr lang="en-US" sz="1500" dirty="0">
                <a:solidFill>
                  <a:schemeClr val="dk1">
                    <a:alpha val="100000"/>
                  </a:schemeClr>
                </a:solidFill>
                <a:latin typeface="Microsoft Yahei"/>
                <a:ea typeface="Microsoft Yahei"/>
                <a:cs typeface="Microsoft Yahei"/>
              </a:endParaRPr>
            </a:p>
            <a:p>
              <a:pPr marL="342900" indent="-342900">
                <a:lnSpc>
                  <a:spcPct val="120000"/>
                </a:lnSpc>
                <a:buAutoNum type="arabicPeriod"/>
              </a:pPr>
              <a:r>
                <a:rPr lang="en-US" sz="1500" dirty="0">
                  <a:solidFill>
                    <a:schemeClr val="dk1">
                      <a:alpha val="100000"/>
                    </a:schemeClr>
                  </a:solidFill>
                  <a:latin typeface="Microsoft Yahei"/>
                  <a:ea typeface="Microsoft Yahei"/>
                  <a:cs typeface="Microsoft Yahei"/>
                </a:rPr>
                <a:t>the separation cost (Sep) encourages that each graph embedding should stay far away from prototypes not of its class.</a:t>
              </a:r>
            </a:p>
            <a:p>
              <a:pPr marL="342900" indent="-342900">
                <a:lnSpc>
                  <a:spcPct val="120000"/>
                </a:lnSpc>
                <a:buAutoNum type="arabicPeriod"/>
              </a:pPr>
              <a:endParaRPr lang="en-US" sz="1500" dirty="0">
                <a:solidFill>
                  <a:schemeClr val="dk1">
                    <a:alpha val="100000"/>
                  </a:schemeClr>
                </a:solidFill>
                <a:latin typeface="Microsoft Yahei"/>
                <a:ea typeface="Microsoft Yahei"/>
                <a:cs typeface="Microsoft Yahei"/>
              </a:endParaRPr>
            </a:p>
            <a:p>
              <a:pPr marL="342900" indent="-342900">
                <a:lnSpc>
                  <a:spcPct val="120000"/>
                </a:lnSpc>
                <a:buAutoNum type="arabicPeriod"/>
              </a:pPr>
              <a:r>
                <a:rPr lang="en-US" sz="1500" dirty="0">
                  <a:solidFill>
                    <a:schemeClr val="dk1">
                      <a:alpha val="100000"/>
                    </a:schemeClr>
                  </a:solidFill>
                  <a:latin typeface="Microsoft Yahei"/>
                  <a:ea typeface="Microsoft Yahei"/>
                  <a:cs typeface="Microsoft Yahei"/>
                </a:rPr>
                <a:t>some learned prototypes are very close to each other in the latent space. We encourage the diversity of the learned prototypes by adding the diversity loss (Div) which penalizes prototypes too close to each other.</a:t>
              </a:r>
            </a:p>
          </p:txBody>
        </p:sp>
      </p:grpSp>
      <p:grpSp>
        <p:nvGrpSpPr>
          <p:cNvPr id="9" name="Group 9"/>
          <p:cNvGrpSpPr/>
          <p:nvPr/>
        </p:nvGrpSpPr>
        <p:grpSpPr>
          <a:xfrm>
            <a:off x="1204343" y="1192461"/>
            <a:ext cx="5687135" cy="839482"/>
            <a:chOff x="5982796" y="1521950"/>
            <a:chExt cx="5687135" cy="839482"/>
          </a:xfrm>
        </p:grpSpPr>
        <p:sp>
          <p:nvSpPr>
            <p:cNvPr id="10" name="TextBox 10"/>
            <p:cNvSpPr txBox="1"/>
            <p:nvPr/>
          </p:nvSpPr>
          <p:spPr>
            <a:xfrm>
              <a:off x="5982796" y="1521950"/>
              <a:ext cx="4521094" cy="398526"/>
            </a:xfrm>
            <a:prstGeom prst="rect">
              <a:avLst/>
            </a:prstGeom>
            <a:ln/>
          </p:spPr>
          <p:txBody>
            <a:bodyPr vert="horz" wrap="square" lIns="114300" tIns="57150" rIns="114300" bIns="57150" rtlCol="0" anchor="t" anchorCtr="0">
              <a:spAutoFit/>
            </a:bodyPr>
            <a:lstStyle/>
            <a:p>
              <a:pPr>
                <a:lnSpc>
                  <a:spcPct val="77000"/>
                </a:lnSpc>
              </a:pPr>
              <a:r>
                <a:rPr lang="zh-CN" altLang="en-US" sz="2325" b="1" dirty="0">
                  <a:solidFill>
                    <a:schemeClr val="accent1">
                      <a:alpha val="100000"/>
                    </a:schemeClr>
                  </a:solidFill>
                  <a:latin typeface="Microsoft Yahei"/>
                  <a:ea typeface="Microsoft Yahei"/>
                  <a:cs typeface="Microsoft Yahei"/>
                </a:rPr>
                <a:t>确保准确度</a:t>
              </a:r>
              <a:endParaRPr lang="en-US" sz="2325" b="1" dirty="0">
                <a:solidFill>
                  <a:schemeClr val="accent1">
                    <a:alpha val="100000"/>
                  </a:schemeClr>
                </a:solidFill>
                <a:latin typeface="Microsoft Yahei"/>
                <a:ea typeface="Microsoft Yahei"/>
                <a:cs typeface="Microsoft Yahei"/>
              </a:endParaRPr>
            </a:p>
          </p:txBody>
        </p:sp>
        <p:sp>
          <p:nvSpPr>
            <p:cNvPr id="11" name="TextBox 11"/>
            <p:cNvSpPr txBox="1"/>
            <p:nvPr/>
          </p:nvSpPr>
          <p:spPr>
            <a:xfrm>
              <a:off x="5982796" y="1992485"/>
              <a:ext cx="5687135" cy="368947"/>
            </a:xfrm>
            <a:prstGeom prst="rect">
              <a:avLst/>
            </a:prstGeom>
            <a:ln/>
          </p:spPr>
          <p:txBody>
            <a:bodyPr vert="horz" wrap="square" lIns="114300" tIns="57150" rIns="114300" bIns="57150" rtlCol="0" anchor="t" anchorCtr="0">
              <a:spAutoFit/>
            </a:bodyPr>
            <a:lstStyle/>
            <a:p>
              <a:pPr>
                <a:lnSpc>
                  <a:spcPct val="120000"/>
                </a:lnSpc>
              </a:pPr>
              <a:r>
                <a:rPr lang="zh-CN" altLang="en-US" sz="1500" dirty="0">
                  <a:solidFill>
                    <a:schemeClr val="dk1">
                      <a:alpha val="100000"/>
                    </a:schemeClr>
                  </a:solidFill>
                  <a:latin typeface="Microsoft Yahei"/>
                  <a:ea typeface="Microsoft Yahei"/>
                  <a:cs typeface="Microsoft Yahei"/>
                </a:rPr>
                <a:t>最小化交叉熵函数：</a:t>
              </a:r>
              <a:endParaRPr lang="en-US" sz="1500" dirty="0">
                <a:solidFill>
                  <a:schemeClr val="dk1">
                    <a:alpha val="100000"/>
                  </a:schemeClr>
                </a:solidFill>
                <a:latin typeface="Microsoft Yahei"/>
                <a:ea typeface="Microsoft Yahei"/>
                <a:cs typeface="Microsoft Yahei"/>
              </a:endParaRPr>
            </a:p>
          </p:txBody>
        </p:sp>
      </p:grpSp>
      <p:grpSp>
        <p:nvGrpSpPr>
          <p:cNvPr id="19" name="Group 19"/>
          <p:cNvGrpSpPr/>
          <p:nvPr/>
        </p:nvGrpSpPr>
        <p:grpSpPr>
          <a:xfrm>
            <a:off x="454963" y="93878"/>
            <a:ext cx="10641129" cy="826316"/>
            <a:chOff x="454963" y="93878"/>
            <a:chExt cx="10641129" cy="826316"/>
          </a:xfrm>
        </p:grpSpPr>
        <p:sp>
          <p:nvSpPr>
            <p:cNvPr id="20" name="AutoShape 20"/>
            <p:cNvSpPr/>
            <p:nvPr/>
          </p:nvSpPr>
          <p:spPr>
            <a:xfrm>
              <a:off x="454963" y="331168"/>
              <a:ext cx="84147" cy="84147"/>
            </a:xfrm>
            <a:prstGeom prst="ellipse">
              <a:avLst/>
            </a:prstGeom>
            <a:solidFill>
              <a:schemeClr val="accent1">
                <a:alpha val="100000"/>
              </a:schemeClr>
            </a:solidFill>
            <a:ln/>
          </p:spPr>
        </p:sp>
        <p:sp>
          <p:nvSpPr>
            <p:cNvPr id="21" name="AutoShape 21"/>
            <p:cNvSpPr/>
            <p:nvPr/>
          </p:nvSpPr>
          <p:spPr>
            <a:xfrm>
              <a:off x="575049" y="337743"/>
              <a:ext cx="78137" cy="78137"/>
            </a:xfrm>
            <a:prstGeom prst="ellipse">
              <a:avLst/>
            </a:prstGeom>
            <a:solidFill>
              <a:schemeClr val="accent1">
                <a:alpha val="80000"/>
              </a:schemeClr>
            </a:solidFill>
            <a:ln/>
          </p:spPr>
        </p:sp>
        <p:sp>
          <p:nvSpPr>
            <p:cNvPr id="22" name="AutoShape 22"/>
            <p:cNvSpPr/>
            <p:nvPr/>
          </p:nvSpPr>
          <p:spPr>
            <a:xfrm>
              <a:off x="689125" y="339460"/>
              <a:ext cx="74704" cy="74704"/>
            </a:xfrm>
            <a:prstGeom prst="ellipse">
              <a:avLst/>
            </a:prstGeom>
            <a:solidFill>
              <a:schemeClr val="accent1">
                <a:alpha val="60000"/>
              </a:schemeClr>
            </a:solidFill>
            <a:ln/>
          </p:spPr>
        </p:sp>
        <p:sp>
          <p:nvSpPr>
            <p:cNvPr id="23" name="AutoShape 23"/>
            <p:cNvSpPr/>
            <p:nvPr/>
          </p:nvSpPr>
          <p:spPr>
            <a:xfrm>
              <a:off x="799768" y="348430"/>
              <a:ext cx="69238" cy="69238"/>
            </a:xfrm>
            <a:prstGeom prst="ellipse">
              <a:avLst/>
            </a:prstGeom>
            <a:solidFill>
              <a:schemeClr val="accent1">
                <a:alpha val="40000"/>
              </a:schemeClr>
            </a:solidFill>
            <a:ln/>
          </p:spPr>
        </p:sp>
        <p:sp>
          <p:nvSpPr>
            <p:cNvPr id="24" name="AutoShape 24"/>
            <p:cNvSpPr/>
            <p:nvPr/>
          </p:nvSpPr>
          <p:spPr>
            <a:xfrm>
              <a:off x="904945" y="344297"/>
              <a:ext cx="65594" cy="65594"/>
            </a:xfrm>
            <a:prstGeom prst="ellipse">
              <a:avLst/>
            </a:prstGeom>
            <a:solidFill>
              <a:schemeClr val="accent1">
                <a:alpha val="20000"/>
              </a:schemeClr>
            </a:solidFill>
            <a:ln/>
          </p:spPr>
        </p:sp>
        <p:sp>
          <p:nvSpPr>
            <p:cNvPr id="25" name="AutoShape 25"/>
            <p:cNvSpPr/>
            <p:nvPr/>
          </p:nvSpPr>
          <p:spPr>
            <a:xfrm>
              <a:off x="454963" y="448942"/>
              <a:ext cx="84147" cy="84147"/>
            </a:xfrm>
            <a:prstGeom prst="ellipse">
              <a:avLst/>
            </a:prstGeom>
            <a:solidFill>
              <a:schemeClr val="accent1">
                <a:alpha val="100000"/>
              </a:schemeClr>
            </a:solidFill>
            <a:ln/>
          </p:spPr>
        </p:sp>
        <p:sp>
          <p:nvSpPr>
            <p:cNvPr id="26" name="AutoShape 26"/>
            <p:cNvSpPr/>
            <p:nvPr/>
          </p:nvSpPr>
          <p:spPr>
            <a:xfrm>
              <a:off x="575049" y="455517"/>
              <a:ext cx="78137" cy="78137"/>
            </a:xfrm>
            <a:prstGeom prst="ellipse">
              <a:avLst/>
            </a:prstGeom>
            <a:solidFill>
              <a:schemeClr val="accent1">
                <a:alpha val="80000"/>
              </a:schemeClr>
            </a:solidFill>
            <a:ln/>
          </p:spPr>
        </p:sp>
        <p:sp>
          <p:nvSpPr>
            <p:cNvPr id="27" name="AutoShape 27"/>
            <p:cNvSpPr/>
            <p:nvPr/>
          </p:nvSpPr>
          <p:spPr>
            <a:xfrm>
              <a:off x="689125" y="457233"/>
              <a:ext cx="74704" cy="74704"/>
            </a:xfrm>
            <a:prstGeom prst="ellipse">
              <a:avLst/>
            </a:prstGeom>
            <a:solidFill>
              <a:schemeClr val="accent1">
                <a:alpha val="60000"/>
              </a:schemeClr>
            </a:solidFill>
            <a:ln/>
          </p:spPr>
        </p:sp>
        <p:sp>
          <p:nvSpPr>
            <p:cNvPr id="28" name="AutoShape 28"/>
            <p:cNvSpPr/>
            <p:nvPr/>
          </p:nvSpPr>
          <p:spPr>
            <a:xfrm>
              <a:off x="799768" y="466203"/>
              <a:ext cx="69238" cy="69238"/>
            </a:xfrm>
            <a:prstGeom prst="ellipse">
              <a:avLst/>
            </a:prstGeom>
            <a:solidFill>
              <a:schemeClr val="accent1">
                <a:alpha val="40000"/>
              </a:schemeClr>
            </a:solidFill>
            <a:ln/>
          </p:spPr>
        </p:sp>
        <p:sp>
          <p:nvSpPr>
            <p:cNvPr id="29" name="AutoShape 29"/>
            <p:cNvSpPr/>
            <p:nvPr/>
          </p:nvSpPr>
          <p:spPr>
            <a:xfrm>
              <a:off x="904945" y="462070"/>
              <a:ext cx="65594" cy="65594"/>
            </a:xfrm>
            <a:prstGeom prst="ellipse">
              <a:avLst/>
            </a:prstGeom>
            <a:solidFill>
              <a:schemeClr val="accent1">
                <a:alpha val="20000"/>
              </a:schemeClr>
            </a:solidFill>
            <a:ln/>
          </p:spPr>
        </p:sp>
        <p:sp>
          <p:nvSpPr>
            <p:cNvPr id="30" name="AutoShape 30"/>
            <p:cNvSpPr/>
            <p:nvPr/>
          </p:nvSpPr>
          <p:spPr>
            <a:xfrm>
              <a:off x="454963" y="566715"/>
              <a:ext cx="84147" cy="84147"/>
            </a:xfrm>
            <a:prstGeom prst="ellipse">
              <a:avLst/>
            </a:prstGeom>
            <a:solidFill>
              <a:schemeClr val="accent1">
                <a:alpha val="100000"/>
              </a:schemeClr>
            </a:solidFill>
            <a:ln/>
          </p:spPr>
        </p:sp>
        <p:sp>
          <p:nvSpPr>
            <p:cNvPr id="31" name="AutoShape 31"/>
            <p:cNvSpPr/>
            <p:nvPr/>
          </p:nvSpPr>
          <p:spPr>
            <a:xfrm>
              <a:off x="575049" y="573291"/>
              <a:ext cx="78137" cy="78137"/>
            </a:xfrm>
            <a:prstGeom prst="ellipse">
              <a:avLst/>
            </a:prstGeom>
            <a:solidFill>
              <a:schemeClr val="accent1">
                <a:alpha val="80000"/>
              </a:schemeClr>
            </a:solidFill>
            <a:ln/>
          </p:spPr>
        </p:sp>
        <p:sp>
          <p:nvSpPr>
            <p:cNvPr id="32" name="AutoShape 32"/>
            <p:cNvSpPr/>
            <p:nvPr/>
          </p:nvSpPr>
          <p:spPr>
            <a:xfrm>
              <a:off x="689125" y="575007"/>
              <a:ext cx="74704" cy="74704"/>
            </a:xfrm>
            <a:prstGeom prst="ellipse">
              <a:avLst/>
            </a:prstGeom>
            <a:solidFill>
              <a:schemeClr val="accent1">
                <a:alpha val="60000"/>
              </a:schemeClr>
            </a:solidFill>
            <a:ln/>
          </p:spPr>
        </p:sp>
        <p:sp>
          <p:nvSpPr>
            <p:cNvPr id="33" name="AutoShape 33"/>
            <p:cNvSpPr/>
            <p:nvPr/>
          </p:nvSpPr>
          <p:spPr>
            <a:xfrm>
              <a:off x="799768" y="583977"/>
              <a:ext cx="69238" cy="69238"/>
            </a:xfrm>
            <a:prstGeom prst="ellipse">
              <a:avLst/>
            </a:prstGeom>
            <a:solidFill>
              <a:schemeClr val="accent1">
                <a:alpha val="40000"/>
              </a:schemeClr>
            </a:solidFill>
            <a:ln/>
          </p:spPr>
        </p:sp>
        <p:sp>
          <p:nvSpPr>
            <p:cNvPr id="34" name="AutoShape 34"/>
            <p:cNvSpPr/>
            <p:nvPr/>
          </p:nvSpPr>
          <p:spPr>
            <a:xfrm>
              <a:off x="904945" y="579844"/>
              <a:ext cx="65594" cy="65594"/>
            </a:xfrm>
            <a:prstGeom prst="ellipse">
              <a:avLst/>
            </a:prstGeom>
            <a:solidFill>
              <a:schemeClr val="accent1">
                <a:alpha val="20000"/>
              </a:schemeClr>
            </a:solidFill>
            <a:ln/>
          </p:spPr>
        </p:sp>
        <p:sp>
          <p:nvSpPr>
            <p:cNvPr id="35" name="AutoShape 35"/>
            <p:cNvSpPr/>
            <p:nvPr/>
          </p:nvSpPr>
          <p:spPr>
            <a:xfrm>
              <a:off x="454963" y="684489"/>
              <a:ext cx="84147" cy="84147"/>
            </a:xfrm>
            <a:prstGeom prst="ellipse">
              <a:avLst/>
            </a:prstGeom>
            <a:solidFill>
              <a:schemeClr val="accent1">
                <a:alpha val="100000"/>
              </a:schemeClr>
            </a:solidFill>
            <a:ln/>
          </p:spPr>
        </p:sp>
        <p:sp>
          <p:nvSpPr>
            <p:cNvPr id="36" name="AutoShape 36"/>
            <p:cNvSpPr/>
            <p:nvPr/>
          </p:nvSpPr>
          <p:spPr>
            <a:xfrm>
              <a:off x="575049" y="691064"/>
              <a:ext cx="78137" cy="78137"/>
            </a:xfrm>
            <a:prstGeom prst="ellipse">
              <a:avLst/>
            </a:prstGeom>
            <a:solidFill>
              <a:schemeClr val="accent1">
                <a:alpha val="80000"/>
              </a:schemeClr>
            </a:solidFill>
            <a:ln/>
          </p:spPr>
        </p:sp>
        <p:sp>
          <p:nvSpPr>
            <p:cNvPr id="37" name="AutoShape 37"/>
            <p:cNvSpPr/>
            <p:nvPr/>
          </p:nvSpPr>
          <p:spPr>
            <a:xfrm>
              <a:off x="689125" y="692781"/>
              <a:ext cx="74704" cy="74704"/>
            </a:xfrm>
            <a:prstGeom prst="ellipse">
              <a:avLst/>
            </a:prstGeom>
            <a:solidFill>
              <a:schemeClr val="accent1">
                <a:alpha val="60000"/>
              </a:schemeClr>
            </a:solidFill>
            <a:ln/>
          </p:spPr>
        </p:sp>
        <p:sp>
          <p:nvSpPr>
            <p:cNvPr id="38" name="AutoShape 38"/>
            <p:cNvSpPr/>
            <p:nvPr/>
          </p:nvSpPr>
          <p:spPr>
            <a:xfrm>
              <a:off x="799768" y="701751"/>
              <a:ext cx="69238" cy="69238"/>
            </a:xfrm>
            <a:prstGeom prst="ellipse">
              <a:avLst/>
            </a:prstGeom>
            <a:solidFill>
              <a:schemeClr val="accent1">
                <a:alpha val="40000"/>
              </a:schemeClr>
            </a:solidFill>
            <a:ln/>
          </p:spPr>
        </p:sp>
        <p:sp>
          <p:nvSpPr>
            <p:cNvPr id="39" name="AutoShape 39"/>
            <p:cNvSpPr/>
            <p:nvPr/>
          </p:nvSpPr>
          <p:spPr>
            <a:xfrm>
              <a:off x="904945" y="697618"/>
              <a:ext cx="65594" cy="65594"/>
            </a:xfrm>
            <a:prstGeom prst="ellipse">
              <a:avLst/>
            </a:prstGeom>
            <a:solidFill>
              <a:schemeClr val="accent1">
                <a:alpha val="20000"/>
              </a:schemeClr>
            </a:solidFill>
            <a:ln/>
          </p:spPr>
        </p:sp>
        <p:sp>
          <p:nvSpPr>
            <p:cNvPr id="40" name="TextBox 40"/>
            <p:cNvSpPr txBox="1"/>
            <p:nvPr/>
          </p:nvSpPr>
          <p:spPr>
            <a:xfrm>
              <a:off x="1094842" y="93878"/>
              <a:ext cx="10001250" cy="826316"/>
            </a:xfrm>
            <a:prstGeom prst="rect">
              <a:avLst/>
            </a:prstGeom>
            <a:ln/>
          </p:spPr>
          <p:txBody>
            <a:bodyPr vert="horz" wrap="square" lIns="123825" tIns="123825" rIns="57150" bIns="123825" rtlCol="0" anchor="t" anchorCtr="0">
              <a:spAutoFit/>
            </a:bodyPr>
            <a:lstStyle/>
            <a:p>
              <a:pPr>
                <a:lnSpc>
                  <a:spcPct val="140000"/>
                </a:lnSpc>
              </a:pPr>
              <a:r>
                <a:rPr lang="zh-CN" altLang="en-US" sz="3000" b="1" dirty="0">
                  <a:solidFill>
                    <a:schemeClr val="accent1">
                      <a:alpha val="100000"/>
                    </a:schemeClr>
                  </a:solidFill>
                  <a:latin typeface="Microsoft Yahei"/>
                  <a:ea typeface="Microsoft Yahei"/>
                  <a:cs typeface="Microsoft Yahei"/>
                </a:rPr>
                <a:t>学习目标</a:t>
              </a:r>
              <a:endParaRPr lang="en-US" sz="3000" b="1" dirty="0">
                <a:solidFill>
                  <a:schemeClr val="accent1">
                    <a:alpha val="100000"/>
                  </a:schemeClr>
                </a:solidFill>
                <a:latin typeface="Microsoft Yahei"/>
                <a:ea typeface="Microsoft Yahei"/>
                <a:cs typeface="Microsoft Yahei"/>
              </a:endParaRPr>
            </a:p>
          </p:txBody>
        </p:sp>
      </p:grpSp>
      <p:pic>
        <p:nvPicPr>
          <p:cNvPr id="42" name="图片 41">
            <a:extLst>
              <a:ext uri="{FF2B5EF4-FFF2-40B4-BE49-F238E27FC236}">
                <a16:creationId xmlns:a16="http://schemas.microsoft.com/office/drawing/2014/main" id="{68985385-814C-E13D-7A25-605FC01D5B7F}"/>
              </a:ext>
            </a:extLst>
          </p:cNvPr>
          <p:cNvPicPr>
            <a:picLocks noChangeAspect="1"/>
          </p:cNvPicPr>
          <p:nvPr/>
        </p:nvPicPr>
        <p:blipFill>
          <a:blip r:embed="rId3"/>
          <a:stretch>
            <a:fillRect/>
          </a:stretch>
        </p:blipFill>
        <p:spPr>
          <a:xfrm>
            <a:off x="2923629" y="1464033"/>
            <a:ext cx="2848373" cy="695422"/>
          </a:xfrm>
          <a:prstGeom prst="rect">
            <a:avLst/>
          </a:prstGeom>
        </p:spPr>
      </p:pic>
      <p:pic>
        <p:nvPicPr>
          <p:cNvPr id="43" name="图片 42">
            <a:extLst>
              <a:ext uri="{FF2B5EF4-FFF2-40B4-BE49-F238E27FC236}">
                <a16:creationId xmlns:a16="http://schemas.microsoft.com/office/drawing/2014/main" id="{89C51EBB-750D-75A5-BB9B-592549165229}"/>
              </a:ext>
            </a:extLst>
          </p:cNvPr>
          <p:cNvPicPr>
            <a:picLocks noChangeAspect="1"/>
          </p:cNvPicPr>
          <p:nvPr/>
        </p:nvPicPr>
        <p:blipFill>
          <a:blip r:embed="rId4"/>
          <a:stretch>
            <a:fillRect/>
          </a:stretch>
        </p:blipFill>
        <p:spPr>
          <a:xfrm>
            <a:off x="6801027" y="1662996"/>
            <a:ext cx="5047542" cy="425317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7"/>
          <p:cNvGrpSpPr/>
          <p:nvPr/>
        </p:nvGrpSpPr>
        <p:grpSpPr>
          <a:xfrm>
            <a:off x="454963" y="93878"/>
            <a:ext cx="10641129" cy="826316"/>
            <a:chOff x="454963" y="93878"/>
            <a:chExt cx="10641129" cy="826316"/>
          </a:xfrm>
        </p:grpSpPr>
        <p:sp>
          <p:nvSpPr>
            <p:cNvPr id="18" name="AutoShape 18"/>
            <p:cNvSpPr/>
            <p:nvPr/>
          </p:nvSpPr>
          <p:spPr>
            <a:xfrm>
              <a:off x="454963" y="331168"/>
              <a:ext cx="84147" cy="84147"/>
            </a:xfrm>
            <a:prstGeom prst="ellipse">
              <a:avLst/>
            </a:prstGeom>
            <a:solidFill>
              <a:schemeClr val="accent1">
                <a:alpha val="100000"/>
              </a:schemeClr>
            </a:solidFill>
            <a:ln/>
          </p:spPr>
        </p:sp>
        <p:sp>
          <p:nvSpPr>
            <p:cNvPr id="19" name="AutoShape 19"/>
            <p:cNvSpPr/>
            <p:nvPr/>
          </p:nvSpPr>
          <p:spPr>
            <a:xfrm>
              <a:off x="575049" y="337743"/>
              <a:ext cx="78137" cy="78137"/>
            </a:xfrm>
            <a:prstGeom prst="ellipse">
              <a:avLst/>
            </a:prstGeom>
            <a:solidFill>
              <a:schemeClr val="accent1">
                <a:alpha val="80000"/>
              </a:schemeClr>
            </a:solidFill>
            <a:ln/>
          </p:spPr>
        </p:sp>
        <p:sp>
          <p:nvSpPr>
            <p:cNvPr id="20" name="AutoShape 20"/>
            <p:cNvSpPr/>
            <p:nvPr/>
          </p:nvSpPr>
          <p:spPr>
            <a:xfrm>
              <a:off x="689125" y="339460"/>
              <a:ext cx="74704" cy="74704"/>
            </a:xfrm>
            <a:prstGeom prst="ellipse">
              <a:avLst/>
            </a:prstGeom>
            <a:solidFill>
              <a:schemeClr val="accent1">
                <a:alpha val="60000"/>
              </a:schemeClr>
            </a:solidFill>
            <a:ln/>
          </p:spPr>
        </p:sp>
        <p:sp>
          <p:nvSpPr>
            <p:cNvPr id="21" name="AutoShape 21"/>
            <p:cNvSpPr/>
            <p:nvPr/>
          </p:nvSpPr>
          <p:spPr>
            <a:xfrm>
              <a:off x="799768" y="348430"/>
              <a:ext cx="69238" cy="69238"/>
            </a:xfrm>
            <a:prstGeom prst="ellipse">
              <a:avLst/>
            </a:prstGeom>
            <a:solidFill>
              <a:schemeClr val="accent1">
                <a:alpha val="40000"/>
              </a:schemeClr>
            </a:solidFill>
            <a:ln/>
          </p:spPr>
        </p:sp>
        <p:sp>
          <p:nvSpPr>
            <p:cNvPr id="22" name="AutoShape 22"/>
            <p:cNvSpPr/>
            <p:nvPr/>
          </p:nvSpPr>
          <p:spPr>
            <a:xfrm>
              <a:off x="904945" y="344297"/>
              <a:ext cx="65594" cy="65594"/>
            </a:xfrm>
            <a:prstGeom prst="ellipse">
              <a:avLst/>
            </a:prstGeom>
            <a:solidFill>
              <a:schemeClr val="accent1">
                <a:alpha val="20000"/>
              </a:schemeClr>
            </a:solidFill>
            <a:ln/>
          </p:spPr>
        </p:sp>
        <p:sp>
          <p:nvSpPr>
            <p:cNvPr id="23" name="AutoShape 23"/>
            <p:cNvSpPr/>
            <p:nvPr/>
          </p:nvSpPr>
          <p:spPr>
            <a:xfrm>
              <a:off x="454963" y="448942"/>
              <a:ext cx="84147" cy="84147"/>
            </a:xfrm>
            <a:prstGeom prst="ellipse">
              <a:avLst/>
            </a:prstGeom>
            <a:solidFill>
              <a:schemeClr val="accent1">
                <a:alpha val="100000"/>
              </a:schemeClr>
            </a:solidFill>
            <a:ln/>
          </p:spPr>
        </p:sp>
        <p:sp>
          <p:nvSpPr>
            <p:cNvPr id="24" name="AutoShape 24"/>
            <p:cNvSpPr/>
            <p:nvPr/>
          </p:nvSpPr>
          <p:spPr>
            <a:xfrm>
              <a:off x="575049" y="455517"/>
              <a:ext cx="78137" cy="78137"/>
            </a:xfrm>
            <a:prstGeom prst="ellipse">
              <a:avLst/>
            </a:prstGeom>
            <a:solidFill>
              <a:schemeClr val="accent1">
                <a:alpha val="80000"/>
              </a:schemeClr>
            </a:solidFill>
            <a:ln/>
          </p:spPr>
        </p:sp>
        <p:sp>
          <p:nvSpPr>
            <p:cNvPr id="25" name="AutoShape 25"/>
            <p:cNvSpPr/>
            <p:nvPr/>
          </p:nvSpPr>
          <p:spPr>
            <a:xfrm>
              <a:off x="689125" y="457233"/>
              <a:ext cx="74704" cy="74704"/>
            </a:xfrm>
            <a:prstGeom prst="ellipse">
              <a:avLst/>
            </a:prstGeom>
            <a:solidFill>
              <a:schemeClr val="accent1">
                <a:alpha val="60000"/>
              </a:schemeClr>
            </a:solidFill>
            <a:ln/>
          </p:spPr>
        </p:sp>
        <p:sp>
          <p:nvSpPr>
            <p:cNvPr id="26" name="AutoShape 26"/>
            <p:cNvSpPr/>
            <p:nvPr/>
          </p:nvSpPr>
          <p:spPr>
            <a:xfrm>
              <a:off x="799768" y="466203"/>
              <a:ext cx="69238" cy="69238"/>
            </a:xfrm>
            <a:prstGeom prst="ellipse">
              <a:avLst/>
            </a:prstGeom>
            <a:solidFill>
              <a:schemeClr val="accent1">
                <a:alpha val="40000"/>
              </a:schemeClr>
            </a:solidFill>
            <a:ln/>
          </p:spPr>
        </p:sp>
        <p:sp>
          <p:nvSpPr>
            <p:cNvPr id="27" name="AutoShape 27"/>
            <p:cNvSpPr/>
            <p:nvPr/>
          </p:nvSpPr>
          <p:spPr>
            <a:xfrm>
              <a:off x="904945" y="462070"/>
              <a:ext cx="65594" cy="65594"/>
            </a:xfrm>
            <a:prstGeom prst="ellipse">
              <a:avLst/>
            </a:prstGeom>
            <a:solidFill>
              <a:schemeClr val="accent1">
                <a:alpha val="20000"/>
              </a:schemeClr>
            </a:solidFill>
            <a:ln/>
          </p:spPr>
        </p:sp>
        <p:sp>
          <p:nvSpPr>
            <p:cNvPr id="28" name="AutoShape 28"/>
            <p:cNvSpPr/>
            <p:nvPr/>
          </p:nvSpPr>
          <p:spPr>
            <a:xfrm>
              <a:off x="454963" y="566715"/>
              <a:ext cx="84147" cy="84147"/>
            </a:xfrm>
            <a:prstGeom prst="ellipse">
              <a:avLst/>
            </a:prstGeom>
            <a:solidFill>
              <a:schemeClr val="accent1">
                <a:alpha val="100000"/>
              </a:schemeClr>
            </a:solidFill>
            <a:ln/>
          </p:spPr>
        </p:sp>
        <p:sp>
          <p:nvSpPr>
            <p:cNvPr id="29" name="AutoShape 29"/>
            <p:cNvSpPr/>
            <p:nvPr/>
          </p:nvSpPr>
          <p:spPr>
            <a:xfrm>
              <a:off x="575049" y="573291"/>
              <a:ext cx="78137" cy="78137"/>
            </a:xfrm>
            <a:prstGeom prst="ellipse">
              <a:avLst/>
            </a:prstGeom>
            <a:solidFill>
              <a:schemeClr val="accent1">
                <a:alpha val="80000"/>
              </a:schemeClr>
            </a:solidFill>
            <a:ln/>
          </p:spPr>
        </p:sp>
        <p:sp>
          <p:nvSpPr>
            <p:cNvPr id="30" name="AutoShape 30"/>
            <p:cNvSpPr/>
            <p:nvPr/>
          </p:nvSpPr>
          <p:spPr>
            <a:xfrm>
              <a:off x="689125" y="575007"/>
              <a:ext cx="74704" cy="74704"/>
            </a:xfrm>
            <a:prstGeom prst="ellipse">
              <a:avLst/>
            </a:prstGeom>
            <a:solidFill>
              <a:schemeClr val="accent1">
                <a:alpha val="60000"/>
              </a:schemeClr>
            </a:solidFill>
            <a:ln/>
          </p:spPr>
        </p:sp>
        <p:sp>
          <p:nvSpPr>
            <p:cNvPr id="31" name="AutoShape 31"/>
            <p:cNvSpPr/>
            <p:nvPr/>
          </p:nvSpPr>
          <p:spPr>
            <a:xfrm>
              <a:off x="799768" y="583977"/>
              <a:ext cx="69238" cy="69238"/>
            </a:xfrm>
            <a:prstGeom prst="ellipse">
              <a:avLst/>
            </a:prstGeom>
            <a:solidFill>
              <a:schemeClr val="accent1">
                <a:alpha val="40000"/>
              </a:schemeClr>
            </a:solidFill>
            <a:ln/>
          </p:spPr>
        </p:sp>
        <p:sp>
          <p:nvSpPr>
            <p:cNvPr id="32" name="AutoShape 32"/>
            <p:cNvSpPr/>
            <p:nvPr/>
          </p:nvSpPr>
          <p:spPr>
            <a:xfrm>
              <a:off x="904945" y="579844"/>
              <a:ext cx="65594" cy="65594"/>
            </a:xfrm>
            <a:prstGeom prst="ellipse">
              <a:avLst/>
            </a:prstGeom>
            <a:solidFill>
              <a:schemeClr val="accent1">
                <a:alpha val="20000"/>
              </a:schemeClr>
            </a:solidFill>
            <a:ln/>
          </p:spPr>
        </p:sp>
        <p:sp>
          <p:nvSpPr>
            <p:cNvPr id="33" name="AutoShape 33"/>
            <p:cNvSpPr/>
            <p:nvPr/>
          </p:nvSpPr>
          <p:spPr>
            <a:xfrm>
              <a:off x="454963" y="684489"/>
              <a:ext cx="84147" cy="84147"/>
            </a:xfrm>
            <a:prstGeom prst="ellipse">
              <a:avLst/>
            </a:prstGeom>
            <a:solidFill>
              <a:schemeClr val="accent1">
                <a:alpha val="100000"/>
              </a:schemeClr>
            </a:solidFill>
            <a:ln/>
          </p:spPr>
        </p:sp>
        <p:sp>
          <p:nvSpPr>
            <p:cNvPr id="34" name="AutoShape 34"/>
            <p:cNvSpPr/>
            <p:nvPr/>
          </p:nvSpPr>
          <p:spPr>
            <a:xfrm>
              <a:off x="575049" y="691064"/>
              <a:ext cx="78137" cy="78137"/>
            </a:xfrm>
            <a:prstGeom prst="ellipse">
              <a:avLst/>
            </a:prstGeom>
            <a:solidFill>
              <a:schemeClr val="accent1">
                <a:alpha val="80000"/>
              </a:schemeClr>
            </a:solidFill>
            <a:ln/>
          </p:spPr>
        </p:sp>
        <p:sp>
          <p:nvSpPr>
            <p:cNvPr id="35" name="AutoShape 35"/>
            <p:cNvSpPr/>
            <p:nvPr/>
          </p:nvSpPr>
          <p:spPr>
            <a:xfrm>
              <a:off x="689125" y="692781"/>
              <a:ext cx="74704" cy="74704"/>
            </a:xfrm>
            <a:prstGeom prst="ellipse">
              <a:avLst/>
            </a:prstGeom>
            <a:solidFill>
              <a:schemeClr val="accent1">
                <a:alpha val="60000"/>
              </a:schemeClr>
            </a:solidFill>
            <a:ln/>
          </p:spPr>
        </p:sp>
        <p:sp>
          <p:nvSpPr>
            <p:cNvPr id="36" name="AutoShape 36"/>
            <p:cNvSpPr/>
            <p:nvPr/>
          </p:nvSpPr>
          <p:spPr>
            <a:xfrm>
              <a:off x="799768" y="701751"/>
              <a:ext cx="69238" cy="69238"/>
            </a:xfrm>
            <a:prstGeom prst="ellipse">
              <a:avLst/>
            </a:prstGeom>
            <a:solidFill>
              <a:schemeClr val="accent1">
                <a:alpha val="40000"/>
              </a:schemeClr>
            </a:solidFill>
            <a:ln/>
          </p:spPr>
        </p:sp>
        <p:sp>
          <p:nvSpPr>
            <p:cNvPr id="37" name="AutoShape 37"/>
            <p:cNvSpPr/>
            <p:nvPr/>
          </p:nvSpPr>
          <p:spPr>
            <a:xfrm>
              <a:off x="904945" y="697618"/>
              <a:ext cx="65594" cy="65594"/>
            </a:xfrm>
            <a:prstGeom prst="ellipse">
              <a:avLst/>
            </a:prstGeom>
            <a:solidFill>
              <a:schemeClr val="accent1">
                <a:alpha val="20000"/>
              </a:schemeClr>
            </a:solidFill>
            <a:ln/>
          </p:spPr>
        </p:sp>
        <p:sp>
          <p:nvSpPr>
            <p:cNvPr id="38" name="TextBox 38"/>
            <p:cNvSpPr txBox="1"/>
            <p:nvPr/>
          </p:nvSpPr>
          <p:spPr>
            <a:xfrm>
              <a:off x="1094842" y="93878"/>
              <a:ext cx="10001250" cy="826316"/>
            </a:xfrm>
            <a:prstGeom prst="rect">
              <a:avLst/>
            </a:prstGeom>
            <a:ln/>
          </p:spPr>
          <p:txBody>
            <a:bodyPr vert="horz" wrap="square" lIns="123825" tIns="123825" rIns="57150" bIns="123825" rtlCol="0" anchor="t" anchorCtr="0">
              <a:spAutoFit/>
            </a:bodyPr>
            <a:lstStyle/>
            <a:p>
              <a:pPr>
                <a:lnSpc>
                  <a:spcPct val="140000"/>
                </a:lnSpc>
              </a:pPr>
              <a:r>
                <a:rPr lang="zh-CN" altLang="en-US" sz="3000" b="1" dirty="0">
                  <a:solidFill>
                    <a:schemeClr val="accent1">
                      <a:alpha val="100000"/>
                    </a:schemeClr>
                  </a:solidFill>
                  <a:latin typeface="Microsoft Yahei"/>
                  <a:ea typeface="Microsoft Yahei"/>
                  <a:cs typeface="Microsoft Yahei"/>
                </a:rPr>
                <a:t>原型投影</a:t>
              </a:r>
              <a:endParaRPr lang="en-US" sz="3000" b="1" dirty="0">
                <a:solidFill>
                  <a:schemeClr val="accent1">
                    <a:alpha val="100000"/>
                  </a:schemeClr>
                </a:solidFill>
                <a:latin typeface="Microsoft Yahei"/>
                <a:ea typeface="Microsoft Yahei"/>
                <a:cs typeface="Microsoft Yahei"/>
              </a:endParaRPr>
            </a:p>
          </p:txBody>
        </p:sp>
      </p:grpSp>
      <p:sp>
        <p:nvSpPr>
          <p:cNvPr id="6" name="文本框 5">
            <a:extLst>
              <a:ext uri="{FF2B5EF4-FFF2-40B4-BE49-F238E27FC236}">
                <a16:creationId xmlns:a16="http://schemas.microsoft.com/office/drawing/2014/main" id="{3350DE6B-29C2-FF48-79C0-11AAF0C29A5C}"/>
              </a:ext>
            </a:extLst>
          </p:cNvPr>
          <p:cNvSpPr txBox="1"/>
          <p:nvPr/>
        </p:nvSpPr>
        <p:spPr>
          <a:xfrm>
            <a:off x="859481" y="1175497"/>
            <a:ext cx="10034556" cy="5216300"/>
          </a:xfrm>
          <a:prstGeom prst="rect">
            <a:avLst/>
          </a:prstGeom>
          <a:noFill/>
        </p:spPr>
        <p:txBody>
          <a:bodyPr wrap="square" rtlCol="0">
            <a:spAutoFit/>
          </a:bodyPr>
          <a:lstStyle/>
          <a:p>
            <a:pPr>
              <a:lnSpc>
                <a:spcPct val="140000"/>
              </a:lnSpc>
            </a:pPr>
            <a:r>
              <a:rPr lang="zh-CN" altLang="en-US" sz="2000" dirty="0">
                <a:solidFill>
                  <a:schemeClr val="dk1">
                    <a:alpha val="100000"/>
                  </a:schemeClr>
                </a:solidFill>
                <a:latin typeface="Microsoft Yahei"/>
                <a:ea typeface="Microsoft Yahei"/>
              </a:rPr>
              <a:t>学习到的原型嵌入是不能直接解释的向量。为了更好的解释和可视化，我们设计了一个在训练阶段执行的投影程序。具体来说，我们将每个原型</a:t>
            </a:r>
            <a:r>
              <a:rPr lang="en-US" altLang="zh-CN" sz="2000" dirty="0" err="1">
                <a:solidFill>
                  <a:schemeClr val="dk1">
                    <a:alpha val="100000"/>
                  </a:schemeClr>
                </a:solidFill>
                <a:latin typeface="Microsoft Yahei"/>
                <a:ea typeface="Microsoft Yahei"/>
              </a:rPr>
              <a:t>pj</a:t>
            </a:r>
            <a:r>
              <a:rPr lang="en-US" altLang="zh-CN" sz="2000" dirty="0">
                <a:solidFill>
                  <a:schemeClr val="dk1">
                    <a:alpha val="100000"/>
                  </a:schemeClr>
                </a:solidFill>
                <a:latin typeface="Microsoft Yahei"/>
                <a:ea typeface="Microsoft Yahei"/>
              </a:rPr>
              <a:t> (</a:t>
            </a:r>
            <a:r>
              <a:rPr lang="en-US" altLang="zh-CN" sz="2000" dirty="0" err="1">
                <a:solidFill>
                  <a:schemeClr val="dk1">
                    <a:alpha val="100000"/>
                  </a:schemeClr>
                </a:solidFill>
                <a:latin typeface="Microsoft Yahei"/>
                <a:ea typeface="Microsoft Yahei"/>
              </a:rPr>
              <a:t>pj∈Pk</a:t>
            </a:r>
            <a:r>
              <a:rPr lang="en-US" altLang="zh-CN" sz="2000" dirty="0">
                <a:solidFill>
                  <a:schemeClr val="dk1">
                    <a:alpha val="100000"/>
                  </a:schemeClr>
                </a:solidFill>
                <a:latin typeface="Microsoft Yahei"/>
                <a:ea typeface="Microsoft Yahei"/>
              </a:rPr>
              <a:t>)</a:t>
            </a:r>
            <a:r>
              <a:rPr lang="zh-CN" altLang="en-US" sz="2000" dirty="0">
                <a:solidFill>
                  <a:schemeClr val="dk1">
                    <a:alpha val="100000"/>
                  </a:schemeClr>
                </a:solidFill>
                <a:latin typeface="Microsoft Yahei"/>
                <a:ea typeface="Microsoft Yahei"/>
              </a:rPr>
              <a:t>投影到最近的潜在训练子图上，这些子图来自与</a:t>
            </a:r>
            <a:r>
              <a:rPr lang="en-US" altLang="zh-CN" sz="2000" dirty="0" err="1">
                <a:solidFill>
                  <a:schemeClr val="dk1">
                    <a:alpha val="100000"/>
                  </a:schemeClr>
                </a:solidFill>
                <a:latin typeface="Microsoft Yahei"/>
                <a:ea typeface="Microsoft Yahei"/>
              </a:rPr>
              <a:t>pj</a:t>
            </a:r>
            <a:r>
              <a:rPr lang="zh-CN" altLang="en-US" sz="2000" dirty="0">
                <a:solidFill>
                  <a:schemeClr val="dk1">
                    <a:alpha val="100000"/>
                  </a:schemeClr>
                </a:solidFill>
                <a:latin typeface="Microsoft Yahei"/>
                <a:ea typeface="Microsoft Yahei"/>
              </a:rPr>
              <a:t>相同的类。通过这种方式，我们可以在概念上将每个原型等同于子图，这更直观，更容易理解。为了减少计算成本，投影步骤每隔几个训练周期才执行一次：</a:t>
            </a:r>
            <a:endParaRPr lang="en-US" altLang="zh-CN" sz="2000" dirty="0">
              <a:solidFill>
                <a:schemeClr val="dk1">
                  <a:alpha val="100000"/>
                </a:schemeClr>
              </a:solidFill>
              <a:latin typeface="Microsoft Yahei"/>
              <a:ea typeface="Microsoft Yahei"/>
            </a:endParaRPr>
          </a:p>
          <a:p>
            <a:pPr>
              <a:lnSpc>
                <a:spcPct val="140000"/>
              </a:lnSpc>
            </a:pPr>
            <a:endParaRPr lang="en-US" altLang="zh-CN" sz="2000" dirty="0">
              <a:solidFill>
                <a:schemeClr val="dk1">
                  <a:alpha val="100000"/>
                </a:schemeClr>
              </a:solidFill>
              <a:latin typeface="Microsoft Yahei"/>
              <a:ea typeface="Microsoft Yahei"/>
            </a:endParaRPr>
          </a:p>
          <a:p>
            <a:pPr>
              <a:lnSpc>
                <a:spcPct val="140000"/>
              </a:lnSpc>
            </a:pPr>
            <a:endParaRPr lang="en-US" altLang="zh-CN" sz="2000" dirty="0">
              <a:solidFill>
                <a:schemeClr val="dk1">
                  <a:alpha val="100000"/>
                </a:schemeClr>
              </a:solidFill>
              <a:latin typeface="Microsoft Yahei"/>
              <a:ea typeface="Microsoft Yahei"/>
            </a:endParaRPr>
          </a:p>
          <a:p>
            <a:pPr>
              <a:lnSpc>
                <a:spcPct val="140000"/>
              </a:lnSpc>
            </a:pPr>
            <a:endParaRPr lang="en-US" altLang="zh-CN" sz="2000" dirty="0">
              <a:solidFill>
                <a:schemeClr val="dk1">
                  <a:alpha val="100000"/>
                </a:schemeClr>
              </a:solidFill>
              <a:latin typeface="Microsoft Yahei"/>
              <a:ea typeface="Microsoft Yahei"/>
            </a:endParaRPr>
          </a:p>
          <a:p>
            <a:pPr>
              <a:lnSpc>
                <a:spcPct val="140000"/>
              </a:lnSpc>
            </a:pPr>
            <a:endParaRPr lang="en-US" altLang="zh-CN" sz="2000" dirty="0">
              <a:solidFill>
                <a:schemeClr val="dk1">
                  <a:alpha val="100000"/>
                </a:schemeClr>
              </a:solidFill>
              <a:latin typeface="Microsoft Yahei"/>
              <a:ea typeface="Microsoft Yahei"/>
            </a:endParaRPr>
          </a:p>
          <a:p>
            <a:pPr>
              <a:lnSpc>
                <a:spcPct val="140000"/>
              </a:lnSpc>
            </a:pPr>
            <a:endParaRPr lang="en-US" altLang="zh-CN" sz="2000" dirty="0">
              <a:solidFill>
                <a:schemeClr val="dk1">
                  <a:alpha val="100000"/>
                </a:schemeClr>
              </a:solidFill>
              <a:latin typeface="Microsoft Yahei"/>
              <a:ea typeface="Microsoft Yahei"/>
            </a:endParaRPr>
          </a:p>
          <a:p>
            <a:pPr>
              <a:lnSpc>
                <a:spcPct val="140000"/>
              </a:lnSpc>
            </a:pPr>
            <a:endParaRPr lang="en-US" altLang="zh-CN" sz="2000" dirty="0">
              <a:solidFill>
                <a:schemeClr val="dk1">
                  <a:alpha val="100000"/>
                </a:schemeClr>
              </a:solidFill>
              <a:latin typeface="Microsoft Yahei"/>
              <a:ea typeface="Microsoft Yahei"/>
            </a:endParaRPr>
          </a:p>
          <a:p>
            <a:pPr>
              <a:lnSpc>
                <a:spcPct val="140000"/>
              </a:lnSpc>
            </a:pPr>
            <a:endParaRPr lang="zh-CN" altLang="en-US" sz="2000" dirty="0">
              <a:solidFill>
                <a:schemeClr val="dk1">
                  <a:alpha val="100000"/>
                </a:schemeClr>
              </a:solidFill>
              <a:latin typeface="Microsoft Yahei"/>
              <a:ea typeface="Microsoft Yahei"/>
            </a:endParaRPr>
          </a:p>
        </p:txBody>
      </p:sp>
      <p:pic>
        <p:nvPicPr>
          <p:cNvPr id="8" name="图片 7">
            <a:extLst>
              <a:ext uri="{FF2B5EF4-FFF2-40B4-BE49-F238E27FC236}">
                <a16:creationId xmlns:a16="http://schemas.microsoft.com/office/drawing/2014/main" id="{B6A54385-C47E-7ED6-F2E4-E3D34710E5F7}"/>
              </a:ext>
            </a:extLst>
          </p:cNvPr>
          <p:cNvPicPr>
            <a:picLocks noChangeAspect="1"/>
          </p:cNvPicPr>
          <p:nvPr/>
        </p:nvPicPr>
        <p:blipFill>
          <a:blip r:embed="rId2"/>
          <a:stretch>
            <a:fillRect/>
          </a:stretch>
        </p:blipFill>
        <p:spPr>
          <a:xfrm>
            <a:off x="2743200" y="3783647"/>
            <a:ext cx="5268060" cy="1009791"/>
          </a:xfrm>
          <a:prstGeom prst="rect">
            <a:avLst/>
          </a:prstGeom>
        </p:spPr>
      </p:pic>
    </p:spTree>
    <p:extLst>
      <p:ext uri="{BB962C8B-B14F-4D97-AF65-F5344CB8AC3E}">
        <p14:creationId xmlns:p14="http://schemas.microsoft.com/office/powerpoint/2010/main" val="1357273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a:stretch>
            <a:fillRect/>
          </a:stretch>
        </p:blipFill>
        <p:spPr>
          <a:xfrm>
            <a:off x="0" y="0"/>
            <a:ext cx="12192000" cy="6858000"/>
          </a:xfrm>
          <a:prstGeom prst="rect">
            <a:avLst/>
          </a:prstGeom>
        </p:spPr>
      </p:pic>
      <p:sp>
        <p:nvSpPr>
          <p:cNvPr id="3" name="TextBox 3"/>
          <p:cNvSpPr txBox="1"/>
          <p:nvPr/>
        </p:nvSpPr>
        <p:spPr>
          <a:xfrm>
            <a:off x="664080" y="1873005"/>
            <a:ext cx="2792730" cy="1263015"/>
          </a:xfrm>
          <a:prstGeom prst="rect">
            <a:avLst/>
          </a:prstGeom>
          <a:ln/>
        </p:spPr>
        <p:txBody>
          <a:bodyPr vert="horz" wrap="square" lIns="91440" tIns="45720" rIns="91440" bIns="45720" rtlCol="0" anchor="ctr" anchorCtr="0">
            <a:spAutoFit/>
          </a:bodyPr>
          <a:lstStyle/>
          <a:p>
            <a:pPr algn="ctr">
              <a:lnSpc>
                <a:spcPct val="100000"/>
              </a:lnSpc>
              <a:spcBef>
                <a:spcPts val="375"/>
              </a:spcBef>
            </a:pPr>
            <a:r>
              <a:rPr lang="en-US" sz="7200" b="1">
                <a:solidFill>
                  <a:schemeClr val="accent1">
                    <a:alpha val="100000"/>
                  </a:schemeClr>
                </a:solidFill>
                <a:latin typeface="Microsoft Yahei"/>
                <a:ea typeface="Microsoft Yahei"/>
                <a:cs typeface="Microsoft Yahei"/>
              </a:rPr>
              <a:t>目录</a:t>
            </a:r>
          </a:p>
        </p:txBody>
      </p:sp>
      <p:sp>
        <p:nvSpPr>
          <p:cNvPr id="4" name="TextBox 4"/>
          <p:cNvSpPr txBox="1"/>
          <p:nvPr/>
        </p:nvSpPr>
        <p:spPr>
          <a:xfrm>
            <a:off x="664612" y="3126495"/>
            <a:ext cx="2830830" cy="253365"/>
          </a:xfrm>
          <a:prstGeom prst="rect">
            <a:avLst/>
          </a:prstGeom>
          <a:ln/>
        </p:spPr>
        <p:txBody>
          <a:bodyPr vert="horz" wrap="square" lIns="91440" tIns="45720" rIns="91440" bIns="45720" rtlCol="0" anchor="ctr" anchorCtr="0">
            <a:normAutofit/>
          </a:bodyPr>
          <a:lstStyle/>
          <a:p>
            <a:pPr algn="ctr">
              <a:lnSpc>
                <a:spcPct val="100000"/>
              </a:lnSpc>
              <a:spcBef>
                <a:spcPts val="375"/>
              </a:spcBef>
            </a:pPr>
            <a:r>
              <a:rPr lang="en-US" sz="975">
                <a:solidFill>
                  <a:srgbClr val="7F7F7F">
                    <a:alpha val="100000"/>
                  </a:srgbClr>
                </a:solidFill>
                <a:latin typeface="微软雅黑"/>
                <a:ea typeface="微软雅黑"/>
                <a:cs typeface="微软雅黑"/>
              </a:rPr>
              <a:t>SCIENCE AND TECHNOLOGY</a:t>
            </a:r>
          </a:p>
        </p:txBody>
      </p:sp>
      <p:sp>
        <p:nvSpPr>
          <p:cNvPr id="5" name="TextBox 5"/>
          <p:cNvSpPr txBox="1"/>
          <p:nvPr/>
        </p:nvSpPr>
        <p:spPr>
          <a:xfrm>
            <a:off x="4105250" y="912211"/>
            <a:ext cx="6612681" cy="4904193"/>
          </a:xfrm>
          <a:prstGeom prst="rect">
            <a:avLst/>
          </a:prstGeom>
          <a:ln/>
        </p:spPr>
        <p:txBody>
          <a:bodyPr vert="horz" wrap="square" lIns="91440" tIns="45720" rIns="91440" bIns="45720" rtlCol="0" anchor="t" anchorCtr="0">
            <a:noAutofit/>
          </a:bodyPr>
          <a:lstStyle/>
          <a:p>
            <a:pPr marL="203200" lvl="0" indent="-203200" algn="l">
              <a:lnSpc>
                <a:spcPct val="140000"/>
              </a:lnSpc>
              <a:spcBef>
                <a:spcPts val="375"/>
              </a:spcBef>
              <a:buFont typeface="Arial"/>
              <a:buChar char="•"/>
            </a:pPr>
            <a:r>
              <a:rPr lang="zh-CN" altLang="en-US" sz="2400" dirty="0">
                <a:solidFill>
                  <a:schemeClr val="dk1">
                    <a:alpha val="100000"/>
                  </a:schemeClr>
                </a:solidFill>
                <a:latin typeface="Microsoft Yahei"/>
                <a:ea typeface="Microsoft Yahei"/>
                <a:cs typeface="Microsoft Yahei"/>
              </a:rPr>
              <a:t>研究背景</a:t>
            </a:r>
            <a:endParaRPr lang="en-US" altLang="zh-CN" sz="2400" dirty="0">
              <a:solidFill>
                <a:schemeClr val="dk1">
                  <a:alpha val="100000"/>
                </a:schemeClr>
              </a:solidFill>
              <a:latin typeface="Microsoft Yahei"/>
              <a:ea typeface="Microsoft Yahei"/>
              <a:cs typeface="Microsoft Yahei"/>
            </a:endParaRPr>
          </a:p>
          <a:p>
            <a:pPr marL="203200" lvl="0" indent="-203200" algn="l">
              <a:lnSpc>
                <a:spcPct val="140000"/>
              </a:lnSpc>
              <a:spcBef>
                <a:spcPts val="375"/>
              </a:spcBef>
              <a:buFont typeface="Arial"/>
              <a:buChar char="•"/>
            </a:pPr>
            <a:endParaRPr lang="en-US" sz="2400" dirty="0">
              <a:solidFill>
                <a:schemeClr val="dk1">
                  <a:alpha val="100000"/>
                </a:schemeClr>
              </a:solidFill>
              <a:latin typeface="Microsoft Yahei"/>
              <a:ea typeface="Microsoft Yahei"/>
              <a:cs typeface="Microsoft Yahei"/>
            </a:endParaRPr>
          </a:p>
          <a:p>
            <a:pPr marL="203200" lvl="0" indent="-203200" algn="l">
              <a:lnSpc>
                <a:spcPct val="140000"/>
              </a:lnSpc>
              <a:spcBef>
                <a:spcPts val="375"/>
              </a:spcBef>
              <a:buFont typeface="Arial"/>
              <a:buChar char="•"/>
            </a:pPr>
            <a:r>
              <a:rPr lang="en-US" sz="2400" dirty="0">
                <a:solidFill>
                  <a:schemeClr val="dk1">
                    <a:alpha val="100000"/>
                  </a:schemeClr>
                </a:solidFill>
                <a:latin typeface="Microsoft Yahei"/>
                <a:ea typeface="Microsoft Yahei"/>
                <a:cs typeface="Microsoft Yahei"/>
              </a:rPr>
              <a:t>Towards Self-Explainable Graph Neural Network</a:t>
            </a:r>
          </a:p>
          <a:p>
            <a:pPr marL="203200" lvl="0" indent="-203200" algn="l">
              <a:lnSpc>
                <a:spcPct val="140000"/>
              </a:lnSpc>
              <a:spcBef>
                <a:spcPts val="375"/>
              </a:spcBef>
              <a:buFont typeface="Arial"/>
              <a:buChar char="•"/>
            </a:pPr>
            <a:endParaRPr lang="en-US" sz="2400" dirty="0">
              <a:solidFill>
                <a:schemeClr val="dk1">
                  <a:alpha val="100000"/>
                </a:schemeClr>
              </a:solidFill>
              <a:latin typeface="Microsoft Yahei"/>
              <a:ea typeface="Microsoft Yahei"/>
              <a:cs typeface="Microsoft Yahei"/>
            </a:endParaRPr>
          </a:p>
          <a:p>
            <a:pPr marL="203200" lvl="0" indent="-203200" algn="l">
              <a:lnSpc>
                <a:spcPct val="140000"/>
              </a:lnSpc>
              <a:spcBef>
                <a:spcPts val="375"/>
              </a:spcBef>
              <a:buFont typeface="Arial"/>
              <a:buChar char="•"/>
            </a:pPr>
            <a:r>
              <a:rPr lang="en-US" sz="2400" dirty="0" err="1">
                <a:solidFill>
                  <a:schemeClr val="dk1">
                    <a:alpha val="100000"/>
                  </a:schemeClr>
                </a:solidFill>
                <a:latin typeface="Microsoft Yahei"/>
                <a:ea typeface="Microsoft Yahei"/>
                <a:cs typeface="Microsoft Yahei"/>
              </a:rPr>
              <a:t>ProtGNN</a:t>
            </a:r>
            <a:r>
              <a:rPr lang="en-US" sz="2400" dirty="0">
                <a:solidFill>
                  <a:schemeClr val="dk1">
                    <a:alpha val="100000"/>
                  </a:schemeClr>
                </a:solidFill>
                <a:latin typeface="Microsoft Yahei"/>
                <a:ea typeface="Microsoft Yahei"/>
                <a:cs typeface="Microsoft Yahei"/>
              </a:rPr>
              <a:t>: Towards Self-Explaining Graph Neural Networks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AutoShape 2"/>
          <p:cNvSpPr/>
          <p:nvPr/>
        </p:nvSpPr>
        <p:spPr>
          <a:xfrm>
            <a:off x="454963" y="331168"/>
            <a:ext cx="84147" cy="84147"/>
          </a:xfrm>
          <a:prstGeom prst="ellipse">
            <a:avLst/>
          </a:prstGeom>
          <a:solidFill>
            <a:schemeClr val="accent1">
              <a:alpha val="100000"/>
            </a:schemeClr>
          </a:solidFill>
          <a:ln/>
        </p:spPr>
      </p:sp>
      <p:sp>
        <p:nvSpPr>
          <p:cNvPr id="3" name="AutoShape 3"/>
          <p:cNvSpPr/>
          <p:nvPr/>
        </p:nvSpPr>
        <p:spPr>
          <a:xfrm>
            <a:off x="575049" y="337743"/>
            <a:ext cx="78137" cy="78137"/>
          </a:xfrm>
          <a:prstGeom prst="ellipse">
            <a:avLst/>
          </a:prstGeom>
          <a:solidFill>
            <a:schemeClr val="accent1">
              <a:alpha val="80000"/>
            </a:schemeClr>
          </a:solidFill>
          <a:ln/>
        </p:spPr>
      </p:sp>
      <p:sp>
        <p:nvSpPr>
          <p:cNvPr id="4" name="AutoShape 4"/>
          <p:cNvSpPr/>
          <p:nvPr/>
        </p:nvSpPr>
        <p:spPr>
          <a:xfrm>
            <a:off x="689125" y="339460"/>
            <a:ext cx="74704" cy="74704"/>
          </a:xfrm>
          <a:prstGeom prst="ellipse">
            <a:avLst/>
          </a:prstGeom>
          <a:solidFill>
            <a:schemeClr val="accent1">
              <a:alpha val="60000"/>
            </a:schemeClr>
          </a:solidFill>
          <a:ln/>
        </p:spPr>
      </p:sp>
      <p:sp>
        <p:nvSpPr>
          <p:cNvPr id="5" name="AutoShape 5"/>
          <p:cNvSpPr/>
          <p:nvPr/>
        </p:nvSpPr>
        <p:spPr>
          <a:xfrm>
            <a:off x="799768" y="348430"/>
            <a:ext cx="69238" cy="69238"/>
          </a:xfrm>
          <a:prstGeom prst="ellipse">
            <a:avLst/>
          </a:prstGeom>
          <a:solidFill>
            <a:schemeClr val="accent1">
              <a:alpha val="40000"/>
            </a:schemeClr>
          </a:solidFill>
          <a:ln/>
        </p:spPr>
      </p:sp>
      <p:sp>
        <p:nvSpPr>
          <p:cNvPr id="6" name="AutoShape 6"/>
          <p:cNvSpPr/>
          <p:nvPr/>
        </p:nvSpPr>
        <p:spPr>
          <a:xfrm>
            <a:off x="904945" y="344297"/>
            <a:ext cx="65594" cy="65594"/>
          </a:xfrm>
          <a:prstGeom prst="ellipse">
            <a:avLst/>
          </a:prstGeom>
          <a:solidFill>
            <a:schemeClr val="accent1">
              <a:alpha val="20000"/>
            </a:schemeClr>
          </a:solidFill>
          <a:ln/>
        </p:spPr>
      </p:sp>
      <p:sp>
        <p:nvSpPr>
          <p:cNvPr id="7" name="AutoShape 7"/>
          <p:cNvSpPr/>
          <p:nvPr/>
        </p:nvSpPr>
        <p:spPr>
          <a:xfrm>
            <a:off x="454963" y="448942"/>
            <a:ext cx="84147" cy="84147"/>
          </a:xfrm>
          <a:prstGeom prst="ellipse">
            <a:avLst/>
          </a:prstGeom>
          <a:solidFill>
            <a:schemeClr val="accent1">
              <a:alpha val="100000"/>
            </a:schemeClr>
          </a:solidFill>
          <a:ln/>
        </p:spPr>
      </p:sp>
      <p:sp>
        <p:nvSpPr>
          <p:cNvPr id="8" name="AutoShape 8"/>
          <p:cNvSpPr/>
          <p:nvPr/>
        </p:nvSpPr>
        <p:spPr>
          <a:xfrm>
            <a:off x="575049" y="455517"/>
            <a:ext cx="78137" cy="78137"/>
          </a:xfrm>
          <a:prstGeom prst="ellipse">
            <a:avLst/>
          </a:prstGeom>
          <a:solidFill>
            <a:schemeClr val="accent1">
              <a:alpha val="80000"/>
            </a:schemeClr>
          </a:solidFill>
          <a:ln/>
        </p:spPr>
      </p:sp>
      <p:sp>
        <p:nvSpPr>
          <p:cNvPr id="9" name="AutoShape 9"/>
          <p:cNvSpPr/>
          <p:nvPr/>
        </p:nvSpPr>
        <p:spPr>
          <a:xfrm>
            <a:off x="689125" y="457233"/>
            <a:ext cx="74704" cy="74704"/>
          </a:xfrm>
          <a:prstGeom prst="ellipse">
            <a:avLst/>
          </a:prstGeom>
          <a:solidFill>
            <a:schemeClr val="accent1">
              <a:alpha val="60000"/>
            </a:schemeClr>
          </a:solidFill>
          <a:ln/>
        </p:spPr>
      </p:sp>
      <p:sp>
        <p:nvSpPr>
          <p:cNvPr id="10" name="AutoShape 10"/>
          <p:cNvSpPr/>
          <p:nvPr/>
        </p:nvSpPr>
        <p:spPr>
          <a:xfrm>
            <a:off x="799768" y="466203"/>
            <a:ext cx="69238" cy="69238"/>
          </a:xfrm>
          <a:prstGeom prst="ellipse">
            <a:avLst/>
          </a:prstGeom>
          <a:solidFill>
            <a:schemeClr val="accent1">
              <a:alpha val="40000"/>
            </a:schemeClr>
          </a:solidFill>
          <a:ln/>
        </p:spPr>
      </p:sp>
      <p:sp>
        <p:nvSpPr>
          <p:cNvPr id="11" name="AutoShape 11"/>
          <p:cNvSpPr/>
          <p:nvPr/>
        </p:nvSpPr>
        <p:spPr>
          <a:xfrm>
            <a:off x="904945" y="462070"/>
            <a:ext cx="65594" cy="65594"/>
          </a:xfrm>
          <a:prstGeom prst="ellipse">
            <a:avLst/>
          </a:prstGeom>
          <a:solidFill>
            <a:schemeClr val="accent1">
              <a:alpha val="20000"/>
            </a:schemeClr>
          </a:solidFill>
          <a:ln/>
        </p:spPr>
      </p:sp>
      <p:sp>
        <p:nvSpPr>
          <p:cNvPr id="12" name="AutoShape 12"/>
          <p:cNvSpPr/>
          <p:nvPr/>
        </p:nvSpPr>
        <p:spPr>
          <a:xfrm>
            <a:off x="454963" y="566715"/>
            <a:ext cx="84147" cy="84147"/>
          </a:xfrm>
          <a:prstGeom prst="ellipse">
            <a:avLst/>
          </a:prstGeom>
          <a:solidFill>
            <a:schemeClr val="accent1">
              <a:alpha val="100000"/>
            </a:schemeClr>
          </a:solidFill>
          <a:ln/>
        </p:spPr>
      </p:sp>
      <p:sp>
        <p:nvSpPr>
          <p:cNvPr id="13" name="AutoShape 13"/>
          <p:cNvSpPr/>
          <p:nvPr/>
        </p:nvSpPr>
        <p:spPr>
          <a:xfrm>
            <a:off x="575049" y="573291"/>
            <a:ext cx="78137" cy="78137"/>
          </a:xfrm>
          <a:prstGeom prst="ellipse">
            <a:avLst/>
          </a:prstGeom>
          <a:solidFill>
            <a:schemeClr val="accent1">
              <a:alpha val="80000"/>
            </a:schemeClr>
          </a:solidFill>
          <a:ln/>
        </p:spPr>
      </p:sp>
      <p:sp>
        <p:nvSpPr>
          <p:cNvPr id="14" name="AutoShape 14"/>
          <p:cNvSpPr/>
          <p:nvPr/>
        </p:nvSpPr>
        <p:spPr>
          <a:xfrm>
            <a:off x="689125" y="575007"/>
            <a:ext cx="74704" cy="74704"/>
          </a:xfrm>
          <a:prstGeom prst="ellipse">
            <a:avLst/>
          </a:prstGeom>
          <a:solidFill>
            <a:schemeClr val="accent1">
              <a:alpha val="60000"/>
            </a:schemeClr>
          </a:solidFill>
          <a:ln/>
        </p:spPr>
      </p:sp>
      <p:sp>
        <p:nvSpPr>
          <p:cNvPr id="15" name="AutoShape 15"/>
          <p:cNvSpPr/>
          <p:nvPr/>
        </p:nvSpPr>
        <p:spPr>
          <a:xfrm>
            <a:off x="799768" y="583977"/>
            <a:ext cx="69238" cy="69238"/>
          </a:xfrm>
          <a:prstGeom prst="ellipse">
            <a:avLst/>
          </a:prstGeom>
          <a:solidFill>
            <a:schemeClr val="accent1">
              <a:alpha val="40000"/>
            </a:schemeClr>
          </a:solidFill>
          <a:ln/>
        </p:spPr>
      </p:sp>
      <p:sp>
        <p:nvSpPr>
          <p:cNvPr id="16" name="AutoShape 16"/>
          <p:cNvSpPr/>
          <p:nvPr/>
        </p:nvSpPr>
        <p:spPr>
          <a:xfrm>
            <a:off x="904945" y="579844"/>
            <a:ext cx="65594" cy="65594"/>
          </a:xfrm>
          <a:prstGeom prst="ellipse">
            <a:avLst/>
          </a:prstGeom>
          <a:solidFill>
            <a:schemeClr val="accent1">
              <a:alpha val="20000"/>
            </a:schemeClr>
          </a:solidFill>
          <a:ln/>
        </p:spPr>
      </p:sp>
      <p:sp>
        <p:nvSpPr>
          <p:cNvPr id="17" name="AutoShape 17"/>
          <p:cNvSpPr/>
          <p:nvPr/>
        </p:nvSpPr>
        <p:spPr>
          <a:xfrm>
            <a:off x="454963" y="684489"/>
            <a:ext cx="84147" cy="84147"/>
          </a:xfrm>
          <a:prstGeom prst="ellipse">
            <a:avLst/>
          </a:prstGeom>
          <a:solidFill>
            <a:schemeClr val="accent1">
              <a:alpha val="100000"/>
            </a:schemeClr>
          </a:solidFill>
          <a:ln/>
        </p:spPr>
      </p:sp>
      <p:sp>
        <p:nvSpPr>
          <p:cNvPr id="18" name="AutoShape 18"/>
          <p:cNvSpPr/>
          <p:nvPr/>
        </p:nvSpPr>
        <p:spPr>
          <a:xfrm>
            <a:off x="575049" y="691064"/>
            <a:ext cx="78137" cy="78137"/>
          </a:xfrm>
          <a:prstGeom prst="ellipse">
            <a:avLst/>
          </a:prstGeom>
          <a:solidFill>
            <a:schemeClr val="accent1">
              <a:alpha val="80000"/>
            </a:schemeClr>
          </a:solidFill>
          <a:ln/>
        </p:spPr>
      </p:sp>
      <p:sp>
        <p:nvSpPr>
          <p:cNvPr id="19" name="AutoShape 19"/>
          <p:cNvSpPr/>
          <p:nvPr/>
        </p:nvSpPr>
        <p:spPr>
          <a:xfrm>
            <a:off x="689125" y="692781"/>
            <a:ext cx="74704" cy="74704"/>
          </a:xfrm>
          <a:prstGeom prst="ellipse">
            <a:avLst/>
          </a:prstGeom>
          <a:solidFill>
            <a:schemeClr val="accent1">
              <a:alpha val="60000"/>
            </a:schemeClr>
          </a:solidFill>
          <a:ln/>
        </p:spPr>
      </p:sp>
      <p:sp>
        <p:nvSpPr>
          <p:cNvPr id="20" name="AutoShape 20"/>
          <p:cNvSpPr/>
          <p:nvPr/>
        </p:nvSpPr>
        <p:spPr>
          <a:xfrm>
            <a:off x="799768" y="701751"/>
            <a:ext cx="69238" cy="69238"/>
          </a:xfrm>
          <a:prstGeom prst="ellipse">
            <a:avLst/>
          </a:prstGeom>
          <a:solidFill>
            <a:schemeClr val="accent1">
              <a:alpha val="40000"/>
            </a:schemeClr>
          </a:solidFill>
          <a:ln/>
        </p:spPr>
      </p:sp>
      <p:sp>
        <p:nvSpPr>
          <p:cNvPr id="21" name="AutoShape 21"/>
          <p:cNvSpPr/>
          <p:nvPr/>
        </p:nvSpPr>
        <p:spPr>
          <a:xfrm>
            <a:off x="904945" y="697618"/>
            <a:ext cx="65594" cy="65594"/>
          </a:xfrm>
          <a:prstGeom prst="ellipse">
            <a:avLst/>
          </a:prstGeom>
          <a:solidFill>
            <a:schemeClr val="accent1">
              <a:alpha val="20000"/>
            </a:schemeClr>
          </a:solidFill>
          <a:ln/>
        </p:spPr>
      </p:sp>
      <p:sp>
        <p:nvSpPr>
          <p:cNvPr id="22" name="TextBox 22"/>
          <p:cNvSpPr txBox="1"/>
          <p:nvPr/>
        </p:nvSpPr>
        <p:spPr>
          <a:xfrm>
            <a:off x="1094842" y="93878"/>
            <a:ext cx="10001250" cy="826316"/>
          </a:xfrm>
          <a:prstGeom prst="rect">
            <a:avLst/>
          </a:prstGeom>
          <a:ln/>
        </p:spPr>
        <p:txBody>
          <a:bodyPr vert="horz" wrap="square" lIns="123825" tIns="123825" rIns="57150" bIns="123825" rtlCol="0" anchor="t" anchorCtr="0">
            <a:spAutoFit/>
          </a:bodyPr>
          <a:lstStyle/>
          <a:p>
            <a:pPr>
              <a:lnSpc>
                <a:spcPct val="140000"/>
              </a:lnSpc>
            </a:pPr>
            <a:r>
              <a:rPr lang="en-US" sz="3000" b="1" dirty="0">
                <a:solidFill>
                  <a:schemeClr val="accent1">
                    <a:alpha val="100000"/>
                  </a:schemeClr>
                </a:solidFill>
                <a:latin typeface="Microsoft Yahei"/>
                <a:ea typeface="Microsoft Yahei"/>
                <a:cs typeface="Microsoft Yahei"/>
              </a:rPr>
              <a:t>MCTS-</a:t>
            </a:r>
            <a:r>
              <a:rPr lang="zh-CN" altLang="en-US" sz="3000" b="1" dirty="0">
                <a:solidFill>
                  <a:schemeClr val="accent1">
                    <a:alpha val="100000"/>
                  </a:schemeClr>
                </a:solidFill>
                <a:latin typeface="Microsoft Yahei"/>
                <a:ea typeface="Microsoft Yahei"/>
                <a:cs typeface="Microsoft Yahei"/>
              </a:rPr>
              <a:t>子图探索</a:t>
            </a:r>
            <a:endParaRPr lang="en-US" sz="3000" b="1" dirty="0">
              <a:solidFill>
                <a:schemeClr val="accent1">
                  <a:alpha val="100000"/>
                </a:schemeClr>
              </a:solidFill>
              <a:latin typeface="Microsoft Yahei"/>
              <a:ea typeface="Microsoft Yahei"/>
              <a:cs typeface="Microsoft Yahei"/>
            </a:endParaRPr>
          </a:p>
        </p:txBody>
      </p:sp>
      <p:pic>
        <p:nvPicPr>
          <p:cNvPr id="34" name="图片 33">
            <a:extLst>
              <a:ext uri="{FF2B5EF4-FFF2-40B4-BE49-F238E27FC236}">
                <a16:creationId xmlns:a16="http://schemas.microsoft.com/office/drawing/2014/main" id="{B0B81ECD-DFDB-FE47-FB99-2D4DA66CA5C8}"/>
              </a:ext>
            </a:extLst>
          </p:cNvPr>
          <p:cNvPicPr>
            <a:picLocks noChangeAspect="1"/>
          </p:cNvPicPr>
          <p:nvPr/>
        </p:nvPicPr>
        <p:blipFill>
          <a:blip r:embed="rId3"/>
          <a:stretch>
            <a:fillRect/>
          </a:stretch>
        </p:blipFill>
        <p:spPr>
          <a:xfrm>
            <a:off x="6324600" y="1447800"/>
            <a:ext cx="5344271" cy="2581635"/>
          </a:xfrm>
          <a:prstGeom prst="rect">
            <a:avLst/>
          </a:prstGeom>
        </p:spPr>
      </p:pic>
      <p:sp>
        <p:nvSpPr>
          <p:cNvPr id="35" name="文本框 34">
            <a:extLst>
              <a:ext uri="{FF2B5EF4-FFF2-40B4-BE49-F238E27FC236}">
                <a16:creationId xmlns:a16="http://schemas.microsoft.com/office/drawing/2014/main" id="{73035510-8E0B-8479-BDB8-E283E908BE1A}"/>
              </a:ext>
            </a:extLst>
          </p:cNvPr>
          <p:cNvSpPr txBox="1"/>
          <p:nvPr/>
        </p:nvSpPr>
        <p:spPr>
          <a:xfrm>
            <a:off x="689125" y="1493940"/>
            <a:ext cx="5344271" cy="2554545"/>
          </a:xfrm>
          <a:prstGeom prst="rect">
            <a:avLst/>
          </a:prstGeom>
          <a:noFill/>
        </p:spPr>
        <p:txBody>
          <a:bodyPr wrap="square" rtlCol="0">
            <a:spAutoFit/>
          </a:bodyPr>
          <a:lstStyle/>
          <a:p>
            <a:r>
              <a:rPr lang="zh-CN" altLang="en-US" sz="2000" dirty="0">
                <a:solidFill>
                  <a:schemeClr val="dk1">
                    <a:alpha val="100000"/>
                  </a:schemeClr>
                </a:solidFill>
                <a:latin typeface="Microsoft Yahei"/>
                <a:ea typeface="Microsoft Yahei"/>
              </a:rPr>
              <a:t>我们构建一个搜索树，其中根与输入图相关联，其他每个节点对应于一个探索的子图。</a:t>
            </a:r>
            <a:endParaRPr lang="en-US" altLang="zh-CN" sz="2000" dirty="0">
              <a:solidFill>
                <a:schemeClr val="dk1">
                  <a:alpha val="100000"/>
                </a:schemeClr>
              </a:solidFill>
              <a:latin typeface="Microsoft Yahei"/>
              <a:ea typeface="Microsoft Yahei"/>
            </a:endParaRPr>
          </a:p>
          <a:p>
            <a:r>
              <a:rPr lang="zh-CN" altLang="en-US" sz="2000" dirty="0">
                <a:solidFill>
                  <a:schemeClr val="dk1">
                    <a:alpha val="100000"/>
                  </a:schemeClr>
                </a:solidFill>
                <a:latin typeface="Microsoft Yahei"/>
                <a:ea typeface="Microsoft Yahei"/>
              </a:rPr>
              <a:t>形式上，我们将搜索树</a:t>
            </a:r>
            <a:r>
              <a:rPr lang="en-US" altLang="zh-CN" sz="2000" dirty="0">
                <a:solidFill>
                  <a:schemeClr val="dk1">
                    <a:alpha val="100000"/>
                  </a:schemeClr>
                </a:solidFill>
                <a:latin typeface="Microsoft Yahei"/>
                <a:ea typeface="Microsoft Yahei"/>
              </a:rPr>
              <a:t>T</a:t>
            </a:r>
            <a:r>
              <a:rPr lang="zh-CN" altLang="en-US" sz="2000" dirty="0">
                <a:solidFill>
                  <a:schemeClr val="dk1">
                    <a:alpha val="100000"/>
                  </a:schemeClr>
                </a:solidFill>
                <a:latin typeface="Microsoft Yahei"/>
                <a:ea typeface="Microsoft Yahei"/>
              </a:rPr>
              <a:t>中的每个节点定义为</a:t>
            </a:r>
            <a:r>
              <a:rPr lang="en-US" altLang="zh-CN" sz="2000" dirty="0">
                <a:solidFill>
                  <a:schemeClr val="dk1">
                    <a:alpha val="100000"/>
                  </a:schemeClr>
                </a:solidFill>
                <a:latin typeface="Microsoft Yahei"/>
                <a:ea typeface="Microsoft Yahei"/>
              </a:rPr>
              <a:t>Ni, N0</a:t>
            </a:r>
            <a:r>
              <a:rPr lang="zh-CN" altLang="en-US" sz="2000" dirty="0">
                <a:solidFill>
                  <a:schemeClr val="dk1">
                    <a:alpha val="100000"/>
                  </a:schemeClr>
                </a:solidFill>
                <a:latin typeface="Microsoft Yahei"/>
                <a:ea typeface="Microsoft Yahei"/>
              </a:rPr>
              <a:t>表示根节点。搜索树中的边表示修剪动作。</a:t>
            </a:r>
            <a:endParaRPr lang="en-US" altLang="zh-CN" sz="2000" dirty="0">
              <a:solidFill>
                <a:schemeClr val="dk1">
                  <a:alpha val="100000"/>
                </a:schemeClr>
              </a:solidFill>
              <a:latin typeface="Microsoft Yahei"/>
              <a:ea typeface="Microsoft Yahei"/>
            </a:endParaRPr>
          </a:p>
          <a:p>
            <a:r>
              <a:rPr lang="zh-CN" altLang="en-US" sz="2000" b="0" i="0" dirty="0">
                <a:solidFill>
                  <a:srgbClr val="000000"/>
                </a:solidFill>
                <a:effectLst/>
                <a:latin typeface="微软雅黑" panose="020B0503020204020204" pitchFamily="34" charset="-122"/>
                <a:ea typeface="微软雅黑" panose="020B0503020204020204" pitchFamily="34" charset="-122"/>
              </a:rPr>
              <a:t>为了限制搜索空间，我们添加了两个额外的约束</a:t>
            </a:r>
            <a:r>
              <a:rPr lang="en-US" altLang="zh-CN" sz="2000" b="0" i="0" dirty="0">
                <a:solidFill>
                  <a:srgbClr val="000000"/>
                </a:solidFill>
                <a:effectLst/>
                <a:latin typeface="微软雅黑" panose="020B0503020204020204" pitchFamily="34" charset="-122"/>
                <a:ea typeface="微软雅黑" panose="020B0503020204020204" pitchFamily="34" charset="-122"/>
              </a:rPr>
              <a:t>:Ni</a:t>
            </a:r>
            <a:r>
              <a:rPr lang="zh-CN" altLang="en-US" sz="2000" b="0" i="0" dirty="0">
                <a:solidFill>
                  <a:srgbClr val="000000"/>
                </a:solidFill>
                <a:effectLst/>
                <a:latin typeface="微软雅黑" panose="020B0503020204020204" pitchFamily="34" charset="-122"/>
                <a:ea typeface="微软雅黑" panose="020B0503020204020204" pitchFamily="34" charset="-122"/>
              </a:rPr>
              <a:t>必须是一个连通子图，并且投影子图的大小应该很小</a:t>
            </a:r>
            <a:endParaRPr lang="zh-CN" altLang="en-US" sz="2000" dirty="0">
              <a:solidFill>
                <a:schemeClr val="dk1">
                  <a:alpha val="100000"/>
                </a:schemeClr>
              </a:solidFill>
              <a:latin typeface="Microsoft Yahei"/>
              <a:ea typeface="Microsoft Yahe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454963" y="331168"/>
            <a:ext cx="84147" cy="84147"/>
          </a:xfrm>
          <a:prstGeom prst="ellipse">
            <a:avLst/>
          </a:prstGeom>
          <a:solidFill>
            <a:schemeClr val="accent1">
              <a:alpha val="100000"/>
            </a:schemeClr>
          </a:solidFill>
          <a:ln/>
        </p:spPr>
      </p:sp>
      <p:sp>
        <p:nvSpPr>
          <p:cNvPr id="3" name="AutoShape 3"/>
          <p:cNvSpPr/>
          <p:nvPr/>
        </p:nvSpPr>
        <p:spPr>
          <a:xfrm>
            <a:off x="575049" y="337743"/>
            <a:ext cx="78137" cy="78137"/>
          </a:xfrm>
          <a:prstGeom prst="ellipse">
            <a:avLst/>
          </a:prstGeom>
          <a:solidFill>
            <a:schemeClr val="accent1">
              <a:alpha val="80000"/>
            </a:schemeClr>
          </a:solidFill>
          <a:ln/>
        </p:spPr>
      </p:sp>
      <p:sp>
        <p:nvSpPr>
          <p:cNvPr id="4" name="AutoShape 4"/>
          <p:cNvSpPr/>
          <p:nvPr/>
        </p:nvSpPr>
        <p:spPr>
          <a:xfrm>
            <a:off x="689125" y="339460"/>
            <a:ext cx="74704" cy="74704"/>
          </a:xfrm>
          <a:prstGeom prst="ellipse">
            <a:avLst/>
          </a:prstGeom>
          <a:solidFill>
            <a:schemeClr val="accent1">
              <a:alpha val="60000"/>
            </a:schemeClr>
          </a:solidFill>
          <a:ln/>
        </p:spPr>
      </p:sp>
      <p:sp>
        <p:nvSpPr>
          <p:cNvPr id="5" name="AutoShape 5"/>
          <p:cNvSpPr/>
          <p:nvPr/>
        </p:nvSpPr>
        <p:spPr>
          <a:xfrm>
            <a:off x="799768" y="348430"/>
            <a:ext cx="69238" cy="69238"/>
          </a:xfrm>
          <a:prstGeom prst="ellipse">
            <a:avLst/>
          </a:prstGeom>
          <a:solidFill>
            <a:schemeClr val="accent1">
              <a:alpha val="40000"/>
            </a:schemeClr>
          </a:solidFill>
          <a:ln/>
        </p:spPr>
      </p:sp>
      <p:sp>
        <p:nvSpPr>
          <p:cNvPr id="6" name="AutoShape 6"/>
          <p:cNvSpPr/>
          <p:nvPr/>
        </p:nvSpPr>
        <p:spPr>
          <a:xfrm>
            <a:off x="904945" y="344297"/>
            <a:ext cx="65594" cy="65594"/>
          </a:xfrm>
          <a:prstGeom prst="ellipse">
            <a:avLst/>
          </a:prstGeom>
          <a:solidFill>
            <a:schemeClr val="accent1">
              <a:alpha val="20000"/>
            </a:schemeClr>
          </a:solidFill>
          <a:ln/>
        </p:spPr>
      </p:sp>
      <p:sp>
        <p:nvSpPr>
          <p:cNvPr id="7" name="AutoShape 7"/>
          <p:cNvSpPr/>
          <p:nvPr/>
        </p:nvSpPr>
        <p:spPr>
          <a:xfrm>
            <a:off x="454963" y="448942"/>
            <a:ext cx="84147" cy="84147"/>
          </a:xfrm>
          <a:prstGeom prst="ellipse">
            <a:avLst/>
          </a:prstGeom>
          <a:solidFill>
            <a:schemeClr val="accent1">
              <a:alpha val="100000"/>
            </a:schemeClr>
          </a:solidFill>
          <a:ln/>
        </p:spPr>
      </p:sp>
      <p:sp>
        <p:nvSpPr>
          <p:cNvPr id="8" name="AutoShape 8"/>
          <p:cNvSpPr/>
          <p:nvPr/>
        </p:nvSpPr>
        <p:spPr>
          <a:xfrm>
            <a:off x="575049" y="455517"/>
            <a:ext cx="78137" cy="78137"/>
          </a:xfrm>
          <a:prstGeom prst="ellipse">
            <a:avLst/>
          </a:prstGeom>
          <a:solidFill>
            <a:schemeClr val="accent1">
              <a:alpha val="80000"/>
            </a:schemeClr>
          </a:solidFill>
          <a:ln/>
        </p:spPr>
      </p:sp>
      <p:sp>
        <p:nvSpPr>
          <p:cNvPr id="9" name="AutoShape 9"/>
          <p:cNvSpPr/>
          <p:nvPr/>
        </p:nvSpPr>
        <p:spPr>
          <a:xfrm>
            <a:off x="689125" y="457233"/>
            <a:ext cx="74704" cy="74704"/>
          </a:xfrm>
          <a:prstGeom prst="ellipse">
            <a:avLst/>
          </a:prstGeom>
          <a:solidFill>
            <a:schemeClr val="accent1">
              <a:alpha val="60000"/>
            </a:schemeClr>
          </a:solidFill>
          <a:ln/>
        </p:spPr>
      </p:sp>
      <p:sp>
        <p:nvSpPr>
          <p:cNvPr id="10" name="AutoShape 10"/>
          <p:cNvSpPr/>
          <p:nvPr/>
        </p:nvSpPr>
        <p:spPr>
          <a:xfrm>
            <a:off x="799768" y="466203"/>
            <a:ext cx="69238" cy="69238"/>
          </a:xfrm>
          <a:prstGeom prst="ellipse">
            <a:avLst/>
          </a:prstGeom>
          <a:solidFill>
            <a:schemeClr val="accent1">
              <a:alpha val="40000"/>
            </a:schemeClr>
          </a:solidFill>
          <a:ln/>
        </p:spPr>
      </p:sp>
      <p:sp>
        <p:nvSpPr>
          <p:cNvPr id="11" name="AutoShape 11"/>
          <p:cNvSpPr/>
          <p:nvPr/>
        </p:nvSpPr>
        <p:spPr>
          <a:xfrm>
            <a:off x="904945" y="462070"/>
            <a:ext cx="65594" cy="65594"/>
          </a:xfrm>
          <a:prstGeom prst="ellipse">
            <a:avLst/>
          </a:prstGeom>
          <a:solidFill>
            <a:schemeClr val="accent1">
              <a:alpha val="20000"/>
            </a:schemeClr>
          </a:solidFill>
          <a:ln/>
        </p:spPr>
      </p:sp>
      <p:sp>
        <p:nvSpPr>
          <p:cNvPr id="12" name="AutoShape 12"/>
          <p:cNvSpPr/>
          <p:nvPr/>
        </p:nvSpPr>
        <p:spPr>
          <a:xfrm>
            <a:off x="454963" y="566715"/>
            <a:ext cx="84147" cy="84147"/>
          </a:xfrm>
          <a:prstGeom prst="ellipse">
            <a:avLst/>
          </a:prstGeom>
          <a:solidFill>
            <a:schemeClr val="accent1">
              <a:alpha val="100000"/>
            </a:schemeClr>
          </a:solidFill>
          <a:ln/>
        </p:spPr>
      </p:sp>
      <p:sp>
        <p:nvSpPr>
          <p:cNvPr id="13" name="AutoShape 13"/>
          <p:cNvSpPr/>
          <p:nvPr/>
        </p:nvSpPr>
        <p:spPr>
          <a:xfrm>
            <a:off x="575049" y="573291"/>
            <a:ext cx="78137" cy="78137"/>
          </a:xfrm>
          <a:prstGeom prst="ellipse">
            <a:avLst/>
          </a:prstGeom>
          <a:solidFill>
            <a:schemeClr val="accent1">
              <a:alpha val="80000"/>
            </a:schemeClr>
          </a:solidFill>
          <a:ln/>
        </p:spPr>
      </p:sp>
      <p:sp>
        <p:nvSpPr>
          <p:cNvPr id="14" name="AutoShape 14"/>
          <p:cNvSpPr/>
          <p:nvPr/>
        </p:nvSpPr>
        <p:spPr>
          <a:xfrm>
            <a:off x="689125" y="575007"/>
            <a:ext cx="74704" cy="74704"/>
          </a:xfrm>
          <a:prstGeom prst="ellipse">
            <a:avLst/>
          </a:prstGeom>
          <a:solidFill>
            <a:schemeClr val="accent1">
              <a:alpha val="60000"/>
            </a:schemeClr>
          </a:solidFill>
          <a:ln/>
        </p:spPr>
      </p:sp>
      <p:sp>
        <p:nvSpPr>
          <p:cNvPr id="15" name="AutoShape 15"/>
          <p:cNvSpPr/>
          <p:nvPr/>
        </p:nvSpPr>
        <p:spPr>
          <a:xfrm>
            <a:off x="799768" y="583977"/>
            <a:ext cx="69238" cy="69238"/>
          </a:xfrm>
          <a:prstGeom prst="ellipse">
            <a:avLst/>
          </a:prstGeom>
          <a:solidFill>
            <a:schemeClr val="accent1">
              <a:alpha val="40000"/>
            </a:schemeClr>
          </a:solidFill>
          <a:ln/>
        </p:spPr>
      </p:sp>
      <p:sp>
        <p:nvSpPr>
          <p:cNvPr id="16" name="AutoShape 16"/>
          <p:cNvSpPr/>
          <p:nvPr/>
        </p:nvSpPr>
        <p:spPr>
          <a:xfrm>
            <a:off x="904945" y="579844"/>
            <a:ext cx="65594" cy="65594"/>
          </a:xfrm>
          <a:prstGeom prst="ellipse">
            <a:avLst/>
          </a:prstGeom>
          <a:solidFill>
            <a:schemeClr val="accent1">
              <a:alpha val="20000"/>
            </a:schemeClr>
          </a:solidFill>
          <a:ln/>
        </p:spPr>
      </p:sp>
      <p:sp>
        <p:nvSpPr>
          <p:cNvPr id="17" name="AutoShape 17"/>
          <p:cNvSpPr/>
          <p:nvPr/>
        </p:nvSpPr>
        <p:spPr>
          <a:xfrm>
            <a:off x="454963" y="684489"/>
            <a:ext cx="84147" cy="84147"/>
          </a:xfrm>
          <a:prstGeom prst="ellipse">
            <a:avLst/>
          </a:prstGeom>
          <a:solidFill>
            <a:schemeClr val="accent1">
              <a:alpha val="100000"/>
            </a:schemeClr>
          </a:solidFill>
          <a:ln/>
        </p:spPr>
      </p:sp>
      <p:sp>
        <p:nvSpPr>
          <p:cNvPr id="18" name="AutoShape 18"/>
          <p:cNvSpPr/>
          <p:nvPr/>
        </p:nvSpPr>
        <p:spPr>
          <a:xfrm>
            <a:off x="575049" y="691064"/>
            <a:ext cx="78137" cy="78137"/>
          </a:xfrm>
          <a:prstGeom prst="ellipse">
            <a:avLst/>
          </a:prstGeom>
          <a:solidFill>
            <a:schemeClr val="accent1">
              <a:alpha val="80000"/>
            </a:schemeClr>
          </a:solidFill>
          <a:ln/>
        </p:spPr>
      </p:sp>
      <p:sp>
        <p:nvSpPr>
          <p:cNvPr id="19" name="AutoShape 19"/>
          <p:cNvSpPr/>
          <p:nvPr/>
        </p:nvSpPr>
        <p:spPr>
          <a:xfrm>
            <a:off x="689125" y="692781"/>
            <a:ext cx="74704" cy="74704"/>
          </a:xfrm>
          <a:prstGeom prst="ellipse">
            <a:avLst/>
          </a:prstGeom>
          <a:solidFill>
            <a:schemeClr val="accent1">
              <a:alpha val="60000"/>
            </a:schemeClr>
          </a:solidFill>
          <a:ln/>
        </p:spPr>
      </p:sp>
      <p:sp>
        <p:nvSpPr>
          <p:cNvPr id="20" name="AutoShape 20"/>
          <p:cNvSpPr/>
          <p:nvPr/>
        </p:nvSpPr>
        <p:spPr>
          <a:xfrm>
            <a:off x="799768" y="701751"/>
            <a:ext cx="69238" cy="69238"/>
          </a:xfrm>
          <a:prstGeom prst="ellipse">
            <a:avLst/>
          </a:prstGeom>
          <a:solidFill>
            <a:schemeClr val="accent1">
              <a:alpha val="40000"/>
            </a:schemeClr>
          </a:solidFill>
          <a:ln/>
        </p:spPr>
      </p:sp>
      <p:sp>
        <p:nvSpPr>
          <p:cNvPr id="21" name="AutoShape 21"/>
          <p:cNvSpPr/>
          <p:nvPr/>
        </p:nvSpPr>
        <p:spPr>
          <a:xfrm>
            <a:off x="904945" y="697618"/>
            <a:ext cx="65594" cy="65594"/>
          </a:xfrm>
          <a:prstGeom prst="ellipse">
            <a:avLst/>
          </a:prstGeom>
          <a:solidFill>
            <a:schemeClr val="accent1">
              <a:alpha val="20000"/>
            </a:schemeClr>
          </a:solidFill>
          <a:ln/>
        </p:spPr>
      </p:sp>
      <p:sp>
        <p:nvSpPr>
          <p:cNvPr id="22" name="TextBox 22"/>
          <p:cNvSpPr txBox="1"/>
          <p:nvPr/>
        </p:nvSpPr>
        <p:spPr>
          <a:xfrm>
            <a:off x="1094842" y="93878"/>
            <a:ext cx="10001250" cy="826316"/>
          </a:xfrm>
          <a:prstGeom prst="rect">
            <a:avLst/>
          </a:prstGeom>
          <a:ln/>
        </p:spPr>
        <p:txBody>
          <a:bodyPr vert="horz" wrap="square" lIns="123825" tIns="123825" rIns="57150" bIns="123825" rtlCol="0" anchor="t" anchorCtr="0">
            <a:spAutoFit/>
          </a:bodyPr>
          <a:lstStyle/>
          <a:p>
            <a:pPr>
              <a:lnSpc>
                <a:spcPct val="140000"/>
              </a:lnSpc>
            </a:pPr>
            <a:r>
              <a:rPr lang="en-US" sz="3000" b="1" dirty="0">
                <a:solidFill>
                  <a:schemeClr val="accent1">
                    <a:alpha val="100000"/>
                  </a:schemeClr>
                </a:solidFill>
                <a:latin typeface="Microsoft Yahei"/>
                <a:ea typeface="Microsoft Yahei"/>
                <a:cs typeface="Microsoft Yahei"/>
              </a:rPr>
              <a:t>MCTS-</a:t>
            </a:r>
            <a:r>
              <a:rPr lang="zh-CN" altLang="en-US" sz="3000" b="1" dirty="0">
                <a:solidFill>
                  <a:schemeClr val="accent1">
                    <a:alpha val="100000"/>
                  </a:schemeClr>
                </a:solidFill>
                <a:latin typeface="Microsoft Yahei"/>
                <a:ea typeface="Microsoft Yahei"/>
                <a:cs typeface="Microsoft Yahei"/>
              </a:rPr>
              <a:t>子图探索</a:t>
            </a:r>
            <a:endParaRPr lang="en-US" sz="3000" b="1" dirty="0">
              <a:solidFill>
                <a:schemeClr val="accent1">
                  <a:alpha val="100000"/>
                </a:schemeClr>
              </a:solidFill>
              <a:latin typeface="Microsoft Yahei"/>
              <a:ea typeface="Microsoft Yahei"/>
              <a:cs typeface="Microsoft Yahei"/>
            </a:endParaRPr>
          </a:p>
        </p:txBody>
      </p:sp>
      <p:sp>
        <p:nvSpPr>
          <p:cNvPr id="23" name="文本框 22">
            <a:extLst>
              <a:ext uri="{FF2B5EF4-FFF2-40B4-BE49-F238E27FC236}">
                <a16:creationId xmlns:a16="http://schemas.microsoft.com/office/drawing/2014/main" id="{972FBA20-E05A-E661-401B-55D6B6EC0184}"/>
              </a:ext>
            </a:extLst>
          </p:cNvPr>
          <p:cNvSpPr txBox="1"/>
          <p:nvPr/>
        </p:nvSpPr>
        <p:spPr>
          <a:xfrm>
            <a:off x="970539" y="1219200"/>
            <a:ext cx="6573261" cy="4247317"/>
          </a:xfrm>
          <a:prstGeom prst="rect">
            <a:avLst/>
          </a:prstGeom>
          <a:noFill/>
        </p:spPr>
        <p:txBody>
          <a:bodyPr wrap="square" rtlCol="0">
            <a:spAutoFit/>
          </a:bodyPr>
          <a:lstStyle/>
          <a:p>
            <a:r>
              <a:rPr lang="zh-CN" altLang="en-US" dirty="0"/>
              <a:t>每次迭代有两个阶段：</a:t>
            </a:r>
            <a:endParaRPr lang="en-US" altLang="zh-CN" dirty="0"/>
          </a:p>
          <a:p>
            <a:r>
              <a:rPr lang="en-US" altLang="zh-CN" dirty="0"/>
              <a:t>1.</a:t>
            </a:r>
            <a:r>
              <a:rPr lang="zh-CN" altLang="en-US" dirty="0"/>
              <a:t>向前传递：</a:t>
            </a:r>
            <a:r>
              <a:rPr lang="en-US" altLang="zh-CN" dirty="0"/>
              <a:t>MCTS selects a path starting from the root N0 to a leaf node </a:t>
            </a:r>
            <a:r>
              <a:rPr lang="en-US" altLang="zh-CN" dirty="0" err="1"/>
              <a:t>Nl</a:t>
            </a:r>
            <a:r>
              <a:rPr lang="en-US" altLang="zh-CN" dirty="0"/>
              <a:t> .</a:t>
            </a:r>
          </a:p>
          <a:p>
            <a:endParaRPr lang="en-US" altLang="zh-CN" dirty="0"/>
          </a:p>
          <a:p>
            <a:endParaRPr lang="en-US" altLang="zh-CN" dirty="0"/>
          </a:p>
          <a:p>
            <a:endParaRPr lang="en-US" altLang="zh-CN" dirty="0"/>
          </a:p>
          <a:p>
            <a:endParaRPr lang="en-US" altLang="zh-CN" dirty="0"/>
          </a:p>
          <a:p>
            <a:endParaRPr lang="en-US" altLang="zh-CN" dirty="0"/>
          </a:p>
          <a:p>
            <a:r>
              <a:rPr lang="en-US" altLang="zh-CN" dirty="0"/>
              <a:t>2.</a:t>
            </a:r>
            <a:r>
              <a:rPr lang="zh-CN" altLang="en-US" dirty="0"/>
              <a:t>反向传播：</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pic>
        <p:nvPicPr>
          <p:cNvPr id="25" name="图片 24">
            <a:extLst>
              <a:ext uri="{FF2B5EF4-FFF2-40B4-BE49-F238E27FC236}">
                <a16:creationId xmlns:a16="http://schemas.microsoft.com/office/drawing/2014/main" id="{5DFCCFCA-64A4-7DBF-D70C-D1E6823EF5F1}"/>
              </a:ext>
            </a:extLst>
          </p:cNvPr>
          <p:cNvPicPr>
            <a:picLocks noChangeAspect="1"/>
          </p:cNvPicPr>
          <p:nvPr/>
        </p:nvPicPr>
        <p:blipFill>
          <a:blip r:embed="rId2"/>
          <a:stretch>
            <a:fillRect/>
          </a:stretch>
        </p:blipFill>
        <p:spPr>
          <a:xfrm>
            <a:off x="2094405" y="2006818"/>
            <a:ext cx="4029637" cy="1257475"/>
          </a:xfrm>
          <a:prstGeom prst="rect">
            <a:avLst/>
          </a:prstGeom>
        </p:spPr>
      </p:pic>
      <p:pic>
        <p:nvPicPr>
          <p:cNvPr id="27" name="图片 26">
            <a:extLst>
              <a:ext uri="{FF2B5EF4-FFF2-40B4-BE49-F238E27FC236}">
                <a16:creationId xmlns:a16="http://schemas.microsoft.com/office/drawing/2014/main" id="{AF5202C4-A358-3D4D-EA2B-41601EC41A78}"/>
              </a:ext>
            </a:extLst>
          </p:cNvPr>
          <p:cNvPicPr>
            <a:picLocks noChangeAspect="1"/>
          </p:cNvPicPr>
          <p:nvPr/>
        </p:nvPicPr>
        <p:blipFill rotWithShape="1">
          <a:blip r:embed="rId3"/>
          <a:srcRect t="15386"/>
          <a:stretch/>
        </p:blipFill>
        <p:spPr>
          <a:xfrm>
            <a:off x="2542299" y="3975710"/>
            <a:ext cx="3610479" cy="725453"/>
          </a:xfrm>
          <a:prstGeom prst="rect">
            <a:avLst/>
          </a:prstGeom>
        </p:spPr>
      </p:pic>
      <p:pic>
        <p:nvPicPr>
          <p:cNvPr id="29" name="图片 28">
            <a:extLst>
              <a:ext uri="{FF2B5EF4-FFF2-40B4-BE49-F238E27FC236}">
                <a16:creationId xmlns:a16="http://schemas.microsoft.com/office/drawing/2014/main" id="{2E52F87D-79D0-7D82-F79A-5009E27D73AD}"/>
              </a:ext>
            </a:extLst>
          </p:cNvPr>
          <p:cNvPicPr>
            <a:picLocks noChangeAspect="1"/>
          </p:cNvPicPr>
          <p:nvPr/>
        </p:nvPicPr>
        <p:blipFill>
          <a:blip r:embed="rId4"/>
          <a:stretch>
            <a:fillRect/>
          </a:stretch>
        </p:blipFill>
        <p:spPr>
          <a:xfrm>
            <a:off x="6858000" y="2209800"/>
            <a:ext cx="4972420" cy="3724827"/>
          </a:xfrm>
          <a:prstGeom prst="rect">
            <a:avLst/>
          </a:prstGeom>
        </p:spPr>
      </p:pic>
    </p:spTree>
    <p:extLst>
      <p:ext uri="{BB962C8B-B14F-4D97-AF65-F5344CB8AC3E}">
        <p14:creationId xmlns:p14="http://schemas.microsoft.com/office/powerpoint/2010/main" val="4591151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454963" y="331168"/>
            <a:ext cx="84147" cy="84147"/>
          </a:xfrm>
          <a:prstGeom prst="ellipse">
            <a:avLst/>
          </a:prstGeom>
          <a:solidFill>
            <a:schemeClr val="accent1">
              <a:alpha val="100000"/>
            </a:schemeClr>
          </a:solidFill>
          <a:ln/>
        </p:spPr>
      </p:sp>
      <p:sp>
        <p:nvSpPr>
          <p:cNvPr id="3" name="AutoShape 3"/>
          <p:cNvSpPr/>
          <p:nvPr/>
        </p:nvSpPr>
        <p:spPr>
          <a:xfrm>
            <a:off x="575049" y="337743"/>
            <a:ext cx="78137" cy="78137"/>
          </a:xfrm>
          <a:prstGeom prst="ellipse">
            <a:avLst/>
          </a:prstGeom>
          <a:solidFill>
            <a:schemeClr val="accent1">
              <a:alpha val="80000"/>
            </a:schemeClr>
          </a:solidFill>
          <a:ln/>
        </p:spPr>
      </p:sp>
      <p:sp>
        <p:nvSpPr>
          <p:cNvPr id="4" name="AutoShape 4"/>
          <p:cNvSpPr/>
          <p:nvPr/>
        </p:nvSpPr>
        <p:spPr>
          <a:xfrm>
            <a:off x="689125" y="339460"/>
            <a:ext cx="74704" cy="74704"/>
          </a:xfrm>
          <a:prstGeom prst="ellipse">
            <a:avLst/>
          </a:prstGeom>
          <a:solidFill>
            <a:schemeClr val="accent1">
              <a:alpha val="60000"/>
            </a:schemeClr>
          </a:solidFill>
          <a:ln/>
        </p:spPr>
      </p:sp>
      <p:sp>
        <p:nvSpPr>
          <p:cNvPr id="5" name="AutoShape 5"/>
          <p:cNvSpPr/>
          <p:nvPr/>
        </p:nvSpPr>
        <p:spPr>
          <a:xfrm>
            <a:off x="799768" y="348430"/>
            <a:ext cx="69238" cy="69238"/>
          </a:xfrm>
          <a:prstGeom prst="ellipse">
            <a:avLst/>
          </a:prstGeom>
          <a:solidFill>
            <a:schemeClr val="accent1">
              <a:alpha val="40000"/>
            </a:schemeClr>
          </a:solidFill>
          <a:ln/>
        </p:spPr>
      </p:sp>
      <p:sp>
        <p:nvSpPr>
          <p:cNvPr id="6" name="AutoShape 6"/>
          <p:cNvSpPr/>
          <p:nvPr/>
        </p:nvSpPr>
        <p:spPr>
          <a:xfrm>
            <a:off x="904945" y="344297"/>
            <a:ext cx="65594" cy="65594"/>
          </a:xfrm>
          <a:prstGeom prst="ellipse">
            <a:avLst/>
          </a:prstGeom>
          <a:solidFill>
            <a:schemeClr val="accent1">
              <a:alpha val="20000"/>
            </a:schemeClr>
          </a:solidFill>
          <a:ln/>
        </p:spPr>
      </p:sp>
      <p:sp>
        <p:nvSpPr>
          <p:cNvPr id="7" name="AutoShape 7"/>
          <p:cNvSpPr/>
          <p:nvPr/>
        </p:nvSpPr>
        <p:spPr>
          <a:xfrm>
            <a:off x="454963" y="448942"/>
            <a:ext cx="84147" cy="84147"/>
          </a:xfrm>
          <a:prstGeom prst="ellipse">
            <a:avLst/>
          </a:prstGeom>
          <a:solidFill>
            <a:schemeClr val="accent1">
              <a:alpha val="100000"/>
            </a:schemeClr>
          </a:solidFill>
          <a:ln/>
        </p:spPr>
      </p:sp>
      <p:sp>
        <p:nvSpPr>
          <p:cNvPr id="8" name="AutoShape 8"/>
          <p:cNvSpPr/>
          <p:nvPr/>
        </p:nvSpPr>
        <p:spPr>
          <a:xfrm>
            <a:off x="575049" y="455517"/>
            <a:ext cx="78137" cy="78137"/>
          </a:xfrm>
          <a:prstGeom prst="ellipse">
            <a:avLst/>
          </a:prstGeom>
          <a:solidFill>
            <a:schemeClr val="accent1">
              <a:alpha val="80000"/>
            </a:schemeClr>
          </a:solidFill>
          <a:ln/>
        </p:spPr>
      </p:sp>
      <p:sp>
        <p:nvSpPr>
          <p:cNvPr id="9" name="AutoShape 9"/>
          <p:cNvSpPr/>
          <p:nvPr/>
        </p:nvSpPr>
        <p:spPr>
          <a:xfrm>
            <a:off x="689125" y="457233"/>
            <a:ext cx="74704" cy="74704"/>
          </a:xfrm>
          <a:prstGeom prst="ellipse">
            <a:avLst/>
          </a:prstGeom>
          <a:solidFill>
            <a:schemeClr val="accent1">
              <a:alpha val="60000"/>
            </a:schemeClr>
          </a:solidFill>
          <a:ln/>
        </p:spPr>
      </p:sp>
      <p:sp>
        <p:nvSpPr>
          <p:cNvPr id="10" name="AutoShape 10"/>
          <p:cNvSpPr/>
          <p:nvPr/>
        </p:nvSpPr>
        <p:spPr>
          <a:xfrm>
            <a:off x="799768" y="466203"/>
            <a:ext cx="69238" cy="69238"/>
          </a:xfrm>
          <a:prstGeom prst="ellipse">
            <a:avLst/>
          </a:prstGeom>
          <a:solidFill>
            <a:schemeClr val="accent1">
              <a:alpha val="40000"/>
            </a:schemeClr>
          </a:solidFill>
          <a:ln/>
        </p:spPr>
      </p:sp>
      <p:sp>
        <p:nvSpPr>
          <p:cNvPr id="11" name="AutoShape 11"/>
          <p:cNvSpPr/>
          <p:nvPr/>
        </p:nvSpPr>
        <p:spPr>
          <a:xfrm>
            <a:off x="904945" y="462070"/>
            <a:ext cx="65594" cy="65594"/>
          </a:xfrm>
          <a:prstGeom prst="ellipse">
            <a:avLst/>
          </a:prstGeom>
          <a:solidFill>
            <a:schemeClr val="accent1">
              <a:alpha val="20000"/>
            </a:schemeClr>
          </a:solidFill>
          <a:ln/>
        </p:spPr>
      </p:sp>
      <p:sp>
        <p:nvSpPr>
          <p:cNvPr id="12" name="AutoShape 12"/>
          <p:cNvSpPr/>
          <p:nvPr/>
        </p:nvSpPr>
        <p:spPr>
          <a:xfrm>
            <a:off x="454963" y="566715"/>
            <a:ext cx="84147" cy="84147"/>
          </a:xfrm>
          <a:prstGeom prst="ellipse">
            <a:avLst/>
          </a:prstGeom>
          <a:solidFill>
            <a:schemeClr val="accent1">
              <a:alpha val="100000"/>
            </a:schemeClr>
          </a:solidFill>
          <a:ln/>
        </p:spPr>
      </p:sp>
      <p:sp>
        <p:nvSpPr>
          <p:cNvPr id="13" name="AutoShape 13"/>
          <p:cNvSpPr/>
          <p:nvPr/>
        </p:nvSpPr>
        <p:spPr>
          <a:xfrm>
            <a:off x="575049" y="573291"/>
            <a:ext cx="78137" cy="78137"/>
          </a:xfrm>
          <a:prstGeom prst="ellipse">
            <a:avLst/>
          </a:prstGeom>
          <a:solidFill>
            <a:schemeClr val="accent1">
              <a:alpha val="80000"/>
            </a:schemeClr>
          </a:solidFill>
          <a:ln/>
        </p:spPr>
      </p:sp>
      <p:sp>
        <p:nvSpPr>
          <p:cNvPr id="14" name="AutoShape 14"/>
          <p:cNvSpPr/>
          <p:nvPr/>
        </p:nvSpPr>
        <p:spPr>
          <a:xfrm>
            <a:off x="689125" y="575007"/>
            <a:ext cx="74704" cy="74704"/>
          </a:xfrm>
          <a:prstGeom prst="ellipse">
            <a:avLst/>
          </a:prstGeom>
          <a:solidFill>
            <a:schemeClr val="accent1">
              <a:alpha val="60000"/>
            </a:schemeClr>
          </a:solidFill>
          <a:ln/>
        </p:spPr>
      </p:sp>
      <p:sp>
        <p:nvSpPr>
          <p:cNvPr id="15" name="AutoShape 15"/>
          <p:cNvSpPr/>
          <p:nvPr/>
        </p:nvSpPr>
        <p:spPr>
          <a:xfrm>
            <a:off x="799768" y="583977"/>
            <a:ext cx="69238" cy="69238"/>
          </a:xfrm>
          <a:prstGeom prst="ellipse">
            <a:avLst/>
          </a:prstGeom>
          <a:solidFill>
            <a:schemeClr val="accent1">
              <a:alpha val="40000"/>
            </a:schemeClr>
          </a:solidFill>
          <a:ln/>
        </p:spPr>
      </p:sp>
      <p:sp>
        <p:nvSpPr>
          <p:cNvPr id="16" name="AutoShape 16"/>
          <p:cNvSpPr/>
          <p:nvPr/>
        </p:nvSpPr>
        <p:spPr>
          <a:xfrm>
            <a:off x="904945" y="579844"/>
            <a:ext cx="65594" cy="65594"/>
          </a:xfrm>
          <a:prstGeom prst="ellipse">
            <a:avLst/>
          </a:prstGeom>
          <a:solidFill>
            <a:schemeClr val="accent1">
              <a:alpha val="20000"/>
            </a:schemeClr>
          </a:solidFill>
          <a:ln/>
        </p:spPr>
      </p:sp>
      <p:sp>
        <p:nvSpPr>
          <p:cNvPr id="17" name="AutoShape 17"/>
          <p:cNvSpPr/>
          <p:nvPr/>
        </p:nvSpPr>
        <p:spPr>
          <a:xfrm>
            <a:off x="454963" y="684489"/>
            <a:ext cx="84147" cy="84147"/>
          </a:xfrm>
          <a:prstGeom prst="ellipse">
            <a:avLst/>
          </a:prstGeom>
          <a:solidFill>
            <a:schemeClr val="accent1">
              <a:alpha val="100000"/>
            </a:schemeClr>
          </a:solidFill>
          <a:ln/>
        </p:spPr>
      </p:sp>
      <p:sp>
        <p:nvSpPr>
          <p:cNvPr id="18" name="AutoShape 18"/>
          <p:cNvSpPr/>
          <p:nvPr/>
        </p:nvSpPr>
        <p:spPr>
          <a:xfrm>
            <a:off x="575049" y="691064"/>
            <a:ext cx="78137" cy="78137"/>
          </a:xfrm>
          <a:prstGeom prst="ellipse">
            <a:avLst/>
          </a:prstGeom>
          <a:solidFill>
            <a:schemeClr val="accent1">
              <a:alpha val="80000"/>
            </a:schemeClr>
          </a:solidFill>
          <a:ln/>
        </p:spPr>
      </p:sp>
      <p:sp>
        <p:nvSpPr>
          <p:cNvPr id="19" name="AutoShape 19"/>
          <p:cNvSpPr/>
          <p:nvPr/>
        </p:nvSpPr>
        <p:spPr>
          <a:xfrm>
            <a:off x="689125" y="692781"/>
            <a:ext cx="74704" cy="74704"/>
          </a:xfrm>
          <a:prstGeom prst="ellipse">
            <a:avLst/>
          </a:prstGeom>
          <a:solidFill>
            <a:schemeClr val="accent1">
              <a:alpha val="60000"/>
            </a:schemeClr>
          </a:solidFill>
          <a:ln/>
        </p:spPr>
      </p:sp>
      <p:sp>
        <p:nvSpPr>
          <p:cNvPr id="20" name="AutoShape 20"/>
          <p:cNvSpPr/>
          <p:nvPr/>
        </p:nvSpPr>
        <p:spPr>
          <a:xfrm>
            <a:off x="799768" y="701751"/>
            <a:ext cx="69238" cy="69238"/>
          </a:xfrm>
          <a:prstGeom prst="ellipse">
            <a:avLst/>
          </a:prstGeom>
          <a:solidFill>
            <a:schemeClr val="accent1">
              <a:alpha val="40000"/>
            </a:schemeClr>
          </a:solidFill>
          <a:ln/>
        </p:spPr>
      </p:sp>
      <p:sp>
        <p:nvSpPr>
          <p:cNvPr id="21" name="AutoShape 21"/>
          <p:cNvSpPr/>
          <p:nvPr/>
        </p:nvSpPr>
        <p:spPr>
          <a:xfrm>
            <a:off x="904945" y="697618"/>
            <a:ext cx="65594" cy="65594"/>
          </a:xfrm>
          <a:prstGeom prst="ellipse">
            <a:avLst/>
          </a:prstGeom>
          <a:solidFill>
            <a:schemeClr val="accent1">
              <a:alpha val="20000"/>
            </a:schemeClr>
          </a:solidFill>
          <a:ln/>
        </p:spPr>
      </p:sp>
      <p:sp>
        <p:nvSpPr>
          <p:cNvPr id="22" name="TextBox 22"/>
          <p:cNvSpPr txBox="1"/>
          <p:nvPr/>
        </p:nvSpPr>
        <p:spPr>
          <a:xfrm>
            <a:off x="1094842" y="93878"/>
            <a:ext cx="10001250" cy="826316"/>
          </a:xfrm>
          <a:prstGeom prst="rect">
            <a:avLst/>
          </a:prstGeom>
          <a:ln/>
        </p:spPr>
        <p:txBody>
          <a:bodyPr vert="horz" wrap="square" lIns="123825" tIns="123825" rIns="57150" bIns="123825" rtlCol="0" anchor="t" anchorCtr="0">
            <a:spAutoFit/>
          </a:bodyPr>
          <a:lstStyle/>
          <a:p>
            <a:pPr>
              <a:lnSpc>
                <a:spcPct val="140000"/>
              </a:lnSpc>
            </a:pPr>
            <a:r>
              <a:rPr lang="zh-CN" altLang="en-US" sz="3000" b="1" dirty="0">
                <a:solidFill>
                  <a:schemeClr val="accent1">
                    <a:alpha val="100000"/>
                  </a:schemeClr>
                </a:solidFill>
                <a:latin typeface="Microsoft Yahei"/>
                <a:ea typeface="Microsoft Yahei"/>
                <a:cs typeface="Microsoft Yahei"/>
              </a:rPr>
              <a:t>条件子图采样模块</a:t>
            </a:r>
            <a:endParaRPr lang="en-US" sz="3000" b="1" dirty="0">
              <a:solidFill>
                <a:schemeClr val="accent1">
                  <a:alpha val="100000"/>
                </a:schemeClr>
              </a:solidFill>
              <a:latin typeface="Microsoft Yahei"/>
              <a:ea typeface="Microsoft Yahei"/>
              <a:cs typeface="Microsoft Yahei"/>
            </a:endParaRPr>
          </a:p>
        </p:txBody>
      </p:sp>
      <p:sp>
        <p:nvSpPr>
          <p:cNvPr id="35" name="文本框 34">
            <a:extLst>
              <a:ext uri="{FF2B5EF4-FFF2-40B4-BE49-F238E27FC236}">
                <a16:creationId xmlns:a16="http://schemas.microsoft.com/office/drawing/2014/main" id="{73035510-8E0B-8479-BDB8-E283E908BE1A}"/>
              </a:ext>
            </a:extLst>
          </p:cNvPr>
          <p:cNvSpPr txBox="1"/>
          <p:nvPr/>
        </p:nvSpPr>
        <p:spPr>
          <a:xfrm>
            <a:off x="689125" y="1493940"/>
            <a:ext cx="10664675" cy="3785652"/>
          </a:xfrm>
          <a:prstGeom prst="rect">
            <a:avLst/>
          </a:prstGeom>
          <a:noFill/>
        </p:spPr>
        <p:txBody>
          <a:bodyPr wrap="square" rtlCol="0">
            <a:spAutoFit/>
          </a:bodyPr>
          <a:lstStyle/>
          <a:p>
            <a:r>
              <a:rPr lang="en-US" altLang="zh-CN" sz="2000" dirty="0">
                <a:solidFill>
                  <a:schemeClr val="dk1">
                    <a:alpha val="100000"/>
                  </a:schemeClr>
                </a:solidFill>
                <a:latin typeface="Microsoft Yahei"/>
                <a:ea typeface="Microsoft Yahei"/>
              </a:rPr>
              <a:t>In </a:t>
            </a:r>
            <a:r>
              <a:rPr lang="en-US" altLang="zh-CN" sz="2000" dirty="0" err="1">
                <a:solidFill>
                  <a:schemeClr val="dk1">
                    <a:alpha val="100000"/>
                  </a:schemeClr>
                </a:solidFill>
                <a:latin typeface="Microsoft Yahei"/>
                <a:ea typeface="Microsoft Yahei"/>
              </a:rPr>
              <a:t>ProtGNN</a:t>
            </a:r>
            <a:r>
              <a:rPr lang="en-US" altLang="zh-CN" sz="2000" dirty="0">
                <a:solidFill>
                  <a:schemeClr val="dk1">
                    <a:alpha val="100000"/>
                  </a:schemeClr>
                </a:solidFill>
                <a:latin typeface="Microsoft Yahei"/>
                <a:ea typeface="Microsoft Yahei"/>
              </a:rPr>
              <a:t>+, we not only show the similarity scores to prototypes, but also identify which part of the input graph is most similar to each prototype as part of the reasoning process.</a:t>
            </a:r>
          </a:p>
          <a:p>
            <a:endParaRPr lang="en-US" altLang="zh-CN" sz="2000" dirty="0">
              <a:solidFill>
                <a:schemeClr val="dk1">
                  <a:alpha val="100000"/>
                </a:schemeClr>
              </a:solidFill>
              <a:latin typeface="Microsoft Yahei"/>
              <a:ea typeface="Microsoft Yahei"/>
            </a:endParaRPr>
          </a:p>
          <a:p>
            <a:r>
              <a:rPr lang="en-US" altLang="zh-CN" sz="2000" dirty="0">
                <a:solidFill>
                  <a:schemeClr val="dk1">
                    <a:alpha val="100000"/>
                  </a:schemeClr>
                </a:solidFill>
                <a:latin typeface="Microsoft Yahei"/>
                <a:ea typeface="Microsoft Yahei"/>
              </a:rPr>
              <a:t>We adopt a parameterized method for efficient similar subgraph selection conditioned on given prototypes. The optimization objective of the conditional subgraph sampling module is:</a:t>
            </a:r>
          </a:p>
          <a:p>
            <a:endParaRPr lang="en-US" altLang="zh-CN" sz="2000" dirty="0">
              <a:solidFill>
                <a:schemeClr val="dk1">
                  <a:alpha val="100000"/>
                </a:schemeClr>
              </a:solidFill>
              <a:latin typeface="Microsoft Yahei"/>
              <a:ea typeface="Microsoft Yahei"/>
            </a:endParaRPr>
          </a:p>
          <a:p>
            <a:endParaRPr lang="en-US" altLang="zh-CN" sz="2000" dirty="0">
              <a:solidFill>
                <a:schemeClr val="dk1">
                  <a:alpha val="100000"/>
                </a:schemeClr>
              </a:solidFill>
              <a:latin typeface="Microsoft Yahei"/>
              <a:ea typeface="Microsoft Yahei"/>
            </a:endParaRPr>
          </a:p>
          <a:p>
            <a:endParaRPr lang="en-US" altLang="zh-CN" sz="2000" dirty="0">
              <a:solidFill>
                <a:schemeClr val="dk1">
                  <a:alpha val="100000"/>
                </a:schemeClr>
              </a:solidFill>
              <a:latin typeface="Microsoft Yahei"/>
              <a:ea typeface="Microsoft Yahei"/>
            </a:endParaRPr>
          </a:p>
          <a:p>
            <a:r>
              <a:rPr lang="en-US" altLang="zh-CN" sz="2000" dirty="0">
                <a:solidFill>
                  <a:schemeClr val="dk1">
                    <a:alpha val="100000"/>
                  </a:schemeClr>
                </a:solidFill>
                <a:latin typeface="Microsoft Yahei"/>
                <a:ea typeface="Microsoft Yahei"/>
              </a:rPr>
              <a:t>where </a:t>
            </a:r>
            <a:r>
              <a:rPr lang="en-US" altLang="zh-CN" sz="2000" dirty="0" err="1">
                <a:solidFill>
                  <a:schemeClr val="dk1">
                    <a:alpha val="100000"/>
                  </a:schemeClr>
                </a:solidFill>
                <a:latin typeface="Microsoft Yahei"/>
                <a:ea typeface="Microsoft Yahei"/>
              </a:rPr>
              <a:t>Gs</a:t>
            </a:r>
            <a:r>
              <a:rPr lang="en-US" altLang="zh-CN" sz="2000" dirty="0">
                <a:solidFill>
                  <a:schemeClr val="dk1">
                    <a:alpha val="100000"/>
                  </a:schemeClr>
                </a:solidFill>
                <a:latin typeface="Microsoft Yahei"/>
                <a:ea typeface="Microsoft Yahei"/>
              </a:rPr>
              <a:t> is the selected subgraph whose adjacency matrix is </a:t>
            </a:r>
            <a:r>
              <a:rPr lang="el-GR" altLang="zh-CN" sz="2000" dirty="0">
                <a:solidFill>
                  <a:schemeClr val="dk1">
                    <a:alpha val="100000"/>
                  </a:schemeClr>
                </a:solidFill>
                <a:latin typeface="Microsoft Yahei"/>
                <a:ea typeface="Microsoft Yahei"/>
              </a:rPr>
              <a:t>ε</a:t>
            </a:r>
            <a:r>
              <a:rPr lang="en-US" altLang="zh-CN" sz="2000" dirty="0">
                <a:solidFill>
                  <a:schemeClr val="dk1">
                    <a:alpha val="100000"/>
                  </a:schemeClr>
                </a:solidFill>
                <a:latin typeface="Microsoft Yahei"/>
                <a:ea typeface="Microsoft Yahei"/>
              </a:rPr>
              <a:t>. B is the maximum size of the subgraph.</a:t>
            </a:r>
            <a:endParaRPr lang="zh-CN" altLang="en-US" sz="2000" dirty="0">
              <a:solidFill>
                <a:schemeClr val="dk1">
                  <a:alpha val="100000"/>
                </a:schemeClr>
              </a:solidFill>
              <a:latin typeface="Microsoft Yahei"/>
              <a:ea typeface="Microsoft Yahei"/>
            </a:endParaRPr>
          </a:p>
        </p:txBody>
      </p:sp>
      <p:pic>
        <p:nvPicPr>
          <p:cNvPr id="26" name="图片 25">
            <a:extLst>
              <a:ext uri="{FF2B5EF4-FFF2-40B4-BE49-F238E27FC236}">
                <a16:creationId xmlns:a16="http://schemas.microsoft.com/office/drawing/2014/main" id="{EC0F2F00-9FDF-5975-ED28-41B2E3DDDAF4}"/>
              </a:ext>
            </a:extLst>
          </p:cNvPr>
          <p:cNvPicPr>
            <a:picLocks noChangeAspect="1"/>
          </p:cNvPicPr>
          <p:nvPr/>
        </p:nvPicPr>
        <p:blipFill>
          <a:blip r:embed="rId2"/>
          <a:stretch>
            <a:fillRect/>
          </a:stretch>
        </p:blipFill>
        <p:spPr>
          <a:xfrm>
            <a:off x="3505200" y="3886200"/>
            <a:ext cx="3734321" cy="485843"/>
          </a:xfrm>
          <a:prstGeom prst="rect">
            <a:avLst/>
          </a:prstGeom>
        </p:spPr>
      </p:pic>
    </p:spTree>
    <p:extLst>
      <p:ext uri="{BB962C8B-B14F-4D97-AF65-F5344CB8AC3E}">
        <p14:creationId xmlns:p14="http://schemas.microsoft.com/office/powerpoint/2010/main" val="26813335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454963" y="331168"/>
            <a:ext cx="84147" cy="84147"/>
          </a:xfrm>
          <a:prstGeom prst="ellipse">
            <a:avLst/>
          </a:prstGeom>
          <a:solidFill>
            <a:schemeClr val="accent1">
              <a:alpha val="100000"/>
            </a:schemeClr>
          </a:solidFill>
          <a:ln/>
        </p:spPr>
      </p:sp>
      <p:sp>
        <p:nvSpPr>
          <p:cNvPr id="3" name="AutoShape 3"/>
          <p:cNvSpPr/>
          <p:nvPr/>
        </p:nvSpPr>
        <p:spPr>
          <a:xfrm>
            <a:off x="575049" y="337743"/>
            <a:ext cx="78137" cy="78137"/>
          </a:xfrm>
          <a:prstGeom prst="ellipse">
            <a:avLst/>
          </a:prstGeom>
          <a:solidFill>
            <a:schemeClr val="accent1">
              <a:alpha val="80000"/>
            </a:schemeClr>
          </a:solidFill>
          <a:ln/>
        </p:spPr>
      </p:sp>
      <p:sp>
        <p:nvSpPr>
          <p:cNvPr id="4" name="AutoShape 4"/>
          <p:cNvSpPr/>
          <p:nvPr/>
        </p:nvSpPr>
        <p:spPr>
          <a:xfrm>
            <a:off x="689125" y="339460"/>
            <a:ext cx="74704" cy="74704"/>
          </a:xfrm>
          <a:prstGeom prst="ellipse">
            <a:avLst/>
          </a:prstGeom>
          <a:solidFill>
            <a:schemeClr val="accent1">
              <a:alpha val="60000"/>
            </a:schemeClr>
          </a:solidFill>
          <a:ln/>
        </p:spPr>
      </p:sp>
      <p:sp>
        <p:nvSpPr>
          <p:cNvPr id="5" name="AutoShape 5"/>
          <p:cNvSpPr/>
          <p:nvPr/>
        </p:nvSpPr>
        <p:spPr>
          <a:xfrm>
            <a:off x="799768" y="348430"/>
            <a:ext cx="69238" cy="69238"/>
          </a:xfrm>
          <a:prstGeom prst="ellipse">
            <a:avLst/>
          </a:prstGeom>
          <a:solidFill>
            <a:schemeClr val="accent1">
              <a:alpha val="40000"/>
            </a:schemeClr>
          </a:solidFill>
          <a:ln/>
        </p:spPr>
      </p:sp>
      <p:sp>
        <p:nvSpPr>
          <p:cNvPr id="6" name="AutoShape 6"/>
          <p:cNvSpPr/>
          <p:nvPr/>
        </p:nvSpPr>
        <p:spPr>
          <a:xfrm>
            <a:off x="904945" y="344297"/>
            <a:ext cx="65594" cy="65594"/>
          </a:xfrm>
          <a:prstGeom prst="ellipse">
            <a:avLst/>
          </a:prstGeom>
          <a:solidFill>
            <a:schemeClr val="accent1">
              <a:alpha val="20000"/>
            </a:schemeClr>
          </a:solidFill>
          <a:ln/>
        </p:spPr>
      </p:sp>
      <p:sp>
        <p:nvSpPr>
          <p:cNvPr id="7" name="AutoShape 7"/>
          <p:cNvSpPr/>
          <p:nvPr/>
        </p:nvSpPr>
        <p:spPr>
          <a:xfrm>
            <a:off x="454963" y="448942"/>
            <a:ext cx="84147" cy="84147"/>
          </a:xfrm>
          <a:prstGeom prst="ellipse">
            <a:avLst/>
          </a:prstGeom>
          <a:solidFill>
            <a:schemeClr val="accent1">
              <a:alpha val="100000"/>
            </a:schemeClr>
          </a:solidFill>
          <a:ln/>
        </p:spPr>
      </p:sp>
      <p:sp>
        <p:nvSpPr>
          <p:cNvPr id="8" name="AutoShape 8"/>
          <p:cNvSpPr/>
          <p:nvPr/>
        </p:nvSpPr>
        <p:spPr>
          <a:xfrm>
            <a:off x="575049" y="455517"/>
            <a:ext cx="78137" cy="78137"/>
          </a:xfrm>
          <a:prstGeom prst="ellipse">
            <a:avLst/>
          </a:prstGeom>
          <a:solidFill>
            <a:schemeClr val="accent1">
              <a:alpha val="80000"/>
            </a:schemeClr>
          </a:solidFill>
          <a:ln/>
        </p:spPr>
      </p:sp>
      <p:sp>
        <p:nvSpPr>
          <p:cNvPr id="9" name="AutoShape 9"/>
          <p:cNvSpPr/>
          <p:nvPr/>
        </p:nvSpPr>
        <p:spPr>
          <a:xfrm>
            <a:off x="689125" y="457233"/>
            <a:ext cx="74704" cy="74704"/>
          </a:xfrm>
          <a:prstGeom prst="ellipse">
            <a:avLst/>
          </a:prstGeom>
          <a:solidFill>
            <a:schemeClr val="accent1">
              <a:alpha val="60000"/>
            </a:schemeClr>
          </a:solidFill>
          <a:ln/>
        </p:spPr>
      </p:sp>
      <p:sp>
        <p:nvSpPr>
          <p:cNvPr id="10" name="AutoShape 10"/>
          <p:cNvSpPr/>
          <p:nvPr/>
        </p:nvSpPr>
        <p:spPr>
          <a:xfrm>
            <a:off x="799768" y="466203"/>
            <a:ext cx="69238" cy="69238"/>
          </a:xfrm>
          <a:prstGeom prst="ellipse">
            <a:avLst/>
          </a:prstGeom>
          <a:solidFill>
            <a:schemeClr val="accent1">
              <a:alpha val="40000"/>
            </a:schemeClr>
          </a:solidFill>
          <a:ln/>
        </p:spPr>
      </p:sp>
      <p:sp>
        <p:nvSpPr>
          <p:cNvPr id="11" name="AutoShape 11"/>
          <p:cNvSpPr/>
          <p:nvPr/>
        </p:nvSpPr>
        <p:spPr>
          <a:xfrm>
            <a:off x="904945" y="462070"/>
            <a:ext cx="65594" cy="65594"/>
          </a:xfrm>
          <a:prstGeom prst="ellipse">
            <a:avLst/>
          </a:prstGeom>
          <a:solidFill>
            <a:schemeClr val="accent1">
              <a:alpha val="20000"/>
            </a:schemeClr>
          </a:solidFill>
          <a:ln/>
        </p:spPr>
      </p:sp>
      <p:sp>
        <p:nvSpPr>
          <p:cNvPr id="12" name="AutoShape 12"/>
          <p:cNvSpPr/>
          <p:nvPr/>
        </p:nvSpPr>
        <p:spPr>
          <a:xfrm>
            <a:off x="454963" y="566715"/>
            <a:ext cx="84147" cy="84147"/>
          </a:xfrm>
          <a:prstGeom prst="ellipse">
            <a:avLst/>
          </a:prstGeom>
          <a:solidFill>
            <a:schemeClr val="accent1">
              <a:alpha val="100000"/>
            </a:schemeClr>
          </a:solidFill>
          <a:ln/>
        </p:spPr>
      </p:sp>
      <p:sp>
        <p:nvSpPr>
          <p:cNvPr id="13" name="AutoShape 13"/>
          <p:cNvSpPr/>
          <p:nvPr/>
        </p:nvSpPr>
        <p:spPr>
          <a:xfrm>
            <a:off x="575049" y="573291"/>
            <a:ext cx="78137" cy="78137"/>
          </a:xfrm>
          <a:prstGeom prst="ellipse">
            <a:avLst/>
          </a:prstGeom>
          <a:solidFill>
            <a:schemeClr val="accent1">
              <a:alpha val="80000"/>
            </a:schemeClr>
          </a:solidFill>
          <a:ln/>
        </p:spPr>
      </p:sp>
      <p:sp>
        <p:nvSpPr>
          <p:cNvPr id="14" name="AutoShape 14"/>
          <p:cNvSpPr/>
          <p:nvPr/>
        </p:nvSpPr>
        <p:spPr>
          <a:xfrm>
            <a:off x="689125" y="575007"/>
            <a:ext cx="74704" cy="74704"/>
          </a:xfrm>
          <a:prstGeom prst="ellipse">
            <a:avLst/>
          </a:prstGeom>
          <a:solidFill>
            <a:schemeClr val="accent1">
              <a:alpha val="60000"/>
            </a:schemeClr>
          </a:solidFill>
          <a:ln/>
        </p:spPr>
      </p:sp>
      <p:sp>
        <p:nvSpPr>
          <p:cNvPr id="15" name="AutoShape 15"/>
          <p:cNvSpPr/>
          <p:nvPr/>
        </p:nvSpPr>
        <p:spPr>
          <a:xfrm>
            <a:off x="799768" y="583977"/>
            <a:ext cx="69238" cy="69238"/>
          </a:xfrm>
          <a:prstGeom prst="ellipse">
            <a:avLst/>
          </a:prstGeom>
          <a:solidFill>
            <a:schemeClr val="accent1">
              <a:alpha val="40000"/>
            </a:schemeClr>
          </a:solidFill>
          <a:ln/>
        </p:spPr>
      </p:sp>
      <p:sp>
        <p:nvSpPr>
          <p:cNvPr id="16" name="AutoShape 16"/>
          <p:cNvSpPr/>
          <p:nvPr/>
        </p:nvSpPr>
        <p:spPr>
          <a:xfrm>
            <a:off x="904945" y="579844"/>
            <a:ext cx="65594" cy="65594"/>
          </a:xfrm>
          <a:prstGeom prst="ellipse">
            <a:avLst/>
          </a:prstGeom>
          <a:solidFill>
            <a:schemeClr val="accent1">
              <a:alpha val="20000"/>
            </a:schemeClr>
          </a:solidFill>
          <a:ln/>
        </p:spPr>
      </p:sp>
      <p:sp>
        <p:nvSpPr>
          <p:cNvPr id="17" name="AutoShape 17"/>
          <p:cNvSpPr/>
          <p:nvPr/>
        </p:nvSpPr>
        <p:spPr>
          <a:xfrm>
            <a:off x="454963" y="684489"/>
            <a:ext cx="84147" cy="84147"/>
          </a:xfrm>
          <a:prstGeom prst="ellipse">
            <a:avLst/>
          </a:prstGeom>
          <a:solidFill>
            <a:schemeClr val="accent1">
              <a:alpha val="100000"/>
            </a:schemeClr>
          </a:solidFill>
          <a:ln/>
        </p:spPr>
      </p:sp>
      <p:sp>
        <p:nvSpPr>
          <p:cNvPr id="18" name="AutoShape 18"/>
          <p:cNvSpPr/>
          <p:nvPr/>
        </p:nvSpPr>
        <p:spPr>
          <a:xfrm>
            <a:off x="575049" y="691064"/>
            <a:ext cx="78137" cy="78137"/>
          </a:xfrm>
          <a:prstGeom prst="ellipse">
            <a:avLst/>
          </a:prstGeom>
          <a:solidFill>
            <a:schemeClr val="accent1">
              <a:alpha val="80000"/>
            </a:schemeClr>
          </a:solidFill>
          <a:ln/>
        </p:spPr>
      </p:sp>
      <p:sp>
        <p:nvSpPr>
          <p:cNvPr id="19" name="AutoShape 19"/>
          <p:cNvSpPr/>
          <p:nvPr/>
        </p:nvSpPr>
        <p:spPr>
          <a:xfrm>
            <a:off x="689125" y="692781"/>
            <a:ext cx="74704" cy="74704"/>
          </a:xfrm>
          <a:prstGeom prst="ellipse">
            <a:avLst/>
          </a:prstGeom>
          <a:solidFill>
            <a:schemeClr val="accent1">
              <a:alpha val="60000"/>
            </a:schemeClr>
          </a:solidFill>
          <a:ln/>
        </p:spPr>
      </p:sp>
      <p:sp>
        <p:nvSpPr>
          <p:cNvPr id="20" name="AutoShape 20"/>
          <p:cNvSpPr/>
          <p:nvPr/>
        </p:nvSpPr>
        <p:spPr>
          <a:xfrm>
            <a:off x="799768" y="701751"/>
            <a:ext cx="69238" cy="69238"/>
          </a:xfrm>
          <a:prstGeom prst="ellipse">
            <a:avLst/>
          </a:prstGeom>
          <a:solidFill>
            <a:schemeClr val="accent1">
              <a:alpha val="40000"/>
            </a:schemeClr>
          </a:solidFill>
          <a:ln/>
        </p:spPr>
      </p:sp>
      <p:sp>
        <p:nvSpPr>
          <p:cNvPr id="21" name="AutoShape 21"/>
          <p:cNvSpPr/>
          <p:nvPr/>
        </p:nvSpPr>
        <p:spPr>
          <a:xfrm>
            <a:off x="904945" y="697618"/>
            <a:ext cx="65594" cy="65594"/>
          </a:xfrm>
          <a:prstGeom prst="ellipse">
            <a:avLst/>
          </a:prstGeom>
          <a:solidFill>
            <a:schemeClr val="accent1">
              <a:alpha val="20000"/>
            </a:schemeClr>
          </a:solidFill>
          <a:ln/>
        </p:spPr>
      </p:sp>
      <p:sp>
        <p:nvSpPr>
          <p:cNvPr id="22" name="TextBox 22"/>
          <p:cNvSpPr txBox="1"/>
          <p:nvPr/>
        </p:nvSpPr>
        <p:spPr>
          <a:xfrm>
            <a:off x="1094842" y="93878"/>
            <a:ext cx="10001250" cy="826316"/>
          </a:xfrm>
          <a:prstGeom prst="rect">
            <a:avLst/>
          </a:prstGeom>
          <a:ln/>
        </p:spPr>
        <p:txBody>
          <a:bodyPr vert="horz" wrap="square" lIns="123825" tIns="123825" rIns="57150" bIns="123825" rtlCol="0" anchor="t" anchorCtr="0">
            <a:spAutoFit/>
          </a:bodyPr>
          <a:lstStyle/>
          <a:p>
            <a:pPr>
              <a:lnSpc>
                <a:spcPct val="140000"/>
              </a:lnSpc>
            </a:pPr>
            <a:r>
              <a:rPr lang="zh-CN" altLang="en-US" sz="3000" b="1" dirty="0">
                <a:solidFill>
                  <a:schemeClr val="accent1">
                    <a:alpha val="100000"/>
                  </a:schemeClr>
                </a:solidFill>
                <a:latin typeface="Microsoft Yahei"/>
                <a:ea typeface="Microsoft Yahei"/>
                <a:cs typeface="Microsoft Yahei"/>
              </a:rPr>
              <a:t>条件子图采样模块</a:t>
            </a:r>
            <a:endParaRPr lang="en-US" sz="3000" b="1" dirty="0">
              <a:solidFill>
                <a:schemeClr val="accent1">
                  <a:alpha val="100000"/>
                </a:schemeClr>
              </a:solidFill>
              <a:latin typeface="Microsoft Yahei"/>
              <a:ea typeface="Microsoft Yahei"/>
              <a:cs typeface="Microsoft Yahei"/>
            </a:endParaRPr>
          </a:p>
        </p:txBody>
      </p:sp>
      <p:sp>
        <p:nvSpPr>
          <p:cNvPr id="35" name="文本框 34">
            <a:extLst>
              <a:ext uri="{FF2B5EF4-FFF2-40B4-BE49-F238E27FC236}">
                <a16:creationId xmlns:a16="http://schemas.microsoft.com/office/drawing/2014/main" id="{73035510-8E0B-8479-BDB8-E283E908BE1A}"/>
              </a:ext>
            </a:extLst>
          </p:cNvPr>
          <p:cNvSpPr txBox="1"/>
          <p:nvPr/>
        </p:nvSpPr>
        <p:spPr>
          <a:xfrm>
            <a:off x="707427" y="917912"/>
            <a:ext cx="10664675" cy="5324535"/>
          </a:xfrm>
          <a:prstGeom prst="rect">
            <a:avLst/>
          </a:prstGeom>
          <a:noFill/>
        </p:spPr>
        <p:txBody>
          <a:bodyPr wrap="square" rtlCol="0">
            <a:spAutoFit/>
          </a:bodyPr>
          <a:lstStyle/>
          <a:p>
            <a:r>
              <a:rPr lang="zh-CN" altLang="en-US" sz="2000" dirty="0">
                <a:solidFill>
                  <a:srgbClr val="060607"/>
                </a:solidFill>
                <a:highlight>
                  <a:srgbClr val="FFFFFF"/>
                </a:highlight>
                <a:latin typeface="-apple-system"/>
              </a:rPr>
              <a:t>图的组合性和离散性使得上述目标函数的直接优化难以实现，</a:t>
            </a:r>
            <a:r>
              <a:rPr lang="zh-CN" altLang="en-US" sz="2000" b="0" i="0" dirty="0">
                <a:solidFill>
                  <a:srgbClr val="060607"/>
                </a:solidFill>
                <a:effectLst/>
                <a:highlight>
                  <a:srgbClr val="FFFFFF"/>
                </a:highlight>
                <a:latin typeface="-apple-system"/>
              </a:rPr>
              <a:t>为了使用梯度下降等优化算法，问题被松弛到一个连续空间。在这个空间中，每个边 </a:t>
            </a:r>
            <a:r>
              <a:rPr lang="en-US" altLang="zh-CN" sz="2000" b="0" i="1" dirty="0" err="1">
                <a:solidFill>
                  <a:srgbClr val="060607"/>
                </a:solidFill>
                <a:effectLst/>
                <a:highlight>
                  <a:srgbClr val="FFFFFF"/>
                </a:highlight>
                <a:latin typeface="KaTeX_Math"/>
              </a:rPr>
              <a:t>eij</a:t>
            </a:r>
            <a:r>
              <a:rPr lang="zh-CN" altLang="en-US" sz="2000" b="0" i="0" dirty="0">
                <a:solidFill>
                  <a:srgbClr val="060607"/>
                </a:solidFill>
                <a:effectLst/>
                <a:highlight>
                  <a:srgbClr val="FFFFFF"/>
                </a:highlight>
                <a:latin typeface="KaTeX_Main"/>
              </a:rPr>
              <a:t>​</a:t>
            </a:r>
            <a:r>
              <a:rPr lang="zh-CN" altLang="en-US" sz="2000" b="0" i="0" dirty="0">
                <a:solidFill>
                  <a:srgbClr val="060607"/>
                </a:solidFill>
                <a:effectLst/>
                <a:highlight>
                  <a:srgbClr val="FFFFFF"/>
                </a:highlight>
                <a:latin typeface="-apple-system"/>
              </a:rPr>
              <a:t> 的选择不再是一个二元决策，而是一个介于</a:t>
            </a:r>
            <a:r>
              <a:rPr lang="en-US" altLang="zh-CN" sz="2000" b="0" i="0" dirty="0">
                <a:solidFill>
                  <a:srgbClr val="060607"/>
                </a:solidFill>
                <a:effectLst/>
                <a:highlight>
                  <a:srgbClr val="FFFFFF"/>
                </a:highlight>
                <a:latin typeface="-apple-system"/>
              </a:rPr>
              <a:t>0</a:t>
            </a:r>
            <a:r>
              <a:rPr lang="zh-CN" altLang="en-US" sz="2000" b="0" i="0" dirty="0">
                <a:solidFill>
                  <a:srgbClr val="060607"/>
                </a:solidFill>
                <a:effectLst/>
                <a:highlight>
                  <a:srgbClr val="FFFFFF"/>
                </a:highlight>
                <a:latin typeface="-apple-system"/>
              </a:rPr>
              <a:t>到</a:t>
            </a:r>
            <a:r>
              <a:rPr lang="en-US" altLang="zh-CN" sz="2000" b="0" i="0" dirty="0">
                <a:solidFill>
                  <a:srgbClr val="060607"/>
                </a:solidFill>
                <a:effectLst/>
                <a:highlight>
                  <a:srgbClr val="FFFFFF"/>
                </a:highlight>
                <a:latin typeface="-apple-system"/>
              </a:rPr>
              <a:t>1</a:t>
            </a:r>
            <a:r>
              <a:rPr lang="zh-CN" altLang="en-US" sz="2000" b="0" i="0" dirty="0">
                <a:solidFill>
                  <a:srgbClr val="060607"/>
                </a:solidFill>
                <a:effectLst/>
                <a:highlight>
                  <a:srgbClr val="FFFFFF"/>
                </a:highlight>
                <a:latin typeface="-apple-system"/>
              </a:rPr>
              <a:t>之间的连续值，这允许使用基于梯度的优化方法。</a:t>
            </a:r>
          </a:p>
          <a:p>
            <a:endParaRPr lang="en-US" altLang="zh-CN" sz="2000" b="0" i="0" dirty="0">
              <a:solidFill>
                <a:srgbClr val="060607"/>
              </a:solidFill>
              <a:effectLst/>
              <a:highlight>
                <a:srgbClr val="FFFFFF"/>
              </a:highlight>
              <a:latin typeface="-apple-system"/>
            </a:endParaRPr>
          </a:p>
          <a:p>
            <a:r>
              <a:rPr lang="zh-CN" altLang="en-US" sz="2000" b="0" i="0" dirty="0">
                <a:solidFill>
                  <a:srgbClr val="060607"/>
                </a:solidFill>
                <a:effectLst/>
                <a:highlight>
                  <a:srgbClr val="FFFFFF"/>
                </a:highlight>
                <a:latin typeface="-apple-system"/>
              </a:rPr>
              <a:t>使用 </a:t>
            </a:r>
            <a:r>
              <a:rPr lang="en-US" altLang="zh-CN" sz="2000" b="0" i="0" dirty="0">
                <a:solidFill>
                  <a:srgbClr val="060607"/>
                </a:solidFill>
                <a:effectLst/>
                <a:highlight>
                  <a:srgbClr val="FFFFFF"/>
                </a:highlight>
                <a:latin typeface="-apple-system"/>
              </a:rPr>
              <a:t>MLP </a:t>
            </a:r>
            <a:r>
              <a:rPr lang="zh-CN" altLang="en-US" sz="2000" b="0" i="0" dirty="0">
                <a:solidFill>
                  <a:srgbClr val="060607"/>
                </a:solidFill>
                <a:effectLst/>
                <a:highlight>
                  <a:srgbClr val="FFFFFF"/>
                </a:highlight>
                <a:latin typeface="-apple-system"/>
              </a:rPr>
              <a:t>来学习一个函数，该函数根据节点的嵌入和原型向量，输出图中每条边被选中的概率。这样，模型就可以通过选择概率高的边来构建一个条件子图，这个子图在解释模型预测时更加相关和有用</a:t>
            </a:r>
            <a:r>
              <a:rPr lang="en-US" altLang="zh-CN" sz="2000" b="0" i="0" dirty="0">
                <a:solidFill>
                  <a:srgbClr val="060607"/>
                </a:solidFill>
                <a:effectLst/>
                <a:highlight>
                  <a:srgbClr val="FFFFFF"/>
                </a:highlight>
                <a:latin typeface="-apple-system"/>
              </a:rPr>
              <a:t>:</a:t>
            </a:r>
          </a:p>
          <a:p>
            <a:endParaRPr lang="en-US" altLang="zh-CN" sz="2000" dirty="0">
              <a:solidFill>
                <a:srgbClr val="060607"/>
              </a:solidFill>
              <a:highlight>
                <a:srgbClr val="FFFFFF"/>
              </a:highlight>
              <a:latin typeface="-apple-system"/>
              <a:ea typeface="Microsoft Yahei"/>
            </a:endParaRPr>
          </a:p>
          <a:p>
            <a:endParaRPr lang="en-US" altLang="zh-CN" sz="2000" dirty="0">
              <a:solidFill>
                <a:srgbClr val="060607"/>
              </a:solidFill>
              <a:highlight>
                <a:srgbClr val="FFFFFF"/>
              </a:highlight>
              <a:latin typeface="-apple-system"/>
              <a:ea typeface="Microsoft Yahei"/>
            </a:endParaRPr>
          </a:p>
          <a:p>
            <a:endParaRPr lang="en-US" altLang="zh-CN" sz="2000" dirty="0">
              <a:solidFill>
                <a:srgbClr val="060607"/>
              </a:solidFill>
              <a:highlight>
                <a:srgbClr val="FFFFFF"/>
              </a:highlight>
              <a:latin typeface="-apple-system"/>
            </a:endParaRPr>
          </a:p>
          <a:p>
            <a:r>
              <a:rPr lang="zh-CN" altLang="en-US" sz="2000" dirty="0">
                <a:solidFill>
                  <a:srgbClr val="060607"/>
                </a:solidFill>
                <a:highlight>
                  <a:srgbClr val="FFFFFF"/>
                </a:highlight>
                <a:latin typeface="-apple-system"/>
              </a:rPr>
              <a:t>因此，目标函数更新为：</a:t>
            </a:r>
            <a:endParaRPr lang="en-US" altLang="zh-CN" sz="2000" dirty="0">
              <a:solidFill>
                <a:srgbClr val="060607"/>
              </a:solidFill>
              <a:highlight>
                <a:srgbClr val="FFFFFF"/>
              </a:highlight>
              <a:latin typeface="-apple-system"/>
            </a:endParaRPr>
          </a:p>
          <a:p>
            <a:endParaRPr lang="en-US" altLang="zh-CN" sz="2000" dirty="0">
              <a:solidFill>
                <a:srgbClr val="060607"/>
              </a:solidFill>
              <a:highlight>
                <a:srgbClr val="FFFFFF"/>
              </a:highlight>
              <a:latin typeface="-apple-system"/>
            </a:endParaRPr>
          </a:p>
          <a:p>
            <a:endParaRPr lang="en-US" altLang="zh-CN" sz="2000" dirty="0">
              <a:solidFill>
                <a:srgbClr val="060607"/>
              </a:solidFill>
              <a:highlight>
                <a:srgbClr val="FFFFFF"/>
              </a:highlight>
              <a:latin typeface="-apple-system"/>
            </a:endParaRPr>
          </a:p>
          <a:p>
            <a:endParaRPr lang="en-US" altLang="zh-CN" sz="2000" dirty="0">
              <a:solidFill>
                <a:srgbClr val="060607"/>
              </a:solidFill>
              <a:highlight>
                <a:srgbClr val="FFFFFF"/>
              </a:highlight>
              <a:latin typeface="-apple-system"/>
            </a:endParaRPr>
          </a:p>
          <a:p>
            <a:r>
              <a:rPr lang="en-US" altLang="zh-CN" sz="2000" dirty="0">
                <a:solidFill>
                  <a:srgbClr val="060607"/>
                </a:solidFill>
                <a:highlight>
                  <a:srgbClr val="FFFFFF"/>
                </a:highlight>
                <a:latin typeface="-apple-system"/>
              </a:rPr>
              <a:t>Rb</a:t>
            </a:r>
            <a:r>
              <a:rPr lang="zh-CN" altLang="en-US" sz="2000" dirty="0">
                <a:solidFill>
                  <a:srgbClr val="060607"/>
                </a:solidFill>
                <a:highlight>
                  <a:srgbClr val="FFFFFF"/>
                </a:highlight>
                <a:latin typeface="-apple-system"/>
              </a:rPr>
              <a:t>为正则项，帮助控制选定的边的总数不超过</a:t>
            </a:r>
            <a:r>
              <a:rPr lang="en-US" altLang="zh-CN" sz="2000" dirty="0">
                <a:solidFill>
                  <a:srgbClr val="060607"/>
                </a:solidFill>
                <a:highlight>
                  <a:srgbClr val="FFFFFF"/>
                </a:highlight>
                <a:latin typeface="-apple-system"/>
              </a:rPr>
              <a:t>B;</a:t>
            </a:r>
          </a:p>
          <a:p>
            <a:r>
              <a:rPr lang="en-US" altLang="zh-CN" sz="2000" dirty="0" err="1">
                <a:solidFill>
                  <a:srgbClr val="060607"/>
                </a:solidFill>
                <a:highlight>
                  <a:srgbClr val="FFFFFF"/>
                </a:highlight>
                <a:latin typeface="-apple-system"/>
              </a:rPr>
              <a:t>ReLU</a:t>
            </a:r>
            <a:r>
              <a:rPr lang="zh-CN" altLang="en-US" sz="2000" dirty="0">
                <a:solidFill>
                  <a:srgbClr val="060607"/>
                </a:solidFill>
                <a:highlight>
                  <a:srgbClr val="FFFFFF"/>
                </a:highlight>
                <a:latin typeface="-apple-system"/>
              </a:rPr>
              <a:t>函数保证只有当选择的边大于</a:t>
            </a:r>
            <a:r>
              <a:rPr lang="en-US" altLang="zh-CN" sz="2000" dirty="0">
                <a:solidFill>
                  <a:srgbClr val="060607"/>
                </a:solidFill>
                <a:highlight>
                  <a:srgbClr val="FFFFFF"/>
                </a:highlight>
                <a:latin typeface="-apple-system"/>
              </a:rPr>
              <a:t>B</a:t>
            </a:r>
            <a:r>
              <a:rPr lang="zh-CN" altLang="en-US" sz="2000" dirty="0">
                <a:solidFill>
                  <a:srgbClr val="060607"/>
                </a:solidFill>
                <a:highlight>
                  <a:srgbClr val="FFFFFF"/>
                </a:highlight>
                <a:latin typeface="-apple-system"/>
              </a:rPr>
              <a:t>时才会贡献损失。</a:t>
            </a:r>
            <a:endParaRPr lang="en-US" altLang="zh-CN" sz="2000" dirty="0">
              <a:solidFill>
                <a:srgbClr val="060607"/>
              </a:solidFill>
              <a:highlight>
                <a:srgbClr val="FFFFFF"/>
              </a:highlight>
              <a:latin typeface="-apple-system"/>
            </a:endParaRPr>
          </a:p>
          <a:p>
            <a:endParaRPr lang="zh-CN" altLang="en-US" sz="2000" dirty="0">
              <a:solidFill>
                <a:schemeClr val="dk1">
                  <a:alpha val="100000"/>
                </a:schemeClr>
              </a:solidFill>
              <a:latin typeface="Microsoft Yahei"/>
              <a:ea typeface="Microsoft Yahei"/>
            </a:endParaRPr>
          </a:p>
        </p:txBody>
      </p:sp>
      <p:pic>
        <p:nvPicPr>
          <p:cNvPr id="24" name="图片 23">
            <a:extLst>
              <a:ext uri="{FF2B5EF4-FFF2-40B4-BE49-F238E27FC236}">
                <a16:creationId xmlns:a16="http://schemas.microsoft.com/office/drawing/2014/main" id="{70AAF2ED-6C01-4773-CF66-15EA6D89EE89}"/>
              </a:ext>
            </a:extLst>
          </p:cNvPr>
          <p:cNvPicPr>
            <a:picLocks noChangeAspect="1"/>
          </p:cNvPicPr>
          <p:nvPr/>
        </p:nvPicPr>
        <p:blipFill>
          <a:blip r:embed="rId2"/>
          <a:stretch>
            <a:fillRect/>
          </a:stretch>
        </p:blipFill>
        <p:spPr>
          <a:xfrm>
            <a:off x="3264531" y="3200400"/>
            <a:ext cx="3958384" cy="457200"/>
          </a:xfrm>
          <a:prstGeom prst="rect">
            <a:avLst/>
          </a:prstGeom>
        </p:spPr>
      </p:pic>
      <p:pic>
        <p:nvPicPr>
          <p:cNvPr id="27" name="图片 26">
            <a:extLst>
              <a:ext uri="{FF2B5EF4-FFF2-40B4-BE49-F238E27FC236}">
                <a16:creationId xmlns:a16="http://schemas.microsoft.com/office/drawing/2014/main" id="{5350DB91-1701-3B08-31FE-361159D87AB8}"/>
              </a:ext>
            </a:extLst>
          </p:cNvPr>
          <p:cNvPicPr>
            <a:picLocks noChangeAspect="1"/>
          </p:cNvPicPr>
          <p:nvPr/>
        </p:nvPicPr>
        <p:blipFill>
          <a:blip r:embed="rId3"/>
          <a:stretch>
            <a:fillRect/>
          </a:stretch>
        </p:blipFill>
        <p:spPr>
          <a:xfrm>
            <a:off x="3810000" y="4030546"/>
            <a:ext cx="3019846" cy="1019317"/>
          </a:xfrm>
          <a:prstGeom prst="rect">
            <a:avLst/>
          </a:prstGeom>
        </p:spPr>
      </p:pic>
    </p:spTree>
    <p:extLst>
      <p:ext uri="{BB962C8B-B14F-4D97-AF65-F5344CB8AC3E}">
        <p14:creationId xmlns:p14="http://schemas.microsoft.com/office/powerpoint/2010/main" val="27869496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454963" y="331168"/>
            <a:ext cx="84147" cy="84147"/>
          </a:xfrm>
          <a:prstGeom prst="ellipse">
            <a:avLst/>
          </a:prstGeom>
          <a:solidFill>
            <a:schemeClr val="accent1">
              <a:alpha val="100000"/>
            </a:schemeClr>
          </a:solidFill>
          <a:ln/>
        </p:spPr>
      </p:sp>
      <p:sp>
        <p:nvSpPr>
          <p:cNvPr id="3" name="AutoShape 3"/>
          <p:cNvSpPr/>
          <p:nvPr/>
        </p:nvSpPr>
        <p:spPr>
          <a:xfrm>
            <a:off x="575049" y="337743"/>
            <a:ext cx="78137" cy="78137"/>
          </a:xfrm>
          <a:prstGeom prst="ellipse">
            <a:avLst/>
          </a:prstGeom>
          <a:solidFill>
            <a:schemeClr val="accent1">
              <a:alpha val="80000"/>
            </a:schemeClr>
          </a:solidFill>
          <a:ln/>
        </p:spPr>
      </p:sp>
      <p:sp>
        <p:nvSpPr>
          <p:cNvPr id="4" name="AutoShape 4"/>
          <p:cNvSpPr/>
          <p:nvPr/>
        </p:nvSpPr>
        <p:spPr>
          <a:xfrm>
            <a:off x="689125" y="339460"/>
            <a:ext cx="74704" cy="74704"/>
          </a:xfrm>
          <a:prstGeom prst="ellipse">
            <a:avLst/>
          </a:prstGeom>
          <a:solidFill>
            <a:schemeClr val="accent1">
              <a:alpha val="60000"/>
            </a:schemeClr>
          </a:solidFill>
          <a:ln/>
        </p:spPr>
      </p:sp>
      <p:sp>
        <p:nvSpPr>
          <p:cNvPr id="5" name="AutoShape 5"/>
          <p:cNvSpPr/>
          <p:nvPr/>
        </p:nvSpPr>
        <p:spPr>
          <a:xfrm>
            <a:off x="799768" y="348430"/>
            <a:ext cx="69238" cy="69238"/>
          </a:xfrm>
          <a:prstGeom prst="ellipse">
            <a:avLst/>
          </a:prstGeom>
          <a:solidFill>
            <a:schemeClr val="accent1">
              <a:alpha val="40000"/>
            </a:schemeClr>
          </a:solidFill>
          <a:ln/>
        </p:spPr>
      </p:sp>
      <p:sp>
        <p:nvSpPr>
          <p:cNvPr id="6" name="AutoShape 6"/>
          <p:cNvSpPr/>
          <p:nvPr/>
        </p:nvSpPr>
        <p:spPr>
          <a:xfrm>
            <a:off x="904945" y="344297"/>
            <a:ext cx="65594" cy="65594"/>
          </a:xfrm>
          <a:prstGeom prst="ellipse">
            <a:avLst/>
          </a:prstGeom>
          <a:solidFill>
            <a:schemeClr val="accent1">
              <a:alpha val="20000"/>
            </a:schemeClr>
          </a:solidFill>
          <a:ln/>
        </p:spPr>
      </p:sp>
      <p:sp>
        <p:nvSpPr>
          <p:cNvPr id="7" name="AutoShape 7"/>
          <p:cNvSpPr/>
          <p:nvPr/>
        </p:nvSpPr>
        <p:spPr>
          <a:xfrm>
            <a:off x="454963" y="448942"/>
            <a:ext cx="84147" cy="84147"/>
          </a:xfrm>
          <a:prstGeom prst="ellipse">
            <a:avLst/>
          </a:prstGeom>
          <a:solidFill>
            <a:schemeClr val="accent1">
              <a:alpha val="100000"/>
            </a:schemeClr>
          </a:solidFill>
          <a:ln/>
        </p:spPr>
      </p:sp>
      <p:sp>
        <p:nvSpPr>
          <p:cNvPr id="8" name="AutoShape 8"/>
          <p:cNvSpPr/>
          <p:nvPr/>
        </p:nvSpPr>
        <p:spPr>
          <a:xfrm>
            <a:off x="575049" y="455517"/>
            <a:ext cx="78137" cy="78137"/>
          </a:xfrm>
          <a:prstGeom prst="ellipse">
            <a:avLst/>
          </a:prstGeom>
          <a:solidFill>
            <a:schemeClr val="accent1">
              <a:alpha val="80000"/>
            </a:schemeClr>
          </a:solidFill>
          <a:ln/>
        </p:spPr>
      </p:sp>
      <p:sp>
        <p:nvSpPr>
          <p:cNvPr id="9" name="AutoShape 9"/>
          <p:cNvSpPr/>
          <p:nvPr/>
        </p:nvSpPr>
        <p:spPr>
          <a:xfrm>
            <a:off x="689125" y="457233"/>
            <a:ext cx="74704" cy="74704"/>
          </a:xfrm>
          <a:prstGeom prst="ellipse">
            <a:avLst/>
          </a:prstGeom>
          <a:solidFill>
            <a:schemeClr val="accent1">
              <a:alpha val="60000"/>
            </a:schemeClr>
          </a:solidFill>
          <a:ln/>
        </p:spPr>
      </p:sp>
      <p:sp>
        <p:nvSpPr>
          <p:cNvPr id="10" name="AutoShape 10"/>
          <p:cNvSpPr/>
          <p:nvPr/>
        </p:nvSpPr>
        <p:spPr>
          <a:xfrm>
            <a:off x="799768" y="466203"/>
            <a:ext cx="69238" cy="69238"/>
          </a:xfrm>
          <a:prstGeom prst="ellipse">
            <a:avLst/>
          </a:prstGeom>
          <a:solidFill>
            <a:schemeClr val="accent1">
              <a:alpha val="40000"/>
            </a:schemeClr>
          </a:solidFill>
          <a:ln/>
        </p:spPr>
      </p:sp>
      <p:sp>
        <p:nvSpPr>
          <p:cNvPr id="11" name="AutoShape 11"/>
          <p:cNvSpPr/>
          <p:nvPr/>
        </p:nvSpPr>
        <p:spPr>
          <a:xfrm>
            <a:off x="904945" y="462070"/>
            <a:ext cx="65594" cy="65594"/>
          </a:xfrm>
          <a:prstGeom prst="ellipse">
            <a:avLst/>
          </a:prstGeom>
          <a:solidFill>
            <a:schemeClr val="accent1">
              <a:alpha val="20000"/>
            </a:schemeClr>
          </a:solidFill>
          <a:ln/>
        </p:spPr>
      </p:sp>
      <p:sp>
        <p:nvSpPr>
          <p:cNvPr id="12" name="AutoShape 12"/>
          <p:cNvSpPr/>
          <p:nvPr/>
        </p:nvSpPr>
        <p:spPr>
          <a:xfrm>
            <a:off x="454963" y="566715"/>
            <a:ext cx="84147" cy="84147"/>
          </a:xfrm>
          <a:prstGeom prst="ellipse">
            <a:avLst/>
          </a:prstGeom>
          <a:solidFill>
            <a:schemeClr val="accent1">
              <a:alpha val="100000"/>
            </a:schemeClr>
          </a:solidFill>
          <a:ln/>
        </p:spPr>
      </p:sp>
      <p:sp>
        <p:nvSpPr>
          <p:cNvPr id="13" name="AutoShape 13"/>
          <p:cNvSpPr/>
          <p:nvPr/>
        </p:nvSpPr>
        <p:spPr>
          <a:xfrm>
            <a:off x="575049" y="573291"/>
            <a:ext cx="78137" cy="78137"/>
          </a:xfrm>
          <a:prstGeom prst="ellipse">
            <a:avLst/>
          </a:prstGeom>
          <a:solidFill>
            <a:schemeClr val="accent1">
              <a:alpha val="80000"/>
            </a:schemeClr>
          </a:solidFill>
          <a:ln/>
        </p:spPr>
      </p:sp>
      <p:sp>
        <p:nvSpPr>
          <p:cNvPr id="14" name="AutoShape 14"/>
          <p:cNvSpPr/>
          <p:nvPr/>
        </p:nvSpPr>
        <p:spPr>
          <a:xfrm>
            <a:off x="689125" y="575007"/>
            <a:ext cx="74704" cy="74704"/>
          </a:xfrm>
          <a:prstGeom prst="ellipse">
            <a:avLst/>
          </a:prstGeom>
          <a:solidFill>
            <a:schemeClr val="accent1">
              <a:alpha val="60000"/>
            </a:schemeClr>
          </a:solidFill>
          <a:ln/>
        </p:spPr>
      </p:sp>
      <p:sp>
        <p:nvSpPr>
          <p:cNvPr id="15" name="AutoShape 15"/>
          <p:cNvSpPr/>
          <p:nvPr/>
        </p:nvSpPr>
        <p:spPr>
          <a:xfrm>
            <a:off x="799768" y="583977"/>
            <a:ext cx="69238" cy="69238"/>
          </a:xfrm>
          <a:prstGeom prst="ellipse">
            <a:avLst/>
          </a:prstGeom>
          <a:solidFill>
            <a:schemeClr val="accent1">
              <a:alpha val="40000"/>
            </a:schemeClr>
          </a:solidFill>
          <a:ln/>
        </p:spPr>
      </p:sp>
      <p:sp>
        <p:nvSpPr>
          <p:cNvPr id="16" name="AutoShape 16"/>
          <p:cNvSpPr/>
          <p:nvPr/>
        </p:nvSpPr>
        <p:spPr>
          <a:xfrm>
            <a:off x="904945" y="579844"/>
            <a:ext cx="65594" cy="65594"/>
          </a:xfrm>
          <a:prstGeom prst="ellipse">
            <a:avLst/>
          </a:prstGeom>
          <a:solidFill>
            <a:schemeClr val="accent1">
              <a:alpha val="20000"/>
            </a:schemeClr>
          </a:solidFill>
          <a:ln/>
        </p:spPr>
      </p:sp>
      <p:sp>
        <p:nvSpPr>
          <p:cNvPr id="17" name="AutoShape 17"/>
          <p:cNvSpPr/>
          <p:nvPr/>
        </p:nvSpPr>
        <p:spPr>
          <a:xfrm>
            <a:off x="454963" y="684489"/>
            <a:ext cx="84147" cy="84147"/>
          </a:xfrm>
          <a:prstGeom prst="ellipse">
            <a:avLst/>
          </a:prstGeom>
          <a:solidFill>
            <a:schemeClr val="accent1">
              <a:alpha val="100000"/>
            </a:schemeClr>
          </a:solidFill>
          <a:ln/>
        </p:spPr>
      </p:sp>
      <p:sp>
        <p:nvSpPr>
          <p:cNvPr id="18" name="AutoShape 18"/>
          <p:cNvSpPr/>
          <p:nvPr/>
        </p:nvSpPr>
        <p:spPr>
          <a:xfrm>
            <a:off x="575049" y="691064"/>
            <a:ext cx="78137" cy="78137"/>
          </a:xfrm>
          <a:prstGeom prst="ellipse">
            <a:avLst/>
          </a:prstGeom>
          <a:solidFill>
            <a:schemeClr val="accent1">
              <a:alpha val="80000"/>
            </a:schemeClr>
          </a:solidFill>
          <a:ln/>
        </p:spPr>
      </p:sp>
      <p:sp>
        <p:nvSpPr>
          <p:cNvPr id="19" name="AutoShape 19"/>
          <p:cNvSpPr/>
          <p:nvPr/>
        </p:nvSpPr>
        <p:spPr>
          <a:xfrm>
            <a:off x="689125" y="692781"/>
            <a:ext cx="74704" cy="74704"/>
          </a:xfrm>
          <a:prstGeom prst="ellipse">
            <a:avLst/>
          </a:prstGeom>
          <a:solidFill>
            <a:schemeClr val="accent1">
              <a:alpha val="60000"/>
            </a:schemeClr>
          </a:solidFill>
          <a:ln/>
        </p:spPr>
      </p:sp>
      <p:sp>
        <p:nvSpPr>
          <p:cNvPr id="20" name="AutoShape 20"/>
          <p:cNvSpPr/>
          <p:nvPr/>
        </p:nvSpPr>
        <p:spPr>
          <a:xfrm>
            <a:off x="799768" y="701751"/>
            <a:ext cx="69238" cy="69238"/>
          </a:xfrm>
          <a:prstGeom prst="ellipse">
            <a:avLst/>
          </a:prstGeom>
          <a:solidFill>
            <a:schemeClr val="accent1">
              <a:alpha val="40000"/>
            </a:schemeClr>
          </a:solidFill>
          <a:ln/>
        </p:spPr>
      </p:sp>
      <p:sp>
        <p:nvSpPr>
          <p:cNvPr id="21" name="AutoShape 21"/>
          <p:cNvSpPr/>
          <p:nvPr/>
        </p:nvSpPr>
        <p:spPr>
          <a:xfrm>
            <a:off x="904945" y="697618"/>
            <a:ext cx="65594" cy="65594"/>
          </a:xfrm>
          <a:prstGeom prst="ellipse">
            <a:avLst/>
          </a:prstGeom>
          <a:solidFill>
            <a:schemeClr val="accent1">
              <a:alpha val="20000"/>
            </a:schemeClr>
          </a:solidFill>
          <a:ln/>
        </p:spPr>
      </p:sp>
      <p:sp>
        <p:nvSpPr>
          <p:cNvPr id="22" name="TextBox 22"/>
          <p:cNvSpPr txBox="1"/>
          <p:nvPr/>
        </p:nvSpPr>
        <p:spPr>
          <a:xfrm>
            <a:off x="1094842" y="93878"/>
            <a:ext cx="10001250" cy="826316"/>
          </a:xfrm>
          <a:prstGeom prst="rect">
            <a:avLst/>
          </a:prstGeom>
          <a:ln/>
        </p:spPr>
        <p:txBody>
          <a:bodyPr vert="horz" wrap="square" lIns="123825" tIns="123825" rIns="57150" bIns="123825" rtlCol="0" anchor="t" anchorCtr="0">
            <a:spAutoFit/>
          </a:bodyPr>
          <a:lstStyle/>
          <a:p>
            <a:pPr>
              <a:lnSpc>
                <a:spcPct val="140000"/>
              </a:lnSpc>
            </a:pPr>
            <a:r>
              <a:rPr lang="zh-CN" altLang="en-US" sz="3000" b="1" dirty="0">
                <a:solidFill>
                  <a:schemeClr val="accent1">
                    <a:alpha val="100000"/>
                  </a:schemeClr>
                </a:solidFill>
                <a:latin typeface="Microsoft Yahei"/>
                <a:ea typeface="Microsoft Yahei"/>
                <a:cs typeface="Microsoft Yahei"/>
              </a:rPr>
              <a:t>训练流程</a:t>
            </a:r>
            <a:endParaRPr lang="en-US" sz="3000" b="1" dirty="0">
              <a:solidFill>
                <a:schemeClr val="accent1">
                  <a:alpha val="100000"/>
                </a:schemeClr>
              </a:solidFill>
              <a:latin typeface="Microsoft Yahei"/>
              <a:ea typeface="Microsoft Yahei"/>
              <a:cs typeface="Microsoft Yahei"/>
            </a:endParaRPr>
          </a:p>
        </p:txBody>
      </p:sp>
      <p:pic>
        <p:nvPicPr>
          <p:cNvPr id="28" name="图片 27">
            <a:extLst>
              <a:ext uri="{FF2B5EF4-FFF2-40B4-BE49-F238E27FC236}">
                <a16:creationId xmlns:a16="http://schemas.microsoft.com/office/drawing/2014/main" id="{FABA85A3-9557-6B89-D3C1-3FE3EA7580BF}"/>
              </a:ext>
            </a:extLst>
          </p:cNvPr>
          <p:cNvPicPr>
            <a:picLocks noChangeAspect="1"/>
          </p:cNvPicPr>
          <p:nvPr/>
        </p:nvPicPr>
        <p:blipFill>
          <a:blip r:embed="rId2"/>
          <a:stretch>
            <a:fillRect/>
          </a:stretch>
        </p:blipFill>
        <p:spPr>
          <a:xfrm>
            <a:off x="1676400" y="1185549"/>
            <a:ext cx="5943600" cy="4963538"/>
          </a:xfrm>
          <a:prstGeom prst="rect">
            <a:avLst/>
          </a:prstGeom>
        </p:spPr>
      </p:pic>
    </p:spTree>
    <p:extLst>
      <p:ext uri="{BB962C8B-B14F-4D97-AF65-F5344CB8AC3E}">
        <p14:creationId xmlns:p14="http://schemas.microsoft.com/office/powerpoint/2010/main" val="33143311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454963" y="331168"/>
            <a:ext cx="84147" cy="84147"/>
          </a:xfrm>
          <a:prstGeom prst="ellipse">
            <a:avLst/>
          </a:prstGeom>
          <a:solidFill>
            <a:schemeClr val="accent1">
              <a:alpha val="100000"/>
            </a:schemeClr>
          </a:solidFill>
          <a:ln/>
        </p:spPr>
      </p:sp>
      <p:sp>
        <p:nvSpPr>
          <p:cNvPr id="3" name="AutoShape 3"/>
          <p:cNvSpPr/>
          <p:nvPr/>
        </p:nvSpPr>
        <p:spPr>
          <a:xfrm>
            <a:off x="575049" y="337743"/>
            <a:ext cx="78137" cy="78137"/>
          </a:xfrm>
          <a:prstGeom prst="ellipse">
            <a:avLst/>
          </a:prstGeom>
          <a:solidFill>
            <a:schemeClr val="accent1">
              <a:alpha val="80000"/>
            </a:schemeClr>
          </a:solidFill>
          <a:ln/>
        </p:spPr>
      </p:sp>
      <p:sp>
        <p:nvSpPr>
          <p:cNvPr id="4" name="AutoShape 4"/>
          <p:cNvSpPr/>
          <p:nvPr/>
        </p:nvSpPr>
        <p:spPr>
          <a:xfrm>
            <a:off x="689125" y="339460"/>
            <a:ext cx="74704" cy="74704"/>
          </a:xfrm>
          <a:prstGeom prst="ellipse">
            <a:avLst/>
          </a:prstGeom>
          <a:solidFill>
            <a:schemeClr val="accent1">
              <a:alpha val="60000"/>
            </a:schemeClr>
          </a:solidFill>
          <a:ln/>
        </p:spPr>
      </p:sp>
      <p:sp>
        <p:nvSpPr>
          <p:cNvPr id="5" name="AutoShape 5"/>
          <p:cNvSpPr/>
          <p:nvPr/>
        </p:nvSpPr>
        <p:spPr>
          <a:xfrm>
            <a:off x="799768" y="348430"/>
            <a:ext cx="69238" cy="69238"/>
          </a:xfrm>
          <a:prstGeom prst="ellipse">
            <a:avLst/>
          </a:prstGeom>
          <a:solidFill>
            <a:schemeClr val="accent1">
              <a:alpha val="40000"/>
            </a:schemeClr>
          </a:solidFill>
          <a:ln/>
        </p:spPr>
      </p:sp>
      <p:sp>
        <p:nvSpPr>
          <p:cNvPr id="6" name="AutoShape 6"/>
          <p:cNvSpPr/>
          <p:nvPr/>
        </p:nvSpPr>
        <p:spPr>
          <a:xfrm>
            <a:off x="904945" y="344297"/>
            <a:ext cx="65594" cy="65594"/>
          </a:xfrm>
          <a:prstGeom prst="ellipse">
            <a:avLst/>
          </a:prstGeom>
          <a:solidFill>
            <a:schemeClr val="accent1">
              <a:alpha val="20000"/>
            </a:schemeClr>
          </a:solidFill>
          <a:ln/>
        </p:spPr>
      </p:sp>
      <p:sp>
        <p:nvSpPr>
          <p:cNvPr id="7" name="AutoShape 7"/>
          <p:cNvSpPr/>
          <p:nvPr/>
        </p:nvSpPr>
        <p:spPr>
          <a:xfrm>
            <a:off x="454963" y="448942"/>
            <a:ext cx="84147" cy="84147"/>
          </a:xfrm>
          <a:prstGeom prst="ellipse">
            <a:avLst/>
          </a:prstGeom>
          <a:solidFill>
            <a:schemeClr val="accent1">
              <a:alpha val="100000"/>
            </a:schemeClr>
          </a:solidFill>
          <a:ln/>
        </p:spPr>
      </p:sp>
      <p:sp>
        <p:nvSpPr>
          <p:cNvPr id="8" name="AutoShape 8"/>
          <p:cNvSpPr/>
          <p:nvPr/>
        </p:nvSpPr>
        <p:spPr>
          <a:xfrm>
            <a:off x="575049" y="455517"/>
            <a:ext cx="78137" cy="78137"/>
          </a:xfrm>
          <a:prstGeom prst="ellipse">
            <a:avLst/>
          </a:prstGeom>
          <a:solidFill>
            <a:schemeClr val="accent1">
              <a:alpha val="80000"/>
            </a:schemeClr>
          </a:solidFill>
          <a:ln/>
        </p:spPr>
      </p:sp>
      <p:sp>
        <p:nvSpPr>
          <p:cNvPr id="9" name="AutoShape 9"/>
          <p:cNvSpPr/>
          <p:nvPr/>
        </p:nvSpPr>
        <p:spPr>
          <a:xfrm>
            <a:off x="689125" y="457233"/>
            <a:ext cx="74704" cy="74704"/>
          </a:xfrm>
          <a:prstGeom prst="ellipse">
            <a:avLst/>
          </a:prstGeom>
          <a:solidFill>
            <a:schemeClr val="accent1">
              <a:alpha val="60000"/>
            </a:schemeClr>
          </a:solidFill>
          <a:ln/>
        </p:spPr>
      </p:sp>
      <p:sp>
        <p:nvSpPr>
          <p:cNvPr id="10" name="AutoShape 10"/>
          <p:cNvSpPr/>
          <p:nvPr/>
        </p:nvSpPr>
        <p:spPr>
          <a:xfrm>
            <a:off x="799768" y="466203"/>
            <a:ext cx="69238" cy="69238"/>
          </a:xfrm>
          <a:prstGeom prst="ellipse">
            <a:avLst/>
          </a:prstGeom>
          <a:solidFill>
            <a:schemeClr val="accent1">
              <a:alpha val="40000"/>
            </a:schemeClr>
          </a:solidFill>
          <a:ln/>
        </p:spPr>
      </p:sp>
      <p:sp>
        <p:nvSpPr>
          <p:cNvPr id="11" name="AutoShape 11"/>
          <p:cNvSpPr/>
          <p:nvPr/>
        </p:nvSpPr>
        <p:spPr>
          <a:xfrm>
            <a:off x="904945" y="462070"/>
            <a:ext cx="65594" cy="65594"/>
          </a:xfrm>
          <a:prstGeom prst="ellipse">
            <a:avLst/>
          </a:prstGeom>
          <a:solidFill>
            <a:schemeClr val="accent1">
              <a:alpha val="20000"/>
            </a:schemeClr>
          </a:solidFill>
          <a:ln/>
        </p:spPr>
      </p:sp>
      <p:sp>
        <p:nvSpPr>
          <p:cNvPr id="12" name="AutoShape 12"/>
          <p:cNvSpPr/>
          <p:nvPr/>
        </p:nvSpPr>
        <p:spPr>
          <a:xfrm>
            <a:off x="454963" y="566715"/>
            <a:ext cx="84147" cy="84147"/>
          </a:xfrm>
          <a:prstGeom prst="ellipse">
            <a:avLst/>
          </a:prstGeom>
          <a:solidFill>
            <a:schemeClr val="accent1">
              <a:alpha val="100000"/>
            </a:schemeClr>
          </a:solidFill>
          <a:ln/>
        </p:spPr>
      </p:sp>
      <p:sp>
        <p:nvSpPr>
          <p:cNvPr id="13" name="AutoShape 13"/>
          <p:cNvSpPr/>
          <p:nvPr/>
        </p:nvSpPr>
        <p:spPr>
          <a:xfrm>
            <a:off x="575049" y="573291"/>
            <a:ext cx="78137" cy="78137"/>
          </a:xfrm>
          <a:prstGeom prst="ellipse">
            <a:avLst/>
          </a:prstGeom>
          <a:solidFill>
            <a:schemeClr val="accent1">
              <a:alpha val="80000"/>
            </a:schemeClr>
          </a:solidFill>
          <a:ln/>
        </p:spPr>
      </p:sp>
      <p:sp>
        <p:nvSpPr>
          <p:cNvPr id="14" name="AutoShape 14"/>
          <p:cNvSpPr/>
          <p:nvPr/>
        </p:nvSpPr>
        <p:spPr>
          <a:xfrm>
            <a:off x="689125" y="575007"/>
            <a:ext cx="74704" cy="74704"/>
          </a:xfrm>
          <a:prstGeom prst="ellipse">
            <a:avLst/>
          </a:prstGeom>
          <a:solidFill>
            <a:schemeClr val="accent1">
              <a:alpha val="60000"/>
            </a:schemeClr>
          </a:solidFill>
          <a:ln/>
        </p:spPr>
      </p:sp>
      <p:sp>
        <p:nvSpPr>
          <p:cNvPr id="15" name="AutoShape 15"/>
          <p:cNvSpPr/>
          <p:nvPr/>
        </p:nvSpPr>
        <p:spPr>
          <a:xfrm>
            <a:off x="799768" y="583977"/>
            <a:ext cx="69238" cy="69238"/>
          </a:xfrm>
          <a:prstGeom prst="ellipse">
            <a:avLst/>
          </a:prstGeom>
          <a:solidFill>
            <a:schemeClr val="accent1">
              <a:alpha val="40000"/>
            </a:schemeClr>
          </a:solidFill>
          <a:ln/>
        </p:spPr>
      </p:sp>
      <p:sp>
        <p:nvSpPr>
          <p:cNvPr id="16" name="AutoShape 16"/>
          <p:cNvSpPr/>
          <p:nvPr/>
        </p:nvSpPr>
        <p:spPr>
          <a:xfrm>
            <a:off x="904945" y="579844"/>
            <a:ext cx="65594" cy="65594"/>
          </a:xfrm>
          <a:prstGeom prst="ellipse">
            <a:avLst/>
          </a:prstGeom>
          <a:solidFill>
            <a:schemeClr val="accent1">
              <a:alpha val="20000"/>
            </a:schemeClr>
          </a:solidFill>
          <a:ln/>
        </p:spPr>
      </p:sp>
      <p:sp>
        <p:nvSpPr>
          <p:cNvPr id="17" name="AutoShape 17"/>
          <p:cNvSpPr/>
          <p:nvPr/>
        </p:nvSpPr>
        <p:spPr>
          <a:xfrm>
            <a:off x="454963" y="684489"/>
            <a:ext cx="84147" cy="84147"/>
          </a:xfrm>
          <a:prstGeom prst="ellipse">
            <a:avLst/>
          </a:prstGeom>
          <a:solidFill>
            <a:schemeClr val="accent1">
              <a:alpha val="100000"/>
            </a:schemeClr>
          </a:solidFill>
          <a:ln/>
        </p:spPr>
      </p:sp>
      <p:sp>
        <p:nvSpPr>
          <p:cNvPr id="18" name="AutoShape 18"/>
          <p:cNvSpPr/>
          <p:nvPr/>
        </p:nvSpPr>
        <p:spPr>
          <a:xfrm>
            <a:off x="575049" y="691064"/>
            <a:ext cx="78137" cy="78137"/>
          </a:xfrm>
          <a:prstGeom prst="ellipse">
            <a:avLst/>
          </a:prstGeom>
          <a:solidFill>
            <a:schemeClr val="accent1">
              <a:alpha val="80000"/>
            </a:schemeClr>
          </a:solidFill>
          <a:ln/>
        </p:spPr>
      </p:sp>
      <p:sp>
        <p:nvSpPr>
          <p:cNvPr id="19" name="AutoShape 19"/>
          <p:cNvSpPr/>
          <p:nvPr/>
        </p:nvSpPr>
        <p:spPr>
          <a:xfrm>
            <a:off x="689125" y="692781"/>
            <a:ext cx="74704" cy="74704"/>
          </a:xfrm>
          <a:prstGeom prst="ellipse">
            <a:avLst/>
          </a:prstGeom>
          <a:solidFill>
            <a:schemeClr val="accent1">
              <a:alpha val="60000"/>
            </a:schemeClr>
          </a:solidFill>
          <a:ln/>
        </p:spPr>
      </p:sp>
      <p:sp>
        <p:nvSpPr>
          <p:cNvPr id="20" name="AutoShape 20"/>
          <p:cNvSpPr/>
          <p:nvPr/>
        </p:nvSpPr>
        <p:spPr>
          <a:xfrm>
            <a:off x="799768" y="701751"/>
            <a:ext cx="69238" cy="69238"/>
          </a:xfrm>
          <a:prstGeom prst="ellipse">
            <a:avLst/>
          </a:prstGeom>
          <a:solidFill>
            <a:schemeClr val="accent1">
              <a:alpha val="40000"/>
            </a:schemeClr>
          </a:solidFill>
          <a:ln/>
        </p:spPr>
      </p:sp>
      <p:sp>
        <p:nvSpPr>
          <p:cNvPr id="21" name="AutoShape 21"/>
          <p:cNvSpPr/>
          <p:nvPr/>
        </p:nvSpPr>
        <p:spPr>
          <a:xfrm>
            <a:off x="904945" y="697618"/>
            <a:ext cx="65594" cy="65594"/>
          </a:xfrm>
          <a:prstGeom prst="ellipse">
            <a:avLst/>
          </a:prstGeom>
          <a:solidFill>
            <a:schemeClr val="accent1">
              <a:alpha val="20000"/>
            </a:schemeClr>
          </a:solidFill>
          <a:ln/>
        </p:spPr>
      </p:sp>
      <p:sp>
        <p:nvSpPr>
          <p:cNvPr id="22" name="TextBox 22"/>
          <p:cNvSpPr txBox="1"/>
          <p:nvPr/>
        </p:nvSpPr>
        <p:spPr>
          <a:xfrm>
            <a:off x="1094842" y="93878"/>
            <a:ext cx="10001250" cy="826316"/>
          </a:xfrm>
          <a:prstGeom prst="rect">
            <a:avLst/>
          </a:prstGeom>
          <a:ln/>
        </p:spPr>
        <p:txBody>
          <a:bodyPr vert="horz" wrap="square" lIns="123825" tIns="123825" rIns="57150" bIns="123825" rtlCol="0" anchor="t" anchorCtr="0">
            <a:spAutoFit/>
          </a:bodyPr>
          <a:lstStyle/>
          <a:p>
            <a:pPr>
              <a:lnSpc>
                <a:spcPct val="140000"/>
              </a:lnSpc>
            </a:pPr>
            <a:r>
              <a:rPr lang="en-US" altLang="zh-CN" sz="3000" b="1" dirty="0">
                <a:solidFill>
                  <a:schemeClr val="accent1">
                    <a:alpha val="100000"/>
                  </a:schemeClr>
                </a:solidFill>
                <a:latin typeface="Microsoft Yahei"/>
                <a:ea typeface="Microsoft Yahei"/>
                <a:cs typeface="Microsoft Yahei"/>
              </a:rPr>
              <a:t>syn-</a:t>
            </a:r>
            <a:r>
              <a:rPr lang="en-US" altLang="zh-CN" sz="3000" b="1" dirty="0" err="1">
                <a:solidFill>
                  <a:schemeClr val="accent1">
                    <a:alpha val="100000"/>
                  </a:schemeClr>
                </a:solidFill>
                <a:latin typeface="Microsoft Yahei"/>
                <a:ea typeface="Microsoft Yahei"/>
                <a:cs typeface="Microsoft Yahei"/>
              </a:rPr>
              <a:t>cora</a:t>
            </a:r>
            <a:r>
              <a:rPr lang="zh-CN" altLang="en-US" sz="3000" b="1" dirty="0">
                <a:solidFill>
                  <a:schemeClr val="accent1">
                    <a:alpha val="100000"/>
                  </a:schemeClr>
                </a:solidFill>
                <a:latin typeface="Microsoft Yahei"/>
                <a:ea typeface="Microsoft Yahei"/>
                <a:cs typeface="Microsoft Yahei"/>
              </a:rPr>
              <a:t>数据集的构建</a:t>
            </a:r>
            <a:endParaRPr lang="en-US" sz="3000" b="1" dirty="0">
              <a:solidFill>
                <a:schemeClr val="accent1">
                  <a:alpha val="100000"/>
                </a:schemeClr>
              </a:solidFill>
              <a:latin typeface="Microsoft Yahei"/>
              <a:ea typeface="Microsoft Yahei"/>
              <a:cs typeface="Microsoft Yahei"/>
            </a:endParaRPr>
          </a:p>
        </p:txBody>
      </p:sp>
      <p:pic>
        <p:nvPicPr>
          <p:cNvPr id="23" name="图片 22">
            <a:extLst>
              <a:ext uri="{FF2B5EF4-FFF2-40B4-BE49-F238E27FC236}">
                <a16:creationId xmlns:a16="http://schemas.microsoft.com/office/drawing/2014/main" id="{CFCCAF7A-8C34-0C1C-5193-DC48AEB903E2}"/>
              </a:ext>
            </a:extLst>
          </p:cNvPr>
          <p:cNvPicPr>
            <a:picLocks noChangeAspect="1"/>
          </p:cNvPicPr>
          <p:nvPr/>
        </p:nvPicPr>
        <p:blipFill>
          <a:blip r:embed="rId2"/>
          <a:stretch>
            <a:fillRect/>
          </a:stretch>
        </p:blipFill>
        <p:spPr>
          <a:xfrm>
            <a:off x="1447800" y="954058"/>
            <a:ext cx="7632680" cy="5903942"/>
          </a:xfrm>
          <a:prstGeom prst="rect">
            <a:avLst/>
          </a:prstGeom>
        </p:spPr>
      </p:pic>
    </p:spTree>
    <p:extLst>
      <p:ext uri="{BB962C8B-B14F-4D97-AF65-F5344CB8AC3E}">
        <p14:creationId xmlns:p14="http://schemas.microsoft.com/office/powerpoint/2010/main" val="38622353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454963" y="331168"/>
            <a:ext cx="84147" cy="84147"/>
          </a:xfrm>
          <a:prstGeom prst="ellipse">
            <a:avLst/>
          </a:prstGeom>
          <a:solidFill>
            <a:schemeClr val="accent1">
              <a:alpha val="100000"/>
            </a:schemeClr>
          </a:solidFill>
          <a:ln/>
        </p:spPr>
      </p:sp>
      <p:sp>
        <p:nvSpPr>
          <p:cNvPr id="3" name="AutoShape 3"/>
          <p:cNvSpPr/>
          <p:nvPr/>
        </p:nvSpPr>
        <p:spPr>
          <a:xfrm>
            <a:off x="575049" y="337743"/>
            <a:ext cx="78137" cy="78137"/>
          </a:xfrm>
          <a:prstGeom prst="ellipse">
            <a:avLst/>
          </a:prstGeom>
          <a:solidFill>
            <a:schemeClr val="accent1">
              <a:alpha val="80000"/>
            </a:schemeClr>
          </a:solidFill>
          <a:ln/>
        </p:spPr>
      </p:sp>
      <p:sp>
        <p:nvSpPr>
          <p:cNvPr id="4" name="AutoShape 4"/>
          <p:cNvSpPr/>
          <p:nvPr/>
        </p:nvSpPr>
        <p:spPr>
          <a:xfrm>
            <a:off x="689125" y="339460"/>
            <a:ext cx="74704" cy="74704"/>
          </a:xfrm>
          <a:prstGeom prst="ellipse">
            <a:avLst/>
          </a:prstGeom>
          <a:solidFill>
            <a:schemeClr val="accent1">
              <a:alpha val="60000"/>
            </a:schemeClr>
          </a:solidFill>
          <a:ln/>
        </p:spPr>
      </p:sp>
      <p:sp>
        <p:nvSpPr>
          <p:cNvPr id="5" name="AutoShape 5"/>
          <p:cNvSpPr/>
          <p:nvPr/>
        </p:nvSpPr>
        <p:spPr>
          <a:xfrm>
            <a:off x="799768" y="348430"/>
            <a:ext cx="69238" cy="69238"/>
          </a:xfrm>
          <a:prstGeom prst="ellipse">
            <a:avLst/>
          </a:prstGeom>
          <a:solidFill>
            <a:schemeClr val="accent1">
              <a:alpha val="40000"/>
            </a:schemeClr>
          </a:solidFill>
          <a:ln/>
        </p:spPr>
      </p:sp>
      <p:sp>
        <p:nvSpPr>
          <p:cNvPr id="6" name="AutoShape 6"/>
          <p:cNvSpPr/>
          <p:nvPr/>
        </p:nvSpPr>
        <p:spPr>
          <a:xfrm>
            <a:off x="904945" y="344297"/>
            <a:ext cx="65594" cy="65594"/>
          </a:xfrm>
          <a:prstGeom prst="ellipse">
            <a:avLst/>
          </a:prstGeom>
          <a:solidFill>
            <a:schemeClr val="accent1">
              <a:alpha val="20000"/>
            </a:schemeClr>
          </a:solidFill>
          <a:ln/>
        </p:spPr>
      </p:sp>
      <p:sp>
        <p:nvSpPr>
          <p:cNvPr id="7" name="AutoShape 7"/>
          <p:cNvSpPr/>
          <p:nvPr/>
        </p:nvSpPr>
        <p:spPr>
          <a:xfrm>
            <a:off x="454963" y="448942"/>
            <a:ext cx="84147" cy="84147"/>
          </a:xfrm>
          <a:prstGeom prst="ellipse">
            <a:avLst/>
          </a:prstGeom>
          <a:solidFill>
            <a:schemeClr val="accent1">
              <a:alpha val="100000"/>
            </a:schemeClr>
          </a:solidFill>
          <a:ln/>
        </p:spPr>
      </p:sp>
      <p:sp>
        <p:nvSpPr>
          <p:cNvPr id="8" name="AutoShape 8"/>
          <p:cNvSpPr/>
          <p:nvPr/>
        </p:nvSpPr>
        <p:spPr>
          <a:xfrm>
            <a:off x="575049" y="455517"/>
            <a:ext cx="78137" cy="78137"/>
          </a:xfrm>
          <a:prstGeom prst="ellipse">
            <a:avLst/>
          </a:prstGeom>
          <a:solidFill>
            <a:schemeClr val="accent1">
              <a:alpha val="80000"/>
            </a:schemeClr>
          </a:solidFill>
          <a:ln/>
        </p:spPr>
      </p:sp>
      <p:sp>
        <p:nvSpPr>
          <p:cNvPr id="9" name="AutoShape 9"/>
          <p:cNvSpPr/>
          <p:nvPr/>
        </p:nvSpPr>
        <p:spPr>
          <a:xfrm>
            <a:off x="689125" y="457233"/>
            <a:ext cx="74704" cy="74704"/>
          </a:xfrm>
          <a:prstGeom prst="ellipse">
            <a:avLst/>
          </a:prstGeom>
          <a:solidFill>
            <a:schemeClr val="accent1">
              <a:alpha val="60000"/>
            </a:schemeClr>
          </a:solidFill>
          <a:ln/>
        </p:spPr>
      </p:sp>
      <p:sp>
        <p:nvSpPr>
          <p:cNvPr id="10" name="AutoShape 10"/>
          <p:cNvSpPr/>
          <p:nvPr/>
        </p:nvSpPr>
        <p:spPr>
          <a:xfrm>
            <a:off x="799768" y="466203"/>
            <a:ext cx="69238" cy="69238"/>
          </a:xfrm>
          <a:prstGeom prst="ellipse">
            <a:avLst/>
          </a:prstGeom>
          <a:solidFill>
            <a:schemeClr val="accent1">
              <a:alpha val="40000"/>
            </a:schemeClr>
          </a:solidFill>
          <a:ln/>
        </p:spPr>
      </p:sp>
      <p:sp>
        <p:nvSpPr>
          <p:cNvPr id="11" name="AutoShape 11"/>
          <p:cNvSpPr/>
          <p:nvPr/>
        </p:nvSpPr>
        <p:spPr>
          <a:xfrm>
            <a:off x="904945" y="462070"/>
            <a:ext cx="65594" cy="65594"/>
          </a:xfrm>
          <a:prstGeom prst="ellipse">
            <a:avLst/>
          </a:prstGeom>
          <a:solidFill>
            <a:schemeClr val="accent1">
              <a:alpha val="20000"/>
            </a:schemeClr>
          </a:solidFill>
          <a:ln/>
        </p:spPr>
      </p:sp>
      <p:sp>
        <p:nvSpPr>
          <p:cNvPr id="12" name="AutoShape 12"/>
          <p:cNvSpPr/>
          <p:nvPr/>
        </p:nvSpPr>
        <p:spPr>
          <a:xfrm>
            <a:off x="454963" y="566715"/>
            <a:ext cx="84147" cy="84147"/>
          </a:xfrm>
          <a:prstGeom prst="ellipse">
            <a:avLst/>
          </a:prstGeom>
          <a:solidFill>
            <a:schemeClr val="accent1">
              <a:alpha val="100000"/>
            </a:schemeClr>
          </a:solidFill>
          <a:ln/>
        </p:spPr>
      </p:sp>
      <p:sp>
        <p:nvSpPr>
          <p:cNvPr id="13" name="AutoShape 13"/>
          <p:cNvSpPr/>
          <p:nvPr/>
        </p:nvSpPr>
        <p:spPr>
          <a:xfrm>
            <a:off x="575049" y="573291"/>
            <a:ext cx="78137" cy="78137"/>
          </a:xfrm>
          <a:prstGeom prst="ellipse">
            <a:avLst/>
          </a:prstGeom>
          <a:solidFill>
            <a:schemeClr val="accent1">
              <a:alpha val="80000"/>
            </a:schemeClr>
          </a:solidFill>
          <a:ln/>
        </p:spPr>
      </p:sp>
      <p:sp>
        <p:nvSpPr>
          <p:cNvPr id="14" name="AutoShape 14"/>
          <p:cNvSpPr/>
          <p:nvPr/>
        </p:nvSpPr>
        <p:spPr>
          <a:xfrm>
            <a:off x="689125" y="575007"/>
            <a:ext cx="74704" cy="74704"/>
          </a:xfrm>
          <a:prstGeom prst="ellipse">
            <a:avLst/>
          </a:prstGeom>
          <a:solidFill>
            <a:schemeClr val="accent1">
              <a:alpha val="60000"/>
            </a:schemeClr>
          </a:solidFill>
          <a:ln/>
        </p:spPr>
      </p:sp>
      <p:sp>
        <p:nvSpPr>
          <p:cNvPr id="15" name="AutoShape 15"/>
          <p:cNvSpPr/>
          <p:nvPr/>
        </p:nvSpPr>
        <p:spPr>
          <a:xfrm>
            <a:off x="799768" y="583977"/>
            <a:ext cx="69238" cy="69238"/>
          </a:xfrm>
          <a:prstGeom prst="ellipse">
            <a:avLst/>
          </a:prstGeom>
          <a:solidFill>
            <a:schemeClr val="accent1">
              <a:alpha val="40000"/>
            </a:schemeClr>
          </a:solidFill>
          <a:ln/>
        </p:spPr>
      </p:sp>
      <p:sp>
        <p:nvSpPr>
          <p:cNvPr id="16" name="AutoShape 16"/>
          <p:cNvSpPr/>
          <p:nvPr/>
        </p:nvSpPr>
        <p:spPr>
          <a:xfrm>
            <a:off x="904945" y="579844"/>
            <a:ext cx="65594" cy="65594"/>
          </a:xfrm>
          <a:prstGeom prst="ellipse">
            <a:avLst/>
          </a:prstGeom>
          <a:solidFill>
            <a:schemeClr val="accent1">
              <a:alpha val="20000"/>
            </a:schemeClr>
          </a:solidFill>
          <a:ln/>
        </p:spPr>
      </p:sp>
      <p:sp>
        <p:nvSpPr>
          <p:cNvPr id="17" name="AutoShape 17"/>
          <p:cNvSpPr/>
          <p:nvPr/>
        </p:nvSpPr>
        <p:spPr>
          <a:xfrm>
            <a:off x="454963" y="684489"/>
            <a:ext cx="84147" cy="84147"/>
          </a:xfrm>
          <a:prstGeom prst="ellipse">
            <a:avLst/>
          </a:prstGeom>
          <a:solidFill>
            <a:schemeClr val="accent1">
              <a:alpha val="100000"/>
            </a:schemeClr>
          </a:solidFill>
          <a:ln/>
        </p:spPr>
      </p:sp>
      <p:sp>
        <p:nvSpPr>
          <p:cNvPr id="18" name="AutoShape 18"/>
          <p:cNvSpPr/>
          <p:nvPr/>
        </p:nvSpPr>
        <p:spPr>
          <a:xfrm>
            <a:off x="575049" y="691064"/>
            <a:ext cx="78137" cy="78137"/>
          </a:xfrm>
          <a:prstGeom prst="ellipse">
            <a:avLst/>
          </a:prstGeom>
          <a:solidFill>
            <a:schemeClr val="accent1">
              <a:alpha val="80000"/>
            </a:schemeClr>
          </a:solidFill>
          <a:ln/>
        </p:spPr>
      </p:sp>
      <p:sp>
        <p:nvSpPr>
          <p:cNvPr id="19" name="AutoShape 19"/>
          <p:cNvSpPr/>
          <p:nvPr/>
        </p:nvSpPr>
        <p:spPr>
          <a:xfrm>
            <a:off x="689125" y="692781"/>
            <a:ext cx="74704" cy="74704"/>
          </a:xfrm>
          <a:prstGeom prst="ellipse">
            <a:avLst/>
          </a:prstGeom>
          <a:solidFill>
            <a:schemeClr val="accent1">
              <a:alpha val="60000"/>
            </a:schemeClr>
          </a:solidFill>
          <a:ln/>
        </p:spPr>
      </p:sp>
      <p:sp>
        <p:nvSpPr>
          <p:cNvPr id="20" name="AutoShape 20"/>
          <p:cNvSpPr/>
          <p:nvPr/>
        </p:nvSpPr>
        <p:spPr>
          <a:xfrm>
            <a:off x="799768" y="701751"/>
            <a:ext cx="69238" cy="69238"/>
          </a:xfrm>
          <a:prstGeom prst="ellipse">
            <a:avLst/>
          </a:prstGeom>
          <a:solidFill>
            <a:schemeClr val="accent1">
              <a:alpha val="40000"/>
            </a:schemeClr>
          </a:solidFill>
          <a:ln/>
        </p:spPr>
      </p:sp>
      <p:sp>
        <p:nvSpPr>
          <p:cNvPr id="21" name="AutoShape 21"/>
          <p:cNvSpPr/>
          <p:nvPr/>
        </p:nvSpPr>
        <p:spPr>
          <a:xfrm>
            <a:off x="904945" y="697618"/>
            <a:ext cx="65594" cy="65594"/>
          </a:xfrm>
          <a:prstGeom prst="ellipse">
            <a:avLst/>
          </a:prstGeom>
          <a:solidFill>
            <a:schemeClr val="accent1">
              <a:alpha val="20000"/>
            </a:schemeClr>
          </a:solidFill>
          <a:ln/>
        </p:spPr>
      </p:sp>
      <p:sp>
        <p:nvSpPr>
          <p:cNvPr id="22" name="TextBox 22"/>
          <p:cNvSpPr txBox="1"/>
          <p:nvPr/>
        </p:nvSpPr>
        <p:spPr>
          <a:xfrm>
            <a:off x="1094842" y="93878"/>
            <a:ext cx="10001250" cy="826316"/>
          </a:xfrm>
          <a:prstGeom prst="rect">
            <a:avLst/>
          </a:prstGeom>
          <a:ln/>
        </p:spPr>
        <p:txBody>
          <a:bodyPr vert="horz" wrap="square" lIns="123825" tIns="123825" rIns="57150" bIns="123825" rtlCol="0" anchor="t" anchorCtr="0">
            <a:spAutoFit/>
          </a:bodyPr>
          <a:lstStyle/>
          <a:p>
            <a:pPr>
              <a:lnSpc>
                <a:spcPct val="140000"/>
              </a:lnSpc>
            </a:pPr>
            <a:r>
              <a:rPr lang="en-US" altLang="zh-CN" sz="3000" b="1" dirty="0">
                <a:solidFill>
                  <a:schemeClr val="accent1">
                    <a:alpha val="100000"/>
                  </a:schemeClr>
                </a:solidFill>
                <a:latin typeface="Microsoft Yahei"/>
                <a:ea typeface="Microsoft Yahei"/>
                <a:cs typeface="Microsoft Yahei"/>
              </a:rPr>
              <a:t>BA-Shapes</a:t>
            </a:r>
            <a:r>
              <a:rPr lang="zh-CN" altLang="en-US" sz="3000" b="1" dirty="0">
                <a:solidFill>
                  <a:schemeClr val="accent1">
                    <a:alpha val="100000"/>
                  </a:schemeClr>
                </a:solidFill>
                <a:latin typeface="Microsoft Yahei"/>
                <a:ea typeface="Microsoft Yahei"/>
                <a:cs typeface="Microsoft Yahei"/>
              </a:rPr>
              <a:t>数据集的构建</a:t>
            </a:r>
            <a:endParaRPr lang="en-US" sz="3000" b="1" dirty="0">
              <a:solidFill>
                <a:schemeClr val="accent1">
                  <a:alpha val="100000"/>
                </a:schemeClr>
              </a:solidFill>
              <a:latin typeface="Microsoft Yahei"/>
              <a:ea typeface="Microsoft Yahei"/>
              <a:cs typeface="Microsoft Yahei"/>
            </a:endParaRPr>
          </a:p>
        </p:txBody>
      </p:sp>
      <p:pic>
        <p:nvPicPr>
          <p:cNvPr id="23" name="图片 22">
            <a:extLst>
              <a:ext uri="{FF2B5EF4-FFF2-40B4-BE49-F238E27FC236}">
                <a16:creationId xmlns:a16="http://schemas.microsoft.com/office/drawing/2014/main" id="{06AA56B0-4629-72C6-2475-7CA5EED1397E}"/>
              </a:ext>
            </a:extLst>
          </p:cNvPr>
          <p:cNvPicPr>
            <a:picLocks noChangeAspect="1"/>
          </p:cNvPicPr>
          <p:nvPr/>
        </p:nvPicPr>
        <p:blipFill>
          <a:blip r:embed="rId2"/>
          <a:stretch>
            <a:fillRect/>
          </a:stretch>
        </p:blipFill>
        <p:spPr>
          <a:xfrm>
            <a:off x="689125" y="935877"/>
            <a:ext cx="6248400" cy="5924169"/>
          </a:xfrm>
          <a:prstGeom prst="rect">
            <a:avLst/>
          </a:prstGeom>
        </p:spPr>
      </p:pic>
    </p:spTree>
    <p:extLst>
      <p:ext uri="{BB962C8B-B14F-4D97-AF65-F5344CB8AC3E}">
        <p14:creationId xmlns:p14="http://schemas.microsoft.com/office/powerpoint/2010/main" val="38161034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454963" y="331168"/>
            <a:ext cx="84147" cy="84147"/>
          </a:xfrm>
          <a:prstGeom prst="ellipse">
            <a:avLst/>
          </a:prstGeom>
          <a:solidFill>
            <a:schemeClr val="accent1">
              <a:alpha val="100000"/>
            </a:schemeClr>
          </a:solidFill>
          <a:ln/>
        </p:spPr>
      </p:sp>
      <p:sp>
        <p:nvSpPr>
          <p:cNvPr id="3" name="AutoShape 3"/>
          <p:cNvSpPr/>
          <p:nvPr/>
        </p:nvSpPr>
        <p:spPr>
          <a:xfrm>
            <a:off x="575049" y="337743"/>
            <a:ext cx="78137" cy="78137"/>
          </a:xfrm>
          <a:prstGeom prst="ellipse">
            <a:avLst/>
          </a:prstGeom>
          <a:solidFill>
            <a:schemeClr val="accent1">
              <a:alpha val="80000"/>
            </a:schemeClr>
          </a:solidFill>
          <a:ln/>
        </p:spPr>
      </p:sp>
      <p:sp>
        <p:nvSpPr>
          <p:cNvPr id="4" name="AutoShape 4"/>
          <p:cNvSpPr/>
          <p:nvPr/>
        </p:nvSpPr>
        <p:spPr>
          <a:xfrm>
            <a:off x="689125" y="339460"/>
            <a:ext cx="74704" cy="74704"/>
          </a:xfrm>
          <a:prstGeom prst="ellipse">
            <a:avLst/>
          </a:prstGeom>
          <a:solidFill>
            <a:schemeClr val="accent1">
              <a:alpha val="60000"/>
            </a:schemeClr>
          </a:solidFill>
          <a:ln/>
        </p:spPr>
      </p:sp>
      <p:sp>
        <p:nvSpPr>
          <p:cNvPr id="5" name="AutoShape 5"/>
          <p:cNvSpPr/>
          <p:nvPr/>
        </p:nvSpPr>
        <p:spPr>
          <a:xfrm>
            <a:off x="799768" y="348430"/>
            <a:ext cx="69238" cy="69238"/>
          </a:xfrm>
          <a:prstGeom prst="ellipse">
            <a:avLst/>
          </a:prstGeom>
          <a:solidFill>
            <a:schemeClr val="accent1">
              <a:alpha val="40000"/>
            </a:schemeClr>
          </a:solidFill>
          <a:ln/>
        </p:spPr>
      </p:sp>
      <p:sp>
        <p:nvSpPr>
          <p:cNvPr id="6" name="AutoShape 6"/>
          <p:cNvSpPr/>
          <p:nvPr/>
        </p:nvSpPr>
        <p:spPr>
          <a:xfrm>
            <a:off x="904945" y="344297"/>
            <a:ext cx="65594" cy="65594"/>
          </a:xfrm>
          <a:prstGeom prst="ellipse">
            <a:avLst/>
          </a:prstGeom>
          <a:solidFill>
            <a:schemeClr val="accent1">
              <a:alpha val="20000"/>
            </a:schemeClr>
          </a:solidFill>
          <a:ln/>
        </p:spPr>
      </p:sp>
      <p:sp>
        <p:nvSpPr>
          <p:cNvPr id="7" name="AutoShape 7"/>
          <p:cNvSpPr/>
          <p:nvPr/>
        </p:nvSpPr>
        <p:spPr>
          <a:xfrm>
            <a:off x="454963" y="448942"/>
            <a:ext cx="84147" cy="84147"/>
          </a:xfrm>
          <a:prstGeom prst="ellipse">
            <a:avLst/>
          </a:prstGeom>
          <a:solidFill>
            <a:schemeClr val="accent1">
              <a:alpha val="100000"/>
            </a:schemeClr>
          </a:solidFill>
          <a:ln/>
        </p:spPr>
      </p:sp>
      <p:sp>
        <p:nvSpPr>
          <p:cNvPr id="8" name="AutoShape 8"/>
          <p:cNvSpPr/>
          <p:nvPr/>
        </p:nvSpPr>
        <p:spPr>
          <a:xfrm>
            <a:off x="575049" y="455517"/>
            <a:ext cx="78137" cy="78137"/>
          </a:xfrm>
          <a:prstGeom prst="ellipse">
            <a:avLst/>
          </a:prstGeom>
          <a:solidFill>
            <a:schemeClr val="accent1">
              <a:alpha val="80000"/>
            </a:schemeClr>
          </a:solidFill>
          <a:ln/>
        </p:spPr>
      </p:sp>
      <p:sp>
        <p:nvSpPr>
          <p:cNvPr id="9" name="AutoShape 9"/>
          <p:cNvSpPr/>
          <p:nvPr/>
        </p:nvSpPr>
        <p:spPr>
          <a:xfrm>
            <a:off x="689125" y="457233"/>
            <a:ext cx="74704" cy="74704"/>
          </a:xfrm>
          <a:prstGeom prst="ellipse">
            <a:avLst/>
          </a:prstGeom>
          <a:solidFill>
            <a:schemeClr val="accent1">
              <a:alpha val="60000"/>
            </a:schemeClr>
          </a:solidFill>
          <a:ln/>
        </p:spPr>
      </p:sp>
      <p:sp>
        <p:nvSpPr>
          <p:cNvPr id="10" name="AutoShape 10"/>
          <p:cNvSpPr/>
          <p:nvPr/>
        </p:nvSpPr>
        <p:spPr>
          <a:xfrm>
            <a:off x="799768" y="466203"/>
            <a:ext cx="69238" cy="69238"/>
          </a:xfrm>
          <a:prstGeom prst="ellipse">
            <a:avLst/>
          </a:prstGeom>
          <a:solidFill>
            <a:schemeClr val="accent1">
              <a:alpha val="40000"/>
            </a:schemeClr>
          </a:solidFill>
          <a:ln/>
        </p:spPr>
      </p:sp>
      <p:sp>
        <p:nvSpPr>
          <p:cNvPr id="11" name="AutoShape 11"/>
          <p:cNvSpPr/>
          <p:nvPr/>
        </p:nvSpPr>
        <p:spPr>
          <a:xfrm>
            <a:off x="904945" y="462070"/>
            <a:ext cx="65594" cy="65594"/>
          </a:xfrm>
          <a:prstGeom prst="ellipse">
            <a:avLst/>
          </a:prstGeom>
          <a:solidFill>
            <a:schemeClr val="accent1">
              <a:alpha val="20000"/>
            </a:schemeClr>
          </a:solidFill>
          <a:ln/>
        </p:spPr>
      </p:sp>
      <p:sp>
        <p:nvSpPr>
          <p:cNvPr id="12" name="AutoShape 12"/>
          <p:cNvSpPr/>
          <p:nvPr/>
        </p:nvSpPr>
        <p:spPr>
          <a:xfrm>
            <a:off x="454963" y="566715"/>
            <a:ext cx="84147" cy="84147"/>
          </a:xfrm>
          <a:prstGeom prst="ellipse">
            <a:avLst/>
          </a:prstGeom>
          <a:solidFill>
            <a:schemeClr val="accent1">
              <a:alpha val="100000"/>
            </a:schemeClr>
          </a:solidFill>
          <a:ln/>
        </p:spPr>
      </p:sp>
      <p:sp>
        <p:nvSpPr>
          <p:cNvPr id="13" name="AutoShape 13"/>
          <p:cNvSpPr/>
          <p:nvPr/>
        </p:nvSpPr>
        <p:spPr>
          <a:xfrm>
            <a:off x="575049" y="573291"/>
            <a:ext cx="78137" cy="78137"/>
          </a:xfrm>
          <a:prstGeom prst="ellipse">
            <a:avLst/>
          </a:prstGeom>
          <a:solidFill>
            <a:schemeClr val="accent1">
              <a:alpha val="80000"/>
            </a:schemeClr>
          </a:solidFill>
          <a:ln/>
        </p:spPr>
      </p:sp>
      <p:sp>
        <p:nvSpPr>
          <p:cNvPr id="14" name="AutoShape 14"/>
          <p:cNvSpPr/>
          <p:nvPr/>
        </p:nvSpPr>
        <p:spPr>
          <a:xfrm>
            <a:off x="689125" y="575007"/>
            <a:ext cx="74704" cy="74704"/>
          </a:xfrm>
          <a:prstGeom prst="ellipse">
            <a:avLst/>
          </a:prstGeom>
          <a:solidFill>
            <a:schemeClr val="accent1">
              <a:alpha val="60000"/>
            </a:schemeClr>
          </a:solidFill>
          <a:ln/>
        </p:spPr>
      </p:sp>
      <p:sp>
        <p:nvSpPr>
          <p:cNvPr id="15" name="AutoShape 15"/>
          <p:cNvSpPr/>
          <p:nvPr/>
        </p:nvSpPr>
        <p:spPr>
          <a:xfrm>
            <a:off x="799768" y="583977"/>
            <a:ext cx="69238" cy="69238"/>
          </a:xfrm>
          <a:prstGeom prst="ellipse">
            <a:avLst/>
          </a:prstGeom>
          <a:solidFill>
            <a:schemeClr val="accent1">
              <a:alpha val="40000"/>
            </a:schemeClr>
          </a:solidFill>
          <a:ln/>
        </p:spPr>
      </p:sp>
      <p:sp>
        <p:nvSpPr>
          <p:cNvPr id="16" name="AutoShape 16"/>
          <p:cNvSpPr/>
          <p:nvPr/>
        </p:nvSpPr>
        <p:spPr>
          <a:xfrm>
            <a:off x="904945" y="579844"/>
            <a:ext cx="65594" cy="65594"/>
          </a:xfrm>
          <a:prstGeom prst="ellipse">
            <a:avLst/>
          </a:prstGeom>
          <a:solidFill>
            <a:schemeClr val="accent1">
              <a:alpha val="20000"/>
            </a:schemeClr>
          </a:solidFill>
          <a:ln/>
        </p:spPr>
      </p:sp>
      <p:sp>
        <p:nvSpPr>
          <p:cNvPr id="17" name="AutoShape 17"/>
          <p:cNvSpPr/>
          <p:nvPr/>
        </p:nvSpPr>
        <p:spPr>
          <a:xfrm>
            <a:off x="454963" y="684489"/>
            <a:ext cx="84147" cy="84147"/>
          </a:xfrm>
          <a:prstGeom prst="ellipse">
            <a:avLst/>
          </a:prstGeom>
          <a:solidFill>
            <a:schemeClr val="accent1">
              <a:alpha val="100000"/>
            </a:schemeClr>
          </a:solidFill>
          <a:ln/>
        </p:spPr>
      </p:sp>
      <p:sp>
        <p:nvSpPr>
          <p:cNvPr id="18" name="AutoShape 18"/>
          <p:cNvSpPr/>
          <p:nvPr/>
        </p:nvSpPr>
        <p:spPr>
          <a:xfrm>
            <a:off x="575049" y="691064"/>
            <a:ext cx="78137" cy="78137"/>
          </a:xfrm>
          <a:prstGeom prst="ellipse">
            <a:avLst/>
          </a:prstGeom>
          <a:solidFill>
            <a:schemeClr val="accent1">
              <a:alpha val="80000"/>
            </a:schemeClr>
          </a:solidFill>
          <a:ln/>
        </p:spPr>
      </p:sp>
      <p:sp>
        <p:nvSpPr>
          <p:cNvPr id="19" name="AutoShape 19"/>
          <p:cNvSpPr/>
          <p:nvPr/>
        </p:nvSpPr>
        <p:spPr>
          <a:xfrm>
            <a:off x="689125" y="692781"/>
            <a:ext cx="74704" cy="74704"/>
          </a:xfrm>
          <a:prstGeom prst="ellipse">
            <a:avLst/>
          </a:prstGeom>
          <a:solidFill>
            <a:schemeClr val="accent1">
              <a:alpha val="60000"/>
            </a:schemeClr>
          </a:solidFill>
          <a:ln/>
        </p:spPr>
      </p:sp>
      <p:sp>
        <p:nvSpPr>
          <p:cNvPr id="20" name="AutoShape 20"/>
          <p:cNvSpPr/>
          <p:nvPr/>
        </p:nvSpPr>
        <p:spPr>
          <a:xfrm>
            <a:off x="799768" y="701751"/>
            <a:ext cx="69238" cy="69238"/>
          </a:xfrm>
          <a:prstGeom prst="ellipse">
            <a:avLst/>
          </a:prstGeom>
          <a:solidFill>
            <a:schemeClr val="accent1">
              <a:alpha val="40000"/>
            </a:schemeClr>
          </a:solidFill>
          <a:ln/>
        </p:spPr>
      </p:sp>
      <p:sp>
        <p:nvSpPr>
          <p:cNvPr id="21" name="AutoShape 21"/>
          <p:cNvSpPr/>
          <p:nvPr/>
        </p:nvSpPr>
        <p:spPr>
          <a:xfrm>
            <a:off x="904945" y="697618"/>
            <a:ext cx="65594" cy="65594"/>
          </a:xfrm>
          <a:prstGeom prst="ellipse">
            <a:avLst/>
          </a:prstGeom>
          <a:solidFill>
            <a:schemeClr val="accent1">
              <a:alpha val="20000"/>
            </a:schemeClr>
          </a:solidFill>
          <a:ln/>
        </p:spPr>
      </p:sp>
      <p:sp>
        <p:nvSpPr>
          <p:cNvPr id="22" name="TextBox 22"/>
          <p:cNvSpPr txBox="1"/>
          <p:nvPr/>
        </p:nvSpPr>
        <p:spPr>
          <a:xfrm>
            <a:off x="1094842" y="93878"/>
            <a:ext cx="10001250" cy="826316"/>
          </a:xfrm>
          <a:prstGeom prst="rect">
            <a:avLst/>
          </a:prstGeom>
          <a:ln/>
        </p:spPr>
        <p:txBody>
          <a:bodyPr vert="horz" wrap="square" lIns="123825" tIns="123825" rIns="57150" bIns="123825" rtlCol="0" anchor="t" anchorCtr="0">
            <a:spAutoFit/>
          </a:bodyPr>
          <a:lstStyle/>
          <a:p>
            <a:pPr>
              <a:lnSpc>
                <a:spcPct val="140000"/>
              </a:lnSpc>
            </a:pPr>
            <a:r>
              <a:rPr lang="zh-CN" altLang="en-US" sz="3000" b="1" dirty="0">
                <a:solidFill>
                  <a:schemeClr val="accent1">
                    <a:alpha val="100000"/>
                  </a:schemeClr>
                </a:solidFill>
                <a:latin typeface="Microsoft Yahei"/>
                <a:ea typeface="Microsoft Yahei"/>
                <a:cs typeface="Microsoft Yahei"/>
              </a:rPr>
              <a:t>实现细节</a:t>
            </a:r>
            <a:endParaRPr lang="en-US" sz="3000" b="1" dirty="0">
              <a:solidFill>
                <a:schemeClr val="accent1">
                  <a:alpha val="100000"/>
                </a:schemeClr>
              </a:solidFill>
              <a:latin typeface="Microsoft Yahei"/>
              <a:ea typeface="Microsoft Yahei"/>
              <a:cs typeface="Microsoft Yahei"/>
            </a:endParaRPr>
          </a:p>
        </p:txBody>
      </p:sp>
      <p:pic>
        <p:nvPicPr>
          <p:cNvPr id="24" name="图片 23">
            <a:extLst>
              <a:ext uri="{FF2B5EF4-FFF2-40B4-BE49-F238E27FC236}">
                <a16:creationId xmlns:a16="http://schemas.microsoft.com/office/drawing/2014/main" id="{CC7E43FC-6507-4753-396E-A598ED85A6B7}"/>
              </a:ext>
            </a:extLst>
          </p:cNvPr>
          <p:cNvPicPr>
            <a:picLocks noChangeAspect="1"/>
          </p:cNvPicPr>
          <p:nvPr/>
        </p:nvPicPr>
        <p:blipFill>
          <a:blip r:embed="rId2"/>
          <a:stretch>
            <a:fillRect/>
          </a:stretch>
        </p:blipFill>
        <p:spPr>
          <a:xfrm>
            <a:off x="428370" y="897181"/>
            <a:ext cx="6223320" cy="6256721"/>
          </a:xfrm>
          <a:prstGeom prst="rect">
            <a:avLst/>
          </a:prstGeom>
        </p:spPr>
      </p:pic>
    </p:spTree>
    <p:extLst>
      <p:ext uri="{BB962C8B-B14F-4D97-AF65-F5344CB8AC3E}">
        <p14:creationId xmlns:p14="http://schemas.microsoft.com/office/powerpoint/2010/main" val="4950904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454963" y="331168"/>
            <a:ext cx="84147" cy="84147"/>
          </a:xfrm>
          <a:prstGeom prst="ellipse">
            <a:avLst/>
          </a:prstGeom>
          <a:solidFill>
            <a:schemeClr val="accent1">
              <a:alpha val="100000"/>
            </a:schemeClr>
          </a:solidFill>
          <a:ln/>
        </p:spPr>
      </p:sp>
      <p:sp>
        <p:nvSpPr>
          <p:cNvPr id="3" name="AutoShape 3"/>
          <p:cNvSpPr/>
          <p:nvPr/>
        </p:nvSpPr>
        <p:spPr>
          <a:xfrm>
            <a:off x="575049" y="337743"/>
            <a:ext cx="78137" cy="78137"/>
          </a:xfrm>
          <a:prstGeom prst="ellipse">
            <a:avLst/>
          </a:prstGeom>
          <a:solidFill>
            <a:schemeClr val="accent1">
              <a:alpha val="80000"/>
            </a:schemeClr>
          </a:solidFill>
          <a:ln/>
        </p:spPr>
      </p:sp>
      <p:sp>
        <p:nvSpPr>
          <p:cNvPr id="4" name="AutoShape 4"/>
          <p:cNvSpPr/>
          <p:nvPr/>
        </p:nvSpPr>
        <p:spPr>
          <a:xfrm>
            <a:off x="689125" y="339460"/>
            <a:ext cx="74704" cy="74704"/>
          </a:xfrm>
          <a:prstGeom prst="ellipse">
            <a:avLst/>
          </a:prstGeom>
          <a:solidFill>
            <a:schemeClr val="accent1">
              <a:alpha val="60000"/>
            </a:schemeClr>
          </a:solidFill>
          <a:ln/>
        </p:spPr>
      </p:sp>
      <p:sp>
        <p:nvSpPr>
          <p:cNvPr id="5" name="AutoShape 5"/>
          <p:cNvSpPr/>
          <p:nvPr/>
        </p:nvSpPr>
        <p:spPr>
          <a:xfrm>
            <a:off x="799768" y="348430"/>
            <a:ext cx="69238" cy="69238"/>
          </a:xfrm>
          <a:prstGeom prst="ellipse">
            <a:avLst/>
          </a:prstGeom>
          <a:solidFill>
            <a:schemeClr val="accent1">
              <a:alpha val="40000"/>
            </a:schemeClr>
          </a:solidFill>
          <a:ln/>
        </p:spPr>
      </p:sp>
      <p:sp>
        <p:nvSpPr>
          <p:cNvPr id="6" name="AutoShape 6"/>
          <p:cNvSpPr/>
          <p:nvPr/>
        </p:nvSpPr>
        <p:spPr>
          <a:xfrm>
            <a:off x="904945" y="344297"/>
            <a:ext cx="65594" cy="65594"/>
          </a:xfrm>
          <a:prstGeom prst="ellipse">
            <a:avLst/>
          </a:prstGeom>
          <a:solidFill>
            <a:schemeClr val="accent1">
              <a:alpha val="20000"/>
            </a:schemeClr>
          </a:solidFill>
          <a:ln/>
        </p:spPr>
      </p:sp>
      <p:sp>
        <p:nvSpPr>
          <p:cNvPr id="7" name="AutoShape 7"/>
          <p:cNvSpPr/>
          <p:nvPr/>
        </p:nvSpPr>
        <p:spPr>
          <a:xfrm>
            <a:off x="454963" y="448942"/>
            <a:ext cx="84147" cy="84147"/>
          </a:xfrm>
          <a:prstGeom prst="ellipse">
            <a:avLst/>
          </a:prstGeom>
          <a:solidFill>
            <a:schemeClr val="accent1">
              <a:alpha val="100000"/>
            </a:schemeClr>
          </a:solidFill>
          <a:ln/>
        </p:spPr>
      </p:sp>
      <p:sp>
        <p:nvSpPr>
          <p:cNvPr id="8" name="AutoShape 8"/>
          <p:cNvSpPr/>
          <p:nvPr/>
        </p:nvSpPr>
        <p:spPr>
          <a:xfrm>
            <a:off x="575049" y="455517"/>
            <a:ext cx="78137" cy="78137"/>
          </a:xfrm>
          <a:prstGeom prst="ellipse">
            <a:avLst/>
          </a:prstGeom>
          <a:solidFill>
            <a:schemeClr val="accent1">
              <a:alpha val="80000"/>
            </a:schemeClr>
          </a:solidFill>
          <a:ln/>
        </p:spPr>
      </p:sp>
      <p:sp>
        <p:nvSpPr>
          <p:cNvPr id="9" name="AutoShape 9"/>
          <p:cNvSpPr/>
          <p:nvPr/>
        </p:nvSpPr>
        <p:spPr>
          <a:xfrm>
            <a:off x="689125" y="457233"/>
            <a:ext cx="74704" cy="74704"/>
          </a:xfrm>
          <a:prstGeom prst="ellipse">
            <a:avLst/>
          </a:prstGeom>
          <a:solidFill>
            <a:schemeClr val="accent1">
              <a:alpha val="60000"/>
            </a:schemeClr>
          </a:solidFill>
          <a:ln/>
        </p:spPr>
      </p:sp>
      <p:sp>
        <p:nvSpPr>
          <p:cNvPr id="10" name="AutoShape 10"/>
          <p:cNvSpPr/>
          <p:nvPr/>
        </p:nvSpPr>
        <p:spPr>
          <a:xfrm>
            <a:off x="799768" y="466203"/>
            <a:ext cx="69238" cy="69238"/>
          </a:xfrm>
          <a:prstGeom prst="ellipse">
            <a:avLst/>
          </a:prstGeom>
          <a:solidFill>
            <a:schemeClr val="accent1">
              <a:alpha val="40000"/>
            </a:schemeClr>
          </a:solidFill>
          <a:ln/>
        </p:spPr>
      </p:sp>
      <p:sp>
        <p:nvSpPr>
          <p:cNvPr id="11" name="AutoShape 11"/>
          <p:cNvSpPr/>
          <p:nvPr/>
        </p:nvSpPr>
        <p:spPr>
          <a:xfrm>
            <a:off x="904945" y="462070"/>
            <a:ext cx="65594" cy="65594"/>
          </a:xfrm>
          <a:prstGeom prst="ellipse">
            <a:avLst/>
          </a:prstGeom>
          <a:solidFill>
            <a:schemeClr val="accent1">
              <a:alpha val="20000"/>
            </a:schemeClr>
          </a:solidFill>
          <a:ln/>
        </p:spPr>
      </p:sp>
      <p:sp>
        <p:nvSpPr>
          <p:cNvPr id="12" name="AutoShape 12"/>
          <p:cNvSpPr/>
          <p:nvPr/>
        </p:nvSpPr>
        <p:spPr>
          <a:xfrm>
            <a:off x="454963" y="566715"/>
            <a:ext cx="84147" cy="84147"/>
          </a:xfrm>
          <a:prstGeom prst="ellipse">
            <a:avLst/>
          </a:prstGeom>
          <a:solidFill>
            <a:schemeClr val="accent1">
              <a:alpha val="100000"/>
            </a:schemeClr>
          </a:solidFill>
          <a:ln/>
        </p:spPr>
      </p:sp>
      <p:sp>
        <p:nvSpPr>
          <p:cNvPr id="13" name="AutoShape 13"/>
          <p:cNvSpPr/>
          <p:nvPr/>
        </p:nvSpPr>
        <p:spPr>
          <a:xfrm>
            <a:off x="575049" y="573291"/>
            <a:ext cx="78137" cy="78137"/>
          </a:xfrm>
          <a:prstGeom prst="ellipse">
            <a:avLst/>
          </a:prstGeom>
          <a:solidFill>
            <a:schemeClr val="accent1">
              <a:alpha val="80000"/>
            </a:schemeClr>
          </a:solidFill>
          <a:ln/>
        </p:spPr>
      </p:sp>
      <p:sp>
        <p:nvSpPr>
          <p:cNvPr id="14" name="AutoShape 14"/>
          <p:cNvSpPr/>
          <p:nvPr/>
        </p:nvSpPr>
        <p:spPr>
          <a:xfrm>
            <a:off x="689125" y="575007"/>
            <a:ext cx="74704" cy="74704"/>
          </a:xfrm>
          <a:prstGeom prst="ellipse">
            <a:avLst/>
          </a:prstGeom>
          <a:solidFill>
            <a:schemeClr val="accent1">
              <a:alpha val="60000"/>
            </a:schemeClr>
          </a:solidFill>
          <a:ln/>
        </p:spPr>
      </p:sp>
      <p:sp>
        <p:nvSpPr>
          <p:cNvPr id="15" name="AutoShape 15"/>
          <p:cNvSpPr/>
          <p:nvPr/>
        </p:nvSpPr>
        <p:spPr>
          <a:xfrm>
            <a:off x="799768" y="583977"/>
            <a:ext cx="69238" cy="69238"/>
          </a:xfrm>
          <a:prstGeom prst="ellipse">
            <a:avLst/>
          </a:prstGeom>
          <a:solidFill>
            <a:schemeClr val="accent1">
              <a:alpha val="40000"/>
            </a:schemeClr>
          </a:solidFill>
          <a:ln/>
        </p:spPr>
      </p:sp>
      <p:sp>
        <p:nvSpPr>
          <p:cNvPr id="16" name="AutoShape 16"/>
          <p:cNvSpPr/>
          <p:nvPr/>
        </p:nvSpPr>
        <p:spPr>
          <a:xfrm>
            <a:off x="904945" y="579844"/>
            <a:ext cx="65594" cy="65594"/>
          </a:xfrm>
          <a:prstGeom prst="ellipse">
            <a:avLst/>
          </a:prstGeom>
          <a:solidFill>
            <a:schemeClr val="accent1">
              <a:alpha val="20000"/>
            </a:schemeClr>
          </a:solidFill>
          <a:ln/>
        </p:spPr>
      </p:sp>
      <p:sp>
        <p:nvSpPr>
          <p:cNvPr id="17" name="AutoShape 17"/>
          <p:cNvSpPr/>
          <p:nvPr/>
        </p:nvSpPr>
        <p:spPr>
          <a:xfrm>
            <a:off x="454963" y="684489"/>
            <a:ext cx="84147" cy="84147"/>
          </a:xfrm>
          <a:prstGeom prst="ellipse">
            <a:avLst/>
          </a:prstGeom>
          <a:solidFill>
            <a:schemeClr val="accent1">
              <a:alpha val="100000"/>
            </a:schemeClr>
          </a:solidFill>
          <a:ln/>
        </p:spPr>
      </p:sp>
      <p:sp>
        <p:nvSpPr>
          <p:cNvPr id="18" name="AutoShape 18"/>
          <p:cNvSpPr/>
          <p:nvPr/>
        </p:nvSpPr>
        <p:spPr>
          <a:xfrm>
            <a:off x="575049" y="691064"/>
            <a:ext cx="78137" cy="78137"/>
          </a:xfrm>
          <a:prstGeom prst="ellipse">
            <a:avLst/>
          </a:prstGeom>
          <a:solidFill>
            <a:schemeClr val="accent1">
              <a:alpha val="80000"/>
            </a:schemeClr>
          </a:solidFill>
          <a:ln/>
        </p:spPr>
      </p:sp>
      <p:sp>
        <p:nvSpPr>
          <p:cNvPr id="19" name="AutoShape 19"/>
          <p:cNvSpPr/>
          <p:nvPr/>
        </p:nvSpPr>
        <p:spPr>
          <a:xfrm>
            <a:off x="689125" y="692781"/>
            <a:ext cx="74704" cy="74704"/>
          </a:xfrm>
          <a:prstGeom prst="ellipse">
            <a:avLst/>
          </a:prstGeom>
          <a:solidFill>
            <a:schemeClr val="accent1">
              <a:alpha val="60000"/>
            </a:schemeClr>
          </a:solidFill>
          <a:ln/>
        </p:spPr>
      </p:sp>
      <p:sp>
        <p:nvSpPr>
          <p:cNvPr id="20" name="AutoShape 20"/>
          <p:cNvSpPr/>
          <p:nvPr/>
        </p:nvSpPr>
        <p:spPr>
          <a:xfrm>
            <a:off x="799768" y="701751"/>
            <a:ext cx="69238" cy="69238"/>
          </a:xfrm>
          <a:prstGeom prst="ellipse">
            <a:avLst/>
          </a:prstGeom>
          <a:solidFill>
            <a:schemeClr val="accent1">
              <a:alpha val="40000"/>
            </a:schemeClr>
          </a:solidFill>
          <a:ln/>
        </p:spPr>
      </p:sp>
      <p:sp>
        <p:nvSpPr>
          <p:cNvPr id="21" name="AutoShape 21"/>
          <p:cNvSpPr/>
          <p:nvPr/>
        </p:nvSpPr>
        <p:spPr>
          <a:xfrm>
            <a:off x="904945" y="697618"/>
            <a:ext cx="65594" cy="65594"/>
          </a:xfrm>
          <a:prstGeom prst="ellipse">
            <a:avLst/>
          </a:prstGeom>
          <a:solidFill>
            <a:schemeClr val="accent1">
              <a:alpha val="20000"/>
            </a:schemeClr>
          </a:solidFill>
          <a:ln/>
        </p:spPr>
      </p:sp>
      <p:sp>
        <p:nvSpPr>
          <p:cNvPr id="22" name="TextBox 22"/>
          <p:cNvSpPr txBox="1"/>
          <p:nvPr/>
        </p:nvSpPr>
        <p:spPr>
          <a:xfrm>
            <a:off x="1094842" y="93878"/>
            <a:ext cx="10001250" cy="826316"/>
          </a:xfrm>
          <a:prstGeom prst="rect">
            <a:avLst/>
          </a:prstGeom>
          <a:ln/>
        </p:spPr>
        <p:txBody>
          <a:bodyPr vert="horz" wrap="square" lIns="123825" tIns="123825" rIns="57150" bIns="123825" rtlCol="0" anchor="t" anchorCtr="0">
            <a:spAutoFit/>
          </a:bodyPr>
          <a:lstStyle/>
          <a:p>
            <a:pPr>
              <a:lnSpc>
                <a:spcPct val="140000"/>
              </a:lnSpc>
            </a:pPr>
            <a:r>
              <a:rPr lang="en-US" altLang="zh-CN" sz="3000" b="1" dirty="0">
                <a:solidFill>
                  <a:schemeClr val="accent1">
                    <a:alpha val="100000"/>
                  </a:schemeClr>
                </a:solidFill>
                <a:latin typeface="Microsoft Yahei"/>
                <a:ea typeface="Microsoft Yahei"/>
                <a:cs typeface="Microsoft Yahei"/>
              </a:rPr>
              <a:t>Baseline</a:t>
            </a:r>
            <a:endParaRPr lang="en-US" sz="3000" b="1" dirty="0">
              <a:solidFill>
                <a:schemeClr val="accent1">
                  <a:alpha val="100000"/>
                </a:schemeClr>
              </a:solidFill>
              <a:latin typeface="Microsoft Yahei"/>
              <a:ea typeface="Microsoft Yahei"/>
              <a:cs typeface="Microsoft Yahei"/>
            </a:endParaRPr>
          </a:p>
        </p:txBody>
      </p:sp>
      <p:pic>
        <p:nvPicPr>
          <p:cNvPr id="25" name="图片 24">
            <a:extLst>
              <a:ext uri="{FF2B5EF4-FFF2-40B4-BE49-F238E27FC236}">
                <a16:creationId xmlns:a16="http://schemas.microsoft.com/office/drawing/2014/main" id="{DCC484E2-8E3D-6DB1-6353-E3C5B24394EB}"/>
              </a:ext>
            </a:extLst>
          </p:cNvPr>
          <p:cNvPicPr>
            <a:picLocks noChangeAspect="1"/>
          </p:cNvPicPr>
          <p:nvPr/>
        </p:nvPicPr>
        <p:blipFill>
          <a:blip r:embed="rId2"/>
          <a:stretch>
            <a:fillRect/>
          </a:stretch>
        </p:blipFill>
        <p:spPr>
          <a:xfrm>
            <a:off x="304800" y="852213"/>
            <a:ext cx="8612634" cy="6081987"/>
          </a:xfrm>
          <a:prstGeom prst="rect">
            <a:avLst/>
          </a:prstGeom>
        </p:spPr>
      </p:pic>
    </p:spTree>
    <p:extLst>
      <p:ext uri="{BB962C8B-B14F-4D97-AF65-F5344CB8AC3E}">
        <p14:creationId xmlns:p14="http://schemas.microsoft.com/office/powerpoint/2010/main" val="21650253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454963" y="331168"/>
            <a:ext cx="84147" cy="84147"/>
          </a:xfrm>
          <a:prstGeom prst="ellipse">
            <a:avLst/>
          </a:prstGeom>
          <a:solidFill>
            <a:schemeClr val="accent1">
              <a:alpha val="100000"/>
            </a:schemeClr>
          </a:solidFill>
          <a:ln/>
        </p:spPr>
      </p:sp>
      <p:sp>
        <p:nvSpPr>
          <p:cNvPr id="3" name="AutoShape 3"/>
          <p:cNvSpPr/>
          <p:nvPr/>
        </p:nvSpPr>
        <p:spPr>
          <a:xfrm>
            <a:off x="575049" y="337743"/>
            <a:ext cx="78137" cy="78137"/>
          </a:xfrm>
          <a:prstGeom prst="ellipse">
            <a:avLst/>
          </a:prstGeom>
          <a:solidFill>
            <a:schemeClr val="accent1">
              <a:alpha val="80000"/>
            </a:schemeClr>
          </a:solidFill>
          <a:ln/>
        </p:spPr>
      </p:sp>
      <p:sp>
        <p:nvSpPr>
          <p:cNvPr id="4" name="AutoShape 4"/>
          <p:cNvSpPr/>
          <p:nvPr/>
        </p:nvSpPr>
        <p:spPr>
          <a:xfrm>
            <a:off x="689125" y="339460"/>
            <a:ext cx="74704" cy="74704"/>
          </a:xfrm>
          <a:prstGeom prst="ellipse">
            <a:avLst/>
          </a:prstGeom>
          <a:solidFill>
            <a:schemeClr val="accent1">
              <a:alpha val="60000"/>
            </a:schemeClr>
          </a:solidFill>
          <a:ln/>
        </p:spPr>
      </p:sp>
      <p:sp>
        <p:nvSpPr>
          <p:cNvPr id="5" name="AutoShape 5"/>
          <p:cNvSpPr/>
          <p:nvPr/>
        </p:nvSpPr>
        <p:spPr>
          <a:xfrm>
            <a:off x="799768" y="348430"/>
            <a:ext cx="69238" cy="69238"/>
          </a:xfrm>
          <a:prstGeom prst="ellipse">
            <a:avLst/>
          </a:prstGeom>
          <a:solidFill>
            <a:schemeClr val="accent1">
              <a:alpha val="40000"/>
            </a:schemeClr>
          </a:solidFill>
          <a:ln/>
        </p:spPr>
      </p:sp>
      <p:sp>
        <p:nvSpPr>
          <p:cNvPr id="6" name="AutoShape 6"/>
          <p:cNvSpPr/>
          <p:nvPr/>
        </p:nvSpPr>
        <p:spPr>
          <a:xfrm>
            <a:off x="904945" y="344297"/>
            <a:ext cx="65594" cy="65594"/>
          </a:xfrm>
          <a:prstGeom prst="ellipse">
            <a:avLst/>
          </a:prstGeom>
          <a:solidFill>
            <a:schemeClr val="accent1">
              <a:alpha val="20000"/>
            </a:schemeClr>
          </a:solidFill>
          <a:ln/>
        </p:spPr>
      </p:sp>
      <p:sp>
        <p:nvSpPr>
          <p:cNvPr id="7" name="AutoShape 7"/>
          <p:cNvSpPr/>
          <p:nvPr/>
        </p:nvSpPr>
        <p:spPr>
          <a:xfrm>
            <a:off x="454963" y="448942"/>
            <a:ext cx="84147" cy="84147"/>
          </a:xfrm>
          <a:prstGeom prst="ellipse">
            <a:avLst/>
          </a:prstGeom>
          <a:solidFill>
            <a:schemeClr val="accent1">
              <a:alpha val="100000"/>
            </a:schemeClr>
          </a:solidFill>
          <a:ln/>
        </p:spPr>
      </p:sp>
      <p:sp>
        <p:nvSpPr>
          <p:cNvPr id="8" name="AutoShape 8"/>
          <p:cNvSpPr/>
          <p:nvPr/>
        </p:nvSpPr>
        <p:spPr>
          <a:xfrm>
            <a:off x="575049" y="455517"/>
            <a:ext cx="78137" cy="78137"/>
          </a:xfrm>
          <a:prstGeom prst="ellipse">
            <a:avLst/>
          </a:prstGeom>
          <a:solidFill>
            <a:schemeClr val="accent1">
              <a:alpha val="80000"/>
            </a:schemeClr>
          </a:solidFill>
          <a:ln/>
        </p:spPr>
      </p:sp>
      <p:sp>
        <p:nvSpPr>
          <p:cNvPr id="9" name="AutoShape 9"/>
          <p:cNvSpPr/>
          <p:nvPr/>
        </p:nvSpPr>
        <p:spPr>
          <a:xfrm>
            <a:off x="689125" y="457233"/>
            <a:ext cx="74704" cy="74704"/>
          </a:xfrm>
          <a:prstGeom prst="ellipse">
            <a:avLst/>
          </a:prstGeom>
          <a:solidFill>
            <a:schemeClr val="accent1">
              <a:alpha val="60000"/>
            </a:schemeClr>
          </a:solidFill>
          <a:ln/>
        </p:spPr>
      </p:sp>
      <p:sp>
        <p:nvSpPr>
          <p:cNvPr id="10" name="AutoShape 10"/>
          <p:cNvSpPr/>
          <p:nvPr/>
        </p:nvSpPr>
        <p:spPr>
          <a:xfrm>
            <a:off x="799768" y="466203"/>
            <a:ext cx="69238" cy="69238"/>
          </a:xfrm>
          <a:prstGeom prst="ellipse">
            <a:avLst/>
          </a:prstGeom>
          <a:solidFill>
            <a:schemeClr val="accent1">
              <a:alpha val="40000"/>
            </a:schemeClr>
          </a:solidFill>
          <a:ln/>
        </p:spPr>
      </p:sp>
      <p:sp>
        <p:nvSpPr>
          <p:cNvPr id="11" name="AutoShape 11"/>
          <p:cNvSpPr/>
          <p:nvPr/>
        </p:nvSpPr>
        <p:spPr>
          <a:xfrm>
            <a:off x="904945" y="462070"/>
            <a:ext cx="65594" cy="65594"/>
          </a:xfrm>
          <a:prstGeom prst="ellipse">
            <a:avLst/>
          </a:prstGeom>
          <a:solidFill>
            <a:schemeClr val="accent1">
              <a:alpha val="20000"/>
            </a:schemeClr>
          </a:solidFill>
          <a:ln/>
        </p:spPr>
      </p:sp>
      <p:sp>
        <p:nvSpPr>
          <p:cNvPr id="12" name="AutoShape 12"/>
          <p:cNvSpPr/>
          <p:nvPr/>
        </p:nvSpPr>
        <p:spPr>
          <a:xfrm>
            <a:off x="454963" y="566715"/>
            <a:ext cx="84147" cy="84147"/>
          </a:xfrm>
          <a:prstGeom prst="ellipse">
            <a:avLst/>
          </a:prstGeom>
          <a:solidFill>
            <a:schemeClr val="accent1">
              <a:alpha val="100000"/>
            </a:schemeClr>
          </a:solidFill>
          <a:ln/>
        </p:spPr>
      </p:sp>
      <p:sp>
        <p:nvSpPr>
          <p:cNvPr id="13" name="AutoShape 13"/>
          <p:cNvSpPr/>
          <p:nvPr/>
        </p:nvSpPr>
        <p:spPr>
          <a:xfrm>
            <a:off x="575049" y="573291"/>
            <a:ext cx="78137" cy="78137"/>
          </a:xfrm>
          <a:prstGeom prst="ellipse">
            <a:avLst/>
          </a:prstGeom>
          <a:solidFill>
            <a:schemeClr val="accent1">
              <a:alpha val="80000"/>
            </a:schemeClr>
          </a:solidFill>
          <a:ln/>
        </p:spPr>
      </p:sp>
      <p:sp>
        <p:nvSpPr>
          <p:cNvPr id="14" name="AutoShape 14"/>
          <p:cNvSpPr/>
          <p:nvPr/>
        </p:nvSpPr>
        <p:spPr>
          <a:xfrm>
            <a:off x="689125" y="575007"/>
            <a:ext cx="74704" cy="74704"/>
          </a:xfrm>
          <a:prstGeom prst="ellipse">
            <a:avLst/>
          </a:prstGeom>
          <a:solidFill>
            <a:schemeClr val="accent1">
              <a:alpha val="60000"/>
            </a:schemeClr>
          </a:solidFill>
          <a:ln/>
        </p:spPr>
      </p:sp>
      <p:sp>
        <p:nvSpPr>
          <p:cNvPr id="15" name="AutoShape 15"/>
          <p:cNvSpPr/>
          <p:nvPr/>
        </p:nvSpPr>
        <p:spPr>
          <a:xfrm>
            <a:off x="799768" y="583977"/>
            <a:ext cx="69238" cy="69238"/>
          </a:xfrm>
          <a:prstGeom prst="ellipse">
            <a:avLst/>
          </a:prstGeom>
          <a:solidFill>
            <a:schemeClr val="accent1">
              <a:alpha val="40000"/>
            </a:schemeClr>
          </a:solidFill>
          <a:ln/>
        </p:spPr>
      </p:sp>
      <p:sp>
        <p:nvSpPr>
          <p:cNvPr id="16" name="AutoShape 16"/>
          <p:cNvSpPr/>
          <p:nvPr/>
        </p:nvSpPr>
        <p:spPr>
          <a:xfrm>
            <a:off x="904945" y="579844"/>
            <a:ext cx="65594" cy="65594"/>
          </a:xfrm>
          <a:prstGeom prst="ellipse">
            <a:avLst/>
          </a:prstGeom>
          <a:solidFill>
            <a:schemeClr val="accent1">
              <a:alpha val="20000"/>
            </a:schemeClr>
          </a:solidFill>
          <a:ln/>
        </p:spPr>
      </p:sp>
      <p:sp>
        <p:nvSpPr>
          <p:cNvPr id="17" name="AutoShape 17"/>
          <p:cNvSpPr/>
          <p:nvPr/>
        </p:nvSpPr>
        <p:spPr>
          <a:xfrm>
            <a:off x="454963" y="684489"/>
            <a:ext cx="84147" cy="84147"/>
          </a:xfrm>
          <a:prstGeom prst="ellipse">
            <a:avLst/>
          </a:prstGeom>
          <a:solidFill>
            <a:schemeClr val="accent1">
              <a:alpha val="100000"/>
            </a:schemeClr>
          </a:solidFill>
          <a:ln/>
        </p:spPr>
      </p:sp>
      <p:sp>
        <p:nvSpPr>
          <p:cNvPr id="18" name="AutoShape 18"/>
          <p:cNvSpPr/>
          <p:nvPr/>
        </p:nvSpPr>
        <p:spPr>
          <a:xfrm>
            <a:off x="575049" y="691064"/>
            <a:ext cx="78137" cy="78137"/>
          </a:xfrm>
          <a:prstGeom prst="ellipse">
            <a:avLst/>
          </a:prstGeom>
          <a:solidFill>
            <a:schemeClr val="accent1">
              <a:alpha val="80000"/>
            </a:schemeClr>
          </a:solidFill>
          <a:ln/>
        </p:spPr>
      </p:sp>
      <p:sp>
        <p:nvSpPr>
          <p:cNvPr id="19" name="AutoShape 19"/>
          <p:cNvSpPr/>
          <p:nvPr/>
        </p:nvSpPr>
        <p:spPr>
          <a:xfrm>
            <a:off x="689125" y="692781"/>
            <a:ext cx="74704" cy="74704"/>
          </a:xfrm>
          <a:prstGeom prst="ellipse">
            <a:avLst/>
          </a:prstGeom>
          <a:solidFill>
            <a:schemeClr val="accent1">
              <a:alpha val="60000"/>
            </a:schemeClr>
          </a:solidFill>
          <a:ln/>
        </p:spPr>
      </p:sp>
      <p:sp>
        <p:nvSpPr>
          <p:cNvPr id="20" name="AutoShape 20"/>
          <p:cNvSpPr/>
          <p:nvPr/>
        </p:nvSpPr>
        <p:spPr>
          <a:xfrm>
            <a:off x="799768" y="701751"/>
            <a:ext cx="69238" cy="69238"/>
          </a:xfrm>
          <a:prstGeom prst="ellipse">
            <a:avLst/>
          </a:prstGeom>
          <a:solidFill>
            <a:schemeClr val="accent1">
              <a:alpha val="40000"/>
            </a:schemeClr>
          </a:solidFill>
          <a:ln/>
        </p:spPr>
      </p:sp>
      <p:sp>
        <p:nvSpPr>
          <p:cNvPr id="21" name="AutoShape 21"/>
          <p:cNvSpPr/>
          <p:nvPr/>
        </p:nvSpPr>
        <p:spPr>
          <a:xfrm>
            <a:off x="904945" y="697618"/>
            <a:ext cx="65594" cy="65594"/>
          </a:xfrm>
          <a:prstGeom prst="ellipse">
            <a:avLst/>
          </a:prstGeom>
          <a:solidFill>
            <a:schemeClr val="accent1">
              <a:alpha val="20000"/>
            </a:schemeClr>
          </a:solidFill>
          <a:ln/>
        </p:spPr>
      </p:sp>
      <p:sp>
        <p:nvSpPr>
          <p:cNvPr id="22" name="TextBox 22"/>
          <p:cNvSpPr txBox="1"/>
          <p:nvPr/>
        </p:nvSpPr>
        <p:spPr>
          <a:xfrm>
            <a:off x="1094842" y="93878"/>
            <a:ext cx="10001250" cy="826316"/>
          </a:xfrm>
          <a:prstGeom prst="rect">
            <a:avLst/>
          </a:prstGeom>
          <a:ln/>
        </p:spPr>
        <p:txBody>
          <a:bodyPr vert="horz" wrap="square" lIns="123825" tIns="123825" rIns="57150" bIns="123825" rtlCol="0" anchor="t" anchorCtr="0">
            <a:spAutoFit/>
          </a:bodyPr>
          <a:lstStyle/>
          <a:p>
            <a:pPr>
              <a:lnSpc>
                <a:spcPct val="140000"/>
              </a:lnSpc>
            </a:pPr>
            <a:endParaRPr lang="en-US" sz="3000" b="1" dirty="0">
              <a:solidFill>
                <a:schemeClr val="accent1">
                  <a:alpha val="100000"/>
                </a:schemeClr>
              </a:solidFill>
              <a:latin typeface="Microsoft Yahei"/>
              <a:ea typeface="Microsoft Yahei"/>
              <a:cs typeface="Microsoft Yahei"/>
            </a:endParaRPr>
          </a:p>
        </p:txBody>
      </p:sp>
      <p:pic>
        <p:nvPicPr>
          <p:cNvPr id="27" name="图片 26">
            <a:extLst>
              <a:ext uri="{FF2B5EF4-FFF2-40B4-BE49-F238E27FC236}">
                <a16:creationId xmlns:a16="http://schemas.microsoft.com/office/drawing/2014/main" id="{12115932-4F97-9B2E-427C-0B0B8878E2DE}"/>
              </a:ext>
            </a:extLst>
          </p:cNvPr>
          <p:cNvPicPr>
            <a:picLocks noChangeAspect="1"/>
          </p:cNvPicPr>
          <p:nvPr/>
        </p:nvPicPr>
        <p:blipFill>
          <a:blip r:embed="rId2"/>
          <a:stretch>
            <a:fillRect/>
          </a:stretch>
        </p:blipFill>
        <p:spPr>
          <a:xfrm>
            <a:off x="5334000" y="1546408"/>
            <a:ext cx="5702593" cy="4642089"/>
          </a:xfrm>
          <a:prstGeom prst="rect">
            <a:avLst/>
          </a:prstGeom>
        </p:spPr>
      </p:pic>
      <p:pic>
        <p:nvPicPr>
          <p:cNvPr id="29" name="图片 28">
            <a:extLst>
              <a:ext uri="{FF2B5EF4-FFF2-40B4-BE49-F238E27FC236}">
                <a16:creationId xmlns:a16="http://schemas.microsoft.com/office/drawing/2014/main" id="{58B4063C-6C1A-4612-61A6-A516F317A506}"/>
              </a:ext>
            </a:extLst>
          </p:cNvPr>
          <p:cNvPicPr>
            <a:picLocks noChangeAspect="1"/>
          </p:cNvPicPr>
          <p:nvPr/>
        </p:nvPicPr>
        <p:blipFill>
          <a:blip r:embed="rId3"/>
          <a:stretch>
            <a:fillRect/>
          </a:stretch>
        </p:blipFill>
        <p:spPr>
          <a:xfrm>
            <a:off x="454963" y="2362200"/>
            <a:ext cx="4489681" cy="2292468"/>
          </a:xfrm>
          <a:prstGeom prst="rect">
            <a:avLst/>
          </a:prstGeom>
        </p:spPr>
      </p:pic>
      <p:pic>
        <p:nvPicPr>
          <p:cNvPr id="31" name="图片 30">
            <a:extLst>
              <a:ext uri="{FF2B5EF4-FFF2-40B4-BE49-F238E27FC236}">
                <a16:creationId xmlns:a16="http://schemas.microsoft.com/office/drawing/2014/main" id="{28FCDF16-42B6-1580-92E3-94AFB74DFD55}"/>
              </a:ext>
            </a:extLst>
          </p:cNvPr>
          <p:cNvPicPr>
            <a:picLocks noChangeAspect="1"/>
          </p:cNvPicPr>
          <p:nvPr/>
        </p:nvPicPr>
        <p:blipFill>
          <a:blip r:embed="rId4"/>
          <a:stretch>
            <a:fillRect/>
          </a:stretch>
        </p:blipFill>
        <p:spPr>
          <a:xfrm>
            <a:off x="1388670" y="337743"/>
            <a:ext cx="8795202" cy="977950"/>
          </a:xfrm>
          <a:prstGeom prst="rect">
            <a:avLst/>
          </a:prstGeom>
        </p:spPr>
      </p:pic>
    </p:spTree>
    <p:extLst>
      <p:ext uri="{BB962C8B-B14F-4D97-AF65-F5344CB8AC3E}">
        <p14:creationId xmlns:p14="http://schemas.microsoft.com/office/powerpoint/2010/main" val="141324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3829056" y="2526030"/>
            <a:ext cx="7644490" cy="1805940"/>
          </a:xfrm>
          <a:prstGeom prst="rect">
            <a:avLst/>
          </a:prstGeom>
          <a:ln/>
        </p:spPr>
        <p:txBody>
          <a:bodyPr vert="horz" wrap="square" lIns="91440" tIns="45720" rIns="91440" bIns="45720" rtlCol="0" anchor="t" anchorCtr="0">
            <a:normAutofit/>
          </a:bodyPr>
          <a:lstStyle/>
          <a:p>
            <a:pPr>
              <a:lnSpc>
                <a:spcPct val="120000"/>
              </a:lnSpc>
              <a:spcBef>
                <a:spcPts val="375"/>
              </a:spcBef>
            </a:pPr>
            <a:r>
              <a:rPr lang="zh-CN" altLang="en-US" sz="4500" b="1" dirty="0">
                <a:solidFill>
                  <a:schemeClr val="accent1">
                    <a:alpha val="100000"/>
                  </a:schemeClr>
                </a:solidFill>
                <a:latin typeface="Microsoft Yahei"/>
                <a:ea typeface="Microsoft Yahei"/>
                <a:cs typeface="Microsoft Yahei"/>
              </a:rPr>
              <a:t>研究背景</a:t>
            </a:r>
            <a:endParaRPr lang="en-US" sz="4500" b="1" dirty="0">
              <a:solidFill>
                <a:schemeClr val="accent1">
                  <a:alpha val="100000"/>
                </a:schemeClr>
              </a:solidFill>
              <a:latin typeface="Microsoft Yahei"/>
              <a:ea typeface="Microsoft Yahei"/>
              <a:cs typeface="Microsoft Yahei"/>
            </a:endParaRPr>
          </a:p>
        </p:txBody>
      </p:sp>
      <p:sp>
        <p:nvSpPr>
          <p:cNvPr id="3" name="TextBox 3"/>
          <p:cNvSpPr txBox="1"/>
          <p:nvPr/>
        </p:nvSpPr>
        <p:spPr>
          <a:xfrm>
            <a:off x="3766844" y="1072555"/>
            <a:ext cx="3112760" cy="1138956"/>
          </a:xfrm>
          <a:prstGeom prst="rect">
            <a:avLst/>
          </a:prstGeom>
          <a:ln/>
        </p:spPr>
        <p:txBody>
          <a:bodyPr vert="horz" wrap="square" lIns="66008" tIns="33052" rIns="66008" bIns="33052" rtlCol="0" anchor="t" anchorCtr="0">
            <a:noAutofit/>
          </a:bodyPr>
          <a:lstStyle/>
          <a:p>
            <a:pPr>
              <a:lnSpc>
                <a:spcPct val="80000"/>
              </a:lnSpc>
            </a:pPr>
            <a:r>
              <a:rPr lang="en-US" sz="8400" b="1">
                <a:solidFill>
                  <a:schemeClr val="accent2">
                    <a:alpha val="100000"/>
                  </a:schemeClr>
                </a:solidFill>
                <a:latin typeface="Microsoft Yahei"/>
                <a:ea typeface="Microsoft Yahei"/>
                <a:cs typeface="Microsoft Yahei"/>
              </a:rPr>
              <a:t>01</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454963" y="331168"/>
            <a:ext cx="84147" cy="84147"/>
          </a:xfrm>
          <a:prstGeom prst="ellipse">
            <a:avLst/>
          </a:prstGeom>
          <a:solidFill>
            <a:schemeClr val="accent1">
              <a:alpha val="100000"/>
            </a:schemeClr>
          </a:solidFill>
          <a:ln/>
        </p:spPr>
      </p:sp>
      <p:sp>
        <p:nvSpPr>
          <p:cNvPr id="3" name="AutoShape 3"/>
          <p:cNvSpPr/>
          <p:nvPr/>
        </p:nvSpPr>
        <p:spPr>
          <a:xfrm>
            <a:off x="575049" y="337743"/>
            <a:ext cx="78137" cy="78137"/>
          </a:xfrm>
          <a:prstGeom prst="ellipse">
            <a:avLst/>
          </a:prstGeom>
          <a:solidFill>
            <a:schemeClr val="accent1">
              <a:alpha val="80000"/>
            </a:schemeClr>
          </a:solidFill>
          <a:ln/>
        </p:spPr>
      </p:sp>
      <p:sp>
        <p:nvSpPr>
          <p:cNvPr id="4" name="AutoShape 4"/>
          <p:cNvSpPr/>
          <p:nvPr/>
        </p:nvSpPr>
        <p:spPr>
          <a:xfrm>
            <a:off x="689125" y="339460"/>
            <a:ext cx="74704" cy="74704"/>
          </a:xfrm>
          <a:prstGeom prst="ellipse">
            <a:avLst/>
          </a:prstGeom>
          <a:solidFill>
            <a:schemeClr val="accent1">
              <a:alpha val="60000"/>
            </a:schemeClr>
          </a:solidFill>
          <a:ln/>
        </p:spPr>
      </p:sp>
      <p:sp>
        <p:nvSpPr>
          <p:cNvPr id="5" name="AutoShape 5"/>
          <p:cNvSpPr/>
          <p:nvPr/>
        </p:nvSpPr>
        <p:spPr>
          <a:xfrm>
            <a:off x="799768" y="348430"/>
            <a:ext cx="69238" cy="69238"/>
          </a:xfrm>
          <a:prstGeom prst="ellipse">
            <a:avLst/>
          </a:prstGeom>
          <a:solidFill>
            <a:schemeClr val="accent1">
              <a:alpha val="40000"/>
            </a:schemeClr>
          </a:solidFill>
          <a:ln/>
        </p:spPr>
      </p:sp>
      <p:sp>
        <p:nvSpPr>
          <p:cNvPr id="6" name="AutoShape 6"/>
          <p:cNvSpPr/>
          <p:nvPr/>
        </p:nvSpPr>
        <p:spPr>
          <a:xfrm>
            <a:off x="904945" y="344297"/>
            <a:ext cx="65594" cy="65594"/>
          </a:xfrm>
          <a:prstGeom prst="ellipse">
            <a:avLst/>
          </a:prstGeom>
          <a:solidFill>
            <a:schemeClr val="accent1">
              <a:alpha val="20000"/>
            </a:schemeClr>
          </a:solidFill>
          <a:ln/>
        </p:spPr>
      </p:sp>
      <p:sp>
        <p:nvSpPr>
          <p:cNvPr id="7" name="AutoShape 7"/>
          <p:cNvSpPr/>
          <p:nvPr/>
        </p:nvSpPr>
        <p:spPr>
          <a:xfrm>
            <a:off x="454963" y="448942"/>
            <a:ext cx="84147" cy="84147"/>
          </a:xfrm>
          <a:prstGeom prst="ellipse">
            <a:avLst/>
          </a:prstGeom>
          <a:solidFill>
            <a:schemeClr val="accent1">
              <a:alpha val="100000"/>
            </a:schemeClr>
          </a:solidFill>
          <a:ln/>
        </p:spPr>
      </p:sp>
      <p:sp>
        <p:nvSpPr>
          <p:cNvPr id="8" name="AutoShape 8"/>
          <p:cNvSpPr/>
          <p:nvPr/>
        </p:nvSpPr>
        <p:spPr>
          <a:xfrm>
            <a:off x="575049" y="455517"/>
            <a:ext cx="78137" cy="78137"/>
          </a:xfrm>
          <a:prstGeom prst="ellipse">
            <a:avLst/>
          </a:prstGeom>
          <a:solidFill>
            <a:schemeClr val="accent1">
              <a:alpha val="80000"/>
            </a:schemeClr>
          </a:solidFill>
          <a:ln/>
        </p:spPr>
      </p:sp>
      <p:sp>
        <p:nvSpPr>
          <p:cNvPr id="9" name="AutoShape 9"/>
          <p:cNvSpPr/>
          <p:nvPr/>
        </p:nvSpPr>
        <p:spPr>
          <a:xfrm>
            <a:off x="689125" y="457233"/>
            <a:ext cx="74704" cy="74704"/>
          </a:xfrm>
          <a:prstGeom prst="ellipse">
            <a:avLst/>
          </a:prstGeom>
          <a:solidFill>
            <a:schemeClr val="accent1">
              <a:alpha val="60000"/>
            </a:schemeClr>
          </a:solidFill>
          <a:ln/>
        </p:spPr>
      </p:sp>
      <p:sp>
        <p:nvSpPr>
          <p:cNvPr id="10" name="AutoShape 10"/>
          <p:cNvSpPr/>
          <p:nvPr/>
        </p:nvSpPr>
        <p:spPr>
          <a:xfrm>
            <a:off x="799768" y="466203"/>
            <a:ext cx="69238" cy="69238"/>
          </a:xfrm>
          <a:prstGeom prst="ellipse">
            <a:avLst/>
          </a:prstGeom>
          <a:solidFill>
            <a:schemeClr val="accent1">
              <a:alpha val="40000"/>
            </a:schemeClr>
          </a:solidFill>
          <a:ln/>
        </p:spPr>
      </p:sp>
      <p:sp>
        <p:nvSpPr>
          <p:cNvPr id="11" name="AutoShape 11"/>
          <p:cNvSpPr/>
          <p:nvPr/>
        </p:nvSpPr>
        <p:spPr>
          <a:xfrm>
            <a:off x="904945" y="462070"/>
            <a:ext cx="65594" cy="65594"/>
          </a:xfrm>
          <a:prstGeom prst="ellipse">
            <a:avLst/>
          </a:prstGeom>
          <a:solidFill>
            <a:schemeClr val="accent1">
              <a:alpha val="20000"/>
            </a:schemeClr>
          </a:solidFill>
          <a:ln/>
        </p:spPr>
      </p:sp>
      <p:sp>
        <p:nvSpPr>
          <p:cNvPr id="12" name="AutoShape 12"/>
          <p:cNvSpPr/>
          <p:nvPr/>
        </p:nvSpPr>
        <p:spPr>
          <a:xfrm>
            <a:off x="454963" y="566715"/>
            <a:ext cx="84147" cy="84147"/>
          </a:xfrm>
          <a:prstGeom prst="ellipse">
            <a:avLst/>
          </a:prstGeom>
          <a:solidFill>
            <a:schemeClr val="accent1">
              <a:alpha val="100000"/>
            </a:schemeClr>
          </a:solidFill>
          <a:ln/>
        </p:spPr>
      </p:sp>
      <p:sp>
        <p:nvSpPr>
          <p:cNvPr id="13" name="AutoShape 13"/>
          <p:cNvSpPr/>
          <p:nvPr/>
        </p:nvSpPr>
        <p:spPr>
          <a:xfrm>
            <a:off x="575049" y="573291"/>
            <a:ext cx="78137" cy="78137"/>
          </a:xfrm>
          <a:prstGeom prst="ellipse">
            <a:avLst/>
          </a:prstGeom>
          <a:solidFill>
            <a:schemeClr val="accent1">
              <a:alpha val="80000"/>
            </a:schemeClr>
          </a:solidFill>
          <a:ln/>
        </p:spPr>
      </p:sp>
      <p:sp>
        <p:nvSpPr>
          <p:cNvPr id="14" name="AutoShape 14"/>
          <p:cNvSpPr/>
          <p:nvPr/>
        </p:nvSpPr>
        <p:spPr>
          <a:xfrm>
            <a:off x="689125" y="575007"/>
            <a:ext cx="74704" cy="74704"/>
          </a:xfrm>
          <a:prstGeom prst="ellipse">
            <a:avLst/>
          </a:prstGeom>
          <a:solidFill>
            <a:schemeClr val="accent1">
              <a:alpha val="60000"/>
            </a:schemeClr>
          </a:solidFill>
          <a:ln/>
        </p:spPr>
      </p:sp>
      <p:sp>
        <p:nvSpPr>
          <p:cNvPr id="15" name="AutoShape 15"/>
          <p:cNvSpPr/>
          <p:nvPr/>
        </p:nvSpPr>
        <p:spPr>
          <a:xfrm>
            <a:off x="799768" y="583977"/>
            <a:ext cx="69238" cy="69238"/>
          </a:xfrm>
          <a:prstGeom prst="ellipse">
            <a:avLst/>
          </a:prstGeom>
          <a:solidFill>
            <a:schemeClr val="accent1">
              <a:alpha val="40000"/>
            </a:schemeClr>
          </a:solidFill>
          <a:ln/>
        </p:spPr>
      </p:sp>
      <p:sp>
        <p:nvSpPr>
          <p:cNvPr id="16" name="AutoShape 16"/>
          <p:cNvSpPr/>
          <p:nvPr/>
        </p:nvSpPr>
        <p:spPr>
          <a:xfrm>
            <a:off x="904945" y="579844"/>
            <a:ext cx="65594" cy="65594"/>
          </a:xfrm>
          <a:prstGeom prst="ellipse">
            <a:avLst/>
          </a:prstGeom>
          <a:solidFill>
            <a:schemeClr val="accent1">
              <a:alpha val="20000"/>
            </a:schemeClr>
          </a:solidFill>
          <a:ln/>
        </p:spPr>
      </p:sp>
      <p:sp>
        <p:nvSpPr>
          <p:cNvPr id="17" name="AutoShape 17"/>
          <p:cNvSpPr/>
          <p:nvPr/>
        </p:nvSpPr>
        <p:spPr>
          <a:xfrm>
            <a:off x="454963" y="684489"/>
            <a:ext cx="84147" cy="84147"/>
          </a:xfrm>
          <a:prstGeom prst="ellipse">
            <a:avLst/>
          </a:prstGeom>
          <a:solidFill>
            <a:schemeClr val="accent1">
              <a:alpha val="100000"/>
            </a:schemeClr>
          </a:solidFill>
          <a:ln/>
        </p:spPr>
      </p:sp>
      <p:sp>
        <p:nvSpPr>
          <p:cNvPr id="18" name="AutoShape 18"/>
          <p:cNvSpPr/>
          <p:nvPr/>
        </p:nvSpPr>
        <p:spPr>
          <a:xfrm>
            <a:off x="575049" y="691064"/>
            <a:ext cx="78137" cy="78137"/>
          </a:xfrm>
          <a:prstGeom prst="ellipse">
            <a:avLst/>
          </a:prstGeom>
          <a:solidFill>
            <a:schemeClr val="accent1">
              <a:alpha val="80000"/>
            </a:schemeClr>
          </a:solidFill>
          <a:ln/>
        </p:spPr>
      </p:sp>
      <p:sp>
        <p:nvSpPr>
          <p:cNvPr id="19" name="AutoShape 19"/>
          <p:cNvSpPr/>
          <p:nvPr/>
        </p:nvSpPr>
        <p:spPr>
          <a:xfrm>
            <a:off x="689125" y="692781"/>
            <a:ext cx="74704" cy="74704"/>
          </a:xfrm>
          <a:prstGeom prst="ellipse">
            <a:avLst/>
          </a:prstGeom>
          <a:solidFill>
            <a:schemeClr val="accent1">
              <a:alpha val="60000"/>
            </a:schemeClr>
          </a:solidFill>
          <a:ln/>
        </p:spPr>
      </p:sp>
      <p:sp>
        <p:nvSpPr>
          <p:cNvPr id="20" name="AutoShape 20"/>
          <p:cNvSpPr/>
          <p:nvPr/>
        </p:nvSpPr>
        <p:spPr>
          <a:xfrm>
            <a:off x="799768" y="701751"/>
            <a:ext cx="69238" cy="69238"/>
          </a:xfrm>
          <a:prstGeom prst="ellipse">
            <a:avLst/>
          </a:prstGeom>
          <a:solidFill>
            <a:schemeClr val="accent1">
              <a:alpha val="40000"/>
            </a:schemeClr>
          </a:solidFill>
          <a:ln/>
        </p:spPr>
      </p:sp>
      <p:sp>
        <p:nvSpPr>
          <p:cNvPr id="21" name="AutoShape 21"/>
          <p:cNvSpPr/>
          <p:nvPr/>
        </p:nvSpPr>
        <p:spPr>
          <a:xfrm>
            <a:off x="904945" y="697618"/>
            <a:ext cx="65594" cy="65594"/>
          </a:xfrm>
          <a:prstGeom prst="ellipse">
            <a:avLst/>
          </a:prstGeom>
          <a:solidFill>
            <a:schemeClr val="accent1">
              <a:alpha val="20000"/>
            </a:schemeClr>
          </a:solidFill>
          <a:ln/>
        </p:spPr>
      </p:sp>
      <p:sp>
        <p:nvSpPr>
          <p:cNvPr id="22" name="TextBox 22"/>
          <p:cNvSpPr txBox="1"/>
          <p:nvPr/>
        </p:nvSpPr>
        <p:spPr>
          <a:xfrm>
            <a:off x="1094842" y="93878"/>
            <a:ext cx="10001250" cy="826316"/>
          </a:xfrm>
          <a:prstGeom prst="rect">
            <a:avLst/>
          </a:prstGeom>
          <a:ln/>
        </p:spPr>
        <p:txBody>
          <a:bodyPr vert="horz" wrap="square" lIns="123825" tIns="123825" rIns="57150" bIns="123825" rtlCol="0" anchor="t" anchorCtr="0">
            <a:spAutoFit/>
          </a:bodyPr>
          <a:lstStyle/>
          <a:p>
            <a:pPr>
              <a:lnSpc>
                <a:spcPct val="140000"/>
              </a:lnSpc>
            </a:pPr>
            <a:endParaRPr lang="en-US" sz="3000" b="1" dirty="0">
              <a:solidFill>
                <a:schemeClr val="accent1">
                  <a:alpha val="100000"/>
                </a:schemeClr>
              </a:solidFill>
              <a:latin typeface="Microsoft Yahei"/>
              <a:ea typeface="Microsoft Yahei"/>
              <a:cs typeface="Microsoft Yahei"/>
            </a:endParaRPr>
          </a:p>
        </p:txBody>
      </p:sp>
      <p:pic>
        <p:nvPicPr>
          <p:cNvPr id="24" name="图片 23">
            <a:extLst>
              <a:ext uri="{FF2B5EF4-FFF2-40B4-BE49-F238E27FC236}">
                <a16:creationId xmlns:a16="http://schemas.microsoft.com/office/drawing/2014/main" id="{AC145BFD-8CF3-2B55-7677-FA3D4533F8AE}"/>
              </a:ext>
            </a:extLst>
          </p:cNvPr>
          <p:cNvPicPr>
            <a:picLocks noChangeAspect="1"/>
          </p:cNvPicPr>
          <p:nvPr/>
        </p:nvPicPr>
        <p:blipFill>
          <a:blip r:embed="rId2"/>
          <a:stretch>
            <a:fillRect/>
          </a:stretch>
        </p:blipFill>
        <p:spPr>
          <a:xfrm>
            <a:off x="2133396" y="711060"/>
            <a:ext cx="7925207" cy="5435879"/>
          </a:xfrm>
          <a:prstGeom prst="rect">
            <a:avLst/>
          </a:prstGeom>
        </p:spPr>
      </p:pic>
    </p:spTree>
    <p:extLst>
      <p:ext uri="{BB962C8B-B14F-4D97-AF65-F5344CB8AC3E}">
        <p14:creationId xmlns:p14="http://schemas.microsoft.com/office/powerpoint/2010/main" val="25066600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454963" y="331168"/>
            <a:ext cx="84147" cy="84147"/>
          </a:xfrm>
          <a:prstGeom prst="ellipse">
            <a:avLst/>
          </a:prstGeom>
          <a:solidFill>
            <a:schemeClr val="accent1">
              <a:alpha val="100000"/>
            </a:schemeClr>
          </a:solidFill>
          <a:ln/>
        </p:spPr>
      </p:sp>
      <p:sp>
        <p:nvSpPr>
          <p:cNvPr id="3" name="AutoShape 3"/>
          <p:cNvSpPr/>
          <p:nvPr/>
        </p:nvSpPr>
        <p:spPr>
          <a:xfrm>
            <a:off x="575049" y="337743"/>
            <a:ext cx="78137" cy="78137"/>
          </a:xfrm>
          <a:prstGeom prst="ellipse">
            <a:avLst/>
          </a:prstGeom>
          <a:solidFill>
            <a:schemeClr val="accent1">
              <a:alpha val="80000"/>
            </a:schemeClr>
          </a:solidFill>
          <a:ln/>
        </p:spPr>
      </p:sp>
      <p:sp>
        <p:nvSpPr>
          <p:cNvPr id="4" name="AutoShape 4"/>
          <p:cNvSpPr/>
          <p:nvPr/>
        </p:nvSpPr>
        <p:spPr>
          <a:xfrm>
            <a:off x="689125" y="339460"/>
            <a:ext cx="74704" cy="74704"/>
          </a:xfrm>
          <a:prstGeom prst="ellipse">
            <a:avLst/>
          </a:prstGeom>
          <a:solidFill>
            <a:schemeClr val="accent1">
              <a:alpha val="60000"/>
            </a:schemeClr>
          </a:solidFill>
          <a:ln/>
        </p:spPr>
      </p:sp>
      <p:sp>
        <p:nvSpPr>
          <p:cNvPr id="5" name="AutoShape 5"/>
          <p:cNvSpPr/>
          <p:nvPr/>
        </p:nvSpPr>
        <p:spPr>
          <a:xfrm>
            <a:off x="799768" y="348430"/>
            <a:ext cx="69238" cy="69238"/>
          </a:xfrm>
          <a:prstGeom prst="ellipse">
            <a:avLst/>
          </a:prstGeom>
          <a:solidFill>
            <a:schemeClr val="accent1">
              <a:alpha val="40000"/>
            </a:schemeClr>
          </a:solidFill>
          <a:ln/>
        </p:spPr>
      </p:sp>
      <p:sp>
        <p:nvSpPr>
          <p:cNvPr id="6" name="AutoShape 6"/>
          <p:cNvSpPr/>
          <p:nvPr/>
        </p:nvSpPr>
        <p:spPr>
          <a:xfrm>
            <a:off x="904945" y="344297"/>
            <a:ext cx="65594" cy="65594"/>
          </a:xfrm>
          <a:prstGeom prst="ellipse">
            <a:avLst/>
          </a:prstGeom>
          <a:solidFill>
            <a:schemeClr val="accent1">
              <a:alpha val="20000"/>
            </a:schemeClr>
          </a:solidFill>
          <a:ln/>
        </p:spPr>
      </p:sp>
      <p:sp>
        <p:nvSpPr>
          <p:cNvPr id="7" name="AutoShape 7"/>
          <p:cNvSpPr/>
          <p:nvPr/>
        </p:nvSpPr>
        <p:spPr>
          <a:xfrm>
            <a:off x="454963" y="448942"/>
            <a:ext cx="84147" cy="84147"/>
          </a:xfrm>
          <a:prstGeom prst="ellipse">
            <a:avLst/>
          </a:prstGeom>
          <a:solidFill>
            <a:schemeClr val="accent1">
              <a:alpha val="100000"/>
            </a:schemeClr>
          </a:solidFill>
          <a:ln/>
        </p:spPr>
      </p:sp>
      <p:sp>
        <p:nvSpPr>
          <p:cNvPr id="8" name="AutoShape 8"/>
          <p:cNvSpPr/>
          <p:nvPr/>
        </p:nvSpPr>
        <p:spPr>
          <a:xfrm>
            <a:off x="575049" y="455517"/>
            <a:ext cx="78137" cy="78137"/>
          </a:xfrm>
          <a:prstGeom prst="ellipse">
            <a:avLst/>
          </a:prstGeom>
          <a:solidFill>
            <a:schemeClr val="accent1">
              <a:alpha val="80000"/>
            </a:schemeClr>
          </a:solidFill>
          <a:ln/>
        </p:spPr>
      </p:sp>
      <p:sp>
        <p:nvSpPr>
          <p:cNvPr id="9" name="AutoShape 9"/>
          <p:cNvSpPr/>
          <p:nvPr/>
        </p:nvSpPr>
        <p:spPr>
          <a:xfrm>
            <a:off x="689125" y="457233"/>
            <a:ext cx="74704" cy="74704"/>
          </a:xfrm>
          <a:prstGeom prst="ellipse">
            <a:avLst/>
          </a:prstGeom>
          <a:solidFill>
            <a:schemeClr val="accent1">
              <a:alpha val="60000"/>
            </a:schemeClr>
          </a:solidFill>
          <a:ln/>
        </p:spPr>
      </p:sp>
      <p:sp>
        <p:nvSpPr>
          <p:cNvPr id="10" name="AutoShape 10"/>
          <p:cNvSpPr/>
          <p:nvPr/>
        </p:nvSpPr>
        <p:spPr>
          <a:xfrm>
            <a:off x="799768" y="466203"/>
            <a:ext cx="69238" cy="69238"/>
          </a:xfrm>
          <a:prstGeom prst="ellipse">
            <a:avLst/>
          </a:prstGeom>
          <a:solidFill>
            <a:schemeClr val="accent1">
              <a:alpha val="40000"/>
            </a:schemeClr>
          </a:solidFill>
          <a:ln/>
        </p:spPr>
      </p:sp>
      <p:sp>
        <p:nvSpPr>
          <p:cNvPr id="11" name="AutoShape 11"/>
          <p:cNvSpPr/>
          <p:nvPr/>
        </p:nvSpPr>
        <p:spPr>
          <a:xfrm>
            <a:off x="904945" y="462070"/>
            <a:ext cx="65594" cy="65594"/>
          </a:xfrm>
          <a:prstGeom prst="ellipse">
            <a:avLst/>
          </a:prstGeom>
          <a:solidFill>
            <a:schemeClr val="accent1">
              <a:alpha val="20000"/>
            </a:schemeClr>
          </a:solidFill>
          <a:ln/>
        </p:spPr>
      </p:sp>
      <p:sp>
        <p:nvSpPr>
          <p:cNvPr id="12" name="AutoShape 12"/>
          <p:cNvSpPr/>
          <p:nvPr/>
        </p:nvSpPr>
        <p:spPr>
          <a:xfrm>
            <a:off x="454963" y="566715"/>
            <a:ext cx="84147" cy="84147"/>
          </a:xfrm>
          <a:prstGeom prst="ellipse">
            <a:avLst/>
          </a:prstGeom>
          <a:solidFill>
            <a:schemeClr val="accent1">
              <a:alpha val="100000"/>
            </a:schemeClr>
          </a:solidFill>
          <a:ln/>
        </p:spPr>
      </p:sp>
      <p:sp>
        <p:nvSpPr>
          <p:cNvPr id="13" name="AutoShape 13"/>
          <p:cNvSpPr/>
          <p:nvPr/>
        </p:nvSpPr>
        <p:spPr>
          <a:xfrm>
            <a:off x="575049" y="573291"/>
            <a:ext cx="78137" cy="78137"/>
          </a:xfrm>
          <a:prstGeom prst="ellipse">
            <a:avLst/>
          </a:prstGeom>
          <a:solidFill>
            <a:schemeClr val="accent1">
              <a:alpha val="80000"/>
            </a:schemeClr>
          </a:solidFill>
          <a:ln/>
        </p:spPr>
      </p:sp>
      <p:sp>
        <p:nvSpPr>
          <p:cNvPr id="14" name="AutoShape 14"/>
          <p:cNvSpPr/>
          <p:nvPr/>
        </p:nvSpPr>
        <p:spPr>
          <a:xfrm>
            <a:off x="689125" y="575007"/>
            <a:ext cx="74704" cy="74704"/>
          </a:xfrm>
          <a:prstGeom prst="ellipse">
            <a:avLst/>
          </a:prstGeom>
          <a:solidFill>
            <a:schemeClr val="accent1">
              <a:alpha val="60000"/>
            </a:schemeClr>
          </a:solidFill>
          <a:ln/>
        </p:spPr>
      </p:sp>
      <p:sp>
        <p:nvSpPr>
          <p:cNvPr id="15" name="AutoShape 15"/>
          <p:cNvSpPr/>
          <p:nvPr/>
        </p:nvSpPr>
        <p:spPr>
          <a:xfrm>
            <a:off x="799768" y="583977"/>
            <a:ext cx="69238" cy="69238"/>
          </a:xfrm>
          <a:prstGeom prst="ellipse">
            <a:avLst/>
          </a:prstGeom>
          <a:solidFill>
            <a:schemeClr val="accent1">
              <a:alpha val="40000"/>
            </a:schemeClr>
          </a:solidFill>
          <a:ln/>
        </p:spPr>
      </p:sp>
      <p:sp>
        <p:nvSpPr>
          <p:cNvPr id="16" name="AutoShape 16"/>
          <p:cNvSpPr/>
          <p:nvPr/>
        </p:nvSpPr>
        <p:spPr>
          <a:xfrm>
            <a:off x="904945" y="579844"/>
            <a:ext cx="65594" cy="65594"/>
          </a:xfrm>
          <a:prstGeom prst="ellipse">
            <a:avLst/>
          </a:prstGeom>
          <a:solidFill>
            <a:schemeClr val="accent1">
              <a:alpha val="20000"/>
            </a:schemeClr>
          </a:solidFill>
          <a:ln/>
        </p:spPr>
      </p:sp>
      <p:sp>
        <p:nvSpPr>
          <p:cNvPr id="17" name="AutoShape 17"/>
          <p:cNvSpPr/>
          <p:nvPr/>
        </p:nvSpPr>
        <p:spPr>
          <a:xfrm>
            <a:off x="454963" y="684489"/>
            <a:ext cx="84147" cy="84147"/>
          </a:xfrm>
          <a:prstGeom prst="ellipse">
            <a:avLst/>
          </a:prstGeom>
          <a:solidFill>
            <a:schemeClr val="accent1">
              <a:alpha val="100000"/>
            </a:schemeClr>
          </a:solidFill>
          <a:ln/>
        </p:spPr>
      </p:sp>
      <p:sp>
        <p:nvSpPr>
          <p:cNvPr id="18" name="AutoShape 18"/>
          <p:cNvSpPr/>
          <p:nvPr/>
        </p:nvSpPr>
        <p:spPr>
          <a:xfrm>
            <a:off x="575049" y="691064"/>
            <a:ext cx="78137" cy="78137"/>
          </a:xfrm>
          <a:prstGeom prst="ellipse">
            <a:avLst/>
          </a:prstGeom>
          <a:solidFill>
            <a:schemeClr val="accent1">
              <a:alpha val="80000"/>
            </a:schemeClr>
          </a:solidFill>
          <a:ln/>
        </p:spPr>
      </p:sp>
      <p:sp>
        <p:nvSpPr>
          <p:cNvPr id="19" name="AutoShape 19"/>
          <p:cNvSpPr/>
          <p:nvPr/>
        </p:nvSpPr>
        <p:spPr>
          <a:xfrm>
            <a:off x="689125" y="692781"/>
            <a:ext cx="74704" cy="74704"/>
          </a:xfrm>
          <a:prstGeom prst="ellipse">
            <a:avLst/>
          </a:prstGeom>
          <a:solidFill>
            <a:schemeClr val="accent1">
              <a:alpha val="60000"/>
            </a:schemeClr>
          </a:solidFill>
          <a:ln/>
        </p:spPr>
      </p:sp>
      <p:sp>
        <p:nvSpPr>
          <p:cNvPr id="20" name="AutoShape 20"/>
          <p:cNvSpPr/>
          <p:nvPr/>
        </p:nvSpPr>
        <p:spPr>
          <a:xfrm>
            <a:off x="799768" y="701751"/>
            <a:ext cx="69238" cy="69238"/>
          </a:xfrm>
          <a:prstGeom prst="ellipse">
            <a:avLst/>
          </a:prstGeom>
          <a:solidFill>
            <a:schemeClr val="accent1">
              <a:alpha val="40000"/>
            </a:schemeClr>
          </a:solidFill>
          <a:ln/>
        </p:spPr>
      </p:sp>
      <p:sp>
        <p:nvSpPr>
          <p:cNvPr id="21" name="AutoShape 21"/>
          <p:cNvSpPr/>
          <p:nvPr/>
        </p:nvSpPr>
        <p:spPr>
          <a:xfrm>
            <a:off x="904945" y="697618"/>
            <a:ext cx="65594" cy="65594"/>
          </a:xfrm>
          <a:prstGeom prst="ellipse">
            <a:avLst/>
          </a:prstGeom>
          <a:solidFill>
            <a:schemeClr val="accent1">
              <a:alpha val="20000"/>
            </a:schemeClr>
          </a:solidFill>
          <a:ln/>
        </p:spPr>
      </p:sp>
      <p:sp>
        <p:nvSpPr>
          <p:cNvPr id="22" name="TextBox 22"/>
          <p:cNvSpPr txBox="1"/>
          <p:nvPr/>
        </p:nvSpPr>
        <p:spPr>
          <a:xfrm>
            <a:off x="1094842" y="93878"/>
            <a:ext cx="10001250" cy="826316"/>
          </a:xfrm>
          <a:prstGeom prst="rect">
            <a:avLst/>
          </a:prstGeom>
          <a:ln/>
        </p:spPr>
        <p:txBody>
          <a:bodyPr vert="horz" wrap="square" lIns="123825" tIns="123825" rIns="57150" bIns="123825" rtlCol="0" anchor="t" anchorCtr="0">
            <a:spAutoFit/>
          </a:bodyPr>
          <a:lstStyle/>
          <a:p>
            <a:pPr>
              <a:lnSpc>
                <a:spcPct val="140000"/>
              </a:lnSpc>
            </a:pPr>
            <a:endParaRPr lang="en-US" sz="3000" b="1" dirty="0">
              <a:solidFill>
                <a:schemeClr val="accent1">
                  <a:alpha val="100000"/>
                </a:schemeClr>
              </a:solidFill>
              <a:latin typeface="Microsoft Yahei"/>
              <a:ea typeface="Microsoft Yahei"/>
              <a:cs typeface="Microsoft Yahei"/>
            </a:endParaRPr>
          </a:p>
        </p:txBody>
      </p:sp>
      <p:pic>
        <p:nvPicPr>
          <p:cNvPr id="24" name="图片 23">
            <a:extLst>
              <a:ext uri="{FF2B5EF4-FFF2-40B4-BE49-F238E27FC236}">
                <a16:creationId xmlns:a16="http://schemas.microsoft.com/office/drawing/2014/main" id="{C0DEE244-97CE-5444-922B-86335F3DDF1B}"/>
              </a:ext>
            </a:extLst>
          </p:cNvPr>
          <p:cNvPicPr>
            <a:picLocks noChangeAspect="1"/>
          </p:cNvPicPr>
          <p:nvPr/>
        </p:nvPicPr>
        <p:blipFill>
          <a:blip r:embed="rId2"/>
          <a:stretch>
            <a:fillRect/>
          </a:stretch>
        </p:blipFill>
        <p:spPr>
          <a:xfrm>
            <a:off x="1164440" y="373241"/>
            <a:ext cx="9067564" cy="1531759"/>
          </a:xfrm>
          <a:prstGeom prst="rect">
            <a:avLst/>
          </a:prstGeom>
        </p:spPr>
      </p:pic>
      <p:pic>
        <p:nvPicPr>
          <p:cNvPr id="26" name="图片 25">
            <a:extLst>
              <a:ext uri="{FF2B5EF4-FFF2-40B4-BE49-F238E27FC236}">
                <a16:creationId xmlns:a16="http://schemas.microsoft.com/office/drawing/2014/main" id="{9AA49196-4DEF-0618-A4D4-0DB561D3BFB7}"/>
              </a:ext>
            </a:extLst>
          </p:cNvPr>
          <p:cNvPicPr>
            <a:picLocks noChangeAspect="1"/>
          </p:cNvPicPr>
          <p:nvPr/>
        </p:nvPicPr>
        <p:blipFill>
          <a:blip r:embed="rId3"/>
          <a:stretch>
            <a:fillRect/>
          </a:stretch>
        </p:blipFill>
        <p:spPr>
          <a:xfrm>
            <a:off x="827384" y="1753420"/>
            <a:ext cx="9601200" cy="5104580"/>
          </a:xfrm>
          <a:prstGeom prst="rect">
            <a:avLst/>
          </a:prstGeom>
        </p:spPr>
      </p:pic>
    </p:spTree>
    <p:extLst>
      <p:ext uri="{BB962C8B-B14F-4D97-AF65-F5344CB8AC3E}">
        <p14:creationId xmlns:p14="http://schemas.microsoft.com/office/powerpoint/2010/main" val="22193148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454963" y="331168"/>
            <a:ext cx="84147" cy="84147"/>
          </a:xfrm>
          <a:prstGeom prst="ellipse">
            <a:avLst/>
          </a:prstGeom>
          <a:solidFill>
            <a:schemeClr val="accent1">
              <a:alpha val="100000"/>
            </a:schemeClr>
          </a:solidFill>
          <a:ln/>
        </p:spPr>
      </p:sp>
      <p:sp>
        <p:nvSpPr>
          <p:cNvPr id="3" name="AutoShape 3"/>
          <p:cNvSpPr/>
          <p:nvPr/>
        </p:nvSpPr>
        <p:spPr>
          <a:xfrm>
            <a:off x="575049" y="337743"/>
            <a:ext cx="78137" cy="78137"/>
          </a:xfrm>
          <a:prstGeom prst="ellipse">
            <a:avLst/>
          </a:prstGeom>
          <a:solidFill>
            <a:schemeClr val="accent1">
              <a:alpha val="80000"/>
            </a:schemeClr>
          </a:solidFill>
          <a:ln/>
        </p:spPr>
      </p:sp>
      <p:sp>
        <p:nvSpPr>
          <p:cNvPr id="4" name="AutoShape 4"/>
          <p:cNvSpPr/>
          <p:nvPr/>
        </p:nvSpPr>
        <p:spPr>
          <a:xfrm>
            <a:off x="689125" y="339460"/>
            <a:ext cx="74704" cy="74704"/>
          </a:xfrm>
          <a:prstGeom prst="ellipse">
            <a:avLst/>
          </a:prstGeom>
          <a:solidFill>
            <a:schemeClr val="accent1">
              <a:alpha val="60000"/>
            </a:schemeClr>
          </a:solidFill>
          <a:ln/>
        </p:spPr>
      </p:sp>
      <p:sp>
        <p:nvSpPr>
          <p:cNvPr id="5" name="AutoShape 5"/>
          <p:cNvSpPr/>
          <p:nvPr/>
        </p:nvSpPr>
        <p:spPr>
          <a:xfrm>
            <a:off x="799768" y="348430"/>
            <a:ext cx="69238" cy="69238"/>
          </a:xfrm>
          <a:prstGeom prst="ellipse">
            <a:avLst/>
          </a:prstGeom>
          <a:solidFill>
            <a:schemeClr val="accent1">
              <a:alpha val="40000"/>
            </a:schemeClr>
          </a:solidFill>
          <a:ln/>
        </p:spPr>
      </p:sp>
      <p:sp>
        <p:nvSpPr>
          <p:cNvPr id="6" name="AutoShape 6"/>
          <p:cNvSpPr/>
          <p:nvPr/>
        </p:nvSpPr>
        <p:spPr>
          <a:xfrm>
            <a:off x="904945" y="344297"/>
            <a:ext cx="65594" cy="65594"/>
          </a:xfrm>
          <a:prstGeom prst="ellipse">
            <a:avLst/>
          </a:prstGeom>
          <a:solidFill>
            <a:schemeClr val="accent1">
              <a:alpha val="20000"/>
            </a:schemeClr>
          </a:solidFill>
          <a:ln/>
        </p:spPr>
      </p:sp>
      <p:sp>
        <p:nvSpPr>
          <p:cNvPr id="7" name="AutoShape 7"/>
          <p:cNvSpPr/>
          <p:nvPr/>
        </p:nvSpPr>
        <p:spPr>
          <a:xfrm>
            <a:off x="454963" y="448942"/>
            <a:ext cx="84147" cy="84147"/>
          </a:xfrm>
          <a:prstGeom prst="ellipse">
            <a:avLst/>
          </a:prstGeom>
          <a:solidFill>
            <a:schemeClr val="accent1">
              <a:alpha val="100000"/>
            </a:schemeClr>
          </a:solidFill>
          <a:ln/>
        </p:spPr>
      </p:sp>
      <p:sp>
        <p:nvSpPr>
          <p:cNvPr id="8" name="AutoShape 8"/>
          <p:cNvSpPr/>
          <p:nvPr/>
        </p:nvSpPr>
        <p:spPr>
          <a:xfrm>
            <a:off x="575049" y="455517"/>
            <a:ext cx="78137" cy="78137"/>
          </a:xfrm>
          <a:prstGeom prst="ellipse">
            <a:avLst/>
          </a:prstGeom>
          <a:solidFill>
            <a:schemeClr val="accent1">
              <a:alpha val="80000"/>
            </a:schemeClr>
          </a:solidFill>
          <a:ln/>
        </p:spPr>
      </p:sp>
      <p:sp>
        <p:nvSpPr>
          <p:cNvPr id="9" name="AutoShape 9"/>
          <p:cNvSpPr/>
          <p:nvPr/>
        </p:nvSpPr>
        <p:spPr>
          <a:xfrm>
            <a:off x="689125" y="457233"/>
            <a:ext cx="74704" cy="74704"/>
          </a:xfrm>
          <a:prstGeom prst="ellipse">
            <a:avLst/>
          </a:prstGeom>
          <a:solidFill>
            <a:schemeClr val="accent1">
              <a:alpha val="60000"/>
            </a:schemeClr>
          </a:solidFill>
          <a:ln/>
        </p:spPr>
      </p:sp>
      <p:sp>
        <p:nvSpPr>
          <p:cNvPr id="10" name="AutoShape 10"/>
          <p:cNvSpPr/>
          <p:nvPr/>
        </p:nvSpPr>
        <p:spPr>
          <a:xfrm>
            <a:off x="799768" y="466203"/>
            <a:ext cx="69238" cy="69238"/>
          </a:xfrm>
          <a:prstGeom prst="ellipse">
            <a:avLst/>
          </a:prstGeom>
          <a:solidFill>
            <a:schemeClr val="accent1">
              <a:alpha val="40000"/>
            </a:schemeClr>
          </a:solidFill>
          <a:ln/>
        </p:spPr>
      </p:sp>
      <p:sp>
        <p:nvSpPr>
          <p:cNvPr id="11" name="AutoShape 11"/>
          <p:cNvSpPr/>
          <p:nvPr/>
        </p:nvSpPr>
        <p:spPr>
          <a:xfrm>
            <a:off x="904945" y="462070"/>
            <a:ext cx="65594" cy="65594"/>
          </a:xfrm>
          <a:prstGeom prst="ellipse">
            <a:avLst/>
          </a:prstGeom>
          <a:solidFill>
            <a:schemeClr val="accent1">
              <a:alpha val="20000"/>
            </a:schemeClr>
          </a:solidFill>
          <a:ln/>
        </p:spPr>
      </p:sp>
      <p:sp>
        <p:nvSpPr>
          <p:cNvPr id="12" name="AutoShape 12"/>
          <p:cNvSpPr/>
          <p:nvPr/>
        </p:nvSpPr>
        <p:spPr>
          <a:xfrm>
            <a:off x="454963" y="566715"/>
            <a:ext cx="84147" cy="84147"/>
          </a:xfrm>
          <a:prstGeom prst="ellipse">
            <a:avLst/>
          </a:prstGeom>
          <a:solidFill>
            <a:schemeClr val="accent1">
              <a:alpha val="100000"/>
            </a:schemeClr>
          </a:solidFill>
          <a:ln/>
        </p:spPr>
      </p:sp>
      <p:sp>
        <p:nvSpPr>
          <p:cNvPr id="13" name="AutoShape 13"/>
          <p:cNvSpPr/>
          <p:nvPr/>
        </p:nvSpPr>
        <p:spPr>
          <a:xfrm>
            <a:off x="575049" y="573291"/>
            <a:ext cx="78137" cy="78137"/>
          </a:xfrm>
          <a:prstGeom prst="ellipse">
            <a:avLst/>
          </a:prstGeom>
          <a:solidFill>
            <a:schemeClr val="accent1">
              <a:alpha val="80000"/>
            </a:schemeClr>
          </a:solidFill>
          <a:ln/>
        </p:spPr>
      </p:sp>
      <p:sp>
        <p:nvSpPr>
          <p:cNvPr id="14" name="AutoShape 14"/>
          <p:cNvSpPr/>
          <p:nvPr/>
        </p:nvSpPr>
        <p:spPr>
          <a:xfrm>
            <a:off x="689125" y="575007"/>
            <a:ext cx="74704" cy="74704"/>
          </a:xfrm>
          <a:prstGeom prst="ellipse">
            <a:avLst/>
          </a:prstGeom>
          <a:solidFill>
            <a:schemeClr val="accent1">
              <a:alpha val="60000"/>
            </a:schemeClr>
          </a:solidFill>
          <a:ln/>
        </p:spPr>
      </p:sp>
      <p:sp>
        <p:nvSpPr>
          <p:cNvPr id="15" name="AutoShape 15"/>
          <p:cNvSpPr/>
          <p:nvPr/>
        </p:nvSpPr>
        <p:spPr>
          <a:xfrm>
            <a:off x="799768" y="583977"/>
            <a:ext cx="69238" cy="69238"/>
          </a:xfrm>
          <a:prstGeom prst="ellipse">
            <a:avLst/>
          </a:prstGeom>
          <a:solidFill>
            <a:schemeClr val="accent1">
              <a:alpha val="40000"/>
            </a:schemeClr>
          </a:solidFill>
          <a:ln/>
        </p:spPr>
      </p:sp>
      <p:sp>
        <p:nvSpPr>
          <p:cNvPr id="16" name="AutoShape 16"/>
          <p:cNvSpPr/>
          <p:nvPr/>
        </p:nvSpPr>
        <p:spPr>
          <a:xfrm>
            <a:off x="904945" y="579844"/>
            <a:ext cx="65594" cy="65594"/>
          </a:xfrm>
          <a:prstGeom prst="ellipse">
            <a:avLst/>
          </a:prstGeom>
          <a:solidFill>
            <a:schemeClr val="accent1">
              <a:alpha val="20000"/>
            </a:schemeClr>
          </a:solidFill>
          <a:ln/>
        </p:spPr>
      </p:sp>
      <p:sp>
        <p:nvSpPr>
          <p:cNvPr id="17" name="AutoShape 17"/>
          <p:cNvSpPr/>
          <p:nvPr/>
        </p:nvSpPr>
        <p:spPr>
          <a:xfrm>
            <a:off x="454963" y="684489"/>
            <a:ext cx="84147" cy="84147"/>
          </a:xfrm>
          <a:prstGeom prst="ellipse">
            <a:avLst/>
          </a:prstGeom>
          <a:solidFill>
            <a:schemeClr val="accent1">
              <a:alpha val="100000"/>
            </a:schemeClr>
          </a:solidFill>
          <a:ln/>
        </p:spPr>
      </p:sp>
      <p:sp>
        <p:nvSpPr>
          <p:cNvPr id="18" name="AutoShape 18"/>
          <p:cNvSpPr/>
          <p:nvPr/>
        </p:nvSpPr>
        <p:spPr>
          <a:xfrm>
            <a:off x="575049" y="691064"/>
            <a:ext cx="78137" cy="78137"/>
          </a:xfrm>
          <a:prstGeom prst="ellipse">
            <a:avLst/>
          </a:prstGeom>
          <a:solidFill>
            <a:schemeClr val="accent1">
              <a:alpha val="80000"/>
            </a:schemeClr>
          </a:solidFill>
          <a:ln/>
        </p:spPr>
      </p:sp>
      <p:sp>
        <p:nvSpPr>
          <p:cNvPr id="19" name="AutoShape 19"/>
          <p:cNvSpPr/>
          <p:nvPr/>
        </p:nvSpPr>
        <p:spPr>
          <a:xfrm>
            <a:off x="689125" y="692781"/>
            <a:ext cx="74704" cy="74704"/>
          </a:xfrm>
          <a:prstGeom prst="ellipse">
            <a:avLst/>
          </a:prstGeom>
          <a:solidFill>
            <a:schemeClr val="accent1">
              <a:alpha val="60000"/>
            </a:schemeClr>
          </a:solidFill>
          <a:ln/>
        </p:spPr>
      </p:sp>
      <p:sp>
        <p:nvSpPr>
          <p:cNvPr id="20" name="AutoShape 20"/>
          <p:cNvSpPr/>
          <p:nvPr/>
        </p:nvSpPr>
        <p:spPr>
          <a:xfrm>
            <a:off x="799768" y="701751"/>
            <a:ext cx="69238" cy="69238"/>
          </a:xfrm>
          <a:prstGeom prst="ellipse">
            <a:avLst/>
          </a:prstGeom>
          <a:solidFill>
            <a:schemeClr val="accent1">
              <a:alpha val="40000"/>
            </a:schemeClr>
          </a:solidFill>
          <a:ln/>
        </p:spPr>
      </p:sp>
      <p:sp>
        <p:nvSpPr>
          <p:cNvPr id="21" name="AutoShape 21"/>
          <p:cNvSpPr/>
          <p:nvPr/>
        </p:nvSpPr>
        <p:spPr>
          <a:xfrm>
            <a:off x="904945" y="697618"/>
            <a:ext cx="65594" cy="65594"/>
          </a:xfrm>
          <a:prstGeom prst="ellipse">
            <a:avLst/>
          </a:prstGeom>
          <a:solidFill>
            <a:schemeClr val="accent1">
              <a:alpha val="20000"/>
            </a:schemeClr>
          </a:solidFill>
          <a:ln/>
        </p:spPr>
      </p:sp>
      <p:sp>
        <p:nvSpPr>
          <p:cNvPr id="22" name="TextBox 22"/>
          <p:cNvSpPr txBox="1"/>
          <p:nvPr/>
        </p:nvSpPr>
        <p:spPr>
          <a:xfrm>
            <a:off x="1094842" y="93878"/>
            <a:ext cx="10001250" cy="826316"/>
          </a:xfrm>
          <a:prstGeom prst="rect">
            <a:avLst/>
          </a:prstGeom>
          <a:ln/>
        </p:spPr>
        <p:txBody>
          <a:bodyPr vert="horz" wrap="square" lIns="123825" tIns="123825" rIns="57150" bIns="123825" rtlCol="0" anchor="t" anchorCtr="0">
            <a:spAutoFit/>
          </a:bodyPr>
          <a:lstStyle/>
          <a:p>
            <a:pPr>
              <a:lnSpc>
                <a:spcPct val="140000"/>
              </a:lnSpc>
            </a:pPr>
            <a:endParaRPr lang="en-US" sz="3000" b="1" dirty="0">
              <a:solidFill>
                <a:schemeClr val="accent1">
                  <a:alpha val="100000"/>
                </a:schemeClr>
              </a:solidFill>
              <a:latin typeface="Microsoft Yahei"/>
              <a:ea typeface="Microsoft Yahei"/>
              <a:cs typeface="Microsoft Yahei"/>
            </a:endParaRPr>
          </a:p>
        </p:txBody>
      </p:sp>
      <p:pic>
        <p:nvPicPr>
          <p:cNvPr id="24" name="图片 23">
            <a:extLst>
              <a:ext uri="{FF2B5EF4-FFF2-40B4-BE49-F238E27FC236}">
                <a16:creationId xmlns:a16="http://schemas.microsoft.com/office/drawing/2014/main" id="{A9936C8D-C5AC-2DF0-E6C1-E77C8D8E9537}"/>
              </a:ext>
            </a:extLst>
          </p:cNvPr>
          <p:cNvPicPr>
            <a:picLocks noChangeAspect="1"/>
          </p:cNvPicPr>
          <p:nvPr/>
        </p:nvPicPr>
        <p:blipFill>
          <a:blip r:embed="rId2"/>
          <a:stretch>
            <a:fillRect/>
          </a:stretch>
        </p:blipFill>
        <p:spPr>
          <a:xfrm>
            <a:off x="1094842" y="331168"/>
            <a:ext cx="10634590" cy="1116632"/>
          </a:xfrm>
          <a:prstGeom prst="rect">
            <a:avLst/>
          </a:prstGeom>
        </p:spPr>
      </p:pic>
      <p:pic>
        <p:nvPicPr>
          <p:cNvPr id="26" name="图片 25">
            <a:extLst>
              <a:ext uri="{FF2B5EF4-FFF2-40B4-BE49-F238E27FC236}">
                <a16:creationId xmlns:a16="http://schemas.microsoft.com/office/drawing/2014/main" id="{B1072801-415B-3DE6-56F2-454C957FF719}"/>
              </a:ext>
            </a:extLst>
          </p:cNvPr>
          <p:cNvPicPr>
            <a:picLocks noChangeAspect="1"/>
          </p:cNvPicPr>
          <p:nvPr/>
        </p:nvPicPr>
        <p:blipFill>
          <a:blip r:embed="rId3"/>
          <a:stretch>
            <a:fillRect/>
          </a:stretch>
        </p:blipFill>
        <p:spPr>
          <a:xfrm>
            <a:off x="76200" y="2286000"/>
            <a:ext cx="11715060" cy="3581400"/>
          </a:xfrm>
          <a:prstGeom prst="rect">
            <a:avLst/>
          </a:prstGeom>
        </p:spPr>
      </p:pic>
    </p:spTree>
    <p:extLst>
      <p:ext uri="{BB962C8B-B14F-4D97-AF65-F5344CB8AC3E}">
        <p14:creationId xmlns:p14="http://schemas.microsoft.com/office/powerpoint/2010/main" val="111809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4" name="AutoShape 4"/>
          <p:cNvSpPr/>
          <p:nvPr/>
        </p:nvSpPr>
        <p:spPr>
          <a:xfrm>
            <a:off x="700811" y="4962316"/>
            <a:ext cx="993758" cy="993758"/>
          </a:xfrm>
          <a:prstGeom prst="ellipse">
            <a:avLst/>
          </a:prstGeom>
          <a:solidFill>
            <a:schemeClr val="accent1">
              <a:alpha val="100000"/>
            </a:schemeClr>
          </a:solidFill>
          <a:ln/>
        </p:spPr>
      </p:sp>
      <p:sp>
        <p:nvSpPr>
          <p:cNvPr id="5" name="TextBox 5"/>
          <p:cNvSpPr txBox="1"/>
          <p:nvPr/>
        </p:nvSpPr>
        <p:spPr>
          <a:xfrm>
            <a:off x="668316" y="5162162"/>
            <a:ext cx="964530" cy="682752"/>
          </a:xfrm>
          <a:prstGeom prst="rect">
            <a:avLst/>
          </a:prstGeom>
          <a:ln/>
        </p:spPr>
        <p:txBody>
          <a:bodyPr vert="horz" wrap="square" lIns="123825" tIns="123825" rIns="57150" bIns="123825" rtlCol="0" anchor="t" anchorCtr="0">
            <a:spAutoFit/>
          </a:bodyPr>
          <a:lstStyle/>
          <a:p>
            <a:pPr algn="ctr">
              <a:lnSpc>
                <a:spcPct val="120000"/>
              </a:lnSpc>
            </a:pPr>
            <a:r>
              <a:rPr lang="en-US" sz="2325" b="1" dirty="0">
                <a:solidFill>
                  <a:srgbClr val="FFFFFF">
                    <a:alpha val="100000"/>
                  </a:srgbClr>
                </a:solidFill>
                <a:latin typeface="Microsoft Yahei"/>
                <a:ea typeface="Microsoft Yahei"/>
                <a:cs typeface="Microsoft Yahei"/>
              </a:rPr>
              <a:t>03</a:t>
            </a:r>
          </a:p>
        </p:txBody>
      </p:sp>
      <p:sp>
        <p:nvSpPr>
          <p:cNvPr id="7" name="TextBox 7"/>
          <p:cNvSpPr txBox="1"/>
          <p:nvPr/>
        </p:nvSpPr>
        <p:spPr>
          <a:xfrm>
            <a:off x="2095500" y="5015858"/>
            <a:ext cx="7353300" cy="1032142"/>
          </a:xfrm>
          <a:prstGeom prst="rect">
            <a:avLst/>
          </a:prstGeom>
          <a:ln/>
        </p:spPr>
        <p:txBody>
          <a:bodyPr vert="horz" wrap="square" lIns="123825" tIns="123825" rIns="57150" bIns="123825" rtlCol="0" anchor="t" anchorCtr="0">
            <a:spAutoFit/>
          </a:bodyPr>
          <a:lstStyle/>
          <a:p>
            <a:pPr>
              <a:lnSpc>
                <a:spcPct val="150000"/>
              </a:lnSpc>
            </a:pPr>
            <a:r>
              <a:rPr lang="en-US" dirty="0">
                <a:solidFill>
                  <a:schemeClr val="dk1">
                    <a:alpha val="100000"/>
                  </a:schemeClr>
                </a:solidFill>
                <a:latin typeface="Microsoft Yahei"/>
                <a:ea typeface="Microsoft Yahei"/>
              </a:rPr>
              <a:t>it is crucial to develop a self-explainable GNN, which can simultaneously give predictions and explanations</a:t>
            </a:r>
          </a:p>
        </p:txBody>
      </p:sp>
      <p:sp>
        <p:nvSpPr>
          <p:cNvPr id="8" name="AutoShape 8"/>
          <p:cNvSpPr/>
          <p:nvPr/>
        </p:nvSpPr>
        <p:spPr>
          <a:xfrm>
            <a:off x="700811" y="1354462"/>
            <a:ext cx="993758" cy="993758"/>
          </a:xfrm>
          <a:prstGeom prst="ellipse">
            <a:avLst/>
          </a:prstGeom>
          <a:solidFill>
            <a:schemeClr val="accent1">
              <a:alpha val="100000"/>
            </a:schemeClr>
          </a:solidFill>
          <a:ln/>
        </p:spPr>
      </p:sp>
      <p:sp>
        <p:nvSpPr>
          <p:cNvPr id="9" name="TextBox 9"/>
          <p:cNvSpPr txBox="1"/>
          <p:nvPr/>
        </p:nvSpPr>
        <p:spPr>
          <a:xfrm>
            <a:off x="689125" y="1528590"/>
            <a:ext cx="964530" cy="682752"/>
          </a:xfrm>
          <a:prstGeom prst="rect">
            <a:avLst/>
          </a:prstGeom>
          <a:ln/>
        </p:spPr>
        <p:txBody>
          <a:bodyPr vert="horz" wrap="square" lIns="123825" tIns="123825" rIns="57150" bIns="123825" rtlCol="0" anchor="ctr" anchorCtr="0">
            <a:spAutoFit/>
          </a:bodyPr>
          <a:lstStyle/>
          <a:p>
            <a:pPr algn="ctr">
              <a:lnSpc>
                <a:spcPct val="120000"/>
              </a:lnSpc>
            </a:pPr>
            <a:r>
              <a:rPr lang="en-US" sz="2325" b="1" dirty="0">
                <a:solidFill>
                  <a:srgbClr val="FFFFFF">
                    <a:alpha val="100000"/>
                  </a:srgbClr>
                </a:solidFill>
                <a:latin typeface="Microsoft Yahei"/>
                <a:ea typeface="Microsoft Yahei"/>
                <a:cs typeface="Microsoft Yahei"/>
              </a:rPr>
              <a:t>01</a:t>
            </a:r>
          </a:p>
        </p:txBody>
      </p:sp>
      <p:sp>
        <p:nvSpPr>
          <p:cNvPr id="11" name="TextBox 11"/>
          <p:cNvSpPr txBox="1"/>
          <p:nvPr/>
        </p:nvSpPr>
        <p:spPr>
          <a:xfrm>
            <a:off x="2095500" y="1329484"/>
            <a:ext cx="7543800" cy="1032142"/>
          </a:xfrm>
          <a:prstGeom prst="rect">
            <a:avLst/>
          </a:prstGeom>
          <a:ln/>
        </p:spPr>
        <p:txBody>
          <a:bodyPr vert="horz" wrap="square" lIns="123825" tIns="123825" rIns="57150" bIns="123825" rtlCol="0" anchor="t" anchorCtr="0">
            <a:spAutoFit/>
          </a:bodyPr>
          <a:lstStyle/>
          <a:p>
            <a:pPr>
              <a:lnSpc>
                <a:spcPct val="150000"/>
              </a:lnSpc>
            </a:pPr>
            <a:r>
              <a:rPr lang="en-US" dirty="0">
                <a:solidFill>
                  <a:schemeClr val="dk1">
                    <a:alpha val="100000"/>
                  </a:schemeClr>
                </a:solidFill>
                <a:latin typeface="Microsoft Yahei"/>
                <a:ea typeface="Microsoft Yahei"/>
                <a:cs typeface="Microsoft Yahei"/>
              </a:rPr>
              <a:t>Despite the success in modeling graph data, predictions of GNNs are not interpretable for human.</a:t>
            </a:r>
          </a:p>
        </p:txBody>
      </p:sp>
      <p:sp>
        <p:nvSpPr>
          <p:cNvPr id="12" name="AutoShape 12"/>
          <p:cNvSpPr/>
          <p:nvPr/>
        </p:nvSpPr>
        <p:spPr>
          <a:xfrm>
            <a:off x="687939" y="3078168"/>
            <a:ext cx="993758" cy="993758"/>
          </a:xfrm>
          <a:prstGeom prst="ellipse">
            <a:avLst/>
          </a:prstGeom>
          <a:solidFill>
            <a:schemeClr val="accent1">
              <a:alpha val="100000"/>
            </a:schemeClr>
          </a:solidFill>
          <a:ln/>
        </p:spPr>
      </p:sp>
      <p:sp>
        <p:nvSpPr>
          <p:cNvPr id="13" name="TextBox 13"/>
          <p:cNvSpPr txBox="1"/>
          <p:nvPr/>
        </p:nvSpPr>
        <p:spPr>
          <a:xfrm>
            <a:off x="687406" y="3263807"/>
            <a:ext cx="964530" cy="682752"/>
          </a:xfrm>
          <a:prstGeom prst="rect">
            <a:avLst/>
          </a:prstGeom>
          <a:ln/>
        </p:spPr>
        <p:txBody>
          <a:bodyPr vert="horz" wrap="square" lIns="123825" tIns="123825" rIns="57150" bIns="123825" rtlCol="0" anchor="t" anchorCtr="0">
            <a:spAutoFit/>
          </a:bodyPr>
          <a:lstStyle/>
          <a:p>
            <a:pPr algn="ctr">
              <a:lnSpc>
                <a:spcPct val="120000"/>
              </a:lnSpc>
            </a:pPr>
            <a:r>
              <a:rPr lang="en-US" sz="2325" b="1" dirty="0">
                <a:solidFill>
                  <a:srgbClr val="FFFFFF">
                    <a:alpha val="100000"/>
                  </a:srgbClr>
                </a:solidFill>
                <a:latin typeface="Microsoft Yahei"/>
                <a:ea typeface="Microsoft Yahei"/>
                <a:cs typeface="Microsoft Yahei"/>
              </a:rPr>
              <a:t>02</a:t>
            </a:r>
          </a:p>
        </p:txBody>
      </p:sp>
      <p:sp>
        <p:nvSpPr>
          <p:cNvPr id="15" name="TextBox 15"/>
          <p:cNvSpPr txBox="1"/>
          <p:nvPr/>
        </p:nvSpPr>
        <p:spPr>
          <a:xfrm>
            <a:off x="2095500" y="2726769"/>
            <a:ext cx="7749851" cy="1863139"/>
          </a:xfrm>
          <a:prstGeom prst="rect">
            <a:avLst/>
          </a:prstGeom>
          <a:ln/>
        </p:spPr>
        <p:txBody>
          <a:bodyPr vert="horz" wrap="square" lIns="123825" tIns="123825" rIns="57150" bIns="123825" rtlCol="0" anchor="t" anchorCtr="0">
            <a:spAutoFit/>
          </a:bodyPr>
          <a:lstStyle/>
          <a:p>
            <a:pPr>
              <a:lnSpc>
                <a:spcPct val="150000"/>
              </a:lnSpc>
            </a:pPr>
            <a:r>
              <a:rPr lang="en-US" dirty="0">
                <a:solidFill>
                  <a:schemeClr val="dk1">
                    <a:alpha val="100000"/>
                  </a:schemeClr>
                </a:solidFill>
                <a:latin typeface="Microsoft Yahei"/>
                <a:ea typeface="Microsoft Yahei"/>
              </a:rPr>
              <a:t>There are only very few work on the explainability of GNNs and</a:t>
            </a:r>
          </a:p>
          <a:p>
            <a:pPr>
              <a:lnSpc>
                <a:spcPct val="150000"/>
              </a:lnSpc>
            </a:pPr>
            <a:r>
              <a:rPr lang="en-US" dirty="0">
                <a:solidFill>
                  <a:schemeClr val="dk1">
                    <a:alpha val="100000"/>
                  </a:schemeClr>
                </a:solidFill>
                <a:latin typeface="Microsoft Yahei"/>
                <a:ea typeface="Microsoft Yahei"/>
              </a:rPr>
              <a:t>they focus on post-hoc explanations. Since post-hoc explanations</a:t>
            </a:r>
          </a:p>
          <a:p>
            <a:pPr>
              <a:lnSpc>
                <a:spcPct val="150000"/>
              </a:lnSpc>
            </a:pPr>
            <a:r>
              <a:rPr lang="en-US" dirty="0">
                <a:solidFill>
                  <a:schemeClr val="dk1">
                    <a:alpha val="100000"/>
                  </a:schemeClr>
                </a:solidFill>
                <a:latin typeface="Microsoft Yahei"/>
                <a:ea typeface="Microsoft Yahei"/>
              </a:rPr>
              <a:t>are not directly obtained from the GNNs, they can be biased and misrepresent the true explanations.</a:t>
            </a:r>
          </a:p>
        </p:txBody>
      </p:sp>
      <p:grpSp>
        <p:nvGrpSpPr>
          <p:cNvPr id="16" name="Group 16"/>
          <p:cNvGrpSpPr/>
          <p:nvPr/>
        </p:nvGrpSpPr>
        <p:grpSpPr>
          <a:xfrm>
            <a:off x="454963" y="93878"/>
            <a:ext cx="10641129" cy="826316"/>
            <a:chOff x="454963" y="93878"/>
            <a:chExt cx="10641129" cy="826316"/>
          </a:xfrm>
        </p:grpSpPr>
        <p:sp>
          <p:nvSpPr>
            <p:cNvPr id="17" name="AutoShape 17"/>
            <p:cNvSpPr/>
            <p:nvPr/>
          </p:nvSpPr>
          <p:spPr>
            <a:xfrm>
              <a:off x="454963" y="331168"/>
              <a:ext cx="84147" cy="84147"/>
            </a:xfrm>
            <a:prstGeom prst="ellipse">
              <a:avLst/>
            </a:prstGeom>
            <a:solidFill>
              <a:schemeClr val="accent1">
                <a:alpha val="100000"/>
              </a:schemeClr>
            </a:solidFill>
            <a:ln/>
          </p:spPr>
        </p:sp>
        <p:sp>
          <p:nvSpPr>
            <p:cNvPr id="18" name="AutoShape 18"/>
            <p:cNvSpPr/>
            <p:nvPr/>
          </p:nvSpPr>
          <p:spPr>
            <a:xfrm>
              <a:off x="575049" y="337743"/>
              <a:ext cx="78137" cy="78137"/>
            </a:xfrm>
            <a:prstGeom prst="ellipse">
              <a:avLst/>
            </a:prstGeom>
            <a:solidFill>
              <a:schemeClr val="accent1">
                <a:alpha val="80000"/>
              </a:schemeClr>
            </a:solidFill>
            <a:ln/>
          </p:spPr>
        </p:sp>
        <p:sp>
          <p:nvSpPr>
            <p:cNvPr id="19" name="AutoShape 19"/>
            <p:cNvSpPr/>
            <p:nvPr/>
          </p:nvSpPr>
          <p:spPr>
            <a:xfrm>
              <a:off x="689125" y="339460"/>
              <a:ext cx="74704" cy="74704"/>
            </a:xfrm>
            <a:prstGeom prst="ellipse">
              <a:avLst/>
            </a:prstGeom>
            <a:solidFill>
              <a:schemeClr val="accent1">
                <a:alpha val="60000"/>
              </a:schemeClr>
            </a:solidFill>
            <a:ln/>
          </p:spPr>
        </p:sp>
        <p:sp>
          <p:nvSpPr>
            <p:cNvPr id="20" name="AutoShape 20"/>
            <p:cNvSpPr/>
            <p:nvPr/>
          </p:nvSpPr>
          <p:spPr>
            <a:xfrm>
              <a:off x="799768" y="348430"/>
              <a:ext cx="69238" cy="69238"/>
            </a:xfrm>
            <a:prstGeom prst="ellipse">
              <a:avLst/>
            </a:prstGeom>
            <a:solidFill>
              <a:schemeClr val="accent1">
                <a:alpha val="40000"/>
              </a:schemeClr>
            </a:solidFill>
            <a:ln/>
          </p:spPr>
        </p:sp>
        <p:sp>
          <p:nvSpPr>
            <p:cNvPr id="21" name="AutoShape 21"/>
            <p:cNvSpPr/>
            <p:nvPr/>
          </p:nvSpPr>
          <p:spPr>
            <a:xfrm>
              <a:off x="904945" y="344297"/>
              <a:ext cx="65594" cy="65594"/>
            </a:xfrm>
            <a:prstGeom prst="ellipse">
              <a:avLst/>
            </a:prstGeom>
            <a:solidFill>
              <a:schemeClr val="accent1">
                <a:alpha val="20000"/>
              </a:schemeClr>
            </a:solidFill>
            <a:ln/>
          </p:spPr>
        </p:sp>
        <p:sp>
          <p:nvSpPr>
            <p:cNvPr id="22" name="AutoShape 22"/>
            <p:cNvSpPr/>
            <p:nvPr/>
          </p:nvSpPr>
          <p:spPr>
            <a:xfrm>
              <a:off x="454963" y="448942"/>
              <a:ext cx="84147" cy="84147"/>
            </a:xfrm>
            <a:prstGeom prst="ellipse">
              <a:avLst/>
            </a:prstGeom>
            <a:solidFill>
              <a:schemeClr val="accent1">
                <a:alpha val="100000"/>
              </a:schemeClr>
            </a:solidFill>
            <a:ln/>
          </p:spPr>
        </p:sp>
        <p:sp>
          <p:nvSpPr>
            <p:cNvPr id="23" name="AutoShape 23"/>
            <p:cNvSpPr/>
            <p:nvPr/>
          </p:nvSpPr>
          <p:spPr>
            <a:xfrm>
              <a:off x="575049" y="455517"/>
              <a:ext cx="78137" cy="78137"/>
            </a:xfrm>
            <a:prstGeom prst="ellipse">
              <a:avLst/>
            </a:prstGeom>
            <a:solidFill>
              <a:schemeClr val="accent1">
                <a:alpha val="80000"/>
              </a:schemeClr>
            </a:solidFill>
            <a:ln/>
          </p:spPr>
        </p:sp>
        <p:sp>
          <p:nvSpPr>
            <p:cNvPr id="24" name="AutoShape 24"/>
            <p:cNvSpPr/>
            <p:nvPr/>
          </p:nvSpPr>
          <p:spPr>
            <a:xfrm>
              <a:off x="689125" y="457233"/>
              <a:ext cx="74704" cy="74704"/>
            </a:xfrm>
            <a:prstGeom prst="ellipse">
              <a:avLst/>
            </a:prstGeom>
            <a:solidFill>
              <a:schemeClr val="accent1">
                <a:alpha val="60000"/>
              </a:schemeClr>
            </a:solidFill>
            <a:ln/>
          </p:spPr>
        </p:sp>
        <p:sp>
          <p:nvSpPr>
            <p:cNvPr id="25" name="AutoShape 25"/>
            <p:cNvSpPr/>
            <p:nvPr/>
          </p:nvSpPr>
          <p:spPr>
            <a:xfrm>
              <a:off x="799768" y="466203"/>
              <a:ext cx="69238" cy="69238"/>
            </a:xfrm>
            <a:prstGeom prst="ellipse">
              <a:avLst/>
            </a:prstGeom>
            <a:solidFill>
              <a:schemeClr val="accent1">
                <a:alpha val="40000"/>
              </a:schemeClr>
            </a:solidFill>
            <a:ln/>
          </p:spPr>
        </p:sp>
        <p:sp>
          <p:nvSpPr>
            <p:cNvPr id="26" name="AutoShape 26"/>
            <p:cNvSpPr/>
            <p:nvPr/>
          </p:nvSpPr>
          <p:spPr>
            <a:xfrm>
              <a:off x="904945" y="462070"/>
              <a:ext cx="65594" cy="65594"/>
            </a:xfrm>
            <a:prstGeom prst="ellipse">
              <a:avLst/>
            </a:prstGeom>
            <a:solidFill>
              <a:schemeClr val="accent1">
                <a:alpha val="20000"/>
              </a:schemeClr>
            </a:solidFill>
            <a:ln/>
          </p:spPr>
        </p:sp>
        <p:sp>
          <p:nvSpPr>
            <p:cNvPr id="27" name="AutoShape 27"/>
            <p:cNvSpPr/>
            <p:nvPr/>
          </p:nvSpPr>
          <p:spPr>
            <a:xfrm>
              <a:off x="454963" y="566715"/>
              <a:ext cx="84147" cy="84147"/>
            </a:xfrm>
            <a:prstGeom prst="ellipse">
              <a:avLst/>
            </a:prstGeom>
            <a:solidFill>
              <a:schemeClr val="accent1">
                <a:alpha val="100000"/>
              </a:schemeClr>
            </a:solidFill>
            <a:ln/>
          </p:spPr>
        </p:sp>
        <p:sp>
          <p:nvSpPr>
            <p:cNvPr id="28" name="AutoShape 28"/>
            <p:cNvSpPr/>
            <p:nvPr/>
          </p:nvSpPr>
          <p:spPr>
            <a:xfrm>
              <a:off x="575049" y="573291"/>
              <a:ext cx="78137" cy="78137"/>
            </a:xfrm>
            <a:prstGeom prst="ellipse">
              <a:avLst/>
            </a:prstGeom>
            <a:solidFill>
              <a:schemeClr val="accent1">
                <a:alpha val="80000"/>
              </a:schemeClr>
            </a:solidFill>
            <a:ln/>
          </p:spPr>
        </p:sp>
        <p:sp>
          <p:nvSpPr>
            <p:cNvPr id="29" name="AutoShape 29"/>
            <p:cNvSpPr/>
            <p:nvPr/>
          </p:nvSpPr>
          <p:spPr>
            <a:xfrm>
              <a:off x="689125" y="575007"/>
              <a:ext cx="74704" cy="74704"/>
            </a:xfrm>
            <a:prstGeom prst="ellipse">
              <a:avLst/>
            </a:prstGeom>
            <a:solidFill>
              <a:schemeClr val="accent1">
                <a:alpha val="60000"/>
              </a:schemeClr>
            </a:solidFill>
            <a:ln/>
          </p:spPr>
        </p:sp>
        <p:sp>
          <p:nvSpPr>
            <p:cNvPr id="30" name="AutoShape 30"/>
            <p:cNvSpPr/>
            <p:nvPr/>
          </p:nvSpPr>
          <p:spPr>
            <a:xfrm>
              <a:off x="799768" y="583977"/>
              <a:ext cx="69238" cy="69238"/>
            </a:xfrm>
            <a:prstGeom prst="ellipse">
              <a:avLst/>
            </a:prstGeom>
            <a:solidFill>
              <a:schemeClr val="accent1">
                <a:alpha val="40000"/>
              </a:schemeClr>
            </a:solidFill>
            <a:ln/>
          </p:spPr>
        </p:sp>
        <p:sp>
          <p:nvSpPr>
            <p:cNvPr id="31" name="AutoShape 31"/>
            <p:cNvSpPr/>
            <p:nvPr/>
          </p:nvSpPr>
          <p:spPr>
            <a:xfrm>
              <a:off x="904945" y="579844"/>
              <a:ext cx="65594" cy="65594"/>
            </a:xfrm>
            <a:prstGeom prst="ellipse">
              <a:avLst/>
            </a:prstGeom>
            <a:solidFill>
              <a:schemeClr val="accent1">
                <a:alpha val="20000"/>
              </a:schemeClr>
            </a:solidFill>
            <a:ln/>
          </p:spPr>
        </p:sp>
        <p:sp>
          <p:nvSpPr>
            <p:cNvPr id="32" name="AutoShape 32"/>
            <p:cNvSpPr/>
            <p:nvPr/>
          </p:nvSpPr>
          <p:spPr>
            <a:xfrm>
              <a:off x="454963" y="684489"/>
              <a:ext cx="84147" cy="84147"/>
            </a:xfrm>
            <a:prstGeom prst="ellipse">
              <a:avLst/>
            </a:prstGeom>
            <a:solidFill>
              <a:schemeClr val="accent1">
                <a:alpha val="100000"/>
              </a:schemeClr>
            </a:solidFill>
            <a:ln/>
          </p:spPr>
        </p:sp>
        <p:sp>
          <p:nvSpPr>
            <p:cNvPr id="33" name="AutoShape 33"/>
            <p:cNvSpPr/>
            <p:nvPr/>
          </p:nvSpPr>
          <p:spPr>
            <a:xfrm>
              <a:off x="575049" y="691064"/>
              <a:ext cx="78137" cy="78137"/>
            </a:xfrm>
            <a:prstGeom prst="ellipse">
              <a:avLst/>
            </a:prstGeom>
            <a:solidFill>
              <a:schemeClr val="accent1">
                <a:alpha val="80000"/>
              </a:schemeClr>
            </a:solidFill>
            <a:ln/>
          </p:spPr>
        </p:sp>
        <p:sp>
          <p:nvSpPr>
            <p:cNvPr id="34" name="AutoShape 34"/>
            <p:cNvSpPr/>
            <p:nvPr/>
          </p:nvSpPr>
          <p:spPr>
            <a:xfrm>
              <a:off x="689125" y="692781"/>
              <a:ext cx="74704" cy="74704"/>
            </a:xfrm>
            <a:prstGeom prst="ellipse">
              <a:avLst/>
            </a:prstGeom>
            <a:solidFill>
              <a:schemeClr val="accent1">
                <a:alpha val="60000"/>
              </a:schemeClr>
            </a:solidFill>
            <a:ln/>
          </p:spPr>
        </p:sp>
        <p:sp>
          <p:nvSpPr>
            <p:cNvPr id="35" name="AutoShape 35"/>
            <p:cNvSpPr/>
            <p:nvPr/>
          </p:nvSpPr>
          <p:spPr>
            <a:xfrm>
              <a:off x="799768" y="701751"/>
              <a:ext cx="69238" cy="69238"/>
            </a:xfrm>
            <a:prstGeom prst="ellipse">
              <a:avLst/>
            </a:prstGeom>
            <a:solidFill>
              <a:schemeClr val="accent1">
                <a:alpha val="40000"/>
              </a:schemeClr>
            </a:solidFill>
            <a:ln/>
          </p:spPr>
        </p:sp>
        <p:sp>
          <p:nvSpPr>
            <p:cNvPr id="36" name="AutoShape 36"/>
            <p:cNvSpPr/>
            <p:nvPr/>
          </p:nvSpPr>
          <p:spPr>
            <a:xfrm>
              <a:off x="904945" y="697618"/>
              <a:ext cx="65594" cy="65594"/>
            </a:xfrm>
            <a:prstGeom prst="ellipse">
              <a:avLst/>
            </a:prstGeom>
            <a:solidFill>
              <a:schemeClr val="accent1">
                <a:alpha val="20000"/>
              </a:schemeClr>
            </a:solidFill>
            <a:ln/>
          </p:spPr>
        </p:sp>
        <p:sp>
          <p:nvSpPr>
            <p:cNvPr id="37" name="TextBox 37"/>
            <p:cNvSpPr txBox="1"/>
            <p:nvPr/>
          </p:nvSpPr>
          <p:spPr>
            <a:xfrm>
              <a:off x="1094842" y="93878"/>
              <a:ext cx="10001250" cy="826316"/>
            </a:xfrm>
            <a:prstGeom prst="rect">
              <a:avLst/>
            </a:prstGeom>
            <a:ln/>
          </p:spPr>
          <p:txBody>
            <a:bodyPr vert="horz" wrap="square" lIns="123825" tIns="123825" rIns="57150" bIns="123825" rtlCol="0" anchor="t" anchorCtr="0">
              <a:spAutoFit/>
            </a:bodyPr>
            <a:lstStyle/>
            <a:p>
              <a:pPr>
                <a:lnSpc>
                  <a:spcPct val="140000"/>
                </a:lnSpc>
              </a:pPr>
              <a:r>
                <a:rPr lang="en-US" sz="3000" b="1" dirty="0" err="1">
                  <a:solidFill>
                    <a:schemeClr val="accent1">
                      <a:alpha val="100000"/>
                    </a:schemeClr>
                  </a:solidFill>
                  <a:latin typeface="Microsoft Yahei"/>
                  <a:ea typeface="Microsoft Yahei"/>
                  <a:cs typeface="Microsoft Yahei"/>
                </a:rPr>
                <a:t>研究背景</a:t>
              </a:r>
              <a:endParaRPr lang="en-US" sz="3000" b="1" dirty="0">
                <a:solidFill>
                  <a:schemeClr val="accent1">
                    <a:alpha val="100000"/>
                  </a:schemeClr>
                </a:solidFill>
                <a:latin typeface="Microsoft Yahei"/>
                <a:ea typeface="Microsoft Yahei"/>
                <a:cs typeface="Microsoft Yahe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3124200" y="2526030"/>
            <a:ext cx="8654146" cy="1805940"/>
          </a:xfrm>
          <a:prstGeom prst="rect">
            <a:avLst/>
          </a:prstGeom>
          <a:ln/>
        </p:spPr>
        <p:txBody>
          <a:bodyPr vert="horz" wrap="square" lIns="91440" tIns="45720" rIns="91440" bIns="45720" rtlCol="0" anchor="t" anchorCtr="0">
            <a:normAutofit/>
          </a:bodyPr>
          <a:lstStyle/>
          <a:p>
            <a:pPr>
              <a:lnSpc>
                <a:spcPct val="120000"/>
              </a:lnSpc>
              <a:spcBef>
                <a:spcPts val="375"/>
              </a:spcBef>
            </a:pPr>
            <a:r>
              <a:rPr lang="en-US" altLang="zh-CN" sz="4500" b="1" dirty="0">
                <a:solidFill>
                  <a:schemeClr val="accent1">
                    <a:alpha val="100000"/>
                  </a:schemeClr>
                </a:solidFill>
                <a:latin typeface="Microsoft Yahei"/>
                <a:ea typeface="Microsoft Yahei"/>
              </a:rPr>
              <a:t>Towards Self-Explainable Graph Neural Network</a:t>
            </a:r>
          </a:p>
          <a:p>
            <a:pPr>
              <a:lnSpc>
                <a:spcPct val="120000"/>
              </a:lnSpc>
              <a:spcBef>
                <a:spcPts val="375"/>
              </a:spcBef>
            </a:pPr>
            <a:endParaRPr lang="en-US" sz="4500" b="1" dirty="0">
              <a:solidFill>
                <a:schemeClr val="accent1">
                  <a:alpha val="100000"/>
                </a:schemeClr>
              </a:solidFill>
              <a:latin typeface="Microsoft Yahei"/>
              <a:ea typeface="Microsoft Yahei"/>
              <a:cs typeface="Microsoft Yahei"/>
            </a:endParaRPr>
          </a:p>
        </p:txBody>
      </p:sp>
      <p:sp>
        <p:nvSpPr>
          <p:cNvPr id="3" name="TextBox 3"/>
          <p:cNvSpPr txBox="1"/>
          <p:nvPr/>
        </p:nvSpPr>
        <p:spPr>
          <a:xfrm>
            <a:off x="3766844" y="1072555"/>
            <a:ext cx="3112760" cy="1138956"/>
          </a:xfrm>
          <a:prstGeom prst="rect">
            <a:avLst/>
          </a:prstGeom>
          <a:ln/>
        </p:spPr>
        <p:txBody>
          <a:bodyPr vert="horz" wrap="square" lIns="66008" tIns="33052" rIns="66008" bIns="33052" rtlCol="0" anchor="t" anchorCtr="0">
            <a:noAutofit/>
          </a:bodyPr>
          <a:lstStyle/>
          <a:p>
            <a:pPr>
              <a:lnSpc>
                <a:spcPct val="80000"/>
              </a:lnSpc>
            </a:pPr>
            <a:r>
              <a:rPr lang="en-US" sz="8400" b="1">
                <a:solidFill>
                  <a:schemeClr val="accent2">
                    <a:alpha val="100000"/>
                  </a:schemeClr>
                </a:solidFill>
                <a:latin typeface="Microsoft Yahei"/>
                <a:ea typeface="Microsoft Yahei"/>
                <a:cs typeface="Microsoft Yahei"/>
              </a:rPr>
              <a:t>02</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18" name="TextBox 18"/>
          <p:cNvSpPr txBox="1"/>
          <p:nvPr/>
        </p:nvSpPr>
        <p:spPr>
          <a:xfrm>
            <a:off x="614116" y="1201632"/>
            <a:ext cx="11120683" cy="1617768"/>
          </a:xfrm>
          <a:prstGeom prst="rect">
            <a:avLst/>
          </a:prstGeom>
          <a:ln/>
        </p:spPr>
        <p:txBody>
          <a:bodyPr vert="horz" wrap="square" lIns="66008" tIns="33052" rIns="66008" bIns="33052" rtlCol="0" anchor="t" anchorCtr="0">
            <a:normAutofit/>
          </a:bodyPr>
          <a:lstStyle/>
          <a:p>
            <a:pPr algn="l">
              <a:lnSpc>
                <a:spcPct val="140000"/>
              </a:lnSpc>
            </a:pPr>
            <a:r>
              <a:rPr lang="en-US" sz="2000" dirty="0">
                <a:solidFill>
                  <a:schemeClr val="dk1">
                    <a:alpha val="100000"/>
                  </a:schemeClr>
                </a:solidFill>
                <a:latin typeface="Microsoft Yahei"/>
                <a:ea typeface="Microsoft Yahei"/>
                <a:cs typeface="Microsoft Yahei"/>
              </a:rPr>
              <a:t>One perspective to obtain the self-explanation for node classification is to </a:t>
            </a:r>
            <a:r>
              <a:rPr lang="en-US" sz="2000" b="1" dirty="0">
                <a:solidFill>
                  <a:schemeClr val="dk1">
                    <a:alpha val="100000"/>
                  </a:schemeClr>
                </a:solidFill>
                <a:latin typeface="Microsoft Yahei"/>
                <a:ea typeface="Microsoft Yahei"/>
                <a:cs typeface="Microsoft Yahei"/>
              </a:rPr>
              <a:t>identify interpretable 𝐾-nearest labeled nodes</a:t>
            </a:r>
            <a:r>
              <a:rPr lang="en-US" sz="2000" dirty="0">
                <a:solidFill>
                  <a:schemeClr val="dk1">
                    <a:alpha val="100000"/>
                  </a:schemeClr>
                </a:solidFill>
                <a:latin typeface="Microsoft Yahei"/>
                <a:ea typeface="Microsoft Yahei"/>
                <a:cs typeface="Microsoft Yahei"/>
              </a:rPr>
              <a:t> for each node and utilize the 𝐾-nearest labeled nodes to simultaneously give label prediction and explain why such prediction is given.</a:t>
            </a:r>
          </a:p>
        </p:txBody>
      </p:sp>
      <p:grpSp>
        <p:nvGrpSpPr>
          <p:cNvPr id="21" name="Group 21"/>
          <p:cNvGrpSpPr/>
          <p:nvPr/>
        </p:nvGrpSpPr>
        <p:grpSpPr>
          <a:xfrm>
            <a:off x="454963" y="93878"/>
            <a:ext cx="10641129" cy="826316"/>
            <a:chOff x="454963" y="93878"/>
            <a:chExt cx="10641129" cy="826316"/>
          </a:xfrm>
        </p:grpSpPr>
        <p:sp>
          <p:nvSpPr>
            <p:cNvPr id="22" name="AutoShape 22"/>
            <p:cNvSpPr/>
            <p:nvPr/>
          </p:nvSpPr>
          <p:spPr>
            <a:xfrm>
              <a:off x="454963" y="331168"/>
              <a:ext cx="84147" cy="84147"/>
            </a:xfrm>
            <a:prstGeom prst="ellipse">
              <a:avLst/>
            </a:prstGeom>
            <a:solidFill>
              <a:schemeClr val="accent1">
                <a:alpha val="100000"/>
              </a:schemeClr>
            </a:solidFill>
            <a:ln/>
          </p:spPr>
        </p:sp>
        <p:sp>
          <p:nvSpPr>
            <p:cNvPr id="23" name="AutoShape 23"/>
            <p:cNvSpPr/>
            <p:nvPr/>
          </p:nvSpPr>
          <p:spPr>
            <a:xfrm>
              <a:off x="575049" y="337743"/>
              <a:ext cx="78137" cy="78137"/>
            </a:xfrm>
            <a:prstGeom prst="ellipse">
              <a:avLst/>
            </a:prstGeom>
            <a:solidFill>
              <a:schemeClr val="accent1">
                <a:alpha val="80000"/>
              </a:schemeClr>
            </a:solidFill>
            <a:ln/>
          </p:spPr>
        </p:sp>
        <p:sp>
          <p:nvSpPr>
            <p:cNvPr id="24" name="AutoShape 24"/>
            <p:cNvSpPr/>
            <p:nvPr/>
          </p:nvSpPr>
          <p:spPr>
            <a:xfrm>
              <a:off x="689125" y="339460"/>
              <a:ext cx="74704" cy="74704"/>
            </a:xfrm>
            <a:prstGeom prst="ellipse">
              <a:avLst/>
            </a:prstGeom>
            <a:solidFill>
              <a:schemeClr val="accent1">
                <a:alpha val="60000"/>
              </a:schemeClr>
            </a:solidFill>
            <a:ln/>
          </p:spPr>
        </p:sp>
        <p:sp>
          <p:nvSpPr>
            <p:cNvPr id="25" name="AutoShape 25"/>
            <p:cNvSpPr/>
            <p:nvPr/>
          </p:nvSpPr>
          <p:spPr>
            <a:xfrm>
              <a:off x="799768" y="348430"/>
              <a:ext cx="69238" cy="69238"/>
            </a:xfrm>
            <a:prstGeom prst="ellipse">
              <a:avLst/>
            </a:prstGeom>
            <a:solidFill>
              <a:schemeClr val="accent1">
                <a:alpha val="40000"/>
              </a:schemeClr>
            </a:solidFill>
            <a:ln/>
          </p:spPr>
        </p:sp>
        <p:sp>
          <p:nvSpPr>
            <p:cNvPr id="26" name="AutoShape 26"/>
            <p:cNvSpPr/>
            <p:nvPr/>
          </p:nvSpPr>
          <p:spPr>
            <a:xfrm>
              <a:off x="904945" y="344297"/>
              <a:ext cx="65594" cy="65594"/>
            </a:xfrm>
            <a:prstGeom prst="ellipse">
              <a:avLst/>
            </a:prstGeom>
            <a:solidFill>
              <a:schemeClr val="accent1">
                <a:alpha val="20000"/>
              </a:schemeClr>
            </a:solidFill>
            <a:ln/>
          </p:spPr>
        </p:sp>
        <p:sp>
          <p:nvSpPr>
            <p:cNvPr id="27" name="AutoShape 27"/>
            <p:cNvSpPr/>
            <p:nvPr/>
          </p:nvSpPr>
          <p:spPr>
            <a:xfrm>
              <a:off x="454963" y="448942"/>
              <a:ext cx="84147" cy="84147"/>
            </a:xfrm>
            <a:prstGeom prst="ellipse">
              <a:avLst/>
            </a:prstGeom>
            <a:solidFill>
              <a:schemeClr val="accent1">
                <a:alpha val="100000"/>
              </a:schemeClr>
            </a:solidFill>
            <a:ln/>
          </p:spPr>
        </p:sp>
        <p:sp>
          <p:nvSpPr>
            <p:cNvPr id="28" name="AutoShape 28"/>
            <p:cNvSpPr/>
            <p:nvPr/>
          </p:nvSpPr>
          <p:spPr>
            <a:xfrm>
              <a:off x="575049" y="455517"/>
              <a:ext cx="78137" cy="78137"/>
            </a:xfrm>
            <a:prstGeom prst="ellipse">
              <a:avLst/>
            </a:prstGeom>
            <a:solidFill>
              <a:schemeClr val="accent1">
                <a:alpha val="80000"/>
              </a:schemeClr>
            </a:solidFill>
            <a:ln/>
          </p:spPr>
        </p:sp>
        <p:sp>
          <p:nvSpPr>
            <p:cNvPr id="29" name="AutoShape 29"/>
            <p:cNvSpPr/>
            <p:nvPr/>
          </p:nvSpPr>
          <p:spPr>
            <a:xfrm>
              <a:off x="689125" y="457233"/>
              <a:ext cx="74704" cy="74704"/>
            </a:xfrm>
            <a:prstGeom prst="ellipse">
              <a:avLst/>
            </a:prstGeom>
            <a:solidFill>
              <a:schemeClr val="accent1">
                <a:alpha val="60000"/>
              </a:schemeClr>
            </a:solidFill>
            <a:ln/>
          </p:spPr>
        </p:sp>
        <p:sp>
          <p:nvSpPr>
            <p:cNvPr id="30" name="AutoShape 30"/>
            <p:cNvSpPr/>
            <p:nvPr/>
          </p:nvSpPr>
          <p:spPr>
            <a:xfrm>
              <a:off x="799768" y="466203"/>
              <a:ext cx="69238" cy="69238"/>
            </a:xfrm>
            <a:prstGeom prst="ellipse">
              <a:avLst/>
            </a:prstGeom>
            <a:solidFill>
              <a:schemeClr val="accent1">
                <a:alpha val="40000"/>
              </a:schemeClr>
            </a:solidFill>
            <a:ln/>
          </p:spPr>
        </p:sp>
        <p:sp>
          <p:nvSpPr>
            <p:cNvPr id="31" name="AutoShape 31"/>
            <p:cNvSpPr/>
            <p:nvPr/>
          </p:nvSpPr>
          <p:spPr>
            <a:xfrm>
              <a:off x="904945" y="462070"/>
              <a:ext cx="65594" cy="65594"/>
            </a:xfrm>
            <a:prstGeom prst="ellipse">
              <a:avLst/>
            </a:prstGeom>
            <a:solidFill>
              <a:schemeClr val="accent1">
                <a:alpha val="20000"/>
              </a:schemeClr>
            </a:solidFill>
            <a:ln/>
          </p:spPr>
        </p:sp>
        <p:sp>
          <p:nvSpPr>
            <p:cNvPr id="32" name="AutoShape 32"/>
            <p:cNvSpPr/>
            <p:nvPr/>
          </p:nvSpPr>
          <p:spPr>
            <a:xfrm>
              <a:off x="454963" y="566715"/>
              <a:ext cx="84147" cy="84147"/>
            </a:xfrm>
            <a:prstGeom prst="ellipse">
              <a:avLst/>
            </a:prstGeom>
            <a:solidFill>
              <a:schemeClr val="accent1">
                <a:alpha val="100000"/>
              </a:schemeClr>
            </a:solidFill>
            <a:ln/>
          </p:spPr>
        </p:sp>
        <p:sp>
          <p:nvSpPr>
            <p:cNvPr id="33" name="AutoShape 33"/>
            <p:cNvSpPr/>
            <p:nvPr/>
          </p:nvSpPr>
          <p:spPr>
            <a:xfrm>
              <a:off x="575049" y="573291"/>
              <a:ext cx="78137" cy="78137"/>
            </a:xfrm>
            <a:prstGeom prst="ellipse">
              <a:avLst/>
            </a:prstGeom>
            <a:solidFill>
              <a:schemeClr val="accent1">
                <a:alpha val="80000"/>
              </a:schemeClr>
            </a:solidFill>
            <a:ln/>
          </p:spPr>
        </p:sp>
        <p:sp>
          <p:nvSpPr>
            <p:cNvPr id="34" name="AutoShape 34"/>
            <p:cNvSpPr/>
            <p:nvPr/>
          </p:nvSpPr>
          <p:spPr>
            <a:xfrm>
              <a:off x="689125" y="575007"/>
              <a:ext cx="74704" cy="74704"/>
            </a:xfrm>
            <a:prstGeom prst="ellipse">
              <a:avLst/>
            </a:prstGeom>
            <a:solidFill>
              <a:schemeClr val="accent1">
                <a:alpha val="60000"/>
              </a:schemeClr>
            </a:solidFill>
            <a:ln/>
          </p:spPr>
        </p:sp>
        <p:sp>
          <p:nvSpPr>
            <p:cNvPr id="35" name="AutoShape 35"/>
            <p:cNvSpPr/>
            <p:nvPr/>
          </p:nvSpPr>
          <p:spPr>
            <a:xfrm>
              <a:off x="799768" y="583977"/>
              <a:ext cx="69238" cy="69238"/>
            </a:xfrm>
            <a:prstGeom prst="ellipse">
              <a:avLst/>
            </a:prstGeom>
            <a:solidFill>
              <a:schemeClr val="accent1">
                <a:alpha val="40000"/>
              </a:schemeClr>
            </a:solidFill>
            <a:ln/>
          </p:spPr>
        </p:sp>
        <p:sp>
          <p:nvSpPr>
            <p:cNvPr id="36" name="AutoShape 36"/>
            <p:cNvSpPr/>
            <p:nvPr/>
          </p:nvSpPr>
          <p:spPr>
            <a:xfrm>
              <a:off x="904945" y="579844"/>
              <a:ext cx="65594" cy="65594"/>
            </a:xfrm>
            <a:prstGeom prst="ellipse">
              <a:avLst/>
            </a:prstGeom>
            <a:solidFill>
              <a:schemeClr val="accent1">
                <a:alpha val="20000"/>
              </a:schemeClr>
            </a:solidFill>
            <a:ln/>
          </p:spPr>
        </p:sp>
        <p:sp>
          <p:nvSpPr>
            <p:cNvPr id="37" name="AutoShape 37"/>
            <p:cNvSpPr/>
            <p:nvPr/>
          </p:nvSpPr>
          <p:spPr>
            <a:xfrm>
              <a:off x="454963" y="684489"/>
              <a:ext cx="84147" cy="84147"/>
            </a:xfrm>
            <a:prstGeom prst="ellipse">
              <a:avLst/>
            </a:prstGeom>
            <a:solidFill>
              <a:schemeClr val="accent1">
                <a:alpha val="100000"/>
              </a:schemeClr>
            </a:solidFill>
            <a:ln/>
          </p:spPr>
        </p:sp>
        <p:sp>
          <p:nvSpPr>
            <p:cNvPr id="38" name="AutoShape 38"/>
            <p:cNvSpPr/>
            <p:nvPr/>
          </p:nvSpPr>
          <p:spPr>
            <a:xfrm>
              <a:off x="575049" y="691064"/>
              <a:ext cx="78137" cy="78137"/>
            </a:xfrm>
            <a:prstGeom prst="ellipse">
              <a:avLst/>
            </a:prstGeom>
            <a:solidFill>
              <a:schemeClr val="accent1">
                <a:alpha val="80000"/>
              </a:schemeClr>
            </a:solidFill>
            <a:ln/>
          </p:spPr>
        </p:sp>
        <p:sp>
          <p:nvSpPr>
            <p:cNvPr id="39" name="AutoShape 39"/>
            <p:cNvSpPr/>
            <p:nvPr/>
          </p:nvSpPr>
          <p:spPr>
            <a:xfrm>
              <a:off x="689125" y="692781"/>
              <a:ext cx="74704" cy="74704"/>
            </a:xfrm>
            <a:prstGeom prst="ellipse">
              <a:avLst/>
            </a:prstGeom>
            <a:solidFill>
              <a:schemeClr val="accent1">
                <a:alpha val="60000"/>
              </a:schemeClr>
            </a:solidFill>
            <a:ln/>
          </p:spPr>
        </p:sp>
        <p:sp>
          <p:nvSpPr>
            <p:cNvPr id="40" name="AutoShape 40"/>
            <p:cNvSpPr/>
            <p:nvPr/>
          </p:nvSpPr>
          <p:spPr>
            <a:xfrm>
              <a:off x="799768" y="701751"/>
              <a:ext cx="69238" cy="69238"/>
            </a:xfrm>
            <a:prstGeom prst="ellipse">
              <a:avLst/>
            </a:prstGeom>
            <a:solidFill>
              <a:schemeClr val="accent1">
                <a:alpha val="40000"/>
              </a:schemeClr>
            </a:solidFill>
            <a:ln/>
          </p:spPr>
        </p:sp>
        <p:sp>
          <p:nvSpPr>
            <p:cNvPr id="41" name="AutoShape 41"/>
            <p:cNvSpPr/>
            <p:nvPr/>
          </p:nvSpPr>
          <p:spPr>
            <a:xfrm>
              <a:off x="904945" y="697618"/>
              <a:ext cx="65594" cy="65594"/>
            </a:xfrm>
            <a:prstGeom prst="ellipse">
              <a:avLst/>
            </a:prstGeom>
            <a:solidFill>
              <a:schemeClr val="accent1">
                <a:alpha val="20000"/>
              </a:schemeClr>
            </a:solidFill>
            <a:ln/>
          </p:spPr>
        </p:sp>
        <p:sp>
          <p:nvSpPr>
            <p:cNvPr id="42" name="TextBox 42"/>
            <p:cNvSpPr txBox="1"/>
            <p:nvPr/>
          </p:nvSpPr>
          <p:spPr>
            <a:xfrm>
              <a:off x="1094842" y="93878"/>
              <a:ext cx="10001250" cy="826316"/>
            </a:xfrm>
            <a:prstGeom prst="rect">
              <a:avLst/>
            </a:prstGeom>
            <a:ln/>
          </p:spPr>
          <p:txBody>
            <a:bodyPr vert="horz" wrap="square" lIns="123825" tIns="123825" rIns="57150" bIns="123825" rtlCol="0" anchor="t" anchorCtr="0">
              <a:spAutoFit/>
            </a:bodyPr>
            <a:lstStyle/>
            <a:p>
              <a:pPr>
                <a:lnSpc>
                  <a:spcPct val="140000"/>
                </a:lnSpc>
              </a:pPr>
              <a:r>
                <a:rPr lang="zh-CN" altLang="en-US" sz="3000" b="1" dirty="0">
                  <a:solidFill>
                    <a:schemeClr val="accent1">
                      <a:alpha val="100000"/>
                    </a:schemeClr>
                  </a:solidFill>
                  <a:latin typeface="Microsoft Yahei"/>
                  <a:ea typeface="Microsoft Yahei"/>
                  <a:cs typeface="Microsoft Yahei"/>
                </a:rPr>
                <a:t>研究思路</a:t>
              </a:r>
              <a:endParaRPr lang="en-US" sz="3000" b="1" dirty="0">
                <a:solidFill>
                  <a:schemeClr val="accent1">
                    <a:alpha val="100000"/>
                  </a:schemeClr>
                </a:solidFill>
                <a:latin typeface="Microsoft Yahei"/>
                <a:ea typeface="Microsoft Yahei"/>
                <a:cs typeface="Microsoft Yahei"/>
              </a:endParaRPr>
            </a:p>
          </p:txBody>
        </p:sp>
      </p:grpSp>
      <p:pic>
        <p:nvPicPr>
          <p:cNvPr id="44" name="图片 43">
            <a:extLst>
              <a:ext uri="{FF2B5EF4-FFF2-40B4-BE49-F238E27FC236}">
                <a16:creationId xmlns:a16="http://schemas.microsoft.com/office/drawing/2014/main" id="{92C738C3-1F07-DE1E-CCC1-D1DA12F75515}"/>
              </a:ext>
            </a:extLst>
          </p:cNvPr>
          <p:cNvPicPr>
            <a:picLocks noChangeAspect="1"/>
          </p:cNvPicPr>
          <p:nvPr/>
        </p:nvPicPr>
        <p:blipFill>
          <a:blip r:embed="rId3"/>
          <a:stretch>
            <a:fillRect/>
          </a:stretch>
        </p:blipFill>
        <p:spPr>
          <a:xfrm>
            <a:off x="304800" y="3375594"/>
            <a:ext cx="5553850" cy="2057687"/>
          </a:xfrm>
          <a:prstGeom prst="rect">
            <a:avLst/>
          </a:prstGeom>
        </p:spPr>
      </p:pic>
      <p:sp>
        <p:nvSpPr>
          <p:cNvPr id="45" name="文本框 44">
            <a:extLst>
              <a:ext uri="{FF2B5EF4-FFF2-40B4-BE49-F238E27FC236}">
                <a16:creationId xmlns:a16="http://schemas.microsoft.com/office/drawing/2014/main" id="{E8274151-0598-8823-7223-8C3B0D2F740D}"/>
              </a:ext>
            </a:extLst>
          </p:cNvPr>
          <p:cNvSpPr txBox="1"/>
          <p:nvPr/>
        </p:nvSpPr>
        <p:spPr>
          <a:xfrm>
            <a:off x="5943600" y="2847975"/>
            <a:ext cx="5210708" cy="3416320"/>
          </a:xfrm>
          <a:prstGeom prst="rect">
            <a:avLst/>
          </a:prstGeom>
          <a:noFill/>
        </p:spPr>
        <p:txBody>
          <a:bodyPr wrap="square" rtlCol="0">
            <a:spAutoFit/>
          </a:bodyPr>
          <a:lstStyle/>
          <a:p>
            <a:r>
              <a:rPr lang="en-US" altLang="zh-CN" dirty="0"/>
              <a:t>Explanation</a:t>
            </a:r>
            <a:r>
              <a:rPr lang="zh-CN" altLang="en-US" dirty="0"/>
              <a:t>：</a:t>
            </a:r>
            <a:endParaRPr lang="en-US" altLang="zh-CN" dirty="0"/>
          </a:p>
          <a:p>
            <a:endParaRPr lang="en-US" altLang="zh-CN" dirty="0"/>
          </a:p>
          <a:p>
            <a:r>
              <a:rPr lang="en-US" altLang="zh-CN" dirty="0"/>
              <a:t>(</a:t>
            </a:r>
            <a:r>
              <a:rPr lang="en-US" altLang="zh-CN" dirty="0" err="1"/>
              <a:t>i</a:t>
            </a:r>
            <a:r>
              <a:rPr lang="en-US" altLang="zh-CN" dirty="0"/>
              <a:t>) node </a:t>
            </a:r>
            <a:r>
              <a:rPr lang="zh-CN" altLang="en-US" dirty="0"/>
              <a:t>𝑣𝑖 </a:t>
            </a:r>
            <a:r>
              <a:rPr lang="en-US" altLang="zh-CN" dirty="0"/>
              <a:t>is classified as class </a:t>
            </a:r>
            <a:r>
              <a:rPr lang="zh-CN" altLang="en-US" dirty="0"/>
              <a:t>𝐵 </a:t>
            </a:r>
            <a:r>
              <a:rPr lang="en-US" altLang="zh-CN" dirty="0"/>
              <a:t>because these </a:t>
            </a:r>
            <a:r>
              <a:rPr lang="zh-CN" altLang="en-US" dirty="0"/>
              <a:t>𝐾 </a:t>
            </a:r>
            <a:r>
              <a:rPr lang="en-US" altLang="zh-CN" dirty="0"/>
              <a:t>nodes have the most similar node features and n-hop </a:t>
            </a:r>
            <a:r>
              <a:rPr lang="en-US" altLang="zh-CN" dirty="0" err="1"/>
              <a:t>subgrph</a:t>
            </a:r>
            <a:r>
              <a:rPr lang="en-US" altLang="zh-CN" dirty="0"/>
              <a:t> with that of </a:t>
            </a:r>
            <a:r>
              <a:rPr lang="zh-CN" altLang="en-US" dirty="0"/>
              <a:t>𝑣𝑖 </a:t>
            </a:r>
            <a:r>
              <a:rPr lang="en-US" altLang="zh-CN" dirty="0"/>
              <a:t>and most of these </a:t>
            </a:r>
            <a:r>
              <a:rPr lang="zh-CN" altLang="en-US" dirty="0"/>
              <a:t>𝐾 </a:t>
            </a:r>
            <a:r>
              <a:rPr lang="en-US" altLang="zh-CN" dirty="0"/>
              <a:t>nodes belong to class </a:t>
            </a:r>
            <a:r>
              <a:rPr lang="zh-CN" altLang="en-US" dirty="0"/>
              <a:t>𝐵</a:t>
            </a:r>
            <a:endParaRPr lang="en-US" altLang="zh-CN" dirty="0"/>
          </a:p>
          <a:p>
            <a:endParaRPr lang="en-US" altLang="zh-CN" dirty="0"/>
          </a:p>
          <a:p>
            <a:r>
              <a:rPr lang="en-US" altLang="zh-CN" dirty="0"/>
              <a:t>(ii) node </a:t>
            </a:r>
            <a:r>
              <a:rPr lang="zh-CN" altLang="en-US" dirty="0"/>
              <a:t>𝑣𝑖 </a:t>
            </a:r>
            <a:r>
              <a:rPr lang="en-US" altLang="zh-CN" dirty="0"/>
              <a:t>is similar to node </a:t>
            </a:r>
            <a:r>
              <a:rPr lang="zh-CN" altLang="en-US" dirty="0"/>
              <a:t>𝑣𝑗 </a:t>
            </a:r>
            <a:r>
              <a:rPr lang="en-US" altLang="zh-CN" dirty="0"/>
              <a:t>because the n-hop subgraphs centered at these two nodes are similar. For example, this part of the structure and attributes of </a:t>
            </a:r>
            <a:r>
              <a:rPr lang="zh-CN" altLang="en-US" dirty="0"/>
              <a:t>𝑣𝑖</a:t>
            </a:r>
            <a:r>
              <a:rPr lang="en-US" altLang="zh-CN" dirty="0"/>
              <a:t>’s n-hop subgraph matches to that of </a:t>
            </a:r>
            <a:r>
              <a:rPr lang="zh-CN" altLang="en-US" dirty="0"/>
              <a:t>𝑣𝑗</a:t>
            </a:r>
            <a:r>
              <a:rPr lang="en-US" altLang="zh-CN" dirty="0"/>
              <a:t>’s</a:t>
            </a:r>
            <a:endParaRPr lang="zh-CN" altLang="en-US" dirty="0"/>
          </a:p>
          <a:p>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799768" y="901062"/>
            <a:ext cx="6734175" cy="787973"/>
          </a:xfrm>
          <a:prstGeom prst="rect">
            <a:avLst/>
          </a:prstGeom>
          <a:ln/>
        </p:spPr>
        <p:txBody>
          <a:bodyPr vert="horz" wrap="square" lIns="123825" tIns="123825" rIns="57150" bIns="123825" rtlCol="0" anchor="t" anchorCtr="0">
            <a:spAutoFit/>
          </a:bodyPr>
          <a:lstStyle/>
          <a:p>
            <a:pPr>
              <a:lnSpc>
                <a:spcPct val="174000"/>
              </a:lnSpc>
            </a:pPr>
            <a:endParaRPr lang="en-US" sz="2325" b="1" dirty="0">
              <a:solidFill>
                <a:schemeClr val="accent1">
                  <a:alpha val="100000"/>
                </a:schemeClr>
              </a:solidFill>
              <a:latin typeface="Microsoft Yahei"/>
              <a:ea typeface="Microsoft Yahei"/>
              <a:cs typeface="Microsoft Yahei"/>
            </a:endParaRPr>
          </a:p>
        </p:txBody>
      </p:sp>
      <p:sp>
        <p:nvSpPr>
          <p:cNvPr id="3" name="TextBox 3"/>
          <p:cNvSpPr txBox="1"/>
          <p:nvPr/>
        </p:nvSpPr>
        <p:spPr>
          <a:xfrm>
            <a:off x="653186" y="990127"/>
            <a:ext cx="5585689" cy="4710520"/>
          </a:xfrm>
          <a:prstGeom prst="rect">
            <a:avLst/>
          </a:prstGeom>
          <a:ln/>
        </p:spPr>
        <p:txBody>
          <a:bodyPr vert="horz" wrap="square" lIns="123825" tIns="123825" rIns="57150" bIns="123825" rtlCol="0" anchor="t" anchorCtr="0">
            <a:spAutoFit/>
          </a:bodyPr>
          <a:lstStyle/>
          <a:p>
            <a:pPr>
              <a:lnSpc>
                <a:spcPct val="150000"/>
              </a:lnSpc>
            </a:pPr>
            <a:r>
              <a:rPr lang="en-US" altLang="zh-CN" sz="1500" dirty="0">
                <a:solidFill>
                  <a:schemeClr val="dk1">
                    <a:alpha val="100000"/>
                  </a:schemeClr>
                </a:solidFill>
                <a:latin typeface="Microsoft Yahei"/>
                <a:ea typeface="Microsoft Yahei"/>
                <a:cs typeface="Microsoft Yahei"/>
              </a:rPr>
              <a:t> </a:t>
            </a:r>
            <a:r>
              <a:rPr lang="en-US" altLang="zh-CN" sz="1500" b="1" dirty="0">
                <a:solidFill>
                  <a:schemeClr val="dk1">
                    <a:alpha val="100000"/>
                  </a:schemeClr>
                </a:solidFill>
                <a:latin typeface="Microsoft Yahei"/>
                <a:ea typeface="Microsoft Yahei"/>
                <a:cs typeface="Microsoft Yahei"/>
              </a:rPr>
              <a:t>SE-GNN explicitly models the node similarity and local structure similarity with explanations</a:t>
            </a:r>
            <a:r>
              <a:rPr lang="en-US" altLang="zh-CN" sz="1500" dirty="0">
                <a:solidFill>
                  <a:schemeClr val="dk1">
                    <a:alpha val="100000"/>
                  </a:schemeClr>
                </a:solidFill>
                <a:latin typeface="Microsoft Yahei"/>
                <a:ea typeface="Microsoft Yahei"/>
                <a:cs typeface="Microsoft Yahei"/>
              </a:rPr>
              <a:t>. An illustration of the proposed framework is shown in Figure 2. It is mainly composed of an interpretable similarity module and a self-supervisor to enhance the explanations. With the novel similarity modeling process, </a:t>
            </a:r>
            <a:r>
              <a:rPr lang="zh-CN" altLang="en-US" sz="1500" dirty="0">
                <a:solidFill>
                  <a:schemeClr val="dk1">
                    <a:alpha val="100000"/>
                  </a:schemeClr>
                </a:solidFill>
                <a:latin typeface="Microsoft Yahei"/>
                <a:ea typeface="Microsoft Yahei"/>
                <a:cs typeface="Microsoft Yahei"/>
              </a:rPr>
              <a:t>𝐾</a:t>
            </a:r>
            <a:r>
              <a:rPr lang="en-US" altLang="zh-CN" sz="1500" dirty="0">
                <a:solidFill>
                  <a:schemeClr val="dk1">
                    <a:alpha val="100000"/>
                  </a:schemeClr>
                </a:solidFill>
                <a:latin typeface="Microsoft Yahei"/>
                <a:ea typeface="Microsoft Yahei"/>
                <a:cs typeface="Microsoft Yahei"/>
              </a:rPr>
              <a:t>-nearest labeled nodes of the target node and the similarity explanations can be obtained. Then, prediction of the target node can be given based on the identified </a:t>
            </a:r>
            <a:r>
              <a:rPr lang="zh-CN" altLang="en-US" sz="1500" dirty="0">
                <a:solidFill>
                  <a:schemeClr val="dk1">
                    <a:alpha val="100000"/>
                  </a:schemeClr>
                </a:solidFill>
                <a:latin typeface="Microsoft Yahei"/>
                <a:ea typeface="Microsoft Yahei"/>
                <a:cs typeface="Microsoft Yahei"/>
              </a:rPr>
              <a:t>𝐾</a:t>
            </a:r>
            <a:r>
              <a:rPr lang="en-US" altLang="zh-CN" sz="1500" dirty="0">
                <a:solidFill>
                  <a:schemeClr val="dk1">
                    <a:alpha val="100000"/>
                  </a:schemeClr>
                </a:solidFill>
                <a:latin typeface="Microsoft Yahei"/>
                <a:ea typeface="Microsoft Yahei"/>
                <a:cs typeface="Microsoft Yahei"/>
              </a:rPr>
              <a:t>-nearest labeled nodes. And, a novel loss function is designed to ensure the accuracy of predictions and facilitate the similarity modeling. Furthermore, self-supervision for explanations is applied</a:t>
            </a:r>
          </a:p>
          <a:p>
            <a:pPr>
              <a:lnSpc>
                <a:spcPct val="150000"/>
              </a:lnSpc>
            </a:pPr>
            <a:r>
              <a:rPr lang="en-US" altLang="zh-CN" sz="1500" dirty="0">
                <a:solidFill>
                  <a:schemeClr val="dk1">
                    <a:alpha val="100000"/>
                  </a:schemeClr>
                </a:solidFill>
                <a:latin typeface="Microsoft Yahei"/>
                <a:ea typeface="Microsoft Yahei"/>
                <a:cs typeface="Microsoft Yahei"/>
              </a:rPr>
              <a:t>to further benefit the accurate explanation generation.</a:t>
            </a:r>
          </a:p>
        </p:txBody>
      </p:sp>
      <p:grpSp>
        <p:nvGrpSpPr>
          <p:cNvPr id="15" name="Group 15"/>
          <p:cNvGrpSpPr/>
          <p:nvPr/>
        </p:nvGrpSpPr>
        <p:grpSpPr>
          <a:xfrm>
            <a:off x="454963" y="93878"/>
            <a:ext cx="10641129" cy="826316"/>
            <a:chOff x="454963" y="93878"/>
            <a:chExt cx="10641129" cy="826316"/>
          </a:xfrm>
        </p:grpSpPr>
        <p:sp>
          <p:nvSpPr>
            <p:cNvPr id="16" name="AutoShape 16"/>
            <p:cNvSpPr/>
            <p:nvPr/>
          </p:nvSpPr>
          <p:spPr>
            <a:xfrm>
              <a:off x="454963" y="331168"/>
              <a:ext cx="84147" cy="84147"/>
            </a:xfrm>
            <a:prstGeom prst="ellipse">
              <a:avLst/>
            </a:prstGeom>
            <a:solidFill>
              <a:schemeClr val="accent1">
                <a:alpha val="100000"/>
              </a:schemeClr>
            </a:solidFill>
            <a:ln/>
          </p:spPr>
        </p:sp>
        <p:sp>
          <p:nvSpPr>
            <p:cNvPr id="17" name="AutoShape 17"/>
            <p:cNvSpPr/>
            <p:nvPr/>
          </p:nvSpPr>
          <p:spPr>
            <a:xfrm>
              <a:off x="575049" y="337743"/>
              <a:ext cx="78137" cy="78137"/>
            </a:xfrm>
            <a:prstGeom prst="ellipse">
              <a:avLst/>
            </a:prstGeom>
            <a:solidFill>
              <a:schemeClr val="accent1">
                <a:alpha val="80000"/>
              </a:schemeClr>
            </a:solidFill>
            <a:ln/>
          </p:spPr>
        </p:sp>
        <p:sp>
          <p:nvSpPr>
            <p:cNvPr id="18" name="AutoShape 18"/>
            <p:cNvSpPr/>
            <p:nvPr/>
          </p:nvSpPr>
          <p:spPr>
            <a:xfrm>
              <a:off x="689125" y="339460"/>
              <a:ext cx="74704" cy="74704"/>
            </a:xfrm>
            <a:prstGeom prst="ellipse">
              <a:avLst/>
            </a:prstGeom>
            <a:solidFill>
              <a:schemeClr val="accent1">
                <a:alpha val="60000"/>
              </a:schemeClr>
            </a:solidFill>
            <a:ln/>
          </p:spPr>
        </p:sp>
        <p:sp>
          <p:nvSpPr>
            <p:cNvPr id="19" name="AutoShape 19"/>
            <p:cNvSpPr/>
            <p:nvPr/>
          </p:nvSpPr>
          <p:spPr>
            <a:xfrm>
              <a:off x="799768" y="348430"/>
              <a:ext cx="69238" cy="69238"/>
            </a:xfrm>
            <a:prstGeom prst="ellipse">
              <a:avLst/>
            </a:prstGeom>
            <a:solidFill>
              <a:schemeClr val="accent1">
                <a:alpha val="40000"/>
              </a:schemeClr>
            </a:solidFill>
            <a:ln/>
          </p:spPr>
        </p:sp>
        <p:sp>
          <p:nvSpPr>
            <p:cNvPr id="20" name="AutoShape 20"/>
            <p:cNvSpPr/>
            <p:nvPr/>
          </p:nvSpPr>
          <p:spPr>
            <a:xfrm>
              <a:off x="904945" y="344297"/>
              <a:ext cx="65594" cy="65594"/>
            </a:xfrm>
            <a:prstGeom prst="ellipse">
              <a:avLst/>
            </a:prstGeom>
            <a:solidFill>
              <a:schemeClr val="accent1">
                <a:alpha val="20000"/>
              </a:schemeClr>
            </a:solidFill>
            <a:ln/>
          </p:spPr>
        </p:sp>
        <p:sp>
          <p:nvSpPr>
            <p:cNvPr id="21" name="AutoShape 21"/>
            <p:cNvSpPr/>
            <p:nvPr/>
          </p:nvSpPr>
          <p:spPr>
            <a:xfrm>
              <a:off x="454963" y="448942"/>
              <a:ext cx="84147" cy="84147"/>
            </a:xfrm>
            <a:prstGeom prst="ellipse">
              <a:avLst/>
            </a:prstGeom>
            <a:solidFill>
              <a:schemeClr val="accent1">
                <a:alpha val="100000"/>
              </a:schemeClr>
            </a:solidFill>
            <a:ln/>
          </p:spPr>
        </p:sp>
        <p:sp>
          <p:nvSpPr>
            <p:cNvPr id="22" name="AutoShape 22"/>
            <p:cNvSpPr/>
            <p:nvPr/>
          </p:nvSpPr>
          <p:spPr>
            <a:xfrm>
              <a:off x="575049" y="455517"/>
              <a:ext cx="78137" cy="78137"/>
            </a:xfrm>
            <a:prstGeom prst="ellipse">
              <a:avLst/>
            </a:prstGeom>
            <a:solidFill>
              <a:schemeClr val="accent1">
                <a:alpha val="80000"/>
              </a:schemeClr>
            </a:solidFill>
            <a:ln/>
          </p:spPr>
        </p:sp>
        <p:sp>
          <p:nvSpPr>
            <p:cNvPr id="23" name="AutoShape 23"/>
            <p:cNvSpPr/>
            <p:nvPr/>
          </p:nvSpPr>
          <p:spPr>
            <a:xfrm>
              <a:off x="689125" y="457233"/>
              <a:ext cx="74704" cy="74704"/>
            </a:xfrm>
            <a:prstGeom prst="ellipse">
              <a:avLst/>
            </a:prstGeom>
            <a:solidFill>
              <a:schemeClr val="accent1">
                <a:alpha val="60000"/>
              </a:schemeClr>
            </a:solidFill>
            <a:ln/>
          </p:spPr>
        </p:sp>
        <p:sp>
          <p:nvSpPr>
            <p:cNvPr id="24" name="AutoShape 24"/>
            <p:cNvSpPr/>
            <p:nvPr/>
          </p:nvSpPr>
          <p:spPr>
            <a:xfrm>
              <a:off x="799768" y="466203"/>
              <a:ext cx="69238" cy="69238"/>
            </a:xfrm>
            <a:prstGeom prst="ellipse">
              <a:avLst/>
            </a:prstGeom>
            <a:solidFill>
              <a:schemeClr val="accent1">
                <a:alpha val="40000"/>
              </a:schemeClr>
            </a:solidFill>
            <a:ln/>
          </p:spPr>
        </p:sp>
        <p:sp>
          <p:nvSpPr>
            <p:cNvPr id="25" name="AutoShape 25"/>
            <p:cNvSpPr/>
            <p:nvPr/>
          </p:nvSpPr>
          <p:spPr>
            <a:xfrm>
              <a:off x="904945" y="462070"/>
              <a:ext cx="65594" cy="65594"/>
            </a:xfrm>
            <a:prstGeom prst="ellipse">
              <a:avLst/>
            </a:prstGeom>
            <a:solidFill>
              <a:schemeClr val="accent1">
                <a:alpha val="20000"/>
              </a:schemeClr>
            </a:solidFill>
            <a:ln/>
          </p:spPr>
        </p:sp>
        <p:sp>
          <p:nvSpPr>
            <p:cNvPr id="26" name="AutoShape 26"/>
            <p:cNvSpPr/>
            <p:nvPr/>
          </p:nvSpPr>
          <p:spPr>
            <a:xfrm>
              <a:off x="454963" y="566715"/>
              <a:ext cx="84147" cy="84147"/>
            </a:xfrm>
            <a:prstGeom prst="ellipse">
              <a:avLst/>
            </a:prstGeom>
            <a:solidFill>
              <a:schemeClr val="accent1">
                <a:alpha val="100000"/>
              </a:schemeClr>
            </a:solidFill>
            <a:ln/>
          </p:spPr>
        </p:sp>
        <p:sp>
          <p:nvSpPr>
            <p:cNvPr id="27" name="AutoShape 27"/>
            <p:cNvSpPr/>
            <p:nvPr/>
          </p:nvSpPr>
          <p:spPr>
            <a:xfrm>
              <a:off x="575049" y="573291"/>
              <a:ext cx="78137" cy="78137"/>
            </a:xfrm>
            <a:prstGeom prst="ellipse">
              <a:avLst/>
            </a:prstGeom>
            <a:solidFill>
              <a:schemeClr val="accent1">
                <a:alpha val="80000"/>
              </a:schemeClr>
            </a:solidFill>
            <a:ln/>
          </p:spPr>
        </p:sp>
        <p:sp>
          <p:nvSpPr>
            <p:cNvPr id="28" name="AutoShape 28"/>
            <p:cNvSpPr/>
            <p:nvPr/>
          </p:nvSpPr>
          <p:spPr>
            <a:xfrm>
              <a:off x="689125" y="575007"/>
              <a:ext cx="74704" cy="74704"/>
            </a:xfrm>
            <a:prstGeom prst="ellipse">
              <a:avLst/>
            </a:prstGeom>
            <a:solidFill>
              <a:schemeClr val="accent1">
                <a:alpha val="60000"/>
              </a:schemeClr>
            </a:solidFill>
            <a:ln/>
          </p:spPr>
        </p:sp>
        <p:sp>
          <p:nvSpPr>
            <p:cNvPr id="29" name="AutoShape 29"/>
            <p:cNvSpPr/>
            <p:nvPr/>
          </p:nvSpPr>
          <p:spPr>
            <a:xfrm>
              <a:off x="799768" y="583977"/>
              <a:ext cx="69238" cy="69238"/>
            </a:xfrm>
            <a:prstGeom prst="ellipse">
              <a:avLst/>
            </a:prstGeom>
            <a:solidFill>
              <a:schemeClr val="accent1">
                <a:alpha val="40000"/>
              </a:schemeClr>
            </a:solidFill>
            <a:ln/>
          </p:spPr>
        </p:sp>
        <p:sp>
          <p:nvSpPr>
            <p:cNvPr id="30" name="AutoShape 30"/>
            <p:cNvSpPr/>
            <p:nvPr/>
          </p:nvSpPr>
          <p:spPr>
            <a:xfrm>
              <a:off x="904945" y="579844"/>
              <a:ext cx="65594" cy="65594"/>
            </a:xfrm>
            <a:prstGeom prst="ellipse">
              <a:avLst/>
            </a:prstGeom>
            <a:solidFill>
              <a:schemeClr val="accent1">
                <a:alpha val="20000"/>
              </a:schemeClr>
            </a:solidFill>
            <a:ln/>
          </p:spPr>
        </p:sp>
        <p:sp>
          <p:nvSpPr>
            <p:cNvPr id="31" name="AutoShape 31"/>
            <p:cNvSpPr/>
            <p:nvPr/>
          </p:nvSpPr>
          <p:spPr>
            <a:xfrm>
              <a:off x="454963" y="684489"/>
              <a:ext cx="84147" cy="84147"/>
            </a:xfrm>
            <a:prstGeom prst="ellipse">
              <a:avLst/>
            </a:prstGeom>
            <a:solidFill>
              <a:schemeClr val="accent1">
                <a:alpha val="100000"/>
              </a:schemeClr>
            </a:solidFill>
            <a:ln/>
          </p:spPr>
        </p:sp>
        <p:sp>
          <p:nvSpPr>
            <p:cNvPr id="32" name="AutoShape 32"/>
            <p:cNvSpPr/>
            <p:nvPr/>
          </p:nvSpPr>
          <p:spPr>
            <a:xfrm>
              <a:off x="575049" y="691064"/>
              <a:ext cx="78137" cy="78137"/>
            </a:xfrm>
            <a:prstGeom prst="ellipse">
              <a:avLst/>
            </a:prstGeom>
            <a:solidFill>
              <a:schemeClr val="accent1">
                <a:alpha val="80000"/>
              </a:schemeClr>
            </a:solidFill>
            <a:ln/>
          </p:spPr>
        </p:sp>
        <p:sp>
          <p:nvSpPr>
            <p:cNvPr id="33" name="AutoShape 33"/>
            <p:cNvSpPr/>
            <p:nvPr/>
          </p:nvSpPr>
          <p:spPr>
            <a:xfrm>
              <a:off x="689125" y="692781"/>
              <a:ext cx="74704" cy="74704"/>
            </a:xfrm>
            <a:prstGeom prst="ellipse">
              <a:avLst/>
            </a:prstGeom>
            <a:solidFill>
              <a:schemeClr val="accent1">
                <a:alpha val="60000"/>
              </a:schemeClr>
            </a:solidFill>
            <a:ln/>
          </p:spPr>
        </p:sp>
        <p:sp>
          <p:nvSpPr>
            <p:cNvPr id="34" name="AutoShape 34"/>
            <p:cNvSpPr/>
            <p:nvPr/>
          </p:nvSpPr>
          <p:spPr>
            <a:xfrm>
              <a:off x="799768" y="701751"/>
              <a:ext cx="69238" cy="69238"/>
            </a:xfrm>
            <a:prstGeom prst="ellipse">
              <a:avLst/>
            </a:prstGeom>
            <a:solidFill>
              <a:schemeClr val="accent1">
                <a:alpha val="40000"/>
              </a:schemeClr>
            </a:solidFill>
            <a:ln/>
          </p:spPr>
        </p:sp>
        <p:sp>
          <p:nvSpPr>
            <p:cNvPr id="35" name="AutoShape 35"/>
            <p:cNvSpPr/>
            <p:nvPr/>
          </p:nvSpPr>
          <p:spPr>
            <a:xfrm>
              <a:off x="904945" y="697618"/>
              <a:ext cx="65594" cy="65594"/>
            </a:xfrm>
            <a:prstGeom prst="ellipse">
              <a:avLst/>
            </a:prstGeom>
            <a:solidFill>
              <a:schemeClr val="accent1">
                <a:alpha val="20000"/>
              </a:schemeClr>
            </a:solidFill>
            <a:ln/>
          </p:spPr>
        </p:sp>
        <p:sp>
          <p:nvSpPr>
            <p:cNvPr id="36" name="TextBox 36"/>
            <p:cNvSpPr txBox="1"/>
            <p:nvPr/>
          </p:nvSpPr>
          <p:spPr>
            <a:xfrm>
              <a:off x="1094842" y="93878"/>
              <a:ext cx="10001250" cy="826316"/>
            </a:xfrm>
            <a:prstGeom prst="rect">
              <a:avLst/>
            </a:prstGeom>
            <a:ln/>
          </p:spPr>
          <p:txBody>
            <a:bodyPr vert="horz" wrap="square" lIns="123825" tIns="123825" rIns="57150" bIns="123825" rtlCol="0" anchor="t" anchorCtr="0">
              <a:spAutoFit/>
            </a:bodyPr>
            <a:lstStyle/>
            <a:p>
              <a:pPr>
                <a:lnSpc>
                  <a:spcPct val="140000"/>
                </a:lnSpc>
              </a:pPr>
              <a:r>
                <a:rPr lang="zh-CN" altLang="en-US" sz="3000" b="1" dirty="0">
                  <a:solidFill>
                    <a:schemeClr val="accent1">
                      <a:alpha val="100000"/>
                    </a:schemeClr>
                  </a:solidFill>
                  <a:latin typeface="Microsoft Yahei"/>
                  <a:ea typeface="Microsoft Yahei"/>
                  <a:cs typeface="Microsoft Yahei"/>
                </a:rPr>
                <a:t>结构模块</a:t>
              </a:r>
              <a:endParaRPr lang="en-US" sz="3000" b="1" dirty="0">
                <a:solidFill>
                  <a:schemeClr val="accent1">
                    <a:alpha val="100000"/>
                  </a:schemeClr>
                </a:solidFill>
                <a:latin typeface="Microsoft Yahei"/>
                <a:ea typeface="Microsoft Yahei"/>
                <a:cs typeface="Microsoft Yahei"/>
              </a:endParaRPr>
            </a:p>
          </p:txBody>
        </p:sp>
      </p:grpSp>
      <p:pic>
        <p:nvPicPr>
          <p:cNvPr id="38" name="图片 37">
            <a:extLst>
              <a:ext uri="{FF2B5EF4-FFF2-40B4-BE49-F238E27FC236}">
                <a16:creationId xmlns:a16="http://schemas.microsoft.com/office/drawing/2014/main" id="{4BE22C76-7DF2-B250-9AAE-F0EFE06F5B69}"/>
              </a:ext>
            </a:extLst>
          </p:cNvPr>
          <p:cNvPicPr>
            <a:picLocks noChangeAspect="1"/>
          </p:cNvPicPr>
          <p:nvPr/>
        </p:nvPicPr>
        <p:blipFill>
          <a:blip r:embed="rId3"/>
          <a:stretch>
            <a:fillRect/>
          </a:stretch>
        </p:blipFill>
        <p:spPr>
          <a:xfrm>
            <a:off x="6705600" y="1096144"/>
            <a:ext cx="3937820" cy="4212306"/>
          </a:xfrm>
          <a:prstGeom prst="rect">
            <a:avLst/>
          </a:prstGeom>
        </p:spPr>
      </p:pic>
      <p:pic>
        <p:nvPicPr>
          <p:cNvPr id="40" name="图片 39">
            <a:extLst>
              <a:ext uri="{FF2B5EF4-FFF2-40B4-BE49-F238E27FC236}">
                <a16:creationId xmlns:a16="http://schemas.microsoft.com/office/drawing/2014/main" id="{5B80368D-E694-2483-C078-8B3D6F0003B0}"/>
              </a:ext>
            </a:extLst>
          </p:cNvPr>
          <p:cNvPicPr>
            <a:picLocks noChangeAspect="1"/>
          </p:cNvPicPr>
          <p:nvPr/>
        </p:nvPicPr>
        <p:blipFill>
          <a:blip r:embed="rId4"/>
          <a:stretch>
            <a:fillRect/>
          </a:stretch>
        </p:blipFill>
        <p:spPr>
          <a:xfrm>
            <a:off x="7086600" y="5533040"/>
            <a:ext cx="3610209" cy="22881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AutoShape 2"/>
          <p:cNvSpPr/>
          <p:nvPr/>
        </p:nvSpPr>
        <p:spPr>
          <a:xfrm>
            <a:off x="753748" y="1394229"/>
            <a:ext cx="230516" cy="230516"/>
          </a:xfrm>
          <a:prstGeom prst="ellipse">
            <a:avLst/>
          </a:prstGeom>
          <a:solidFill>
            <a:schemeClr val="accent1">
              <a:alpha val="100000"/>
            </a:schemeClr>
          </a:solidFill>
          <a:ln/>
        </p:spPr>
      </p:sp>
      <p:sp>
        <p:nvSpPr>
          <p:cNvPr id="3" name="TextBox 3"/>
          <p:cNvSpPr txBox="1"/>
          <p:nvPr/>
        </p:nvSpPr>
        <p:spPr>
          <a:xfrm>
            <a:off x="689126" y="1885482"/>
            <a:ext cx="10197394" cy="4076052"/>
          </a:xfrm>
          <a:prstGeom prst="rect">
            <a:avLst/>
          </a:prstGeom>
          <a:ln/>
        </p:spPr>
        <p:txBody>
          <a:bodyPr vert="horz" wrap="square" lIns="114300" tIns="57150" rIns="114300" bIns="57150" rtlCol="0" anchor="t" anchorCtr="0">
            <a:spAutoFit/>
          </a:bodyPr>
          <a:lstStyle/>
          <a:p>
            <a:pPr algn="just">
              <a:lnSpc>
                <a:spcPct val="120000"/>
              </a:lnSpc>
            </a:pPr>
            <a:r>
              <a:rPr lang="en-US" dirty="0">
                <a:solidFill>
                  <a:schemeClr val="dk1">
                    <a:alpha val="100000"/>
                  </a:schemeClr>
                </a:solidFill>
                <a:latin typeface="Microsoft Yahei"/>
                <a:ea typeface="Microsoft Yahei"/>
                <a:cs typeface="Microsoft Yahei"/>
              </a:rPr>
              <a:t>1.</a:t>
            </a:r>
            <a:r>
              <a:rPr lang="zh-CN" altLang="en-US" dirty="0">
                <a:solidFill>
                  <a:schemeClr val="dk1">
                    <a:alpha val="100000"/>
                  </a:schemeClr>
                </a:solidFill>
                <a:latin typeface="Microsoft Yahei"/>
                <a:ea typeface="Microsoft Yahei"/>
                <a:cs typeface="Microsoft Yahei"/>
              </a:rPr>
              <a:t>节点级别的相似度：</a:t>
            </a:r>
            <a:r>
              <a:rPr lang="en-US" dirty="0">
                <a:solidFill>
                  <a:schemeClr val="dk1">
                    <a:alpha val="100000"/>
                  </a:schemeClr>
                </a:solidFill>
                <a:latin typeface="Microsoft Yahei"/>
                <a:ea typeface="Microsoft Yahei"/>
                <a:cs typeface="Microsoft Yahei"/>
              </a:rPr>
              <a:t>The node similarity is to evaluate how similar the target node is with the labeled nodes in the node level.</a:t>
            </a:r>
          </a:p>
          <a:p>
            <a:pPr algn="just">
              <a:lnSpc>
                <a:spcPct val="120000"/>
              </a:lnSpc>
            </a:pPr>
            <a:endParaRPr lang="en-US" dirty="0">
              <a:solidFill>
                <a:schemeClr val="dk1">
                  <a:alpha val="100000"/>
                </a:schemeClr>
              </a:solidFill>
              <a:latin typeface="Microsoft Yahei"/>
              <a:ea typeface="Microsoft Yahei"/>
              <a:cs typeface="Microsoft Yahei"/>
            </a:endParaRPr>
          </a:p>
          <a:p>
            <a:pPr algn="just">
              <a:lnSpc>
                <a:spcPct val="120000"/>
              </a:lnSpc>
            </a:pPr>
            <a:r>
              <a:rPr lang="en-US" dirty="0">
                <a:solidFill>
                  <a:schemeClr val="dk1">
                    <a:alpha val="100000"/>
                  </a:schemeClr>
                </a:solidFill>
                <a:latin typeface="Microsoft Yahei"/>
                <a:ea typeface="Microsoft Yahei"/>
                <a:cs typeface="Microsoft Yahei"/>
              </a:rPr>
              <a:t>2.</a:t>
            </a:r>
            <a:r>
              <a:rPr lang="zh-CN" altLang="en-US" dirty="0">
                <a:solidFill>
                  <a:schemeClr val="dk1">
                    <a:alpha val="100000"/>
                  </a:schemeClr>
                </a:solidFill>
                <a:latin typeface="Microsoft Yahei"/>
                <a:ea typeface="Microsoft Yahei"/>
                <a:cs typeface="Microsoft Yahei"/>
              </a:rPr>
              <a:t>对节点特征的处理：</a:t>
            </a:r>
            <a:r>
              <a:rPr lang="en-US" dirty="0">
                <a:solidFill>
                  <a:schemeClr val="dk1">
                    <a:alpha val="100000"/>
                  </a:schemeClr>
                </a:solidFill>
                <a:latin typeface="Microsoft Yahei"/>
                <a:ea typeface="Microsoft Yahei"/>
                <a:cs typeface="Microsoft Yahei"/>
              </a:rPr>
              <a:t>Since node features could be noisy and sparse, directly measuring the node similarity in the raw feature space will result in noisy similarity.</a:t>
            </a:r>
          </a:p>
          <a:p>
            <a:pPr algn="just">
              <a:lnSpc>
                <a:spcPct val="120000"/>
              </a:lnSpc>
            </a:pPr>
            <a:r>
              <a:rPr lang="en-US" dirty="0">
                <a:solidFill>
                  <a:schemeClr val="dk1">
                    <a:alpha val="100000"/>
                  </a:schemeClr>
                </a:solidFill>
                <a:latin typeface="Microsoft Yahei"/>
                <a:ea typeface="Microsoft Yahei"/>
                <a:cs typeface="Microsoft Yahei"/>
              </a:rPr>
              <a:t>Therefore, we propose to firstly </a:t>
            </a:r>
            <a:r>
              <a:rPr lang="en-US" b="1" dirty="0">
                <a:solidFill>
                  <a:schemeClr val="dk1">
                    <a:alpha val="100000"/>
                  </a:schemeClr>
                </a:solidFill>
                <a:latin typeface="Microsoft Yahei"/>
                <a:ea typeface="Microsoft Yahei"/>
                <a:cs typeface="Microsoft Yahei"/>
              </a:rPr>
              <a:t>encode the node features with a MLP. </a:t>
            </a:r>
            <a:r>
              <a:rPr lang="en-US" dirty="0">
                <a:solidFill>
                  <a:schemeClr val="dk1">
                    <a:alpha val="100000"/>
                  </a:schemeClr>
                </a:solidFill>
                <a:latin typeface="Microsoft Yahei"/>
                <a:ea typeface="Microsoft Yahei"/>
                <a:cs typeface="Microsoft Yahei"/>
              </a:rPr>
              <a:t>Then, the node embeddings are further updated by aggregating the representations from their neighbors </a:t>
            </a:r>
            <a:r>
              <a:rPr lang="en-US" b="1" dirty="0">
                <a:solidFill>
                  <a:schemeClr val="dk1">
                    <a:alpha val="100000"/>
                  </a:schemeClr>
                </a:solidFill>
                <a:latin typeface="Microsoft Yahei"/>
                <a:ea typeface="Microsoft Yahei"/>
                <a:cs typeface="Microsoft Yahei"/>
              </a:rPr>
              <a:t>with one residual GCN layer.</a:t>
            </a:r>
          </a:p>
          <a:p>
            <a:pPr algn="just">
              <a:lnSpc>
                <a:spcPct val="120000"/>
              </a:lnSpc>
            </a:pPr>
            <a:endParaRPr lang="en-US" dirty="0">
              <a:solidFill>
                <a:schemeClr val="dk1">
                  <a:alpha val="100000"/>
                </a:schemeClr>
              </a:solidFill>
              <a:latin typeface="Microsoft Yahei"/>
              <a:ea typeface="Microsoft Yahei"/>
              <a:cs typeface="Microsoft Yahei"/>
            </a:endParaRPr>
          </a:p>
          <a:p>
            <a:pPr algn="just">
              <a:lnSpc>
                <a:spcPct val="120000"/>
              </a:lnSpc>
            </a:pPr>
            <a:endParaRPr lang="en-US" dirty="0">
              <a:solidFill>
                <a:schemeClr val="dk1">
                  <a:alpha val="100000"/>
                </a:schemeClr>
              </a:solidFill>
              <a:latin typeface="Microsoft Yahei"/>
              <a:ea typeface="Microsoft Yahei"/>
              <a:cs typeface="Microsoft Yahei"/>
            </a:endParaRPr>
          </a:p>
          <a:p>
            <a:pPr algn="just">
              <a:lnSpc>
                <a:spcPct val="120000"/>
              </a:lnSpc>
            </a:pPr>
            <a:endParaRPr lang="en-US" dirty="0">
              <a:solidFill>
                <a:schemeClr val="dk1">
                  <a:alpha val="100000"/>
                </a:schemeClr>
              </a:solidFill>
              <a:latin typeface="Microsoft Yahei"/>
              <a:ea typeface="Microsoft Yahei"/>
              <a:cs typeface="Microsoft Yahei"/>
            </a:endParaRPr>
          </a:p>
          <a:p>
            <a:pPr algn="just">
              <a:lnSpc>
                <a:spcPct val="120000"/>
              </a:lnSpc>
            </a:pPr>
            <a:r>
              <a:rPr lang="en-US" dirty="0">
                <a:solidFill>
                  <a:schemeClr val="dk1">
                    <a:alpha val="100000"/>
                  </a:schemeClr>
                </a:solidFill>
                <a:latin typeface="Microsoft Yahei"/>
                <a:ea typeface="Microsoft Yahei"/>
                <a:cs typeface="Microsoft Yahei"/>
              </a:rPr>
              <a:t>3.</a:t>
            </a:r>
            <a:r>
              <a:rPr lang="zh-CN" altLang="en-US" dirty="0">
                <a:solidFill>
                  <a:schemeClr val="dk1">
                    <a:alpha val="100000"/>
                  </a:schemeClr>
                </a:solidFill>
                <a:latin typeface="Microsoft Yahei"/>
                <a:ea typeface="Microsoft Yahei"/>
                <a:cs typeface="Microsoft Yahei"/>
              </a:rPr>
              <a:t>节点相似度计算：</a:t>
            </a:r>
            <a:endParaRPr lang="en-US" dirty="0">
              <a:solidFill>
                <a:schemeClr val="dk1">
                  <a:alpha val="100000"/>
                </a:schemeClr>
              </a:solidFill>
              <a:latin typeface="Microsoft Yahei"/>
              <a:ea typeface="Microsoft Yahei"/>
              <a:cs typeface="Microsoft Yahei"/>
            </a:endParaRPr>
          </a:p>
        </p:txBody>
      </p:sp>
      <p:sp>
        <p:nvSpPr>
          <p:cNvPr id="4" name="TextBox 4"/>
          <p:cNvSpPr txBox="1"/>
          <p:nvPr/>
        </p:nvSpPr>
        <p:spPr>
          <a:xfrm>
            <a:off x="937742" y="1288800"/>
            <a:ext cx="4152900" cy="458908"/>
          </a:xfrm>
          <a:prstGeom prst="rect">
            <a:avLst/>
          </a:prstGeom>
          <a:ln/>
        </p:spPr>
        <p:txBody>
          <a:bodyPr vert="horz" wrap="square" lIns="114300" tIns="57150" rIns="114300" bIns="57150" rtlCol="0" anchor="t" anchorCtr="0">
            <a:spAutoFit/>
          </a:bodyPr>
          <a:lstStyle/>
          <a:p>
            <a:pPr>
              <a:lnSpc>
                <a:spcPct val="96000"/>
              </a:lnSpc>
            </a:pPr>
            <a:r>
              <a:rPr lang="en-US" sz="2325" b="1" dirty="0">
                <a:solidFill>
                  <a:schemeClr val="accent1">
                    <a:alpha val="100000"/>
                  </a:schemeClr>
                </a:solidFill>
                <a:latin typeface="Microsoft Yahei"/>
                <a:ea typeface="Microsoft Yahei"/>
                <a:cs typeface="Microsoft Yahei"/>
              </a:rPr>
              <a:t>Node Similarity.</a:t>
            </a:r>
          </a:p>
        </p:txBody>
      </p:sp>
      <p:grpSp>
        <p:nvGrpSpPr>
          <p:cNvPr id="12" name="Group 12"/>
          <p:cNvGrpSpPr/>
          <p:nvPr/>
        </p:nvGrpSpPr>
        <p:grpSpPr>
          <a:xfrm>
            <a:off x="454963" y="93878"/>
            <a:ext cx="10641129" cy="826316"/>
            <a:chOff x="454963" y="93878"/>
            <a:chExt cx="10641129" cy="826316"/>
          </a:xfrm>
        </p:grpSpPr>
        <p:sp>
          <p:nvSpPr>
            <p:cNvPr id="13" name="AutoShape 13"/>
            <p:cNvSpPr/>
            <p:nvPr/>
          </p:nvSpPr>
          <p:spPr>
            <a:xfrm>
              <a:off x="454963" y="331168"/>
              <a:ext cx="84147" cy="84147"/>
            </a:xfrm>
            <a:prstGeom prst="ellipse">
              <a:avLst/>
            </a:prstGeom>
            <a:solidFill>
              <a:schemeClr val="accent1">
                <a:alpha val="100000"/>
              </a:schemeClr>
            </a:solidFill>
            <a:ln/>
          </p:spPr>
        </p:sp>
        <p:sp>
          <p:nvSpPr>
            <p:cNvPr id="14" name="AutoShape 14"/>
            <p:cNvSpPr/>
            <p:nvPr/>
          </p:nvSpPr>
          <p:spPr>
            <a:xfrm>
              <a:off x="575049" y="337743"/>
              <a:ext cx="78137" cy="78137"/>
            </a:xfrm>
            <a:prstGeom prst="ellipse">
              <a:avLst/>
            </a:prstGeom>
            <a:solidFill>
              <a:schemeClr val="accent1">
                <a:alpha val="80000"/>
              </a:schemeClr>
            </a:solidFill>
            <a:ln/>
          </p:spPr>
        </p:sp>
        <p:sp>
          <p:nvSpPr>
            <p:cNvPr id="15" name="AutoShape 15"/>
            <p:cNvSpPr/>
            <p:nvPr/>
          </p:nvSpPr>
          <p:spPr>
            <a:xfrm>
              <a:off x="689125" y="339460"/>
              <a:ext cx="74704" cy="74704"/>
            </a:xfrm>
            <a:prstGeom prst="ellipse">
              <a:avLst/>
            </a:prstGeom>
            <a:solidFill>
              <a:schemeClr val="accent1">
                <a:alpha val="60000"/>
              </a:schemeClr>
            </a:solidFill>
            <a:ln/>
          </p:spPr>
        </p:sp>
        <p:sp>
          <p:nvSpPr>
            <p:cNvPr id="16" name="AutoShape 16"/>
            <p:cNvSpPr/>
            <p:nvPr/>
          </p:nvSpPr>
          <p:spPr>
            <a:xfrm>
              <a:off x="799768" y="348430"/>
              <a:ext cx="69238" cy="69238"/>
            </a:xfrm>
            <a:prstGeom prst="ellipse">
              <a:avLst/>
            </a:prstGeom>
            <a:solidFill>
              <a:schemeClr val="accent1">
                <a:alpha val="40000"/>
              </a:schemeClr>
            </a:solidFill>
            <a:ln/>
          </p:spPr>
        </p:sp>
        <p:sp>
          <p:nvSpPr>
            <p:cNvPr id="17" name="AutoShape 17"/>
            <p:cNvSpPr/>
            <p:nvPr/>
          </p:nvSpPr>
          <p:spPr>
            <a:xfrm>
              <a:off x="904945" y="344297"/>
              <a:ext cx="65594" cy="65594"/>
            </a:xfrm>
            <a:prstGeom prst="ellipse">
              <a:avLst/>
            </a:prstGeom>
            <a:solidFill>
              <a:schemeClr val="accent1">
                <a:alpha val="20000"/>
              </a:schemeClr>
            </a:solidFill>
            <a:ln/>
          </p:spPr>
        </p:sp>
        <p:sp>
          <p:nvSpPr>
            <p:cNvPr id="18" name="AutoShape 18"/>
            <p:cNvSpPr/>
            <p:nvPr/>
          </p:nvSpPr>
          <p:spPr>
            <a:xfrm>
              <a:off x="454963" y="448942"/>
              <a:ext cx="84147" cy="84147"/>
            </a:xfrm>
            <a:prstGeom prst="ellipse">
              <a:avLst/>
            </a:prstGeom>
            <a:solidFill>
              <a:schemeClr val="accent1">
                <a:alpha val="100000"/>
              </a:schemeClr>
            </a:solidFill>
            <a:ln/>
          </p:spPr>
        </p:sp>
        <p:sp>
          <p:nvSpPr>
            <p:cNvPr id="19" name="AutoShape 19"/>
            <p:cNvSpPr/>
            <p:nvPr/>
          </p:nvSpPr>
          <p:spPr>
            <a:xfrm>
              <a:off x="575049" y="455517"/>
              <a:ext cx="78137" cy="78137"/>
            </a:xfrm>
            <a:prstGeom prst="ellipse">
              <a:avLst/>
            </a:prstGeom>
            <a:solidFill>
              <a:schemeClr val="accent1">
                <a:alpha val="80000"/>
              </a:schemeClr>
            </a:solidFill>
            <a:ln/>
          </p:spPr>
        </p:sp>
        <p:sp>
          <p:nvSpPr>
            <p:cNvPr id="20" name="AutoShape 20"/>
            <p:cNvSpPr/>
            <p:nvPr/>
          </p:nvSpPr>
          <p:spPr>
            <a:xfrm>
              <a:off x="689125" y="457233"/>
              <a:ext cx="74704" cy="74704"/>
            </a:xfrm>
            <a:prstGeom prst="ellipse">
              <a:avLst/>
            </a:prstGeom>
            <a:solidFill>
              <a:schemeClr val="accent1">
                <a:alpha val="60000"/>
              </a:schemeClr>
            </a:solidFill>
            <a:ln/>
          </p:spPr>
        </p:sp>
        <p:sp>
          <p:nvSpPr>
            <p:cNvPr id="21" name="AutoShape 21"/>
            <p:cNvSpPr/>
            <p:nvPr/>
          </p:nvSpPr>
          <p:spPr>
            <a:xfrm>
              <a:off x="799768" y="466203"/>
              <a:ext cx="69238" cy="69238"/>
            </a:xfrm>
            <a:prstGeom prst="ellipse">
              <a:avLst/>
            </a:prstGeom>
            <a:solidFill>
              <a:schemeClr val="accent1">
                <a:alpha val="40000"/>
              </a:schemeClr>
            </a:solidFill>
            <a:ln/>
          </p:spPr>
        </p:sp>
        <p:sp>
          <p:nvSpPr>
            <p:cNvPr id="22" name="AutoShape 22"/>
            <p:cNvSpPr/>
            <p:nvPr/>
          </p:nvSpPr>
          <p:spPr>
            <a:xfrm>
              <a:off x="904945" y="462070"/>
              <a:ext cx="65594" cy="65594"/>
            </a:xfrm>
            <a:prstGeom prst="ellipse">
              <a:avLst/>
            </a:prstGeom>
            <a:solidFill>
              <a:schemeClr val="accent1">
                <a:alpha val="20000"/>
              </a:schemeClr>
            </a:solidFill>
            <a:ln/>
          </p:spPr>
        </p:sp>
        <p:sp>
          <p:nvSpPr>
            <p:cNvPr id="23" name="AutoShape 23"/>
            <p:cNvSpPr/>
            <p:nvPr/>
          </p:nvSpPr>
          <p:spPr>
            <a:xfrm>
              <a:off x="454963" y="566715"/>
              <a:ext cx="84147" cy="84147"/>
            </a:xfrm>
            <a:prstGeom prst="ellipse">
              <a:avLst/>
            </a:prstGeom>
            <a:solidFill>
              <a:schemeClr val="accent1">
                <a:alpha val="100000"/>
              </a:schemeClr>
            </a:solidFill>
            <a:ln/>
          </p:spPr>
        </p:sp>
        <p:sp>
          <p:nvSpPr>
            <p:cNvPr id="24" name="AutoShape 24"/>
            <p:cNvSpPr/>
            <p:nvPr/>
          </p:nvSpPr>
          <p:spPr>
            <a:xfrm>
              <a:off x="575049" y="573291"/>
              <a:ext cx="78137" cy="78137"/>
            </a:xfrm>
            <a:prstGeom prst="ellipse">
              <a:avLst/>
            </a:prstGeom>
            <a:solidFill>
              <a:schemeClr val="accent1">
                <a:alpha val="80000"/>
              </a:schemeClr>
            </a:solidFill>
            <a:ln/>
          </p:spPr>
        </p:sp>
        <p:sp>
          <p:nvSpPr>
            <p:cNvPr id="25" name="AutoShape 25"/>
            <p:cNvSpPr/>
            <p:nvPr/>
          </p:nvSpPr>
          <p:spPr>
            <a:xfrm>
              <a:off x="689125" y="575007"/>
              <a:ext cx="74704" cy="74704"/>
            </a:xfrm>
            <a:prstGeom prst="ellipse">
              <a:avLst/>
            </a:prstGeom>
            <a:solidFill>
              <a:schemeClr val="accent1">
                <a:alpha val="60000"/>
              </a:schemeClr>
            </a:solidFill>
            <a:ln/>
          </p:spPr>
        </p:sp>
        <p:sp>
          <p:nvSpPr>
            <p:cNvPr id="26" name="AutoShape 26"/>
            <p:cNvSpPr/>
            <p:nvPr/>
          </p:nvSpPr>
          <p:spPr>
            <a:xfrm>
              <a:off x="799768" y="583977"/>
              <a:ext cx="69238" cy="69238"/>
            </a:xfrm>
            <a:prstGeom prst="ellipse">
              <a:avLst/>
            </a:prstGeom>
            <a:solidFill>
              <a:schemeClr val="accent1">
                <a:alpha val="40000"/>
              </a:schemeClr>
            </a:solidFill>
            <a:ln/>
          </p:spPr>
        </p:sp>
        <p:sp>
          <p:nvSpPr>
            <p:cNvPr id="27" name="AutoShape 27"/>
            <p:cNvSpPr/>
            <p:nvPr/>
          </p:nvSpPr>
          <p:spPr>
            <a:xfrm>
              <a:off x="904945" y="579844"/>
              <a:ext cx="65594" cy="65594"/>
            </a:xfrm>
            <a:prstGeom prst="ellipse">
              <a:avLst/>
            </a:prstGeom>
            <a:solidFill>
              <a:schemeClr val="accent1">
                <a:alpha val="20000"/>
              </a:schemeClr>
            </a:solidFill>
            <a:ln/>
          </p:spPr>
        </p:sp>
        <p:sp>
          <p:nvSpPr>
            <p:cNvPr id="28" name="AutoShape 28"/>
            <p:cNvSpPr/>
            <p:nvPr/>
          </p:nvSpPr>
          <p:spPr>
            <a:xfrm>
              <a:off x="454963" y="684489"/>
              <a:ext cx="84147" cy="84147"/>
            </a:xfrm>
            <a:prstGeom prst="ellipse">
              <a:avLst/>
            </a:prstGeom>
            <a:solidFill>
              <a:schemeClr val="accent1">
                <a:alpha val="100000"/>
              </a:schemeClr>
            </a:solidFill>
            <a:ln/>
          </p:spPr>
        </p:sp>
        <p:sp>
          <p:nvSpPr>
            <p:cNvPr id="29" name="AutoShape 29"/>
            <p:cNvSpPr/>
            <p:nvPr/>
          </p:nvSpPr>
          <p:spPr>
            <a:xfrm>
              <a:off x="575049" y="691064"/>
              <a:ext cx="78137" cy="78137"/>
            </a:xfrm>
            <a:prstGeom prst="ellipse">
              <a:avLst/>
            </a:prstGeom>
            <a:solidFill>
              <a:schemeClr val="accent1">
                <a:alpha val="80000"/>
              </a:schemeClr>
            </a:solidFill>
            <a:ln/>
          </p:spPr>
        </p:sp>
        <p:sp>
          <p:nvSpPr>
            <p:cNvPr id="30" name="AutoShape 30"/>
            <p:cNvSpPr/>
            <p:nvPr/>
          </p:nvSpPr>
          <p:spPr>
            <a:xfrm>
              <a:off x="689125" y="692781"/>
              <a:ext cx="74704" cy="74704"/>
            </a:xfrm>
            <a:prstGeom prst="ellipse">
              <a:avLst/>
            </a:prstGeom>
            <a:solidFill>
              <a:schemeClr val="accent1">
                <a:alpha val="60000"/>
              </a:schemeClr>
            </a:solidFill>
            <a:ln/>
          </p:spPr>
        </p:sp>
        <p:sp>
          <p:nvSpPr>
            <p:cNvPr id="31" name="AutoShape 31"/>
            <p:cNvSpPr/>
            <p:nvPr/>
          </p:nvSpPr>
          <p:spPr>
            <a:xfrm>
              <a:off x="799768" y="701751"/>
              <a:ext cx="69238" cy="69238"/>
            </a:xfrm>
            <a:prstGeom prst="ellipse">
              <a:avLst/>
            </a:prstGeom>
            <a:solidFill>
              <a:schemeClr val="accent1">
                <a:alpha val="40000"/>
              </a:schemeClr>
            </a:solidFill>
            <a:ln/>
          </p:spPr>
        </p:sp>
        <p:sp>
          <p:nvSpPr>
            <p:cNvPr id="32" name="AutoShape 32"/>
            <p:cNvSpPr/>
            <p:nvPr/>
          </p:nvSpPr>
          <p:spPr>
            <a:xfrm>
              <a:off x="904945" y="697618"/>
              <a:ext cx="65594" cy="65594"/>
            </a:xfrm>
            <a:prstGeom prst="ellipse">
              <a:avLst/>
            </a:prstGeom>
            <a:solidFill>
              <a:schemeClr val="accent1">
                <a:alpha val="20000"/>
              </a:schemeClr>
            </a:solidFill>
            <a:ln/>
          </p:spPr>
        </p:sp>
        <p:sp>
          <p:nvSpPr>
            <p:cNvPr id="33" name="TextBox 33"/>
            <p:cNvSpPr txBox="1"/>
            <p:nvPr/>
          </p:nvSpPr>
          <p:spPr>
            <a:xfrm>
              <a:off x="1094842" y="93878"/>
              <a:ext cx="10001250" cy="826316"/>
            </a:xfrm>
            <a:prstGeom prst="rect">
              <a:avLst/>
            </a:prstGeom>
            <a:ln/>
          </p:spPr>
          <p:txBody>
            <a:bodyPr vert="horz" wrap="square" lIns="123825" tIns="123825" rIns="57150" bIns="123825" rtlCol="0" anchor="t" anchorCtr="0">
              <a:spAutoFit/>
            </a:bodyPr>
            <a:lstStyle/>
            <a:p>
              <a:pPr>
                <a:lnSpc>
                  <a:spcPct val="140000"/>
                </a:lnSpc>
              </a:pPr>
              <a:r>
                <a:rPr lang="zh-CN" altLang="en-US" sz="3000" b="1" dirty="0">
                  <a:solidFill>
                    <a:schemeClr val="accent1">
                      <a:alpha val="100000"/>
                    </a:schemeClr>
                  </a:solidFill>
                  <a:latin typeface="Microsoft Yahei"/>
                  <a:ea typeface="Microsoft Yahei"/>
                  <a:cs typeface="Microsoft Yahei"/>
                </a:rPr>
                <a:t>可解释相似度建模</a:t>
              </a:r>
              <a:endParaRPr lang="en-US" altLang="zh-CN" sz="3000" b="1" dirty="0">
                <a:solidFill>
                  <a:schemeClr val="accent1">
                    <a:alpha val="100000"/>
                  </a:schemeClr>
                </a:solidFill>
                <a:latin typeface="Microsoft Yahei"/>
                <a:ea typeface="Microsoft Yahei"/>
                <a:cs typeface="Microsoft Yahei"/>
              </a:endParaRPr>
            </a:p>
          </p:txBody>
        </p:sp>
      </p:grpSp>
      <p:pic>
        <p:nvPicPr>
          <p:cNvPr id="35" name="图片 34">
            <a:extLst>
              <a:ext uri="{FF2B5EF4-FFF2-40B4-BE49-F238E27FC236}">
                <a16:creationId xmlns:a16="http://schemas.microsoft.com/office/drawing/2014/main" id="{9051D979-D85C-142D-A4BF-1F6CCD85B88A}"/>
              </a:ext>
            </a:extLst>
          </p:cNvPr>
          <p:cNvPicPr>
            <a:picLocks noChangeAspect="1"/>
          </p:cNvPicPr>
          <p:nvPr/>
        </p:nvPicPr>
        <p:blipFill>
          <a:blip r:embed="rId3"/>
          <a:stretch>
            <a:fillRect/>
          </a:stretch>
        </p:blipFill>
        <p:spPr>
          <a:xfrm>
            <a:off x="1524000" y="4724400"/>
            <a:ext cx="4467849" cy="371527"/>
          </a:xfrm>
          <a:prstGeom prst="rect">
            <a:avLst/>
          </a:prstGeom>
        </p:spPr>
      </p:pic>
      <p:pic>
        <p:nvPicPr>
          <p:cNvPr id="37" name="图片 36">
            <a:extLst>
              <a:ext uri="{FF2B5EF4-FFF2-40B4-BE49-F238E27FC236}">
                <a16:creationId xmlns:a16="http://schemas.microsoft.com/office/drawing/2014/main" id="{B3EC8D07-B403-A772-97D7-76C3A9E30E29}"/>
              </a:ext>
            </a:extLst>
          </p:cNvPr>
          <p:cNvPicPr>
            <a:picLocks noChangeAspect="1"/>
          </p:cNvPicPr>
          <p:nvPr/>
        </p:nvPicPr>
        <p:blipFill>
          <a:blip r:embed="rId4"/>
          <a:stretch>
            <a:fillRect/>
          </a:stretch>
        </p:blipFill>
        <p:spPr>
          <a:xfrm>
            <a:off x="6629400" y="4714875"/>
            <a:ext cx="1581371" cy="304843"/>
          </a:xfrm>
          <a:prstGeom prst="rect">
            <a:avLst/>
          </a:prstGeom>
        </p:spPr>
      </p:pic>
      <p:pic>
        <p:nvPicPr>
          <p:cNvPr id="39" name="图片 38">
            <a:extLst>
              <a:ext uri="{FF2B5EF4-FFF2-40B4-BE49-F238E27FC236}">
                <a16:creationId xmlns:a16="http://schemas.microsoft.com/office/drawing/2014/main" id="{DADBB152-CA8B-4856-2A8D-20DD8176C16C}"/>
              </a:ext>
            </a:extLst>
          </p:cNvPr>
          <p:cNvPicPr>
            <a:picLocks noChangeAspect="1"/>
          </p:cNvPicPr>
          <p:nvPr/>
        </p:nvPicPr>
        <p:blipFill>
          <a:blip r:embed="rId5"/>
          <a:stretch>
            <a:fillRect/>
          </a:stretch>
        </p:blipFill>
        <p:spPr>
          <a:xfrm>
            <a:off x="3014192" y="5523323"/>
            <a:ext cx="2181529" cy="43821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753748" y="1394229"/>
            <a:ext cx="230516" cy="230516"/>
          </a:xfrm>
          <a:prstGeom prst="ellipse">
            <a:avLst/>
          </a:prstGeom>
          <a:solidFill>
            <a:schemeClr val="accent1">
              <a:alpha val="100000"/>
            </a:schemeClr>
          </a:solidFill>
          <a:ln/>
        </p:spPr>
      </p:sp>
      <p:sp>
        <p:nvSpPr>
          <p:cNvPr id="3" name="TextBox 3"/>
          <p:cNvSpPr txBox="1"/>
          <p:nvPr/>
        </p:nvSpPr>
        <p:spPr>
          <a:xfrm>
            <a:off x="689126" y="1885482"/>
            <a:ext cx="10197394" cy="4740850"/>
          </a:xfrm>
          <a:prstGeom prst="rect">
            <a:avLst/>
          </a:prstGeom>
          <a:ln/>
        </p:spPr>
        <p:txBody>
          <a:bodyPr vert="horz" wrap="square" lIns="114300" tIns="57150" rIns="114300" bIns="57150" rtlCol="0" anchor="t" anchorCtr="0">
            <a:spAutoFit/>
          </a:bodyPr>
          <a:lstStyle/>
          <a:p>
            <a:pPr algn="just">
              <a:lnSpc>
                <a:spcPct val="120000"/>
              </a:lnSpc>
            </a:pPr>
            <a:r>
              <a:rPr lang="en-US" dirty="0">
                <a:solidFill>
                  <a:schemeClr val="dk1">
                    <a:alpha val="100000"/>
                  </a:schemeClr>
                </a:solidFill>
                <a:latin typeface="Microsoft Yahei"/>
                <a:ea typeface="Microsoft Yahei"/>
                <a:cs typeface="Microsoft Yahei"/>
              </a:rPr>
              <a:t>1.</a:t>
            </a:r>
            <a:r>
              <a:rPr lang="zh-CN" altLang="en-US" dirty="0">
                <a:solidFill>
                  <a:schemeClr val="dk1">
                    <a:alpha val="100000"/>
                  </a:schemeClr>
                </a:solidFill>
                <a:latin typeface="Microsoft Yahei"/>
                <a:ea typeface="Microsoft Yahei"/>
                <a:cs typeface="Microsoft Yahei"/>
              </a:rPr>
              <a:t>作用：</a:t>
            </a:r>
            <a:r>
              <a:rPr lang="en-US" dirty="0">
                <a:solidFill>
                  <a:schemeClr val="dk1">
                    <a:alpha val="100000"/>
                  </a:schemeClr>
                </a:solidFill>
                <a:latin typeface="Microsoft Yahei"/>
                <a:ea typeface="Microsoft Yahei"/>
                <a:cs typeface="Microsoft Yahei"/>
              </a:rPr>
              <a:t>(</a:t>
            </a:r>
            <a:r>
              <a:rPr lang="en-US" dirty="0" err="1">
                <a:solidFill>
                  <a:schemeClr val="dk1">
                    <a:alpha val="100000"/>
                  </a:schemeClr>
                </a:solidFill>
                <a:latin typeface="Microsoft Yahei"/>
                <a:ea typeface="Microsoft Yahei"/>
                <a:cs typeface="Microsoft Yahei"/>
              </a:rPr>
              <a:t>i</a:t>
            </a:r>
            <a:r>
              <a:rPr lang="en-US" dirty="0">
                <a:solidFill>
                  <a:schemeClr val="dk1">
                    <a:alpha val="100000"/>
                  </a:schemeClr>
                </a:solidFill>
                <a:latin typeface="Microsoft Yahei"/>
                <a:ea typeface="Microsoft Yahei"/>
                <a:cs typeface="Microsoft Yahei"/>
              </a:rPr>
              <a:t>) explicitly consider the local structure information to </a:t>
            </a:r>
            <a:r>
              <a:rPr lang="en-US" b="1" dirty="0">
                <a:solidFill>
                  <a:schemeClr val="dk1">
                    <a:alpha val="100000"/>
                  </a:schemeClr>
                </a:solidFill>
                <a:latin typeface="Microsoft Yahei"/>
                <a:ea typeface="Microsoft Yahei"/>
                <a:cs typeface="Microsoft Yahei"/>
              </a:rPr>
              <a:t>facilitate the identification of 𝐾-nearest labeled nodes</a:t>
            </a:r>
            <a:r>
              <a:rPr lang="en-US" dirty="0">
                <a:solidFill>
                  <a:schemeClr val="dk1">
                    <a:alpha val="100000"/>
                  </a:schemeClr>
                </a:solidFill>
                <a:latin typeface="Microsoft Yahei"/>
                <a:ea typeface="Microsoft Yahei"/>
                <a:cs typeface="Microsoft Yahei"/>
              </a:rPr>
              <a:t> </a:t>
            </a:r>
            <a:r>
              <a:rPr lang="en-US" altLang="zh-CN" dirty="0">
                <a:solidFill>
                  <a:schemeClr val="dk1">
                    <a:alpha val="100000"/>
                  </a:schemeClr>
                </a:solidFill>
                <a:latin typeface="Microsoft Yahei"/>
                <a:ea typeface="Microsoft Yahei"/>
                <a:cs typeface="Microsoft Yahei"/>
              </a:rPr>
              <a:t>and</a:t>
            </a:r>
            <a:r>
              <a:rPr lang="en-US" dirty="0">
                <a:solidFill>
                  <a:schemeClr val="dk1">
                    <a:alpha val="100000"/>
                  </a:schemeClr>
                </a:solidFill>
                <a:latin typeface="Microsoft Yahei"/>
                <a:ea typeface="Microsoft Yahei"/>
                <a:cs typeface="Microsoft Yahei"/>
              </a:rPr>
              <a:t>(ii) </a:t>
            </a:r>
            <a:r>
              <a:rPr lang="en-US" b="1" dirty="0">
                <a:solidFill>
                  <a:schemeClr val="dk1">
                    <a:alpha val="100000"/>
                  </a:schemeClr>
                </a:solidFill>
                <a:latin typeface="Microsoft Yahei"/>
                <a:ea typeface="Microsoft Yahei"/>
                <a:cs typeface="Microsoft Yahei"/>
              </a:rPr>
              <a:t>provide explanations </a:t>
            </a:r>
            <a:r>
              <a:rPr lang="en-US" dirty="0">
                <a:solidFill>
                  <a:schemeClr val="dk1">
                    <a:alpha val="100000"/>
                  </a:schemeClr>
                </a:solidFill>
                <a:latin typeface="Microsoft Yahei"/>
                <a:ea typeface="Microsoft Yahei"/>
                <a:cs typeface="Microsoft Yahei"/>
              </a:rPr>
              <a:t>about the similarity in a structure level.</a:t>
            </a:r>
          </a:p>
          <a:p>
            <a:pPr algn="just">
              <a:lnSpc>
                <a:spcPct val="120000"/>
              </a:lnSpc>
            </a:pPr>
            <a:r>
              <a:rPr lang="en-US" dirty="0">
                <a:solidFill>
                  <a:schemeClr val="dk1">
                    <a:alpha val="100000"/>
                  </a:schemeClr>
                </a:solidFill>
                <a:latin typeface="Microsoft Yahei"/>
                <a:ea typeface="Microsoft Yahei"/>
                <a:cs typeface="Microsoft Yahei"/>
              </a:rPr>
              <a:t>2.</a:t>
            </a:r>
            <a:r>
              <a:rPr lang="zh-CN" altLang="en-US" dirty="0">
                <a:solidFill>
                  <a:schemeClr val="dk1">
                    <a:alpha val="100000"/>
                  </a:schemeClr>
                </a:solidFill>
                <a:latin typeface="Microsoft Yahei"/>
                <a:ea typeface="Microsoft Yahei"/>
                <a:cs typeface="Microsoft Yahei"/>
              </a:rPr>
              <a:t>边缘表示：</a:t>
            </a:r>
            <a:r>
              <a:rPr lang="en-US" dirty="0">
                <a:solidFill>
                  <a:schemeClr val="dk1">
                    <a:alpha val="100000"/>
                  </a:schemeClr>
                </a:solidFill>
                <a:latin typeface="Microsoft Yahei"/>
                <a:ea typeface="Microsoft Yahei"/>
                <a:cs typeface="Microsoft Yahei"/>
              </a:rPr>
              <a:t>Specifically, we propose to measure how well the edges between the local graphs of two nodes match to evaluate the similarity in structure level. </a:t>
            </a:r>
            <a:r>
              <a:rPr lang="en-US" b="1" dirty="0">
                <a:solidFill>
                  <a:schemeClr val="dk1">
                    <a:alpha val="100000"/>
                  </a:schemeClr>
                </a:solidFill>
                <a:latin typeface="Microsoft Yahei"/>
                <a:ea typeface="Microsoft Yahei"/>
                <a:cs typeface="Microsoft Yahei"/>
              </a:rPr>
              <a:t>The edge matching results can explain the similarity of two nodes in the aspect of local structure</a:t>
            </a:r>
            <a:r>
              <a:rPr lang="en-US" dirty="0">
                <a:solidFill>
                  <a:schemeClr val="dk1">
                    <a:alpha val="100000"/>
                  </a:schemeClr>
                </a:solidFill>
                <a:latin typeface="Microsoft Yahei"/>
                <a:ea typeface="Microsoft Yahei"/>
                <a:cs typeface="Microsoft Yahei"/>
              </a:rPr>
              <a:t>. The edge representation </a:t>
            </a:r>
            <a:r>
              <a:rPr lang="en-US" altLang="zh-CN" dirty="0">
                <a:solidFill>
                  <a:schemeClr val="dk1">
                    <a:alpha val="100000"/>
                  </a:schemeClr>
                </a:solidFill>
                <a:latin typeface="Microsoft Yahei"/>
                <a:ea typeface="Microsoft Yahei"/>
                <a:cs typeface="Microsoft Yahei"/>
              </a:rPr>
              <a:t>is </a:t>
            </a:r>
            <a:endParaRPr lang="en-US" dirty="0">
              <a:solidFill>
                <a:schemeClr val="dk1">
                  <a:alpha val="100000"/>
                </a:schemeClr>
              </a:solidFill>
              <a:latin typeface="Microsoft Yahei"/>
              <a:ea typeface="Microsoft Yahei"/>
              <a:cs typeface="Microsoft Yahei"/>
            </a:endParaRPr>
          </a:p>
          <a:p>
            <a:pPr algn="just">
              <a:lnSpc>
                <a:spcPct val="120000"/>
              </a:lnSpc>
            </a:pPr>
            <a:endParaRPr lang="en-US" dirty="0">
              <a:solidFill>
                <a:schemeClr val="dk1">
                  <a:alpha val="100000"/>
                </a:schemeClr>
              </a:solidFill>
              <a:latin typeface="Microsoft Yahei"/>
              <a:ea typeface="Microsoft Yahei"/>
              <a:cs typeface="Microsoft Yahei"/>
            </a:endParaRPr>
          </a:p>
          <a:p>
            <a:pPr algn="just">
              <a:lnSpc>
                <a:spcPct val="120000"/>
              </a:lnSpc>
            </a:pPr>
            <a:endParaRPr lang="en-US" dirty="0">
              <a:solidFill>
                <a:schemeClr val="dk1">
                  <a:alpha val="100000"/>
                </a:schemeClr>
              </a:solidFill>
              <a:latin typeface="Microsoft Yahei"/>
              <a:ea typeface="Microsoft Yahei"/>
              <a:cs typeface="Microsoft Yahei"/>
            </a:endParaRPr>
          </a:p>
          <a:p>
            <a:pPr algn="just">
              <a:lnSpc>
                <a:spcPct val="120000"/>
              </a:lnSpc>
            </a:pPr>
            <a:r>
              <a:rPr lang="en-US" dirty="0">
                <a:solidFill>
                  <a:schemeClr val="dk1">
                    <a:alpha val="100000"/>
                  </a:schemeClr>
                </a:solidFill>
                <a:latin typeface="Microsoft Yahei"/>
                <a:ea typeface="Microsoft Yahei"/>
                <a:cs typeface="Microsoft Yahei"/>
              </a:rPr>
              <a:t>3.</a:t>
            </a:r>
            <a:r>
              <a:rPr lang="zh-CN" altLang="en-US" dirty="0">
                <a:solidFill>
                  <a:schemeClr val="dk1">
                    <a:alpha val="100000"/>
                  </a:schemeClr>
                </a:solidFill>
                <a:latin typeface="Microsoft Yahei"/>
                <a:ea typeface="Microsoft Yahei"/>
                <a:cs typeface="Microsoft Yahei"/>
              </a:rPr>
              <a:t>寻找匹配边：</a:t>
            </a:r>
            <a:endParaRPr lang="en-US" altLang="zh-CN" dirty="0">
              <a:solidFill>
                <a:schemeClr val="dk1">
                  <a:alpha val="100000"/>
                </a:schemeClr>
              </a:solidFill>
              <a:latin typeface="Microsoft Yahei"/>
              <a:ea typeface="Microsoft Yahei"/>
              <a:cs typeface="Microsoft Yahei"/>
            </a:endParaRPr>
          </a:p>
          <a:p>
            <a:pPr algn="just">
              <a:lnSpc>
                <a:spcPct val="120000"/>
              </a:lnSpc>
            </a:pPr>
            <a:endParaRPr lang="en-US" dirty="0">
              <a:solidFill>
                <a:schemeClr val="dk1">
                  <a:alpha val="100000"/>
                </a:schemeClr>
              </a:solidFill>
              <a:latin typeface="Microsoft Yahei"/>
              <a:ea typeface="Microsoft Yahei"/>
              <a:cs typeface="Microsoft Yahei"/>
            </a:endParaRPr>
          </a:p>
          <a:p>
            <a:pPr algn="just">
              <a:lnSpc>
                <a:spcPct val="120000"/>
              </a:lnSpc>
            </a:pPr>
            <a:r>
              <a:rPr lang="en-US" dirty="0">
                <a:solidFill>
                  <a:schemeClr val="dk1">
                    <a:alpha val="100000"/>
                  </a:schemeClr>
                </a:solidFill>
                <a:latin typeface="Microsoft Yahei"/>
                <a:ea typeface="Microsoft Yahei"/>
                <a:cs typeface="Microsoft Yahei"/>
              </a:rPr>
              <a:t>4.</a:t>
            </a:r>
            <a:r>
              <a:rPr lang="zh-CN" altLang="en-US" dirty="0">
                <a:solidFill>
                  <a:schemeClr val="dk1">
                    <a:alpha val="100000"/>
                  </a:schemeClr>
                </a:solidFill>
                <a:latin typeface="Microsoft Yahei"/>
                <a:ea typeface="Microsoft Yahei"/>
                <a:cs typeface="Microsoft Yahei"/>
              </a:rPr>
              <a:t>局部结构相似度的解释：</a:t>
            </a:r>
            <a:endParaRPr lang="en-US" altLang="zh-CN" dirty="0">
              <a:solidFill>
                <a:schemeClr val="dk1">
                  <a:alpha val="100000"/>
                </a:schemeClr>
              </a:solidFill>
              <a:latin typeface="Microsoft Yahei"/>
              <a:ea typeface="Microsoft Yahei"/>
              <a:cs typeface="Microsoft Yahei"/>
            </a:endParaRPr>
          </a:p>
          <a:p>
            <a:pPr algn="just">
              <a:lnSpc>
                <a:spcPct val="120000"/>
              </a:lnSpc>
            </a:pPr>
            <a:endParaRPr lang="en-US" dirty="0">
              <a:solidFill>
                <a:schemeClr val="dk1">
                  <a:alpha val="100000"/>
                </a:schemeClr>
              </a:solidFill>
              <a:latin typeface="Microsoft Yahei"/>
              <a:ea typeface="Microsoft Yahei"/>
              <a:cs typeface="Microsoft Yahei"/>
            </a:endParaRPr>
          </a:p>
          <a:p>
            <a:pPr algn="just">
              <a:lnSpc>
                <a:spcPct val="120000"/>
              </a:lnSpc>
            </a:pPr>
            <a:r>
              <a:rPr lang="en-US" dirty="0">
                <a:solidFill>
                  <a:schemeClr val="dk1">
                    <a:alpha val="100000"/>
                  </a:schemeClr>
                </a:solidFill>
                <a:latin typeface="Microsoft Yahei"/>
                <a:ea typeface="Microsoft Yahei"/>
                <a:cs typeface="Microsoft Yahei"/>
              </a:rPr>
              <a:t>5.</a:t>
            </a:r>
            <a:r>
              <a:rPr lang="zh-CN" altLang="en-US" dirty="0">
                <a:solidFill>
                  <a:schemeClr val="dk1">
                    <a:alpha val="100000"/>
                  </a:schemeClr>
                </a:solidFill>
                <a:latin typeface="Microsoft Yahei"/>
                <a:ea typeface="Microsoft Yahei"/>
                <a:cs typeface="Microsoft Yahei"/>
              </a:rPr>
              <a:t>局部结构相似度：</a:t>
            </a:r>
            <a:endParaRPr lang="en-US" dirty="0">
              <a:solidFill>
                <a:schemeClr val="dk1">
                  <a:alpha val="100000"/>
                </a:schemeClr>
              </a:solidFill>
              <a:latin typeface="Microsoft Yahei"/>
              <a:ea typeface="Microsoft Yahei"/>
              <a:cs typeface="Microsoft Yahei"/>
            </a:endParaRPr>
          </a:p>
        </p:txBody>
      </p:sp>
      <p:sp>
        <p:nvSpPr>
          <p:cNvPr id="4" name="TextBox 4"/>
          <p:cNvSpPr txBox="1"/>
          <p:nvPr/>
        </p:nvSpPr>
        <p:spPr>
          <a:xfrm>
            <a:off x="937742" y="1288800"/>
            <a:ext cx="4152900" cy="458908"/>
          </a:xfrm>
          <a:prstGeom prst="rect">
            <a:avLst/>
          </a:prstGeom>
          <a:ln/>
        </p:spPr>
        <p:txBody>
          <a:bodyPr vert="horz" wrap="square" lIns="114300" tIns="57150" rIns="114300" bIns="57150" rtlCol="0" anchor="t" anchorCtr="0">
            <a:spAutoFit/>
          </a:bodyPr>
          <a:lstStyle/>
          <a:p>
            <a:pPr>
              <a:lnSpc>
                <a:spcPct val="96000"/>
              </a:lnSpc>
            </a:pPr>
            <a:r>
              <a:rPr lang="en-US" sz="2325" b="1" dirty="0">
                <a:solidFill>
                  <a:schemeClr val="accent1">
                    <a:alpha val="100000"/>
                  </a:schemeClr>
                </a:solidFill>
                <a:latin typeface="Microsoft Yahei"/>
                <a:ea typeface="Microsoft Yahei"/>
                <a:cs typeface="Microsoft Yahei"/>
              </a:rPr>
              <a:t>Local Structure Similarity.</a:t>
            </a:r>
          </a:p>
        </p:txBody>
      </p:sp>
      <p:grpSp>
        <p:nvGrpSpPr>
          <p:cNvPr id="12" name="Group 12"/>
          <p:cNvGrpSpPr/>
          <p:nvPr/>
        </p:nvGrpSpPr>
        <p:grpSpPr>
          <a:xfrm>
            <a:off x="454963" y="93878"/>
            <a:ext cx="10641129" cy="826316"/>
            <a:chOff x="454963" y="93878"/>
            <a:chExt cx="10641129" cy="826316"/>
          </a:xfrm>
        </p:grpSpPr>
        <p:sp>
          <p:nvSpPr>
            <p:cNvPr id="13" name="AutoShape 13"/>
            <p:cNvSpPr/>
            <p:nvPr/>
          </p:nvSpPr>
          <p:spPr>
            <a:xfrm>
              <a:off x="454963" y="331168"/>
              <a:ext cx="84147" cy="84147"/>
            </a:xfrm>
            <a:prstGeom prst="ellipse">
              <a:avLst/>
            </a:prstGeom>
            <a:solidFill>
              <a:schemeClr val="accent1">
                <a:alpha val="100000"/>
              </a:schemeClr>
            </a:solidFill>
            <a:ln/>
          </p:spPr>
        </p:sp>
        <p:sp>
          <p:nvSpPr>
            <p:cNvPr id="14" name="AutoShape 14"/>
            <p:cNvSpPr/>
            <p:nvPr/>
          </p:nvSpPr>
          <p:spPr>
            <a:xfrm>
              <a:off x="575049" y="337743"/>
              <a:ext cx="78137" cy="78137"/>
            </a:xfrm>
            <a:prstGeom prst="ellipse">
              <a:avLst/>
            </a:prstGeom>
            <a:solidFill>
              <a:schemeClr val="accent1">
                <a:alpha val="80000"/>
              </a:schemeClr>
            </a:solidFill>
            <a:ln/>
          </p:spPr>
        </p:sp>
        <p:sp>
          <p:nvSpPr>
            <p:cNvPr id="15" name="AutoShape 15"/>
            <p:cNvSpPr/>
            <p:nvPr/>
          </p:nvSpPr>
          <p:spPr>
            <a:xfrm>
              <a:off x="689125" y="339460"/>
              <a:ext cx="74704" cy="74704"/>
            </a:xfrm>
            <a:prstGeom prst="ellipse">
              <a:avLst/>
            </a:prstGeom>
            <a:solidFill>
              <a:schemeClr val="accent1">
                <a:alpha val="60000"/>
              </a:schemeClr>
            </a:solidFill>
            <a:ln/>
          </p:spPr>
        </p:sp>
        <p:sp>
          <p:nvSpPr>
            <p:cNvPr id="16" name="AutoShape 16"/>
            <p:cNvSpPr/>
            <p:nvPr/>
          </p:nvSpPr>
          <p:spPr>
            <a:xfrm>
              <a:off x="799768" y="348430"/>
              <a:ext cx="69238" cy="69238"/>
            </a:xfrm>
            <a:prstGeom prst="ellipse">
              <a:avLst/>
            </a:prstGeom>
            <a:solidFill>
              <a:schemeClr val="accent1">
                <a:alpha val="40000"/>
              </a:schemeClr>
            </a:solidFill>
            <a:ln/>
          </p:spPr>
        </p:sp>
        <p:sp>
          <p:nvSpPr>
            <p:cNvPr id="17" name="AutoShape 17"/>
            <p:cNvSpPr/>
            <p:nvPr/>
          </p:nvSpPr>
          <p:spPr>
            <a:xfrm>
              <a:off x="904945" y="344297"/>
              <a:ext cx="65594" cy="65594"/>
            </a:xfrm>
            <a:prstGeom prst="ellipse">
              <a:avLst/>
            </a:prstGeom>
            <a:solidFill>
              <a:schemeClr val="accent1">
                <a:alpha val="20000"/>
              </a:schemeClr>
            </a:solidFill>
            <a:ln/>
          </p:spPr>
        </p:sp>
        <p:sp>
          <p:nvSpPr>
            <p:cNvPr id="18" name="AutoShape 18"/>
            <p:cNvSpPr/>
            <p:nvPr/>
          </p:nvSpPr>
          <p:spPr>
            <a:xfrm>
              <a:off x="454963" y="448942"/>
              <a:ext cx="84147" cy="84147"/>
            </a:xfrm>
            <a:prstGeom prst="ellipse">
              <a:avLst/>
            </a:prstGeom>
            <a:solidFill>
              <a:schemeClr val="accent1">
                <a:alpha val="100000"/>
              </a:schemeClr>
            </a:solidFill>
            <a:ln/>
          </p:spPr>
        </p:sp>
        <p:sp>
          <p:nvSpPr>
            <p:cNvPr id="19" name="AutoShape 19"/>
            <p:cNvSpPr/>
            <p:nvPr/>
          </p:nvSpPr>
          <p:spPr>
            <a:xfrm>
              <a:off x="575049" y="455517"/>
              <a:ext cx="78137" cy="78137"/>
            </a:xfrm>
            <a:prstGeom prst="ellipse">
              <a:avLst/>
            </a:prstGeom>
            <a:solidFill>
              <a:schemeClr val="accent1">
                <a:alpha val="80000"/>
              </a:schemeClr>
            </a:solidFill>
            <a:ln/>
          </p:spPr>
        </p:sp>
        <p:sp>
          <p:nvSpPr>
            <p:cNvPr id="20" name="AutoShape 20"/>
            <p:cNvSpPr/>
            <p:nvPr/>
          </p:nvSpPr>
          <p:spPr>
            <a:xfrm>
              <a:off x="689125" y="457233"/>
              <a:ext cx="74704" cy="74704"/>
            </a:xfrm>
            <a:prstGeom prst="ellipse">
              <a:avLst/>
            </a:prstGeom>
            <a:solidFill>
              <a:schemeClr val="accent1">
                <a:alpha val="60000"/>
              </a:schemeClr>
            </a:solidFill>
            <a:ln/>
          </p:spPr>
        </p:sp>
        <p:sp>
          <p:nvSpPr>
            <p:cNvPr id="21" name="AutoShape 21"/>
            <p:cNvSpPr/>
            <p:nvPr/>
          </p:nvSpPr>
          <p:spPr>
            <a:xfrm>
              <a:off x="799768" y="466203"/>
              <a:ext cx="69238" cy="69238"/>
            </a:xfrm>
            <a:prstGeom prst="ellipse">
              <a:avLst/>
            </a:prstGeom>
            <a:solidFill>
              <a:schemeClr val="accent1">
                <a:alpha val="40000"/>
              </a:schemeClr>
            </a:solidFill>
            <a:ln/>
          </p:spPr>
        </p:sp>
        <p:sp>
          <p:nvSpPr>
            <p:cNvPr id="22" name="AutoShape 22"/>
            <p:cNvSpPr/>
            <p:nvPr/>
          </p:nvSpPr>
          <p:spPr>
            <a:xfrm>
              <a:off x="904945" y="462070"/>
              <a:ext cx="65594" cy="65594"/>
            </a:xfrm>
            <a:prstGeom prst="ellipse">
              <a:avLst/>
            </a:prstGeom>
            <a:solidFill>
              <a:schemeClr val="accent1">
                <a:alpha val="20000"/>
              </a:schemeClr>
            </a:solidFill>
            <a:ln/>
          </p:spPr>
        </p:sp>
        <p:sp>
          <p:nvSpPr>
            <p:cNvPr id="23" name="AutoShape 23"/>
            <p:cNvSpPr/>
            <p:nvPr/>
          </p:nvSpPr>
          <p:spPr>
            <a:xfrm>
              <a:off x="454963" y="566715"/>
              <a:ext cx="84147" cy="84147"/>
            </a:xfrm>
            <a:prstGeom prst="ellipse">
              <a:avLst/>
            </a:prstGeom>
            <a:solidFill>
              <a:schemeClr val="accent1">
                <a:alpha val="100000"/>
              </a:schemeClr>
            </a:solidFill>
            <a:ln/>
          </p:spPr>
        </p:sp>
        <p:sp>
          <p:nvSpPr>
            <p:cNvPr id="24" name="AutoShape 24"/>
            <p:cNvSpPr/>
            <p:nvPr/>
          </p:nvSpPr>
          <p:spPr>
            <a:xfrm>
              <a:off x="575049" y="573291"/>
              <a:ext cx="78137" cy="78137"/>
            </a:xfrm>
            <a:prstGeom prst="ellipse">
              <a:avLst/>
            </a:prstGeom>
            <a:solidFill>
              <a:schemeClr val="accent1">
                <a:alpha val="80000"/>
              </a:schemeClr>
            </a:solidFill>
            <a:ln/>
          </p:spPr>
        </p:sp>
        <p:sp>
          <p:nvSpPr>
            <p:cNvPr id="25" name="AutoShape 25"/>
            <p:cNvSpPr/>
            <p:nvPr/>
          </p:nvSpPr>
          <p:spPr>
            <a:xfrm>
              <a:off x="689125" y="575007"/>
              <a:ext cx="74704" cy="74704"/>
            </a:xfrm>
            <a:prstGeom prst="ellipse">
              <a:avLst/>
            </a:prstGeom>
            <a:solidFill>
              <a:schemeClr val="accent1">
                <a:alpha val="60000"/>
              </a:schemeClr>
            </a:solidFill>
            <a:ln/>
          </p:spPr>
        </p:sp>
        <p:sp>
          <p:nvSpPr>
            <p:cNvPr id="26" name="AutoShape 26"/>
            <p:cNvSpPr/>
            <p:nvPr/>
          </p:nvSpPr>
          <p:spPr>
            <a:xfrm>
              <a:off x="799768" y="583977"/>
              <a:ext cx="69238" cy="69238"/>
            </a:xfrm>
            <a:prstGeom prst="ellipse">
              <a:avLst/>
            </a:prstGeom>
            <a:solidFill>
              <a:schemeClr val="accent1">
                <a:alpha val="40000"/>
              </a:schemeClr>
            </a:solidFill>
            <a:ln/>
          </p:spPr>
        </p:sp>
        <p:sp>
          <p:nvSpPr>
            <p:cNvPr id="27" name="AutoShape 27"/>
            <p:cNvSpPr/>
            <p:nvPr/>
          </p:nvSpPr>
          <p:spPr>
            <a:xfrm>
              <a:off x="904945" y="579844"/>
              <a:ext cx="65594" cy="65594"/>
            </a:xfrm>
            <a:prstGeom prst="ellipse">
              <a:avLst/>
            </a:prstGeom>
            <a:solidFill>
              <a:schemeClr val="accent1">
                <a:alpha val="20000"/>
              </a:schemeClr>
            </a:solidFill>
            <a:ln/>
          </p:spPr>
        </p:sp>
        <p:sp>
          <p:nvSpPr>
            <p:cNvPr id="28" name="AutoShape 28"/>
            <p:cNvSpPr/>
            <p:nvPr/>
          </p:nvSpPr>
          <p:spPr>
            <a:xfrm>
              <a:off x="454963" y="684489"/>
              <a:ext cx="84147" cy="84147"/>
            </a:xfrm>
            <a:prstGeom prst="ellipse">
              <a:avLst/>
            </a:prstGeom>
            <a:solidFill>
              <a:schemeClr val="accent1">
                <a:alpha val="100000"/>
              </a:schemeClr>
            </a:solidFill>
            <a:ln/>
          </p:spPr>
        </p:sp>
        <p:sp>
          <p:nvSpPr>
            <p:cNvPr id="29" name="AutoShape 29"/>
            <p:cNvSpPr/>
            <p:nvPr/>
          </p:nvSpPr>
          <p:spPr>
            <a:xfrm>
              <a:off x="575049" y="691064"/>
              <a:ext cx="78137" cy="78137"/>
            </a:xfrm>
            <a:prstGeom prst="ellipse">
              <a:avLst/>
            </a:prstGeom>
            <a:solidFill>
              <a:schemeClr val="accent1">
                <a:alpha val="80000"/>
              </a:schemeClr>
            </a:solidFill>
            <a:ln/>
          </p:spPr>
        </p:sp>
        <p:sp>
          <p:nvSpPr>
            <p:cNvPr id="30" name="AutoShape 30"/>
            <p:cNvSpPr/>
            <p:nvPr/>
          </p:nvSpPr>
          <p:spPr>
            <a:xfrm>
              <a:off x="689125" y="692781"/>
              <a:ext cx="74704" cy="74704"/>
            </a:xfrm>
            <a:prstGeom prst="ellipse">
              <a:avLst/>
            </a:prstGeom>
            <a:solidFill>
              <a:schemeClr val="accent1">
                <a:alpha val="60000"/>
              </a:schemeClr>
            </a:solidFill>
            <a:ln/>
          </p:spPr>
        </p:sp>
        <p:sp>
          <p:nvSpPr>
            <p:cNvPr id="31" name="AutoShape 31"/>
            <p:cNvSpPr/>
            <p:nvPr/>
          </p:nvSpPr>
          <p:spPr>
            <a:xfrm>
              <a:off x="799768" y="701751"/>
              <a:ext cx="69238" cy="69238"/>
            </a:xfrm>
            <a:prstGeom prst="ellipse">
              <a:avLst/>
            </a:prstGeom>
            <a:solidFill>
              <a:schemeClr val="accent1">
                <a:alpha val="40000"/>
              </a:schemeClr>
            </a:solidFill>
            <a:ln/>
          </p:spPr>
        </p:sp>
        <p:sp>
          <p:nvSpPr>
            <p:cNvPr id="32" name="AutoShape 32"/>
            <p:cNvSpPr/>
            <p:nvPr/>
          </p:nvSpPr>
          <p:spPr>
            <a:xfrm>
              <a:off x="904945" y="697618"/>
              <a:ext cx="65594" cy="65594"/>
            </a:xfrm>
            <a:prstGeom prst="ellipse">
              <a:avLst/>
            </a:prstGeom>
            <a:solidFill>
              <a:schemeClr val="accent1">
                <a:alpha val="20000"/>
              </a:schemeClr>
            </a:solidFill>
            <a:ln/>
          </p:spPr>
        </p:sp>
        <p:sp>
          <p:nvSpPr>
            <p:cNvPr id="33" name="TextBox 33"/>
            <p:cNvSpPr txBox="1"/>
            <p:nvPr/>
          </p:nvSpPr>
          <p:spPr>
            <a:xfrm>
              <a:off x="1094842" y="93878"/>
              <a:ext cx="10001250" cy="826316"/>
            </a:xfrm>
            <a:prstGeom prst="rect">
              <a:avLst/>
            </a:prstGeom>
            <a:ln/>
          </p:spPr>
          <p:txBody>
            <a:bodyPr vert="horz" wrap="square" lIns="123825" tIns="123825" rIns="57150" bIns="123825" rtlCol="0" anchor="t" anchorCtr="0">
              <a:spAutoFit/>
            </a:bodyPr>
            <a:lstStyle/>
            <a:p>
              <a:pPr>
                <a:lnSpc>
                  <a:spcPct val="140000"/>
                </a:lnSpc>
              </a:pPr>
              <a:r>
                <a:rPr lang="zh-CN" altLang="en-US" sz="3000" b="1" dirty="0">
                  <a:solidFill>
                    <a:schemeClr val="accent1">
                      <a:alpha val="100000"/>
                    </a:schemeClr>
                  </a:solidFill>
                  <a:latin typeface="Microsoft Yahei"/>
                  <a:ea typeface="Microsoft Yahei"/>
                  <a:cs typeface="Microsoft Yahei"/>
                </a:rPr>
                <a:t>可解释相似度建模</a:t>
              </a:r>
              <a:endParaRPr lang="en-US" altLang="zh-CN" sz="3000" b="1" dirty="0">
                <a:solidFill>
                  <a:schemeClr val="accent1">
                    <a:alpha val="100000"/>
                  </a:schemeClr>
                </a:solidFill>
                <a:latin typeface="Microsoft Yahei"/>
                <a:ea typeface="Microsoft Yahei"/>
                <a:cs typeface="Microsoft Yahei"/>
              </a:endParaRPr>
            </a:p>
          </p:txBody>
        </p:sp>
      </p:grpSp>
      <p:pic>
        <p:nvPicPr>
          <p:cNvPr id="6" name="图片 5">
            <a:extLst>
              <a:ext uri="{FF2B5EF4-FFF2-40B4-BE49-F238E27FC236}">
                <a16:creationId xmlns:a16="http://schemas.microsoft.com/office/drawing/2014/main" id="{BD89FA13-DA92-1A0C-4A35-A416527DEBC5}"/>
              </a:ext>
            </a:extLst>
          </p:cNvPr>
          <p:cNvPicPr>
            <a:picLocks noChangeAspect="1"/>
          </p:cNvPicPr>
          <p:nvPr/>
        </p:nvPicPr>
        <p:blipFill>
          <a:blip r:embed="rId2"/>
          <a:stretch>
            <a:fillRect/>
          </a:stretch>
        </p:blipFill>
        <p:spPr>
          <a:xfrm>
            <a:off x="3523355" y="4270689"/>
            <a:ext cx="2180204" cy="472556"/>
          </a:xfrm>
          <a:prstGeom prst="rect">
            <a:avLst/>
          </a:prstGeom>
        </p:spPr>
      </p:pic>
      <p:pic>
        <p:nvPicPr>
          <p:cNvPr id="10" name="图片 9">
            <a:extLst>
              <a:ext uri="{FF2B5EF4-FFF2-40B4-BE49-F238E27FC236}">
                <a16:creationId xmlns:a16="http://schemas.microsoft.com/office/drawing/2014/main" id="{C5F2CDD0-DB48-373B-B17D-18D2238C604E}"/>
              </a:ext>
            </a:extLst>
          </p:cNvPr>
          <p:cNvPicPr>
            <a:picLocks noChangeAspect="1"/>
          </p:cNvPicPr>
          <p:nvPr/>
        </p:nvPicPr>
        <p:blipFill>
          <a:blip r:embed="rId3"/>
          <a:stretch>
            <a:fillRect/>
          </a:stretch>
        </p:blipFill>
        <p:spPr>
          <a:xfrm>
            <a:off x="2547109" y="4637335"/>
            <a:ext cx="2562583" cy="771633"/>
          </a:xfrm>
          <a:prstGeom prst="rect">
            <a:avLst/>
          </a:prstGeom>
        </p:spPr>
      </p:pic>
      <p:pic>
        <p:nvPicPr>
          <p:cNvPr id="34" name="图片 33">
            <a:extLst>
              <a:ext uri="{FF2B5EF4-FFF2-40B4-BE49-F238E27FC236}">
                <a16:creationId xmlns:a16="http://schemas.microsoft.com/office/drawing/2014/main" id="{D110DB5D-ED89-31BD-CCA7-A9AE4C9EA47D}"/>
              </a:ext>
            </a:extLst>
          </p:cNvPr>
          <p:cNvPicPr>
            <a:picLocks noChangeAspect="1"/>
          </p:cNvPicPr>
          <p:nvPr/>
        </p:nvPicPr>
        <p:blipFill>
          <a:blip r:embed="rId4"/>
          <a:stretch>
            <a:fillRect/>
          </a:stretch>
        </p:blipFill>
        <p:spPr>
          <a:xfrm>
            <a:off x="3523355" y="5431780"/>
            <a:ext cx="2591162" cy="571580"/>
          </a:xfrm>
          <a:prstGeom prst="rect">
            <a:avLst/>
          </a:prstGeom>
        </p:spPr>
      </p:pic>
      <p:pic>
        <p:nvPicPr>
          <p:cNvPr id="38" name="图片 37">
            <a:extLst>
              <a:ext uri="{FF2B5EF4-FFF2-40B4-BE49-F238E27FC236}">
                <a16:creationId xmlns:a16="http://schemas.microsoft.com/office/drawing/2014/main" id="{CD1B4ABE-EA71-D6E9-EB46-5A215166B073}"/>
              </a:ext>
            </a:extLst>
          </p:cNvPr>
          <p:cNvPicPr>
            <a:picLocks noChangeAspect="1"/>
          </p:cNvPicPr>
          <p:nvPr/>
        </p:nvPicPr>
        <p:blipFill>
          <a:blip r:embed="rId5"/>
          <a:stretch>
            <a:fillRect/>
          </a:stretch>
        </p:blipFill>
        <p:spPr>
          <a:xfrm>
            <a:off x="2667000" y="6026173"/>
            <a:ext cx="3038899" cy="600159"/>
          </a:xfrm>
          <a:prstGeom prst="rect">
            <a:avLst/>
          </a:prstGeom>
        </p:spPr>
      </p:pic>
    </p:spTree>
    <p:extLst>
      <p:ext uri="{BB962C8B-B14F-4D97-AF65-F5344CB8AC3E}">
        <p14:creationId xmlns:p14="http://schemas.microsoft.com/office/powerpoint/2010/main" val="2505646632"/>
      </p:ext>
    </p:extLst>
  </p:cSld>
  <p:clrMapOvr>
    <a:masterClrMapping/>
  </p:clrMapOvr>
</p:sld>
</file>

<file path=ppt/theme/theme1.xml><?xml version="1.0" encoding="utf-8"?>
<a:theme xmlns:a="http://schemas.openxmlformats.org/drawingml/2006/main" name="Office Theme">
  <a:themeElements>
    <a:clrScheme name="Office">
      <a:dk1>
        <a:srgbClr val="404040"/>
      </a:dk1>
      <a:lt1>
        <a:srgbClr val="FFFFFF"/>
      </a:lt1>
      <a:dk2>
        <a:srgbClr val="000000"/>
      </a:dk2>
      <a:lt2>
        <a:srgbClr val="FFFFFF"/>
      </a:lt2>
      <a:accent1>
        <a:srgbClr val="4C678E"/>
      </a:accent1>
      <a:accent2>
        <a:srgbClr val="6684B0"/>
      </a:accent2>
      <a:accent3>
        <a:srgbClr val="639CD6"/>
      </a:accent3>
      <a:accent4>
        <a:srgbClr val="6EB7F0"/>
      </a:accent4>
      <a:accent5>
        <a:srgbClr val="6991E0"/>
      </a:accent5>
      <a:accent6>
        <a:srgbClr val="9EA2D9"/>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730</TotalTime>
  <Words>1768</Words>
  <Application>Microsoft Office PowerPoint</Application>
  <PresentationFormat>宽屏</PresentationFormat>
  <Paragraphs>186</Paragraphs>
  <Slides>32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32</vt:i4>
      </vt:variant>
    </vt:vector>
  </HeadingPairs>
  <TitlesOfParts>
    <vt:vector size="40" baseType="lpstr">
      <vt:lpstr>-apple-system</vt:lpstr>
      <vt:lpstr>KaTeX_Main</vt:lpstr>
      <vt:lpstr>KaTeX_Math</vt:lpstr>
      <vt:lpstr>Microsoft Yahei</vt:lpstr>
      <vt:lpstr>Microsoft Yahei</vt:lpstr>
      <vt:lpstr>Arial</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刘佳乐</dc:creator>
  <cp:lastModifiedBy>璐 李</cp:lastModifiedBy>
  <cp:revision>6</cp:revision>
  <dcterms:created xsi:type="dcterms:W3CDTF">2006-08-16T00:00:00Z</dcterms:created>
  <dcterms:modified xsi:type="dcterms:W3CDTF">2024-04-20T06:58:00Z</dcterms:modified>
</cp:coreProperties>
</file>