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FAD4A4-2142-4DD5-B96F-09B83F6C23B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DFDFF2C-2353-4547-BBB7-4D03DE4D14D8}">
      <dgm:prSet/>
      <dgm:spPr/>
      <dgm:t>
        <a:bodyPr/>
        <a:lstStyle/>
        <a:p>
          <a:r>
            <a:rPr lang="en-US"/>
            <a:t>Scrum Master</a:t>
          </a:r>
        </a:p>
      </dgm:t>
    </dgm:pt>
    <dgm:pt modelId="{8D62A87C-A2EC-4549-B429-3B5FDAF35BCE}" type="parTrans" cxnId="{8B745528-1979-45E2-8AB7-73E921FE535C}">
      <dgm:prSet/>
      <dgm:spPr/>
      <dgm:t>
        <a:bodyPr/>
        <a:lstStyle/>
        <a:p>
          <a:endParaRPr lang="en-US"/>
        </a:p>
      </dgm:t>
    </dgm:pt>
    <dgm:pt modelId="{BFACC735-4860-4A8E-B687-913C0F14F3EB}" type="sibTrans" cxnId="{8B745528-1979-45E2-8AB7-73E921FE535C}">
      <dgm:prSet/>
      <dgm:spPr/>
      <dgm:t>
        <a:bodyPr/>
        <a:lstStyle/>
        <a:p>
          <a:endParaRPr lang="en-US"/>
        </a:p>
      </dgm:t>
    </dgm:pt>
    <dgm:pt modelId="{E4D73BCB-DA51-403D-AA75-4451DEA417AF}">
      <dgm:prSet/>
      <dgm:spPr/>
      <dgm:t>
        <a:bodyPr/>
        <a:lstStyle/>
        <a:p>
          <a:r>
            <a:rPr lang="en-US"/>
            <a:t>Product Owner</a:t>
          </a:r>
        </a:p>
      </dgm:t>
    </dgm:pt>
    <dgm:pt modelId="{C5B653DD-23F8-494A-A527-DDAEF20219F1}" type="parTrans" cxnId="{CB5B7D33-4022-4492-89D4-2552103DF6AD}">
      <dgm:prSet/>
      <dgm:spPr/>
      <dgm:t>
        <a:bodyPr/>
        <a:lstStyle/>
        <a:p>
          <a:endParaRPr lang="en-US"/>
        </a:p>
      </dgm:t>
    </dgm:pt>
    <dgm:pt modelId="{D218401A-9292-4225-8D16-E7A01D5DDE21}" type="sibTrans" cxnId="{CB5B7D33-4022-4492-89D4-2552103DF6AD}">
      <dgm:prSet/>
      <dgm:spPr/>
      <dgm:t>
        <a:bodyPr/>
        <a:lstStyle/>
        <a:p>
          <a:endParaRPr lang="en-US"/>
        </a:p>
      </dgm:t>
    </dgm:pt>
    <dgm:pt modelId="{BB10B76D-382C-4AB3-A976-D620D9F599F2}">
      <dgm:prSet/>
      <dgm:spPr/>
      <dgm:t>
        <a:bodyPr/>
        <a:lstStyle/>
        <a:p>
          <a:r>
            <a:rPr lang="en-US"/>
            <a:t>Developers</a:t>
          </a:r>
        </a:p>
      </dgm:t>
    </dgm:pt>
    <dgm:pt modelId="{9EBEB514-4886-42F7-95D1-ED19C04072C1}" type="parTrans" cxnId="{465F5854-30E0-4EB0-86D3-FF9EAF00733F}">
      <dgm:prSet/>
      <dgm:spPr/>
      <dgm:t>
        <a:bodyPr/>
        <a:lstStyle/>
        <a:p>
          <a:endParaRPr lang="en-US"/>
        </a:p>
      </dgm:t>
    </dgm:pt>
    <dgm:pt modelId="{45D83643-D7E6-44B1-BB86-177B52198F90}" type="sibTrans" cxnId="{465F5854-30E0-4EB0-86D3-FF9EAF00733F}">
      <dgm:prSet/>
      <dgm:spPr/>
      <dgm:t>
        <a:bodyPr/>
        <a:lstStyle/>
        <a:p>
          <a:endParaRPr lang="en-US"/>
        </a:p>
      </dgm:t>
    </dgm:pt>
    <dgm:pt modelId="{B9AB0644-933D-4A89-912F-B6446AEA2CBF}">
      <dgm:prSet/>
      <dgm:spPr/>
      <dgm:t>
        <a:bodyPr/>
        <a:lstStyle/>
        <a:p>
          <a:r>
            <a:rPr lang="en-US"/>
            <a:t>Testers</a:t>
          </a:r>
        </a:p>
      </dgm:t>
    </dgm:pt>
    <dgm:pt modelId="{89B26DAE-53D4-4CED-B6AE-3F3D407D7350}" type="parTrans" cxnId="{48C70303-FFE5-4460-B001-33311F1D2A29}">
      <dgm:prSet/>
      <dgm:spPr/>
      <dgm:t>
        <a:bodyPr/>
        <a:lstStyle/>
        <a:p>
          <a:endParaRPr lang="en-US"/>
        </a:p>
      </dgm:t>
    </dgm:pt>
    <dgm:pt modelId="{80DD8AB9-2936-4E57-91DB-C4D6D4FB226B}" type="sibTrans" cxnId="{48C70303-FFE5-4460-B001-33311F1D2A29}">
      <dgm:prSet/>
      <dgm:spPr/>
      <dgm:t>
        <a:bodyPr/>
        <a:lstStyle/>
        <a:p>
          <a:endParaRPr lang="en-US"/>
        </a:p>
      </dgm:t>
    </dgm:pt>
    <dgm:pt modelId="{D969DA2D-F0F9-4EBB-8E90-9C0F4E6ECBC1}" type="pres">
      <dgm:prSet presAssocID="{1CFAD4A4-2142-4DD5-B96F-09B83F6C23B8}" presName="linear" presStyleCnt="0">
        <dgm:presLayoutVars>
          <dgm:animLvl val="lvl"/>
          <dgm:resizeHandles val="exact"/>
        </dgm:presLayoutVars>
      </dgm:prSet>
      <dgm:spPr/>
    </dgm:pt>
    <dgm:pt modelId="{3DAB1252-7C85-479F-A1CF-D99514D839FB}" type="pres">
      <dgm:prSet presAssocID="{9DFDFF2C-2353-4547-BBB7-4D03DE4D14D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3189D19-C771-43F7-BA58-0A3304CA1F0E}" type="pres">
      <dgm:prSet presAssocID="{BFACC735-4860-4A8E-B687-913C0F14F3EB}" presName="spacer" presStyleCnt="0"/>
      <dgm:spPr/>
    </dgm:pt>
    <dgm:pt modelId="{390352E6-B3C0-46BF-89F1-A83EE7754CAC}" type="pres">
      <dgm:prSet presAssocID="{E4D73BCB-DA51-403D-AA75-4451DEA417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8D4CFCB-FDEF-4867-83E3-5A6636CA4A5C}" type="pres">
      <dgm:prSet presAssocID="{D218401A-9292-4225-8D16-E7A01D5DDE21}" presName="spacer" presStyleCnt="0"/>
      <dgm:spPr/>
    </dgm:pt>
    <dgm:pt modelId="{3C98CF48-D770-454C-BEC8-FF1392F9DF9C}" type="pres">
      <dgm:prSet presAssocID="{BB10B76D-382C-4AB3-A976-D620D9F599F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76BE60D-D571-4168-A31D-2D0510145B40}" type="pres">
      <dgm:prSet presAssocID="{45D83643-D7E6-44B1-BB86-177B52198F90}" presName="spacer" presStyleCnt="0"/>
      <dgm:spPr/>
    </dgm:pt>
    <dgm:pt modelId="{8079C129-2317-4338-A7AA-070985386CFA}" type="pres">
      <dgm:prSet presAssocID="{B9AB0644-933D-4A89-912F-B6446AEA2CB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8C70303-FFE5-4460-B001-33311F1D2A29}" srcId="{1CFAD4A4-2142-4DD5-B96F-09B83F6C23B8}" destId="{B9AB0644-933D-4A89-912F-B6446AEA2CBF}" srcOrd="3" destOrd="0" parTransId="{89B26DAE-53D4-4CED-B6AE-3F3D407D7350}" sibTransId="{80DD8AB9-2936-4E57-91DB-C4D6D4FB226B}"/>
    <dgm:cxn modelId="{8B745528-1979-45E2-8AB7-73E921FE535C}" srcId="{1CFAD4A4-2142-4DD5-B96F-09B83F6C23B8}" destId="{9DFDFF2C-2353-4547-BBB7-4D03DE4D14D8}" srcOrd="0" destOrd="0" parTransId="{8D62A87C-A2EC-4549-B429-3B5FDAF35BCE}" sibTransId="{BFACC735-4860-4A8E-B687-913C0F14F3EB}"/>
    <dgm:cxn modelId="{CB5B7D33-4022-4492-89D4-2552103DF6AD}" srcId="{1CFAD4A4-2142-4DD5-B96F-09B83F6C23B8}" destId="{E4D73BCB-DA51-403D-AA75-4451DEA417AF}" srcOrd="1" destOrd="0" parTransId="{C5B653DD-23F8-494A-A527-DDAEF20219F1}" sibTransId="{D218401A-9292-4225-8D16-E7A01D5DDE21}"/>
    <dgm:cxn modelId="{EA837C63-948E-44FA-812D-65A54D157EBA}" type="presOf" srcId="{1CFAD4A4-2142-4DD5-B96F-09B83F6C23B8}" destId="{D969DA2D-F0F9-4EBB-8E90-9C0F4E6ECBC1}" srcOrd="0" destOrd="0" presId="urn:microsoft.com/office/officeart/2005/8/layout/vList2"/>
    <dgm:cxn modelId="{465F5854-30E0-4EB0-86D3-FF9EAF00733F}" srcId="{1CFAD4A4-2142-4DD5-B96F-09B83F6C23B8}" destId="{BB10B76D-382C-4AB3-A976-D620D9F599F2}" srcOrd="2" destOrd="0" parTransId="{9EBEB514-4886-42F7-95D1-ED19C04072C1}" sibTransId="{45D83643-D7E6-44B1-BB86-177B52198F90}"/>
    <dgm:cxn modelId="{8B9FC298-6831-4548-B649-DD7D3E8F8F45}" type="presOf" srcId="{9DFDFF2C-2353-4547-BBB7-4D03DE4D14D8}" destId="{3DAB1252-7C85-479F-A1CF-D99514D839FB}" srcOrd="0" destOrd="0" presId="urn:microsoft.com/office/officeart/2005/8/layout/vList2"/>
    <dgm:cxn modelId="{14C612BF-5B95-46FC-AEDA-95DCACBBBBFE}" type="presOf" srcId="{B9AB0644-933D-4A89-912F-B6446AEA2CBF}" destId="{8079C129-2317-4338-A7AA-070985386CFA}" srcOrd="0" destOrd="0" presId="urn:microsoft.com/office/officeart/2005/8/layout/vList2"/>
    <dgm:cxn modelId="{CABD36CE-D330-49AE-8E12-0DF80D3569A8}" type="presOf" srcId="{E4D73BCB-DA51-403D-AA75-4451DEA417AF}" destId="{390352E6-B3C0-46BF-89F1-A83EE7754CAC}" srcOrd="0" destOrd="0" presId="urn:microsoft.com/office/officeart/2005/8/layout/vList2"/>
    <dgm:cxn modelId="{3F99ADF3-93ED-4BCD-82BD-9047BE7E9304}" type="presOf" srcId="{BB10B76D-382C-4AB3-A976-D620D9F599F2}" destId="{3C98CF48-D770-454C-BEC8-FF1392F9DF9C}" srcOrd="0" destOrd="0" presId="urn:microsoft.com/office/officeart/2005/8/layout/vList2"/>
    <dgm:cxn modelId="{AF3F2D5B-3AFE-4A22-8E28-E00FB71FD0AF}" type="presParOf" srcId="{D969DA2D-F0F9-4EBB-8E90-9C0F4E6ECBC1}" destId="{3DAB1252-7C85-479F-A1CF-D99514D839FB}" srcOrd="0" destOrd="0" presId="urn:microsoft.com/office/officeart/2005/8/layout/vList2"/>
    <dgm:cxn modelId="{5325A246-4A5F-4C1C-BE2C-840990D02ECD}" type="presParOf" srcId="{D969DA2D-F0F9-4EBB-8E90-9C0F4E6ECBC1}" destId="{93189D19-C771-43F7-BA58-0A3304CA1F0E}" srcOrd="1" destOrd="0" presId="urn:microsoft.com/office/officeart/2005/8/layout/vList2"/>
    <dgm:cxn modelId="{256868DF-A4C8-4351-8FAE-3D52326551F6}" type="presParOf" srcId="{D969DA2D-F0F9-4EBB-8E90-9C0F4E6ECBC1}" destId="{390352E6-B3C0-46BF-89F1-A83EE7754CAC}" srcOrd="2" destOrd="0" presId="urn:microsoft.com/office/officeart/2005/8/layout/vList2"/>
    <dgm:cxn modelId="{B3456F90-6427-43B4-B084-B96695DC082E}" type="presParOf" srcId="{D969DA2D-F0F9-4EBB-8E90-9C0F4E6ECBC1}" destId="{F8D4CFCB-FDEF-4867-83E3-5A6636CA4A5C}" srcOrd="3" destOrd="0" presId="urn:microsoft.com/office/officeart/2005/8/layout/vList2"/>
    <dgm:cxn modelId="{02655B7A-FEAA-47CB-9C70-4EC5088EAE99}" type="presParOf" srcId="{D969DA2D-F0F9-4EBB-8E90-9C0F4E6ECBC1}" destId="{3C98CF48-D770-454C-BEC8-FF1392F9DF9C}" srcOrd="4" destOrd="0" presId="urn:microsoft.com/office/officeart/2005/8/layout/vList2"/>
    <dgm:cxn modelId="{AF1E09F1-F458-4C67-B092-934F59882DF3}" type="presParOf" srcId="{D969DA2D-F0F9-4EBB-8E90-9C0F4E6ECBC1}" destId="{976BE60D-D571-4168-A31D-2D0510145B40}" srcOrd="5" destOrd="0" presId="urn:microsoft.com/office/officeart/2005/8/layout/vList2"/>
    <dgm:cxn modelId="{136F89A1-E25F-41FC-916B-B01329D5865B}" type="presParOf" srcId="{D969DA2D-F0F9-4EBB-8E90-9C0F4E6ECBC1}" destId="{8079C129-2317-4338-A7AA-070985386CF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B1252-7C85-479F-A1CF-D99514D839FB}">
      <dsp:nvSpPr>
        <dsp:cNvPr id="0" name=""/>
        <dsp:cNvSpPr/>
      </dsp:nvSpPr>
      <dsp:spPr>
        <a:xfrm>
          <a:off x="0" y="7381"/>
          <a:ext cx="6289466" cy="11793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Scrum Master</a:t>
          </a:r>
        </a:p>
      </dsp:txBody>
      <dsp:txXfrm>
        <a:off x="57572" y="64953"/>
        <a:ext cx="6174322" cy="1064215"/>
      </dsp:txXfrm>
    </dsp:sp>
    <dsp:sp modelId="{390352E6-B3C0-46BF-89F1-A83EE7754CAC}">
      <dsp:nvSpPr>
        <dsp:cNvPr id="0" name=""/>
        <dsp:cNvSpPr/>
      </dsp:nvSpPr>
      <dsp:spPr>
        <a:xfrm>
          <a:off x="0" y="1324981"/>
          <a:ext cx="6289466" cy="11793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Product Owner</a:t>
          </a:r>
        </a:p>
      </dsp:txBody>
      <dsp:txXfrm>
        <a:off x="57572" y="1382553"/>
        <a:ext cx="6174322" cy="1064215"/>
      </dsp:txXfrm>
    </dsp:sp>
    <dsp:sp modelId="{3C98CF48-D770-454C-BEC8-FF1392F9DF9C}">
      <dsp:nvSpPr>
        <dsp:cNvPr id="0" name=""/>
        <dsp:cNvSpPr/>
      </dsp:nvSpPr>
      <dsp:spPr>
        <a:xfrm>
          <a:off x="0" y="2642581"/>
          <a:ext cx="6289466" cy="11793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Developers</a:t>
          </a:r>
        </a:p>
      </dsp:txBody>
      <dsp:txXfrm>
        <a:off x="57572" y="2700153"/>
        <a:ext cx="6174322" cy="1064215"/>
      </dsp:txXfrm>
    </dsp:sp>
    <dsp:sp modelId="{8079C129-2317-4338-A7AA-070985386CFA}">
      <dsp:nvSpPr>
        <dsp:cNvPr id="0" name=""/>
        <dsp:cNvSpPr/>
      </dsp:nvSpPr>
      <dsp:spPr>
        <a:xfrm>
          <a:off x="0" y="3960181"/>
          <a:ext cx="6289466" cy="11793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Testers</a:t>
          </a:r>
        </a:p>
      </dsp:txBody>
      <dsp:txXfrm>
        <a:off x="57572" y="4017753"/>
        <a:ext cx="6174322" cy="1064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3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4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1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5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2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3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6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6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modeling.com/essays/changemanagement.htm" TargetMode="External"/><Relationship Id="rId2" Type="http://schemas.openxmlformats.org/officeDocument/2006/relationships/hyperlink" Target="https://relevant.software/blog/agile-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1C171-0D69-2EC0-D2CA-1645C49F6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en-US" sz="5100"/>
              <a:t>Agile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A237D-5EF0-2F70-D86D-76F5627D8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Foster Hare</a:t>
            </a:r>
          </a:p>
          <a:p>
            <a:pPr algn="l"/>
            <a:r>
              <a:rPr lang="en-US" dirty="0"/>
              <a:t>CS 250</a:t>
            </a: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67983571-149B-05E8-D021-14498E89BB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315" r="16032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80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D977-3126-D44A-AF7D-36EFD76A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CF93-2244-8BE1-CB21-D7468E9EA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-457200">
              <a:buNone/>
            </a:pPr>
            <a:r>
              <a:rPr lang="en-US" dirty="0" err="1">
                <a:effectLst/>
              </a:rPr>
              <a:t>Dzubia</a:t>
            </a:r>
            <a:r>
              <a:rPr lang="en-US" dirty="0">
                <a:effectLst/>
              </a:rPr>
              <a:t>, A. (2024, June 7). </a:t>
            </a:r>
            <a:r>
              <a:rPr lang="en-US" i="1" dirty="0">
                <a:effectLst/>
              </a:rPr>
              <a:t>Navigating the agile software development life cycle: Phases, 	tools, roadmap</a:t>
            </a:r>
            <a:r>
              <a:rPr lang="en-US" dirty="0">
                <a:effectLst/>
              </a:rPr>
              <a:t>. Relevant Software. </a:t>
            </a:r>
            <a:r>
              <a:rPr lang="en-US" dirty="0">
                <a:effectLst/>
                <a:hlinkClick r:id="rId2"/>
              </a:rPr>
              <a:t>https://relevant.software/blog/agile-</a:t>
            </a:r>
            <a:r>
              <a:rPr lang="en-US" dirty="0">
                <a:effectLst/>
              </a:rPr>
              <a:t>	software-development-lifecycle-phases-explained/ </a:t>
            </a:r>
          </a:p>
          <a:p>
            <a:pPr marL="0" indent="-457200">
              <a:buNone/>
            </a:pPr>
            <a:r>
              <a:rPr lang="en-US" dirty="0">
                <a:effectLst/>
              </a:rPr>
              <a:t>Agile Requirements Change Management – The Agile Modeling (AM) Method. (n.d.). 	</a:t>
            </a:r>
            <a:r>
              <a:rPr lang="en-US" dirty="0">
                <a:effectLst/>
                <a:hlinkClick r:id="rId3"/>
              </a:rPr>
              <a:t>https://agilemodeling.com/essays/changemanagement.htm</a:t>
            </a:r>
            <a:endParaRPr lang="en-US" dirty="0">
              <a:effectLst/>
            </a:endParaRPr>
          </a:p>
          <a:p>
            <a:pPr marL="0" indent="-457200">
              <a:buNone/>
            </a:pPr>
            <a:r>
              <a:rPr lang="en-US" dirty="0">
                <a:effectLst/>
              </a:rPr>
              <a:t>Cobb, C. G. (2015). The project manager’s guide to mastering agile : principles and practices for an 	adaptive approach. John Wiley. 	https://ebookcentral.proquest.com/lib/think/reader.action?docID=1895876&amp;ppg=131</a:t>
            </a:r>
          </a:p>
          <a:p>
            <a:pPr marL="0" indent="-457200">
              <a:buNone/>
            </a:pPr>
            <a:endParaRPr lang="en-US" dirty="0">
              <a:effectLst/>
            </a:endParaRPr>
          </a:p>
          <a:p>
            <a:pPr marL="0" indent="-457200">
              <a:buNone/>
            </a:pPr>
            <a:r>
              <a:rPr lang="en-US" dirty="0">
                <a:effectLst/>
              </a:rPr>
              <a:t>‌</a:t>
            </a:r>
          </a:p>
          <a:p>
            <a:pPr marL="0" indent="-457200">
              <a:buNone/>
            </a:pPr>
            <a:endParaRPr lang="en-US" dirty="0">
              <a:effectLst/>
            </a:endParaRPr>
          </a:p>
          <a:p>
            <a:pPr marL="0" indent="-457200">
              <a:buNone/>
            </a:pPr>
            <a:r>
              <a:rPr lang="en-US" dirty="0">
                <a:effectLst/>
              </a:rPr>
              <a:t>‌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2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FF4BD241-F172-410B-B0DE-9D7344B35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0"/>
            <a:ext cx="4850735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  <a:gd name="connsiteX0" fmla="*/ 2482758 w 5839784"/>
              <a:gd name="connsiteY0" fmla="*/ 10951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82758 w 5839784"/>
              <a:gd name="connsiteY4" fmla="*/ 10951 h 6857998"/>
              <a:gd name="connsiteX0" fmla="*/ 2495565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95565 w 5839784"/>
              <a:gd name="connsiteY4" fmla="*/ 0 h 6857998"/>
              <a:gd name="connsiteX0" fmla="*/ 2328480 w 5672699"/>
              <a:gd name="connsiteY0" fmla="*/ 0 h 6857998"/>
              <a:gd name="connsiteX1" fmla="*/ 5672699 w 5672699"/>
              <a:gd name="connsiteY1" fmla="*/ 0 h 6857998"/>
              <a:gd name="connsiteX2" fmla="*/ 5672699 w 5672699"/>
              <a:gd name="connsiteY2" fmla="*/ 6857998 h 6857998"/>
              <a:gd name="connsiteX3" fmla="*/ 0 w 5672699"/>
              <a:gd name="connsiteY3" fmla="*/ 6856093 h 6857998"/>
              <a:gd name="connsiteX4" fmla="*/ 2328480 w 5672699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2699" h="6857998">
                <a:moveTo>
                  <a:pt x="2328480" y="0"/>
                </a:moveTo>
                <a:lnTo>
                  <a:pt x="5672699" y="0"/>
                </a:lnTo>
                <a:lnTo>
                  <a:pt x="5672699" y="6857998"/>
                </a:lnTo>
                <a:lnTo>
                  <a:pt x="0" y="6856093"/>
                </a:lnTo>
                <a:lnTo>
                  <a:pt x="232848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F8483-0AFF-5A56-1FD2-316FA2E0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05" y="657225"/>
            <a:ext cx="3230515" cy="3569822"/>
          </a:xfrm>
        </p:spPr>
        <p:txBody>
          <a:bodyPr anchor="t">
            <a:normAutofit/>
          </a:bodyPr>
          <a:lstStyle/>
          <a:p>
            <a:r>
              <a:rPr lang="en-US" dirty="0"/>
              <a:t>Scrum Team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93" y="4305300"/>
            <a:ext cx="4515220" cy="25527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DEE3B2-AFFE-CBE3-926D-DE1257045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508931"/>
              </p:ext>
            </p:extLst>
          </p:nvPr>
        </p:nvGraphicFramePr>
        <p:xfrm>
          <a:off x="5146923" y="832268"/>
          <a:ext cx="6289466" cy="5146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708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75F4-C4FE-BA99-B0B7-DDE8A4F8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25826-DDDD-D421-80E5-10435782F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scrum master is responsible for the facilitation of the team, to encourage them to make improvements where necessary while adhering to the plan at hand.</a:t>
            </a:r>
          </a:p>
          <a:p>
            <a:r>
              <a:rPr lang="en-US" dirty="0"/>
              <a:t>They are also responsible for Sprint planning, whether it be conducting reviews or setting the schedule for the daily meetings</a:t>
            </a:r>
          </a:p>
          <a:p>
            <a:r>
              <a:rPr lang="en-US" dirty="0"/>
              <a:t>They are the planning masterminds behind the project, setting dates and times for due dates and meetings/milestone checks.</a:t>
            </a:r>
          </a:p>
        </p:txBody>
      </p:sp>
    </p:spTree>
    <p:extLst>
      <p:ext uri="{BB962C8B-B14F-4D97-AF65-F5344CB8AC3E}">
        <p14:creationId xmlns:p14="http://schemas.microsoft.com/office/powerpoint/2010/main" val="154262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B185-BB2B-25D0-72C2-452DBE68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0EAC6-5C36-EAC6-4114-50134AE07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Responsible for defining the product according to the desire of the customer</a:t>
            </a:r>
          </a:p>
          <a:p>
            <a:r>
              <a:rPr lang="en-US" dirty="0"/>
              <a:t>Responsible for designating priorities to the Scrum Master and team</a:t>
            </a:r>
          </a:p>
          <a:p>
            <a:r>
              <a:rPr lang="en-US" dirty="0"/>
              <a:t>Responsible for managing the backlog</a:t>
            </a:r>
          </a:p>
          <a:p>
            <a:r>
              <a:rPr lang="en-US" dirty="0"/>
              <a:t>Liaison between stakeholders and the team</a:t>
            </a:r>
          </a:p>
        </p:txBody>
      </p:sp>
    </p:spTree>
    <p:extLst>
      <p:ext uri="{BB962C8B-B14F-4D97-AF65-F5344CB8AC3E}">
        <p14:creationId xmlns:p14="http://schemas.microsoft.com/office/powerpoint/2010/main" val="41158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AC0D-5739-84E3-18FE-5ADEF36A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5EDFA-1436-BEA0-8E43-3EE9BF700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Proverbial “elbow grease” of the team</a:t>
            </a:r>
          </a:p>
          <a:p>
            <a:r>
              <a:rPr lang="en-US" dirty="0"/>
              <a:t>Responsible for fixing problems that arise</a:t>
            </a:r>
          </a:p>
          <a:p>
            <a:r>
              <a:rPr lang="en-US" dirty="0"/>
              <a:t>Skilled at staying on task</a:t>
            </a:r>
          </a:p>
          <a:p>
            <a:r>
              <a:rPr lang="en-US" dirty="0"/>
              <a:t>Skilled at adapting to change</a:t>
            </a:r>
          </a:p>
        </p:txBody>
      </p:sp>
    </p:spTree>
    <p:extLst>
      <p:ext uri="{BB962C8B-B14F-4D97-AF65-F5344CB8AC3E}">
        <p14:creationId xmlns:p14="http://schemas.microsoft.com/office/powerpoint/2010/main" val="52073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3789" y="6628"/>
            <a:ext cx="4518211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5882" h="6857998">
                <a:moveTo>
                  <a:pt x="2702091" y="0"/>
                </a:moveTo>
                <a:lnTo>
                  <a:pt x="6125882" y="0"/>
                </a:lnTo>
                <a:lnTo>
                  <a:pt x="6125882" y="6857998"/>
                </a:lnTo>
                <a:lnTo>
                  <a:pt x="0" y="6846045"/>
                </a:lnTo>
                <a:lnTo>
                  <a:pt x="270209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0F071-8D4F-9E77-EC5C-AC77C1B1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048" y="1645542"/>
            <a:ext cx="7009948" cy="35161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BAC72-C3CA-DD73-009A-FC5A5EBE5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53061" y="3637722"/>
            <a:ext cx="2663687" cy="20264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sz="1800" b="1" cap="all" spc="300">
                <a:solidFill>
                  <a:schemeClr val="tx2"/>
                </a:solidFill>
              </a:rPr>
              <a:t>Agile vs. Waterfall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5898776" cy="13506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1613647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173896"/>
            <a:ext cx="3094383" cy="36841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038522" y="0"/>
            <a:ext cx="2153476" cy="44461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277412" y="-1"/>
            <a:ext cx="3914588" cy="20977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46383" y="5811078"/>
            <a:ext cx="4678017" cy="1046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4C10EA2-1BD8-4267-AA7D-AB8CCA53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98777" y="5307496"/>
            <a:ext cx="6293223" cy="155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20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665C-61F1-B1C7-7869-4A3F90E0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agile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1FA89-93DE-C18E-E104-13D606378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collection: Stakeholders and product owner collaborate to form the needs and plan for the product</a:t>
            </a:r>
          </a:p>
          <a:p>
            <a:r>
              <a:rPr lang="en-US" dirty="0"/>
              <a:t>Analysis: Analyze the needs of the team and delegate responsibilities</a:t>
            </a:r>
          </a:p>
          <a:p>
            <a:r>
              <a:rPr lang="en-US" dirty="0"/>
              <a:t>Design: Develop groundwork for the design and roadwork for the product</a:t>
            </a:r>
          </a:p>
          <a:p>
            <a:r>
              <a:rPr lang="en-US" dirty="0"/>
              <a:t>Coding: Develop code and begin implementation</a:t>
            </a:r>
          </a:p>
          <a:p>
            <a:r>
              <a:rPr lang="en-US" dirty="0"/>
              <a:t>Testing: Test the code that has been developed</a:t>
            </a:r>
          </a:p>
          <a:p>
            <a:r>
              <a:rPr lang="en-US" dirty="0"/>
              <a:t>Maintenance: Rework any bugs and issues found by the testers</a:t>
            </a:r>
          </a:p>
        </p:txBody>
      </p:sp>
    </p:spTree>
    <p:extLst>
      <p:ext uri="{BB962C8B-B14F-4D97-AF65-F5344CB8AC3E}">
        <p14:creationId xmlns:p14="http://schemas.microsoft.com/office/powerpoint/2010/main" val="35782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8E22-F9C1-C859-99A2-9A1E1239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D1489-12AA-1A74-8248-7B7A3067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-PROS</a:t>
            </a:r>
          </a:p>
          <a:p>
            <a:r>
              <a:rPr lang="en-US" dirty="0"/>
              <a:t>High adaptability</a:t>
            </a:r>
          </a:p>
          <a:p>
            <a:r>
              <a:rPr lang="en-US" dirty="0"/>
              <a:t>Fast feedback cycles</a:t>
            </a:r>
          </a:p>
          <a:p>
            <a:r>
              <a:rPr lang="en-US" dirty="0"/>
              <a:t>Improved visibility and accountability</a:t>
            </a:r>
          </a:p>
          <a:p>
            <a:r>
              <a:rPr lang="en-US" dirty="0"/>
              <a:t>Ability to split roles and prioritize assignments</a:t>
            </a:r>
          </a:p>
          <a:p>
            <a:r>
              <a:rPr lang="en-US" dirty="0"/>
              <a:t>-CONS-</a:t>
            </a:r>
          </a:p>
          <a:p>
            <a:r>
              <a:rPr lang="en-US" dirty="0"/>
              <a:t>Learning curve at the organizational level</a:t>
            </a:r>
          </a:p>
          <a:p>
            <a:r>
              <a:rPr lang="en-US" dirty="0"/>
              <a:t>Critical dependencies may be harder to define than waterfall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2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8DEA-8682-0B45-EE01-9B646004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0EC6F-F024-1205-8533-E83C73EC5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-PROS-</a:t>
            </a:r>
          </a:p>
          <a:p>
            <a:r>
              <a:rPr lang="en-US" dirty="0"/>
              <a:t>The waterfall method follows a very strict path from beginning to end</a:t>
            </a:r>
          </a:p>
          <a:p>
            <a:r>
              <a:rPr lang="en-US" dirty="0"/>
              <a:t>Very little to no room for adaptation to changes</a:t>
            </a:r>
          </a:p>
          <a:p>
            <a:r>
              <a:rPr lang="en-US" dirty="0"/>
              <a:t>Requires less coordination, due to its defined sequential process</a:t>
            </a:r>
          </a:p>
          <a:p>
            <a:r>
              <a:rPr lang="en-US" dirty="0"/>
              <a:t>Minimal variation in price, due to rigid requirements</a:t>
            </a:r>
          </a:p>
          <a:p>
            <a:r>
              <a:rPr lang="en-US" dirty="0"/>
              <a:t>-CONS-</a:t>
            </a:r>
          </a:p>
          <a:p>
            <a:r>
              <a:rPr lang="en-US" dirty="0"/>
              <a:t>High risk of time being wasted</a:t>
            </a:r>
          </a:p>
          <a:p>
            <a:r>
              <a:rPr lang="en-US" dirty="0"/>
              <a:t>Difficulty breaking up work in to even partitions</a:t>
            </a:r>
          </a:p>
        </p:txBody>
      </p:sp>
    </p:spTree>
    <p:extLst>
      <p:ext uri="{BB962C8B-B14F-4D97-AF65-F5344CB8AC3E}">
        <p14:creationId xmlns:p14="http://schemas.microsoft.com/office/powerpoint/2010/main" val="60109191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445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Univers Condensed Light</vt:lpstr>
      <vt:lpstr>Walbaum Display Light</vt:lpstr>
      <vt:lpstr>AngleLinesVTI</vt:lpstr>
      <vt:lpstr>Agile Presentation</vt:lpstr>
      <vt:lpstr>Scrum Team</vt:lpstr>
      <vt:lpstr>Scrum Master</vt:lpstr>
      <vt:lpstr>Product owner</vt:lpstr>
      <vt:lpstr>Developers</vt:lpstr>
      <vt:lpstr>Methodology</vt:lpstr>
      <vt:lpstr>SDLC agile approach</vt:lpstr>
      <vt:lpstr>Agile method</vt:lpstr>
      <vt:lpstr>Waterfall method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Foster Hare</dc:creator>
  <cp:lastModifiedBy>Foster Hare</cp:lastModifiedBy>
  <cp:revision>1</cp:revision>
  <dcterms:created xsi:type="dcterms:W3CDTF">2024-08-17T17:13:49Z</dcterms:created>
  <dcterms:modified xsi:type="dcterms:W3CDTF">2024-08-17T18:08:43Z</dcterms:modified>
</cp:coreProperties>
</file>