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</p:sldIdLst>
  <p:sldSz cy="5143500" cx="9144000"/>
  <p:notesSz cx="6858000" cy="9144000"/>
  <p:embeddedFontLst>
    <p:embeddedFont>
      <p:font typeface="Raleway"/>
      <p:regular r:id="rId69"/>
      <p:bold r:id="rId70"/>
      <p:italic r:id="rId71"/>
      <p:boldItalic r:id="rId72"/>
    </p:embeddedFont>
    <p:embeddedFont>
      <p:font typeface="Lato"/>
      <p:regular r:id="rId73"/>
      <p:bold r:id="rId74"/>
      <p:italic r:id="rId75"/>
      <p:boldItalic r:id="rId7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Dusan Birtasevic"/>
  <p:cmAuthor clrIdx="1" id="1" initials="" lastIdx="1" name="Francis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D4FEA51-BF21-4F53-A658-FB5EDC7CDA4A}">
  <a:tblStyle styleId="{ED4FEA51-BF21-4F53-A658-FB5EDC7CDA4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font" Target="fonts/Lato-regular.fntdata"/><Relationship Id="rId72" Type="http://schemas.openxmlformats.org/officeDocument/2006/relationships/font" Target="fonts/Raleway-boldItalic.fntdata"/><Relationship Id="rId31" Type="http://schemas.openxmlformats.org/officeDocument/2006/relationships/slide" Target="slides/slide25.xml"/><Relationship Id="rId75" Type="http://schemas.openxmlformats.org/officeDocument/2006/relationships/font" Target="fonts/Lato-italic.fntdata"/><Relationship Id="rId30" Type="http://schemas.openxmlformats.org/officeDocument/2006/relationships/slide" Target="slides/slide24.xml"/><Relationship Id="rId74" Type="http://schemas.openxmlformats.org/officeDocument/2006/relationships/font" Target="fonts/Lato-bold.fntdata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76" Type="http://schemas.openxmlformats.org/officeDocument/2006/relationships/font" Target="fonts/Lato-boldItalic.fntdata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schemas.openxmlformats.org/officeDocument/2006/relationships/font" Target="fonts/Raleway-italic.fntdata"/><Relationship Id="rId70" Type="http://schemas.openxmlformats.org/officeDocument/2006/relationships/font" Target="fonts/Raleway-bold.fnt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Raleway-regular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7-11-15T10:25:23.727">
    <p:pos x="6000" y="0"/>
    <p:text>Take out last point?</p:text>
  </p:cm>
  <p:cm authorId="1" idx="1" dt="2017-11-15T10:25:23.727">
    <p:pos x="6000" y="100"/>
    <p:text>I edited it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Maybe take out last point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71476 total dependencies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71476 total dependencies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81983</a:t>
            </a:r>
            <a:r>
              <a:rPr lang="en"/>
              <a:t> total dependencies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71476 total dependencies</a:t>
            </a: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Shape 3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Shape 3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Shape 3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71476 total dependencies</a:t>
            </a: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Shape 3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71476 total dependencies for understand and include</a:t>
            </a: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Shape 4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Shape 4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Shape 4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Shape 4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Shape 4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Shape 4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Shape 4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Shape 4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mysql-server-mysql-8.0.2\vio\vioshm.cc mysql_socket.h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mysql-server-mysql-8.0.2\vio\vioshm.cc violite.h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mysql-server-mysql-8.0.2\vio\vioshm.cc uca9-dump.cc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mysql-server-mysql-8.0.2\vio\vioshm.cc vio.cc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mysql-server-mysql-8.0.2\vio\viosocket.cc dbug.c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mysql-server-mysql-8.0.2\vio\viosocket.cc time.h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And Many more...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Shape 4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mysql-server-mysql-8.0.2\components\mysql_server\dynamic_loader_scheme_file.cc dlfcn.h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mysql-server-mysql-8.0.2\extra\libevent\devpoll.c config.h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mysql-server-mysql-8.0.2\extra\libevent\epoll.c config.h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mysql-server-mysql-8.0.2\extra\libevent\evbuffer.c config.h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mysql-server-mysql-8.0.2\extra\libevent\evdns.c config.h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mysql-server-mysql-8.0.2\extra\libevent\evdns.c time.h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Shape 4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Shape 4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Shape 4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Shape 5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Shape 5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Shape 5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Shape 5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Shape 5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Shape 5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Shape 63"/>
          <p:cNvSpPr txBox="1"/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Shape 1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Shape 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Shape 3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" name="Shape 5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Shape 58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1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5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2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7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8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Dependency Extraction</a:t>
            </a:r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November 15, 2017</a:t>
            </a:r>
          </a:p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Extraction Process Example (srcML)</a:t>
            </a:r>
          </a:p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srcML Method Steps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Convert MySQL into XML using srcML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Find MySQL dependencies using XML query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Convert XML file to CSV using Excel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Add path to dependency file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SzPct val="100000"/>
              <a:buAutoNum type="arabicParenR"/>
            </a:pPr>
            <a:r>
              <a:rPr lang="en"/>
              <a:t>Convert CSV file to TA using perl script from lab</a:t>
            </a:r>
          </a:p>
        </p:txBody>
      </p:sp>
      <p:sp>
        <p:nvSpPr>
          <p:cNvPr id="145" name="Shape 14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Converting MySQL to XML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srcML Script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988" y="1971975"/>
            <a:ext cx="8354025" cy="58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 txBox="1"/>
          <p:nvPr/>
        </p:nvSpPr>
        <p:spPr>
          <a:xfrm>
            <a:off x="395000" y="53250"/>
            <a:ext cx="34644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/>
              <a:t>Converting MySQL to XML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MySQL XML File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50" y="1143725"/>
            <a:ext cx="8925052" cy="3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Finding MySQL Dependencies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XML Query Dependencies File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25" y="1143175"/>
            <a:ext cx="8943601" cy="3679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2"/>
              </a:buClr>
              <a:buSzPct val="36666"/>
              <a:buFont typeface="Arial"/>
              <a:buNone/>
            </a:pPr>
            <a:r>
              <a:rPr lang="en"/>
              <a:t>XML Query Dependencies File (2)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50" y="1122575"/>
            <a:ext cx="9046698" cy="3714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Converting XML to CSV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XML File in Excel</a:t>
            </a: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55469"/>
            <a:ext cx="9143999" cy="26397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1" type="subTitle"/>
          </p:nvPr>
        </p:nvSpPr>
        <p:spPr>
          <a:xfrm>
            <a:off x="232400" y="1954192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4200">
                <a:solidFill>
                  <a:srgbClr val="000000"/>
                </a:solidFill>
              </a:rPr>
              <a:t>Team</a:t>
            </a:r>
          </a:p>
        </p:txBody>
      </p:sp>
      <p:sp>
        <p:nvSpPr>
          <p:cNvPr id="80" name="Shape 8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n"/>
              <a:t>Ante Pimentel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n"/>
              <a:t>Dusan Birtasevic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n"/>
              <a:t>Francis Okoyo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n"/>
              <a:t>Hashim Al-Helli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n"/>
              <a:t>Richard Van</a:t>
            </a:r>
          </a:p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CSV File </a:t>
            </a:r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215" name="Shape 2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5825" y="1426338"/>
            <a:ext cx="6724650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Adding Path To Dependency</a:t>
            </a:r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Java Find Paths File</a:t>
            </a:r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230" name="Shape 2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2975" y="76200"/>
            <a:ext cx="4728520" cy="508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Java Add Paths File</a:t>
            </a:r>
          </a:p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7" name="Shape 23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238" name="Shape 2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8050" y="1530100"/>
            <a:ext cx="5600700" cy="31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2"/>
              </a:buClr>
              <a:buSzPct val="36666"/>
              <a:buFont typeface="Arial"/>
              <a:buNone/>
            </a:pPr>
            <a:r>
              <a:rPr lang="en"/>
              <a:t>Final CSV File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246" name="Shape 2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402225"/>
            <a:ext cx="8686800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Converting CSV to TA</a:t>
            </a:r>
          </a:p>
        </p:txBody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3" name="Shape 25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Perl Script</a:t>
            </a:r>
          </a:p>
        </p:txBody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0" name="Shape 26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261" name="Shape 2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1200" y="1393100"/>
            <a:ext cx="7810500" cy="32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Dependency TA File</a:t>
            </a:r>
          </a:p>
        </p:txBody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8" name="Shape 26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269" name="Shape 2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550" y="1211338"/>
            <a:ext cx="8115300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srcML Method</a:t>
            </a:r>
          </a:p>
        </p:txBody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-"/>
            </a:pPr>
            <a:r>
              <a:rPr lang="en"/>
              <a:t>Produces XML representation of entire project</a:t>
            </a:r>
          </a:p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-"/>
            </a:pPr>
            <a:r>
              <a:rPr lang="en"/>
              <a:t>Provides library of XML queries</a:t>
            </a:r>
          </a:p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-"/>
            </a:pPr>
            <a:r>
              <a:rPr lang="en"/>
              <a:t>Difficult to read</a:t>
            </a:r>
          </a:p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-"/>
            </a:pPr>
            <a:r>
              <a:rPr lang="en"/>
              <a:t>Requires file clean up</a:t>
            </a:r>
          </a:p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-"/>
            </a:pPr>
            <a:r>
              <a:rPr lang="en"/>
              <a:t>Does not include dependency path</a:t>
            </a:r>
          </a:p>
        </p:txBody>
      </p:sp>
      <p:sp>
        <p:nvSpPr>
          <p:cNvPr id="276" name="Shape 27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  <p:sp>
        <p:nvSpPr>
          <p:cNvPr id="277" name="Shape 277"/>
          <p:cNvSpPr txBox="1"/>
          <p:nvPr/>
        </p:nvSpPr>
        <p:spPr>
          <a:xfrm>
            <a:off x="426850" y="89275"/>
            <a:ext cx="26004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Dependency Extraction Techniques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srcML </a:t>
            </a:r>
            <a:r>
              <a:rPr b="1" lang="en"/>
              <a:t>dependency</a:t>
            </a:r>
            <a:r>
              <a:rPr b="1" lang="en"/>
              <a:t> extraction flow chart</a:t>
            </a:r>
          </a:p>
        </p:txBody>
      </p:sp>
      <p:sp>
        <p:nvSpPr>
          <p:cNvPr id="283" name="Shape 28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84" name="Shape 284"/>
          <p:cNvSpPr txBox="1"/>
          <p:nvPr/>
        </p:nvSpPr>
        <p:spPr>
          <a:xfrm>
            <a:off x="426850" y="89275"/>
            <a:ext cx="26004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Dependency Extraction Techniques</a:t>
            </a:r>
          </a:p>
        </p:txBody>
      </p:sp>
      <p:pic>
        <p:nvPicPr>
          <p:cNvPr id="285" name="Shape 2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7924" y="485000"/>
            <a:ext cx="5393949" cy="3657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-"/>
            </a:pPr>
            <a:r>
              <a:rPr lang="en" sz="1400"/>
              <a:t>This presentation illustrates the effectiveness of different techniques of dependency extraction.</a:t>
            </a:r>
          </a:p>
          <a:p>
            <a:pPr indent="-3175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-"/>
            </a:pPr>
            <a:r>
              <a:rPr lang="en" sz="1400"/>
              <a:t>Dependency extraction is a step in the pipeline of Architecture recovery. It involves the extraction of file level dependencies from a source directory.</a:t>
            </a:r>
          </a:p>
          <a:p>
            <a:pPr indent="-3175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-"/>
            </a:pPr>
            <a:r>
              <a:rPr lang="en" sz="1400"/>
              <a:t>The dependency extraction techniques we’ll be contrasting are Include, srcML and Understand.</a:t>
            </a:r>
          </a:p>
          <a:p>
            <a:pPr indent="-3175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-"/>
            </a:pPr>
            <a:r>
              <a:rPr lang="en" sz="1400"/>
              <a:t>We'll explore how these techniques extract dependencies, as well as the benefits of choosing one over the other.</a:t>
            </a:r>
          </a:p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000"/>
              <a:t>Comparison Process</a:t>
            </a:r>
          </a:p>
        </p:txBody>
      </p:sp>
      <p:sp>
        <p:nvSpPr>
          <p:cNvPr id="291" name="Shape 29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AnalyzeDependencies.java</a:t>
            </a:r>
          </a:p>
        </p:txBody>
      </p:sp>
      <p:sp>
        <p:nvSpPr>
          <p:cNvPr id="297" name="Shape 29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  <p:pic>
        <p:nvPicPr>
          <p:cNvPr id="298" name="Shape 2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100" y="1246238"/>
            <a:ext cx="3411375" cy="366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Shape 2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8350" y="1281130"/>
            <a:ext cx="3685885" cy="359307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Shape 300"/>
          <p:cNvSpPr txBox="1"/>
          <p:nvPr/>
        </p:nvSpPr>
        <p:spPr>
          <a:xfrm>
            <a:off x="426850" y="89275"/>
            <a:ext cx="19734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Comparison Process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000"/>
              <a:t>Quantitative Analysis</a:t>
            </a:r>
          </a:p>
        </p:txBody>
      </p:sp>
      <p:sp>
        <p:nvSpPr>
          <p:cNvPr id="306" name="Shape 30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Understand Vs Include</a:t>
            </a:r>
          </a:p>
        </p:txBody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3" name="Shape 3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MySQL Dependencies</a:t>
            </a:r>
          </a:p>
        </p:txBody>
      </p:sp>
      <p:sp>
        <p:nvSpPr>
          <p:cNvPr id="319" name="Shape 3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  <p:pic>
        <p:nvPicPr>
          <p:cNvPr id="320" name="Shape 3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0100" y="1350825"/>
            <a:ext cx="6201374" cy="3337925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Shape 321"/>
          <p:cNvSpPr txBox="1"/>
          <p:nvPr/>
        </p:nvSpPr>
        <p:spPr>
          <a:xfrm>
            <a:off x="426850" y="89275"/>
            <a:ext cx="19734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Quantitative Analysis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MySQL Dependencies (2)</a:t>
            </a:r>
          </a:p>
        </p:txBody>
      </p:sp>
      <p:sp>
        <p:nvSpPr>
          <p:cNvPr id="327" name="Shape 32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  <p:graphicFrame>
        <p:nvGraphicFramePr>
          <p:cNvPr id="328" name="Shape 328"/>
          <p:cNvGraphicFramePr/>
          <p:nvPr/>
        </p:nvGraphicFramePr>
        <p:xfrm>
          <a:off x="1662000" y="1786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{ED4FEA51-BF21-4F53-A658-FB5EDC7CDA4A}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8499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Tool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Total Size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Common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Exclusion</a:t>
                      </a:r>
                    </a:p>
                  </a:txBody>
                  <a:tcPr marT="91425" marB="91425" marR="91425" marL="91425"/>
                </a:tc>
              </a:tr>
              <a:tr h="3724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Understand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69058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19190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49868</a:t>
                      </a:r>
                    </a:p>
                  </a:txBody>
                  <a:tcPr marT="91425" marB="91425" marR="91425" marL="91425"/>
                </a:tc>
              </a:tr>
              <a:tr h="8499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Include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21608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19190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2418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29" name="Shape 329"/>
          <p:cNvSpPr txBox="1"/>
          <p:nvPr/>
        </p:nvSpPr>
        <p:spPr>
          <a:xfrm>
            <a:off x="426850" y="98200"/>
            <a:ext cx="19734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Quantitative Analysis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Additional</a:t>
            </a:r>
            <a:r>
              <a:rPr lang="en"/>
              <a:t> Results</a:t>
            </a:r>
          </a:p>
        </p:txBody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Include method finds dependencies by looking at “include” statements only.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Include method was able to get ~30% of dependencies while Understand was able to get ~97% of dependencies.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Understand method gets 67% more dependencies than  include.</a:t>
            </a:r>
          </a:p>
        </p:txBody>
      </p:sp>
      <p:sp>
        <p:nvSpPr>
          <p:cNvPr id="336" name="Shape 33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  <p:sp>
        <p:nvSpPr>
          <p:cNvPr id="337" name="Shape 337"/>
          <p:cNvSpPr txBox="1"/>
          <p:nvPr/>
        </p:nvSpPr>
        <p:spPr>
          <a:xfrm>
            <a:off x="426850" y="89275"/>
            <a:ext cx="19734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Quantitative Analysis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Understand Vs srcML</a:t>
            </a:r>
          </a:p>
        </p:txBody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4" name="Shape 34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MySQL Dependencies</a:t>
            </a:r>
          </a:p>
        </p:txBody>
      </p:sp>
      <p:sp>
        <p:nvSpPr>
          <p:cNvPr id="350" name="Shape 35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  <p:pic>
        <p:nvPicPr>
          <p:cNvPr id="351" name="Shape 3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5050" y="1333500"/>
            <a:ext cx="6175375" cy="335525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Shape 352"/>
          <p:cNvSpPr txBox="1"/>
          <p:nvPr/>
        </p:nvSpPr>
        <p:spPr>
          <a:xfrm>
            <a:off x="426850" y="89275"/>
            <a:ext cx="19734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Quantitative Analysis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MySQL Dependencies (2)</a:t>
            </a:r>
          </a:p>
        </p:txBody>
      </p:sp>
      <p:sp>
        <p:nvSpPr>
          <p:cNvPr id="358" name="Shape 35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  <p:graphicFrame>
        <p:nvGraphicFramePr>
          <p:cNvPr id="359" name="Shape 359"/>
          <p:cNvGraphicFramePr/>
          <p:nvPr/>
        </p:nvGraphicFramePr>
        <p:xfrm>
          <a:off x="1662000" y="1786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{ED4FEA51-BF21-4F53-A658-FB5EDC7CDA4A}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8499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Tool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Total Size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Common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Exclusion</a:t>
                      </a:r>
                    </a:p>
                  </a:txBody>
                  <a:tcPr marT="91425" marB="91425" marR="91425" marL="91425"/>
                </a:tc>
              </a:tr>
              <a:tr h="3724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Understand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69058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27790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41268</a:t>
                      </a:r>
                    </a:p>
                  </a:txBody>
                  <a:tcPr marT="91425" marB="91425" marR="91425" marL="91425"/>
                </a:tc>
              </a:tr>
              <a:tr h="8499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SrcML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40715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27790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12925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60" name="Shape 360"/>
          <p:cNvSpPr txBox="1"/>
          <p:nvPr/>
        </p:nvSpPr>
        <p:spPr>
          <a:xfrm>
            <a:off x="426850" y="89275"/>
            <a:ext cx="19734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Quantitative Analysis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subTitle"/>
          </p:nvPr>
        </p:nvSpPr>
        <p:spPr>
          <a:xfrm>
            <a:off x="232400" y="1954192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4200">
                <a:solidFill>
                  <a:srgbClr val="000000"/>
                </a:solidFill>
              </a:rPr>
              <a:t>Layout</a:t>
            </a:r>
          </a:p>
        </p:txBody>
      </p:sp>
      <p:sp>
        <p:nvSpPr>
          <p:cNvPr id="94" name="Shape 9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-"/>
            </a:pPr>
            <a:r>
              <a:rPr lang="en" sz="1600"/>
              <a:t>Derivation process</a:t>
            </a:r>
          </a:p>
          <a:p>
            <a:pPr indent="-3302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-"/>
            </a:pPr>
            <a:r>
              <a:rPr lang="en" sz="1600"/>
              <a:t>Dependency Extraction Techniques</a:t>
            </a:r>
          </a:p>
          <a:p>
            <a:pPr indent="-3302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-"/>
            </a:pPr>
            <a:r>
              <a:rPr lang="en" sz="1600"/>
              <a:t>Comparison Process</a:t>
            </a:r>
          </a:p>
          <a:p>
            <a:pPr indent="-3302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-"/>
            </a:pPr>
            <a:r>
              <a:rPr lang="en" sz="1600"/>
              <a:t>Quantitative Analysis</a:t>
            </a:r>
          </a:p>
          <a:p>
            <a:pPr indent="-3302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-"/>
            </a:pPr>
            <a:r>
              <a:rPr lang="en" sz="1600"/>
              <a:t>Qualitative Analysis</a:t>
            </a:r>
          </a:p>
          <a:p>
            <a:pPr indent="-3302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-"/>
            </a:pPr>
            <a:r>
              <a:rPr lang="en" sz="1600"/>
              <a:t>Limitations and Recommendations</a:t>
            </a:r>
          </a:p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Additional Results</a:t>
            </a:r>
          </a:p>
        </p:txBody>
      </p:sp>
      <p:sp>
        <p:nvSpPr>
          <p:cNvPr id="366" name="Shape 36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  <p:sp>
        <p:nvSpPr>
          <p:cNvPr id="367" name="Shape 367"/>
          <p:cNvSpPr txBox="1"/>
          <p:nvPr/>
        </p:nvSpPr>
        <p:spPr>
          <a:xfrm>
            <a:off x="2120350" y="1279200"/>
            <a:ext cx="6601500" cy="3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400"/>
              <a:t>Understand method finds ~34% more dependencies than srcML 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400"/>
              <a:t>srcML method only considers “include” statements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" sz="2400"/>
              <a:t>Understand method includes dependencies at function call level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426850" y="89275"/>
            <a:ext cx="19734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Quantitative Analysis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/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Include Vs srcML</a:t>
            </a:r>
          </a:p>
        </p:txBody>
      </p:sp>
      <p:sp>
        <p:nvSpPr>
          <p:cNvPr id="374" name="Shape 374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5" name="Shape 37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MySQL Dependencies</a:t>
            </a:r>
          </a:p>
        </p:txBody>
      </p:sp>
      <p:sp>
        <p:nvSpPr>
          <p:cNvPr id="381" name="Shape 38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  <p:pic>
        <p:nvPicPr>
          <p:cNvPr id="382" name="Shape 3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8500" y="1363500"/>
            <a:ext cx="5778000" cy="332525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Shape 383"/>
          <p:cNvSpPr txBox="1"/>
          <p:nvPr/>
        </p:nvSpPr>
        <p:spPr>
          <a:xfrm>
            <a:off x="426850" y="89275"/>
            <a:ext cx="19734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Quantitative Analysis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MySQL Dependencies (2)</a:t>
            </a:r>
          </a:p>
        </p:txBody>
      </p:sp>
      <p:sp>
        <p:nvSpPr>
          <p:cNvPr id="389" name="Shape 38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  <p:graphicFrame>
        <p:nvGraphicFramePr>
          <p:cNvPr id="390" name="Shape 390"/>
          <p:cNvGraphicFramePr/>
          <p:nvPr/>
        </p:nvGraphicFramePr>
        <p:xfrm>
          <a:off x="1662000" y="1786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{ED4FEA51-BF21-4F53-A658-FB5EDC7CDA4A}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8499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Tool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Total Size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Common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Exclusion</a:t>
                      </a:r>
                    </a:p>
                  </a:txBody>
                  <a:tcPr marT="91425" marB="91425" marR="91425" marL="91425"/>
                </a:tc>
              </a:tr>
              <a:tr h="3724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Include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21608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21608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</a:tr>
              <a:tr h="8499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SrcML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40715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21608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19107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91" name="Shape 391"/>
          <p:cNvSpPr txBox="1"/>
          <p:nvPr/>
        </p:nvSpPr>
        <p:spPr>
          <a:xfrm>
            <a:off x="426850" y="89275"/>
            <a:ext cx="19734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Quantitative Analysis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Additional Results</a:t>
            </a:r>
          </a:p>
        </p:txBody>
      </p:sp>
      <p:sp>
        <p:nvSpPr>
          <p:cNvPr id="397" name="Shape 39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  <p:sp>
        <p:nvSpPr>
          <p:cNvPr id="398" name="Shape 398"/>
          <p:cNvSpPr txBox="1"/>
          <p:nvPr/>
        </p:nvSpPr>
        <p:spPr>
          <a:xfrm>
            <a:off x="2295000" y="1458000"/>
            <a:ext cx="6264000" cy="30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800"/>
              <a:t>s</a:t>
            </a:r>
            <a:r>
              <a:rPr lang="en" sz="1800"/>
              <a:t>rcML method finds ~47% more dependencies than Include method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n" sz="1800"/>
              <a:t>Due to bug in Include script that excludes some “include” statements wrapped around extra spaces or comments, ie: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rPr lang="en" sz="1800"/>
              <a:t>#include &lt;mysqld_error.h&gt;                   	/* to check server error codes */</a:t>
            </a:r>
          </a:p>
        </p:txBody>
      </p:sp>
      <p:sp>
        <p:nvSpPr>
          <p:cNvPr id="399" name="Shape 399"/>
          <p:cNvSpPr txBox="1"/>
          <p:nvPr/>
        </p:nvSpPr>
        <p:spPr>
          <a:xfrm>
            <a:off x="426850" y="89275"/>
            <a:ext cx="19734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Quantitative Analysis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000"/>
              <a:t>Qualitative Analysis</a:t>
            </a:r>
          </a:p>
        </p:txBody>
      </p:sp>
      <p:sp>
        <p:nvSpPr>
          <p:cNvPr id="405" name="Shape 40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Determining Sample Size</a:t>
            </a:r>
          </a:p>
        </p:txBody>
      </p:sp>
      <p:sp>
        <p:nvSpPr>
          <p:cNvPr id="411" name="Shape 41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n"/>
              <a:t>Used online calculator from Creative Research Systems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2" name="Shape 4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13" name="Shape 413"/>
          <p:cNvSpPr txBox="1"/>
          <p:nvPr/>
        </p:nvSpPr>
        <p:spPr>
          <a:xfrm>
            <a:off x="426850" y="89275"/>
            <a:ext cx="19734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Qualitative Analysis</a:t>
            </a:r>
          </a:p>
        </p:txBody>
      </p:sp>
      <p:pic>
        <p:nvPicPr>
          <p:cNvPr id="414" name="Shape 4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7775" y="2183750"/>
            <a:ext cx="3928775" cy="227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/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Understand Vs srcML</a:t>
            </a:r>
          </a:p>
        </p:txBody>
      </p:sp>
      <p:sp>
        <p:nvSpPr>
          <p:cNvPr id="420" name="Shape 420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1" name="Shape 4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Dependencies found by Understand</a:t>
            </a:r>
          </a:p>
        </p:txBody>
      </p:sp>
      <p:sp>
        <p:nvSpPr>
          <p:cNvPr id="427" name="Shape 42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mysql-server-mysql-8.0.2\storage\ndb\src\mgmsrv\InitConfigFileParser.cpp → mysql-server-mysql-8.0.2\storage\ndb\src\common\util\require.c</a:t>
            </a:r>
          </a:p>
          <a:p>
            <a:pPr indent="-304800" lvl="0" marL="457200">
              <a:spcBef>
                <a:spcPts val="0"/>
              </a:spcBef>
              <a:spcAft>
                <a:spcPts val="1000"/>
              </a:spcAft>
              <a:buSzPct val="100000"/>
              <a:buChar char="-"/>
            </a:pPr>
            <a:r>
              <a:rPr b="1" lang="en" sz="1200"/>
              <a:t>Although require.c isn't directly imported by InitConfigFileParser.cpp , Understand wa still able to catch the indirect dependencies between these files.</a:t>
            </a:r>
          </a:p>
          <a:p>
            <a:pPr indent="-304800" lvl="0" marL="457200">
              <a:spcBef>
                <a:spcPts val="0"/>
              </a:spcBef>
              <a:spcAft>
                <a:spcPts val="1000"/>
              </a:spcAft>
              <a:buSzPct val="100000"/>
              <a:buChar char="-"/>
            </a:pPr>
            <a:r>
              <a:rPr b="1" lang="en" sz="1200"/>
              <a:t>InitConfigFileParser.cpp uses a “require” feature that is implemented in different ways in a file called ndb_global.h. ndb_global  uses a version of the “require” features that is implemented in require.c</a:t>
            </a:r>
          </a:p>
        </p:txBody>
      </p:sp>
      <p:sp>
        <p:nvSpPr>
          <p:cNvPr id="428" name="Shape 42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29" name="Shape 429"/>
          <p:cNvSpPr txBox="1"/>
          <p:nvPr/>
        </p:nvSpPr>
        <p:spPr>
          <a:xfrm>
            <a:off x="426850" y="89275"/>
            <a:ext cx="19734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Qualitative Analysis</a:t>
            </a:r>
          </a:p>
        </p:txBody>
      </p:sp>
      <p:sp>
        <p:nvSpPr>
          <p:cNvPr id="430" name="Shape 430"/>
          <p:cNvSpPr txBox="1"/>
          <p:nvPr/>
        </p:nvSpPr>
        <p:spPr>
          <a:xfrm>
            <a:off x="426850" y="1977150"/>
            <a:ext cx="1684800" cy="11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chemeClr val="dk1"/>
                </a:solidFill>
              </a:rPr>
              <a:t>Understand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1800"/>
              <a:t>v</a:t>
            </a:r>
            <a:r>
              <a:rPr b="1" lang="en" sz="1800"/>
              <a:t>s </a:t>
            </a:r>
          </a:p>
          <a:p>
            <a:pPr lvl="0" algn="ctr">
              <a:spcBef>
                <a:spcPts val="0"/>
              </a:spcBef>
              <a:buNone/>
            </a:pPr>
            <a:r>
              <a:rPr b="1" lang="en" sz="1800"/>
              <a:t>srcML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Dependencies found by scrML</a:t>
            </a:r>
          </a:p>
        </p:txBody>
      </p:sp>
      <p:sp>
        <p:nvSpPr>
          <p:cNvPr id="436" name="Shape 43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mysql-server-mysql-8.0.2\s</a:t>
            </a:r>
            <a:r>
              <a:rPr lang="en" sz="1400"/>
              <a:t>torage\innobase\row\row0upd.cc </a:t>
            </a:r>
            <a:r>
              <a:rPr lang="en" sz="1200"/>
              <a:t>→ mysql-server-mysql-8.0.2\</a:t>
            </a:r>
            <a:r>
              <a:rPr lang="en" sz="1400"/>
              <a:t>extra\rapidjson\include\rapidjson\msinttypes\inttypes.h</a:t>
            </a:r>
          </a:p>
          <a:p>
            <a:pPr indent="-3048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-"/>
            </a:pPr>
            <a:r>
              <a:rPr b="1" lang="en" sz="1200"/>
              <a:t>This is an example of one of the many unneeded dependencies captured by the srcML method. </a:t>
            </a:r>
          </a:p>
          <a:p>
            <a:pPr indent="-3048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-"/>
            </a:pPr>
            <a:r>
              <a:rPr b="1" lang="en" sz="1200"/>
              <a:t>Because of the nature of the srcML extraction method, this dependency was picked up merely because the inttypes.h file was included in the header. Features from it werent actually used.</a:t>
            </a:r>
          </a:p>
          <a:p>
            <a:pPr indent="-3048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-"/>
            </a:pPr>
            <a:r>
              <a:rPr b="1" lang="en" sz="1200"/>
              <a:t>Understand was smart enough to see this and exclude it from its generated dependencies.</a:t>
            </a:r>
          </a:p>
        </p:txBody>
      </p:sp>
      <p:sp>
        <p:nvSpPr>
          <p:cNvPr id="437" name="Shape 43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38" name="Shape 438"/>
          <p:cNvSpPr txBox="1"/>
          <p:nvPr/>
        </p:nvSpPr>
        <p:spPr>
          <a:xfrm>
            <a:off x="426850" y="89275"/>
            <a:ext cx="19734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Qualitative Analysis</a:t>
            </a:r>
          </a:p>
        </p:txBody>
      </p:sp>
      <p:sp>
        <p:nvSpPr>
          <p:cNvPr id="439" name="Shape 439"/>
          <p:cNvSpPr txBox="1"/>
          <p:nvPr/>
        </p:nvSpPr>
        <p:spPr>
          <a:xfrm>
            <a:off x="426850" y="1977150"/>
            <a:ext cx="1684800" cy="11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/>
              <a:t>Understand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1800"/>
              <a:t>vs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chemeClr val="dk1"/>
                </a:solidFill>
              </a:rPr>
              <a:t>srcML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Derivation Process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400"/>
              <a:t>Generate dependencies using the selected tools (Include , srcML and Understand)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  <a:buChar char="-"/>
            </a:pPr>
            <a:r>
              <a:rPr lang="en" sz="1400"/>
              <a:t>Develop scripts to clean up the dependency files to a more suitable format.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  <a:buChar char="-"/>
            </a:pPr>
            <a:r>
              <a:rPr lang="en" sz="1400"/>
              <a:t>Analysed the volume of overlapping dependencies (occur in both) and distinct dependencies (occur in one but not the other)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  <a:buChar char="-"/>
            </a:pPr>
            <a:r>
              <a:rPr lang="en" sz="1400"/>
              <a:t>Derive sample size and inspect code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  <a:buChar char="-"/>
            </a:pPr>
            <a:r>
              <a:rPr lang="en" sz="1400"/>
              <a:t>Perform Quantitative and Qualitative analyses.</a:t>
            </a:r>
          </a:p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Dependencies found by both</a:t>
            </a:r>
          </a:p>
        </p:txBody>
      </p:sp>
      <p:sp>
        <p:nvSpPr>
          <p:cNvPr id="445" name="Shape 44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/>
              <a:t>S</a:t>
            </a:r>
            <a:r>
              <a:rPr lang="en" sz="1400"/>
              <a:t>torage\innobase\handler\i_s.cc → storage\innobase\include\btr0btr.h</a:t>
            </a:r>
          </a:p>
          <a:p>
            <a:pPr indent="-304800" lvl="0" marL="457200" rtl="0">
              <a:spcBef>
                <a:spcPts val="0"/>
              </a:spcBef>
              <a:buSzPct val="100000"/>
              <a:buChar char="-"/>
            </a:pPr>
            <a:r>
              <a:rPr b="1" lang="en" sz="1200"/>
              <a:t>Functionality from btr0btr.h is used in i_s.cc. Namely btr_page_get_index_id(page).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storage\ndb\src\kernel\blocks\trix\Trix.cpp → storage\ndb\include\kernel\signaldata\WaitGCP.hpp</a:t>
            </a:r>
          </a:p>
          <a:p>
            <a:pPr indent="-304800" lvl="0" marL="457200" rtl="0">
              <a:spcBef>
                <a:spcPts val="0"/>
              </a:spcBef>
              <a:buSzPct val="100000"/>
              <a:buChar char="-"/>
            </a:pPr>
            <a:r>
              <a:rPr b="1" lang="en" sz="1200"/>
              <a:t>WaitGCPReq and WaitGCPConf</a:t>
            </a:r>
          </a:p>
        </p:txBody>
      </p:sp>
      <p:sp>
        <p:nvSpPr>
          <p:cNvPr id="446" name="Shape 44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47" name="Shape 447"/>
          <p:cNvSpPr txBox="1"/>
          <p:nvPr/>
        </p:nvSpPr>
        <p:spPr>
          <a:xfrm>
            <a:off x="426850" y="89275"/>
            <a:ext cx="19734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Qualitative Analysis</a:t>
            </a:r>
          </a:p>
        </p:txBody>
      </p:sp>
      <p:sp>
        <p:nvSpPr>
          <p:cNvPr id="448" name="Shape 448"/>
          <p:cNvSpPr txBox="1"/>
          <p:nvPr/>
        </p:nvSpPr>
        <p:spPr>
          <a:xfrm>
            <a:off x="426850" y="1977150"/>
            <a:ext cx="1684800" cy="11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chemeClr val="dk1"/>
                </a:solidFill>
              </a:rPr>
              <a:t>Understand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1800"/>
              <a:t>vs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chemeClr val="dk1"/>
                </a:solidFill>
              </a:rPr>
              <a:t>srcML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/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Understand Vs Include</a:t>
            </a:r>
          </a:p>
        </p:txBody>
      </p:sp>
      <p:sp>
        <p:nvSpPr>
          <p:cNvPr id="454" name="Shape 454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5" name="Shape 45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Dependencies found by Understand Only</a:t>
            </a:r>
          </a:p>
        </p:txBody>
      </p:sp>
      <p:sp>
        <p:nvSpPr>
          <p:cNvPr id="461" name="Shape 461"/>
          <p:cNvSpPr txBox="1"/>
          <p:nvPr>
            <p:ph idx="1" type="body"/>
          </p:nvPr>
        </p:nvSpPr>
        <p:spPr>
          <a:xfrm>
            <a:off x="2439425" y="1607525"/>
            <a:ext cx="6321600" cy="3130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mysql-server-mysql-8.0.2\vio\vioshm.cc → mysql-server-mysql-8.0.2\include my_io.h  </a:t>
            </a:r>
          </a:p>
          <a:p>
            <a:pPr indent="-304800" lvl="0" marL="457200">
              <a:spcBef>
                <a:spcPts val="0"/>
              </a:spcBef>
              <a:spcAft>
                <a:spcPts val="1000"/>
              </a:spcAft>
              <a:buSzPct val="100000"/>
              <a:buChar char="-"/>
            </a:pPr>
            <a:r>
              <a:rPr b="1" lang="en" sz="1200"/>
              <a:t>the reason is that vioshm.cc uses a macro named  SOCKET_ETIMEDOUT that is defined inside the my_io.h file </a:t>
            </a:r>
          </a:p>
          <a:p>
            <a:pPr indent="-304800" lvl="0" marL="457200">
              <a:spcBef>
                <a:spcPts val="0"/>
              </a:spcBef>
              <a:spcAft>
                <a:spcPts val="1000"/>
              </a:spcAft>
              <a:buSzPct val="100000"/>
              <a:buChar char="-"/>
            </a:pPr>
            <a:r>
              <a:rPr b="1" lang="en" sz="1200"/>
              <a:t>Understand was able to get this dependency through macro usage even though the file vioshm.cc did not include the header my_io.h </a:t>
            </a:r>
          </a:p>
          <a:p>
            <a:pPr lvl="0">
              <a:spcBef>
                <a:spcPts val="0"/>
              </a:spcBef>
              <a:buClr>
                <a:schemeClr val="dk2"/>
              </a:buClr>
              <a:buSzPct val="91666"/>
              <a:buFont typeface="Arial"/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462" name="Shape 46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63" name="Shape 463"/>
          <p:cNvSpPr txBox="1"/>
          <p:nvPr/>
        </p:nvSpPr>
        <p:spPr>
          <a:xfrm>
            <a:off x="426850" y="89275"/>
            <a:ext cx="19734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Qualitative Analysis</a:t>
            </a:r>
          </a:p>
        </p:txBody>
      </p:sp>
      <p:sp>
        <p:nvSpPr>
          <p:cNvPr id="464" name="Shape 464"/>
          <p:cNvSpPr txBox="1"/>
          <p:nvPr/>
        </p:nvSpPr>
        <p:spPr>
          <a:xfrm>
            <a:off x="426850" y="1977150"/>
            <a:ext cx="1684800" cy="11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Understand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1800"/>
              <a:t>vs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1800"/>
              <a:t>Include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Dependencies found by Include Only</a:t>
            </a:r>
          </a:p>
        </p:txBody>
      </p:sp>
      <p:sp>
        <p:nvSpPr>
          <p:cNvPr id="470" name="Shape 470"/>
          <p:cNvSpPr txBox="1"/>
          <p:nvPr>
            <p:ph idx="1" type="body"/>
          </p:nvPr>
        </p:nvSpPr>
        <p:spPr>
          <a:xfrm>
            <a:off x="2433575" y="1595775"/>
            <a:ext cx="6321600" cy="3179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mysql-server-mysql-8.0.2\client\mysql.cc →mysql-server-mysql-8.0.2\extra\libedit\editline\ readline.h </a:t>
            </a:r>
          </a:p>
          <a:p>
            <a:pPr indent="-3048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-"/>
            </a:pPr>
            <a:r>
              <a:rPr b="1" lang="en" sz="1200"/>
              <a:t>It was found that mysql.cc doesn’t use any function from readline.h therefore its inclusion  there is redundant.</a:t>
            </a:r>
          </a:p>
          <a:p>
            <a:pPr indent="-3048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-"/>
            </a:pPr>
            <a:r>
              <a:rPr b="1" lang="en" sz="1200"/>
              <a:t>Understand was smart enough not to depend only on includes but also searched if it was actually being used.</a:t>
            </a:r>
          </a:p>
        </p:txBody>
      </p:sp>
      <p:sp>
        <p:nvSpPr>
          <p:cNvPr id="471" name="Shape 47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72" name="Shape 472"/>
          <p:cNvSpPr txBox="1"/>
          <p:nvPr/>
        </p:nvSpPr>
        <p:spPr>
          <a:xfrm>
            <a:off x="426850" y="89275"/>
            <a:ext cx="19734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Qualitative Analysis</a:t>
            </a:r>
          </a:p>
        </p:txBody>
      </p:sp>
      <p:sp>
        <p:nvSpPr>
          <p:cNvPr id="473" name="Shape 473"/>
          <p:cNvSpPr txBox="1"/>
          <p:nvPr/>
        </p:nvSpPr>
        <p:spPr>
          <a:xfrm>
            <a:off x="426850" y="1977150"/>
            <a:ext cx="1684800" cy="11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chemeClr val="dk2"/>
                </a:solidFill>
              </a:rPr>
              <a:t>Understand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1800"/>
              <a:t>vs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chemeClr val="dk1"/>
                </a:solidFill>
              </a:rPr>
              <a:t>Include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Dependencies found by both</a:t>
            </a:r>
          </a:p>
        </p:txBody>
      </p:sp>
      <p:sp>
        <p:nvSpPr>
          <p:cNvPr id="479" name="Shape 479"/>
          <p:cNvSpPr txBox="1"/>
          <p:nvPr>
            <p:ph idx="1" type="body"/>
          </p:nvPr>
        </p:nvSpPr>
        <p:spPr>
          <a:xfrm>
            <a:off x="2410100" y="1595775"/>
            <a:ext cx="6321600" cy="3143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m</a:t>
            </a:r>
            <a:r>
              <a:rPr lang="en" sz="1200"/>
              <a:t>sql-server-mysql-8.0.2\client\base\abstract_connection_program.cc→mysql-server-mysql-8.0.2\client\base\abstract_connection_program.h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en" sz="1400"/>
              <a:t>It is found in both because of Include statement as well as function usage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0" name="Shape 48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81" name="Shape 481"/>
          <p:cNvSpPr txBox="1"/>
          <p:nvPr/>
        </p:nvSpPr>
        <p:spPr>
          <a:xfrm>
            <a:off x="426850" y="89275"/>
            <a:ext cx="19734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Qualitative Analysis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x="426850" y="1977150"/>
            <a:ext cx="1684800" cy="11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chemeClr val="dk1"/>
                </a:solidFill>
              </a:rPr>
              <a:t>Understand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1800"/>
              <a:t>vs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chemeClr val="dk1"/>
                </a:solidFill>
              </a:rPr>
              <a:t>Include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 txBox="1"/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Include Vs srcML</a:t>
            </a:r>
          </a:p>
        </p:txBody>
      </p:sp>
      <p:sp>
        <p:nvSpPr>
          <p:cNvPr id="488" name="Shape 488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9" name="Shape 48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45833"/>
              <a:buFont typeface="Arial"/>
              <a:buNone/>
            </a:pPr>
            <a:r>
              <a:rPr lang="en" sz="2400"/>
              <a:t>Dependencies found by Include</a:t>
            </a:r>
          </a:p>
        </p:txBody>
      </p:sp>
      <p:sp>
        <p:nvSpPr>
          <p:cNvPr id="495" name="Shape 49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n"/>
              <a:t>Everything found in Include is found is srcML since srcML extracted dependencies based on include statements as well.</a:t>
            </a:r>
          </a:p>
        </p:txBody>
      </p:sp>
      <p:sp>
        <p:nvSpPr>
          <p:cNvPr id="496" name="Shape 49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97" name="Shape 497"/>
          <p:cNvSpPr txBox="1"/>
          <p:nvPr/>
        </p:nvSpPr>
        <p:spPr>
          <a:xfrm>
            <a:off x="426850" y="89275"/>
            <a:ext cx="19734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Qualitative Analysis</a:t>
            </a:r>
          </a:p>
        </p:txBody>
      </p:sp>
      <p:sp>
        <p:nvSpPr>
          <p:cNvPr id="498" name="Shape 498"/>
          <p:cNvSpPr txBox="1"/>
          <p:nvPr/>
        </p:nvSpPr>
        <p:spPr>
          <a:xfrm>
            <a:off x="426850" y="1977150"/>
            <a:ext cx="1684800" cy="11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chemeClr val="dk1"/>
                </a:solidFill>
              </a:rPr>
              <a:t>Include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1800"/>
              <a:t>vs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1800"/>
              <a:t>srcML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Dependencies found by srcML</a:t>
            </a:r>
          </a:p>
        </p:txBody>
      </p:sp>
      <p:sp>
        <p:nvSpPr>
          <p:cNvPr id="504" name="Shape 504"/>
          <p:cNvSpPr txBox="1"/>
          <p:nvPr>
            <p:ph idx="1" type="body"/>
          </p:nvPr>
        </p:nvSpPr>
        <p:spPr>
          <a:xfrm>
            <a:off x="2410100" y="1595775"/>
            <a:ext cx="6321600" cy="313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lang="en" sz="1200"/>
              <a:t>***** Dependencies.txt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lang="en" sz="1200"/>
              <a:t>client\base\simple_option.cc → mysql-server-mysql-8.0.2\client\base\simple_option.h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lang="en" sz="1200"/>
              <a:t>client\base\simple_option.h → mysql-server-mysql-8.0.2\include\my_getopt.h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lang="en" sz="1200"/>
              <a:t>***** SRCML_DEPENDENCIES.TXT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lang="en" sz="1200"/>
              <a:t>Client\base\simple_option.cc → mysql-server-mysql-8.0.2\client\base\simple_option.h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b="1" lang="en" sz="1200"/>
              <a:t>client\base\simple_option.cc → stddef.h - Standard System library Include script does not take Standard System library headers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b="1" lang="en" sz="1200"/>
              <a:t>client\base\simple_option.h → string - Include Script considered only  headers with.h extensions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/>
              <a:t>client\base\simple_option.h → mysql-server-mysql-8.0.2\include\my_getopt.h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05" name="Shape 50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06" name="Shape 506"/>
          <p:cNvSpPr txBox="1"/>
          <p:nvPr/>
        </p:nvSpPr>
        <p:spPr>
          <a:xfrm>
            <a:off x="426850" y="89275"/>
            <a:ext cx="19734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Qualitative Analysis</a:t>
            </a:r>
          </a:p>
        </p:txBody>
      </p:sp>
      <p:sp>
        <p:nvSpPr>
          <p:cNvPr id="507" name="Shape 507"/>
          <p:cNvSpPr txBox="1"/>
          <p:nvPr/>
        </p:nvSpPr>
        <p:spPr>
          <a:xfrm>
            <a:off x="426850" y="1977150"/>
            <a:ext cx="1684800" cy="11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/>
              <a:t>Include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1800"/>
              <a:t>vs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chemeClr val="dk1"/>
                </a:solidFill>
              </a:rPr>
              <a:t>srcML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Dependencies found by both</a:t>
            </a:r>
          </a:p>
        </p:txBody>
      </p:sp>
      <p:sp>
        <p:nvSpPr>
          <p:cNvPr id="513" name="Shape 513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lang="en" sz="1200"/>
              <a:t>Comparing files Dependencies.txt and SRCML_DEPENDENCIES.TXT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lang="en" sz="1200"/>
              <a:t>***** Dependencies.txt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lang="en" sz="1200"/>
              <a:t>client\base\abstract_connection_program.h → mysql-server-mysql-8.0.2\client\ client_priv.h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lang="en" sz="1200"/>
              <a:t>client\base\abstract_connection_program.h→mysql-server-mysql-8.0.2\client\base\i_options_provider.h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lang="en" sz="1200"/>
              <a:t>***** SRCML_DEPENDENCIES.TXT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/>
              <a:t>client\base\abstract_connection_program.h → mysql-server-mysql-8.0.2\client\ client_priv.h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lang="en" sz="1200"/>
              <a:t>client\base\abstract_connection_program.h→mysql-server-mysql-8.0.2\client\base\i_options_provider.h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/>
              <a:t>*****</a:t>
            </a:r>
          </a:p>
        </p:txBody>
      </p:sp>
      <p:sp>
        <p:nvSpPr>
          <p:cNvPr id="514" name="Shape 5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15" name="Shape 515"/>
          <p:cNvSpPr txBox="1"/>
          <p:nvPr/>
        </p:nvSpPr>
        <p:spPr>
          <a:xfrm>
            <a:off x="426850" y="89275"/>
            <a:ext cx="19734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Qualitative Analysis</a:t>
            </a:r>
          </a:p>
        </p:txBody>
      </p:sp>
      <p:sp>
        <p:nvSpPr>
          <p:cNvPr id="516" name="Shape 516"/>
          <p:cNvSpPr txBox="1"/>
          <p:nvPr/>
        </p:nvSpPr>
        <p:spPr>
          <a:xfrm>
            <a:off x="426850" y="1977150"/>
            <a:ext cx="1684800" cy="11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chemeClr val="dk1"/>
                </a:solidFill>
              </a:rPr>
              <a:t>Include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1800"/>
              <a:t>vs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chemeClr val="dk1"/>
                </a:solidFill>
              </a:rPr>
              <a:t>srcML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000"/>
              <a:t>Risks and Implications</a:t>
            </a:r>
          </a:p>
        </p:txBody>
      </p:sp>
      <p:sp>
        <p:nvSpPr>
          <p:cNvPr id="522" name="Shape 5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000"/>
              <a:t>Dependency Extraction Techniques</a:t>
            </a:r>
          </a:p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Potential Risks</a:t>
            </a:r>
          </a:p>
        </p:txBody>
      </p:sp>
      <p:sp>
        <p:nvSpPr>
          <p:cNvPr id="528" name="Shape 528"/>
          <p:cNvSpPr txBox="1"/>
          <p:nvPr>
            <p:ph idx="1" type="body"/>
          </p:nvPr>
        </p:nvSpPr>
        <p:spPr>
          <a:xfrm>
            <a:off x="2400250" y="1597350"/>
            <a:ext cx="6321600" cy="3154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Finding dependencies only based on import statements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400"/>
              <a:t> </a:t>
            </a:r>
            <a:r>
              <a:rPr lang="en"/>
              <a:t>A</a:t>
            </a:r>
            <a:r>
              <a:rPr lang="en" sz="1400"/>
              <a:t>llows for unexpected/unnecessary dependencies.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Confidence Interval picked arbitrarily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May not suit observed data (dependencies)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Qualitative Analysis uses pseudo-random generated dependencies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rand() uses normal dist.  Dependencies may be distributed differently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Script for Include method overlooks certain dependencies</a:t>
            </a:r>
          </a:p>
          <a:p>
            <a:pPr indent="-317500" lvl="1" marL="914400" rtl="0">
              <a:spcBef>
                <a:spcPts val="0"/>
              </a:spcBef>
              <a:spcAft>
                <a:spcPts val="1000"/>
              </a:spcAft>
              <a:buSzPct val="100000"/>
              <a:buChar char="○"/>
            </a:pPr>
            <a:r>
              <a:rPr lang="en"/>
              <a:t>Affects comparison results</a:t>
            </a:r>
          </a:p>
        </p:txBody>
      </p:sp>
      <p:sp>
        <p:nvSpPr>
          <p:cNvPr id="529" name="Shape 52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Lessons Learned</a:t>
            </a:r>
          </a:p>
        </p:txBody>
      </p:sp>
      <p:sp>
        <p:nvSpPr>
          <p:cNvPr id="535" name="Shape 535"/>
          <p:cNvSpPr txBox="1"/>
          <p:nvPr>
            <p:ph idx="1" type="body"/>
          </p:nvPr>
        </p:nvSpPr>
        <p:spPr>
          <a:xfrm>
            <a:off x="2400250" y="1597350"/>
            <a:ext cx="6321600" cy="3154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-"/>
            </a:pPr>
            <a:r>
              <a:rPr lang="en" sz="1400"/>
              <a:t>There are various approaches to dependency extraction; such as function calls, include/import statements, inheritance (OOP only), etc.</a:t>
            </a:r>
          </a:p>
          <a:p>
            <a:pPr indent="-3175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-"/>
            </a:pPr>
            <a:r>
              <a:rPr lang="en" sz="1400"/>
              <a:t>Each approach may give different solution as a result of the variant extraction processes.</a:t>
            </a:r>
          </a:p>
          <a:p>
            <a:pPr indent="-3175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-"/>
            </a:pPr>
            <a:r>
              <a:rPr lang="en" sz="1400"/>
              <a:t>Understand provides more relations and is more inclusive.</a:t>
            </a:r>
          </a:p>
          <a:p>
            <a:pPr indent="-3175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-"/>
            </a:pPr>
            <a:r>
              <a:rPr lang="en" sz="1400"/>
              <a:t>Include provides a more compact list but it may skip important dependencies by not analyzing function calls.</a:t>
            </a:r>
          </a:p>
          <a:p>
            <a:pPr indent="-3175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-"/>
            </a:pPr>
            <a:r>
              <a:rPr lang="en" sz="1400"/>
              <a:t>Additional scripts required for </a:t>
            </a:r>
            <a:r>
              <a:rPr lang="en" sz="1400"/>
              <a:t>formatting</a:t>
            </a:r>
            <a:r>
              <a:rPr lang="en" sz="1400"/>
              <a:t> and output </a:t>
            </a:r>
          </a:p>
        </p:txBody>
      </p:sp>
      <p:sp>
        <p:nvSpPr>
          <p:cNvPr id="536" name="Shape 53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 Period</a:t>
            </a:r>
          </a:p>
        </p:txBody>
      </p:sp>
      <p:sp>
        <p:nvSpPr>
          <p:cNvPr id="542" name="Shape 54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Understand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2410100" y="1595775"/>
            <a:ext cx="6321600" cy="369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400"/>
              <a:t>Understand is a static analysis tool focused on source code comprehension, metrics, and standards testing.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400"/>
              <a:t>Designed to help maintain and understand large amount of code.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400"/>
              <a:t>Supports many old and modern programming languages.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400"/>
              <a:t>Used for dependency extraction.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400"/>
              <a:t>A file depends on another through: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Includes, Inheritance, Implementations, Function calls,Function Parameters .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400"/>
              <a:t>Extracted the dependencies by exporting a CSV (Comma Separated File).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400"/>
              <a:t>File A -&gt; File B.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  <p:sp>
        <p:nvSpPr>
          <p:cNvPr id="116" name="Shape 116"/>
          <p:cNvSpPr txBox="1"/>
          <p:nvPr/>
        </p:nvSpPr>
        <p:spPr>
          <a:xfrm>
            <a:off x="426850" y="89275"/>
            <a:ext cx="26004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Dependency Extraction Techniques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Include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2410100" y="1595775"/>
            <a:ext cx="6321600" cy="3223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Script written in Java that iterates through the MySQL source code files.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n"/>
              <a:t>Searches</a:t>
            </a:r>
            <a:r>
              <a:rPr lang="en"/>
              <a:t> for #include statement only, looking for header files. </a:t>
            </a:r>
            <a:r>
              <a:rPr lang="en"/>
              <a:t> If the header file exist in the mysql folder then a dependency exists (Meaning no standard library functions should be counted as a dependency).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I.e fileA contain #include &lt;table.h&gt; this will create a dependency between fileA and table.h if table.h exist in MySQL folder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  <p:sp>
        <p:nvSpPr>
          <p:cNvPr id="124" name="Shape 124"/>
          <p:cNvSpPr txBox="1"/>
          <p:nvPr/>
        </p:nvSpPr>
        <p:spPr>
          <a:xfrm>
            <a:off x="426850" y="89275"/>
            <a:ext cx="26004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Dependency Extraction Techniques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srcML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-"/>
            </a:pPr>
            <a:r>
              <a:rPr lang="en"/>
              <a:t>XML representation of source code.</a:t>
            </a:r>
          </a:p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-"/>
            </a:pPr>
            <a:r>
              <a:rPr lang="en"/>
              <a:t>Gathers all C and Java files from a source directory ( in this case MySQL) and concatenates their XML representations into one file.</a:t>
            </a:r>
          </a:p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-"/>
            </a:pPr>
            <a:r>
              <a:rPr lang="en"/>
              <a:t>Keeps original information from the source code intact. </a:t>
            </a:r>
          </a:p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-"/>
            </a:pPr>
            <a:r>
              <a:rPr lang="en"/>
              <a:t>Use XML queries to manipulate data</a:t>
            </a:r>
          </a:p>
        </p:txBody>
      </p:sp>
      <p:sp>
        <p:nvSpPr>
          <p:cNvPr id="131" name="Shape 13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  <p:sp>
        <p:nvSpPr>
          <p:cNvPr id="132" name="Shape 132"/>
          <p:cNvSpPr txBox="1"/>
          <p:nvPr/>
        </p:nvSpPr>
        <p:spPr>
          <a:xfrm>
            <a:off x="426850" y="89275"/>
            <a:ext cx="26004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Dependency Extraction Techniques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