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Robo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ysql/mysql-server/commit/4b5f67c559c3567310f16917a5acaa18c9a93c33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ysql/mysql-server/commit/50b154910718c7513ffbf695f866af587a6fdffb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used sticky notes as presented in class to explain the discrepancies between our conceptual and concrete architectures.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https://github.com/mysql/mysql-server/commit/4b5f67c559c3567310f16917a5acaa18c9a93c33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https://github.com/mysql/mysql-server/commit/50b154910718c7513ffbf695f866af587a6fdffb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 level view of the MySQL architecture with the original containment file.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“mysql-server-mysql-8.0.2/sql” subsystem view. There’s way too many dependencies to sift through; the need to refine the containment file can be shown.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har char="-"/>
            </a:pPr>
            <a:r>
              <a:rPr lang="en"/>
              <a:t>User enters insert statment</a:t>
            </a:r>
          </a:p>
          <a:p>
            <a:pPr marL="457200" lvl="0" indent="-317500" rtl="0">
              <a:spcBef>
                <a:spcPts val="0"/>
              </a:spcBef>
              <a:buChar char="-"/>
            </a:pPr>
            <a:r>
              <a:rPr lang="en"/>
              <a:t>Message goes over TCP/IP</a:t>
            </a:r>
          </a:p>
          <a:p>
            <a:pPr marL="457200" lvl="0" indent="-317500" rtl="0">
              <a:spcBef>
                <a:spcPts val="0"/>
              </a:spcBef>
              <a:buChar char="-"/>
            </a:pPr>
            <a:r>
              <a:rPr lang="en"/>
              <a:t>Server Parses the statement</a:t>
            </a:r>
          </a:p>
          <a:p>
            <a:pPr marL="457200" lvl="0" indent="-317500" rtl="0">
              <a:spcBef>
                <a:spcPts val="0"/>
              </a:spcBef>
              <a:buChar char="-"/>
            </a:pPr>
            <a:r>
              <a:rPr lang="en"/>
              <a:t>Server calls the low level functions associated with the storage engine</a:t>
            </a:r>
          </a:p>
          <a:p>
            <a:pPr marL="457200" lvl="0" indent="-317500" rtl="0">
              <a:spcBef>
                <a:spcPts val="0"/>
              </a:spcBef>
              <a:buChar char="-"/>
            </a:pPr>
            <a:r>
              <a:rPr lang="en"/>
              <a:t>Handler stores in the file.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MySql Concrete Architecture (Storage Management)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November 1, 2017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Storage Management - Buffer Manager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-50" y="1730075"/>
            <a:ext cx="9144000" cy="341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Buffer Manager</a:t>
            </a:r>
            <a:r>
              <a:rPr lang="en">
                <a:solidFill>
                  <a:srgbClr val="000000"/>
                </a:solidFill>
              </a:rPr>
              <a:t> 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The Buffer Manager is responsible for efficiently storing the data in memory for manipulation 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it accepts requests from the Resource Manager and decides how much memory to allocate. 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The buffer manager is located in the buf directory.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 buf0buf.cc file is the buffer pool, buf0flu.cc flush the buffer pool and buf0lru.cc contains the replacement algorithm that decides which blocks should be shifted back to disk. 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buf0rea.cc calls the storage manager to initiate a file read.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Storage Management - Resource Manager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-50" y="1730075"/>
            <a:ext cx="9144000" cy="3289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Resource Manager</a:t>
            </a:r>
            <a:r>
              <a:rPr lang="en">
                <a:solidFill>
                  <a:srgbClr val="000000"/>
                </a:solidFill>
              </a:rPr>
              <a:t>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The responsibility of the Resource Manager is to accept requests from the higher level layers and translate them into an appropriate format that can be understood by the Buffer Manager.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The resource manager is found inside the dict directory.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It can be seen from the diagram that there is a direct interaction between storage manager and resource manager where the resource manager skips the buffer and accesses the storage manager directly.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 Differences: Sticky Notes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</a:rPr>
              <a:t>Which:</a:t>
            </a:r>
            <a:r>
              <a:rPr lang="en">
                <a:solidFill>
                  <a:srgbClr val="000000"/>
                </a:solidFill>
              </a:rPr>
              <a:t> dict0dict.cc (ResourceManager) -&gt; fil0fil.cc (StorageManager) fil_make_filepath</a:t>
            </a:r>
          </a:p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</a:rPr>
              <a:t>Who:</a:t>
            </a:r>
            <a:r>
              <a:rPr lang="en">
                <a:solidFill>
                  <a:srgbClr val="000000"/>
                </a:solidFill>
              </a:rPr>
              <a:t> Kevin Lewis</a:t>
            </a:r>
          </a:p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</a:rPr>
              <a:t>When: </a:t>
            </a:r>
            <a:r>
              <a:rPr lang="en">
                <a:solidFill>
                  <a:srgbClr val="000000"/>
                </a:solidFill>
              </a:rPr>
              <a:t>Jan 17, 2014</a:t>
            </a:r>
          </a:p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</a:rPr>
              <a:t>Why: </a:t>
            </a:r>
            <a:r>
              <a:rPr lang="en">
                <a:solidFill>
                  <a:srgbClr val="000000"/>
                </a:solidFill>
              </a:rPr>
              <a:t>Refactoring. Consolidating several functions that make a filename.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152" name="Shape 152" descr="SM_DIAGRAM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75" y="180825"/>
            <a:ext cx="8501050" cy="478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 idx="4294967295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 Differences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"/>
            <a:ext cx="9144000" cy="475489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 Differences: Sticky Notes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</a:rPr>
              <a:t>Which:</a:t>
            </a:r>
            <a:r>
              <a:rPr lang="en">
                <a:solidFill>
                  <a:srgbClr val="000000"/>
                </a:solidFill>
              </a:rPr>
              <a:t> fil0fil.cc (StorageManager) -&gt; dict0mem.cc (ResourceManager) dict_mem_create_temporary_tablename</a:t>
            </a:r>
          </a:p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</a:rPr>
              <a:t>Who:</a:t>
            </a:r>
            <a:r>
              <a:rPr lang="en">
                <a:solidFill>
                  <a:srgbClr val="000000"/>
                </a:solidFill>
              </a:rPr>
              <a:t> Jimmy Yang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</a:rPr>
              <a:t>When: </a:t>
            </a:r>
            <a:r>
              <a:rPr lang="en">
                <a:solidFill>
                  <a:srgbClr val="000000"/>
                </a:solidFill>
              </a:rPr>
              <a:t>Sept 5, 2012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</a:rPr>
              <a:t>Why: </a:t>
            </a:r>
            <a:r>
              <a:rPr lang="en">
                <a:solidFill>
                  <a:srgbClr val="000000"/>
                </a:solidFill>
              </a:rPr>
              <a:t>Bug fixing. Aborting an online add/drop column DDL prevents further DDL on that table.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25" y="0"/>
            <a:ext cx="8743650" cy="47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Side by side comparison: Conceptual and Concrete architectures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1275"/>
            <a:ext cx="4325225" cy="38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800" y="660225"/>
            <a:ext cx="4787199" cy="403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LsEdit Screenshots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18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192" name="Shape 192" descr="DivingIntoStor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201" cy="47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228600">
              <a:spcBef>
                <a:spcPts val="0"/>
              </a:spcBef>
              <a:buNone/>
            </a:pPr>
            <a:r>
              <a:rPr lang="en"/>
              <a:t>Ante Pimentel</a:t>
            </a:r>
          </a:p>
          <a:p>
            <a:pPr marL="457200" lvl="0" indent="-228600">
              <a:spcBef>
                <a:spcPts val="0"/>
              </a:spcBef>
              <a:buNone/>
            </a:pPr>
            <a:r>
              <a:rPr lang="en"/>
              <a:t>Dusan Birtasevic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Francis Okoyo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Hashim Al-Helli</a:t>
            </a:r>
          </a:p>
          <a:p>
            <a:pPr marL="457200" lvl="0" indent="-228600">
              <a:spcBef>
                <a:spcPts val="0"/>
              </a:spcBef>
              <a:buNone/>
            </a:pPr>
            <a:r>
              <a:rPr lang="en"/>
              <a:t>Richard Van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pic>
        <p:nvPicPr>
          <p:cNvPr id="198" name="Shape 198" descr="OpenSQLFolderToAnalyz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00" y="0"/>
            <a:ext cx="8819400" cy="47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750" y="54275"/>
            <a:ext cx="6422501" cy="503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323" y="0"/>
            <a:ext cx="684135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150" y="107150"/>
            <a:ext cx="6849700" cy="49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 - INSERT Statement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666775"/>
            <a:ext cx="8648700" cy="40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71900" y="1818811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 dirty="0">
                <a:solidFill>
                  <a:srgbClr val="000000"/>
                </a:solidFill>
              </a:rPr>
              <a:t>Retrieving Concrete architecture of a good documented software is possible to achieve with less problems.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 dirty="0">
                <a:solidFill>
                  <a:srgbClr val="000000"/>
                </a:solidFill>
              </a:rPr>
              <a:t>Concrete architecture may contain components that don’t exist in the conceptual architecture.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 dirty="0">
                <a:solidFill>
                  <a:srgbClr val="000000"/>
                </a:solidFill>
              </a:rPr>
              <a:t>There are more interactions between components in the concrete architecture than the conceptual.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 dirty="0">
                <a:solidFill>
                  <a:srgbClr val="000000"/>
                </a:solidFill>
              </a:rPr>
              <a:t>Lsedit is a powerful tool but not as user friendly</a:t>
            </a:r>
            <a:r>
              <a:rPr lang="en" dirty="0" smtClean="0">
                <a:solidFill>
                  <a:srgbClr val="000000"/>
                </a:solidFill>
              </a:rPr>
              <a:t>.</a:t>
            </a: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This presentation illustrates the divergences between the conceptual and concrete architecture of a system.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Our topic of interest is the storage management component of the MySQL Server.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The learning outcome of this presentation is a better understanding of why certain differences exist between architectures.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Layout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</a:pPr>
            <a:r>
              <a:rPr lang="en"/>
              <a:t>Subsystems &amp; Interactions</a:t>
            </a:r>
          </a:p>
          <a:p>
            <a:pPr marL="457200" lvl="0" indent="-228600">
              <a:spcBef>
                <a:spcPts val="0"/>
              </a:spcBef>
              <a:buNone/>
            </a:pPr>
            <a:r>
              <a:rPr lang="en"/>
              <a:t>Derivation Process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Architecture Styles &amp; Design Patterns</a:t>
            </a:r>
          </a:p>
          <a:p>
            <a:pPr marL="457200" lvl="0" indent="-228600">
              <a:spcBef>
                <a:spcPts val="0"/>
              </a:spcBef>
              <a:buNone/>
            </a:pPr>
            <a:r>
              <a:rPr lang="en"/>
              <a:t>Storage Management 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Architecture Differences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LsEdit Screenshots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Use Case</a:t>
            </a:r>
          </a:p>
          <a:p>
            <a:pPr marL="457200" lvl="0" indent="-22860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Subsystems and Interactions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613" y="696950"/>
            <a:ext cx="7013874" cy="43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Derivation Process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Visualized interactions using lsedit.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Simplified the view of lsedit by removing unneeded file dependences.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Analyzed the code structure and file names and tried to map file names to components.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If filename wasn’t clear we went inside the code and analyzed the comments.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When we found the right files, we contained and visualized them.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Important files in MySQL Server Folder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0" y="1741500"/>
            <a:ext cx="9144000" cy="3402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</a:rPr>
              <a:t>client </a:t>
            </a:r>
            <a:r>
              <a:rPr lang="en">
                <a:solidFill>
                  <a:srgbClr val="000000"/>
                </a:solidFill>
              </a:rPr>
              <a:t>- command line client utility code.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</a:rPr>
              <a:t>sql</a:t>
            </a:r>
            <a:r>
              <a:rPr lang="en">
                <a:solidFill>
                  <a:srgbClr val="000000"/>
                </a:solidFill>
              </a:rPr>
              <a:t> - main folder of MySQL it contains the parser and optimizer,execution engine and handler to choose a storage engine and many other things.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</a:rPr>
              <a:t>sql-common </a:t>
            </a:r>
            <a:r>
              <a:rPr lang="en">
                <a:solidFill>
                  <a:srgbClr val="000000"/>
                </a:solidFill>
              </a:rPr>
              <a:t>- files that used by client and server.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</a:rPr>
              <a:t>storage </a:t>
            </a:r>
            <a:r>
              <a:rPr lang="en">
                <a:solidFill>
                  <a:srgbClr val="000000"/>
                </a:solidFill>
              </a:rPr>
              <a:t>- The storage engines like </a:t>
            </a:r>
            <a:r>
              <a:rPr lang="en" b="1">
                <a:solidFill>
                  <a:srgbClr val="000000"/>
                </a:solidFill>
              </a:rPr>
              <a:t>InnoDB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 b="1">
                <a:solidFill>
                  <a:srgbClr val="000000"/>
                </a:solidFill>
              </a:rPr>
              <a:t>MyISAM</a:t>
            </a:r>
            <a:r>
              <a:rPr lang="en">
                <a:solidFill>
                  <a:srgbClr val="000000"/>
                </a:solidFill>
              </a:rPr>
              <a:t> are implemented here.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</a:rPr>
              <a:t>vio </a:t>
            </a:r>
            <a:r>
              <a:rPr lang="en">
                <a:solidFill>
                  <a:srgbClr val="000000"/>
                </a:solidFill>
              </a:rPr>
              <a:t>- virtual input output contains implementation of low level network I/O code.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 Styles and Design Patterns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12350" y="1931000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Layered architecture (top-level and Storage management internals)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Pipe-and-filter architecture (query processing)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Client-server architecture (application layer)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Facade design pattern. The file mysqld.cc acts as an interface between the client and the other components.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Storage Management - Storage Manager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36900" y="1743575"/>
            <a:ext cx="8222100" cy="322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Storage Manager</a:t>
            </a:r>
            <a:r>
              <a:rPr lang="en">
                <a:solidFill>
                  <a:srgbClr val="000000"/>
                </a:solidFill>
              </a:rPr>
              <a:t>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Responsible for providing fast read/write access to tablespaces and logs of the database.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fil0fil.cc located in the fil directory contains the implementation of the low-level file system. Contains the methods and structures needed to manipulate them.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fsp0fsp.cc located in the fsp directory takes care of the file space management, which handles the allocation of pages and keeps track of which files are used, open, and closed.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801</Words>
  <Application>Microsoft Office PowerPoint</Application>
  <PresentationFormat>On-screen Show (16:9)</PresentationFormat>
  <Paragraphs>110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Roboto</vt:lpstr>
      <vt:lpstr>Material</vt:lpstr>
      <vt:lpstr>MySql Concrete Architecture (Storage Management)</vt:lpstr>
      <vt:lpstr>Team</vt:lpstr>
      <vt:lpstr>Introduction</vt:lpstr>
      <vt:lpstr>Layout</vt:lpstr>
      <vt:lpstr>Subsystems and Interactions</vt:lpstr>
      <vt:lpstr>Derivation Process</vt:lpstr>
      <vt:lpstr>Some Important files in MySQL Server Folder</vt:lpstr>
      <vt:lpstr>Architecture Styles and Design Patterns</vt:lpstr>
      <vt:lpstr>Storage Management - Storage Manager</vt:lpstr>
      <vt:lpstr>Storage Management - Buffer Manager</vt:lpstr>
      <vt:lpstr>Storage Management - Resource Manager</vt:lpstr>
      <vt:lpstr>Architecture Differences: Sticky Notes</vt:lpstr>
      <vt:lpstr>PowerPoint Presentation</vt:lpstr>
      <vt:lpstr>Architecture Differences</vt:lpstr>
      <vt:lpstr>Architecture Differences: Sticky Notes</vt:lpstr>
      <vt:lpstr>PowerPoint Presentation</vt:lpstr>
      <vt:lpstr>Side by side comparison: Conceptual and Concrete architectures</vt:lpstr>
      <vt:lpstr>LsEdit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 - INSERT Statement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Concrete Architecture (Storage Management)</dc:title>
  <cp:lastModifiedBy>Francis Okoyo</cp:lastModifiedBy>
  <cp:revision>2</cp:revision>
  <dcterms:modified xsi:type="dcterms:W3CDTF">2017-11-01T16:00:32Z</dcterms:modified>
</cp:coreProperties>
</file>