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310" r:id="rId2"/>
    <p:sldId id="267" r:id="rId3"/>
    <p:sldId id="282" r:id="rId4"/>
    <p:sldId id="259" r:id="rId5"/>
    <p:sldId id="283" r:id="rId6"/>
    <p:sldId id="284" r:id="rId7"/>
    <p:sldId id="320" r:id="rId8"/>
    <p:sldId id="322" r:id="rId9"/>
    <p:sldId id="323" r:id="rId10"/>
    <p:sldId id="302" r:id="rId11"/>
    <p:sldId id="311" r:id="rId12"/>
    <p:sldId id="331" r:id="rId13"/>
    <p:sldId id="332" r:id="rId14"/>
    <p:sldId id="303" r:id="rId15"/>
    <p:sldId id="304" r:id="rId16"/>
    <p:sldId id="276" r:id="rId17"/>
    <p:sldId id="324" r:id="rId18"/>
    <p:sldId id="299" r:id="rId19"/>
    <p:sldId id="313" r:id="rId20"/>
    <p:sldId id="329" r:id="rId21"/>
    <p:sldId id="279" r:id="rId22"/>
    <p:sldId id="330" r:id="rId23"/>
    <p:sldId id="280" r:id="rId24"/>
    <p:sldId id="312" r:id="rId25"/>
    <p:sldId id="305" r:id="rId26"/>
    <p:sldId id="306" r:id="rId27"/>
    <p:sldId id="307" r:id="rId28"/>
    <p:sldId id="326" r:id="rId29"/>
    <p:sldId id="333" r:id="rId30"/>
    <p:sldId id="335" r:id="rId31"/>
    <p:sldId id="336" r:id="rId32"/>
    <p:sldId id="270" r:id="rId33"/>
    <p:sldId id="275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55" autoAdjust="0"/>
    <p:restoredTop sz="88950" autoAdjust="0"/>
  </p:normalViewPr>
  <p:slideViewPr>
    <p:cSldViewPr snapToGrid="0">
      <p:cViewPr varScale="1">
        <p:scale>
          <a:sx n="62" d="100"/>
          <a:sy n="62" d="100"/>
        </p:scale>
        <p:origin x="1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30.wmf"/><Relationship Id="rId18" Type="http://schemas.openxmlformats.org/officeDocument/2006/relationships/image" Target="../media/image3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12" Type="http://schemas.openxmlformats.org/officeDocument/2006/relationships/image" Target="../media/image29.wmf"/><Relationship Id="rId17" Type="http://schemas.openxmlformats.org/officeDocument/2006/relationships/image" Target="../media/image34.wmf"/><Relationship Id="rId2" Type="http://schemas.openxmlformats.org/officeDocument/2006/relationships/image" Target="../media/image19.wmf"/><Relationship Id="rId16" Type="http://schemas.openxmlformats.org/officeDocument/2006/relationships/image" Target="../media/image33.wmf"/><Relationship Id="rId20" Type="http://schemas.openxmlformats.org/officeDocument/2006/relationships/image" Target="../media/image37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11" Type="http://schemas.openxmlformats.org/officeDocument/2006/relationships/image" Target="../media/image28.wmf"/><Relationship Id="rId5" Type="http://schemas.openxmlformats.org/officeDocument/2006/relationships/image" Target="../media/image22.wmf"/><Relationship Id="rId15" Type="http://schemas.openxmlformats.org/officeDocument/2006/relationships/image" Target="../media/image32.wmf"/><Relationship Id="rId10" Type="http://schemas.openxmlformats.org/officeDocument/2006/relationships/image" Target="../media/image27.wmf"/><Relationship Id="rId19" Type="http://schemas.openxmlformats.org/officeDocument/2006/relationships/image" Target="../media/image36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Relationship Id="rId14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image" Target="../media/image49.wmf"/><Relationship Id="rId18" Type="http://schemas.openxmlformats.org/officeDocument/2006/relationships/image" Target="../media/image54.wmf"/><Relationship Id="rId3" Type="http://schemas.openxmlformats.org/officeDocument/2006/relationships/image" Target="../media/image39.wmf"/><Relationship Id="rId21" Type="http://schemas.openxmlformats.org/officeDocument/2006/relationships/image" Target="../media/image35.wmf"/><Relationship Id="rId7" Type="http://schemas.openxmlformats.org/officeDocument/2006/relationships/image" Target="../media/image43.wmf"/><Relationship Id="rId12" Type="http://schemas.openxmlformats.org/officeDocument/2006/relationships/image" Target="../media/image48.wmf"/><Relationship Id="rId17" Type="http://schemas.openxmlformats.org/officeDocument/2006/relationships/image" Target="../media/image53.wmf"/><Relationship Id="rId2" Type="http://schemas.openxmlformats.org/officeDocument/2006/relationships/image" Target="../media/image38.wmf"/><Relationship Id="rId16" Type="http://schemas.openxmlformats.org/officeDocument/2006/relationships/image" Target="../media/image52.wmf"/><Relationship Id="rId20" Type="http://schemas.openxmlformats.org/officeDocument/2006/relationships/image" Target="../media/image34.wmf"/><Relationship Id="rId1" Type="http://schemas.openxmlformats.org/officeDocument/2006/relationships/image" Target="../media/image32.wmf"/><Relationship Id="rId6" Type="http://schemas.openxmlformats.org/officeDocument/2006/relationships/image" Target="../media/image42.wmf"/><Relationship Id="rId11" Type="http://schemas.openxmlformats.org/officeDocument/2006/relationships/image" Target="../media/image47.wmf"/><Relationship Id="rId24" Type="http://schemas.openxmlformats.org/officeDocument/2006/relationships/image" Target="../media/image56.wmf"/><Relationship Id="rId5" Type="http://schemas.openxmlformats.org/officeDocument/2006/relationships/image" Target="../media/image41.wmf"/><Relationship Id="rId15" Type="http://schemas.openxmlformats.org/officeDocument/2006/relationships/image" Target="../media/image51.wmf"/><Relationship Id="rId23" Type="http://schemas.openxmlformats.org/officeDocument/2006/relationships/image" Target="../media/image37.wmf"/><Relationship Id="rId10" Type="http://schemas.openxmlformats.org/officeDocument/2006/relationships/image" Target="../media/image46.wmf"/><Relationship Id="rId19" Type="http://schemas.openxmlformats.org/officeDocument/2006/relationships/image" Target="../media/image55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Relationship Id="rId14" Type="http://schemas.openxmlformats.org/officeDocument/2006/relationships/image" Target="../media/image50.wmf"/><Relationship Id="rId22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8E6E3-E84F-470B-9D7F-2213C36F5162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F8E89-12A7-4832-A606-2F09B9606C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0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F8E89-12A7-4832-A606-2F09B9606CC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696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434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627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F8E89-12A7-4832-A606-2F09B9606CCE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942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F8E89-12A7-4832-A606-2F09B9606CC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778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F8E89-12A7-4832-A606-2F09B9606CCE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249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F8E89-12A7-4832-A606-2F09B9606CCE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574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F8E89-12A7-4832-A606-2F09B9606CCE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732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F8E89-12A7-4832-A606-2F09B9606CCE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464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F8E89-12A7-4832-A606-2F09B9606CCE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705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F8E89-12A7-4832-A606-2F09B9606CCE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766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7EF0-1CC0-4BBC-858E-848A76D19206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C62-D8DF-4367-A890-9FB306C5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12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7EF0-1CC0-4BBC-858E-848A76D19206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C62-D8DF-4367-A890-9FB306C5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63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7EF0-1CC0-4BBC-858E-848A76D19206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C62-D8DF-4367-A890-9FB306C5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7EF0-1CC0-4BBC-858E-848A76D19206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C62-D8DF-4367-A890-9FB306C5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87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7EF0-1CC0-4BBC-858E-848A76D19206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C62-D8DF-4367-A890-9FB306C5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11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7EF0-1CC0-4BBC-858E-848A76D19206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C62-D8DF-4367-A890-9FB306C5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935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7EF0-1CC0-4BBC-858E-848A76D19206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C62-D8DF-4367-A890-9FB306C5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5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7EF0-1CC0-4BBC-858E-848A76D19206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C62-D8DF-4367-A890-9FB306C5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73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7EF0-1CC0-4BBC-858E-848A76D19206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C62-D8DF-4367-A890-9FB306C5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63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7EF0-1CC0-4BBC-858E-848A76D19206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C62-D8DF-4367-A890-9FB306C5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54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7EF0-1CC0-4BBC-858E-848A76D19206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C62-D8DF-4367-A890-9FB306C5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6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27EF0-1CC0-4BBC-858E-848A76D19206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CEC62-D8DF-4367-A890-9FB306C5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69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0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0.png"/><Relationship Id="rId1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6.bin"/><Relationship Id="rId18" Type="http://schemas.openxmlformats.org/officeDocument/2006/relationships/oleObject" Target="../embeddings/oleObject29.bin"/><Relationship Id="rId26" Type="http://schemas.openxmlformats.org/officeDocument/2006/relationships/image" Target="../media/image28.wmf"/><Relationship Id="rId39" Type="http://schemas.openxmlformats.org/officeDocument/2006/relationships/oleObject" Target="../embeddings/oleObject40.bin"/><Relationship Id="rId21" Type="http://schemas.openxmlformats.org/officeDocument/2006/relationships/oleObject" Target="../embeddings/oleObject31.bin"/><Relationship Id="rId34" Type="http://schemas.openxmlformats.org/officeDocument/2006/relationships/image" Target="../media/image32.wmf"/><Relationship Id="rId42" Type="http://schemas.openxmlformats.org/officeDocument/2006/relationships/image" Target="../media/image36.wmf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29" Type="http://schemas.openxmlformats.org/officeDocument/2006/relationships/oleObject" Target="../embeddings/oleObject35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5.bin"/><Relationship Id="rId24" Type="http://schemas.openxmlformats.org/officeDocument/2006/relationships/image" Target="../media/image27.wmf"/><Relationship Id="rId32" Type="http://schemas.openxmlformats.org/officeDocument/2006/relationships/image" Target="../media/image31.wmf"/><Relationship Id="rId37" Type="http://schemas.openxmlformats.org/officeDocument/2006/relationships/oleObject" Target="../embeddings/oleObject39.bin"/><Relationship Id="rId40" Type="http://schemas.openxmlformats.org/officeDocument/2006/relationships/image" Target="../media/image35.wmf"/><Relationship Id="rId45" Type="http://schemas.openxmlformats.org/officeDocument/2006/relationships/oleObject" Target="../embeddings/oleObject43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23" Type="http://schemas.openxmlformats.org/officeDocument/2006/relationships/oleObject" Target="../embeddings/oleObject32.bin"/><Relationship Id="rId28" Type="http://schemas.openxmlformats.org/officeDocument/2006/relationships/image" Target="../media/image29.wmf"/><Relationship Id="rId36" Type="http://schemas.openxmlformats.org/officeDocument/2006/relationships/image" Target="../media/image33.wmf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30.bin"/><Relationship Id="rId31" Type="http://schemas.openxmlformats.org/officeDocument/2006/relationships/oleObject" Target="../embeddings/oleObject36.bin"/><Relationship Id="rId44" Type="http://schemas.openxmlformats.org/officeDocument/2006/relationships/image" Target="../media/image37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3.wmf"/><Relationship Id="rId22" Type="http://schemas.openxmlformats.org/officeDocument/2006/relationships/image" Target="../media/image26.wmf"/><Relationship Id="rId27" Type="http://schemas.openxmlformats.org/officeDocument/2006/relationships/oleObject" Target="../embeddings/oleObject34.bin"/><Relationship Id="rId30" Type="http://schemas.openxmlformats.org/officeDocument/2006/relationships/image" Target="../media/image30.wmf"/><Relationship Id="rId35" Type="http://schemas.openxmlformats.org/officeDocument/2006/relationships/oleObject" Target="../embeddings/oleObject38.bin"/><Relationship Id="rId43" Type="http://schemas.openxmlformats.org/officeDocument/2006/relationships/oleObject" Target="../embeddings/oleObject42.bin"/><Relationship Id="rId8" Type="http://schemas.openxmlformats.org/officeDocument/2006/relationships/image" Target="../media/image20.wmf"/><Relationship Id="rId3" Type="http://schemas.openxmlformats.org/officeDocument/2006/relationships/oleObject" Target="../embeddings/oleObject21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8.bin"/><Relationship Id="rId25" Type="http://schemas.openxmlformats.org/officeDocument/2006/relationships/oleObject" Target="../embeddings/oleObject33.bin"/><Relationship Id="rId33" Type="http://schemas.openxmlformats.org/officeDocument/2006/relationships/oleObject" Target="../embeddings/oleObject37.bin"/><Relationship Id="rId38" Type="http://schemas.openxmlformats.org/officeDocument/2006/relationships/image" Target="../media/image34.wmf"/><Relationship Id="rId20" Type="http://schemas.openxmlformats.org/officeDocument/2006/relationships/image" Target="../media/image25.wmf"/><Relationship Id="rId41" Type="http://schemas.openxmlformats.org/officeDocument/2006/relationships/oleObject" Target="../embeddings/oleObject41.bin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9.bin"/><Relationship Id="rId18" Type="http://schemas.openxmlformats.org/officeDocument/2006/relationships/image" Target="../media/image44.wmf"/><Relationship Id="rId26" Type="http://schemas.openxmlformats.org/officeDocument/2006/relationships/oleObject" Target="../embeddings/oleObject56.bin"/><Relationship Id="rId39" Type="http://schemas.openxmlformats.org/officeDocument/2006/relationships/image" Target="../media/image54.wmf"/><Relationship Id="rId21" Type="http://schemas.openxmlformats.org/officeDocument/2006/relationships/oleObject" Target="../embeddings/oleObject53.bin"/><Relationship Id="rId34" Type="http://schemas.openxmlformats.org/officeDocument/2006/relationships/oleObject" Target="../embeddings/oleObject60.bin"/><Relationship Id="rId42" Type="http://schemas.openxmlformats.org/officeDocument/2006/relationships/oleObject" Target="../embeddings/oleObject39.bin"/><Relationship Id="rId47" Type="http://schemas.openxmlformats.org/officeDocument/2006/relationships/image" Target="../media/image36.wmf"/><Relationship Id="rId50" Type="http://schemas.openxmlformats.org/officeDocument/2006/relationships/oleObject" Target="../embeddings/oleObject43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wmf"/><Relationship Id="rId29" Type="http://schemas.openxmlformats.org/officeDocument/2006/relationships/image" Target="../media/image49.wmf"/><Relationship Id="rId11" Type="http://schemas.openxmlformats.org/officeDocument/2006/relationships/oleObject" Target="../embeddings/oleObject48.bin"/><Relationship Id="rId24" Type="http://schemas.openxmlformats.org/officeDocument/2006/relationships/oleObject" Target="../embeddings/oleObject55.bin"/><Relationship Id="rId32" Type="http://schemas.openxmlformats.org/officeDocument/2006/relationships/oleObject" Target="../embeddings/oleObject59.bin"/><Relationship Id="rId37" Type="http://schemas.openxmlformats.org/officeDocument/2006/relationships/image" Target="../media/image53.wmf"/><Relationship Id="rId40" Type="http://schemas.openxmlformats.org/officeDocument/2006/relationships/oleObject" Target="../embeddings/oleObject63.bin"/><Relationship Id="rId45" Type="http://schemas.openxmlformats.org/officeDocument/2006/relationships/image" Target="../media/image35.wmf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23" Type="http://schemas.openxmlformats.org/officeDocument/2006/relationships/oleObject" Target="../embeddings/oleObject54.bin"/><Relationship Id="rId28" Type="http://schemas.openxmlformats.org/officeDocument/2006/relationships/oleObject" Target="../embeddings/oleObject57.bin"/><Relationship Id="rId36" Type="http://schemas.openxmlformats.org/officeDocument/2006/relationships/oleObject" Target="../embeddings/oleObject61.bin"/><Relationship Id="rId49" Type="http://schemas.openxmlformats.org/officeDocument/2006/relationships/image" Target="../media/image37.wmf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52.bin"/><Relationship Id="rId31" Type="http://schemas.openxmlformats.org/officeDocument/2006/relationships/image" Target="../media/image50.wmf"/><Relationship Id="rId44" Type="http://schemas.openxmlformats.org/officeDocument/2006/relationships/oleObject" Target="../embeddings/oleObject64.bin"/><Relationship Id="rId52" Type="http://schemas.openxmlformats.org/officeDocument/2006/relationships/image" Target="../media/image56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2.wmf"/><Relationship Id="rId22" Type="http://schemas.openxmlformats.org/officeDocument/2006/relationships/image" Target="../media/image46.wmf"/><Relationship Id="rId27" Type="http://schemas.openxmlformats.org/officeDocument/2006/relationships/image" Target="../media/image48.wmf"/><Relationship Id="rId30" Type="http://schemas.openxmlformats.org/officeDocument/2006/relationships/oleObject" Target="../embeddings/oleObject58.bin"/><Relationship Id="rId35" Type="http://schemas.openxmlformats.org/officeDocument/2006/relationships/image" Target="../media/image52.wmf"/><Relationship Id="rId43" Type="http://schemas.openxmlformats.org/officeDocument/2006/relationships/image" Target="../media/image34.wmf"/><Relationship Id="rId48" Type="http://schemas.openxmlformats.org/officeDocument/2006/relationships/oleObject" Target="../embeddings/oleObject42.bin"/><Relationship Id="rId8" Type="http://schemas.openxmlformats.org/officeDocument/2006/relationships/image" Target="../media/image39.wmf"/><Relationship Id="rId51" Type="http://schemas.openxmlformats.org/officeDocument/2006/relationships/oleObject" Target="../embeddings/oleObject65.bin"/><Relationship Id="rId3" Type="http://schemas.openxmlformats.org/officeDocument/2006/relationships/oleObject" Target="../embeddings/oleObject44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51.bin"/><Relationship Id="rId25" Type="http://schemas.openxmlformats.org/officeDocument/2006/relationships/image" Target="../media/image47.wmf"/><Relationship Id="rId33" Type="http://schemas.openxmlformats.org/officeDocument/2006/relationships/image" Target="../media/image51.wmf"/><Relationship Id="rId38" Type="http://schemas.openxmlformats.org/officeDocument/2006/relationships/oleObject" Target="../embeddings/oleObject62.bin"/><Relationship Id="rId46" Type="http://schemas.openxmlformats.org/officeDocument/2006/relationships/oleObject" Target="../embeddings/oleObject41.bin"/><Relationship Id="rId20" Type="http://schemas.openxmlformats.org/officeDocument/2006/relationships/image" Target="../media/image45.wmf"/><Relationship Id="rId41" Type="http://schemas.openxmlformats.org/officeDocument/2006/relationships/image" Target="../media/image5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72.png"/><Relationship Id="rId5" Type="http://schemas.openxmlformats.org/officeDocument/2006/relationships/image" Target="../media/image12.png"/><Relationship Id="rId10" Type="http://schemas.openxmlformats.org/officeDocument/2006/relationships/image" Target="../media/image71.png"/><Relationship Id="rId9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7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76.png"/><Relationship Id="rId7" Type="http://schemas.openxmlformats.org/officeDocument/2006/relationships/image" Target="../media/image17.png"/><Relationship Id="rId12" Type="http://schemas.openxmlformats.org/officeDocument/2006/relationships/image" Target="../media/image7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74.png"/><Relationship Id="rId10" Type="http://schemas.openxmlformats.org/officeDocument/2006/relationships/image" Target="../media/image73.png"/><Relationship Id="rId9" Type="http://schemas.openxmlformats.org/officeDocument/2006/relationships/image" Target="../media/image711.png"/><Relationship Id="rId14" Type="http://schemas.openxmlformats.org/officeDocument/2006/relationships/image" Target="../media/image5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771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1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61.wmf"/><Relationship Id="rId26" Type="http://schemas.openxmlformats.org/officeDocument/2006/relationships/image" Target="../media/image90.png"/><Relationship Id="rId3" Type="http://schemas.openxmlformats.org/officeDocument/2006/relationships/notesSlide" Target="../notesSlides/notesSlide1.xml"/><Relationship Id="rId34" Type="http://schemas.openxmlformats.org/officeDocument/2006/relationships/image" Target="../media/image96.png"/><Relationship Id="rId7" Type="http://schemas.openxmlformats.org/officeDocument/2006/relationships/image" Target="../media/image17.png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70.bin"/><Relationship Id="rId25" Type="http://schemas.openxmlformats.org/officeDocument/2006/relationships/image" Target="../media/image63.wmf"/><Relationship Id="rId33" Type="http://schemas.openxmlformats.org/officeDocument/2006/relationships/image" Target="../media/image9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0.wmf"/><Relationship Id="rId20" Type="http://schemas.openxmlformats.org/officeDocument/2006/relationships/image" Target="../media/image62.wmf"/><Relationship Id="rId29" Type="http://schemas.openxmlformats.org/officeDocument/2006/relationships/image" Target="../media/image890.png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png"/><Relationship Id="rId11" Type="http://schemas.openxmlformats.org/officeDocument/2006/relationships/oleObject" Target="../embeddings/oleObject67.bin"/><Relationship Id="rId24" Type="http://schemas.openxmlformats.org/officeDocument/2006/relationships/oleObject" Target="../embeddings/oleObject72.bin"/><Relationship Id="rId32" Type="http://schemas.openxmlformats.org/officeDocument/2006/relationships/image" Target="../media/image94.png"/><Relationship Id="rId15" Type="http://schemas.openxmlformats.org/officeDocument/2006/relationships/oleObject" Target="../embeddings/oleObject69.bin"/><Relationship Id="rId23" Type="http://schemas.openxmlformats.org/officeDocument/2006/relationships/image" Target="../media/image87.png"/><Relationship Id="rId10" Type="http://schemas.openxmlformats.org/officeDocument/2006/relationships/image" Target="../media/image57.wmf"/><Relationship Id="rId19" Type="http://schemas.openxmlformats.org/officeDocument/2006/relationships/oleObject" Target="../embeddings/oleObject71.bin"/><Relationship Id="rId31" Type="http://schemas.openxmlformats.org/officeDocument/2006/relationships/image" Target="../media/image93.png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59.wmf"/><Relationship Id="rId22" Type="http://schemas.openxmlformats.org/officeDocument/2006/relationships/image" Target="../media/image86.png"/><Relationship Id="rId27" Type="http://schemas.openxmlformats.org/officeDocument/2006/relationships/image" Target="../media/image91.png"/><Relationship Id="rId30" Type="http://schemas.openxmlformats.org/officeDocument/2006/relationships/image" Target="../media/image92.png"/><Relationship Id="rId35" Type="http://schemas.openxmlformats.org/officeDocument/2006/relationships/image" Target="../media/image65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4.wmf"/><Relationship Id="rId18" Type="http://schemas.openxmlformats.org/officeDocument/2006/relationships/image" Target="../media/image66.png"/><Relationship Id="rId26" Type="http://schemas.openxmlformats.org/officeDocument/2006/relationships/image" Target="../media/image105.png"/><Relationship Id="rId3" Type="http://schemas.openxmlformats.org/officeDocument/2006/relationships/image" Target="../media/image860.png"/><Relationship Id="rId21" Type="http://schemas.openxmlformats.org/officeDocument/2006/relationships/image" Target="../media/image990.png"/><Relationship Id="rId12" Type="http://schemas.openxmlformats.org/officeDocument/2006/relationships/oleObject" Target="../embeddings/oleObject73.bin"/><Relationship Id="rId17" Type="http://schemas.openxmlformats.org/officeDocument/2006/relationships/image" Target="../media/image102.png"/><Relationship Id="rId25" Type="http://schemas.openxmlformats.org/officeDocument/2006/relationships/image" Target="../media/image10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1.png"/><Relationship Id="rId29" Type="http://schemas.openxmlformats.org/officeDocument/2006/relationships/image" Target="../media/image69.png"/><Relationship Id="rId1" Type="http://schemas.openxmlformats.org/officeDocument/2006/relationships/vmlDrawing" Target="../drawings/vmlDrawing8.vml"/><Relationship Id="rId6" Type="http://schemas.openxmlformats.org/officeDocument/2006/relationships/image" Target="../media/image39.png"/><Relationship Id="rId11" Type="http://schemas.openxmlformats.org/officeDocument/2006/relationships/image" Target="../media/image98.png"/><Relationship Id="rId24" Type="http://schemas.openxmlformats.org/officeDocument/2006/relationships/image" Target="../media/image1020.png"/><Relationship Id="rId5" Type="http://schemas.openxmlformats.org/officeDocument/2006/relationships/image" Target="../media/image17.png"/><Relationship Id="rId15" Type="http://schemas.openxmlformats.org/officeDocument/2006/relationships/image" Target="../media/image100.png"/><Relationship Id="rId23" Type="http://schemas.openxmlformats.org/officeDocument/2006/relationships/image" Target="../media/image1010.png"/><Relationship Id="rId28" Type="http://schemas.openxmlformats.org/officeDocument/2006/relationships/image" Target="../media/image68.png"/><Relationship Id="rId10" Type="http://schemas.openxmlformats.org/officeDocument/2006/relationships/image" Target="../media/image118.png"/><Relationship Id="rId4" Type="http://schemas.openxmlformats.org/officeDocument/2006/relationships/image" Target="../media/image16.png"/><Relationship Id="rId14" Type="http://schemas.openxmlformats.org/officeDocument/2006/relationships/image" Target="../media/image99.png"/><Relationship Id="rId22" Type="http://schemas.openxmlformats.org/officeDocument/2006/relationships/image" Target="../media/image1000.png"/><Relationship Id="rId27" Type="http://schemas.openxmlformats.org/officeDocument/2006/relationships/image" Target="../media/image85.png"/><Relationship Id="rId30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3.png"/><Relationship Id="rId18" Type="http://schemas.openxmlformats.org/officeDocument/2006/relationships/image" Target="../media/image119.png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67.wmf"/><Relationship Id="rId7" Type="http://schemas.openxmlformats.org/officeDocument/2006/relationships/image" Target="../media/image109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6.png"/><Relationship Id="rId20" Type="http://schemas.openxmlformats.org/officeDocument/2006/relationships/oleObject" Target="../embeddings/oleObject74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png"/><Relationship Id="rId11" Type="http://schemas.openxmlformats.org/officeDocument/2006/relationships/image" Target="../media/image111.png"/><Relationship Id="rId5" Type="http://schemas.openxmlformats.org/officeDocument/2006/relationships/image" Target="../media/image17.png"/><Relationship Id="rId15" Type="http://schemas.openxmlformats.org/officeDocument/2006/relationships/image" Target="../media/image115.png"/><Relationship Id="rId10" Type="http://schemas.openxmlformats.org/officeDocument/2006/relationships/image" Target="../media/image110.png"/><Relationship Id="rId19" Type="http://schemas.openxmlformats.org/officeDocument/2006/relationships/image" Target="../media/image120.png"/><Relationship Id="rId4" Type="http://schemas.openxmlformats.org/officeDocument/2006/relationships/image" Target="../media/image16.png"/><Relationship Id="rId9" Type="http://schemas.openxmlformats.org/officeDocument/2006/relationships/image" Target="../media/image118.png"/><Relationship Id="rId14" Type="http://schemas.openxmlformats.org/officeDocument/2006/relationships/image" Target="../media/image114.png"/><Relationship Id="rId22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28.png"/><Relationship Id="rId18" Type="http://schemas.openxmlformats.org/officeDocument/2006/relationships/image" Target="../media/image129.png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32.png"/><Relationship Id="rId7" Type="http://schemas.openxmlformats.org/officeDocument/2006/relationships/image" Target="../media/image124.png"/><Relationship Id="rId12" Type="http://schemas.openxmlformats.org/officeDocument/2006/relationships/image" Target="../media/image119.png"/><Relationship Id="rId17" Type="http://schemas.openxmlformats.org/officeDocument/2006/relationships/image" Target="../media/image67.wmf"/><Relationship Id="rId25" Type="http://schemas.openxmlformats.org/officeDocument/2006/relationships/image" Target="../media/image82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4.bin"/><Relationship Id="rId20" Type="http://schemas.openxmlformats.org/officeDocument/2006/relationships/image" Target="../media/image131.png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23.png"/><Relationship Id="rId11" Type="http://schemas.openxmlformats.org/officeDocument/2006/relationships/image" Target="../media/image127.png"/><Relationship Id="rId24" Type="http://schemas.openxmlformats.org/officeDocument/2006/relationships/image" Target="../media/image65.png"/><Relationship Id="rId5" Type="http://schemas.openxmlformats.org/officeDocument/2006/relationships/image" Target="../media/image122.png"/><Relationship Id="rId15" Type="http://schemas.openxmlformats.org/officeDocument/2006/relationships/image" Target="../media/image114.png"/><Relationship Id="rId23" Type="http://schemas.openxmlformats.org/officeDocument/2006/relationships/image" Target="../media/image134.png"/><Relationship Id="rId10" Type="http://schemas.openxmlformats.org/officeDocument/2006/relationships/image" Target="../media/image126.png"/><Relationship Id="rId19" Type="http://schemas.openxmlformats.org/officeDocument/2006/relationships/image" Target="../media/image130.png"/><Relationship Id="rId4" Type="http://schemas.openxmlformats.org/officeDocument/2006/relationships/image" Target="../media/image121.png"/><Relationship Id="rId14" Type="http://schemas.openxmlformats.org/officeDocument/2006/relationships/image" Target="../media/image113.png"/><Relationship Id="rId22" Type="http://schemas.openxmlformats.org/officeDocument/2006/relationships/image" Target="../media/image133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9.png"/><Relationship Id="rId18" Type="http://schemas.openxmlformats.org/officeDocument/2006/relationships/image" Target="../media/image134.png"/><Relationship Id="rId26" Type="http://schemas.openxmlformats.org/officeDocument/2006/relationships/image" Target="../media/image65.png"/><Relationship Id="rId3" Type="http://schemas.openxmlformats.org/officeDocument/2006/relationships/image" Target="../media/image121.png"/><Relationship Id="rId21" Type="http://schemas.openxmlformats.org/officeDocument/2006/relationships/image" Target="../media/image137.png"/><Relationship Id="rId7" Type="http://schemas.openxmlformats.org/officeDocument/2006/relationships/image" Target="../media/image109.png"/><Relationship Id="rId12" Type="http://schemas.openxmlformats.org/officeDocument/2006/relationships/image" Target="../media/image128.png"/><Relationship Id="rId17" Type="http://schemas.openxmlformats.org/officeDocument/2006/relationships/image" Target="../media/image133.png"/><Relationship Id="rId25" Type="http://schemas.openxmlformats.org/officeDocument/2006/relationships/image" Target="../media/image14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32.png"/><Relationship Id="rId20" Type="http://schemas.openxmlformats.org/officeDocument/2006/relationships/image" Target="../media/image83.png"/><Relationship Id="rId29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11" Type="http://schemas.openxmlformats.org/officeDocument/2006/relationships/image" Target="../media/image119.png"/><Relationship Id="rId24" Type="http://schemas.openxmlformats.org/officeDocument/2006/relationships/image" Target="../media/image140.png"/><Relationship Id="rId5" Type="http://schemas.openxmlformats.org/officeDocument/2006/relationships/image" Target="../media/image123.png"/><Relationship Id="rId15" Type="http://schemas.openxmlformats.org/officeDocument/2006/relationships/image" Target="../media/image131.png"/><Relationship Id="rId23" Type="http://schemas.openxmlformats.org/officeDocument/2006/relationships/image" Target="../media/image139.png"/><Relationship Id="rId28" Type="http://schemas.openxmlformats.org/officeDocument/2006/relationships/image" Target="../media/image88.png"/><Relationship Id="rId10" Type="http://schemas.openxmlformats.org/officeDocument/2006/relationships/image" Target="../media/image127.png"/><Relationship Id="rId19" Type="http://schemas.openxmlformats.org/officeDocument/2006/relationships/image" Target="../media/image135.png"/><Relationship Id="rId4" Type="http://schemas.openxmlformats.org/officeDocument/2006/relationships/image" Target="../media/image122.png"/><Relationship Id="rId9" Type="http://schemas.openxmlformats.org/officeDocument/2006/relationships/image" Target="../media/image126.png"/><Relationship Id="rId14" Type="http://schemas.openxmlformats.org/officeDocument/2006/relationships/image" Target="../media/image130.png"/><Relationship Id="rId22" Type="http://schemas.openxmlformats.org/officeDocument/2006/relationships/image" Target="../media/image138.png"/><Relationship Id="rId27" Type="http://schemas.openxmlformats.org/officeDocument/2006/relationships/image" Target="../media/image8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97.png"/><Relationship Id="rId18" Type="http://schemas.openxmlformats.org/officeDocument/2006/relationships/image" Target="../media/image144.png"/><Relationship Id="rId26" Type="http://schemas.openxmlformats.org/officeDocument/2006/relationships/image" Target="../media/image152.png"/><Relationship Id="rId3" Type="http://schemas.openxmlformats.org/officeDocument/2006/relationships/image" Target="../media/image13.png"/><Relationship Id="rId21" Type="http://schemas.openxmlformats.org/officeDocument/2006/relationships/image" Target="../media/image147.png"/><Relationship Id="rId7" Type="http://schemas.openxmlformats.org/officeDocument/2006/relationships/image" Target="../media/image17.png"/><Relationship Id="rId12" Type="http://schemas.openxmlformats.org/officeDocument/2006/relationships/image" Target="../media/image158.png"/><Relationship Id="rId25" Type="http://schemas.openxmlformats.org/officeDocument/2006/relationships/image" Target="../media/image151.png"/><Relationship Id="rId2" Type="http://schemas.openxmlformats.org/officeDocument/2006/relationships/image" Target="../media/image12.png"/><Relationship Id="rId20" Type="http://schemas.openxmlformats.org/officeDocument/2006/relationships/image" Target="../media/image146.png"/><Relationship Id="rId29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57.png"/><Relationship Id="rId24" Type="http://schemas.openxmlformats.org/officeDocument/2006/relationships/image" Target="../media/image150.png"/><Relationship Id="rId23" Type="http://schemas.openxmlformats.org/officeDocument/2006/relationships/image" Target="../media/image149.png"/><Relationship Id="rId28" Type="http://schemas.openxmlformats.org/officeDocument/2006/relationships/image" Target="../media/image154.png"/><Relationship Id="rId10" Type="http://schemas.openxmlformats.org/officeDocument/2006/relationships/image" Target="../media/image142.png"/><Relationship Id="rId19" Type="http://schemas.openxmlformats.org/officeDocument/2006/relationships/image" Target="../media/image103.png"/><Relationship Id="rId9" Type="http://schemas.openxmlformats.org/officeDocument/2006/relationships/image" Target="../media/image155.png"/><Relationship Id="rId22" Type="http://schemas.openxmlformats.org/officeDocument/2006/relationships/image" Target="../media/image148.png"/><Relationship Id="rId27" Type="http://schemas.openxmlformats.org/officeDocument/2006/relationships/image" Target="../media/image153.png"/><Relationship Id="rId30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0.png"/><Relationship Id="rId3" Type="http://schemas.openxmlformats.org/officeDocument/2006/relationships/image" Target="../media/image143.png"/><Relationship Id="rId7" Type="http://schemas.openxmlformats.org/officeDocument/2006/relationships/image" Target="../media/image7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0.png"/><Relationship Id="rId11" Type="http://schemas.openxmlformats.org/officeDocument/2006/relationships/image" Target="../media/image750.png"/><Relationship Id="rId5" Type="http://schemas.openxmlformats.org/officeDocument/2006/relationships/image" Target="../media/image159.png"/><Relationship Id="rId10" Type="http://schemas.openxmlformats.org/officeDocument/2006/relationships/image" Target="../media/image740.png"/><Relationship Id="rId4" Type="http://schemas.openxmlformats.org/officeDocument/2006/relationships/image" Target="../media/image145.png"/><Relationship Id="rId9" Type="http://schemas.openxmlformats.org/officeDocument/2006/relationships/image" Target="../media/image7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15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5" Type="http://schemas.openxmlformats.org/officeDocument/2006/relationships/image" Target="../media/image143.png"/><Relationship Id="rId4" Type="http://schemas.openxmlformats.org/officeDocument/2006/relationships/image" Target="../media/image16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png"/><Relationship Id="rId5" Type="http://schemas.openxmlformats.org/officeDocument/2006/relationships/image" Target="../media/image800.png"/><Relationship Id="rId4" Type="http://schemas.openxmlformats.org/officeDocument/2006/relationships/image" Target="../media/image79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0.png"/><Relationship Id="rId13" Type="http://schemas.openxmlformats.org/officeDocument/2006/relationships/image" Target="../media/image1250.png"/><Relationship Id="rId18" Type="http://schemas.openxmlformats.org/officeDocument/2006/relationships/image" Target="../media/image165.png"/><Relationship Id="rId3" Type="http://schemas.openxmlformats.org/officeDocument/2006/relationships/image" Target="../media/image780.png"/><Relationship Id="rId7" Type="http://schemas.openxmlformats.org/officeDocument/2006/relationships/image" Target="../media/image1190.png"/><Relationship Id="rId12" Type="http://schemas.openxmlformats.org/officeDocument/2006/relationships/image" Target="../media/image1240.png"/><Relationship Id="rId17" Type="http://schemas.openxmlformats.org/officeDocument/2006/relationships/image" Target="../media/image131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300.png"/><Relationship Id="rId20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png"/><Relationship Id="rId11" Type="http://schemas.openxmlformats.org/officeDocument/2006/relationships/image" Target="../media/image1230.png"/><Relationship Id="rId5" Type="http://schemas.openxmlformats.org/officeDocument/2006/relationships/image" Target="../media/image800.png"/><Relationship Id="rId15" Type="http://schemas.openxmlformats.org/officeDocument/2006/relationships/image" Target="../media/image1290.png"/><Relationship Id="rId10" Type="http://schemas.openxmlformats.org/officeDocument/2006/relationships/image" Target="../media/image1220.png"/><Relationship Id="rId19" Type="http://schemas.openxmlformats.org/officeDocument/2006/relationships/image" Target="../media/image166.png"/><Relationship Id="rId4" Type="http://schemas.openxmlformats.org/officeDocument/2006/relationships/image" Target="../media/image790.png"/><Relationship Id="rId9" Type="http://schemas.openxmlformats.org/officeDocument/2006/relationships/image" Target="../media/image1210.png"/><Relationship Id="rId14" Type="http://schemas.openxmlformats.org/officeDocument/2006/relationships/image" Target="../media/image128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175.png"/><Relationship Id="rId18" Type="http://schemas.openxmlformats.org/officeDocument/2006/relationships/image" Target="../media/image181.png"/><Relationship Id="rId3" Type="http://schemas.openxmlformats.org/officeDocument/2006/relationships/image" Target="../media/image106.png"/><Relationship Id="rId7" Type="http://schemas.openxmlformats.org/officeDocument/2006/relationships/image" Target="../media/image169.png"/><Relationship Id="rId12" Type="http://schemas.openxmlformats.org/officeDocument/2006/relationships/image" Target="../media/image174.png"/><Relationship Id="rId17" Type="http://schemas.openxmlformats.org/officeDocument/2006/relationships/image" Target="../media/image17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11" Type="http://schemas.openxmlformats.org/officeDocument/2006/relationships/image" Target="../media/image173.png"/><Relationship Id="rId5" Type="http://schemas.openxmlformats.org/officeDocument/2006/relationships/image" Target="../media/image164.png"/><Relationship Id="rId15" Type="http://schemas.openxmlformats.org/officeDocument/2006/relationships/image" Target="../media/image177.png"/><Relationship Id="rId10" Type="http://schemas.openxmlformats.org/officeDocument/2006/relationships/image" Target="../media/image172.png"/><Relationship Id="rId19" Type="http://schemas.openxmlformats.org/officeDocument/2006/relationships/image" Target="../media/image182.png"/><Relationship Id="rId4" Type="http://schemas.openxmlformats.org/officeDocument/2006/relationships/image" Target="../media/image163.png"/><Relationship Id="rId9" Type="http://schemas.openxmlformats.org/officeDocument/2006/relationships/image" Target="../media/image171.png"/><Relationship Id="rId14" Type="http://schemas.openxmlformats.org/officeDocument/2006/relationships/image" Target="../media/image17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../media/image162.png"/><Relationship Id="rId3" Type="http://schemas.openxmlformats.org/officeDocument/2006/relationships/image" Target="../media/image107.png"/><Relationship Id="rId21" Type="http://schemas.openxmlformats.org/officeDocument/2006/relationships/image" Target="NULL"/><Relationship Id="rId7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10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../media/image183.png"/><Relationship Id="rId12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4.png"/><Relationship Id="rId5" Type="http://schemas.openxmlformats.org/officeDocument/2006/relationships/image" Target="../media/image15.wmf"/><Relationship Id="rId10" Type="http://schemas.openxmlformats.org/officeDocument/2006/relationships/image" Target="../media/image38.png"/><Relationship Id="rId4" Type="http://schemas.openxmlformats.org/officeDocument/2006/relationships/oleObject" Target="../embeddings/oleObject15.bin"/><Relationship Id="rId9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4.png"/><Relationship Id="rId5" Type="http://schemas.openxmlformats.org/officeDocument/2006/relationships/image" Target="../media/image15.wmf"/><Relationship Id="rId10" Type="http://schemas.openxmlformats.org/officeDocument/2006/relationships/image" Target="../media/image38.png"/><Relationship Id="rId4" Type="http://schemas.openxmlformats.org/officeDocument/2006/relationships/oleObject" Target="../embeddings/oleObject16.bin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24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0" Type="http://schemas.openxmlformats.org/officeDocument/2006/relationships/image" Target="../media/image38.png"/><Relationship Id="rId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38.png"/><Relationship Id="rId4" Type="http://schemas.openxmlformats.org/officeDocument/2006/relationships/image" Target="../media/image26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oleObject" Target="../embeddings/oleObject18.bin"/><Relationship Id="rId3" Type="http://schemas.openxmlformats.org/officeDocument/2006/relationships/image" Target="../media/image33.png"/><Relationship Id="rId7" Type="http://schemas.openxmlformats.org/officeDocument/2006/relationships/image" Target="../media/image18.png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4.vml"/><Relationship Id="rId11" Type="http://schemas.openxmlformats.org/officeDocument/2006/relationships/oleObject" Target="../embeddings/oleObject17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38.png"/><Relationship Id="rId9" Type="http://schemas.openxmlformats.org/officeDocument/2006/relationships/image" Target="../media/image37.png"/><Relationship Id="rId14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Computational Graph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88638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Computational Graph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799703"/>
            <a:ext cx="7886700" cy="4351338"/>
          </a:xfrm>
        </p:spPr>
        <p:txBody>
          <a:bodyPr/>
          <a:lstStyle/>
          <a:p>
            <a:r>
              <a:rPr lang="en-US" altLang="zh-TW" b="1" i="1" dirty="0"/>
              <a:t>Parameter sharing</a:t>
            </a:r>
            <a:r>
              <a:rPr lang="en-US" altLang="zh-TW" dirty="0"/>
              <a:t>: the same parameters appearing in different nodes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954664" y="4019609"/>
            <a:ext cx="1142251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6" name="橢圓 5"/>
          <p:cNvSpPr/>
          <p:nvPr/>
        </p:nvSpPr>
        <p:spPr>
          <a:xfrm>
            <a:off x="1954663" y="5348232"/>
            <a:ext cx="1142251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7" name="橢圓 6"/>
          <p:cNvSpPr/>
          <p:nvPr/>
        </p:nvSpPr>
        <p:spPr>
          <a:xfrm>
            <a:off x="4029654" y="4654366"/>
            <a:ext cx="1142251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v</a:t>
            </a:r>
            <a:endParaRPr lang="zh-TW" altLang="en-US" sz="2400" dirty="0"/>
          </a:p>
        </p:txBody>
      </p:sp>
      <p:sp>
        <p:nvSpPr>
          <p:cNvPr id="8" name="橢圓 7"/>
          <p:cNvSpPr/>
          <p:nvPr/>
        </p:nvSpPr>
        <p:spPr>
          <a:xfrm>
            <a:off x="5838867" y="4041434"/>
            <a:ext cx="1142251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u</a:t>
            </a:r>
            <a:endParaRPr lang="zh-TW" altLang="en-US" sz="2400" dirty="0"/>
          </a:p>
        </p:txBody>
      </p:sp>
      <p:sp>
        <p:nvSpPr>
          <p:cNvPr id="9" name="橢圓 8"/>
          <p:cNvSpPr/>
          <p:nvPr/>
        </p:nvSpPr>
        <p:spPr>
          <a:xfrm>
            <a:off x="5838866" y="5348232"/>
            <a:ext cx="1142251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10" name="橢圓 9"/>
          <p:cNvSpPr/>
          <p:nvPr/>
        </p:nvSpPr>
        <p:spPr>
          <a:xfrm>
            <a:off x="7657007" y="4624777"/>
            <a:ext cx="1142251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476963" y="2923671"/>
                <a:ext cx="1484317" cy="489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963" y="2923671"/>
                <a:ext cx="1484317" cy="4898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563582" y="2758978"/>
                <a:ext cx="1008418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582" y="2758978"/>
                <a:ext cx="1008418" cy="8192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756472" y="2919901"/>
                <a:ext cx="2686376" cy="489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472" y="2919901"/>
                <a:ext cx="2686376" cy="4898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3586268" y="4684900"/>
            <a:ext cx="357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∗</a:t>
            </a:r>
            <a:endParaRPr lang="zh-TW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7191408" y="4714489"/>
            <a:ext cx="357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∗</a:t>
            </a:r>
            <a:endParaRPr lang="zh-TW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5044431" y="4251845"/>
            <a:ext cx="628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/>
              <a:t>exp</a:t>
            </a:r>
            <a:endParaRPr lang="zh-TW" altLang="en-US" sz="2400" dirty="0"/>
          </a:p>
        </p:txBody>
      </p:sp>
      <p:cxnSp>
        <p:nvCxnSpPr>
          <p:cNvPr id="17" name="直線單箭頭接點 16"/>
          <p:cNvCxnSpPr>
            <a:cxnSpLocks/>
            <a:stCxn id="5" idx="6"/>
            <a:endCxn id="7" idx="2"/>
          </p:cNvCxnSpPr>
          <p:nvPr/>
        </p:nvCxnSpPr>
        <p:spPr>
          <a:xfrm>
            <a:off x="3096915" y="4341342"/>
            <a:ext cx="932739" cy="6347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cxnSpLocks/>
            <a:endCxn id="7" idx="2"/>
          </p:cNvCxnSpPr>
          <p:nvPr/>
        </p:nvCxnSpPr>
        <p:spPr>
          <a:xfrm flipV="1">
            <a:off x="3116380" y="4976099"/>
            <a:ext cx="913274" cy="7126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cxnSpLocks/>
            <a:stCxn id="7" idx="6"/>
          </p:cNvCxnSpPr>
          <p:nvPr/>
        </p:nvCxnSpPr>
        <p:spPr>
          <a:xfrm flipV="1">
            <a:off x="5171905" y="4452043"/>
            <a:ext cx="746956" cy="524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cxnSpLocks/>
          </p:cNvCxnSpPr>
          <p:nvPr/>
        </p:nvCxnSpPr>
        <p:spPr>
          <a:xfrm>
            <a:off x="7002806" y="4405044"/>
            <a:ext cx="654626" cy="541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cxnSpLocks/>
            <a:stCxn id="9" idx="6"/>
            <a:endCxn id="10" idx="2"/>
          </p:cNvCxnSpPr>
          <p:nvPr/>
        </p:nvCxnSpPr>
        <p:spPr>
          <a:xfrm flipV="1">
            <a:off x="6981117" y="4946510"/>
            <a:ext cx="675890" cy="723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7236629" y="5268243"/>
                <a:ext cx="253083" cy="3693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629" y="5268243"/>
                <a:ext cx="253083" cy="369332"/>
              </a:xfrm>
              <a:prstGeom prst="rect">
                <a:avLst/>
              </a:prstGeom>
              <a:blipFill>
                <a:blip r:embed="rId5"/>
                <a:stretch>
                  <a:fillRect l="-13953" r="-116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7236629" y="4262778"/>
                <a:ext cx="241733" cy="3693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629" y="4262778"/>
                <a:ext cx="241733" cy="369332"/>
              </a:xfrm>
              <a:prstGeom prst="rect">
                <a:avLst/>
              </a:prstGeom>
              <a:blipFill>
                <a:blip r:embed="rId6"/>
                <a:stretch>
                  <a:fillRect l="-14634" r="-12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3369732" y="4124351"/>
                <a:ext cx="241733" cy="3693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732" y="4124351"/>
                <a:ext cx="241733" cy="369332"/>
              </a:xfrm>
              <a:prstGeom prst="rect">
                <a:avLst/>
              </a:prstGeom>
              <a:blipFill>
                <a:blip r:embed="rId7"/>
                <a:stretch>
                  <a:fillRect l="-17500" r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3365189" y="5300633"/>
                <a:ext cx="241733" cy="3693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189" y="5300633"/>
                <a:ext cx="241733" cy="369332"/>
              </a:xfrm>
              <a:prstGeom prst="rect">
                <a:avLst/>
              </a:prstGeom>
              <a:blipFill>
                <a:blip r:embed="rId8"/>
                <a:stretch>
                  <a:fillRect l="-14634" r="-12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5452226" y="4729042"/>
                <a:ext cx="253082" cy="3693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226" y="4729042"/>
                <a:ext cx="253082" cy="369332"/>
              </a:xfrm>
              <a:prstGeom prst="rect">
                <a:avLst/>
              </a:prstGeom>
              <a:blipFill>
                <a:blip r:embed="rId9"/>
                <a:stretch>
                  <a:fillRect l="-13953" r="-116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7494712" y="5386857"/>
                <a:ext cx="835613" cy="4199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712" y="5386857"/>
                <a:ext cx="835613" cy="4199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5701680" y="4808425"/>
                <a:ext cx="835613" cy="4199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680" y="4808425"/>
                <a:ext cx="835613" cy="4199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344742" y="3509112"/>
                <a:ext cx="2061783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42" y="3509112"/>
                <a:ext cx="2061783" cy="7023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307641" y="4851900"/>
                <a:ext cx="2061783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41" y="4851900"/>
                <a:ext cx="2061783" cy="70230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4735240" y="5685673"/>
                <a:ext cx="1269386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240" y="5685673"/>
                <a:ext cx="1269386" cy="70230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52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4" grpId="0"/>
      <p:bldP spid="12" grpId="0"/>
      <p:bldP spid="13" grpId="0"/>
      <p:bldP spid="14" grpId="0"/>
      <p:bldP spid="15" grpId="0"/>
      <p:bldP spid="16" grpId="0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95800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dirty="0"/>
              <a:t>Computational Graph</a:t>
            </a:r>
            <a:br>
              <a:rPr lang="en-US" altLang="zh-TW" dirty="0"/>
            </a:br>
            <a:r>
              <a:rPr lang="en-US" altLang="zh-TW" dirty="0"/>
              <a:t>for Feedforward Net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536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矩形 93"/>
          <p:cNvSpPr/>
          <p:nvPr/>
        </p:nvSpPr>
        <p:spPr>
          <a:xfrm>
            <a:off x="6015022" y="3604034"/>
            <a:ext cx="2953449" cy="29801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/>
          <p:cNvSpPr/>
          <p:nvPr/>
        </p:nvSpPr>
        <p:spPr>
          <a:xfrm>
            <a:off x="7036637" y="2373833"/>
            <a:ext cx="811478" cy="7141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/>
          <p:cNvSpPr/>
          <p:nvPr/>
        </p:nvSpPr>
        <p:spPr>
          <a:xfrm>
            <a:off x="3557121" y="2213670"/>
            <a:ext cx="1652556" cy="10778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3070699" y="3604033"/>
            <a:ext cx="2582716" cy="29801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Review:</a:t>
            </a:r>
            <a:br>
              <a:rPr lang="en-US" altLang="zh-TW" dirty="0"/>
            </a:br>
            <a:r>
              <a:rPr lang="en-US" altLang="zh-TW" dirty="0"/>
              <a:t>Backpropagation</a:t>
            </a:r>
            <a:endParaRPr lang="zh-TW" altLang="en-US" dirty="0"/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>
            <p:extLst/>
          </p:nvPr>
        </p:nvGraphicFramePr>
        <p:xfrm>
          <a:off x="4908550" y="922338"/>
          <a:ext cx="2039938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39" name="方程式" r:id="rId3" imgW="952200" imgH="469800" progId="Equation.3">
                  <p:embed/>
                </p:oleObj>
              </mc:Choice>
              <mc:Fallback>
                <p:oleObj name="方程式" r:id="rId3" imgW="952200" imgH="469800" progId="Equation.3">
                  <p:embed/>
                  <p:pic>
                    <p:nvPicPr>
                      <p:cNvPr id="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550" y="922338"/>
                        <a:ext cx="2039938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3348987" y="3580930"/>
            <a:ext cx="202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Forward Pass</a:t>
            </a:r>
            <a:endParaRPr lang="zh-TW" altLang="en-US" sz="2400" b="1" i="1" u="sng" dirty="0"/>
          </a:p>
        </p:txBody>
      </p:sp>
      <p:sp>
        <p:nvSpPr>
          <p:cNvPr id="6" name="文字方塊 5"/>
          <p:cNvSpPr txBox="1"/>
          <p:nvPr/>
        </p:nvSpPr>
        <p:spPr>
          <a:xfrm>
            <a:off x="6085437" y="3580528"/>
            <a:ext cx="2556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Backward Pass</a:t>
            </a:r>
            <a:endParaRPr lang="zh-TW" altLang="en-US" sz="2400" b="1" i="1" u="sng" dirty="0"/>
          </a:p>
        </p:txBody>
      </p:sp>
      <p:cxnSp>
        <p:nvCxnSpPr>
          <p:cNvPr id="8" name="直線單箭頭接點 7"/>
          <p:cNvCxnSpPr>
            <a:endCxn id="93" idx="0"/>
          </p:cNvCxnSpPr>
          <p:nvPr/>
        </p:nvCxnSpPr>
        <p:spPr>
          <a:xfrm>
            <a:off x="6968040" y="1885030"/>
            <a:ext cx="474336" cy="48880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383176" y="959455"/>
            <a:ext cx="604710" cy="9255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Object 12"/>
          <p:cNvGraphicFramePr>
            <a:graphicFrameLocks noChangeAspect="1"/>
          </p:cNvGraphicFramePr>
          <p:nvPr>
            <p:extLst/>
          </p:nvPr>
        </p:nvGraphicFramePr>
        <p:xfrm>
          <a:off x="3140173" y="6011531"/>
          <a:ext cx="1543319" cy="480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40" name="方程式" r:id="rId5" imgW="812520" imgH="253800" progId="Equation.3">
                  <p:embed/>
                </p:oleObj>
              </mc:Choice>
              <mc:Fallback>
                <p:oleObj name="方程式" r:id="rId5" imgW="812520" imgH="253800" progId="Equation.3">
                  <p:embed/>
                  <p:pic>
                    <p:nvPicPr>
                      <p:cNvPr id="1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173" y="6011531"/>
                        <a:ext cx="1543319" cy="48072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/>
          </p:nvPr>
        </p:nvGraphicFramePr>
        <p:xfrm>
          <a:off x="3151417" y="5435172"/>
          <a:ext cx="2398797" cy="490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41" name="方程式" r:id="rId7" imgW="1244520" imgH="253800" progId="Equation.3">
                  <p:embed/>
                </p:oleObj>
              </mc:Choice>
              <mc:Fallback>
                <p:oleObj name="方程式" r:id="rId7" imgW="1244520" imgH="253800" progId="Equation.3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417" y="5435172"/>
                        <a:ext cx="2398797" cy="4901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線單箭頭接點 13"/>
          <p:cNvCxnSpPr>
            <a:endCxn id="94" idx="0"/>
          </p:cNvCxnSpPr>
          <p:nvPr/>
        </p:nvCxnSpPr>
        <p:spPr>
          <a:xfrm>
            <a:off x="7459149" y="3118890"/>
            <a:ext cx="0" cy="4851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24" idx="0"/>
          </p:cNvCxnSpPr>
          <p:nvPr/>
        </p:nvCxnSpPr>
        <p:spPr>
          <a:xfrm flipH="1">
            <a:off x="4403827" y="1860485"/>
            <a:ext cx="1376280" cy="3596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780107" y="950044"/>
            <a:ext cx="537004" cy="915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4" name="Object 12"/>
          <p:cNvGraphicFramePr>
            <a:graphicFrameLocks noChangeAspect="1"/>
          </p:cNvGraphicFramePr>
          <p:nvPr>
            <p:extLst/>
          </p:nvPr>
        </p:nvGraphicFramePr>
        <p:xfrm>
          <a:off x="3615633" y="2220176"/>
          <a:ext cx="1576388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42" name="方程式" r:id="rId9" imgW="736560" imgH="507960" progId="Equation.3">
                  <p:embed/>
                </p:oleObj>
              </mc:Choice>
              <mc:Fallback>
                <p:oleObj name="方程式" r:id="rId9" imgW="736560" imgH="507960" progId="Equation.3">
                  <p:embed/>
                  <p:pic>
                    <p:nvPicPr>
                      <p:cNvPr id="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5633" y="2220176"/>
                        <a:ext cx="1576388" cy="1084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" name="群組 94"/>
          <p:cNvGrpSpPr/>
          <p:nvPr/>
        </p:nvGrpSpPr>
        <p:grpSpPr>
          <a:xfrm>
            <a:off x="-93315" y="2257729"/>
            <a:ext cx="2940203" cy="3538700"/>
            <a:chOff x="63069" y="2257729"/>
            <a:chExt cx="2940203" cy="3538700"/>
          </a:xfrm>
        </p:grpSpPr>
        <p:cxnSp>
          <p:nvCxnSpPr>
            <p:cNvPr id="25" name="直線單箭頭接點 24"/>
            <p:cNvCxnSpPr/>
            <p:nvPr/>
          </p:nvCxnSpPr>
          <p:spPr>
            <a:xfrm>
              <a:off x="2652643" y="3812499"/>
              <a:ext cx="35062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/>
            <p:nvPr/>
          </p:nvCxnSpPr>
          <p:spPr>
            <a:xfrm>
              <a:off x="2628340" y="3044184"/>
              <a:ext cx="3749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橢圓 26"/>
            <p:cNvSpPr/>
            <p:nvPr/>
          </p:nvSpPr>
          <p:spPr>
            <a:xfrm>
              <a:off x="576753" y="2769955"/>
              <a:ext cx="574158" cy="57415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570735" y="3525420"/>
              <a:ext cx="574158" cy="57415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578139" y="4595236"/>
              <a:ext cx="574158" cy="57415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 rot="5400000">
              <a:off x="593771" y="5150191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</a:t>
              </a:r>
              <a:endParaRPr lang="zh-TW" altLang="en-US" sz="2800" dirty="0"/>
            </a:p>
          </p:txBody>
        </p:sp>
        <p:sp>
          <p:nvSpPr>
            <p:cNvPr id="31" name="文字方塊 30"/>
            <p:cNvSpPr txBox="1"/>
            <p:nvPr/>
          </p:nvSpPr>
          <p:spPr>
            <a:xfrm rot="5400000">
              <a:off x="590421" y="410556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</a:t>
              </a:r>
              <a:endParaRPr lang="zh-TW" altLang="en-US" sz="2800" dirty="0"/>
            </a:p>
          </p:txBody>
        </p:sp>
        <p:graphicFrame>
          <p:nvGraphicFramePr>
            <p:cNvPr id="33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762563" y="2853549"/>
            <a:ext cx="190501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43" name="方程式" r:id="rId11" imgW="88560" imgH="164880" progId="Equation.3">
                    <p:embed/>
                  </p:oleObj>
                </mc:Choice>
                <mc:Fallback>
                  <p:oleObj name="方程式" r:id="rId11" imgW="88560" imgH="164880" progId="Equation.3">
                    <p:embed/>
                    <p:pic>
                      <p:nvPicPr>
                        <p:cNvPr id="3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563" y="2853549"/>
                          <a:ext cx="190501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729486" y="3590576"/>
            <a:ext cx="271463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44" name="方程式" r:id="rId13" imgW="126720" imgH="164880" progId="Equation.3">
                    <p:embed/>
                  </p:oleObj>
                </mc:Choice>
                <mc:Fallback>
                  <p:oleObj name="方程式" r:id="rId13" imgW="126720" imgH="164880" progId="Equation.3">
                    <p:embed/>
                    <p:pic>
                      <p:nvPicPr>
                        <p:cNvPr id="3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486" y="3590576"/>
                          <a:ext cx="271463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727842" y="4698683"/>
            <a:ext cx="271462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45" name="方程式" r:id="rId15" imgW="126720" imgH="190440" progId="Equation.3">
                    <p:embed/>
                  </p:oleObj>
                </mc:Choice>
                <mc:Fallback>
                  <p:oleObj name="方程式" r:id="rId15" imgW="126720" imgH="190440" progId="Equation.3">
                    <p:embed/>
                    <p:pic>
                      <p:nvPicPr>
                        <p:cNvPr id="3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7842" y="4698683"/>
                          <a:ext cx="271462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橢圓 35"/>
            <p:cNvSpPr/>
            <p:nvPr/>
          </p:nvSpPr>
          <p:spPr>
            <a:xfrm>
              <a:off x="2084503" y="2769955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/>
            <p:cNvSpPr/>
            <p:nvPr/>
          </p:nvSpPr>
          <p:spPr>
            <a:xfrm>
              <a:off x="2078485" y="3525420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/>
            <p:cNvSpPr/>
            <p:nvPr/>
          </p:nvSpPr>
          <p:spPr>
            <a:xfrm>
              <a:off x="2085889" y="4595236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文字方塊 38"/>
            <p:cNvSpPr txBox="1"/>
            <p:nvPr/>
          </p:nvSpPr>
          <p:spPr>
            <a:xfrm rot="5400000">
              <a:off x="2104226" y="5142008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</a:t>
              </a:r>
              <a:endParaRPr lang="zh-TW" altLang="en-US" sz="2800" dirty="0"/>
            </a:p>
          </p:txBody>
        </p:sp>
        <p:sp>
          <p:nvSpPr>
            <p:cNvPr id="40" name="文字方塊 39"/>
            <p:cNvSpPr txBox="1"/>
            <p:nvPr/>
          </p:nvSpPr>
          <p:spPr>
            <a:xfrm rot="5400000">
              <a:off x="2098171" y="410556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</a:t>
              </a:r>
              <a:endParaRPr lang="zh-TW" altLang="en-US" sz="2800" dirty="0"/>
            </a:p>
          </p:txBody>
        </p:sp>
        <p:graphicFrame>
          <p:nvGraphicFramePr>
            <p:cNvPr id="4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2284827" y="2868063"/>
            <a:ext cx="190501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46" name="方程式" r:id="rId17" imgW="88560" imgH="164880" progId="Equation.3">
                    <p:embed/>
                  </p:oleObj>
                </mc:Choice>
                <mc:Fallback>
                  <p:oleObj name="方程式" r:id="rId17" imgW="88560" imgH="164880" progId="Equation.3">
                    <p:embed/>
                    <p:pic>
                      <p:nvPicPr>
                        <p:cNvPr id="4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4827" y="2868063"/>
                          <a:ext cx="190501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2251750" y="3619604"/>
            <a:ext cx="271463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47" name="方程式" r:id="rId18" imgW="126720" imgH="164880" progId="Equation.3">
                    <p:embed/>
                  </p:oleObj>
                </mc:Choice>
                <mc:Fallback>
                  <p:oleObj name="方程式" r:id="rId18" imgW="126720" imgH="164880" progId="Equation.3">
                    <p:embed/>
                    <p:pic>
                      <p:nvPicPr>
                        <p:cNvPr id="4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1750" y="3619604"/>
                          <a:ext cx="271463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2278430" y="4740628"/>
            <a:ext cx="190500" cy="350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48" name="方程式" r:id="rId19" imgW="88560" imgH="164880" progId="Equation.3">
                    <p:embed/>
                  </p:oleObj>
                </mc:Choice>
                <mc:Fallback>
                  <p:oleObj name="方程式" r:id="rId19" imgW="88560" imgH="164880" progId="Equation.3">
                    <p:embed/>
                    <p:pic>
                      <p:nvPicPr>
                        <p:cNvPr id="4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8430" y="4740628"/>
                          <a:ext cx="190500" cy="3508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4" name="直線單箭頭接點 43"/>
            <p:cNvCxnSpPr>
              <a:endCxn id="38" idx="2"/>
            </p:cNvCxnSpPr>
            <p:nvPr/>
          </p:nvCxnSpPr>
          <p:spPr>
            <a:xfrm flipV="1">
              <a:off x="1169594" y="4882315"/>
              <a:ext cx="916295" cy="6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/>
            <p:nvPr/>
          </p:nvCxnSpPr>
          <p:spPr>
            <a:xfrm>
              <a:off x="2652643" y="4903607"/>
              <a:ext cx="35062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/>
            <p:cNvCxnSpPr>
              <a:stCxn id="28" idx="6"/>
              <a:endCxn id="38" idx="2"/>
            </p:cNvCxnSpPr>
            <p:nvPr/>
          </p:nvCxnSpPr>
          <p:spPr>
            <a:xfrm>
              <a:off x="1144893" y="3812499"/>
              <a:ext cx="940996" cy="10698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27" idx="6"/>
              <a:endCxn id="38" idx="2"/>
            </p:cNvCxnSpPr>
            <p:nvPr/>
          </p:nvCxnSpPr>
          <p:spPr>
            <a:xfrm>
              <a:off x="1150911" y="3057034"/>
              <a:ext cx="934978" cy="18252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>
              <a:stCxn id="29" idx="6"/>
              <a:endCxn id="37" idx="2"/>
            </p:cNvCxnSpPr>
            <p:nvPr/>
          </p:nvCxnSpPr>
          <p:spPr>
            <a:xfrm flipV="1">
              <a:off x="1152297" y="3812499"/>
              <a:ext cx="926188" cy="10698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9" idx="6"/>
              <a:endCxn id="36" idx="2"/>
            </p:cNvCxnSpPr>
            <p:nvPr/>
          </p:nvCxnSpPr>
          <p:spPr>
            <a:xfrm flipV="1">
              <a:off x="1152297" y="3057034"/>
              <a:ext cx="932206" cy="18252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>
              <a:stCxn id="28" idx="6"/>
              <a:endCxn id="37" idx="2"/>
            </p:cNvCxnSpPr>
            <p:nvPr/>
          </p:nvCxnSpPr>
          <p:spPr>
            <a:xfrm>
              <a:off x="1144893" y="3812499"/>
              <a:ext cx="9335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28" idx="6"/>
              <a:endCxn id="36" idx="2"/>
            </p:cNvCxnSpPr>
            <p:nvPr/>
          </p:nvCxnSpPr>
          <p:spPr>
            <a:xfrm flipV="1">
              <a:off x="1144893" y="3057034"/>
              <a:ext cx="939610" cy="7554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>
              <a:stCxn id="27" idx="6"/>
              <a:endCxn id="37" idx="2"/>
            </p:cNvCxnSpPr>
            <p:nvPr/>
          </p:nvCxnSpPr>
          <p:spPr>
            <a:xfrm>
              <a:off x="1150911" y="3057034"/>
              <a:ext cx="927574" cy="7554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27" idx="6"/>
              <a:endCxn id="36" idx="2"/>
            </p:cNvCxnSpPr>
            <p:nvPr/>
          </p:nvCxnSpPr>
          <p:spPr>
            <a:xfrm>
              <a:off x="1150911" y="3057034"/>
              <a:ext cx="9335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5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345988" y="4916046"/>
            <a:ext cx="433388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49" name="方程式" r:id="rId21" imgW="203040" imgH="253800" progId="Equation.3">
                    <p:embed/>
                  </p:oleObj>
                </mc:Choice>
                <mc:Fallback>
                  <p:oleObj name="方程式" r:id="rId21" imgW="203040" imgH="253800" progId="Equation.3">
                    <p:embed/>
                    <p:pic>
                      <p:nvPicPr>
                        <p:cNvPr id="5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5988" y="4916046"/>
                          <a:ext cx="433388" cy="542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9" name="群組 68"/>
            <p:cNvGrpSpPr/>
            <p:nvPr/>
          </p:nvGrpSpPr>
          <p:grpSpPr>
            <a:xfrm>
              <a:off x="1618400" y="2257729"/>
              <a:ext cx="1384872" cy="461665"/>
              <a:chOff x="3302899" y="1075492"/>
              <a:chExt cx="1384872" cy="461665"/>
            </a:xfrm>
          </p:grpSpPr>
          <p:sp>
            <p:nvSpPr>
              <p:cNvPr id="70" name="文字方塊 69"/>
              <p:cNvSpPr txBox="1"/>
              <p:nvPr/>
            </p:nvSpPr>
            <p:spPr>
              <a:xfrm>
                <a:off x="3302899" y="1075492"/>
                <a:ext cx="13848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Layer</a:t>
                </a:r>
                <a:endParaRPr lang="zh-TW" altLang="en-US" sz="2400" dirty="0"/>
              </a:p>
            </p:txBody>
          </p:sp>
          <p:graphicFrame>
            <p:nvGraphicFramePr>
              <p:cNvPr id="71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385193" y="1135663"/>
              <a:ext cx="188913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550" name="方程式" r:id="rId23" imgW="88560" imgH="177480" progId="Equation.3">
                      <p:embed/>
                    </p:oleObj>
                  </mc:Choice>
                  <mc:Fallback>
                    <p:oleObj name="方程式" r:id="rId23" imgW="88560" imgH="177480" progId="Equation.3">
                      <p:embed/>
                      <p:pic>
                        <p:nvPicPr>
                          <p:cNvPr id="71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85193" y="1135663"/>
                            <a:ext cx="188913" cy="3810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5" name="群組 74"/>
            <p:cNvGrpSpPr/>
            <p:nvPr/>
          </p:nvGrpSpPr>
          <p:grpSpPr>
            <a:xfrm>
              <a:off x="63069" y="2258912"/>
              <a:ext cx="1515165" cy="461665"/>
              <a:chOff x="1008993" y="1026295"/>
              <a:chExt cx="1515165" cy="461665"/>
            </a:xfrm>
          </p:grpSpPr>
          <p:sp>
            <p:nvSpPr>
              <p:cNvPr id="79" name="文字方塊 78"/>
              <p:cNvSpPr txBox="1"/>
              <p:nvPr/>
            </p:nvSpPr>
            <p:spPr>
              <a:xfrm>
                <a:off x="1008993" y="1026295"/>
                <a:ext cx="1134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Layer</a:t>
                </a:r>
                <a:endParaRPr lang="zh-TW" altLang="en-US" sz="2400" dirty="0"/>
              </a:p>
            </p:txBody>
          </p:sp>
          <p:graphicFrame>
            <p:nvGraphicFramePr>
              <p:cNvPr id="80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930433" y="1079298"/>
              <a:ext cx="593725" cy="3825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551" name="方程式" r:id="rId25" imgW="279360" imgH="177480" progId="Equation.3">
                      <p:embed/>
                    </p:oleObj>
                  </mc:Choice>
                  <mc:Fallback>
                    <p:oleObj name="方程式" r:id="rId25" imgW="279360" imgH="177480" progId="Equation.3">
                      <p:embed/>
                      <p:pic>
                        <p:nvPicPr>
                          <p:cNvPr id="8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30433" y="1079298"/>
                            <a:ext cx="593725" cy="3825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85" name="Object 12"/>
          <p:cNvGraphicFramePr>
            <a:graphicFrameLocks noChangeAspect="1"/>
          </p:cNvGraphicFramePr>
          <p:nvPr>
            <p:extLst/>
          </p:nvPr>
        </p:nvGraphicFramePr>
        <p:xfrm>
          <a:off x="3148918" y="4065588"/>
          <a:ext cx="17113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52" name="方程式" r:id="rId27" imgW="825480" imgH="253800" progId="Equation.3">
                  <p:embed/>
                </p:oleObj>
              </mc:Choice>
              <mc:Fallback>
                <p:oleObj name="方程式" r:id="rId27" imgW="825480" imgH="253800" progId="Equation.3">
                  <p:embed/>
                  <p:pic>
                    <p:nvPicPr>
                      <p:cNvPr id="8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918" y="4065588"/>
                        <a:ext cx="1711325" cy="5270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12"/>
          <p:cNvGraphicFramePr>
            <a:graphicFrameLocks noChangeAspect="1"/>
          </p:cNvGraphicFramePr>
          <p:nvPr>
            <p:extLst/>
          </p:nvPr>
        </p:nvGraphicFramePr>
        <p:xfrm>
          <a:off x="3156560" y="4593195"/>
          <a:ext cx="1264322" cy="494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53" name="方程式" r:id="rId29" imgW="647640" imgH="253800" progId="Equation.3">
                  <p:embed/>
                </p:oleObj>
              </mc:Choice>
              <mc:Fallback>
                <p:oleObj name="方程式" r:id="rId29" imgW="647640" imgH="253800" progId="Equation.3">
                  <p:embed/>
                  <p:pic>
                    <p:nvPicPr>
                      <p:cNvPr id="8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6560" y="4593195"/>
                        <a:ext cx="1264322" cy="49417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ct 12"/>
          <p:cNvGraphicFramePr>
            <a:graphicFrameLocks noChangeAspect="1"/>
          </p:cNvGraphicFramePr>
          <p:nvPr>
            <p:extLst/>
          </p:nvPr>
        </p:nvGraphicFramePr>
        <p:xfrm>
          <a:off x="3994439" y="5149292"/>
          <a:ext cx="654050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54" name="方程式" r:id="rId31" imgW="317160" imgH="75960" progId="Equation.3">
                  <p:embed/>
                </p:oleObj>
              </mc:Choice>
              <mc:Fallback>
                <p:oleObj name="方程式" r:id="rId31" imgW="317160" imgH="75960" progId="Equation.3">
                  <p:embed/>
                  <p:pic>
                    <p:nvPicPr>
                      <p:cNvPr id="8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439" y="5149292"/>
                        <a:ext cx="654050" cy="155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ct 12"/>
          <p:cNvGraphicFramePr>
            <a:graphicFrameLocks noChangeAspect="1"/>
          </p:cNvGraphicFramePr>
          <p:nvPr>
            <p:extLst/>
          </p:nvPr>
        </p:nvGraphicFramePr>
        <p:xfrm>
          <a:off x="7255040" y="2462058"/>
          <a:ext cx="3810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55" name="方程式" r:id="rId33" imgW="177480" imgH="241200" progId="Equation.3">
                  <p:embed/>
                </p:oleObj>
              </mc:Choice>
              <mc:Fallback>
                <p:oleObj name="方程式" r:id="rId33" imgW="177480" imgH="241200" progId="Equation.3">
                  <p:embed/>
                  <p:pic>
                    <p:nvPicPr>
                      <p:cNvPr id="9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5040" y="2462058"/>
                        <a:ext cx="3810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7" name="直線單箭頭接點 96"/>
          <p:cNvCxnSpPr/>
          <p:nvPr/>
        </p:nvCxnSpPr>
        <p:spPr>
          <a:xfrm flipH="1">
            <a:off x="4391854" y="3275137"/>
            <a:ext cx="2495" cy="3346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7388401" y="1910166"/>
            <a:ext cx="1829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Error signal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graphicFrame>
        <p:nvGraphicFramePr>
          <p:cNvPr id="65" name="Object 12"/>
          <p:cNvGraphicFramePr>
            <a:graphicFrameLocks noChangeAspect="1"/>
          </p:cNvGraphicFramePr>
          <p:nvPr>
            <p:extLst/>
          </p:nvPr>
        </p:nvGraphicFramePr>
        <p:xfrm>
          <a:off x="1640872" y="4905990"/>
          <a:ext cx="32385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56" name="方程式" r:id="rId35" imgW="152280" imgH="241200" progId="Equation.3">
                  <p:embed/>
                </p:oleObj>
              </mc:Choice>
              <mc:Fallback>
                <p:oleObj name="方程式" r:id="rId35" imgW="152280" imgH="241200" progId="Equation.3">
                  <p:embed/>
                  <p:pic>
                    <p:nvPicPr>
                      <p:cNvPr id="6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0872" y="4905990"/>
                        <a:ext cx="323850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12"/>
          <p:cNvGraphicFramePr>
            <a:graphicFrameLocks noChangeAspect="1"/>
          </p:cNvGraphicFramePr>
          <p:nvPr>
            <p:extLst/>
          </p:nvPr>
        </p:nvGraphicFramePr>
        <p:xfrm>
          <a:off x="6122988" y="5508625"/>
          <a:ext cx="256698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57" name="方程式" r:id="rId37" imgW="1447560" imgH="266400" progId="Equation.3">
                  <p:embed/>
                </p:oleObj>
              </mc:Choice>
              <mc:Fallback>
                <p:oleObj name="方程式" r:id="rId37" imgW="1447560" imgH="266400" progId="Equation.3">
                  <p:embed/>
                  <p:pic>
                    <p:nvPicPr>
                      <p:cNvPr id="6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2988" y="5508625"/>
                        <a:ext cx="2566987" cy="4714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12"/>
          <p:cNvGraphicFramePr>
            <a:graphicFrameLocks noChangeAspect="1"/>
          </p:cNvGraphicFramePr>
          <p:nvPr>
            <p:extLst/>
          </p:nvPr>
        </p:nvGraphicFramePr>
        <p:xfrm>
          <a:off x="6122988" y="4116388"/>
          <a:ext cx="22542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58" name="方程式" r:id="rId39" imgW="1104840" imgH="253800" progId="Equation.3">
                  <p:embed/>
                </p:oleObj>
              </mc:Choice>
              <mc:Fallback>
                <p:oleObj name="方程式" r:id="rId39" imgW="1104840" imgH="253800" progId="Equation.3">
                  <p:embed/>
                  <p:pic>
                    <p:nvPicPr>
                      <p:cNvPr id="6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2988" y="4116388"/>
                        <a:ext cx="2254250" cy="514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12"/>
          <p:cNvGraphicFramePr>
            <a:graphicFrameLocks noChangeAspect="1"/>
          </p:cNvGraphicFramePr>
          <p:nvPr>
            <p:extLst/>
          </p:nvPr>
        </p:nvGraphicFramePr>
        <p:xfrm>
          <a:off x="6076716" y="4612142"/>
          <a:ext cx="28956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59" name="方程式" r:id="rId41" imgW="1549080" imgH="266400" progId="Equation.3">
                  <p:embed/>
                </p:oleObj>
              </mc:Choice>
              <mc:Fallback>
                <p:oleObj name="方程式" r:id="rId41" imgW="1549080" imgH="266400" progId="Equation.3">
                  <p:embed/>
                  <p:pic>
                    <p:nvPicPr>
                      <p:cNvPr id="6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6716" y="4612142"/>
                        <a:ext cx="2895600" cy="496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12"/>
          <p:cNvGraphicFramePr>
            <a:graphicFrameLocks noChangeAspect="1"/>
          </p:cNvGraphicFramePr>
          <p:nvPr>
            <p:extLst/>
          </p:nvPr>
        </p:nvGraphicFramePr>
        <p:xfrm>
          <a:off x="7086214" y="5198299"/>
          <a:ext cx="654050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60" name="方程式" r:id="rId43" imgW="317160" imgH="75960" progId="Equation.3">
                  <p:embed/>
                </p:oleObj>
              </mc:Choice>
              <mc:Fallback>
                <p:oleObj name="方程式" r:id="rId43" imgW="317160" imgH="75960" progId="Equation.3">
                  <p:embed/>
                  <p:pic>
                    <p:nvPicPr>
                      <p:cNvPr id="7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214" y="5198299"/>
                        <a:ext cx="654050" cy="155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12"/>
          <p:cNvGraphicFramePr>
            <a:graphicFrameLocks noChangeAspect="1"/>
          </p:cNvGraphicFramePr>
          <p:nvPr>
            <p:extLst/>
          </p:nvPr>
        </p:nvGraphicFramePr>
        <p:xfrm>
          <a:off x="7102244" y="6143818"/>
          <a:ext cx="654050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61" name="方程式" r:id="rId45" imgW="317160" imgH="75960" progId="Equation.3">
                  <p:embed/>
                </p:oleObj>
              </mc:Choice>
              <mc:Fallback>
                <p:oleObj name="方程式" r:id="rId45" imgW="317160" imgH="75960" progId="Equation.3">
                  <p:embed/>
                  <p:pic>
                    <p:nvPicPr>
                      <p:cNvPr id="7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2244" y="6143818"/>
                        <a:ext cx="654050" cy="155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294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3" grpId="0" animBg="1"/>
      <p:bldP spid="92" grpId="0" animBg="1"/>
      <p:bldP spid="91" grpId="0" animBg="1"/>
      <p:bldP spid="5" grpId="0"/>
      <p:bldP spid="6" grpId="0"/>
      <p:bldP spid="9" grpId="0" animBg="1"/>
      <p:bldP spid="19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 92"/>
          <p:cNvSpPr/>
          <p:nvPr/>
        </p:nvSpPr>
        <p:spPr>
          <a:xfrm>
            <a:off x="7036637" y="2373833"/>
            <a:ext cx="811478" cy="7141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Review:</a:t>
            </a:r>
            <a:br>
              <a:rPr lang="en-US" altLang="zh-TW"/>
            </a:br>
            <a:r>
              <a:rPr lang="en-US" altLang="zh-TW"/>
              <a:t>Backpropagation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endCxn id="93" idx="0"/>
          </p:cNvCxnSpPr>
          <p:nvPr/>
        </p:nvCxnSpPr>
        <p:spPr>
          <a:xfrm>
            <a:off x="6968040" y="1885030"/>
            <a:ext cx="474336" cy="48880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383176" y="959455"/>
            <a:ext cx="604710" cy="9255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7459149" y="3118890"/>
            <a:ext cx="0" cy="4851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780107" y="950044"/>
            <a:ext cx="537004" cy="915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0" name="Object 12"/>
          <p:cNvGraphicFramePr>
            <a:graphicFrameLocks noChangeAspect="1"/>
          </p:cNvGraphicFramePr>
          <p:nvPr>
            <p:extLst/>
          </p:nvPr>
        </p:nvGraphicFramePr>
        <p:xfrm>
          <a:off x="7255040" y="2462058"/>
          <a:ext cx="3810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36" name="方程式" r:id="rId3" imgW="177480" imgH="241200" progId="Equation.3">
                  <p:embed/>
                </p:oleObj>
              </mc:Choice>
              <mc:Fallback>
                <p:oleObj name="方程式" r:id="rId3" imgW="177480" imgH="241200" progId="Equation.3">
                  <p:embed/>
                  <p:pic>
                    <p:nvPicPr>
                      <p:cNvPr id="9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5040" y="2462058"/>
                        <a:ext cx="3810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" name="矩形 135"/>
          <p:cNvSpPr/>
          <p:nvPr/>
        </p:nvSpPr>
        <p:spPr>
          <a:xfrm>
            <a:off x="4387294" y="2552146"/>
            <a:ext cx="751920" cy="3261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7" name="群組 136"/>
          <p:cNvGrpSpPr/>
          <p:nvPr/>
        </p:nvGrpSpPr>
        <p:grpSpPr>
          <a:xfrm>
            <a:off x="3219525" y="2518341"/>
            <a:ext cx="618646" cy="635224"/>
            <a:chOff x="6082949" y="3581064"/>
            <a:chExt cx="618646" cy="635224"/>
          </a:xfrm>
        </p:grpSpPr>
        <p:sp>
          <p:nvSpPr>
            <p:cNvPr id="138" name="流程圖: 抽選 137"/>
            <p:cNvSpPr/>
            <p:nvPr/>
          </p:nvSpPr>
          <p:spPr>
            <a:xfrm rot="16200000">
              <a:off x="6074660" y="3589353"/>
              <a:ext cx="635224" cy="618646"/>
            </a:xfrm>
            <a:prstGeom prst="flowChartExtra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39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385850" y="3701986"/>
            <a:ext cx="190500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37" name="方程式" r:id="rId5" imgW="88560" imgH="164880" progId="Equation.3">
                    <p:embed/>
                  </p:oleObj>
                </mc:Choice>
                <mc:Fallback>
                  <p:oleObj name="方程式" r:id="rId5" imgW="88560" imgH="164880" progId="Equation.3">
                    <p:embed/>
                    <p:pic>
                      <p:nvPicPr>
                        <p:cNvPr id="13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85850" y="3701986"/>
                          <a:ext cx="190500" cy="350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0" name="群組 139"/>
          <p:cNvGrpSpPr/>
          <p:nvPr/>
        </p:nvGrpSpPr>
        <p:grpSpPr>
          <a:xfrm>
            <a:off x="3178782" y="3626557"/>
            <a:ext cx="618646" cy="635224"/>
            <a:chOff x="6082949" y="3581064"/>
            <a:chExt cx="618646" cy="635224"/>
          </a:xfrm>
        </p:grpSpPr>
        <p:sp>
          <p:nvSpPr>
            <p:cNvPr id="141" name="流程圖: 抽選 140"/>
            <p:cNvSpPr/>
            <p:nvPr/>
          </p:nvSpPr>
          <p:spPr>
            <a:xfrm rot="16200000">
              <a:off x="6074660" y="3589353"/>
              <a:ext cx="635224" cy="618646"/>
            </a:xfrm>
            <a:prstGeom prst="flowChartExtra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42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344190" y="3702039"/>
            <a:ext cx="273050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38" name="方程式" r:id="rId7" imgW="126720" imgH="164880" progId="Equation.3">
                    <p:embed/>
                  </p:oleObj>
                </mc:Choice>
                <mc:Fallback>
                  <p:oleObj name="方程式" r:id="rId7" imgW="126720" imgH="164880" progId="Equation.3">
                    <p:embed/>
                    <p:pic>
                      <p:nvPicPr>
                        <p:cNvPr id="14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4190" y="3702039"/>
                          <a:ext cx="273050" cy="350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" name="群組 142"/>
          <p:cNvGrpSpPr/>
          <p:nvPr/>
        </p:nvGrpSpPr>
        <p:grpSpPr>
          <a:xfrm>
            <a:off x="3226864" y="4990392"/>
            <a:ext cx="618646" cy="635224"/>
            <a:chOff x="6082949" y="3581064"/>
            <a:chExt cx="618646" cy="635224"/>
          </a:xfrm>
        </p:grpSpPr>
        <p:sp>
          <p:nvSpPr>
            <p:cNvPr id="144" name="流程圖: 抽選 143"/>
            <p:cNvSpPr/>
            <p:nvPr/>
          </p:nvSpPr>
          <p:spPr>
            <a:xfrm rot="16200000">
              <a:off x="6074660" y="3589353"/>
              <a:ext cx="635224" cy="618646"/>
            </a:xfrm>
            <a:prstGeom prst="flowChartExtra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45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344190" y="3728827"/>
            <a:ext cx="273050" cy="296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39" name="方程式" r:id="rId9" imgW="126720" imgH="139680" progId="Equation.3">
                    <p:embed/>
                  </p:oleObj>
                </mc:Choice>
                <mc:Fallback>
                  <p:oleObj name="方程式" r:id="rId9" imgW="126720" imgH="139680" progId="Equation.3">
                    <p:embed/>
                    <p:pic>
                      <p:nvPicPr>
                        <p:cNvPr id="14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4190" y="3728827"/>
                          <a:ext cx="273050" cy="2968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6" name="文字方塊 145"/>
          <p:cNvSpPr txBox="1"/>
          <p:nvPr/>
        </p:nvSpPr>
        <p:spPr>
          <a:xfrm rot="5400000">
            <a:off x="3309542" y="457490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graphicFrame>
        <p:nvGraphicFramePr>
          <p:cNvPr id="147" name="Object 12"/>
          <p:cNvGraphicFramePr>
            <a:graphicFrameLocks noChangeAspect="1"/>
          </p:cNvGraphicFramePr>
          <p:nvPr>
            <p:extLst/>
          </p:nvPr>
        </p:nvGraphicFramePr>
        <p:xfrm>
          <a:off x="4466551" y="2480835"/>
          <a:ext cx="598487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0" name="方程式" r:id="rId11" imgW="279360" imgH="431640" progId="Equation.3">
                  <p:embed/>
                </p:oleObj>
              </mc:Choice>
              <mc:Fallback>
                <p:oleObj name="方程式" r:id="rId11" imgW="279360" imgH="431640" progId="Equation.3">
                  <p:embed/>
                  <p:pic>
                    <p:nvPicPr>
                      <p:cNvPr id="14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6551" y="2480835"/>
                        <a:ext cx="598487" cy="919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" name="Object 12"/>
          <p:cNvGraphicFramePr>
            <a:graphicFrameLocks noChangeAspect="1"/>
          </p:cNvGraphicFramePr>
          <p:nvPr>
            <p:extLst/>
          </p:nvPr>
        </p:nvGraphicFramePr>
        <p:xfrm>
          <a:off x="3194648" y="3182640"/>
          <a:ext cx="812620" cy="36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1" name="方程式" r:id="rId13" imgW="507960" imgH="228600" progId="Equation.3">
                  <p:embed/>
                </p:oleObj>
              </mc:Choice>
              <mc:Fallback>
                <p:oleObj name="方程式" r:id="rId13" imgW="507960" imgH="228600" progId="Equation.3">
                  <p:embed/>
                  <p:pic>
                    <p:nvPicPr>
                      <p:cNvPr id="14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648" y="3182640"/>
                        <a:ext cx="812620" cy="3646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Object 12"/>
          <p:cNvGraphicFramePr>
            <a:graphicFrameLocks noChangeAspect="1"/>
          </p:cNvGraphicFramePr>
          <p:nvPr>
            <p:extLst/>
          </p:nvPr>
        </p:nvGraphicFramePr>
        <p:xfrm>
          <a:off x="3225226" y="4261781"/>
          <a:ext cx="784897" cy="352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2" name="方程式" r:id="rId15" imgW="507960" imgH="228600" progId="Equation.3">
                  <p:embed/>
                </p:oleObj>
              </mc:Choice>
              <mc:Fallback>
                <p:oleObj name="方程式" r:id="rId15" imgW="507960" imgH="228600" progId="Equation.3">
                  <p:embed/>
                  <p:pic>
                    <p:nvPicPr>
                      <p:cNvPr id="14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226" y="4261781"/>
                        <a:ext cx="784897" cy="35219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" name="Object 12"/>
          <p:cNvGraphicFramePr>
            <a:graphicFrameLocks noChangeAspect="1"/>
          </p:cNvGraphicFramePr>
          <p:nvPr>
            <p:extLst/>
          </p:nvPr>
        </p:nvGraphicFramePr>
        <p:xfrm>
          <a:off x="3235776" y="5609797"/>
          <a:ext cx="771492" cy="365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3" name="方程式" r:id="rId17" imgW="507960" imgH="241200" progId="Equation.3">
                  <p:embed/>
                </p:oleObj>
              </mc:Choice>
              <mc:Fallback>
                <p:oleObj name="方程式" r:id="rId17" imgW="507960" imgH="241200" progId="Equation.3">
                  <p:embed/>
                  <p:pic>
                    <p:nvPicPr>
                      <p:cNvPr id="15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776" y="5609797"/>
                        <a:ext cx="771492" cy="3659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Object 12"/>
          <p:cNvGraphicFramePr>
            <a:graphicFrameLocks noChangeAspect="1"/>
          </p:cNvGraphicFramePr>
          <p:nvPr>
            <p:extLst/>
          </p:nvPr>
        </p:nvGraphicFramePr>
        <p:xfrm>
          <a:off x="4468138" y="3500010"/>
          <a:ext cx="59848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4" name="方程式" r:id="rId19" imgW="279360" imgH="431640" progId="Equation.3">
                  <p:embed/>
                </p:oleObj>
              </mc:Choice>
              <mc:Fallback>
                <p:oleObj name="方程式" r:id="rId19" imgW="279360" imgH="431640" progId="Equation.3">
                  <p:embed/>
                  <p:pic>
                    <p:nvPicPr>
                      <p:cNvPr id="15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8138" y="3500010"/>
                        <a:ext cx="598488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" name="Object 12"/>
          <p:cNvGraphicFramePr>
            <a:graphicFrameLocks noChangeAspect="1"/>
          </p:cNvGraphicFramePr>
          <p:nvPr>
            <p:extLst/>
          </p:nvPr>
        </p:nvGraphicFramePr>
        <p:xfrm>
          <a:off x="4491951" y="4879547"/>
          <a:ext cx="598487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5" name="方程式" r:id="rId21" imgW="279360" imgH="431640" progId="Equation.3">
                  <p:embed/>
                </p:oleObj>
              </mc:Choice>
              <mc:Fallback>
                <p:oleObj name="方程式" r:id="rId21" imgW="279360" imgH="431640" progId="Equation.3">
                  <p:embed/>
                  <p:pic>
                    <p:nvPicPr>
                      <p:cNvPr id="15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1951" y="4879547"/>
                        <a:ext cx="598487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3" name="直線單箭頭接點 152"/>
          <p:cNvCxnSpPr/>
          <p:nvPr/>
        </p:nvCxnSpPr>
        <p:spPr>
          <a:xfrm flipH="1">
            <a:off x="3838171" y="2848434"/>
            <a:ext cx="52803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/>
          <p:nvPr/>
        </p:nvCxnSpPr>
        <p:spPr>
          <a:xfrm flipH="1">
            <a:off x="3797428" y="3940991"/>
            <a:ext cx="52803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/>
          <p:nvPr/>
        </p:nvCxnSpPr>
        <p:spPr>
          <a:xfrm flipH="1">
            <a:off x="3847195" y="5278247"/>
            <a:ext cx="52803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字方塊 155"/>
          <p:cNvSpPr txBox="1"/>
          <p:nvPr/>
        </p:nvSpPr>
        <p:spPr>
          <a:xfrm>
            <a:off x="2746004" y="1795272"/>
            <a:ext cx="1407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Layer L</a:t>
            </a:r>
            <a:endParaRPr lang="zh-TW" altLang="en-US" sz="2400" dirty="0"/>
          </a:p>
        </p:txBody>
      </p:sp>
      <p:grpSp>
        <p:nvGrpSpPr>
          <p:cNvPr id="157" name="群組 156"/>
          <p:cNvGrpSpPr/>
          <p:nvPr/>
        </p:nvGrpSpPr>
        <p:grpSpPr>
          <a:xfrm>
            <a:off x="1457051" y="3649900"/>
            <a:ext cx="576000" cy="576000"/>
            <a:chOff x="6082949" y="3640288"/>
            <a:chExt cx="576000" cy="576000"/>
          </a:xfrm>
        </p:grpSpPr>
        <p:sp>
          <p:nvSpPr>
            <p:cNvPr id="158" name="流程圖: 抽選 157"/>
            <p:cNvSpPr/>
            <p:nvPr/>
          </p:nvSpPr>
          <p:spPr>
            <a:xfrm rot="16200000">
              <a:off x="6082949" y="3640288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59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344190" y="3727797"/>
            <a:ext cx="273050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46" name="方程式" r:id="rId23" imgW="126720" imgH="164880" progId="Equation.3">
                    <p:embed/>
                  </p:oleObj>
                </mc:Choice>
                <mc:Fallback>
                  <p:oleObj name="方程式" r:id="rId23" imgW="126720" imgH="164880" progId="Equation.3">
                    <p:embed/>
                    <p:pic>
                      <p:nvPicPr>
                        <p:cNvPr id="15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4190" y="3727797"/>
                          <a:ext cx="273050" cy="350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0" name="文字方塊 159"/>
          <p:cNvSpPr txBox="1"/>
          <p:nvPr/>
        </p:nvSpPr>
        <p:spPr>
          <a:xfrm rot="5400000">
            <a:off x="1535573" y="455778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graphicFrame>
        <p:nvGraphicFramePr>
          <p:cNvPr id="161" name="Object 12"/>
          <p:cNvGraphicFramePr>
            <a:graphicFrameLocks noChangeAspect="1"/>
          </p:cNvGraphicFramePr>
          <p:nvPr>
            <p:extLst/>
          </p:nvPr>
        </p:nvGraphicFramePr>
        <p:xfrm>
          <a:off x="1385245" y="3192696"/>
          <a:ext cx="873001" cy="334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7" name="方程式" r:id="rId24" imgW="596880" imgH="228600" progId="Equation.3">
                  <p:embed/>
                </p:oleObj>
              </mc:Choice>
              <mc:Fallback>
                <p:oleObj name="方程式" r:id="rId24" imgW="596880" imgH="228600" progId="Equation.3">
                  <p:embed/>
                  <p:pic>
                    <p:nvPicPr>
                      <p:cNvPr id="16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245" y="3192696"/>
                        <a:ext cx="873001" cy="33419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2" name="群組 161"/>
          <p:cNvGrpSpPr/>
          <p:nvPr/>
        </p:nvGrpSpPr>
        <p:grpSpPr>
          <a:xfrm>
            <a:off x="1478280" y="2557909"/>
            <a:ext cx="576000" cy="576000"/>
            <a:chOff x="6082949" y="3640288"/>
            <a:chExt cx="576000" cy="576000"/>
          </a:xfrm>
        </p:grpSpPr>
        <p:sp>
          <p:nvSpPr>
            <p:cNvPr id="163" name="流程圖: 抽選 162"/>
            <p:cNvSpPr/>
            <p:nvPr/>
          </p:nvSpPr>
          <p:spPr>
            <a:xfrm rot="16200000">
              <a:off x="6082949" y="3640288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64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386215" y="3728171"/>
            <a:ext cx="190500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48" name="方程式" r:id="rId26" imgW="88560" imgH="164880" progId="Equation.3">
                    <p:embed/>
                  </p:oleObj>
                </mc:Choice>
                <mc:Fallback>
                  <p:oleObj name="方程式" r:id="rId26" imgW="88560" imgH="164880" progId="Equation.3">
                    <p:embed/>
                    <p:pic>
                      <p:nvPicPr>
                        <p:cNvPr id="16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86215" y="3728171"/>
                          <a:ext cx="190500" cy="350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5" name="群組 164"/>
          <p:cNvGrpSpPr/>
          <p:nvPr/>
        </p:nvGrpSpPr>
        <p:grpSpPr>
          <a:xfrm>
            <a:off x="1436571" y="4976241"/>
            <a:ext cx="576000" cy="576000"/>
            <a:chOff x="6082949" y="3640288"/>
            <a:chExt cx="576000" cy="576000"/>
          </a:xfrm>
        </p:grpSpPr>
        <p:sp>
          <p:nvSpPr>
            <p:cNvPr id="166" name="流程圖: 抽選 165"/>
            <p:cNvSpPr/>
            <p:nvPr/>
          </p:nvSpPr>
          <p:spPr>
            <a:xfrm rot="16200000">
              <a:off x="6082949" y="3640288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67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302852" y="3753564"/>
            <a:ext cx="355600" cy="296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49" name="方程式" r:id="rId28" imgW="164880" imgH="139680" progId="Equation.3">
                    <p:embed/>
                  </p:oleObj>
                </mc:Choice>
                <mc:Fallback>
                  <p:oleObj name="方程式" r:id="rId28" imgW="164880" imgH="139680" progId="Equation.3">
                    <p:embed/>
                    <p:pic>
                      <p:nvPicPr>
                        <p:cNvPr id="16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2852" y="3753564"/>
                          <a:ext cx="355600" cy="2968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8" name="文字方塊 167"/>
          <p:cNvSpPr txBox="1"/>
          <p:nvPr/>
        </p:nvSpPr>
        <p:spPr>
          <a:xfrm>
            <a:off x="1193378" y="1799719"/>
            <a:ext cx="145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Layer L-1</a:t>
            </a:r>
            <a:endParaRPr lang="zh-TW" altLang="en-US" sz="2400" dirty="0"/>
          </a:p>
        </p:txBody>
      </p:sp>
      <p:cxnSp>
        <p:nvCxnSpPr>
          <p:cNvPr id="169" name="直線單箭頭接點 168"/>
          <p:cNvCxnSpPr/>
          <p:nvPr/>
        </p:nvCxnSpPr>
        <p:spPr>
          <a:xfrm flipH="1">
            <a:off x="2031590" y="5264241"/>
            <a:ext cx="1149417" cy="247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單箭頭接點 169"/>
          <p:cNvCxnSpPr/>
          <p:nvPr/>
        </p:nvCxnSpPr>
        <p:spPr>
          <a:xfrm flipH="1" flipV="1">
            <a:off x="2031591" y="3933707"/>
            <a:ext cx="1149416" cy="13305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單箭頭接點 170"/>
          <p:cNvCxnSpPr/>
          <p:nvPr/>
        </p:nvCxnSpPr>
        <p:spPr>
          <a:xfrm flipH="1" flipV="1">
            <a:off x="2055957" y="2835953"/>
            <a:ext cx="1125050" cy="24282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171"/>
          <p:cNvCxnSpPr/>
          <p:nvPr/>
        </p:nvCxnSpPr>
        <p:spPr>
          <a:xfrm flipH="1" flipV="1">
            <a:off x="2055957" y="2835953"/>
            <a:ext cx="1166759" cy="99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單箭頭接點 172"/>
          <p:cNvCxnSpPr/>
          <p:nvPr/>
        </p:nvCxnSpPr>
        <p:spPr>
          <a:xfrm flipH="1">
            <a:off x="2031591" y="2845909"/>
            <a:ext cx="1191125" cy="10877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2031590" y="2845909"/>
            <a:ext cx="1191126" cy="24431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單箭頭接點 174"/>
          <p:cNvCxnSpPr/>
          <p:nvPr/>
        </p:nvCxnSpPr>
        <p:spPr>
          <a:xfrm flipH="1" flipV="1">
            <a:off x="2055957" y="2835953"/>
            <a:ext cx="1145530" cy="11019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/>
          <p:cNvCxnSpPr/>
          <p:nvPr/>
        </p:nvCxnSpPr>
        <p:spPr>
          <a:xfrm flipH="1" flipV="1">
            <a:off x="2031591" y="3933707"/>
            <a:ext cx="1169896" cy="41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單箭頭接點 176"/>
          <p:cNvCxnSpPr/>
          <p:nvPr/>
        </p:nvCxnSpPr>
        <p:spPr>
          <a:xfrm flipH="1">
            <a:off x="2031590" y="3937900"/>
            <a:ext cx="1169897" cy="13511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文字方塊 177"/>
          <p:cNvSpPr txBox="1"/>
          <p:nvPr/>
        </p:nvSpPr>
        <p:spPr>
          <a:xfrm>
            <a:off x="623788" y="2538119"/>
            <a:ext cx="75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……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79" name="文字方塊 178"/>
          <p:cNvSpPr txBox="1"/>
          <p:nvPr/>
        </p:nvSpPr>
        <p:spPr>
          <a:xfrm>
            <a:off x="645554" y="3630969"/>
            <a:ext cx="75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……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80" name="文字方塊 179"/>
          <p:cNvSpPr txBox="1"/>
          <p:nvPr/>
        </p:nvSpPr>
        <p:spPr>
          <a:xfrm>
            <a:off x="645185" y="4980716"/>
            <a:ext cx="75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……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81" name="Object 12"/>
          <p:cNvGraphicFramePr>
            <a:graphicFrameLocks noChangeAspect="1"/>
          </p:cNvGraphicFramePr>
          <p:nvPr>
            <p:extLst/>
          </p:nvPr>
        </p:nvGraphicFramePr>
        <p:xfrm>
          <a:off x="2324882" y="5284474"/>
          <a:ext cx="6556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50" name="方程式" r:id="rId30" imgW="406080" imgH="266400" progId="Equation.3">
                  <p:embed/>
                </p:oleObj>
              </mc:Choice>
              <mc:Fallback>
                <p:oleObj name="方程式" r:id="rId30" imgW="406080" imgH="266400" progId="Equation.3">
                  <p:embed/>
                  <p:pic>
                    <p:nvPicPr>
                      <p:cNvPr id="18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882" y="5284474"/>
                        <a:ext cx="655637" cy="4286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" name="Object 12"/>
          <p:cNvGraphicFramePr>
            <a:graphicFrameLocks noChangeAspect="1"/>
          </p:cNvGraphicFramePr>
          <p:nvPr>
            <p:extLst/>
          </p:nvPr>
        </p:nvGraphicFramePr>
        <p:xfrm>
          <a:off x="4387294" y="2002772"/>
          <a:ext cx="6826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51" name="方程式" r:id="rId32" imgW="317160" imgH="241200" progId="Equation.3">
                  <p:embed/>
                </p:oleObj>
              </mc:Choice>
              <mc:Fallback>
                <p:oleObj name="方程式" r:id="rId32" imgW="317160" imgH="241200" progId="Equation.3">
                  <p:embed/>
                  <p:pic>
                    <p:nvPicPr>
                      <p:cNvPr id="18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7294" y="2002772"/>
                        <a:ext cx="682625" cy="5159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" name="Object 12"/>
          <p:cNvGraphicFramePr>
            <a:graphicFrameLocks noChangeAspect="1"/>
          </p:cNvGraphicFramePr>
          <p:nvPr>
            <p:extLst/>
          </p:nvPr>
        </p:nvGraphicFramePr>
        <p:xfrm>
          <a:off x="3173970" y="2268994"/>
          <a:ext cx="43656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52" name="方程式" r:id="rId34" imgW="203040" imgH="203040" progId="Equation.3">
                  <p:embed/>
                </p:oleObj>
              </mc:Choice>
              <mc:Fallback>
                <p:oleObj name="方程式" r:id="rId34" imgW="203040" imgH="203040" progId="Equation.3">
                  <p:embed/>
                  <p:pic>
                    <p:nvPicPr>
                      <p:cNvPr id="18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970" y="2268994"/>
                        <a:ext cx="436563" cy="4333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" name="Object 12"/>
          <p:cNvGraphicFramePr>
            <a:graphicFrameLocks noChangeAspect="1"/>
          </p:cNvGraphicFramePr>
          <p:nvPr>
            <p:extLst/>
          </p:nvPr>
        </p:nvGraphicFramePr>
        <p:xfrm>
          <a:off x="1366292" y="2263236"/>
          <a:ext cx="57308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53" name="方程式" r:id="rId36" imgW="266400" imgH="203040" progId="Equation.3">
                  <p:embed/>
                </p:oleObj>
              </mc:Choice>
              <mc:Fallback>
                <p:oleObj name="方程式" r:id="rId36" imgW="266400" imgH="203040" progId="Equation.3">
                  <p:embed/>
                  <p:pic>
                    <p:nvPicPr>
                      <p:cNvPr id="18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292" y="2263236"/>
                        <a:ext cx="573087" cy="4333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" name="Object 12"/>
          <p:cNvGraphicFramePr>
            <a:graphicFrameLocks noChangeAspect="1"/>
          </p:cNvGraphicFramePr>
          <p:nvPr>
            <p:extLst/>
          </p:nvPr>
        </p:nvGraphicFramePr>
        <p:xfrm>
          <a:off x="1383532" y="4259854"/>
          <a:ext cx="873001" cy="334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54" name="方程式" r:id="rId38" imgW="596880" imgH="228600" progId="Equation.3">
                  <p:embed/>
                </p:oleObj>
              </mc:Choice>
              <mc:Fallback>
                <p:oleObj name="方程式" r:id="rId38" imgW="596880" imgH="228600" progId="Equation.3">
                  <p:embed/>
                  <p:pic>
                    <p:nvPicPr>
                      <p:cNvPr id="18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3532" y="4259854"/>
                        <a:ext cx="873001" cy="33419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" name="Object 12"/>
          <p:cNvGraphicFramePr>
            <a:graphicFrameLocks noChangeAspect="1"/>
          </p:cNvGraphicFramePr>
          <p:nvPr>
            <p:extLst/>
          </p:nvPr>
        </p:nvGraphicFramePr>
        <p:xfrm>
          <a:off x="1407236" y="5561004"/>
          <a:ext cx="87312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55" name="方程式" r:id="rId40" imgW="596880" imgH="241200" progId="Equation.3">
                  <p:embed/>
                </p:oleObj>
              </mc:Choice>
              <mc:Fallback>
                <p:oleObj name="方程式" r:id="rId40" imgW="596880" imgH="241200" progId="Equation.3">
                  <p:embed/>
                  <p:pic>
                    <p:nvPicPr>
                      <p:cNvPr id="18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7236" y="5561004"/>
                        <a:ext cx="873125" cy="3508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" name="文字方塊 186"/>
          <p:cNvSpPr txBox="1"/>
          <p:nvPr/>
        </p:nvSpPr>
        <p:spPr>
          <a:xfrm rot="5400000">
            <a:off x="3328297" y="588590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188" name="文字方塊 187"/>
          <p:cNvSpPr txBox="1"/>
          <p:nvPr/>
        </p:nvSpPr>
        <p:spPr>
          <a:xfrm rot="5400000">
            <a:off x="1523967" y="584094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70" name="矩形 69"/>
          <p:cNvSpPr/>
          <p:nvPr/>
        </p:nvSpPr>
        <p:spPr>
          <a:xfrm>
            <a:off x="6015022" y="3604034"/>
            <a:ext cx="2953449" cy="29801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/>
          <p:cNvSpPr txBox="1"/>
          <p:nvPr/>
        </p:nvSpPr>
        <p:spPr>
          <a:xfrm>
            <a:off x="6085437" y="3580528"/>
            <a:ext cx="2556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Backward Pass</a:t>
            </a:r>
            <a:endParaRPr lang="zh-TW" altLang="en-US" sz="2400" b="1" i="1" u="sng" dirty="0"/>
          </a:p>
        </p:txBody>
      </p:sp>
      <p:graphicFrame>
        <p:nvGraphicFramePr>
          <p:cNvPr id="72" name="Object 12"/>
          <p:cNvGraphicFramePr>
            <a:graphicFrameLocks noChangeAspect="1"/>
          </p:cNvGraphicFramePr>
          <p:nvPr>
            <p:extLst/>
          </p:nvPr>
        </p:nvGraphicFramePr>
        <p:xfrm>
          <a:off x="6122988" y="5508625"/>
          <a:ext cx="256698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56" name="方程式" r:id="rId42" imgW="1447560" imgH="266400" progId="Equation.3">
                  <p:embed/>
                </p:oleObj>
              </mc:Choice>
              <mc:Fallback>
                <p:oleObj name="方程式" r:id="rId42" imgW="1447560" imgH="266400" progId="Equation.3">
                  <p:embed/>
                  <p:pic>
                    <p:nvPicPr>
                      <p:cNvPr id="7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2988" y="5508625"/>
                        <a:ext cx="2566987" cy="4714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12"/>
          <p:cNvGraphicFramePr>
            <a:graphicFrameLocks noChangeAspect="1"/>
          </p:cNvGraphicFramePr>
          <p:nvPr>
            <p:extLst/>
          </p:nvPr>
        </p:nvGraphicFramePr>
        <p:xfrm>
          <a:off x="6122988" y="4116948"/>
          <a:ext cx="22542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57" name="方程式" r:id="rId44" imgW="1104840" imgH="253800" progId="Equation.3">
                  <p:embed/>
                </p:oleObj>
              </mc:Choice>
              <mc:Fallback>
                <p:oleObj name="方程式" r:id="rId44" imgW="1104840" imgH="253800" progId="Equation.3">
                  <p:embed/>
                  <p:pic>
                    <p:nvPicPr>
                      <p:cNvPr id="7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2988" y="4116948"/>
                        <a:ext cx="2254250" cy="514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12"/>
          <p:cNvGraphicFramePr>
            <a:graphicFrameLocks noChangeAspect="1"/>
          </p:cNvGraphicFramePr>
          <p:nvPr>
            <p:extLst/>
          </p:nvPr>
        </p:nvGraphicFramePr>
        <p:xfrm>
          <a:off x="6076716" y="4612142"/>
          <a:ext cx="28956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58" name="方程式" r:id="rId46" imgW="1549080" imgH="266400" progId="Equation.3">
                  <p:embed/>
                </p:oleObj>
              </mc:Choice>
              <mc:Fallback>
                <p:oleObj name="方程式" r:id="rId46" imgW="1549080" imgH="266400" progId="Equation.3">
                  <p:embed/>
                  <p:pic>
                    <p:nvPicPr>
                      <p:cNvPr id="7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6716" y="4612142"/>
                        <a:ext cx="2895600" cy="496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12"/>
          <p:cNvGraphicFramePr>
            <a:graphicFrameLocks noChangeAspect="1"/>
          </p:cNvGraphicFramePr>
          <p:nvPr>
            <p:extLst/>
          </p:nvPr>
        </p:nvGraphicFramePr>
        <p:xfrm>
          <a:off x="7086214" y="5198299"/>
          <a:ext cx="654050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59" name="方程式" r:id="rId48" imgW="317160" imgH="75960" progId="Equation.3">
                  <p:embed/>
                </p:oleObj>
              </mc:Choice>
              <mc:Fallback>
                <p:oleObj name="方程式" r:id="rId48" imgW="317160" imgH="75960" progId="Equation.3">
                  <p:embed/>
                  <p:pic>
                    <p:nvPicPr>
                      <p:cNvPr id="7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214" y="5198299"/>
                        <a:ext cx="654050" cy="155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12"/>
          <p:cNvGraphicFramePr>
            <a:graphicFrameLocks noChangeAspect="1"/>
          </p:cNvGraphicFramePr>
          <p:nvPr>
            <p:extLst/>
          </p:nvPr>
        </p:nvGraphicFramePr>
        <p:xfrm>
          <a:off x="7102244" y="6143818"/>
          <a:ext cx="654050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60" name="方程式" r:id="rId50" imgW="317160" imgH="75960" progId="Equation.3">
                  <p:embed/>
                </p:oleObj>
              </mc:Choice>
              <mc:Fallback>
                <p:oleObj name="方程式" r:id="rId50" imgW="317160" imgH="75960" progId="Equation.3">
                  <p:embed/>
                  <p:pic>
                    <p:nvPicPr>
                      <p:cNvPr id="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2244" y="6143818"/>
                        <a:ext cx="654050" cy="155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12"/>
          <p:cNvGraphicFramePr>
            <a:graphicFrameLocks noChangeAspect="1"/>
          </p:cNvGraphicFramePr>
          <p:nvPr>
            <p:extLst/>
          </p:nvPr>
        </p:nvGraphicFramePr>
        <p:xfrm>
          <a:off x="4908550" y="922338"/>
          <a:ext cx="2039938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61" name="方程式" r:id="rId51" imgW="952200" imgH="469800" progId="Equation.3">
                  <p:embed/>
                </p:oleObj>
              </mc:Choice>
              <mc:Fallback>
                <p:oleObj name="方程式" r:id="rId51" imgW="952200" imgH="469800" progId="Equation.3">
                  <p:embed/>
                  <p:pic>
                    <p:nvPicPr>
                      <p:cNvPr id="7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550" y="922338"/>
                        <a:ext cx="2039938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文字方塊 78"/>
          <p:cNvSpPr txBox="1"/>
          <p:nvPr/>
        </p:nvSpPr>
        <p:spPr>
          <a:xfrm>
            <a:off x="7388401" y="1910166"/>
            <a:ext cx="1829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Error signal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87970" y="6317025"/>
            <a:ext cx="4541004" cy="370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(we do not use </a:t>
            </a:r>
            <a:r>
              <a:rPr lang="en-US" altLang="zh-TW" dirty="0" err="1"/>
              <a:t>softmax</a:t>
            </a:r>
            <a:r>
              <a:rPr lang="en-US" altLang="zh-TW" dirty="0"/>
              <a:t> here)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320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46" grpId="0"/>
      <p:bldP spid="156" grpId="0"/>
      <p:bldP spid="160" grpId="0"/>
      <p:bldP spid="168" grpId="0"/>
      <p:bldP spid="178" grpId="0"/>
      <p:bldP spid="179" grpId="0"/>
      <p:bldP spid="180" grpId="0"/>
      <p:bldP spid="187" grpId="0"/>
      <p:bldP spid="18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直線單箭頭接點 62"/>
          <p:cNvCxnSpPr>
            <a:cxnSpLocks/>
          </p:cNvCxnSpPr>
          <p:nvPr/>
        </p:nvCxnSpPr>
        <p:spPr>
          <a:xfrm>
            <a:off x="1246767" y="3907126"/>
            <a:ext cx="10337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Feedforward Network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8496" y="1623200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endParaRPr lang="zh-TW" altLang="en-US" sz="2400" baseline="30000" dirty="0"/>
          </a:p>
        </p:txBody>
      </p:sp>
      <p:sp>
        <p:nvSpPr>
          <p:cNvPr id="25" name="橢圓 24"/>
          <p:cNvSpPr/>
          <p:nvPr/>
        </p:nvSpPr>
        <p:spPr>
          <a:xfrm>
            <a:off x="660107" y="3549741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27" name="橢圓 26"/>
          <p:cNvSpPr/>
          <p:nvPr/>
        </p:nvSpPr>
        <p:spPr>
          <a:xfrm>
            <a:off x="508463" y="4654855"/>
            <a:ext cx="108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29" name="橢圓 28"/>
          <p:cNvSpPr/>
          <p:nvPr/>
        </p:nvSpPr>
        <p:spPr>
          <a:xfrm>
            <a:off x="508463" y="5759969"/>
            <a:ext cx="1080000" cy="72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30" name="橢圓 29"/>
          <p:cNvSpPr/>
          <p:nvPr/>
        </p:nvSpPr>
        <p:spPr>
          <a:xfrm>
            <a:off x="2280544" y="3565415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31" name="橢圓 30"/>
          <p:cNvSpPr/>
          <p:nvPr/>
        </p:nvSpPr>
        <p:spPr>
          <a:xfrm>
            <a:off x="4087726" y="3565415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3596151" y="3964080"/>
                <a:ext cx="2559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151" y="3964080"/>
                <a:ext cx="255968" cy="369332"/>
              </a:xfrm>
              <a:prstGeom prst="rect">
                <a:avLst/>
              </a:prstGeom>
              <a:blipFill>
                <a:blip r:embed="rId5"/>
                <a:stretch>
                  <a:fillRect l="-16667"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橢圓 35"/>
          <p:cNvSpPr/>
          <p:nvPr/>
        </p:nvSpPr>
        <p:spPr>
          <a:xfrm>
            <a:off x="5915631" y="3547163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37" name="橢圓 36"/>
          <p:cNvSpPr/>
          <p:nvPr/>
        </p:nvSpPr>
        <p:spPr>
          <a:xfrm>
            <a:off x="7743536" y="3547126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endParaRPr lang="zh-TW" altLang="en-US" sz="2400" baseline="30000" dirty="0"/>
          </a:p>
        </p:txBody>
      </p:sp>
      <p:sp>
        <p:nvSpPr>
          <p:cNvPr id="39" name="橢圓 38"/>
          <p:cNvSpPr/>
          <p:nvPr/>
        </p:nvSpPr>
        <p:spPr>
          <a:xfrm>
            <a:off x="4087726" y="4655882"/>
            <a:ext cx="108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40" name="橢圓 39"/>
          <p:cNvSpPr/>
          <p:nvPr/>
        </p:nvSpPr>
        <p:spPr>
          <a:xfrm>
            <a:off x="4087726" y="5746349"/>
            <a:ext cx="1080000" cy="72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cxnSp>
        <p:nvCxnSpPr>
          <p:cNvPr id="43" name="直線單箭頭接點 42"/>
          <p:cNvCxnSpPr>
            <a:cxnSpLocks/>
            <a:endCxn id="30" idx="2"/>
          </p:cNvCxnSpPr>
          <p:nvPr/>
        </p:nvCxnSpPr>
        <p:spPr>
          <a:xfrm flipV="1">
            <a:off x="1588463" y="3925415"/>
            <a:ext cx="692081" cy="1071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cxnSpLocks/>
            <a:endCxn id="30" idx="2"/>
          </p:cNvCxnSpPr>
          <p:nvPr/>
        </p:nvCxnSpPr>
        <p:spPr>
          <a:xfrm flipV="1">
            <a:off x="1588463" y="3925415"/>
            <a:ext cx="692081" cy="22485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cxnSpLocks/>
            <a:stCxn id="30" idx="6"/>
            <a:endCxn id="31" idx="2"/>
          </p:cNvCxnSpPr>
          <p:nvPr/>
        </p:nvCxnSpPr>
        <p:spPr>
          <a:xfrm>
            <a:off x="3360544" y="3925415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cxnSpLocks/>
            <a:stCxn id="31" idx="6"/>
            <a:endCxn id="36" idx="2"/>
          </p:cNvCxnSpPr>
          <p:nvPr/>
        </p:nvCxnSpPr>
        <p:spPr>
          <a:xfrm flipV="1">
            <a:off x="5167726" y="3907163"/>
            <a:ext cx="747905" cy="182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cxnSpLocks/>
            <a:stCxn id="39" idx="6"/>
            <a:endCxn id="36" idx="2"/>
          </p:cNvCxnSpPr>
          <p:nvPr/>
        </p:nvCxnSpPr>
        <p:spPr>
          <a:xfrm flipV="1">
            <a:off x="5167726" y="3907163"/>
            <a:ext cx="747905" cy="11087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cxnSpLocks/>
            <a:stCxn id="40" idx="6"/>
            <a:endCxn id="36" idx="2"/>
          </p:cNvCxnSpPr>
          <p:nvPr/>
        </p:nvCxnSpPr>
        <p:spPr>
          <a:xfrm flipV="1">
            <a:off x="5167726" y="3907163"/>
            <a:ext cx="747905" cy="21991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7231238" y="3944891"/>
                <a:ext cx="2559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238" y="3944891"/>
                <a:ext cx="255968" cy="369332"/>
              </a:xfrm>
              <a:prstGeom prst="rect">
                <a:avLst/>
              </a:prstGeom>
              <a:blipFill>
                <a:blip r:embed="rId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線單箭頭接點 59"/>
          <p:cNvCxnSpPr>
            <a:cxnSpLocks/>
          </p:cNvCxnSpPr>
          <p:nvPr/>
        </p:nvCxnSpPr>
        <p:spPr>
          <a:xfrm>
            <a:off x="6995631" y="3925415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900726" y="3023107"/>
                <a:ext cx="20675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26" y="3023107"/>
                <a:ext cx="2067554" cy="369332"/>
              </a:xfrm>
              <a:prstGeom prst="rect">
                <a:avLst/>
              </a:prstGeom>
              <a:blipFill>
                <a:blip r:embed="rId7"/>
                <a:stretch>
                  <a:fillRect l="-1770" r="-59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4627726" y="3005100"/>
                <a:ext cx="22295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726" y="3005100"/>
                <a:ext cx="2229585" cy="369332"/>
              </a:xfrm>
              <a:prstGeom prst="rect">
                <a:avLst/>
              </a:prstGeom>
              <a:blipFill>
                <a:blip r:embed="rId8"/>
                <a:stretch>
                  <a:fillRect l="-1366" r="-27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639855" y="1859262"/>
                <a:ext cx="85013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55" y="1859262"/>
                <a:ext cx="85013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2717643" y="1863996"/>
                <a:ext cx="51569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643" y="1863996"/>
                <a:ext cx="5156925" cy="369332"/>
              </a:xfrm>
              <a:prstGeom prst="rect">
                <a:avLst/>
              </a:prstGeom>
              <a:blipFill>
                <a:blip r:embed="rId10"/>
                <a:stretch>
                  <a:fillRect l="-3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/>
          <p:cNvSpPr/>
          <p:nvPr/>
        </p:nvSpPr>
        <p:spPr>
          <a:xfrm>
            <a:off x="6252952" y="1585464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6" name="矩形 45"/>
          <p:cNvSpPr/>
          <p:nvPr/>
        </p:nvSpPr>
        <p:spPr>
          <a:xfrm>
            <a:off x="4431467" y="1607616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8" name="矩形 47"/>
          <p:cNvSpPr/>
          <p:nvPr/>
        </p:nvSpPr>
        <p:spPr>
          <a:xfrm>
            <a:off x="5332409" y="1583661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5833049" y="1779264"/>
            <a:ext cx="360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3970997" y="1837533"/>
                <a:ext cx="30024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997" y="1837533"/>
                <a:ext cx="30024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 53"/>
          <p:cNvSpPr/>
          <p:nvPr/>
        </p:nvSpPr>
        <p:spPr>
          <a:xfrm>
            <a:off x="7194915" y="1602108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55" name="矩形 54"/>
          <p:cNvSpPr/>
          <p:nvPr/>
        </p:nvSpPr>
        <p:spPr>
          <a:xfrm>
            <a:off x="3144212" y="1624260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6839725" y="1790852"/>
            <a:ext cx="360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57" name="矩形 56"/>
          <p:cNvSpPr/>
          <p:nvPr/>
        </p:nvSpPr>
        <p:spPr>
          <a:xfrm>
            <a:off x="8409956" y="1583661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b</a:t>
            </a:r>
            <a:r>
              <a:rPr lang="en-US" altLang="zh-TW" sz="2400" baseline="30000" dirty="0" err="1"/>
              <a:t>L</a:t>
            </a:r>
            <a:endParaRPr lang="zh-TW" altLang="en-US" sz="2400" baseline="30000" dirty="0"/>
          </a:p>
        </p:txBody>
      </p:sp>
      <p:sp>
        <p:nvSpPr>
          <p:cNvPr id="61" name="矩形 60"/>
          <p:cNvSpPr/>
          <p:nvPr/>
        </p:nvSpPr>
        <p:spPr>
          <a:xfrm>
            <a:off x="1447913" y="1617026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L</a:t>
            </a:r>
            <a:endParaRPr lang="zh-TW" altLang="en-US" sz="2400" baseline="300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8099401" y="1783119"/>
            <a:ext cx="360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2178584" y="1717709"/>
            <a:ext cx="719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7691441" y="1673089"/>
            <a:ext cx="719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4287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5" grpId="0" animBg="1"/>
      <p:bldP spid="27" grpId="0" animBg="1"/>
      <p:bldP spid="29" grpId="0" animBg="1"/>
      <p:bldP spid="30" grpId="0" animBg="1"/>
      <p:bldP spid="31" grpId="0" animBg="1"/>
      <p:bldP spid="32" grpId="0"/>
      <p:bldP spid="36" grpId="0" animBg="1"/>
      <p:bldP spid="37" grpId="0" animBg="1"/>
      <p:bldP spid="39" grpId="0" animBg="1"/>
      <p:bldP spid="40" grpId="0" animBg="1"/>
      <p:bldP spid="59" grpId="0"/>
      <p:bldP spid="58" grpId="0"/>
      <p:bldP spid="62" grpId="0"/>
      <p:bldP spid="41" grpId="0"/>
      <p:bldP spid="42" grpId="0"/>
      <p:bldP spid="44" grpId="0" animBg="1"/>
      <p:bldP spid="46" grpId="0" animBg="1"/>
      <p:bldP spid="48" grpId="0" animBg="1"/>
      <p:bldP spid="49" grpId="0"/>
      <p:bldP spid="53" grpId="0"/>
      <p:bldP spid="54" grpId="0" animBg="1"/>
      <p:bldP spid="55" grpId="0" animBg="1"/>
      <p:bldP spid="56" grpId="0"/>
      <p:bldP spid="57" grpId="0" animBg="1"/>
      <p:bldP spid="61" grpId="0" animBg="1"/>
      <p:bldP spid="64" grpId="0"/>
      <p:bldP spid="65" grpId="0"/>
      <p:bldP spid="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線單箭頭接點 76"/>
          <p:cNvCxnSpPr>
            <a:cxnSpLocks/>
          </p:cNvCxnSpPr>
          <p:nvPr/>
        </p:nvCxnSpPr>
        <p:spPr>
          <a:xfrm flipV="1">
            <a:off x="8283536" y="2486817"/>
            <a:ext cx="0" cy="1094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Loss Function </a:t>
            </a:r>
            <a:br>
              <a:rPr lang="en-US" altLang="zh-TW" dirty="0"/>
            </a:br>
            <a:r>
              <a:rPr lang="en-US" altLang="zh-TW" dirty="0"/>
              <a:t>of Feedforward Network</a:t>
            </a:r>
            <a:endParaRPr lang="zh-TW" altLang="en-US" dirty="0"/>
          </a:p>
        </p:txBody>
      </p:sp>
      <p:cxnSp>
        <p:nvCxnSpPr>
          <p:cNvPr id="41" name="直線單箭頭接點 40"/>
          <p:cNvCxnSpPr>
            <a:cxnSpLocks/>
          </p:cNvCxnSpPr>
          <p:nvPr/>
        </p:nvCxnSpPr>
        <p:spPr>
          <a:xfrm>
            <a:off x="1246767" y="3907126"/>
            <a:ext cx="10337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/>
          <p:cNvSpPr/>
          <p:nvPr/>
        </p:nvSpPr>
        <p:spPr>
          <a:xfrm>
            <a:off x="660107" y="3549741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44" name="橢圓 43"/>
          <p:cNvSpPr/>
          <p:nvPr/>
        </p:nvSpPr>
        <p:spPr>
          <a:xfrm>
            <a:off x="508463" y="4654855"/>
            <a:ext cx="108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6" name="橢圓 45"/>
          <p:cNvSpPr/>
          <p:nvPr/>
        </p:nvSpPr>
        <p:spPr>
          <a:xfrm>
            <a:off x="508463" y="5759969"/>
            <a:ext cx="1080000" cy="72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8" name="橢圓 47"/>
          <p:cNvSpPr/>
          <p:nvPr/>
        </p:nvSpPr>
        <p:spPr>
          <a:xfrm>
            <a:off x="2280544" y="3565415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9" name="橢圓 48"/>
          <p:cNvSpPr/>
          <p:nvPr/>
        </p:nvSpPr>
        <p:spPr>
          <a:xfrm>
            <a:off x="4087726" y="3565415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3596151" y="3964080"/>
                <a:ext cx="2559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151" y="3964080"/>
                <a:ext cx="255968" cy="369332"/>
              </a:xfrm>
              <a:prstGeom prst="rect">
                <a:avLst/>
              </a:prstGeom>
              <a:blipFill>
                <a:blip r:embed="rId2"/>
                <a:stretch>
                  <a:fillRect l="-16667"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橢圓 53"/>
          <p:cNvSpPr/>
          <p:nvPr/>
        </p:nvSpPr>
        <p:spPr>
          <a:xfrm>
            <a:off x="5915631" y="3547163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55" name="橢圓 54"/>
          <p:cNvSpPr/>
          <p:nvPr/>
        </p:nvSpPr>
        <p:spPr>
          <a:xfrm>
            <a:off x="7743536" y="3547126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endParaRPr lang="zh-TW" altLang="en-US" sz="2400" baseline="30000" dirty="0"/>
          </a:p>
        </p:txBody>
      </p:sp>
      <p:sp>
        <p:nvSpPr>
          <p:cNvPr id="56" name="橢圓 55"/>
          <p:cNvSpPr/>
          <p:nvPr/>
        </p:nvSpPr>
        <p:spPr>
          <a:xfrm>
            <a:off x="4087726" y="4655882"/>
            <a:ext cx="108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57" name="橢圓 56"/>
          <p:cNvSpPr/>
          <p:nvPr/>
        </p:nvSpPr>
        <p:spPr>
          <a:xfrm>
            <a:off x="4087726" y="5746349"/>
            <a:ext cx="1080000" cy="72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cxnSp>
        <p:nvCxnSpPr>
          <p:cNvPr id="61" name="直線單箭頭接點 60"/>
          <p:cNvCxnSpPr>
            <a:cxnSpLocks/>
            <a:endCxn id="48" idx="2"/>
          </p:cNvCxnSpPr>
          <p:nvPr/>
        </p:nvCxnSpPr>
        <p:spPr>
          <a:xfrm flipV="1">
            <a:off x="1588463" y="3925415"/>
            <a:ext cx="692081" cy="1071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cxnSpLocks/>
            <a:endCxn id="48" idx="2"/>
          </p:cNvCxnSpPr>
          <p:nvPr/>
        </p:nvCxnSpPr>
        <p:spPr>
          <a:xfrm flipV="1">
            <a:off x="1588463" y="3925415"/>
            <a:ext cx="692081" cy="22485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cxnSpLocks/>
            <a:stCxn id="48" idx="6"/>
            <a:endCxn id="49" idx="2"/>
          </p:cNvCxnSpPr>
          <p:nvPr/>
        </p:nvCxnSpPr>
        <p:spPr>
          <a:xfrm>
            <a:off x="3360544" y="3925415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cxnSpLocks/>
            <a:stCxn id="49" idx="6"/>
            <a:endCxn id="54" idx="2"/>
          </p:cNvCxnSpPr>
          <p:nvPr/>
        </p:nvCxnSpPr>
        <p:spPr>
          <a:xfrm flipV="1">
            <a:off x="5167726" y="3907163"/>
            <a:ext cx="747905" cy="182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cxnSpLocks/>
            <a:stCxn id="56" idx="6"/>
            <a:endCxn id="54" idx="2"/>
          </p:cNvCxnSpPr>
          <p:nvPr/>
        </p:nvCxnSpPr>
        <p:spPr>
          <a:xfrm flipV="1">
            <a:off x="5167726" y="3907163"/>
            <a:ext cx="747905" cy="11087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cxnSpLocks/>
            <a:stCxn id="57" idx="6"/>
            <a:endCxn id="54" idx="2"/>
          </p:cNvCxnSpPr>
          <p:nvPr/>
        </p:nvCxnSpPr>
        <p:spPr>
          <a:xfrm flipV="1">
            <a:off x="5167726" y="3907163"/>
            <a:ext cx="747905" cy="21991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7231238" y="3944891"/>
                <a:ext cx="2559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238" y="3944891"/>
                <a:ext cx="255968" cy="369332"/>
              </a:xfrm>
              <a:prstGeom prst="rect">
                <a:avLst/>
              </a:prstGeom>
              <a:blipFill>
                <a:blip r:embed="rId3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單箭頭接點 69"/>
          <p:cNvCxnSpPr>
            <a:cxnSpLocks/>
          </p:cNvCxnSpPr>
          <p:nvPr/>
        </p:nvCxnSpPr>
        <p:spPr>
          <a:xfrm>
            <a:off x="6995631" y="3925415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900726" y="3023107"/>
                <a:ext cx="20675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26" y="3023107"/>
                <a:ext cx="2067554" cy="369332"/>
              </a:xfrm>
              <a:prstGeom prst="rect">
                <a:avLst/>
              </a:prstGeom>
              <a:blipFill>
                <a:blip r:embed="rId4"/>
                <a:stretch>
                  <a:fillRect l="-1770" r="-59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4627726" y="3005100"/>
                <a:ext cx="22295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726" y="3005100"/>
                <a:ext cx="2229585" cy="369332"/>
              </a:xfrm>
              <a:prstGeom prst="rect">
                <a:avLst/>
              </a:prstGeom>
              <a:blipFill>
                <a:blip r:embed="rId5"/>
                <a:stretch>
                  <a:fillRect l="-1366" r="-27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橢圓 73"/>
              <p:cNvSpPr/>
              <p:nvPr/>
            </p:nvSpPr>
            <p:spPr>
              <a:xfrm>
                <a:off x="5915631" y="1757189"/>
                <a:ext cx="1080000" cy="720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74" name="橢圓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31" y="1757189"/>
                <a:ext cx="1080000" cy="720000"/>
              </a:xfrm>
              <a:prstGeom prst="ellipse">
                <a:avLst/>
              </a:prstGeom>
              <a:blipFill>
                <a:blip r:embed="rId6"/>
                <a:stretch>
                  <a:fillRect r="-5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橢圓 74"/>
              <p:cNvSpPr/>
              <p:nvPr/>
            </p:nvSpPr>
            <p:spPr>
              <a:xfrm>
                <a:off x="7762634" y="1757189"/>
                <a:ext cx="1080000" cy="7200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75" name="橢圓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634" y="1757189"/>
                <a:ext cx="1080000" cy="72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單箭頭接點 75"/>
          <p:cNvCxnSpPr>
            <a:cxnSpLocks/>
          </p:cNvCxnSpPr>
          <p:nvPr/>
        </p:nvCxnSpPr>
        <p:spPr>
          <a:xfrm>
            <a:off x="6995631" y="2117189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556181" y="1301492"/>
                <a:ext cx="16060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zh-TW" altLang="en-US" sz="2400" baseline="30000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181" y="1301492"/>
                <a:ext cx="1606081" cy="369332"/>
              </a:xfrm>
              <a:prstGeom prst="rect">
                <a:avLst/>
              </a:prstGeom>
              <a:blipFill>
                <a:blip r:embed="rId8"/>
                <a:stretch>
                  <a:fillRect l="-3788" t="-16393" r="-1704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69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線單箭頭接點 76"/>
          <p:cNvCxnSpPr>
            <a:cxnSpLocks/>
          </p:cNvCxnSpPr>
          <p:nvPr/>
        </p:nvCxnSpPr>
        <p:spPr>
          <a:xfrm flipV="1">
            <a:off x="8283536" y="2486817"/>
            <a:ext cx="0" cy="1094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of Cost Function</a:t>
            </a:r>
            <a:endParaRPr lang="zh-TW" altLang="en-US" dirty="0"/>
          </a:p>
        </p:txBody>
      </p:sp>
      <p:cxnSp>
        <p:nvCxnSpPr>
          <p:cNvPr id="41" name="直線單箭頭接點 40"/>
          <p:cNvCxnSpPr>
            <a:cxnSpLocks/>
          </p:cNvCxnSpPr>
          <p:nvPr/>
        </p:nvCxnSpPr>
        <p:spPr>
          <a:xfrm>
            <a:off x="1246767" y="3907126"/>
            <a:ext cx="10337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/>
          <p:cNvSpPr/>
          <p:nvPr/>
        </p:nvSpPr>
        <p:spPr>
          <a:xfrm>
            <a:off x="660107" y="3549741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44" name="橢圓 43"/>
          <p:cNvSpPr/>
          <p:nvPr/>
        </p:nvSpPr>
        <p:spPr>
          <a:xfrm>
            <a:off x="508463" y="4654855"/>
            <a:ext cx="108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8" name="橢圓 47"/>
          <p:cNvSpPr/>
          <p:nvPr/>
        </p:nvSpPr>
        <p:spPr>
          <a:xfrm>
            <a:off x="2280544" y="3565415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9" name="橢圓 48"/>
          <p:cNvSpPr/>
          <p:nvPr/>
        </p:nvSpPr>
        <p:spPr>
          <a:xfrm>
            <a:off x="4087726" y="3565415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3596151" y="3964080"/>
                <a:ext cx="2559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151" y="3964080"/>
                <a:ext cx="255968" cy="369332"/>
              </a:xfrm>
              <a:prstGeom prst="rect">
                <a:avLst/>
              </a:prstGeom>
              <a:blipFill>
                <a:blip r:embed="rId2"/>
                <a:stretch>
                  <a:fillRect l="-16667"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橢圓 53"/>
          <p:cNvSpPr/>
          <p:nvPr/>
        </p:nvSpPr>
        <p:spPr>
          <a:xfrm>
            <a:off x="5915631" y="3547163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55" name="橢圓 54"/>
          <p:cNvSpPr/>
          <p:nvPr/>
        </p:nvSpPr>
        <p:spPr>
          <a:xfrm>
            <a:off x="7743536" y="3547126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endParaRPr lang="zh-TW" altLang="en-US" sz="2400" baseline="30000" dirty="0"/>
          </a:p>
        </p:txBody>
      </p:sp>
      <p:sp>
        <p:nvSpPr>
          <p:cNvPr id="56" name="橢圓 55"/>
          <p:cNvSpPr/>
          <p:nvPr/>
        </p:nvSpPr>
        <p:spPr>
          <a:xfrm>
            <a:off x="4087726" y="4655882"/>
            <a:ext cx="108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cxnSp>
        <p:nvCxnSpPr>
          <p:cNvPr id="61" name="直線單箭頭接點 60"/>
          <p:cNvCxnSpPr>
            <a:cxnSpLocks/>
            <a:endCxn id="48" idx="2"/>
          </p:cNvCxnSpPr>
          <p:nvPr/>
        </p:nvCxnSpPr>
        <p:spPr>
          <a:xfrm flipV="1">
            <a:off x="1588463" y="3925415"/>
            <a:ext cx="692081" cy="1071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cxnSpLocks/>
            <a:stCxn id="48" idx="6"/>
            <a:endCxn id="49" idx="2"/>
          </p:cNvCxnSpPr>
          <p:nvPr/>
        </p:nvCxnSpPr>
        <p:spPr>
          <a:xfrm>
            <a:off x="3360544" y="3925415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cxnSpLocks/>
            <a:stCxn id="49" idx="6"/>
            <a:endCxn id="54" idx="2"/>
          </p:cNvCxnSpPr>
          <p:nvPr/>
        </p:nvCxnSpPr>
        <p:spPr>
          <a:xfrm flipV="1">
            <a:off x="5167726" y="3907163"/>
            <a:ext cx="747905" cy="182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cxnSpLocks/>
            <a:stCxn id="56" idx="6"/>
            <a:endCxn id="54" idx="2"/>
          </p:cNvCxnSpPr>
          <p:nvPr/>
        </p:nvCxnSpPr>
        <p:spPr>
          <a:xfrm flipV="1">
            <a:off x="5167726" y="3907163"/>
            <a:ext cx="747905" cy="11087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cxnSpLocks/>
          </p:cNvCxnSpPr>
          <p:nvPr/>
        </p:nvCxnSpPr>
        <p:spPr>
          <a:xfrm>
            <a:off x="6995631" y="3925415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橢圓 73"/>
              <p:cNvSpPr/>
              <p:nvPr/>
            </p:nvSpPr>
            <p:spPr>
              <a:xfrm>
                <a:off x="5915631" y="1757189"/>
                <a:ext cx="1080000" cy="720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74" name="橢圓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31" y="1757189"/>
                <a:ext cx="1080000" cy="720000"/>
              </a:xfrm>
              <a:prstGeom prst="ellipse">
                <a:avLst/>
              </a:prstGeom>
              <a:blipFill>
                <a:blip r:embed="rId6"/>
                <a:stretch>
                  <a:fillRect r="-5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橢圓 74"/>
              <p:cNvSpPr/>
              <p:nvPr/>
            </p:nvSpPr>
            <p:spPr>
              <a:xfrm>
                <a:off x="7762634" y="1757189"/>
                <a:ext cx="1080000" cy="7200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75" name="橢圓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634" y="1757189"/>
                <a:ext cx="1080000" cy="72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單箭頭接點 75"/>
          <p:cNvCxnSpPr>
            <a:cxnSpLocks/>
          </p:cNvCxnSpPr>
          <p:nvPr/>
        </p:nvCxnSpPr>
        <p:spPr>
          <a:xfrm>
            <a:off x="6995631" y="2117189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614559" y="1316691"/>
                <a:ext cx="16060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zh-TW" altLang="en-US" sz="2400" baseline="30000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59" y="1316691"/>
                <a:ext cx="1606081" cy="369332"/>
              </a:xfrm>
              <a:prstGeom prst="rect">
                <a:avLst/>
              </a:prstGeom>
              <a:blipFill>
                <a:blip r:embed="rId8"/>
                <a:stretch>
                  <a:fillRect l="-3788" t="-18033" r="-1704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7231238" y="3944891"/>
                <a:ext cx="2559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238" y="3944891"/>
                <a:ext cx="255968" cy="369332"/>
              </a:xfrm>
              <a:prstGeom prst="rect">
                <a:avLst/>
              </a:prstGeom>
              <a:blipFill>
                <a:blip r:embed="rId9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橢圓 32"/>
          <p:cNvSpPr/>
          <p:nvPr/>
        </p:nvSpPr>
        <p:spPr>
          <a:xfrm>
            <a:off x="508463" y="5759969"/>
            <a:ext cx="1080000" cy="72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34" name="橢圓 33"/>
          <p:cNvSpPr/>
          <p:nvPr/>
        </p:nvSpPr>
        <p:spPr>
          <a:xfrm>
            <a:off x="4087726" y="5746349"/>
            <a:ext cx="1080000" cy="72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cxnSp>
        <p:nvCxnSpPr>
          <p:cNvPr id="35" name="直線單箭頭接點 34"/>
          <p:cNvCxnSpPr>
            <a:cxnSpLocks/>
          </p:cNvCxnSpPr>
          <p:nvPr/>
        </p:nvCxnSpPr>
        <p:spPr>
          <a:xfrm flipV="1">
            <a:off x="1588463" y="3925415"/>
            <a:ext cx="692081" cy="22485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cxnSpLocks/>
            <a:stCxn id="34" idx="6"/>
          </p:cNvCxnSpPr>
          <p:nvPr/>
        </p:nvCxnSpPr>
        <p:spPr>
          <a:xfrm flipV="1">
            <a:off x="5167726" y="3907163"/>
            <a:ext cx="747905" cy="21991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462359" y="1609907"/>
            <a:ext cx="3869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To compute the gradient …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31364" y="2047725"/>
            <a:ext cx="4506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Computing the partial derivative on the edge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731364" y="2823017"/>
            <a:ext cx="2899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Using reverse mode</a:t>
            </a:r>
            <a:endParaRPr lang="zh-TW" altLang="en-US" sz="2400" dirty="0"/>
          </a:p>
        </p:txBody>
      </p:sp>
      <p:cxnSp>
        <p:nvCxnSpPr>
          <p:cNvPr id="45" name="直線單箭頭接點 44"/>
          <p:cNvCxnSpPr>
            <a:cxnSpLocks/>
          </p:cNvCxnSpPr>
          <p:nvPr/>
        </p:nvCxnSpPr>
        <p:spPr>
          <a:xfrm flipH="1">
            <a:off x="8015461" y="2559240"/>
            <a:ext cx="1" cy="84514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cxnSpLocks/>
          </p:cNvCxnSpPr>
          <p:nvPr/>
        </p:nvCxnSpPr>
        <p:spPr>
          <a:xfrm flipH="1" flipV="1">
            <a:off x="6995631" y="3698505"/>
            <a:ext cx="683284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cxnSpLocks/>
          </p:cNvCxnSpPr>
          <p:nvPr/>
        </p:nvCxnSpPr>
        <p:spPr>
          <a:xfrm flipH="1" flipV="1">
            <a:off x="5167726" y="3694862"/>
            <a:ext cx="683284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cxnSpLocks/>
          </p:cNvCxnSpPr>
          <p:nvPr/>
        </p:nvCxnSpPr>
        <p:spPr>
          <a:xfrm flipH="1" flipV="1">
            <a:off x="3382493" y="3729779"/>
            <a:ext cx="683284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cxnSpLocks/>
          </p:cNvCxnSpPr>
          <p:nvPr/>
        </p:nvCxnSpPr>
        <p:spPr>
          <a:xfrm flipH="1">
            <a:off x="5197415" y="4129557"/>
            <a:ext cx="411835" cy="48401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cxnSpLocks/>
          </p:cNvCxnSpPr>
          <p:nvPr/>
        </p:nvCxnSpPr>
        <p:spPr>
          <a:xfrm flipH="1">
            <a:off x="1522669" y="4220292"/>
            <a:ext cx="398767" cy="48401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cxnSpLocks/>
          </p:cNvCxnSpPr>
          <p:nvPr/>
        </p:nvCxnSpPr>
        <p:spPr>
          <a:xfrm flipH="1">
            <a:off x="1987230" y="4461088"/>
            <a:ext cx="332972" cy="109371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cxnSpLocks/>
          </p:cNvCxnSpPr>
          <p:nvPr/>
        </p:nvCxnSpPr>
        <p:spPr>
          <a:xfrm flipH="1">
            <a:off x="5584575" y="4396610"/>
            <a:ext cx="332972" cy="109371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3834403" y="2847211"/>
            <a:ext cx="329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 is always a scalar</a:t>
            </a:r>
            <a:endParaRPr lang="zh-TW" altLang="en-US" sz="2400" dirty="0"/>
          </a:p>
        </p:txBody>
      </p:sp>
      <p:sp>
        <p:nvSpPr>
          <p:cNvPr id="4" name="箭號: 向右 3"/>
          <p:cNvSpPr/>
          <p:nvPr/>
        </p:nvSpPr>
        <p:spPr>
          <a:xfrm>
            <a:off x="3396254" y="2849528"/>
            <a:ext cx="419493" cy="4430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3623895" y="4663733"/>
                <a:ext cx="701922" cy="70224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895" y="4663733"/>
                <a:ext cx="701922" cy="7022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64761" y="4612987"/>
                <a:ext cx="695319" cy="70224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1" y="4612987"/>
                <a:ext cx="695319" cy="7022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3756458" y="5706203"/>
                <a:ext cx="563296" cy="70230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458" y="5706203"/>
                <a:ext cx="563296" cy="7023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199350" y="5781614"/>
                <a:ext cx="560730" cy="70224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50" y="5781614"/>
                <a:ext cx="560730" cy="7022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6351382" y="5272462"/>
                <a:ext cx="1007840" cy="7403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382" y="5272462"/>
                <a:ext cx="1007840" cy="740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7539424" y="4710365"/>
            <a:ext cx="1284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vector</a:t>
            </a:r>
            <a:endParaRPr lang="zh-TW" altLang="en-US" sz="24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7539424" y="6078320"/>
            <a:ext cx="1284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vector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cxnSpLocks/>
            <a:endCxn id="5" idx="1"/>
          </p:cNvCxnSpPr>
          <p:nvPr/>
        </p:nvCxnSpPr>
        <p:spPr>
          <a:xfrm flipV="1">
            <a:off x="6691452" y="4941198"/>
            <a:ext cx="847972" cy="3740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cxnSpLocks/>
            <a:endCxn id="64" idx="1"/>
          </p:cNvCxnSpPr>
          <p:nvPr/>
        </p:nvCxnSpPr>
        <p:spPr>
          <a:xfrm>
            <a:off x="6691452" y="6054967"/>
            <a:ext cx="847972" cy="2541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81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8" grpId="0"/>
      <p:bldP spid="40" grpId="0"/>
      <p:bldP spid="39" grpId="0"/>
      <p:bldP spid="4" grpId="0" animBg="1"/>
      <p:bldP spid="43" grpId="0" animBg="1"/>
      <p:bldP spid="47" grpId="0" animBg="1"/>
      <p:bldP spid="50" grpId="0" animBg="1"/>
      <p:bldP spid="62" grpId="0" animBg="1"/>
      <p:bldP spid="63" grpId="0" animBg="1"/>
      <p:bldP spid="5" grpId="0"/>
      <p:bldP spid="6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Jacobian Matrix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888989" y="1889406"/>
                <a:ext cx="14629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989" y="1889406"/>
                <a:ext cx="146290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737878" y="1534563"/>
                <a:ext cx="1391535" cy="1140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878" y="1534563"/>
                <a:ext cx="1391535" cy="11405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515401" y="1744652"/>
                <a:ext cx="1374415" cy="7203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401" y="1744652"/>
                <a:ext cx="1374415" cy="7203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012949" y="2989505"/>
                <a:ext cx="5924379" cy="873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949" y="2989505"/>
                <a:ext cx="5924379" cy="8730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729680" y="4307458"/>
            <a:ext cx="2274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Example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604404" y="4997759"/>
                <a:ext cx="3649332" cy="1140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04" y="4997759"/>
                <a:ext cx="3649332" cy="11405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515401" y="5158411"/>
                <a:ext cx="2843855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401" y="5158411"/>
                <a:ext cx="2843855" cy="8192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986721" y="3005610"/>
            <a:ext cx="4940300" cy="910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7258050" y="3195202"/>
            <a:ext cx="125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size of y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804995" y="4246715"/>
            <a:ext cx="125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size of x</a:t>
            </a:r>
            <a:endParaRPr lang="zh-TW" altLang="en-US" sz="2400" dirty="0"/>
          </a:p>
        </p:txBody>
      </p:sp>
      <p:sp>
        <p:nvSpPr>
          <p:cNvPr id="13" name="右大括弧 12"/>
          <p:cNvSpPr/>
          <p:nvPr/>
        </p:nvSpPr>
        <p:spPr>
          <a:xfrm>
            <a:off x="6980214" y="3026932"/>
            <a:ext cx="171450" cy="873060"/>
          </a:xfrm>
          <a:prstGeom prst="rightBrace">
            <a:avLst>
              <a:gd name="adj1" fmla="val 51891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右大括弧 13"/>
          <p:cNvSpPr/>
          <p:nvPr/>
        </p:nvSpPr>
        <p:spPr>
          <a:xfrm rot="5400000">
            <a:off x="4217088" y="1566233"/>
            <a:ext cx="276203" cy="4976814"/>
          </a:xfrm>
          <a:prstGeom prst="rightBrace">
            <a:avLst>
              <a:gd name="adj1" fmla="val 51891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571729" y="5225171"/>
            <a:ext cx="446893" cy="385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7056840" y="5236235"/>
            <a:ext cx="446893" cy="385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7708048" y="5236235"/>
            <a:ext cx="446893" cy="385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560240" y="5677750"/>
            <a:ext cx="446893" cy="385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7147186" y="5668913"/>
            <a:ext cx="446893" cy="385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7753221" y="5677750"/>
            <a:ext cx="446893" cy="385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68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1" grpId="0"/>
      <p:bldP spid="3" grpId="0" animBg="1"/>
      <p:bldP spid="4" grpId="0"/>
      <p:bldP spid="12" grpId="0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19966" y="4793855"/>
            <a:ext cx="3411307" cy="18399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7" name="直線單箭頭接點 76"/>
          <p:cNvCxnSpPr>
            <a:cxnSpLocks/>
          </p:cNvCxnSpPr>
          <p:nvPr/>
        </p:nvCxnSpPr>
        <p:spPr>
          <a:xfrm flipV="1">
            <a:off x="8283536" y="2486817"/>
            <a:ext cx="0" cy="1094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of Cost Function</a:t>
            </a:r>
            <a:endParaRPr lang="zh-TW" altLang="en-US" dirty="0"/>
          </a:p>
        </p:txBody>
      </p:sp>
      <p:sp>
        <p:nvSpPr>
          <p:cNvPr id="55" name="橢圓 54"/>
          <p:cNvSpPr/>
          <p:nvPr/>
        </p:nvSpPr>
        <p:spPr>
          <a:xfrm>
            <a:off x="7743536" y="3547126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橢圓 73"/>
              <p:cNvSpPr/>
              <p:nvPr/>
            </p:nvSpPr>
            <p:spPr>
              <a:xfrm>
                <a:off x="5915631" y="1757189"/>
                <a:ext cx="1080000" cy="720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74" name="橢圓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31" y="1757189"/>
                <a:ext cx="1080000" cy="720000"/>
              </a:xfrm>
              <a:prstGeom prst="ellipse">
                <a:avLst/>
              </a:prstGeom>
              <a:blipFill>
                <a:blip r:embed="rId6"/>
                <a:stretch>
                  <a:fillRect r="-5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橢圓 74"/>
              <p:cNvSpPr/>
              <p:nvPr/>
            </p:nvSpPr>
            <p:spPr>
              <a:xfrm>
                <a:off x="7762634" y="1757189"/>
                <a:ext cx="1080000" cy="7200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75" name="橢圓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634" y="1757189"/>
                <a:ext cx="1080000" cy="72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單箭頭接點 75"/>
          <p:cNvCxnSpPr>
            <a:cxnSpLocks/>
          </p:cNvCxnSpPr>
          <p:nvPr/>
        </p:nvCxnSpPr>
        <p:spPr>
          <a:xfrm>
            <a:off x="6995631" y="2117189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614559" y="1316691"/>
                <a:ext cx="16060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zh-TW" altLang="en-US" sz="2400" baseline="30000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59" y="1316691"/>
                <a:ext cx="1606081" cy="369332"/>
              </a:xfrm>
              <a:prstGeom prst="rect">
                <a:avLst/>
              </a:prstGeom>
              <a:blipFill>
                <a:blip r:embed="rId8"/>
                <a:stretch>
                  <a:fillRect l="-3788" t="-18033" r="-1704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/>
          <p:cNvSpPr/>
          <p:nvPr/>
        </p:nvSpPr>
        <p:spPr>
          <a:xfrm rot="5400000">
            <a:off x="-349083" y="2735963"/>
            <a:ext cx="2997302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Last Layer</a:t>
            </a:r>
            <a:endParaRPr lang="zh-TW" altLang="en-US" sz="2400" dirty="0"/>
          </a:p>
        </p:txBody>
      </p:sp>
      <p:cxnSp>
        <p:nvCxnSpPr>
          <p:cNvPr id="34" name="直線單箭頭接點 33"/>
          <p:cNvCxnSpPr/>
          <p:nvPr/>
        </p:nvCxnSpPr>
        <p:spPr>
          <a:xfrm>
            <a:off x="1403568" y="2652910"/>
            <a:ext cx="63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1403568" y="3635363"/>
            <a:ext cx="63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1403568" y="1764931"/>
            <a:ext cx="63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157083" y="1488147"/>
            <a:ext cx="403204" cy="30418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590590"/>
              </p:ext>
            </p:extLst>
          </p:nvPr>
        </p:nvGraphicFramePr>
        <p:xfrm>
          <a:off x="2169507" y="1502812"/>
          <a:ext cx="3524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08" name="方程式" r:id="rId9" imgW="164880" imgH="215640" progId="Equation.3">
                  <p:embed/>
                </p:oleObj>
              </mc:Choice>
              <mc:Fallback>
                <p:oleObj name="方程式" r:id="rId9" imgW="164880" imgH="215640" progId="Equation.3">
                  <p:embed/>
                  <p:pic>
                    <p:nvPicPr>
                      <p:cNvPr id="2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9507" y="1502812"/>
                        <a:ext cx="352425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936122"/>
              </p:ext>
            </p:extLst>
          </p:nvPr>
        </p:nvGraphicFramePr>
        <p:xfrm>
          <a:off x="2182152" y="2362231"/>
          <a:ext cx="379413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09" name="方程式" r:id="rId11" imgW="177480" imgH="215640" progId="Equation.3">
                  <p:embed/>
                </p:oleObj>
              </mc:Choice>
              <mc:Fallback>
                <p:oleObj name="方程式" r:id="rId11" imgW="177480" imgH="215640" progId="Equation.3">
                  <p:embed/>
                  <p:pic>
                    <p:nvPicPr>
                      <p:cNvPr id="2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152" y="2362231"/>
                        <a:ext cx="379413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968326"/>
              </p:ext>
            </p:extLst>
          </p:nvPr>
        </p:nvGraphicFramePr>
        <p:xfrm>
          <a:off x="2190540" y="3338148"/>
          <a:ext cx="3524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10" name="方程式" r:id="rId13" imgW="164880" imgH="228600" progId="Equation.3">
                  <p:embed/>
                </p:oleObj>
              </mc:Choice>
              <mc:Fallback>
                <p:oleObj name="方程式" r:id="rId13" imgW="164880" imgH="228600" progId="Equation.3">
                  <p:embed/>
                  <p:pic>
                    <p:nvPicPr>
                      <p:cNvPr id="2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540" y="3338148"/>
                        <a:ext cx="35242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文字方塊 50"/>
          <p:cNvSpPr txBox="1"/>
          <p:nvPr/>
        </p:nvSpPr>
        <p:spPr>
          <a:xfrm rot="5400000">
            <a:off x="2059133" y="3996778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grpSp>
        <p:nvGrpSpPr>
          <p:cNvPr id="52" name="群組 51"/>
          <p:cNvGrpSpPr/>
          <p:nvPr/>
        </p:nvGrpSpPr>
        <p:grpSpPr>
          <a:xfrm>
            <a:off x="3321625" y="1458290"/>
            <a:ext cx="523220" cy="3126593"/>
            <a:chOff x="4281713" y="3284468"/>
            <a:chExt cx="523220" cy="3126593"/>
          </a:xfrm>
        </p:grpSpPr>
        <p:grpSp>
          <p:nvGrpSpPr>
            <p:cNvPr id="57" name="群組 56"/>
            <p:cNvGrpSpPr/>
            <p:nvPr/>
          </p:nvGrpSpPr>
          <p:grpSpPr>
            <a:xfrm>
              <a:off x="4281713" y="3284468"/>
              <a:ext cx="406240" cy="3041824"/>
              <a:chOff x="4759104" y="2505183"/>
              <a:chExt cx="406240" cy="3041824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4762140" y="2505183"/>
                <a:ext cx="403204" cy="30418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62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775487" y="2523823"/>
              <a:ext cx="352425" cy="4619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411" name="方程式" r:id="rId15" imgW="164880" imgH="215640" progId="Equation.3">
                      <p:embed/>
                    </p:oleObj>
                  </mc:Choice>
                  <mc:Fallback>
                    <p:oleObj name="方程式" r:id="rId15" imgW="164880" imgH="215640" progId="Equation.3">
                      <p:embed/>
                      <p:pic>
                        <p:nvPicPr>
                          <p:cNvPr id="32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75487" y="2523823"/>
                            <a:ext cx="352425" cy="4619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759104" y="3397756"/>
              <a:ext cx="379413" cy="4619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412" name="方程式" r:id="rId17" imgW="177480" imgH="215640" progId="Equation.3">
                      <p:embed/>
                    </p:oleObj>
                  </mc:Choice>
                  <mc:Fallback>
                    <p:oleObj name="方程式" r:id="rId17" imgW="177480" imgH="215640" progId="Equation.3">
                      <p:embed/>
                      <p:pic>
                        <p:nvPicPr>
                          <p:cNvPr id="33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9104" y="3397756"/>
                            <a:ext cx="379413" cy="4619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809947" y="4388269"/>
              <a:ext cx="352425" cy="4905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413" name="方程式" r:id="rId19" imgW="164880" imgH="228600" progId="Equation.3">
                      <p:embed/>
                    </p:oleObj>
                  </mc:Choice>
                  <mc:Fallback>
                    <p:oleObj name="方程式" r:id="rId19" imgW="164880" imgH="228600" progId="Equation.3">
                      <p:embed/>
                      <p:pic>
                        <p:nvPicPr>
                          <p:cNvPr id="34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9947" y="4388269"/>
                            <a:ext cx="352425" cy="4905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8" name="文字方塊 57"/>
            <p:cNvSpPr txBox="1"/>
            <p:nvPr/>
          </p:nvSpPr>
          <p:spPr>
            <a:xfrm rot="5400000">
              <a:off x="4158694" y="5764823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</a:t>
              </a:r>
              <a:endParaRPr lang="zh-TW" altLang="en-US" sz="2800" dirty="0"/>
            </a:p>
          </p:txBody>
        </p:sp>
        <p:sp>
          <p:nvSpPr>
            <p:cNvPr id="59" name="文字方塊 58"/>
            <p:cNvSpPr txBox="1"/>
            <p:nvPr/>
          </p:nvSpPr>
          <p:spPr>
            <a:xfrm rot="5400000">
              <a:off x="4158694" y="4696515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</a:t>
              </a:r>
              <a:endParaRPr lang="zh-TW" altLang="en-US" sz="2800" dirty="0"/>
            </a:p>
          </p:txBody>
        </p:sp>
      </p:grpSp>
      <p:sp>
        <p:nvSpPr>
          <p:cNvPr id="68" name="文字方塊 67"/>
          <p:cNvSpPr txBox="1"/>
          <p:nvPr/>
        </p:nvSpPr>
        <p:spPr>
          <a:xfrm rot="5400000">
            <a:off x="2059133" y="291138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3793099" y="1916805"/>
                <a:ext cx="1205778" cy="1981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TW" altLang="en-US" sz="28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TW" altLang="en-US" sz="28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099" y="1916805"/>
                <a:ext cx="1205778" cy="198131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5306836" y="3102878"/>
                <a:ext cx="2611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836" y="3102878"/>
                <a:ext cx="261161" cy="43088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/>
          <p:cNvSpPr/>
          <p:nvPr/>
        </p:nvSpPr>
        <p:spPr>
          <a:xfrm>
            <a:off x="4596064" y="3131906"/>
            <a:ext cx="264077" cy="401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0" name="直線單箭頭接點 79"/>
          <p:cNvCxnSpPr/>
          <p:nvPr/>
        </p:nvCxnSpPr>
        <p:spPr>
          <a:xfrm>
            <a:off x="4860141" y="3320132"/>
            <a:ext cx="40358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群組 80"/>
          <p:cNvGrpSpPr/>
          <p:nvPr/>
        </p:nvGrpSpPr>
        <p:grpSpPr>
          <a:xfrm>
            <a:off x="2667565" y="2979202"/>
            <a:ext cx="548711" cy="468165"/>
            <a:chOff x="3606649" y="3957155"/>
            <a:chExt cx="548711" cy="468165"/>
          </a:xfrm>
        </p:grpSpPr>
        <p:graphicFrame>
          <p:nvGraphicFramePr>
            <p:cNvPr id="8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3656693"/>
                </p:ext>
              </p:extLst>
            </p:nvPr>
          </p:nvGraphicFramePr>
          <p:xfrm>
            <a:off x="3719217" y="4045908"/>
            <a:ext cx="325437" cy="379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14" name="方程式" r:id="rId24" imgW="152280" imgH="177480" progId="Equation.3">
                    <p:embed/>
                  </p:oleObj>
                </mc:Choice>
                <mc:Fallback>
                  <p:oleObj name="方程式" r:id="rId24" imgW="152280" imgH="177480" progId="Equation.3">
                    <p:embed/>
                    <p:pic>
                      <p:nvPicPr>
                        <p:cNvPr id="5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9217" y="4045908"/>
                          <a:ext cx="325437" cy="3794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3" name="直線單箭頭接點 82"/>
            <p:cNvCxnSpPr/>
            <p:nvPr/>
          </p:nvCxnSpPr>
          <p:spPr>
            <a:xfrm>
              <a:off x="3606649" y="3957155"/>
              <a:ext cx="54871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/>
              <p:cNvSpPr/>
              <p:nvPr/>
            </p:nvSpPr>
            <p:spPr>
              <a:xfrm>
                <a:off x="2667565" y="4797402"/>
                <a:ext cx="248675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altLang="zh-TW" sz="2800" dirty="0"/>
              </a:p>
            </p:txBody>
          </p:sp>
        </mc:Choice>
        <mc:Fallback xmlns="">
          <p:sp>
            <p:nvSpPr>
              <p:cNvPr id="84" name="矩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565" y="4797402"/>
                <a:ext cx="2486755" cy="52322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矩形 84"/>
          <p:cNvSpPr/>
          <p:nvPr/>
        </p:nvSpPr>
        <p:spPr>
          <a:xfrm>
            <a:off x="837769" y="4840471"/>
            <a:ext cx="2262209" cy="41270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Cross Entropy: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/>
              <p:cNvSpPr txBox="1"/>
              <p:nvPr/>
            </p:nvSpPr>
            <p:spPr>
              <a:xfrm>
                <a:off x="5578955" y="6030206"/>
                <a:ext cx="11933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TW" sz="2800" dirty="0"/>
                  <a:t>: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87" name="文字方塊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955" y="6030206"/>
                <a:ext cx="1193322" cy="523220"/>
              </a:xfrm>
              <a:prstGeom prst="rect">
                <a:avLst/>
              </a:prstGeom>
              <a:blipFill>
                <a:blip r:embed="rId27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/>
              <p:cNvSpPr txBox="1"/>
              <p:nvPr/>
            </p:nvSpPr>
            <p:spPr>
              <a:xfrm>
                <a:off x="5542193" y="4777460"/>
                <a:ext cx="11933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TW" sz="2800" dirty="0"/>
                  <a:t>: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88" name="文字方塊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193" y="4777460"/>
                <a:ext cx="1193322" cy="523220"/>
              </a:xfrm>
              <a:prstGeom prst="rect">
                <a:avLst/>
              </a:prstGeom>
              <a:blipFill>
                <a:blip r:embed="rId29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/>
              <p:cNvSpPr txBox="1"/>
              <p:nvPr/>
            </p:nvSpPr>
            <p:spPr>
              <a:xfrm>
                <a:off x="5525580" y="3736154"/>
                <a:ext cx="1115626" cy="892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0" name="文字方塊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580" y="3736154"/>
                <a:ext cx="1115626" cy="892873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字方塊 90"/>
              <p:cNvSpPr txBox="1"/>
              <p:nvPr/>
            </p:nvSpPr>
            <p:spPr>
              <a:xfrm>
                <a:off x="6741383" y="6097147"/>
                <a:ext cx="1891672" cy="4308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1" name="文字方塊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383" y="6097147"/>
                <a:ext cx="1891672" cy="43088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/>
              <p:cNvSpPr txBox="1"/>
              <p:nvPr/>
            </p:nvSpPr>
            <p:spPr>
              <a:xfrm>
                <a:off x="6070627" y="5439621"/>
                <a:ext cx="2693943" cy="4308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=−1/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2" name="文字方塊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627" y="5439621"/>
                <a:ext cx="2693943" cy="43088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1017497" y="5474165"/>
                <a:ext cx="880176" cy="892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497" y="5474165"/>
                <a:ext cx="880176" cy="892873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1887147" y="5713809"/>
                <a:ext cx="31990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−1/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147" y="5713809"/>
                <a:ext cx="3199017" cy="43088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矩形 46"/>
          <p:cNvSpPr/>
          <p:nvPr/>
        </p:nvSpPr>
        <p:spPr>
          <a:xfrm>
            <a:off x="2068031" y="5557173"/>
            <a:ext cx="2804810" cy="910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7265007" y="2657867"/>
                <a:ext cx="957057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007" y="2657867"/>
                <a:ext cx="957057" cy="369332"/>
              </a:xfrm>
              <a:prstGeom prst="rect">
                <a:avLst/>
              </a:prstGeom>
              <a:blipFill>
                <a:blip r:embed="rId35"/>
                <a:stretch>
                  <a:fillRect l="-15823" t="-164516" r="-59494" b="-2451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25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3" grpId="0" animBg="1"/>
      <p:bldP spid="38" grpId="0" animBg="1"/>
      <p:bldP spid="51" grpId="0"/>
      <p:bldP spid="68" grpId="0"/>
      <p:bldP spid="72" grpId="0"/>
      <p:bldP spid="73" grpId="0"/>
      <p:bldP spid="79" grpId="0" animBg="1"/>
      <p:bldP spid="84" grpId="0"/>
      <p:bldP spid="85" grpId="0" animBg="1"/>
      <p:bldP spid="87" grpId="0"/>
      <p:bldP spid="88" grpId="0"/>
      <p:bldP spid="90" grpId="0"/>
      <p:bldP spid="91" grpId="0"/>
      <p:bldP spid="92" grpId="0"/>
      <p:bldP spid="43" grpId="0"/>
      <p:bldP spid="3" grpId="0"/>
      <p:bldP spid="4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線單箭頭接點 76"/>
          <p:cNvCxnSpPr>
            <a:cxnSpLocks/>
          </p:cNvCxnSpPr>
          <p:nvPr/>
        </p:nvCxnSpPr>
        <p:spPr>
          <a:xfrm flipV="1">
            <a:off x="8283536" y="2486817"/>
            <a:ext cx="0" cy="1094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of Cost Function</a:t>
            </a:r>
            <a:endParaRPr lang="zh-TW" altLang="en-US" dirty="0"/>
          </a:p>
        </p:txBody>
      </p:sp>
      <p:sp>
        <p:nvSpPr>
          <p:cNvPr id="54" name="橢圓 53"/>
          <p:cNvSpPr/>
          <p:nvPr/>
        </p:nvSpPr>
        <p:spPr>
          <a:xfrm>
            <a:off x="5915631" y="3547163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55" name="橢圓 54"/>
          <p:cNvSpPr/>
          <p:nvPr/>
        </p:nvSpPr>
        <p:spPr>
          <a:xfrm>
            <a:off x="7743536" y="3547126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7231238" y="3999222"/>
                <a:ext cx="2559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238" y="3999222"/>
                <a:ext cx="255968" cy="369332"/>
              </a:xfrm>
              <a:prstGeom prst="rect">
                <a:avLst/>
              </a:prstGeom>
              <a:blipFill>
                <a:blip r:embed="rId3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單箭頭接點 69"/>
          <p:cNvCxnSpPr>
            <a:cxnSpLocks/>
          </p:cNvCxnSpPr>
          <p:nvPr/>
        </p:nvCxnSpPr>
        <p:spPr>
          <a:xfrm>
            <a:off x="6995631" y="3925415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橢圓 73"/>
              <p:cNvSpPr/>
              <p:nvPr/>
            </p:nvSpPr>
            <p:spPr>
              <a:xfrm>
                <a:off x="5915631" y="1757189"/>
                <a:ext cx="1080000" cy="720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74" name="橢圓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31" y="1757189"/>
                <a:ext cx="1080000" cy="720000"/>
              </a:xfrm>
              <a:prstGeom prst="ellipse">
                <a:avLst/>
              </a:prstGeom>
              <a:blipFill>
                <a:blip r:embed="rId4"/>
                <a:stretch>
                  <a:fillRect r="-5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橢圓 74"/>
              <p:cNvSpPr/>
              <p:nvPr/>
            </p:nvSpPr>
            <p:spPr>
              <a:xfrm>
                <a:off x="7762634" y="1757189"/>
                <a:ext cx="1080000" cy="7200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75" name="橢圓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634" y="1757189"/>
                <a:ext cx="1080000" cy="72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單箭頭接點 75"/>
          <p:cNvCxnSpPr>
            <a:cxnSpLocks/>
          </p:cNvCxnSpPr>
          <p:nvPr/>
        </p:nvCxnSpPr>
        <p:spPr>
          <a:xfrm>
            <a:off x="6995631" y="2117189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614559" y="1316691"/>
                <a:ext cx="16060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zh-TW" altLang="en-US" sz="2400" baseline="30000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59" y="1316691"/>
                <a:ext cx="1606081" cy="369332"/>
              </a:xfrm>
              <a:prstGeom prst="rect">
                <a:avLst/>
              </a:prstGeom>
              <a:blipFill>
                <a:blip r:embed="rId6"/>
                <a:stretch>
                  <a:fillRect l="-3788" t="-18033" r="-1704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7024016" y="3134249"/>
                <a:ext cx="554960" cy="70224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016" y="3134249"/>
                <a:ext cx="554960" cy="7022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959716" y="3272440"/>
                <a:ext cx="11933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2800" dirty="0"/>
                  <a:t>: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716" y="3272440"/>
                <a:ext cx="1193322" cy="523220"/>
              </a:xfrm>
              <a:prstGeom prst="rect">
                <a:avLst/>
              </a:prstGeom>
              <a:blipFill>
                <a:blip r:embed="rId11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011101"/>
              </p:ext>
            </p:extLst>
          </p:nvPr>
        </p:nvGraphicFramePr>
        <p:xfrm>
          <a:off x="3555703" y="3333389"/>
          <a:ext cx="31908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0" name="方程式" r:id="rId12" imgW="126720" imgH="177480" progId="Equation.3">
                  <p:embed/>
                </p:oleObj>
              </mc:Choice>
              <mc:Fallback>
                <p:oleObj name="方程式" r:id="rId12" imgW="126720" imgH="177480" progId="Equation.3">
                  <p:embed/>
                  <p:pic>
                    <p:nvPicPr>
                      <p:cNvPr id="3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5703" y="3333389"/>
                        <a:ext cx="319088" cy="4492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2064673" y="3280535"/>
                <a:ext cx="1504514" cy="5234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zh-TW" sz="2400" dirty="0"/>
                  <a:t> =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673" y="3280535"/>
                <a:ext cx="1504514" cy="523477"/>
              </a:xfrm>
              <a:prstGeom prst="rect">
                <a:avLst/>
              </a:prstGeom>
              <a:blipFill>
                <a:blip r:embed="rId14"/>
                <a:stretch>
                  <a:fillRect t="-4651" r="-5285" b="-186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946585" y="3923737"/>
                <a:ext cx="11933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2800" dirty="0"/>
                  <a:t>: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585" y="3923737"/>
                <a:ext cx="1193322" cy="523220"/>
              </a:xfrm>
              <a:prstGeom prst="rect">
                <a:avLst/>
              </a:prstGeom>
              <a:blipFill>
                <a:blip r:embed="rId15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2044044" y="3920347"/>
                <a:ext cx="1504514" cy="4816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zh-TW" sz="2400" dirty="0"/>
                  <a:t> =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044" y="3920347"/>
                <a:ext cx="1504514" cy="481670"/>
              </a:xfrm>
              <a:prstGeom prst="rect">
                <a:avLst/>
              </a:prstGeom>
              <a:blipFill>
                <a:blip r:embed="rId16"/>
                <a:stretch>
                  <a:fillRect t="-6329" r="-5263" b="-278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3545450" y="3932538"/>
                <a:ext cx="91178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450" y="3932538"/>
                <a:ext cx="911788" cy="41684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箭號: 向下 3"/>
          <p:cNvSpPr/>
          <p:nvPr/>
        </p:nvSpPr>
        <p:spPr>
          <a:xfrm>
            <a:off x="7085399" y="4442360"/>
            <a:ext cx="463190" cy="74588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585595" y="4636511"/>
            <a:ext cx="2785903" cy="1991404"/>
          </a:xfrm>
          <a:prstGeom prst="rect">
            <a:avLst/>
          </a:prstGeom>
        </p:spPr>
      </p:pic>
      <p:cxnSp>
        <p:nvCxnSpPr>
          <p:cNvPr id="35" name="直線接點 34"/>
          <p:cNvCxnSpPr>
            <a:cxnSpLocks/>
          </p:cNvCxnSpPr>
          <p:nvPr/>
        </p:nvCxnSpPr>
        <p:spPr>
          <a:xfrm flipV="1">
            <a:off x="4498982" y="5041156"/>
            <a:ext cx="0" cy="138148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cxnSpLocks/>
          </p:cNvCxnSpPr>
          <p:nvPr/>
        </p:nvCxnSpPr>
        <p:spPr>
          <a:xfrm flipV="1">
            <a:off x="3517399" y="4674880"/>
            <a:ext cx="1698083" cy="7325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5250048" y="4442360"/>
                <a:ext cx="91178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048" y="4442360"/>
                <a:ext cx="911788" cy="41684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4618965" y="5995371"/>
                <a:ext cx="375616" cy="389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965" y="5995371"/>
                <a:ext cx="375616" cy="38933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336690" y="6255692"/>
                <a:ext cx="2232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690" y="6255692"/>
                <a:ext cx="223266" cy="369332"/>
              </a:xfrm>
              <a:prstGeom prst="rect">
                <a:avLst/>
              </a:prstGeom>
              <a:blipFill>
                <a:blip r:embed="rId23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3415299" y="4576990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99" y="4576990"/>
                <a:ext cx="245708" cy="369332"/>
              </a:xfrm>
              <a:prstGeom prst="rect">
                <a:avLst/>
              </a:prstGeom>
              <a:blipFill>
                <a:blip r:embed="rId24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/>
          <p:cNvGrpSpPr/>
          <p:nvPr/>
        </p:nvGrpSpPr>
        <p:grpSpPr>
          <a:xfrm>
            <a:off x="734319" y="1548673"/>
            <a:ext cx="4414309" cy="702244"/>
            <a:chOff x="734319" y="1548673"/>
            <a:chExt cx="4414309" cy="7022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734319" y="1548673"/>
                  <a:ext cx="554960" cy="70224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319" y="1548673"/>
                  <a:ext cx="554960" cy="70224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/>
            <p:cNvSpPr txBox="1"/>
            <p:nvPr/>
          </p:nvSpPr>
          <p:spPr>
            <a:xfrm>
              <a:off x="1346105" y="1733451"/>
              <a:ext cx="3802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is a Jacobian matrix</a:t>
              </a:r>
              <a:endParaRPr lang="zh-TW" alt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699971" y="2686078"/>
                <a:ext cx="4356200" cy="523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i-th row, j-</a:t>
                </a:r>
                <a:r>
                  <a:rPr lang="en-US" altLang="zh-TW" sz="2400" dirty="0" err="1"/>
                  <a:t>th</a:t>
                </a:r>
                <a:r>
                  <a:rPr lang="en-US" altLang="zh-TW" sz="2400" dirty="0"/>
                  <a:t> column: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71" y="2686078"/>
                <a:ext cx="4356200" cy="523477"/>
              </a:xfrm>
              <a:prstGeom prst="rect">
                <a:avLst/>
              </a:prstGeom>
              <a:blipFill>
                <a:blip r:embed="rId26"/>
                <a:stretch>
                  <a:fillRect l="-2241" t="-4651" b="-186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7265007" y="2657867"/>
                <a:ext cx="957057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007" y="2657867"/>
                <a:ext cx="957057" cy="369332"/>
              </a:xfrm>
              <a:prstGeom prst="rect">
                <a:avLst/>
              </a:prstGeom>
              <a:blipFill>
                <a:blip r:embed="rId27"/>
                <a:stretch>
                  <a:fillRect l="-15823" t="-164516" r="-59494" b="-2451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/>
          <p:cNvSpPr/>
          <p:nvPr/>
        </p:nvSpPr>
        <p:spPr>
          <a:xfrm>
            <a:off x="944250" y="5481166"/>
            <a:ext cx="1702014" cy="10262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How about </a:t>
            </a:r>
            <a:r>
              <a:rPr lang="en-US" altLang="zh-TW" sz="2400" dirty="0" err="1"/>
              <a:t>softmax</a:t>
            </a:r>
            <a:r>
              <a:rPr lang="en-US" altLang="zh-TW" sz="2400" dirty="0"/>
              <a:t>? </a:t>
            </a:r>
            <a:r>
              <a:rPr lang="en-US" altLang="zh-TW" sz="2400" dirty="0">
                <a:sym typeface="Wingdings" panose="05000000000000000000" pitchFamily="2" charset="2"/>
              </a:rPr>
              <a:t></a:t>
            </a:r>
            <a:endParaRPr lang="en-US" altLang="zh-TW" sz="2400" dirty="0"/>
          </a:p>
        </p:txBody>
      </p:sp>
      <p:sp>
        <p:nvSpPr>
          <p:cNvPr id="45" name="矩形 44"/>
          <p:cNvSpPr/>
          <p:nvPr/>
        </p:nvSpPr>
        <p:spPr>
          <a:xfrm>
            <a:off x="4235344" y="1428010"/>
            <a:ext cx="1059228" cy="9136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square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359779" y="1662587"/>
                <a:ext cx="245708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779" y="1662587"/>
                <a:ext cx="245708" cy="369332"/>
              </a:xfrm>
              <a:prstGeom prst="rect">
                <a:avLst/>
              </a:prstGeom>
              <a:blipFill>
                <a:blip r:embed="rId28"/>
                <a:stretch>
                  <a:fillRect l="-29268" r="-26829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4603181" y="2339498"/>
                <a:ext cx="375616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181" y="2339498"/>
                <a:ext cx="375616" cy="369332"/>
              </a:xfrm>
              <a:prstGeom prst="rect">
                <a:avLst/>
              </a:prstGeom>
              <a:blipFill>
                <a:blip r:embed="rId29"/>
                <a:stretch>
                  <a:fillRect l="-9677" r="-64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群組 6"/>
          <p:cNvGrpSpPr/>
          <p:nvPr/>
        </p:nvGrpSpPr>
        <p:grpSpPr>
          <a:xfrm>
            <a:off x="6360346" y="5284719"/>
            <a:ext cx="2437259" cy="1168160"/>
            <a:chOff x="6614559" y="5254480"/>
            <a:chExt cx="2437259" cy="1168160"/>
          </a:xfrm>
        </p:grpSpPr>
        <p:sp>
          <p:nvSpPr>
            <p:cNvPr id="20" name="矩形 19"/>
            <p:cNvSpPr/>
            <p:nvPr/>
          </p:nvSpPr>
          <p:spPr>
            <a:xfrm>
              <a:off x="6617001" y="5254480"/>
              <a:ext cx="1145633" cy="116816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sz="24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7762634" y="5529848"/>
              <a:ext cx="128918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400" dirty="0"/>
                <a:t>Diagonal </a:t>
              </a:r>
            </a:p>
            <a:p>
              <a:r>
                <a:rPr lang="en-US" altLang="zh-TW" sz="2400" dirty="0"/>
                <a:t>Matrix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6614559" y="5254480"/>
              <a:ext cx="263319" cy="27536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6891000" y="5550997"/>
              <a:ext cx="263319" cy="27536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7191718" y="5826365"/>
              <a:ext cx="263319" cy="27536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7480216" y="6118008"/>
              <a:ext cx="263319" cy="27536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1347971" y="4559266"/>
                <a:ext cx="1500539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971" y="4559266"/>
                <a:ext cx="1500539" cy="41684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14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7" grpId="0"/>
      <p:bldP spid="25" grpId="0"/>
      <p:bldP spid="39" grpId="0"/>
      <p:bldP spid="40" grpId="0"/>
      <p:bldP spid="28" grpId="0"/>
      <p:bldP spid="4" grpId="0" animBg="1"/>
      <p:bldP spid="41" grpId="0"/>
      <p:bldP spid="42" grpId="0"/>
      <p:bldP spid="11" grpId="0"/>
      <p:bldP spid="44" grpId="0"/>
      <p:bldP spid="37" grpId="0"/>
      <p:bldP spid="43" grpId="0" animBg="1"/>
      <p:bldP spid="45" grpId="0" animBg="1"/>
      <p:bldP spid="46" grpId="0"/>
      <p:bldP spid="47" grpId="0"/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線單箭頭接點 27"/>
          <p:cNvCxnSpPr/>
          <p:nvPr/>
        </p:nvCxnSpPr>
        <p:spPr>
          <a:xfrm>
            <a:off x="5493680" y="5452533"/>
            <a:ext cx="13643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3725954" y="5452533"/>
            <a:ext cx="13643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1918119" y="5452533"/>
            <a:ext cx="13643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Computational Graph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“language” describing a function</a:t>
            </a:r>
          </a:p>
          <a:p>
            <a:pPr lvl="1"/>
            <a:r>
              <a:rPr lang="en-US" altLang="zh-TW" b="1" i="1" dirty="0"/>
              <a:t>Node</a:t>
            </a:r>
            <a:r>
              <a:rPr lang="en-US" altLang="zh-TW" dirty="0"/>
              <a:t>: variable (scalar, vector, tensor ……) </a:t>
            </a:r>
          </a:p>
          <a:p>
            <a:pPr lvl="1"/>
            <a:r>
              <a:rPr lang="en-US" altLang="zh-TW" b="1" i="1" dirty="0"/>
              <a:t>Edge</a:t>
            </a:r>
            <a:r>
              <a:rPr lang="en-US" altLang="zh-TW" dirty="0"/>
              <a:t>: operation (simple function)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7155607" y="550758"/>
                <a:ext cx="15206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607" y="550758"/>
                <a:ext cx="1520609" cy="369332"/>
              </a:xfrm>
              <a:prstGeom prst="rect">
                <a:avLst/>
              </a:prstGeom>
              <a:blipFill>
                <a:blip r:embed="rId2"/>
                <a:stretch>
                  <a:fillRect l="-2410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橢圓 4"/>
          <p:cNvSpPr/>
          <p:nvPr/>
        </p:nvSpPr>
        <p:spPr>
          <a:xfrm>
            <a:off x="8193617" y="1690689"/>
            <a:ext cx="643466" cy="643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7" name="橢圓 6"/>
          <p:cNvSpPr/>
          <p:nvPr/>
        </p:nvSpPr>
        <p:spPr>
          <a:xfrm>
            <a:off x="6858000" y="1134797"/>
            <a:ext cx="643466" cy="643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8" name="橢圓 7"/>
          <p:cNvSpPr/>
          <p:nvPr/>
        </p:nvSpPr>
        <p:spPr>
          <a:xfrm>
            <a:off x="6858000" y="2334155"/>
            <a:ext cx="643466" cy="643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endParaRPr lang="zh-TW" altLang="en-US" sz="2400" dirty="0"/>
          </a:p>
        </p:txBody>
      </p:sp>
      <p:cxnSp>
        <p:nvCxnSpPr>
          <p:cNvPr id="9" name="直線單箭頭接點 8"/>
          <p:cNvCxnSpPr>
            <a:cxnSpLocks/>
            <a:endCxn id="5" idx="2"/>
          </p:cNvCxnSpPr>
          <p:nvPr/>
        </p:nvCxnSpPr>
        <p:spPr>
          <a:xfrm>
            <a:off x="7500408" y="1493243"/>
            <a:ext cx="693209" cy="5191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cxnSpLocks/>
            <a:endCxn id="5" idx="2"/>
          </p:cNvCxnSpPr>
          <p:nvPr/>
        </p:nvCxnSpPr>
        <p:spPr>
          <a:xfrm flipV="1">
            <a:off x="7500408" y="2012422"/>
            <a:ext cx="693209" cy="643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28650" y="3458231"/>
            <a:ext cx="1691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Example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462182" y="3397412"/>
                <a:ext cx="2628092" cy="644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82" y="3397412"/>
                <a:ext cx="2628092" cy="6448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2462182" y="4177205"/>
                <a:ext cx="14695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82" y="4177205"/>
                <a:ext cx="146950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342890" y="4177205"/>
                <a:ext cx="14947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890" y="4177205"/>
                <a:ext cx="149476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6248861" y="4146404"/>
                <a:ext cx="14947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61" y="4146404"/>
                <a:ext cx="149476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橢圓 20"/>
          <p:cNvSpPr/>
          <p:nvPr/>
        </p:nvSpPr>
        <p:spPr>
          <a:xfrm>
            <a:off x="1514347" y="5100426"/>
            <a:ext cx="643466" cy="643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22" name="橢圓 21"/>
          <p:cNvSpPr/>
          <p:nvPr/>
        </p:nvSpPr>
        <p:spPr>
          <a:xfrm>
            <a:off x="3282439" y="5126358"/>
            <a:ext cx="643466" cy="643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u</a:t>
            </a:r>
            <a:endParaRPr lang="zh-TW" altLang="en-US" sz="2400" dirty="0"/>
          </a:p>
        </p:txBody>
      </p:sp>
      <p:sp>
        <p:nvSpPr>
          <p:cNvPr id="23" name="橢圓 22"/>
          <p:cNvSpPr/>
          <p:nvPr/>
        </p:nvSpPr>
        <p:spPr>
          <a:xfrm>
            <a:off x="5056097" y="5126358"/>
            <a:ext cx="643466" cy="643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v</a:t>
            </a:r>
            <a:endParaRPr lang="zh-TW" altLang="en-US" sz="2400" dirty="0"/>
          </a:p>
        </p:txBody>
      </p:sp>
      <p:sp>
        <p:nvSpPr>
          <p:cNvPr id="24" name="橢圓 23"/>
          <p:cNvSpPr/>
          <p:nvPr/>
        </p:nvSpPr>
        <p:spPr>
          <a:xfrm>
            <a:off x="6824189" y="5100426"/>
            <a:ext cx="643466" cy="643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2555347" y="5513351"/>
                <a:ext cx="2866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347" y="5513351"/>
                <a:ext cx="286682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4374247" y="5513350"/>
                <a:ext cx="3075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247" y="5513350"/>
                <a:ext cx="307520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6144983" y="5499896"/>
                <a:ext cx="2894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983" y="5499896"/>
                <a:ext cx="289438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7702664" y="1795840"/>
                <a:ext cx="2894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664" y="1795840"/>
                <a:ext cx="289438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20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  <p:bldP spid="8" grpId="0" animBg="1"/>
      <p:bldP spid="14" grpId="0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  <p:bldP spid="29" grpId="0"/>
      <p:bldP spid="30" grpId="0"/>
      <p:bldP spid="31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線單箭頭接點 76"/>
          <p:cNvCxnSpPr>
            <a:cxnSpLocks/>
          </p:cNvCxnSpPr>
          <p:nvPr/>
        </p:nvCxnSpPr>
        <p:spPr>
          <a:xfrm flipV="1">
            <a:off x="8283536" y="2486817"/>
            <a:ext cx="0" cy="1094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橢圓 48"/>
          <p:cNvSpPr/>
          <p:nvPr/>
        </p:nvSpPr>
        <p:spPr>
          <a:xfrm>
            <a:off x="4087726" y="3565415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54" name="橢圓 53"/>
          <p:cNvSpPr/>
          <p:nvPr/>
        </p:nvSpPr>
        <p:spPr>
          <a:xfrm>
            <a:off x="5915631" y="3547163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55" name="橢圓 54"/>
          <p:cNvSpPr/>
          <p:nvPr/>
        </p:nvSpPr>
        <p:spPr>
          <a:xfrm>
            <a:off x="7743536" y="3547126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endParaRPr lang="zh-TW" altLang="en-US" sz="2400" baseline="30000" dirty="0"/>
          </a:p>
        </p:txBody>
      </p:sp>
      <p:sp>
        <p:nvSpPr>
          <p:cNvPr id="56" name="橢圓 55"/>
          <p:cNvSpPr/>
          <p:nvPr/>
        </p:nvSpPr>
        <p:spPr>
          <a:xfrm>
            <a:off x="4087726" y="4655882"/>
            <a:ext cx="108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cxnSp>
        <p:nvCxnSpPr>
          <p:cNvPr id="66" name="直線單箭頭接點 65"/>
          <p:cNvCxnSpPr>
            <a:cxnSpLocks/>
            <a:stCxn id="49" idx="6"/>
            <a:endCxn id="54" idx="2"/>
          </p:cNvCxnSpPr>
          <p:nvPr/>
        </p:nvCxnSpPr>
        <p:spPr>
          <a:xfrm flipV="1">
            <a:off x="5167726" y="3907163"/>
            <a:ext cx="747905" cy="182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cxnSpLocks/>
            <a:stCxn id="56" idx="6"/>
            <a:endCxn id="54" idx="2"/>
          </p:cNvCxnSpPr>
          <p:nvPr/>
        </p:nvCxnSpPr>
        <p:spPr>
          <a:xfrm flipV="1">
            <a:off x="5167726" y="3907163"/>
            <a:ext cx="747905" cy="11087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cxnSpLocks/>
          </p:cNvCxnSpPr>
          <p:nvPr/>
        </p:nvCxnSpPr>
        <p:spPr>
          <a:xfrm>
            <a:off x="6995631" y="3925415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橢圓 73"/>
              <p:cNvSpPr/>
              <p:nvPr/>
            </p:nvSpPr>
            <p:spPr>
              <a:xfrm>
                <a:off x="5915631" y="1757189"/>
                <a:ext cx="1080000" cy="720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74" name="橢圓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31" y="1757189"/>
                <a:ext cx="1080000" cy="720000"/>
              </a:xfrm>
              <a:prstGeom prst="ellipse">
                <a:avLst/>
              </a:prstGeom>
              <a:blipFill>
                <a:blip r:embed="rId4"/>
                <a:stretch>
                  <a:fillRect r="-5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橢圓 74"/>
              <p:cNvSpPr/>
              <p:nvPr/>
            </p:nvSpPr>
            <p:spPr>
              <a:xfrm>
                <a:off x="7762634" y="1757189"/>
                <a:ext cx="1080000" cy="7200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75" name="橢圓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634" y="1757189"/>
                <a:ext cx="1080000" cy="72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單箭頭接點 75"/>
          <p:cNvCxnSpPr>
            <a:cxnSpLocks/>
          </p:cNvCxnSpPr>
          <p:nvPr/>
        </p:nvCxnSpPr>
        <p:spPr>
          <a:xfrm>
            <a:off x="6995631" y="2117189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614559" y="1316691"/>
                <a:ext cx="16060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zh-TW" altLang="en-US" sz="2400" baseline="30000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59" y="1316691"/>
                <a:ext cx="1606081" cy="369332"/>
              </a:xfrm>
              <a:prstGeom prst="rect">
                <a:avLst/>
              </a:prstGeom>
              <a:blipFill>
                <a:blip r:embed="rId6"/>
                <a:stretch>
                  <a:fillRect l="-3788" t="-18033" r="-1704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4795268" y="2901220"/>
                <a:ext cx="15444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268" y="2901220"/>
                <a:ext cx="1544462" cy="369332"/>
              </a:xfrm>
              <a:prstGeom prst="rect">
                <a:avLst/>
              </a:prstGeom>
              <a:blipFill>
                <a:blip r:embed="rId7"/>
                <a:stretch>
                  <a:fillRect l="-2372" r="-1186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7024016" y="3134249"/>
                <a:ext cx="554960" cy="70224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016" y="3134249"/>
                <a:ext cx="554960" cy="7022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5198452" y="3330124"/>
                <a:ext cx="563296" cy="74116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452" y="3330124"/>
                <a:ext cx="563296" cy="7411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5198452" y="4407856"/>
                <a:ext cx="701922" cy="7411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452" y="4407856"/>
                <a:ext cx="701922" cy="7411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538760" y="553601"/>
            <a:ext cx="4462450" cy="741165"/>
            <a:chOff x="560765" y="1715873"/>
            <a:chExt cx="4462450" cy="7411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3"/>
                <p:cNvSpPr txBox="1"/>
                <p:nvPr/>
              </p:nvSpPr>
              <p:spPr>
                <a:xfrm>
                  <a:off x="560765" y="1715873"/>
                  <a:ext cx="563296" cy="74116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4" name="文字方塊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765" y="1715873"/>
                  <a:ext cx="563296" cy="7411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文字方塊 24"/>
            <p:cNvSpPr txBox="1"/>
            <p:nvPr/>
          </p:nvSpPr>
          <p:spPr>
            <a:xfrm>
              <a:off x="1220692" y="1886356"/>
              <a:ext cx="3802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is a </a:t>
              </a:r>
              <a:r>
                <a:rPr lang="en-US" altLang="zh-TW" sz="2400" dirty="0">
                  <a:solidFill>
                    <a:srgbClr val="FF0000"/>
                  </a:solidFill>
                </a:rPr>
                <a:t>Jacobian matrix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538760" y="3662850"/>
                <a:ext cx="2946704" cy="389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60" y="3662850"/>
                <a:ext cx="2946704" cy="38933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2390903" y="4152891"/>
                <a:ext cx="1473224" cy="389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903" y="4152891"/>
                <a:ext cx="1473224" cy="38933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2093742" y="2085104"/>
                <a:ext cx="1676163" cy="10402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742" y="2085104"/>
                <a:ext cx="1676163" cy="10402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4458698" y="957671"/>
            <a:ext cx="1022395" cy="8909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4079565" y="1222421"/>
                <a:ext cx="375616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565" y="1222421"/>
                <a:ext cx="375616" cy="369332"/>
              </a:xfrm>
              <a:prstGeom prst="rect">
                <a:avLst/>
              </a:prstGeom>
              <a:blipFill>
                <a:blip r:embed="rId16"/>
                <a:stretch>
                  <a:fillRect l="-9677" t="-1667" r="-64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4841349" y="971123"/>
                <a:ext cx="383951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349" y="971123"/>
                <a:ext cx="383951" cy="369332"/>
              </a:xfrm>
              <a:prstGeom prst="rect">
                <a:avLst/>
              </a:prstGeom>
              <a:blipFill>
                <a:blip r:embed="rId17"/>
                <a:stretch>
                  <a:fillRect l="-9524" r="-63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字方塊 33"/>
          <p:cNvSpPr txBox="1"/>
          <p:nvPr/>
        </p:nvSpPr>
        <p:spPr>
          <a:xfrm>
            <a:off x="439068" y="1607415"/>
            <a:ext cx="435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i-th row, j-</a:t>
            </a:r>
            <a:r>
              <a:rPr lang="en-US" altLang="zh-TW" sz="2400" dirty="0" err="1"/>
              <a:t>th</a:t>
            </a:r>
            <a:r>
              <a:rPr lang="en-US" altLang="zh-TW" sz="2400" dirty="0"/>
              <a:t> column: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142264" y="2107143"/>
            <a:ext cx="686399" cy="1006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7231238" y="3999222"/>
                <a:ext cx="2559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238" y="3999222"/>
                <a:ext cx="255968" cy="369332"/>
              </a:xfrm>
              <a:prstGeom prst="rect">
                <a:avLst/>
              </a:prstGeom>
              <a:blipFill>
                <a:blip r:embed="rId18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/>
          <p:cNvCxnSpPr>
            <a:cxnSpLocks/>
          </p:cNvCxnSpPr>
          <p:nvPr/>
        </p:nvCxnSpPr>
        <p:spPr>
          <a:xfrm>
            <a:off x="5716252" y="4052543"/>
            <a:ext cx="1090478" cy="8586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821987" y="4853832"/>
                <a:ext cx="612796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987" y="4853832"/>
                <a:ext cx="612796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612351"/>
              </p:ext>
            </p:extLst>
          </p:nvPr>
        </p:nvGraphicFramePr>
        <p:xfrm>
          <a:off x="113508" y="4655882"/>
          <a:ext cx="3966057" cy="2078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1" name="方程式" r:id="rId20" imgW="2374560" imgH="1244520" progId="Equation.3">
                  <p:embed/>
                </p:oleObj>
              </mc:Choice>
              <mc:Fallback>
                <p:oleObj name="方程式" r:id="rId20" imgW="2374560" imgH="1244520" progId="Equation.3">
                  <p:embed/>
                  <p:pic>
                    <p:nvPicPr>
                      <p:cNvPr id="3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8" y="4655882"/>
                        <a:ext cx="3966057" cy="20786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7265007" y="2657867"/>
                <a:ext cx="957057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007" y="2657867"/>
                <a:ext cx="957057" cy="369332"/>
              </a:xfrm>
              <a:prstGeom prst="rect">
                <a:avLst/>
              </a:prstGeom>
              <a:blipFill>
                <a:blip r:embed="rId22"/>
                <a:stretch>
                  <a:fillRect l="-15823" t="-164516" r="-59494" b="-2451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82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1" grpId="0" animBg="1"/>
      <p:bldP spid="22" grpId="0" animBg="1"/>
      <p:bldP spid="26" grpId="0"/>
      <p:bldP spid="27" grpId="0"/>
      <p:bldP spid="28" grpId="0"/>
      <p:bldP spid="31" grpId="0" animBg="1"/>
      <p:bldP spid="32" grpId="0"/>
      <p:bldP spid="33" grpId="0"/>
      <p:bldP spid="34" grpId="0"/>
      <p:bldP spid="5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6190390" y="4880464"/>
            <a:ext cx="2222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Considering W</a:t>
            </a:r>
            <a:r>
              <a:rPr lang="en-US" altLang="zh-TW" sz="2400" baseline="30000" dirty="0"/>
              <a:t>2</a:t>
            </a:r>
            <a:r>
              <a:rPr lang="zh-TW" altLang="en-US" sz="2400" baseline="30000" dirty="0"/>
              <a:t> </a:t>
            </a:r>
            <a:r>
              <a:rPr lang="en-US" altLang="zh-TW" sz="2400" dirty="0"/>
              <a:t>as a </a:t>
            </a:r>
            <a:r>
              <a:rPr lang="en-US" altLang="zh-TW" sz="2400" dirty="0" err="1"/>
              <a:t>mxn</a:t>
            </a:r>
            <a:r>
              <a:rPr lang="en-US" altLang="zh-TW" sz="2400" dirty="0"/>
              <a:t> </a:t>
            </a:r>
            <a:r>
              <a:rPr lang="en-US" altLang="zh-TW" sz="2400" b="1" dirty="0"/>
              <a:t>vector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64985" y="651722"/>
                <a:ext cx="1016625" cy="7411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85" y="651722"/>
                <a:ext cx="1016625" cy="741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/>
          <p:cNvGrpSpPr/>
          <p:nvPr/>
        </p:nvGrpSpPr>
        <p:grpSpPr>
          <a:xfrm>
            <a:off x="4087726" y="1316691"/>
            <a:ext cx="4754908" cy="4059191"/>
            <a:chOff x="4087726" y="1316691"/>
            <a:chExt cx="4754908" cy="4059191"/>
          </a:xfrm>
        </p:grpSpPr>
        <p:cxnSp>
          <p:nvCxnSpPr>
            <p:cNvPr id="33" name="直線單箭頭接點 32"/>
            <p:cNvCxnSpPr>
              <a:cxnSpLocks/>
            </p:cNvCxnSpPr>
            <p:nvPr/>
          </p:nvCxnSpPr>
          <p:spPr>
            <a:xfrm flipV="1">
              <a:off x="8283536" y="2486817"/>
              <a:ext cx="0" cy="10941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橢圓 33"/>
            <p:cNvSpPr/>
            <p:nvPr/>
          </p:nvSpPr>
          <p:spPr>
            <a:xfrm>
              <a:off x="4087726" y="3565415"/>
              <a:ext cx="108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a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  <p:sp>
          <p:nvSpPr>
            <p:cNvPr id="35" name="橢圓 34"/>
            <p:cNvSpPr/>
            <p:nvPr/>
          </p:nvSpPr>
          <p:spPr>
            <a:xfrm>
              <a:off x="5915631" y="3547163"/>
              <a:ext cx="108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z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  <p:sp>
          <p:nvSpPr>
            <p:cNvPr id="36" name="橢圓 35"/>
            <p:cNvSpPr/>
            <p:nvPr/>
          </p:nvSpPr>
          <p:spPr>
            <a:xfrm>
              <a:off x="7743536" y="3547126"/>
              <a:ext cx="108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y</a:t>
              </a:r>
              <a:endParaRPr lang="zh-TW" altLang="en-US" sz="2400" baseline="30000" dirty="0"/>
            </a:p>
          </p:txBody>
        </p:sp>
        <p:sp>
          <p:nvSpPr>
            <p:cNvPr id="37" name="橢圓 36"/>
            <p:cNvSpPr/>
            <p:nvPr/>
          </p:nvSpPr>
          <p:spPr>
            <a:xfrm>
              <a:off x="4087726" y="4655882"/>
              <a:ext cx="1080000" cy="720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  <p:cxnSp>
          <p:nvCxnSpPr>
            <p:cNvPr id="38" name="直線單箭頭接點 37"/>
            <p:cNvCxnSpPr>
              <a:cxnSpLocks/>
              <a:stCxn id="34" idx="6"/>
              <a:endCxn id="35" idx="2"/>
            </p:cNvCxnSpPr>
            <p:nvPr/>
          </p:nvCxnSpPr>
          <p:spPr>
            <a:xfrm flipV="1">
              <a:off x="5167726" y="3907163"/>
              <a:ext cx="747905" cy="182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>
              <a:cxnSpLocks/>
              <a:stCxn id="37" idx="6"/>
              <a:endCxn id="35" idx="2"/>
            </p:cNvCxnSpPr>
            <p:nvPr/>
          </p:nvCxnSpPr>
          <p:spPr>
            <a:xfrm flipV="1">
              <a:off x="5167726" y="3907163"/>
              <a:ext cx="747905" cy="11087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cxnSpLocks/>
            </p:cNvCxnSpPr>
            <p:nvPr/>
          </p:nvCxnSpPr>
          <p:spPr>
            <a:xfrm>
              <a:off x="6995631" y="3925415"/>
              <a:ext cx="7271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橢圓 40"/>
                <p:cNvSpPr/>
                <p:nvPr/>
              </p:nvSpPr>
              <p:spPr>
                <a:xfrm>
                  <a:off x="5915631" y="1757189"/>
                  <a:ext cx="1080000" cy="720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en-US" sz="2400" baseline="30000" dirty="0"/>
                </a:p>
              </p:txBody>
            </p:sp>
          </mc:Choice>
          <mc:Fallback xmlns="">
            <p:sp>
              <p:nvSpPr>
                <p:cNvPr id="41" name="橢圓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631" y="1757189"/>
                  <a:ext cx="1080000" cy="720000"/>
                </a:xfrm>
                <a:prstGeom prst="ellipse">
                  <a:avLst/>
                </a:prstGeom>
                <a:blipFill>
                  <a:blip r:embed="rId5"/>
                  <a:stretch>
                    <a:fillRect r="-55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橢圓 41"/>
                <p:cNvSpPr/>
                <p:nvPr/>
              </p:nvSpPr>
              <p:spPr>
                <a:xfrm>
                  <a:off x="7762634" y="1757189"/>
                  <a:ext cx="1080000" cy="720000"/>
                </a:xfrm>
                <a:prstGeom prst="ellipse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TW" altLang="en-US" sz="2400" baseline="30000" dirty="0"/>
                </a:p>
              </p:txBody>
            </p:sp>
          </mc:Choice>
          <mc:Fallback xmlns="">
            <p:sp>
              <p:nvSpPr>
                <p:cNvPr id="42" name="橢圓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2634" y="1757189"/>
                  <a:ext cx="1080000" cy="720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直線單箭頭接點 42"/>
            <p:cNvCxnSpPr>
              <a:cxnSpLocks/>
            </p:cNvCxnSpPr>
            <p:nvPr/>
          </p:nvCxnSpPr>
          <p:spPr>
            <a:xfrm>
              <a:off x="6995631" y="2117189"/>
              <a:ext cx="7271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6614559" y="1316691"/>
                  <a:ext cx="160608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zh-TW" altLang="en-US" sz="2400" baseline="30000" dirty="0"/>
                              <m:t>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4" name="文字方塊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4559" y="1316691"/>
                  <a:ext cx="1606081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788" t="-18033" r="-17045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/>
                <p:cNvSpPr txBox="1"/>
                <p:nvPr/>
              </p:nvSpPr>
              <p:spPr>
                <a:xfrm>
                  <a:off x="4795268" y="2901220"/>
                  <a:ext cx="154446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文字方塊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5268" y="2901220"/>
                  <a:ext cx="1544462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372" r="-1186" b="-491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/>
                <p:cNvSpPr txBox="1"/>
                <p:nvPr/>
              </p:nvSpPr>
              <p:spPr>
                <a:xfrm>
                  <a:off x="7024016" y="3134249"/>
                  <a:ext cx="554960" cy="70224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7" name="文字方塊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016" y="3134249"/>
                  <a:ext cx="554960" cy="7022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字方塊 49"/>
                <p:cNvSpPr txBox="1"/>
                <p:nvPr/>
              </p:nvSpPr>
              <p:spPr>
                <a:xfrm>
                  <a:off x="5114500" y="4396953"/>
                  <a:ext cx="701922" cy="74110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0" name="文字方塊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4500" y="4396953"/>
                  <a:ext cx="701922" cy="7411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字方塊 51"/>
                <p:cNvSpPr txBox="1"/>
                <p:nvPr/>
              </p:nvSpPr>
              <p:spPr>
                <a:xfrm>
                  <a:off x="7231238" y="3999222"/>
                  <a:ext cx="25596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2" name="文字方塊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1238" y="3999222"/>
                  <a:ext cx="255968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/>
                <p:cNvSpPr txBox="1"/>
                <p:nvPr/>
              </p:nvSpPr>
              <p:spPr>
                <a:xfrm>
                  <a:off x="5114500" y="3608307"/>
                  <a:ext cx="612796" cy="430887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57" name="文字方塊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4500" y="3608307"/>
                  <a:ext cx="612796" cy="43088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矩形 57"/>
          <p:cNvSpPr/>
          <p:nvPr/>
        </p:nvSpPr>
        <p:spPr>
          <a:xfrm>
            <a:off x="1977385" y="540570"/>
            <a:ext cx="2818075" cy="11808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547459" y="855026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m</a:t>
            </a:r>
            <a:endParaRPr lang="zh-TW" altLang="en-US" sz="2400" dirty="0"/>
          </a:p>
        </p:txBody>
      </p:sp>
      <p:sp>
        <p:nvSpPr>
          <p:cNvPr id="59" name="矩形 58"/>
          <p:cNvSpPr/>
          <p:nvPr/>
        </p:nvSpPr>
        <p:spPr>
          <a:xfrm>
            <a:off x="3025425" y="73892"/>
            <a:ext cx="721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/>
              <a:t>mxn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538760" y="3662850"/>
                <a:ext cx="2946704" cy="389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60" y="3662850"/>
                <a:ext cx="2946704" cy="38933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2390903" y="4152891"/>
                <a:ext cx="1473224" cy="389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903" y="4152891"/>
                <a:ext cx="1473224" cy="38933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297450"/>
              </p:ext>
            </p:extLst>
          </p:nvPr>
        </p:nvGraphicFramePr>
        <p:xfrm>
          <a:off x="113508" y="4655882"/>
          <a:ext cx="3966057" cy="2078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2" name="方程式" r:id="rId16" imgW="2374560" imgH="1244520" progId="Equation.3">
                  <p:embed/>
                </p:oleObj>
              </mc:Choice>
              <mc:Fallback>
                <p:oleObj name="方程式" r:id="rId16" imgW="2374560" imgH="1244520" progId="Equation.3">
                  <p:embed/>
                  <p:pic>
                    <p:nvPicPr>
                      <p:cNvPr id="6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8" y="4655882"/>
                        <a:ext cx="3966057" cy="20786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1762422" y="2866218"/>
                <a:ext cx="11933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2800" dirty="0"/>
                  <a:t>: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422" y="2866218"/>
                <a:ext cx="1193322" cy="523220"/>
              </a:xfrm>
              <a:prstGeom prst="rect">
                <a:avLst/>
              </a:prstGeom>
              <a:blipFill>
                <a:blip r:embed="rId18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1781198" y="1967784"/>
                <a:ext cx="11933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2800" dirty="0"/>
                  <a:t>: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198" y="1967784"/>
                <a:ext cx="1193322" cy="523220"/>
              </a:xfrm>
              <a:prstGeom prst="rect">
                <a:avLst/>
              </a:prstGeom>
              <a:blipFill>
                <a:blip r:embed="rId19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2784420" y="1770196"/>
                <a:ext cx="1303306" cy="8924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420" y="1770196"/>
                <a:ext cx="1303306" cy="89248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2797828" y="2711464"/>
                <a:ext cx="1460656" cy="8506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𝑖𝑘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828" y="2711464"/>
                <a:ext cx="1460656" cy="85068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384419" y="1780901"/>
                <a:ext cx="1177758" cy="8924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19" y="1780901"/>
                <a:ext cx="1177758" cy="89248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5326752" y="397552"/>
                <a:ext cx="733213" cy="8924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52" y="397552"/>
                <a:ext cx="733213" cy="89248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 71"/>
          <p:cNvSpPr/>
          <p:nvPr/>
        </p:nvSpPr>
        <p:spPr>
          <a:xfrm>
            <a:off x="3757645" y="1036521"/>
            <a:ext cx="435843" cy="4508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>
            <a:stCxn id="72" idx="3"/>
            <a:endCxn id="71" idx="1"/>
          </p:cNvCxnSpPr>
          <p:nvPr/>
        </p:nvCxnSpPr>
        <p:spPr>
          <a:xfrm flipV="1">
            <a:off x="4193488" y="843796"/>
            <a:ext cx="1133264" cy="4181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3395843" y="1027347"/>
            <a:ext cx="400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i</a:t>
            </a:r>
            <a:endParaRPr lang="zh-TW" altLang="en-US" sz="24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2883498" y="575687"/>
            <a:ext cx="2222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(j-1)</a:t>
            </a:r>
            <a:r>
              <a:rPr lang="en-US" altLang="zh-TW" sz="2400" dirty="0" err="1"/>
              <a:t>xn+k</a:t>
            </a:r>
            <a:endParaRPr lang="zh-TW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4314082" y="5299890"/>
            <a:ext cx="721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/>
              <a:t>mxn</a:t>
            </a:r>
            <a:endParaRPr lang="zh-TW" altLang="en-US" sz="2400" dirty="0"/>
          </a:p>
        </p:txBody>
      </p:sp>
      <p:sp>
        <p:nvSpPr>
          <p:cNvPr id="80" name="矩形 79"/>
          <p:cNvSpPr/>
          <p:nvPr/>
        </p:nvSpPr>
        <p:spPr>
          <a:xfrm>
            <a:off x="4440544" y="4152891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n</a:t>
            </a:r>
            <a:endParaRPr lang="zh-TW" altLang="en-US" sz="2400" dirty="0"/>
          </a:p>
        </p:txBody>
      </p:sp>
      <p:sp>
        <p:nvSpPr>
          <p:cNvPr id="81" name="矩形 80"/>
          <p:cNvSpPr/>
          <p:nvPr/>
        </p:nvSpPr>
        <p:spPr>
          <a:xfrm>
            <a:off x="6285975" y="4152891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m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7265007" y="2657867"/>
                <a:ext cx="957057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007" y="2657867"/>
                <a:ext cx="957057" cy="369332"/>
              </a:xfrm>
              <a:prstGeom prst="rect">
                <a:avLst/>
              </a:prstGeom>
              <a:blipFill>
                <a:blip r:embed="rId24"/>
                <a:stretch>
                  <a:fillRect l="-15823" t="-164516" r="-59494" b="-2451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317792" y="5847419"/>
                <a:ext cx="359953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(considering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sz="2400" dirty="0"/>
                  <a:t> as a tensor makes thing easier)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792" y="5847419"/>
                <a:ext cx="3599533" cy="830997"/>
              </a:xfrm>
              <a:prstGeom prst="rect">
                <a:avLst/>
              </a:prstGeom>
              <a:blipFill>
                <a:blip r:embed="rId25"/>
                <a:stretch>
                  <a:fillRect l="-2538" t="-69343" r="-4399" b="-613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07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  <p:bldP spid="58" grpId="0" animBg="1"/>
      <p:bldP spid="11" grpId="0"/>
      <p:bldP spid="59" grpId="0"/>
      <p:bldP spid="63" grpId="0"/>
      <p:bldP spid="64" grpId="0"/>
      <p:bldP spid="65" grpId="0"/>
      <p:bldP spid="68" grpId="0"/>
      <p:bldP spid="69" grpId="0"/>
      <p:bldP spid="71" grpId="0"/>
      <p:bldP spid="72" grpId="0" animBg="1"/>
      <p:bldP spid="16" grpId="0"/>
      <p:bldP spid="73" grpId="0"/>
      <p:bldP spid="18" grpId="0"/>
      <p:bldP spid="80" grpId="0"/>
      <p:bldP spid="8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64985" y="651722"/>
                <a:ext cx="1016625" cy="7411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85" y="651722"/>
                <a:ext cx="1016625" cy="741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/>
          <p:cNvGrpSpPr/>
          <p:nvPr/>
        </p:nvGrpSpPr>
        <p:grpSpPr>
          <a:xfrm>
            <a:off x="4087726" y="1316691"/>
            <a:ext cx="4754908" cy="4059191"/>
            <a:chOff x="4087726" y="1316691"/>
            <a:chExt cx="4754908" cy="4059191"/>
          </a:xfrm>
        </p:grpSpPr>
        <p:cxnSp>
          <p:nvCxnSpPr>
            <p:cNvPr id="33" name="直線單箭頭接點 32"/>
            <p:cNvCxnSpPr>
              <a:cxnSpLocks/>
            </p:cNvCxnSpPr>
            <p:nvPr/>
          </p:nvCxnSpPr>
          <p:spPr>
            <a:xfrm flipV="1">
              <a:off x="8283536" y="2486817"/>
              <a:ext cx="0" cy="10941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橢圓 33"/>
            <p:cNvSpPr/>
            <p:nvPr/>
          </p:nvSpPr>
          <p:spPr>
            <a:xfrm>
              <a:off x="4087726" y="3565415"/>
              <a:ext cx="108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a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  <p:sp>
          <p:nvSpPr>
            <p:cNvPr id="35" name="橢圓 34"/>
            <p:cNvSpPr/>
            <p:nvPr/>
          </p:nvSpPr>
          <p:spPr>
            <a:xfrm>
              <a:off x="5915631" y="3547163"/>
              <a:ext cx="108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z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  <p:sp>
          <p:nvSpPr>
            <p:cNvPr id="36" name="橢圓 35"/>
            <p:cNvSpPr/>
            <p:nvPr/>
          </p:nvSpPr>
          <p:spPr>
            <a:xfrm>
              <a:off x="7743536" y="3547126"/>
              <a:ext cx="108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y</a:t>
              </a:r>
              <a:endParaRPr lang="zh-TW" altLang="en-US" sz="2400" baseline="30000" dirty="0"/>
            </a:p>
          </p:txBody>
        </p:sp>
        <p:sp>
          <p:nvSpPr>
            <p:cNvPr id="37" name="橢圓 36"/>
            <p:cNvSpPr/>
            <p:nvPr/>
          </p:nvSpPr>
          <p:spPr>
            <a:xfrm>
              <a:off x="4087726" y="4655882"/>
              <a:ext cx="1080000" cy="720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  <p:cxnSp>
          <p:nvCxnSpPr>
            <p:cNvPr id="38" name="直線單箭頭接點 37"/>
            <p:cNvCxnSpPr>
              <a:cxnSpLocks/>
              <a:stCxn id="34" idx="6"/>
              <a:endCxn id="35" idx="2"/>
            </p:cNvCxnSpPr>
            <p:nvPr/>
          </p:nvCxnSpPr>
          <p:spPr>
            <a:xfrm flipV="1">
              <a:off x="5167726" y="3907163"/>
              <a:ext cx="747905" cy="182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>
              <a:cxnSpLocks/>
              <a:stCxn id="37" idx="6"/>
              <a:endCxn id="35" idx="2"/>
            </p:cNvCxnSpPr>
            <p:nvPr/>
          </p:nvCxnSpPr>
          <p:spPr>
            <a:xfrm flipV="1">
              <a:off x="5167726" y="3907163"/>
              <a:ext cx="747905" cy="11087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cxnSpLocks/>
            </p:cNvCxnSpPr>
            <p:nvPr/>
          </p:nvCxnSpPr>
          <p:spPr>
            <a:xfrm>
              <a:off x="6995631" y="3925415"/>
              <a:ext cx="7271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橢圓 40"/>
                <p:cNvSpPr/>
                <p:nvPr/>
              </p:nvSpPr>
              <p:spPr>
                <a:xfrm>
                  <a:off x="5915631" y="1757189"/>
                  <a:ext cx="1080000" cy="720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en-US" sz="2400" baseline="30000" dirty="0"/>
                </a:p>
              </p:txBody>
            </p:sp>
          </mc:Choice>
          <mc:Fallback xmlns="">
            <p:sp>
              <p:nvSpPr>
                <p:cNvPr id="41" name="橢圓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631" y="1757189"/>
                  <a:ext cx="1080000" cy="720000"/>
                </a:xfrm>
                <a:prstGeom prst="ellipse">
                  <a:avLst/>
                </a:prstGeom>
                <a:blipFill>
                  <a:blip r:embed="rId4"/>
                  <a:stretch>
                    <a:fillRect r="-55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橢圓 41"/>
                <p:cNvSpPr/>
                <p:nvPr/>
              </p:nvSpPr>
              <p:spPr>
                <a:xfrm>
                  <a:off x="7762634" y="1757189"/>
                  <a:ext cx="1080000" cy="720000"/>
                </a:xfrm>
                <a:prstGeom prst="ellipse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TW" altLang="en-US" sz="2400" baseline="30000" dirty="0"/>
                </a:p>
              </p:txBody>
            </p:sp>
          </mc:Choice>
          <mc:Fallback xmlns="">
            <p:sp>
              <p:nvSpPr>
                <p:cNvPr id="42" name="橢圓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2634" y="1757189"/>
                  <a:ext cx="1080000" cy="720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直線單箭頭接點 42"/>
            <p:cNvCxnSpPr>
              <a:cxnSpLocks/>
            </p:cNvCxnSpPr>
            <p:nvPr/>
          </p:nvCxnSpPr>
          <p:spPr>
            <a:xfrm>
              <a:off x="6995631" y="2117189"/>
              <a:ext cx="7271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6614559" y="1316691"/>
                  <a:ext cx="160608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zh-TW" altLang="en-US" sz="2400" baseline="30000" dirty="0"/>
                              <m:t>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4" name="文字方塊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4559" y="1316691"/>
                  <a:ext cx="1606081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788" t="-18033" r="-17045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/>
                <p:cNvSpPr txBox="1"/>
                <p:nvPr/>
              </p:nvSpPr>
              <p:spPr>
                <a:xfrm>
                  <a:off x="4795268" y="2901220"/>
                  <a:ext cx="154446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文字方塊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5268" y="2901220"/>
                  <a:ext cx="1544462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372" r="-1186" b="-491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/>
                <p:cNvSpPr txBox="1"/>
                <p:nvPr/>
              </p:nvSpPr>
              <p:spPr>
                <a:xfrm>
                  <a:off x="7024016" y="3134249"/>
                  <a:ext cx="554960" cy="70224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7" name="文字方塊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016" y="3134249"/>
                  <a:ext cx="554960" cy="7022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字方塊 49"/>
                <p:cNvSpPr txBox="1"/>
                <p:nvPr/>
              </p:nvSpPr>
              <p:spPr>
                <a:xfrm>
                  <a:off x="5114500" y="4396953"/>
                  <a:ext cx="701922" cy="74110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0" name="文字方塊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4500" y="4396953"/>
                  <a:ext cx="701922" cy="7411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字方塊 51"/>
                <p:cNvSpPr txBox="1"/>
                <p:nvPr/>
              </p:nvSpPr>
              <p:spPr>
                <a:xfrm>
                  <a:off x="7231238" y="3999222"/>
                  <a:ext cx="25596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2" name="文字方塊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1238" y="3999222"/>
                  <a:ext cx="255968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/>
                <p:cNvSpPr txBox="1"/>
                <p:nvPr/>
              </p:nvSpPr>
              <p:spPr>
                <a:xfrm>
                  <a:off x="5114500" y="3608307"/>
                  <a:ext cx="612796" cy="430887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57" name="文字方塊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4500" y="3608307"/>
                  <a:ext cx="612796" cy="43088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矩形 57"/>
          <p:cNvSpPr/>
          <p:nvPr/>
        </p:nvSpPr>
        <p:spPr>
          <a:xfrm>
            <a:off x="1977385" y="540570"/>
            <a:ext cx="2818075" cy="11808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547459" y="855026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m</a:t>
            </a:r>
            <a:endParaRPr lang="zh-TW" altLang="en-US" sz="2400" dirty="0"/>
          </a:p>
        </p:txBody>
      </p:sp>
      <p:sp>
        <p:nvSpPr>
          <p:cNvPr id="59" name="矩形 58"/>
          <p:cNvSpPr/>
          <p:nvPr/>
        </p:nvSpPr>
        <p:spPr>
          <a:xfrm>
            <a:off x="3025425" y="73892"/>
            <a:ext cx="721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/>
              <a:t>mxn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1762422" y="2866218"/>
                <a:ext cx="11933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2800" dirty="0"/>
                  <a:t>: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422" y="2866218"/>
                <a:ext cx="1193322" cy="523220"/>
              </a:xfrm>
              <a:prstGeom prst="rect">
                <a:avLst/>
              </a:prstGeom>
              <a:blipFill>
                <a:blip r:embed="rId1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1781198" y="1967784"/>
                <a:ext cx="11933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2800" dirty="0"/>
                  <a:t>: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198" y="1967784"/>
                <a:ext cx="1193322" cy="523220"/>
              </a:xfrm>
              <a:prstGeom prst="rect">
                <a:avLst/>
              </a:prstGeom>
              <a:blipFill>
                <a:blip r:embed="rId14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2784420" y="1770196"/>
                <a:ext cx="1303306" cy="8924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420" y="1770196"/>
                <a:ext cx="1303306" cy="89248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2797828" y="2711464"/>
                <a:ext cx="1460656" cy="8506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𝑖𝑘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828" y="2711464"/>
                <a:ext cx="1460656" cy="85068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384419" y="1780901"/>
                <a:ext cx="1177758" cy="8924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19" y="1780901"/>
                <a:ext cx="1177758" cy="89248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5326752" y="397552"/>
                <a:ext cx="733213" cy="8924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52" y="397552"/>
                <a:ext cx="733213" cy="89248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 71"/>
          <p:cNvSpPr/>
          <p:nvPr/>
        </p:nvSpPr>
        <p:spPr>
          <a:xfrm>
            <a:off x="3757645" y="1036521"/>
            <a:ext cx="435843" cy="4508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>
            <a:stCxn id="72" idx="3"/>
            <a:endCxn id="71" idx="1"/>
          </p:cNvCxnSpPr>
          <p:nvPr/>
        </p:nvCxnSpPr>
        <p:spPr>
          <a:xfrm flipV="1">
            <a:off x="4193488" y="843796"/>
            <a:ext cx="1133264" cy="4181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3395843" y="1027347"/>
            <a:ext cx="400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i</a:t>
            </a:r>
            <a:endParaRPr lang="zh-TW" altLang="en-US" sz="24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2974520" y="599587"/>
            <a:ext cx="1911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(j-1)</a:t>
            </a:r>
            <a:r>
              <a:rPr lang="en-US" altLang="zh-TW" sz="2400" dirty="0" err="1"/>
              <a:t>xn+k</a:t>
            </a:r>
            <a:endParaRPr lang="zh-TW" altLang="en-US" sz="2400" dirty="0"/>
          </a:p>
        </p:txBody>
      </p:sp>
      <p:sp>
        <p:nvSpPr>
          <p:cNvPr id="48" name="矩形 47"/>
          <p:cNvSpPr/>
          <p:nvPr/>
        </p:nvSpPr>
        <p:spPr>
          <a:xfrm>
            <a:off x="609860" y="4303581"/>
            <a:ext cx="3168794" cy="19926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639129" y="4333073"/>
            <a:ext cx="799633" cy="3746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164719" y="5026212"/>
                <a:ext cx="3227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19" y="5026212"/>
                <a:ext cx="322787" cy="523220"/>
              </a:xfrm>
              <a:prstGeom prst="rect">
                <a:avLst/>
              </a:prstGeom>
              <a:blipFill>
                <a:blip r:embed="rId19"/>
                <a:stretch>
                  <a:fillRect r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1251497" y="6192245"/>
                <a:ext cx="17547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497" y="6192245"/>
                <a:ext cx="1754799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 53"/>
          <p:cNvSpPr/>
          <p:nvPr/>
        </p:nvSpPr>
        <p:spPr>
          <a:xfrm>
            <a:off x="1438762" y="4735654"/>
            <a:ext cx="799633" cy="3746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>
            <a:off x="2256252" y="5093079"/>
            <a:ext cx="799633" cy="3746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914805" y="4335747"/>
                <a:ext cx="247953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805" y="4335747"/>
                <a:ext cx="247953" cy="369332"/>
              </a:xfrm>
              <a:prstGeom prst="rect">
                <a:avLst/>
              </a:prstGeom>
              <a:blipFill>
                <a:blip r:embed="rId21"/>
                <a:stretch>
                  <a:fillRect l="-14634" r="-146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/>
              <p:cNvSpPr txBox="1"/>
              <p:nvPr/>
            </p:nvSpPr>
            <p:spPr>
              <a:xfrm>
                <a:off x="1722929" y="4723747"/>
                <a:ext cx="247953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929" y="4723747"/>
                <a:ext cx="247953" cy="369332"/>
              </a:xfrm>
              <a:prstGeom prst="rect">
                <a:avLst/>
              </a:prstGeom>
              <a:blipFill>
                <a:blip r:embed="rId22"/>
                <a:stretch>
                  <a:fillRect l="-17500" r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2561182" y="5093079"/>
                <a:ext cx="247953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182" y="5093079"/>
                <a:ext cx="247953" cy="369332"/>
              </a:xfrm>
              <a:prstGeom prst="rect">
                <a:avLst/>
              </a:prstGeom>
              <a:blipFill>
                <a:blip r:embed="rId23"/>
                <a:stretch>
                  <a:fillRect l="-14634" r="-146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1242763" y="5667104"/>
                <a:ext cx="238847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763" y="5667104"/>
                <a:ext cx="238847" cy="369332"/>
              </a:xfrm>
              <a:prstGeom prst="rect">
                <a:avLst/>
              </a:prstGeom>
              <a:blipFill>
                <a:blip r:embed="rId24"/>
                <a:stretch>
                  <a:fillRect l="-30769" r="-30769"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/>
              <p:cNvSpPr txBox="1"/>
              <p:nvPr/>
            </p:nvSpPr>
            <p:spPr>
              <a:xfrm>
                <a:off x="3145745" y="4483634"/>
                <a:ext cx="238847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4" name="文字方塊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745" y="4483634"/>
                <a:ext cx="238847" cy="369332"/>
              </a:xfrm>
              <a:prstGeom prst="rect">
                <a:avLst/>
              </a:prstGeom>
              <a:blipFill>
                <a:blip r:embed="rId25"/>
                <a:stretch>
                  <a:fillRect l="-28205" r="-33333"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1438434" y="4245059"/>
            <a:ext cx="955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i</a:t>
            </a:r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2252962" y="4676388"/>
            <a:ext cx="955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i</a:t>
            </a:r>
            <a:r>
              <a:rPr lang="en-US" altLang="zh-TW" sz="2400" dirty="0"/>
              <a:t>=2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7265007" y="2657867"/>
                <a:ext cx="957057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007" y="2657867"/>
                <a:ext cx="957057" cy="369332"/>
              </a:xfrm>
              <a:prstGeom prst="rect">
                <a:avLst/>
              </a:prstGeom>
              <a:blipFill>
                <a:blip r:embed="rId26"/>
                <a:stretch>
                  <a:fillRect l="-15823" t="-164516" r="-59494" b="-2451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矩形 61"/>
          <p:cNvSpPr/>
          <p:nvPr/>
        </p:nvSpPr>
        <p:spPr>
          <a:xfrm>
            <a:off x="4314082" y="5299890"/>
            <a:ext cx="721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/>
              <a:t>mxn</a:t>
            </a:r>
            <a:endParaRPr lang="zh-TW" altLang="en-US" sz="2400" dirty="0"/>
          </a:p>
        </p:txBody>
      </p:sp>
      <p:sp>
        <p:nvSpPr>
          <p:cNvPr id="76" name="矩形 75"/>
          <p:cNvSpPr/>
          <p:nvPr/>
        </p:nvSpPr>
        <p:spPr>
          <a:xfrm>
            <a:off x="4440544" y="4152891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n</a:t>
            </a:r>
            <a:endParaRPr lang="zh-TW" altLang="en-US" sz="2400" dirty="0"/>
          </a:p>
        </p:txBody>
      </p:sp>
      <p:sp>
        <p:nvSpPr>
          <p:cNvPr id="77" name="矩形 76"/>
          <p:cNvSpPr/>
          <p:nvPr/>
        </p:nvSpPr>
        <p:spPr>
          <a:xfrm>
            <a:off x="6285975" y="4152891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m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580213" y="3582220"/>
                <a:ext cx="8810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13" y="3582220"/>
                <a:ext cx="881063" cy="461665"/>
              </a:xfrm>
              <a:prstGeom prst="rect">
                <a:avLst/>
              </a:prstGeom>
              <a:blipFill>
                <a:blip r:embed="rId27"/>
                <a:stretch>
                  <a:fillRect l="-4828" r="-690" b="-17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1416767" y="3577529"/>
                <a:ext cx="8810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767" y="3577529"/>
                <a:ext cx="881063" cy="461665"/>
              </a:xfrm>
              <a:prstGeom prst="rect">
                <a:avLst/>
              </a:prstGeom>
              <a:blipFill>
                <a:blip r:embed="rId28"/>
                <a:stretch>
                  <a:fillRect l="-4828" r="-690" b="-15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/>
              <p:cNvSpPr txBox="1"/>
              <p:nvPr/>
            </p:nvSpPr>
            <p:spPr>
              <a:xfrm>
                <a:off x="2249327" y="3577529"/>
                <a:ext cx="8810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0" name="文字方塊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327" y="3577529"/>
                <a:ext cx="881063" cy="461665"/>
              </a:xfrm>
              <a:prstGeom prst="rect">
                <a:avLst/>
              </a:prstGeom>
              <a:blipFill>
                <a:blip r:embed="rId29"/>
                <a:stretch>
                  <a:fillRect l="-4828" b="-15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右大括弧 3"/>
          <p:cNvSpPr/>
          <p:nvPr/>
        </p:nvSpPr>
        <p:spPr>
          <a:xfrm rot="16200000">
            <a:off x="914701" y="3809002"/>
            <a:ext cx="212088" cy="792044"/>
          </a:xfrm>
          <a:prstGeom prst="rightBrace">
            <a:avLst>
              <a:gd name="adj1" fmla="val 78266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右大括弧 80"/>
          <p:cNvSpPr/>
          <p:nvPr/>
        </p:nvSpPr>
        <p:spPr>
          <a:xfrm rot="16200000">
            <a:off x="1735530" y="3796733"/>
            <a:ext cx="212088" cy="792044"/>
          </a:xfrm>
          <a:prstGeom prst="rightBrace">
            <a:avLst>
              <a:gd name="adj1" fmla="val 78266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右大括弧 81"/>
          <p:cNvSpPr/>
          <p:nvPr/>
        </p:nvSpPr>
        <p:spPr>
          <a:xfrm rot="16200000">
            <a:off x="2542422" y="3796733"/>
            <a:ext cx="212088" cy="792044"/>
          </a:xfrm>
          <a:prstGeom prst="rightBrace">
            <a:avLst>
              <a:gd name="adj1" fmla="val 78266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文字方塊 82"/>
          <p:cNvSpPr txBox="1"/>
          <p:nvPr/>
        </p:nvSpPr>
        <p:spPr>
          <a:xfrm>
            <a:off x="6190390" y="4880464"/>
            <a:ext cx="2222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Considering W</a:t>
            </a:r>
            <a:r>
              <a:rPr lang="en-US" altLang="zh-TW" sz="2400" baseline="30000" dirty="0"/>
              <a:t>2</a:t>
            </a:r>
            <a:r>
              <a:rPr lang="zh-TW" altLang="en-US" sz="2400" baseline="30000" dirty="0"/>
              <a:t> </a:t>
            </a:r>
            <a:r>
              <a:rPr lang="en-US" altLang="zh-TW" sz="2400" dirty="0"/>
              <a:t>as a </a:t>
            </a:r>
            <a:r>
              <a:rPr lang="en-US" altLang="zh-TW" sz="2400" dirty="0" err="1"/>
              <a:t>mxn</a:t>
            </a:r>
            <a:r>
              <a:rPr lang="en-US" altLang="zh-TW" sz="2400" dirty="0"/>
              <a:t> </a:t>
            </a:r>
            <a:r>
              <a:rPr lang="en-US" altLang="zh-TW" sz="2400" b="1" dirty="0"/>
              <a:t>vector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5577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1" grpId="0"/>
      <p:bldP spid="53" grpId="0"/>
      <p:bldP spid="54" grpId="0" animBg="1"/>
      <p:bldP spid="55" grpId="0" animBg="1"/>
      <p:bldP spid="56" grpId="0"/>
      <p:bldP spid="66" grpId="0"/>
      <p:bldP spid="67" grpId="0"/>
      <p:bldP spid="70" grpId="0"/>
      <p:bldP spid="74" grpId="0"/>
      <p:bldP spid="2" grpId="0"/>
      <p:bldP spid="75" grpId="0"/>
      <p:bldP spid="78" grpId="0"/>
      <p:bldP spid="79" grpId="0"/>
      <p:bldP spid="80" grpId="0"/>
      <p:bldP spid="4" grpId="0" animBg="1"/>
      <p:bldP spid="81" grpId="0" animBg="1"/>
      <p:bldP spid="8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線單箭頭接點 76"/>
          <p:cNvCxnSpPr>
            <a:cxnSpLocks/>
          </p:cNvCxnSpPr>
          <p:nvPr/>
        </p:nvCxnSpPr>
        <p:spPr>
          <a:xfrm flipV="1">
            <a:off x="8283536" y="2486817"/>
            <a:ext cx="0" cy="1094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cxnSpLocks/>
          </p:cNvCxnSpPr>
          <p:nvPr/>
        </p:nvCxnSpPr>
        <p:spPr>
          <a:xfrm>
            <a:off x="1246767" y="3907126"/>
            <a:ext cx="10337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/>
          <p:cNvSpPr/>
          <p:nvPr/>
        </p:nvSpPr>
        <p:spPr>
          <a:xfrm>
            <a:off x="660107" y="3549741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44" name="橢圓 43"/>
          <p:cNvSpPr/>
          <p:nvPr/>
        </p:nvSpPr>
        <p:spPr>
          <a:xfrm>
            <a:off x="508463" y="4654855"/>
            <a:ext cx="108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8" name="橢圓 47"/>
          <p:cNvSpPr/>
          <p:nvPr/>
        </p:nvSpPr>
        <p:spPr>
          <a:xfrm>
            <a:off x="2280544" y="3565415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9" name="橢圓 48"/>
          <p:cNvSpPr/>
          <p:nvPr/>
        </p:nvSpPr>
        <p:spPr>
          <a:xfrm>
            <a:off x="4087726" y="3565415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3596151" y="3964080"/>
                <a:ext cx="2559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151" y="3964080"/>
                <a:ext cx="255968" cy="369332"/>
              </a:xfrm>
              <a:prstGeom prst="rect">
                <a:avLst/>
              </a:prstGeom>
              <a:blipFill>
                <a:blip r:embed="rId2"/>
                <a:stretch>
                  <a:fillRect l="-16667"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橢圓 53"/>
          <p:cNvSpPr/>
          <p:nvPr/>
        </p:nvSpPr>
        <p:spPr>
          <a:xfrm>
            <a:off x="5915631" y="3547163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55" name="橢圓 54"/>
          <p:cNvSpPr/>
          <p:nvPr/>
        </p:nvSpPr>
        <p:spPr>
          <a:xfrm>
            <a:off x="7743536" y="3547126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endParaRPr lang="zh-TW" altLang="en-US" sz="2400" baseline="30000" dirty="0"/>
          </a:p>
        </p:txBody>
      </p:sp>
      <p:sp>
        <p:nvSpPr>
          <p:cNvPr id="56" name="橢圓 55"/>
          <p:cNvSpPr/>
          <p:nvPr/>
        </p:nvSpPr>
        <p:spPr>
          <a:xfrm>
            <a:off x="4087726" y="4655882"/>
            <a:ext cx="108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cxnSp>
        <p:nvCxnSpPr>
          <p:cNvPr id="61" name="直線單箭頭接點 60"/>
          <p:cNvCxnSpPr>
            <a:cxnSpLocks/>
            <a:endCxn id="48" idx="2"/>
          </p:cNvCxnSpPr>
          <p:nvPr/>
        </p:nvCxnSpPr>
        <p:spPr>
          <a:xfrm flipV="1">
            <a:off x="1588463" y="3925415"/>
            <a:ext cx="692081" cy="1071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cxnSpLocks/>
            <a:stCxn id="48" idx="6"/>
            <a:endCxn id="49" idx="2"/>
          </p:cNvCxnSpPr>
          <p:nvPr/>
        </p:nvCxnSpPr>
        <p:spPr>
          <a:xfrm>
            <a:off x="3360544" y="3925415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cxnSpLocks/>
            <a:stCxn id="49" idx="6"/>
            <a:endCxn id="54" idx="2"/>
          </p:cNvCxnSpPr>
          <p:nvPr/>
        </p:nvCxnSpPr>
        <p:spPr>
          <a:xfrm flipV="1">
            <a:off x="5167726" y="3907163"/>
            <a:ext cx="747905" cy="182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cxnSpLocks/>
            <a:stCxn id="56" idx="6"/>
            <a:endCxn id="54" idx="2"/>
          </p:cNvCxnSpPr>
          <p:nvPr/>
        </p:nvCxnSpPr>
        <p:spPr>
          <a:xfrm flipV="1">
            <a:off x="5167726" y="3907163"/>
            <a:ext cx="747905" cy="11087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7231238" y="3944891"/>
                <a:ext cx="2559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238" y="3944891"/>
                <a:ext cx="255968" cy="369332"/>
              </a:xfrm>
              <a:prstGeom prst="rect">
                <a:avLst/>
              </a:prstGeom>
              <a:blipFill>
                <a:blip r:embed="rId3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單箭頭接點 69"/>
          <p:cNvCxnSpPr>
            <a:cxnSpLocks/>
          </p:cNvCxnSpPr>
          <p:nvPr/>
        </p:nvCxnSpPr>
        <p:spPr>
          <a:xfrm>
            <a:off x="6995631" y="3925415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橢圓 73"/>
              <p:cNvSpPr/>
              <p:nvPr/>
            </p:nvSpPr>
            <p:spPr>
              <a:xfrm>
                <a:off x="5915631" y="1757189"/>
                <a:ext cx="1080000" cy="720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74" name="橢圓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31" y="1757189"/>
                <a:ext cx="1080000" cy="720000"/>
              </a:xfrm>
              <a:prstGeom prst="ellipse">
                <a:avLst/>
              </a:prstGeom>
              <a:blipFill>
                <a:blip r:embed="rId6"/>
                <a:stretch>
                  <a:fillRect r="-5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橢圓 74"/>
              <p:cNvSpPr/>
              <p:nvPr/>
            </p:nvSpPr>
            <p:spPr>
              <a:xfrm>
                <a:off x="7762634" y="1757189"/>
                <a:ext cx="1080000" cy="7200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75" name="橢圓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634" y="1757189"/>
                <a:ext cx="1080000" cy="72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單箭頭接點 75"/>
          <p:cNvCxnSpPr>
            <a:cxnSpLocks/>
          </p:cNvCxnSpPr>
          <p:nvPr/>
        </p:nvCxnSpPr>
        <p:spPr>
          <a:xfrm>
            <a:off x="6995631" y="2117189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614559" y="1316691"/>
                <a:ext cx="16060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zh-TW" altLang="en-US" sz="2400" baseline="30000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59" y="1316691"/>
                <a:ext cx="1606081" cy="369332"/>
              </a:xfrm>
              <a:prstGeom prst="rect">
                <a:avLst/>
              </a:prstGeom>
              <a:blipFill>
                <a:blip r:embed="rId8"/>
                <a:stretch>
                  <a:fillRect l="-3788" t="-18033" r="-1704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7024016" y="3134249"/>
                <a:ext cx="554960" cy="70224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016" y="3134249"/>
                <a:ext cx="554960" cy="7022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3441642" y="3092114"/>
                <a:ext cx="563296" cy="7403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642" y="3092114"/>
                <a:ext cx="563296" cy="740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5268712" y="3396326"/>
                <a:ext cx="522579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712" y="3396326"/>
                <a:ext cx="522579" cy="369332"/>
              </a:xfrm>
              <a:prstGeom prst="rect">
                <a:avLst/>
              </a:prstGeom>
              <a:blipFill>
                <a:blip r:embed="rId11"/>
                <a:stretch>
                  <a:fillRect l="-12644" r="-2299" b="-4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1562088" y="3396326"/>
                <a:ext cx="522579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088" y="3396326"/>
                <a:ext cx="522579" cy="369332"/>
              </a:xfrm>
              <a:prstGeom prst="rect">
                <a:avLst/>
              </a:prstGeom>
              <a:blipFill>
                <a:blip r:embed="rId12"/>
                <a:stretch>
                  <a:fillRect l="-11494" r="-2299" b="-4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51397" y="4807324"/>
            <a:ext cx="2692361" cy="1790095"/>
          </a:xfrm>
          <a:prstGeom prst="rect">
            <a:avLst/>
          </a:prstGeom>
        </p:spPr>
      </p:pic>
      <p:grpSp>
        <p:nvGrpSpPr>
          <p:cNvPr id="78" name="群組 77"/>
          <p:cNvGrpSpPr/>
          <p:nvPr/>
        </p:nvGrpSpPr>
        <p:grpSpPr>
          <a:xfrm>
            <a:off x="4293522" y="1573334"/>
            <a:ext cx="1148075" cy="1168160"/>
            <a:chOff x="6614559" y="5254480"/>
            <a:chExt cx="1148075" cy="1168160"/>
          </a:xfrm>
        </p:grpSpPr>
        <p:sp>
          <p:nvSpPr>
            <p:cNvPr id="79" name="矩形 78"/>
            <p:cNvSpPr/>
            <p:nvPr/>
          </p:nvSpPr>
          <p:spPr>
            <a:xfrm>
              <a:off x="6617001" y="5254480"/>
              <a:ext cx="1145633" cy="116816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sz="2400" dirty="0"/>
            </a:p>
          </p:txBody>
        </p:sp>
        <p:sp>
          <p:nvSpPr>
            <p:cNvPr id="81" name="矩形 80"/>
            <p:cNvSpPr/>
            <p:nvPr/>
          </p:nvSpPr>
          <p:spPr>
            <a:xfrm>
              <a:off x="6614559" y="5254480"/>
              <a:ext cx="263319" cy="27536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6891000" y="5550997"/>
              <a:ext cx="263319" cy="27536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7191718" y="5826365"/>
              <a:ext cx="263319" cy="27536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7480216" y="6118008"/>
              <a:ext cx="263319" cy="27536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5" name="群組 84"/>
          <p:cNvGrpSpPr/>
          <p:nvPr/>
        </p:nvGrpSpPr>
        <p:grpSpPr>
          <a:xfrm>
            <a:off x="1476214" y="1641010"/>
            <a:ext cx="1148075" cy="1168160"/>
            <a:chOff x="6614559" y="5254480"/>
            <a:chExt cx="1148075" cy="1168160"/>
          </a:xfrm>
        </p:grpSpPr>
        <p:sp>
          <p:nvSpPr>
            <p:cNvPr id="86" name="矩形 85"/>
            <p:cNvSpPr/>
            <p:nvPr/>
          </p:nvSpPr>
          <p:spPr>
            <a:xfrm>
              <a:off x="6617001" y="5254480"/>
              <a:ext cx="1145633" cy="116816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sz="2400" dirty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6614559" y="5254480"/>
              <a:ext cx="263319" cy="27536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6891000" y="5550997"/>
              <a:ext cx="263319" cy="27536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7191718" y="5826365"/>
              <a:ext cx="263319" cy="27536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7480216" y="6118008"/>
              <a:ext cx="263319" cy="27536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字方塊 90"/>
              <p:cNvSpPr txBox="1"/>
              <p:nvPr/>
            </p:nvSpPr>
            <p:spPr>
              <a:xfrm>
                <a:off x="5277024" y="4349984"/>
                <a:ext cx="701922" cy="7411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1" name="文字方塊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024" y="4349984"/>
                <a:ext cx="701922" cy="7411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/>
          <p:cNvCxnSpPr>
            <a:stCxn id="30" idx="1"/>
          </p:cNvCxnSpPr>
          <p:nvPr/>
        </p:nvCxnSpPr>
        <p:spPr>
          <a:xfrm flipH="1" flipV="1">
            <a:off x="5530001" y="2574546"/>
            <a:ext cx="1494015" cy="9108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cxnSpLocks/>
          </p:cNvCxnSpPr>
          <p:nvPr/>
        </p:nvCxnSpPr>
        <p:spPr>
          <a:xfrm flipH="1" flipV="1">
            <a:off x="2621926" y="2379552"/>
            <a:ext cx="763756" cy="9010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cxnSpLocks/>
            <a:stCxn id="91" idx="3"/>
          </p:cNvCxnSpPr>
          <p:nvPr/>
        </p:nvCxnSpPr>
        <p:spPr>
          <a:xfrm>
            <a:off x="5978946" y="4720534"/>
            <a:ext cx="392846" cy="7340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107939" y="5163172"/>
            <a:ext cx="2337134" cy="14911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字方塊 93"/>
              <p:cNvSpPr txBox="1"/>
              <p:nvPr/>
            </p:nvSpPr>
            <p:spPr>
              <a:xfrm>
                <a:off x="1560078" y="4246455"/>
                <a:ext cx="695319" cy="7403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4" name="文字方塊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078" y="4246455"/>
                <a:ext cx="695319" cy="74033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線單箭頭接點 94"/>
          <p:cNvCxnSpPr>
            <a:cxnSpLocks/>
          </p:cNvCxnSpPr>
          <p:nvPr/>
        </p:nvCxnSpPr>
        <p:spPr>
          <a:xfrm>
            <a:off x="2249024" y="4634703"/>
            <a:ext cx="839117" cy="5284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/>
              <p:cNvSpPr txBox="1"/>
              <p:nvPr/>
            </p:nvSpPr>
            <p:spPr>
              <a:xfrm>
                <a:off x="1777813" y="287436"/>
                <a:ext cx="512704" cy="89287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9" name="文字方塊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813" y="287436"/>
                <a:ext cx="512704" cy="89287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字方塊 99"/>
              <p:cNvSpPr txBox="1"/>
              <p:nvPr/>
            </p:nvSpPr>
            <p:spPr>
              <a:xfrm>
                <a:off x="2480511" y="326663"/>
                <a:ext cx="649088" cy="81926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0" name="文字方塊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511" y="326663"/>
                <a:ext cx="649088" cy="81926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/>
              <p:cNvSpPr txBox="1"/>
              <p:nvPr/>
            </p:nvSpPr>
            <p:spPr>
              <a:xfrm>
                <a:off x="3354212" y="605682"/>
                <a:ext cx="612796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1" name="文字方塊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212" y="605682"/>
                <a:ext cx="612796" cy="43088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字方塊 101"/>
              <p:cNvSpPr txBox="1"/>
              <p:nvPr/>
            </p:nvSpPr>
            <p:spPr>
              <a:xfrm>
                <a:off x="4172804" y="326663"/>
                <a:ext cx="659861" cy="86369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2" name="文字方塊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804" y="326663"/>
                <a:ext cx="659861" cy="86369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/>
              <p:cNvSpPr txBox="1"/>
              <p:nvPr/>
            </p:nvSpPr>
            <p:spPr>
              <a:xfrm>
                <a:off x="600134" y="5367697"/>
                <a:ext cx="695319" cy="70224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5" name="文字方塊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34" y="5367697"/>
                <a:ext cx="695319" cy="70224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群組 16"/>
          <p:cNvGrpSpPr/>
          <p:nvPr/>
        </p:nvGrpSpPr>
        <p:grpSpPr>
          <a:xfrm>
            <a:off x="360502" y="326663"/>
            <a:ext cx="1251366" cy="819263"/>
            <a:chOff x="157502" y="686382"/>
            <a:chExt cx="1251366" cy="8192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字方塊 102"/>
                <p:cNvSpPr txBox="1"/>
                <p:nvPr/>
              </p:nvSpPr>
              <p:spPr>
                <a:xfrm>
                  <a:off x="157502" y="686382"/>
                  <a:ext cx="814582" cy="819263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zh-TW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03" name="文字方塊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502" y="686382"/>
                  <a:ext cx="814582" cy="819263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/>
                <p:cNvSpPr txBox="1"/>
                <p:nvPr/>
              </p:nvSpPr>
              <p:spPr>
                <a:xfrm>
                  <a:off x="1059413" y="903878"/>
                  <a:ext cx="3494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6" name="文字方塊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413" y="903878"/>
                  <a:ext cx="349455" cy="430887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字方塊 105"/>
              <p:cNvSpPr txBox="1"/>
              <p:nvPr/>
            </p:nvSpPr>
            <p:spPr>
              <a:xfrm>
                <a:off x="4958306" y="335719"/>
                <a:ext cx="832985" cy="86369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6" name="文字方塊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306" y="335719"/>
                <a:ext cx="832985" cy="863698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字方塊 106"/>
              <p:cNvSpPr txBox="1"/>
              <p:nvPr/>
            </p:nvSpPr>
            <p:spPr>
              <a:xfrm>
                <a:off x="5926380" y="259665"/>
                <a:ext cx="2774798" cy="980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=[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num>
                              <m:den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den>
                            </m:f>
                          </m:e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</m:e>
                        </m:mr>
                      </m:m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7" name="文字方塊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380" y="259665"/>
                <a:ext cx="2774798" cy="98052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7265007" y="2657867"/>
                <a:ext cx="957057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007" y="2657867"/>
                <a:ext cx="957057" cy="369332"/>
              </a:xfrm>
              <a:prstGeom prst="rect">
                <a:avLst/>
              </a:prstGeom>
              <a:blipFill>
                <a:blip r:embed="rId30"/>
                <a:stretch>
                  <a:fillRect l="-15823" t="-164516" r="-59494" b="-2451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24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94" grpId="0" animBg="1"/>
      <p:bldP spid="99" grpId="0" animBg="1"/>
      <p:bldP spid="100" grpId="0" animBg="1"/>
      <p:bldP spid="101" grpId="0" animBg="1"/>
      <p:bldP spid="102" grpId="0" animBg="1"/>
      <p:bldP spid="105" grpId="0" animBg="1"/>
      <p:bldP spid="106" grpId="0" animBg="1"/>
      <p:bldP spid="10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95800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dirty="0"/>
              <a:t>Computational Graph</a:t>
            </a:r>
            <a:br>
              <a:rPr lang="en-US" altLang="zh-TW" dirty="0"/>
            </a:br>
            <a:r>
              <a:rPr lang="en-US" altLang="zh-TW" dirty="0"/>
              <a:t>for Recurrent Network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667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Recurrent Network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507065" y="2576118"/>
            <a:ext cx="931333" cy="931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</a:t>
            </a:r>
            <a:endParaRPr lang="zh-TW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541867" y="2576117"/>
            <a:ext cx="507999" cy="931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h</a:t>
            </a:r>
            <a:r>
              <a:rPr lang="en-US" altLang="zh-TW" sz="2800" baseline="30000" dirty="0"/>
              <a:t>0</a:t>
            </a:r>
            <a:endParaRPr lang="zh-TW" altLang="en-US" sz="2800" baseline="30000" dirty="0"/>
          </a:p>
        </p:txBody>
      </p:sp>
      <p:sp>
        <p:nvSpPr>
          <p:cNvPr id="23" name="矩形 22"/>
          <p:cNvSpPr/>
          <p:nvPr/>
        </p:nvSpPr>
        <p:spPr>
          <a:xfrm>
            <a:off x="2861734" y="2599265"/>
            <a:ext cx="507999" cy="931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h</a:t>
            </a:r>
            <a:r>
              <a:rPr lang="en-US" altLang="zh-TW" sz="2800" baseline="30000" dirty="0"/>
              <a:t>1</a:t>
            </a:r>
            <a:endParaRPr lang="zh-TW" altLang="en-US" sz="2800" baseline="30000" dirty="0"/>
          </a:p>
        </p:txBody>
      </p:sp>
      <p:sp>
        <p:nvSpPr>
          <p:cNvPr id="24" name="矩形 23"/>
          <p:cNvSpPr/>
          <p:nvPr/>
        </p:nvSpPr>
        <p:spPr>
          <a:xfrm>
            <a:off x="1507065" y="1690689"/>
            <a:ext cx="931333" cy="4656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y</a:t>
            </a:r>
            <a:r>
              <a:rPr lang="en-US" altLang="zh-TW" sz="2800" baseline="30000" dirty="0"/>
              <a:t>1</a:t>
            </a:r>
            <a:endParaRPr lang="zh-TW" altLang="en-US" sz="2800" baseline="30000" dirty="0"/>
          </a:p>
        </p:txBody>
      </p:sp>
      <p:sp>
        <p:nvSpPr>
          <p:cNvPr id="25" name="矩形 24"/>
          <p:cNvSpPr/>
          <p:nvPr/>
        </p:nvSpPr>
        <p:spPr>
          <a:xfrm>
            <a:off x="1507065" y="3898242"/>
            <a:ext cx="931333" cy="4656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x</a:t>
            </a:r>
            <a:r>
              <a:rPr lang="en-US" altLang="zh-TW" sz="2800" baseline="30000" dirty="0"/>
              <a:t>1</a:t>
            </a:r>
            <a:endParaRPr lang="zh-TW" altLang="en-US" sz="2800" baseline="30000" dirty="0"/>
          </a:p>
        </p:txBody>
      </p:sp>
      <p:cxnSp>
        <p:nvCxnSpPr>
          <p:cNvPr id="27" name="直線單箭頭接點 26"/>
          <p:cNvCxnSpPr>
            <a:cxnSpLocks/>
          </p:cNvCxnSpPr>
          <p:nvPr/>
        </p:nvCxnSpPr>
        <p:spPr>
          <a:xfrm>
            <a:off x="1100664" y="3047999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cxnSpLocks/>
          </p:cNvCxnSpPr>
          <p:nvPr/>
        </p:nvCxnSpPr>
        <p:spPr>
          <a:xfrm>
            <a:off x="2472266" y="3064932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cxnSpLocks/>
          </p:cNvCxnSpPr>
          <p:nvPr/>
        </p:nvCxnSpPr>
        <p:spPr>
          <a:xfrm rot="16200000">
            <a:off x="1794930" y="2368023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cxnSpLocks/>
          </p:cNvCxnSpPr>
          <p:nvPr/>
        </p:nvCxnSpPr>
        <p:spPr>
          <a:xfrm rot="16200000">
            <a:off x="1794930" y="3702184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793069" y="2605094"/>
            <a:ext cx="931333" cy="931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</a:t>
            </a:r>
            <a:endParaRPr lang="zh-TW" altLang="en-US" sz="2800" dirty="0"/>
          </a:p>
        </p:txBody>
      </p:sp>
      <p:sp>
        <p:nvSpPr>
          <p:cNvPr id="36" name="矩形 35"/>
          <p:cNvSpPr/>
          <p:nvPr/>
        </p:nvSpPr>
        <p:spPr>
          <a:xfrm>
            <a:off x="5147738" y="2628241"/>
            <a:ext cx="507999" cy="931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h</a:t>
            </a:r>
            <a:r>
              <a:rPr lang="en-US" altLang="zh-TW" sz="2800" baseline="30000" dirty="0"/>
              <a:t>2</a:t>
            </a:r>
            <a:endParaRPr lang="zh-TW" altLang="en-US" sz="2800" baseline="30000" dirty="0"/>
          </a:p>
        </p:txBody>
      </p:sp>
      <p:sp>
        <p:nvSpPr>
          <p:cNvPr id="37" name="矩形 36"/>
          <p:cNvSpPr/>
          <p:nvPr/>
        </p:nvSpPr>
        <p:spPr>
          <a:xfrm>
            <a:off x="3793069" y="1719665"/>
            <a:ext cx="931333" cy="4656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y</a:t>
            </a:r>
            <a:r>
              <a:rPr lang="en-US" altLang="zh-TW" sz="2800" baseline="30000" dirty="0"/>
              <a:t>2</a:t>
            </a:r>
            <a:endParaRPr lang="zh-TW" altLang="en-US" sz="2800" baseline="30000" dirty="0"/>
          </a:p>
        </p:txBody>
      </p:sp>
      <p:sp>
        <p:nvSpPr>
          <p:cNvPr id="38" name="矩形 37"/>
          <p:cNvSpPr/>
          <p:nvPr/>
        </p:nvSpPr>
        <p:spPr>
          <a:xfrm>
            <a:off x="3793069" y="3927218"/>
            <a:ext cx="931333" cy="4656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x</a:t>
            </a:r>
            <a:r>
              <a:rPr lang="en-US" altLang="zh-TW" sz="2800" baseline="30000" dirty="0"/>
              <a:t>2</a:t>
            </a:r>
            <a:endParaRPr lang="zh-TW" altLang="en-US" sz="2800" baseline="30000" dirty="0"/>
          </a:p>
        </p:txBody>
      </p:sp>
      <p:cxnSp>
        <p:nvCxnSpPr>
          <p:cNvPr id="39" name="直線單箭頭接點 38"/>
          <p:cNvCxnSpPr>
            <a:cxnSpLocks/>
          </p:cNvCxnSpPr>
          <p:nvPr/>
        </p:nvCxnSpPr>
        <p:spPr>
          <a:xfrm>
            <a:off x="3386668" y="3076975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cxnSpLocks/>
          </p:cNvCxnSpPr>
          <p:nvPr/>
        </p:nvCxnSpPr>
        <p:spPr>
          <a:xfrm>
            <a:off x="4758270" y="3093908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cxnSpLocks/>
          </p:cNvCxnSpPr>
          <p:nvPr/>
        </p:nvCxnSpPr>
        <p:spPr>
          <a:xfrm rot="16200000">
            <a:off x="4080934" y="2396999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cxnSpLocks/>
          </p:cNvCxnSpPr>
          <p:nvPr/>
        </p:nvCxnSpPr>
        <p:spPr>
          <a:xfrm rot="16200000">
            <a:off x="4080934" y="3731160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6112939" y="2609982"/>
            <a:ext cx="931333" cy="931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</a:t>
            </a:r>
            <a:endParaRPr lang="zh-TW" altLang="en-US" sz="2800" dirty="0"/>
          </a:p>
        </p:txBody>
      </p:sp>
      <p:sp>
        <p:nvSpPr>
          <p:cNvPr id="44" name="矩形 43"/>
          <p:cNvSpPr/>
          <p:nvPr/>
        </p:nvSpPr>
        <p:spPr>
          <a:xfrm>
            <a:off x="7467608" y="2633129"/>
            <a:ext cx="507999" cy="931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h</a:t>
            </a:r>
            <a:r>
              <a:rPr lang="en-US" altLang="zh-TW" sz="2800" baseline="30000" dirty="0"/>
              <a:t>3</a:t>
            </a:r>
            <a:endParaRPr lang="zh-TW" altLang="en-US" sz="2800" baseline="30000" dirty="0"/>
          </a:p>
        </p:txBody>
      </p:sp>
      <p:sp>
        <p:nvSpPr>
          <p:cNvPr id="45" name="矩形 44"/>
          <p:cNvSpPr/>
          <p:nvPr/>
        </p:nvSpPr>
        <p:spPr>
          <a:xfrm>
            <a:off x="6112939" y="1724553"/>
            <a:ext cx="931333" cy="4656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y</a:t>
            </a:r>
            <a:r>
              <a:rPr lang="en-US" altLang="zh-TW" sz="2800" baseline="30000" dirty="0"/>
              <a:t>3</a:t>
            </a:r>
            <a:endParaRPr lang="zh-TW" altLang="en-US" sz="2800" baseline="30000" dirty="0"/>
          </a:p>
        </p:txBody>
      </p:sp>
      <p:sp>
        <p:nvSpPr>
          <p:cNvPr id="46" name="矩形 45"/>
          <p:cNvSpPr/>
          <p:nvPr/>
        </p:nvSpPr>
        <p:spPr>
          <a:xfrm>
            <a:off x="6112939" y="3932106"/>
            <a:ext cx="931333" cy="4656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x</a:t>
            </a:r>
            <a:r>
              <a:rPr lang="en-US" altLang="zh-TW" sz="2800" baseline="30000" dirty="0"/>
              <a:t>3</a:t>
            </a:r>
            <a:endParaRPr lang="zh-TW" altLang="en-US" sz="2800" baseline="30000" dirty="0"/>
          </a:p>
        </p:txBody>
      </p:sp>
      <p:cxnSp>
        <p:nvCxnSpPr>
          <p:cNvPr id="47" name="直線單箭頭接點 46"/>
          <p:cNvCxnSpPr>
            <a:cxnSpLocks/>
          </p:cNvCxnSpPr>
          <p:nvPr/>
        </p:nvCxnSpPr>
        <p:spPr>
          <a:xfrm>
            <a:off x="5706538" y="3081863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cxnSpLocks/>
          </p:cNvCxnSpPr>
          <p:nvPr/>
        </p:nvCxnSpPr>
        <p:spPr>
          <a:xfrm>
            <a:off x="7078140" y="3098796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cxnSpLocks/>
          </p:cNvCxnSpPr>
          <p:nvPr/>
        </p:nvCxnSpPr>
        <p:spPr>
          <a:xfrm rot="16200000">
            <a:off x="6400804" y="2401887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cxnSpLocks/>
          </p:cNvCxnSpPr>
          <p:nvPr/>
        </p:nvCxnSpPr>
        <p:spPr>
          <a:xfrm rot="16200000">
            <a:off x="6400804" y="3736048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8127996" y="2780173"/>
            <a:ext cx="931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1275342" y="4643079"/>
                <a:ext cx="5065041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342" y="4643079"/>
                <a:ext cx="5065041" cy="4863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1346452" y="5947867"/>
                <a:ext cx="34805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452" y="5947867"/>
                <a:ext cx="348050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1276300" y="5292964"/>
                <a:ext cx="3921010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300" y="5292964"/>
                <a:ext cx="3921010" cy="4863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字方塊 54"/>
          <p:cNvSpPr txBox="1"/>
          <p:nvPr/>
        </p:nvSpPr>
        <p:spPr>
          <a:xfrm>
            <a:off x="6096006" y="6295853"/>
            <a:ext cx="285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/>
              <a:t>(biases are ignored here)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791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Recurrent Network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615543" y="110523"/>
                <a:ext cx="434009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43" y="110523"/>
                <a:ext cx="4340098" cy="4168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969311" y="1085835"/>
                <a:ext cx="29863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311" y="1085835"/>
                <a:ext cx="2986330" cy="369332"/>
              </a:xfrm>
              <a:prstGeom prst="rect">
                <a:avLst/>
              </a:prstGeom>
              <a:blipFill>
                <a:blip r:embed="rId4"/>
                <a:stretch>
                  <a:fillRect l="-2041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596195" y="598179"/>
                <a:ext cx="3361690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195" y="598179"/>
                <a:ext cx="3361690" cy="4168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橢圓 14"/>
          <p:cNvSpPr/>
          <p:nvPr/>
        </p:nvSpPr>
        <p:spPr>
          <a:xfrm>
            <a:off x="94261" y="4271913"/>
            <a:ext cx="90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30000" dirty="0" err="1"/>
              <a:t>h</a:t>
            </a:r>
            <a:endParaRPr lang="zh-TW" altLang="en-US" sz="2400" baseline="30000" dirty="0"/>
          </a:p>
        </p:txBody>
      </p:sp>
      <p:sp>
        <p:nvSpPr>
          <p:cNvPr id="16" name="橢圓 15"/>
          <p:cNvSpPr/>
          <p:nvPr/>
        </p:nvSpPr>
        <p:spPr>
          <a:xfrm>
            <a:off x="3648858" y="5802253"/>
            <a:ext cx="900000" cy="72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i</a:t>
            </a:r>
            <a:endParaRPr lang="zh-TW" altLang="en-US" sz="2400" baseline="30000" dirty="0"/>
          </a:p>
        </p:txBody>
      </p:sp>
      <p:sp>
        <p:nvSpPr>
          <p:cNvPr id="17" name="橢圓 16"/>
          <p:cNvSpPr/>
          <p:nvPr/>
        </p:nvSpPr>
        <p:spPr>
          <a:xfrm>
            <a:off x="4116231" y="2223150"/>
            <a:ext cx="90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18" name="橢圓 17"/>
          <p:cNvSpPr/>
          <p:nvPr/>
        </p:nvSpPr>
        <p:spPr>
          <a:xfrm>
            <a:off x="2419939" y="5802253"/>
            <a:ext cx="720000" cy="720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19" name="橢圓 18"/>
          <p:cNvSpPr/>
          <p:nvPr/>
        </p:nvSpPr>
        <p:spPr>
          <a:xfrm>
            <a:off x="184261" y="3214155"/>
            <a:ext cx="720000" cy="72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sp>
        <p:nvSpPr>
          <p:cNvPr id="20" name="橢圓 19"/>
          <p:cNvSpPr/>
          <p:nvPr/>
        </p:nvSpPr>
        <p:spPr>
          <a:xfrm>
            <a:off x="8181621" y="2223150"/>
            <a:ext cx="720000" cy="72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21" name="橢圓 20"/>
          <p:cNvSpPr/>
          <p:nvPr/>
        </p:nvSpPr>
        <p:spPr>
          <a:xfrm>
            <a:off x="6063164" y="3574155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22" name="橢圓 21"/>
          <p:cNvSpPr/>
          <p:nvPr/>
        </p:nvSpPr>
        <p:spPr>
          <a:xfrm>
            <a:off x="4296231" y="3574155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23" name="橢圓 22"/>
          <p:cNvSpPr/>
          <p:nvPr/>
        </p:nvSpPr>
        <p:spPr>
          <a:xfrm>
            <a:off x="1842832" y="3574155"/>
            <a:ext cx="749513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24" name="橢圓 23"/>
          <p:cNvSpPr/>
          <p:nvPr/>
        </p:nvSpPr>
        <p:spPr>
          <a:xfrm>
            <a:off x="3103602" y="4688204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25" name="橢圓 24"/>
          <p:cNvSpPr/>
          <p:nvPr/>
        </p:nvSpPr>
        <p:spPr>
          <a:xfrm>
            <a:off x="6063164" y="222315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o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cxnSp>
        <p:nvCxnSpPr>
          <p:cNvPr id="26" name="直線單箭頭接點 25"/>
          <p:cNvCxnSpPr>
            <a:cxnSpLocks/>
            <a:endCxn id="23" idx="2"/>
          </p:cNvCxnSpPr>
          <p:nvPr/>
        </p:nvCxnSpPr>
        <p:spPr>
          <a:xfrm>
            <a:off x="898199" y="3574155"/>
            <a:ext cx="944633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cxnSpLocks/>
            <a:endCxn id="23" idx="2"/>
          </p:cNvCxnSpPr>
          <p:nvPr/>
        </p:nvCxnSpPr>
        <p:spPr>
          <a:xfrm flipV="1">
            <a:off x="994261" y="3934155"/>
            <a:ext cx="848571" cy="6977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cxnSpLocks/>
            <a:stCxn id="18" idx="0"/>
          </p:cNvCxnSpPr>
          <p:nvPr/>
        </p:nvCxnSpPr>
        <p:spPr>
          <a:xfrm flipV="1">
            <a:off x="2779939" y="5408205"/>
            <a:ext cx="683663" cy="39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cxnSpLocks/>
            <a:endCxn id="24" idx="4"/>
          </p:cNvCxnSpPr>
          <p:nvPr/>
        </p:nvCxnSpPr>
        <p:spPr>
          <a:xfrm flipH="1" flipV="1">
            <a:off x="3463602" y="5408204"/>
            <a:ext cx="545256" cy="3940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cxnSpLocks/>
            <a:stCxn id="24" idx="0"/>
            <a:endCxn id="22" idx="2"/>
          </p:cNvCxnSpPr>
          <p:nvPr/>
        </p:nvCxnSpPr>
        <p:spPr>
          <a:xfrm flipV="1">
            <a:off x="3463602" y="3934155"/>
            <a:ext cx="832629" cy="7540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cxnSpLocks/>
            <a:stCxn id="23" idx="6"/>
            <a:endCxn id="22" idx="2"/>
          </p:cNvCxnSpPr>
          <p:nvPr/>
        </p:nvCxnSpPr>
        <p:spPr>
          <a:xfrm>
            <a:off x="2592345" y="3934155"/>
            <a:ext cx="17038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cxnSpLocks/>
            <a:stCxn id="22" idx="6"/>
            <a:endCxn id="21" idx="2"/>
          </p:cNvCxnSpPr>
          <p:nvPr/>
        </p:nvCxnSpPr>
        <p:spPr>
          <a:xfrm>
            <a:off x="5016231" y="3934155"/>
            <a:ext cx="10469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cxnSpLocks/>
            <a:stCxn id="21" idx="0"/>
            <a:endCxn id="25" idx="4"/>
          </p:cNvCxnSpPr>
          <p:nvPr/>
        </p:nvCxnSpPr>
        <p:spPr>
          <a:xfrm flipV="1">
            <a:off x="6423164" y="2943150"/>
            <a:ext cx="0" cy="631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cxnSpLocks/>
            <a:stCxn id="17" idx="6"/>
            <a:endCxn id="25" idx="2"/>
          </p:cNvCxnSpPr>
          <p:nvPr/>
        </p:nvCxnSpPr>
        <p:spPr>
          <a:xfrm>
            <a:off x="5016231" y="2583150"/>
            <a:ext cx="10469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cxnSpLocks/>
            <a:stCxn id="25" idx="6"/>
          </p:cNvCxnSpPr>
          <p:nvPr/>
        </p:nvCxnSpPr>
        <p:spPr>
          <a:xfrm>
            <a:off x="6783164" y="2583150"/>
            <a:ext cx="13662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1324720" y="3777730"/>
                <a:ext cx="288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720" y="3777730"/>
                <a:ext cx="288541" cy="369332"/>
              </a:xfrm>
              <a:prstGeom prst="rect">
                <a:avLst/>
              </a:prstGeom>
              <a:blipFill>
                <a:blip r:embed="rId6"/>
                <a:stretch>
                  <a:fillRect l="-16667" r="-18750"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3300017" y="5494543"/>
                <a:ext cx="288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017" y="5494543"/>
                <a:ext cx="288541" cy="369332"/>
              </a:xfrm>
              <a:prstGeom prst="rect">
                <a:avLst/>
              </a:prstGeom>
              <a:blipFill>
                <a:blip r:embed="rId7"/>
                <a:stretch>
                  <a:fillRect l="-16667" r="-18750"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5902788" y="2753818"/>
                <a:ext cx="288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788" y="2753818"/>
                <a:ext cx="288541" cy="369332"/>
              </a:xfrm>
              <a:prstGeom prst="rect">
                <a:avLst/>
              </a:prstGeom>
              <a:blipFill>
                <a:blip r:embed="rId8"/>
                <a:stretch>
                  <a:fillRect l="-16667" r="-18750"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3668993" y="3881424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993" y="3881424"/>
                <a:ext cx="298159" cy="369332"/>
              </a:xfrm>
              <a:prstGeom prst="rect">
                <a:avLst/>
              </a:prstGeom>
              <a:blipFill>
                <a:blip r:embed="rId9"/>
                <a:stretch>
                  <a:fillRect l="-20408" r="-20408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5394031" y="3881424"/>
                <a:ext cx="2559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031" y="3881424"/>
                <a:ext cx="255968" cy="369332"/>
              </a:xfrm>
              <a:prstGeom prst="rect">
                <a:avLst/>
              </a:prstGeom>
              <a:blipFill>
                <a:blip r:embed="rId10"/>
                <a:stretch>
                  <a:fillRect l="-16667"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6831657" y="2663282"/>
                <a:ext cx="12692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657" y="2663282"/>
                <a:ext cx="1269258" cy="369332"/>
              </a:xfrm>
              <a:prstGeom prst="rect">
                <a:avLst/>
              </a:prstGeom>
              <a:blipFill>
                <a:blip r:embed="rId11"/>
                <a:stretch>
                  <a:fillRect l="-8173" r="-7692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61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52" grpId="0"/>
      <p:bldP spid="54" grpId="0"/>
      <p:bldP spid="55" grpId="0"/>
      <p:bldP spid="56" grpId="0"/>
      <p:bldP spid="57" grpId="0"/>
      <p:bldP spid="5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Recurrent Network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1275629" y="4825887"/>
            <a:ext cx="90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30000" dirty="0" err="1"/>
              <a:t>h</a:t>
            </a:r>
            <a:endParaRPr lang="zh-TW" altLang="en-US" sz="2400" baseline="30000" dirty="0"/>
          </a:p>
        </p:txBody>
      </p:sp>
      <p:sp>
        <p:nvSpPr>
          <p:cNvPr id="8" name="橢圓 7"/>
          <p:cNvSpPr/>
          <p:nvPr/>
        </p:nvSpPr>
        <p:spPr>
          <a:xfrm>
            <a:off x="2594548" y="5770491"/>
            <a:ext cx="900000" cy="72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i</a:t>
            </a:r>
            <a:endParaRPr lang="zh-TW" altLang="en-US" sz="2400" baseline="30000" dirty="0"/>
          </a:p>
        </p:txBody>
      </p:sp>
      <p:sp>
        <p:nvSpPr>
          <p:cNvPr id="9" name="橢圓 8"/>
          <p:cNvSpPr/>
          <p:nvPr/>
        </p:nvSpPr>
        <p:spPr>
          <a:xfrm>
            <a:off x="1275629" y="3046424"/>
            <a:ext cx="90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10" name="橢圓 9"/>
          <p:cNvSpPr/>
          <p:nvPr/>
        </p:nvSpPr>
        <p:spPr>
          <a:xfrm>
            <a:off x="1365629" y="5770491"/>
            <a:ext cx="720000" cy="720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11" name="橢圓 10"/>
          <p:cNvSpPr/>
          <p:nvPr/>
        </p:nvSpPr>
        <p:spPr>
          <a:xfrm>
            <a:off x="133926" y="4105887"/>
            <a:ext cx="720000" cy="72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sp>
        <p:nvSpPr>
          <p:cNvPr id="14" name="橢圓 13"/>
          <p:cNvSpPr/>
          <p:nvPr/>
        </p:nvSpPr>
        <p:spPr>
          <a:xfrm>
            <a:off x="2684548" y="3026471"/>
            <a:ext cx="720000" cy="72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0" name="橢圓 39"/>
          <p:cNvSpPr/>
          <p:nvPr/>
        </p:nvSpPr>
        <p:spPr>
          <a:xfrm>
            <a:off x="2685573" y="4105887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cxnSp>
        <p:nvCxnSpPr>
          <p:cNvPr id="57" name="直線單箭頭接點 56"/>
          <p:cNvCxnSpPr>
            <a:cxnSpLocks/>
            <a:stCxn id="8" idx="0"/>
            <a:endCxn id="40" idx="4"/>
          </p:cNvCxnSpPr>
          <p:nvPr/>
        </p:nvCxnSpPr>
        <p:spPr>
          <a:xfrm flipV="1">
            <a:off x="3044548" y="4825887"/>
            <a:ext cx="1025" cy="9446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cxnSpLocks/>
            <a:stCxn id="10" idx="7"/>
            <a:endCxn id="40" idx="4"/>
          </p:cNvCxnSpPr>
          <p:nvPr/>
        </p:nvCxnSpPr>
        <p:spPr>
          <a:xfrm flipV="1">
            <a:off x="1980187" y="4825887"/>
            <a:ext cx="1065386" cy="10500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cxnSpLocks/>
            <a:stCxn id="7" idx="7"/>
            <a:endCxn id="40" idx="2"/>
          </p:cNvCxnSpPr>
          <p:nvPr/>
        </p:nvCxnSpPr>
        <p:spPr>
          <a:xfrm flipV="1">
            <a:off x="2043827" y="4465887"/>
            <a:ext cx="641746" cy="4654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cxnSpLocks/>
            <a:stCxn id="11" idx="6"/>
            <a:endCxn id="40" idx="2"/>
          </p:cNvCxnSpPr>
          <p:nvPr/>
        </p:nvCxnSpPr>
        <p:spPr>
          <a:xfrm>
            <a:off x="853926" y="4465887"/>
            <a:ext cx="18316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cxnSpLocks/>
            <a:stCxn id="40" idx="0"/>
            <a:endCxn id="14" idx="4"/>
          </p:cNvCxnSpPr>
          <p:nvPr/>
        </p:nvCxnSpPr>
        <p:spPr>
          <a:xfrm flipH="1" flipV="1">
            <a:off x="3044548" y="3746471"/>
            <a:ext cx="1025" cy="359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cxnSpLocks/>
            <a:stCxn id="9" idx="6"/>
            <a:endCxn id="14" idx="2"/>
          </p:cNvCxnSpPr>
          <p:nvPr/>
        </p:nvCxnSpPr>
        <p:spPr>
          <a:xfrm flipV="1">
            <a:off x="2175629" y="3386471"/>
            <a:ext cx="5089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3750131" y="3153416"/>
                <a:ext cx="34805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131" y="3153416"/>
                <a:ext cx="348050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3750131" y="5047030"/>
                <a:ext cx="3921010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131" y="5047030"/>
                <a:ext cx="3921010" cy="4863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4615543" y="110523"/>
                <a:ext cx="434009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43" y="110523"/>
                <a:ext cx="4340098" cy="4168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5969311" y="1085835"/>
                <a:ext cx="29863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311" y="1085835"/>
                <a:ext cx="2986330" cy="369332"/>
              </a:xfrm>
              <a:prstGeom prst="rect">
                <a:avLst/>
              </a:prstGeom>
              <a:blipFill>
                <a:blip r:embed="rId6"/>
                <a:stretch>
                  <a:fillRect l="-2041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5596195" y="598179"/>
                <a:ext cx="3361690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195" y="598179"/>
                <a:ext cx="3361690" cy="4168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95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40" grpId="0" animBg="1"/>
      <p:bldP spid="58" grpId="0"/>
      <p:bldP spid="5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Recurrent Network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1275629" y="4825887"/>
            <a:ext cx="90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30000" dirty="0" err="1"/>
              <a:t>h</a:t>
            </a:r>
            <a:endParaRPr lang="zh-TW" altLang="en-US" sz="2400" baseline="30000" dirty="0"/>
          </a:p>
        </p:txBody>
      </p:sp>
      <p:sp>
        <p:nvSpPr>
          <p:cNvPr id="8" name="橢圓 7"/>
          <p:cNvSpPr/>
          <p:nvPr/>
        </p:nvSpPr>
        <p:spPr>
          <a:xfrm>
            <a:off x="2594548" y="5770491"/>
            <a:ext cx="900000" cy="72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i</a:t>
            </a:r>
            <a:endParaRPr lang="zh-TW" altLang="en-US" sz="2400" baseline="30000" dirty="0"/>
          </a:p>
        </p:txBody>
      </p:sp>
      <p:sp>
        <p:nvSpPr>
          <p:cNvPr id="9" name="橢圓 8"/>
          <p:cNvSpPr/>
          <p:nvPr/>
        </p:nvSpPr>
        <p:spPr>
          <a:xfrm>
            <a:off x="1275629" y="3046424"/>
            <a:ext cx="90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10" name="橢圓 9"/>
          <p:cNvSpPr/>
          <p:nvPr/>
        </p:nvSpPr>
        <p:spPr>
          <a:xfrm>
            <a:off x="1365629" y="5770491"/>
            <a:ext cx="720000" cy="720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11" name="橢圓 10"/>
          <p:cNvSpPr/>
          <p:nvPr/>
        </p:nvSpPr>
        <p:spPr>
          <a:xfrm>
            <a:off x="133926" y="4105887"/>
            <a:ext cx="720000" cy="72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sp>
        <p:nvSpPr>
          <p:cNvPr id="14" name="橢圓 13"/>
          <p:cNvSpPr/>
          <p:nvPr/>
        </p:nvSpPr>
        <p:spPr>
          <a:xfrm>
            <a:off x="2684548" y="3026471"/>
            <a:ext cx="720000" cy="72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0" name="橢圓 39"/>
          <p:cNvSpPr/>
          <p:nvPr/>
        </p:nvSpPr>
        <p:spPr>
          <a:xfrm>
            <a:off x="2685573" y="4105887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橢圓 49"/>
              <p:cNvSpPr/>
              <p:nvPr/>
            </p:nvSpPr>
            <p:spPr>
              <a:xfrm>
                <a:off x="1417157" y="1960701"/>
                <a:ext cx="720000" cy="7200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50" name="橢圓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157" y="1960701"/>
                <a:ext cx="720000" cy="72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橢圓 50"/>
          <p:cNvSpPr/>
          <p:nvPr/>
        </p:nvSpPr>
        <p:spPr>
          <a:xfrm>
            <a:off x="2684548" y="2000599"/>
            <a:ext cx="720000" cy="7200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56" name="橢圓 55"/>
          <p:cNvSpPr/>
          <p:nvPr/>
        </p:nvSpPr>
        <p:spPr>
          <a:xfrm>
            <a:off x="6468923" y="581136"/>
            <a:ext cx="720000" cy="7200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endParaRPr lang="zh-TW" altLang="en-US" sz="2400" baseline="30000" dirty="0"/>
          </a:p>
        </p:txBody>
      </p:sp>
      <p:cxnSp>
        <p:nvCxnSpPr>
          <p:cNvPr id="57" name="直線單箭頭接點 56"/>
          <p:cNvCxnSpPr>
            <a:cxnSpLocks/>
            <a:stCxn id="8" idx="0"/>
            <a:endCxn id="40" idx="4"/>
          </p:cNvCxnSpPr>
          <p:nvPr/>
        </p:nvCxnSpPr>
        <p:spPr>
          <a:xfrm flipV="1">
            <a:off x="3044548" y="4825887"/>
            <a:ext cx="1025" cy="9446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cxnSpLocks/>
            <a:stCxn id="10" idx="7"/>
            <a:endCxn id="40" idx="4"/>
          </p:cNvCxnSpPr>
          <p:nvPr/>
        </p:nvCxnSpPr>
        <p:spPr>
          <a:xfrm flipV="1">
            <a:off x="1980187" y="4825887"/>
            <a:ext cx="1065386" cy="10500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cxnSpLocks/>
            <a:stCxn id="7" idx="7"/>
            <a:endCxn id="40" idx="2"/>
          </p:cNvCxnSpPr>
          <p:nvPr/>
        </p:nvCxnSpPr>
        <p:spPr>
          <a:xfrm flipV="1">
            <a:off x="2043827" y="4465887"/>
            <a:ext cx="641746" cy="4654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cxnSpLocks/>
            <a:stCxn id="11" idx="6"/>
            <a:endCxn id="40" idx="2"/>
          </p:cNvCxnSpPr>
          <p:nvPr/>
        </p:nvCxnSpPr>
        <p:spPr>
          <a:xfrm>
            <a:off x="853926" y="4465887"/>
            <a:ext cx="18316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cxnSpLocks/>
            <a:stCxn id="40" idx="0"/>
            <a:endCxn id="14" idx="4"/>
          </p:cNvCxnSpPr>
          <p:nvPr/>
        </p:nvCxnSpPr>
        <p:spPr>
          <a:xfrm flipH="1" flipV="1">
            <a:off x="3044548" y="3746471"/>
            <a:ext cx="1025" cy="359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cxnSpLocks/>
            <a:stCxn id="9" idx="6"/>
            <a:endCxn id="14" idx="2"/>
          </p:cNvCxnSpPr>
          <p:nvPr/>
        </p:nvCxnSpPr>
        <p:spPr>
          <a:xfrm flipV="1">
            <a:off x="2175629" y="3386471"/>
            <a:ext cx="5089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橢圓 75"/>
          <p:cNvSpPr/>
          <p:nvPr/>
        </p:nvSpPr>
        <p:spPr>
          <a:xfrm>
            <a:off x="3826251" y="4825887"/>
            <a:ext cx="90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30000" dirty="0" err="1"/>
              <a:t>h</a:t>
            </a:r>
            <a:endParaRPr lang="zh-TW" altLang="en-US" sz="2400" baseline="30000" dirty="0"/>
          </a:p>
        </p:txBody>
      </p:sp>
      <p:sp>
        <p:nvSpPr>
          <p:cNvPr id="77" name="橢圓 76"/>
          <p:cNvSpPr/>
          <p:nvPr/>
        </p:nvSpPr>
        <p:spPr>
          <a:xfrm>
            <a:off x="5145170" y="5770491"/>
            <a:ext cx="900000" cy="72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i</a:t>
            </a:r>
            <a:endParaRPr lang="zh-TW" altLang="en-US" sz="2400" baseline="30000" dirty="0"/>
          </a:p>
        </p:txBody>
      </p:sp>
      <p:sp>
        <p:nvSpPr>
          <p:cNvPr id="78" name="橢圓 77"/>
          <p:cNvSpPr/>
          <p:nvPr/>
        </p:nvSpPr>
        <p:spPr>
          <a:xfrm>
            <a:off x="3826251" y="3046424"/>
            <a:ext cx="90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79" name="橢圓 78"/>
          <p:cNvSpPr/>
          <p:nvPr/>
        </p:nvSpPr>
        <p:spPr>
          <a:xfrm>
            <a:off x="3916251" y="5770491"/>
            <a:ext cx="720000" cy="720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1" name="橢圓 80"/>
          <p:cNvSpPr/>
          <p:nvPr/>
        </p:nvSpPr>
        <p:spPr>
          <a:xfrm>
            <a:off x="5235170" y="3026471"/>
            <a:ext cx="720000" cy="72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2" name="橢圓 81"/>
          <p:cNvSpPr/>
          <p:nvPr/>
        </p:nvSpPr>
        <p:spPr>
          <a:xfrm>
            <a:off x="5236195" y="4105887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cxnSp>
        <p:nvCxnSpPr>
          <p:cNvPr id="83" name="直線單箭頭接點 82"/>
          <p:cNvCxnSpPr>
            <a:cxnSpLocks/>
            <a:stCxn id="77" idx="0"/>
            <a:endCxn id="82" idx="4"/>
          </p:cNvCxnSpPr>
          <p:nvPr/>
        </p:nvCxnSpPr>
        <p:spPr>
          <a:xfrm flipV="1">
            <a:off x="5595170" y="4825887"/>
            <a:ext cx="1025" cy="9446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cxnSpLocks/>
            <a:stCxn id="79" idx="7"/>
            <a:endCxn id="82" idx="4"/>
          </p:cNvCxnSpPr>
          <p:nvPr/>
        </p:nvCxnSpPr>
        <p:spPr>
          <a:xfrm flipV="1">
            <a:off x="4530809" y="4825887"/>
            <a:ext cx="1065386" cy="10500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cxnSpLocks/>
            <a:stCxn id="76" idx="7"/>
            <a:endCxn id="82" idx="2"/>
          </p:cNvCxnSpPr>
          <p:nvPr/>
        </p:nvCxnSpPr>
        <p:spPr>
          <a:xfrm flipV="1">
            <a:off x="4594449" y="4465887"/>
            <a:ext cx="641746" cy="4654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cxnSpLocks/>
            <a:endCxn id="82" idx="2"/>
          </p:cNvCxnSpPr>
          <p:nvPr/>
        </p:nvCxnSpPr>
        <p:spPr>
          <a:xfrm>
            <a:off x="3404548" y="4465887"/>
            <a:ext cx="18316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cxnSpLocks/>
            <a:stCxn id="82" idx="0"/>
            <a:endCxn id="81" idx="4"/>
          </p:cNvCxnSpPr>
          <p:nvPr/>
        </p:nvCxnSpPr>
        <p:spPr>
          <a:xfrm flipH="1" flipV="1">
            <a:off x="5595170" y="3746471"/>
            <a:ext cx="1025" cy="359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cxnSpLocks/>
            <a:stCxn id="78" idx="6"/>
            <a:endCxn id="81" idx="2"/>
          </p:cNvCxnSpPr>
          <p:nvPr/>
        </p:nvCxnSpPr>
        <p:spPr>
          <a:xfrm flipV="1">
            <a:off x="4726251" y="3386471"/>
            <a:ext cx="5089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橢圓 88"/>
          <p:cNvSpPr/>
          <p:nvPr/>
        </p:nvSpPr>
        <p:spPr>
          <a:xfrm>
            <a:off x="6386439" y="4825887"/>
            <a:ext cx="90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30000" dirty="0" err="1"/>
              <a:t>h</a:t>
            </a:r>
            <a:endParaRPr lang="zh-TW" altLang="en-US" sz="2400" baseline="30000" dirty="0"/>
          </a:p>
        </p:txBody>
      </p:sp>
      <p:sp>
        <p:nvSpPr>
          <p:cNvPr id="90" name="橢圓 89"/>
          <p:cNvSpPr/>
          <p:nvPr/>
        </p:nvSpPr>
        <p:spPr>
          <a:xfrm>
            <a:off x="7705358" y="5770491"/>
            <a:ext cx="900000" cy="72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i</a:t>
            </a:r>
            <a:endParaRPr lang="zh-TW" altLang="en-US" sz="2400" baseline="30000" dirty="0"/>
          </a:p>
        </p:txBody>
      </p:sp>
      <p:sp>
        <p:nvSpPr>
          <p:cNvPr id="91" name="橢圓 90"/>
          <p:cNvSpPr/>
          <p:nvPr/>
        </p:nvSpPr>
        <p:spPr>
          <a:xfrm>
            <a:off x="6386439" y="3046424"/>
            <a:ext cx="90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92" name="橢圓 91"/>
          <p:cNvSpPr/>
          <p:nvPr/>
        </p:nvSpPr>
        <p:spPr>
          <a:xfrm>
            <a:off x="6476439" y="5770491"/>
            <a:ext cx="720000" cy="720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93" name="橢圓 92"/>
          <p:cNvSpPr/>
          <p:nvPr/>
        </p:nvSpPr>
        <p:spPr>
          <a:xfrm>
            <a:off x="7795358" y="3026471"/>
            <a:ext cx="720000" cy="72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94" name="橢圓 93"/>
          <p:cNvSpPr/>
          <p:nvPr/>
        </p:nvSpPr>
        <p:spPr>
          <a:xfrm>
            <a:off x="7796383" y="4105887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cxnSp>
        <p:nvCxnSpPr>
          <p:cNvPr id="95" name="直線單箭頭接點 94"/>
          <p:cNvCxnSpPr>
            <a:cxnSpLocks/>
            <a:stCxn id="90" idx="0"/>
            <a:endCxn id="94" idx="4"/>
          </p:cNvCxnSpPr>
          <p:nvPr/>
        </p:nvCxnSpPr>
        <p:spPr>
          <a:xfrm flipV="1">
            <a:off x="8155358" y="4825887"/>
            <a:ext cx="1025" cy="9446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cxnSpLocks/>
            <a:stCxn id="92" idx="7"/>
            <a:endCxn id="94" idx="4"/>
          </p:cNvCxnSpPr>
          <p:nvPr/>
        </p:nvCxnSpPr>
        <p:spPr>
          <a:xfrm flipV="1">
            <a:off x="7090997" y="4825887"/>
            <a:ext cx="1065386" cy="10500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cxnSpLocks/>
            <a:stCxn id="89" idx="7"/>
            <a:endCxn id="94" idx="2"/>
          </p:cNvCxnSpPr>
          <p:nvPr/>
        </p:nvCxnSpPr>
        <p:spPr>
          <a:xfrm flipV="1">
            <a:off x="7154637" y="4465887"/>
            <a:ext cx="641746" cy="4654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>
            <a:cxnSpLocks/>
            <a:endCxn id="94" idx="2"/>
          </p:cNvCxnSpPr>
          <p:nvPr/>
        </p:nvCxnSpPr>
        <p:spPr>
          <a:xfrm>
            <a:off x="5964736" y="4465887"/>
            <a:ext cx="18316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cxnSpLocks/>
            <a:stCxn id="94" idx="0"/>
            <a:endCxn id="93" idx="4"/>
          </p:cNvCxnSpPr>
          <p:nvPr/>
        </p:nvCxnSpPr>
        <p:spPr>
          <a:xfrm flipH="1" flipV="1">
            <a:off x="8155358" y="3746471"/>
            <a:ext cx="1025" cy="359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cxnSpLocks/>
            <a:stCxn id="91" idx="6"/>
            <a:endCxn id="93" idx="2"/>
          </p:cNvCxnSpPr>
          <p:nvPr/>
        </p:nvCxnSpPr>
        <p:spPr>
          <a:xfrm flipV="1">
            <a:off x="7286439" y="3386471"/>
            <a:ext cx="5089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cxnSpLocks/>
          </p:cNvCxnSpPr>
          <p:nvPr/>
        </p:nvCxnSpPr>
        <p:spPr>
          <a:xfrm flipH="1" flipV="1">
            <a:off x="3031832" y="2687008"/>
            <a:ext cx="1025" cy="359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>
            <a:cxnSpLocks/>
          </p:cNvCxnSpPr>
          <p:nvPr/>
        </p:nvCxnSpPr>
        <p:spPr>
          <a:xfrm flipV="1">
            <a:off x="2175628" y="2328956"/>
            <a:ext cx="5089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橢圓 102"/>
              <p:cNvSpPr/>
              <p:nvPr/>
            </p:nvSpPr>
            <p:spPr>
              <a:xfrm>
                <a:off x="3961470" y="1908180"/>
                <a:ext cx="720000" cy="7200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03" name="橢圓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470" y="1908180"/>
                <a:ext cx="720000" cy="72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橢圓 103"/>
          <p:cNvSpPr/>
          <p:nvPr/>
        </p:nvSpPr>
        <p:spPr>
          <a:xfrm>
            <a:off x="5228861" y="1948078"/>
            <a:ext cx="720000" cy="7200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cxnSp>
        <p:nvCxnSpPr>
          <p:cNvPr id="105" name="直線單箭頭接點 104"/>
          <p:cNvCxnSpPr>
            <a:cxnSpLocks/>
          </p:cNvCxnSpPr>
          <p:nvPr/>
        </p:nvCxnSpPr>
        <p:spPr>
          <a:xfrm flipH="1" flipV="1">
            <a:off x="5576145" y="2634487"/>
            <a:ext cx="1025" cy="359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>
            <a:cxnSpLocks/>
          </p:cNvCxnSpPr>
          <p:nvPr/>
        </p:nvCxnSpPr>
        <p:spPr>
          <a:xfrm flipV="1">
            <a:off x="4719941" y="2276435"/>
            <a:ext cx="5089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橢圓 106"/>
              <p:cNvSpPr/>
              <p:nvPr/>
            </p:nvSpPr>
            <p:spPr>
              <a:xfrm>
                <a:off x="6540477" y="1913688"/>
                <a:ext cx="720000" cy="7200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07" name="橢圓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477" y="1913688"/>
                <a:ext cx="720000" cy="72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橢圓 107"/>
          <p:cNvSpPr/>
          <p:nvPr/>
        </p:nvSpPr>
        <p:spPr>
          <a:xfrm>
            <a:off x="7807868" y="1953586"/>
            <a:ext cx="720000" cy="7200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cxnSp>
        <p:nvCxnSpPr>
          <p:cNvPr id="109" name="直線單箭頭接點 108"/>
          <p:cNvCxnSpPr>
            <a:cxnSpLocks/>
          </p:cNvCxnSpPr>
          <p:nvPr/>
        </p:nvCxnSpPr>
        <p:spPr>
          <a:xfrm flipH="1" flipV="1">
            <a:off x="8155152" y="2639995"/>
            <a:ext cx="1025" cy="359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cxnSpLocks/>
          </p:cNvCxnSpPr>
          <p:nvPr/>
        </p:nvCxnSpPr>
        <p:spPr>
          <a:xfrm flipV="1">
            <a:off x="7298948" y="2281943"/>
            <a:ext cx="5089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cxnSpLocks/>
            <a:stCxn id="51" idx="0"/>
            <a:endCxn id="56" idx="4"/>
          </p:cNvCxnSpPr>
          <p:nvPr/>
        </p:nvCxnSpPr>
        <p:spPr>
          <a:xfrm flipV="1">
            <a:off x="3044548" y="1301136"/>
            <a:ext cx="3784375" cy="6994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>
            <a:cxnSpLocks/>
            <a:stCxn id="104" idx="0"/>
            <a:endCxn id="56" idx="4"/>
          </p:cNvCxnSpPr>
          <p:nvPr/>
        </p:nvCxnSpPr>
        <p:spPr>
          <a:xfrm flipV="1">
            <a:off x="5588861" y="1301136"/>
            <a:ext cx="1240062" cy="6469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>
            <a:cxnSpLocks/>
            <a:stCxn id="108" idx="0"/>
            <a:endCxn id="56" idx="4"/>
          </p:cNvCxnSpPr>
          <p:nvPr/>
        </p:nvCxnSpPr>
        <p:spPr>
          <a:xfrm flipH="1" flipV="1">
            <a:off x="6828923" y="1301136"/>
            <a:ext cx="1338945" cy="652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字方塊 119"/>
              <p:cNvSpPr txBox="1"/>
              <p:nvPr/>
            </p:nvSpPr>
            <p:spPr>
              <a:xfrm>
                <a:off x="5726798" y="198955"/>
                <a:ext cx="24273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0" name="文字方塊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798" y="198955"/>
                <a:ext cx="2427396" cy="369332"/>
              </a:xfrm>
              <a:prstGeom prst="rect">
                <a:avLst/>
              </a:prstGeom>
              <a:blipFill>
                <a:blip r:embed="rId6"/>
                <a:stretch>
                  <a:fillRect l="-2256" t="-1667" r="-501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6" grpId="0" animBg="1"/>
      <p:bldP spid="76" grpId="0" animBg="1"/>
      <p:bldP spid="77" grpId="0" animBg="1"/>
      <p:bldP spid="78" grpId="0" animBg="1"/>
      <p:bldP spid="79" grpId="0" animBg="1"/>
      <p:bldP spid="81" grpId="0" animBg="1"/>
      <p:bldP spid="82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103" grpId="0" animBg="1"/>
      <p:bldP spid="104" grpId="0" animBg="1"/>
      <p:bldP spid="107" grpId="0" animBg="1"/>
      <p:bldP spid="108" grpId="0" animBg="1"/>
      <p:bldP spid="1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 6"/>
          <p:cNvSpPr/>
          <p:nvPr/>
        </p:nvSpPr>
        <p:spPr>
          <a:xfrm>
            <a:off x="1275629" y="4825887"/>
            <a:ext cx="90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30000" dirty="0" err="1"/>
              <a:t>h</a:t>
            </a:r>
            <a:endParaRPr lang="zh-TW" altLang="en-US" sz="2400" baseline="30000" dirty="0"/>
          </a:p>
        </p:txBody>
      </p:sp>
      <p:sp>
        <p:nvSpPr>
          <p:cNvPr id="8" name="橢圓 7"/>
          <p:cNvSpPr/>
          <p:nvPr/>
        </p:nvSpPr>
        <p:spPr>
          <a:xfrm>
            <a:off x="2594548" y="5770491"/>
            <a:ext cx="900000" cy="72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i</a:t>
            </a:r>
            <a:endParaRPr lang="zh-TW" altLang="en-US" sz="2400" baseline="30000" dirty="0"/>
          </a:p>
        </p:txBody>
      </p:sp>
      <p:sp>
        <p:nvSpPr>
          <p:cNvPr id="9" name="橢圓 8"/>
          <p:cNvSpPr/>
          <p:nvPr/>
        </p:nvSpPr>
        <p:spPr>
          <a:xfrm>
            <a:off x="1275629" y="3046424"/>
            <a:ext cx="90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10" name="橢圓 9"/>
          <p:cNvSpPr/>
          <p:nvPr/>
        </p:nvSpPr>
        <p:spPr>
          <a:xfrm>
            <a:off x="1365629" y="5770491"/>
            <a:ext cx="720000" cy="720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11" name="橢圓 10"/>
          <p:cNvSpPr/>
          <p:nvPr/>
        </p:nvSpPr>
        <p:spPr>
          <a:xfrm>
            <a:off x="133926" y="4105887"/>
            <a:ext cx="720000" cy="72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sp>
        <p:nvSpPr>
          <p:cNvPr id="14" name="橢圓 13"/>
          <p:cNvSpPr/>
          <p:nvPr/>
        </p:nvSpPr>
        <p:spPr>
          <a:xfrm>
            <a:off x="2684548" y="3026471"/>
            <a:ext cx="720000" cy="72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0" name="橢圓 39"/>
          <p:cNvSpPr/>
          <p:nvPr/>
        </p:nvSpPr>
        <p:spPr>
          <a:xfrm>
            <a:off x="2685573" y="4105887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橢圓 49"/>
              <p:cNvSpPr/>
              <p:nvPr/>
            </p:nvSpPr>
            <p:spPr>
              <a:xfrm>
                <a:off x="1417157" y="1960701"/>
                <a:ext cx="720000" cy="7200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50" name="橢圓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157" y="1960701"/>
                <a:ext cx="720000" cy="72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橢圓 50"/>
          <p:cNvSpPr/>
          <p:nvPr/>
        </p:nvSpPr>
        <p:spPr>
          <a:xfrm>
            <a:off x="2684548" y="2000599"/>
            <a:ext cx="720000" cy="7200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56" name="橢圓 55"/>
          <p:cNvSpPr/>
          <p:nvPr/>
        </p:nvSpPr>
        <p:spPr>
          <a:xfrm>
            <a:off x="6468923" y="581136"/>
            <a:ext cx="720000" cy="7200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endParaRPr lang="zh-TW" altLang="en-US" sz="2400" baseline="30000" dirty="0"/>
          </a:p>
        </p:txBody>
      </p:sp>
      <p:cxnSp>
        <p:nvCxnSpPr>
          <p:cNvPr id="57" name="直線單箭頭接點 56"/>
          <p:cNvCxnSpPr>
            <a:cxnSpLocks/>
            <a:stCxn id="8" idx="0"/>
            <a:endCxn id="40" idx="4"/>
          </p:cNvCxnSpPr>
          <p:nvPr/>
        </p:nvCxnSpPr>
        <p:spPr>
          <a:xfrm flipV="1">
            <a:off x="3044548" y="4825887"/>
            <a:ext cx="1025" cy="9446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cxnSpLocks/>
            <a:stCxn id="10" idx="7"/>
            <a:endCxn id="40" idx="4"/>
          </p:cNvCxnSpPr>
          <p:nvPr/>
        </p:nvCxnSpPr>
        <p:spPr>
          <a:xfrm flipV="1">
            <a:off x="1980187" y="4825887"/>
            <a:ext cx="1065386" cy="10500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cxnSpLocks/>
            <a:stCxn id="7" idx="7"/>
            <a:endCxn id="40" idx="2"/>
          </p:cNvCxnSpPr>
          <p:nvPr/>
        </p:nvCxnSpPr>
        <p:spPr>
          <a:xfrm flipV="1">
            <a:off x="2043827" y="4465887"/>
            <a:ext cx="641746" cy="4654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cxnSpLocks/>
            <a:stCxn id="11" idx="6"/>
            <a:endCxn id="40" idx="2"/>
          </p:cNvCxnSpPr>
          <p:nvPr/>
        </p:nvCxnSpPr>
        <p:spPr>
          <a:xfrm>
            <a:off x="853926" y="4465887"/>
            <a:ext cx="18316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cxnSpLocks/>
            <a:stCxn id="40" idx="0"/>
            <a:endCxn id="14" idx="4"/>
          </p:cNvCxnSpPr>
          <p:nvPr/>
        </p:nvCxnSpPr>
        <p:spPr>
          <a:xfrm flipH="1" flipV="1">
            <a:off x="3044548" y="3746471"/>
            <a:ext cx="1025" cy="359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cxnSpLocks/>
            <a:stCxn id="9" idx="6"/>
            <a:endCxn id="14" idx="2"/>
          </p:cNvCxnSpPr>
          <p:nvPr/>
        </p:nvCxnSpPr>
        <p:spPr>
          <a:xfrm flipV="1">
            <a:off x="2175629" y="3386471"/>
            <a:ext cx="5089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橢圓 75"/>
          <p:cNvSpPr/>
          <p:nvPr/>
        </p:nvSpPr>
        <p:spPr>
          <a:xfrm>
            <a:off x="3826251" y="4825887"/>
            <a:ext cx="90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30000" dirty="0" err="1"/>
              <a:t>h</a:t>
            </a:r>
            <a:endParaRPr lang="zh-TW" altLang="en-US" sz="2400" baseline="30000" dirty="0"/>
          </a:p>
        </p:txBody>
      </p:sp>
      <p:sp>
        <p:nvSpPr>
          <p:cNvPr id="77" name="橢圓 76"/>
          <p:cNvSpPr/>
          <p:nvPr/>
        </p:nvSpPr>
        <p:spPr>
          <a:xfrm>
            <a:off x="5145170" y="5770491"/>
            <a:ext cx="900000" cy="72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i</a:t>
            </a:r>
            <a:endParaRPr lang="zh-TW" altLang="en-US" sz="2400" baseline="30000" dirty="0"/>
          </a:p>
        </p:txBody>
      </p:sp>
      <p:sp>
        <p:nvSpPr>
          <p:cNvPr id="78" name="橢圓 77"/>
          <p:cNvSpPr/>
          <p:nvPr/>
        </p:nvSpPr>
        <p:spPr>
          <a:xfrm>
            <a:off x="3826251" y="3046424"/>
            <a:ext cx="90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79" name="橢圓 78"/>
          <p:cNvSpPr/>
          <p:nvPr/>
        </p:nvSpPr>
        <p:spPr>
          <a:xfrm>
            <a:off x="3916251" y="5770491"/>
            <a:ext cx="720000" cy="720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1" name="橢圓 80"/>
          <p:cNvSpPr/>
          <p:nvPr/>
        </p:nvSpPr>
        <p:spPr>
          <a:xfrm>
            <a:off x="5235170" y="3026471"/>
            <a:ext cx="720000" cy="72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2" name="橢圓 81"/>
          <p:cNvSpPr/>
          <p:nvPr/>
        </p:nvSpPr>
        <p:spPr>
          <a:xfrm>
            <a:off x="5236195" y="4105887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cxnSp>
        <p:nvCxnSpPr>
          <p:cNvPr id="83" name="直線單箭頭接點 82"/>
          <p:cNvCxnSpPr>
            <a:cxnSpLocks/>
            <a:stCxn id="77" idx="0"/>
            <a:endCxn id="82" idx="4"/>
          </p:cNvCxnSpPr>
          <p:nvPr/>
        </p:nvCxnSpPr>
        <p:spPr>
          <a:xfrm flipV="1">
            <a:off x="5595170" y="4825887"/>
            <a:ext cx="1025" cy="9446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cxnSpLocks/>
            <a:stCxn id="79" idx="7"/>
            <a:endCxn id="82" idx="4"/>
          </p:cNvCxnSpPr>
          <p:nvPr/>
        </p:nvCxnSpPr>
        <p:spPr>
          <a:xfrm flipV="1">
            <a:off x="4530809" y="4825887"/>
            <a:ext cx="1065386" cy="10500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cxnSpLocks/>
            <a:stCxn id="76" idx="7"/>
            <a:endCxn id="82" idx="2"/>
          </p:cNvCxnSpPr>
          <p:nvPr/>
        </p:nvCxnSpPr>
        <p:spPr>
          <a:xfrm flipV="1">
            <a:off x="4594449" y="4465887"/>
            <a:ext cx="641746" cy="4654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cxnSpLocks/>
            <a:endCxn id="82" idx="2"/>
          </p:cNvCxnSpPr>
          <p:nvPr/>
        </p:nvCxnSpPr>
        <p:spPr>
          <a:xfrm>
            <a:off x="3404548" y="4465887"/>
            <a:ext cx="18316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cxnSpLocks/>
            <a:stCxn id="82" idx="0"/>
            <a:endCxn id="81" idx="4"/>
          </p:cNvCxnSpPr>
          <p:nvPr/>
        </p:nvCxnSpPr>
        <p:spPr>
          <a:xfrm flipH="1" flipV="1">
            <a:off x="5595170" y="3746471"/>
            <a:ext cx="1025" cy="359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cxnSpLocks/>
            <a:stCxn id="78" idx="6"/>
            <a:endCxn id="81" idx="2"/>
          </p:cNvCxnSpPr>
          <p:nvPr/>
        </p:nvCxnSpPr>
        <p:spPr>
          <a:xfrm flipV="1">
            <a:off x="4726251" y="3386471"/>
            <a:ext cx="5089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橢圓 88"/>
          <p:cNvSpPr/>
          <p:nvPr/>
        </p:nvSpPr>
        <p:spPr>
          <a:xfrm>
            <a:off x="6386439" y="4825887"/>
            <a:ext cx="90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30000" dirty="0" err="1"/>
              <a:t>h</a:t>
            </a:r>
            <a:endParaRPr lang="zh-TW" altLang="en-US" sz="2400" baseline="30000" dirty="0"/>
          </a:p>
        </p:txBody>
      </p:sp>
      <p:sp>
        <p:nvSpPr>
          <p:cNvPr id="90" name="橢圓 89"/>
          <p:cNvSpPr/>
          <p:nvPr/>
        </p:nvSpPr>
        <p:spPr>
          <a:xfrm>
            <a:off x="7705358" y="5770491"/>
            <a:ext cx="900000" cy="72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i</a:t>
            </a:r>
            <a:endParaRPr lang="zh-TW" altLang="en-US" sz="2400" baseline="30000" dirty="0"/>
          </a:p>
        </p:txBody>
      </p:sp>
      <p:sp>
        <p:nvSpPr>
          <p:cNvPr id="91" name="橢圓 90"/>
          <p:cNvSpPr/>
          <p:nvPr/>
        </p:nvSpPr>
        <p:spPr>
          <a:xfrm>
            <a:off x="6386439" y="3046424"/>
            <a:ext cx="90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92" name="橢圓 91"/>
          <p:cNvSpPr/>
          <p:nvPr/>
        </p:nvSpPr>
        <p:spPr>
          <a:xfrm>
            <a:off x="6476439" y="5770491"/>
            <a:ext cx="720000" cy="720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93" name="橢圓 92"/>
          <p:cNvSpPr/>
          <p:nvPr/>
        </p:nvSpPr>
        <p:spPr>
          <a:xfrm>
            <a:off x="7795358" y="3026471"/>
            <a:ext cx="720000" cy="72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94" name="橢圓 93"/>
          <p:cNvSpPr/>
          <p:nvPr/>
        </p:nvSpPr>
        <p:spPr>
          <a:xfrm>
            <a:off x="7796383" y="4105887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cxnSp>
        <p:nvCxnSpPr>
          <p:cNvPr id="95" name="直線單箭頭接點 94"/>
          <p:cNvCxnSpPr>
            <a:cxnSpLocks/>
            <a:stCxn id="90" idx="0"/>
            <a:endCxn id="94" idx="4"/>
          </p:cNvCxnSpPr>
          <p:nvPr/>
        </p:nvCxnSpPr>
        <p:spPr>
          <a:xfrm flipV="1">
            <a:off x="8155358" y="4825887"/>
            <a:ext cx="1025" cy="9446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cxnSpLocks/>
            <a:stCxn id="92" idx="7"/>
            <a:endCxn id="94" idx="4"/>
          </p:cNvCxnSpPr>
          <p:nvPr/>
        </p:nvCxnSpPr>
        <p:spPr>
          <a:xfrm flipV="1">
            <a:off x="7090997" y="4825887"/>
            <a:ext cx="1065386" cy="10500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cxnSpLocks/>
            <a:stCxn id="89" idx="7"/>
            <a:endCxn id="94" idx="2"/>
          </p:cNvCxnSpPr>
          <p:nvPr/>
        </p:nvCxnSpPr>
        <p:spPr>
          <a:xfrm flipV="1">
            <a:off x="7154637" y="4465887"/>
            <a:ext cx="641746" cy="4654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>
            <a:cxnSpLocks/>
            <a:endCxn id="94" idx="2"/>
          </p:cNvCxnSpPr>
          <p:nvPr/>
        </p:nvCxnSpPr>
        <p:spPr>
          <a:xfrm>
            <a:off x="5964736" y="4465887"/>
            <a:ext cx="18316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cxnSpLocks/>
            <a:stCxn id="94" idx="0"/>
            <a:endCxn id="93" idx="4"/>
          </p:cNvCxnSpPr>
          <p:nvPr/>
        </p:nvCxnSpPr>
        <p:spPr>
          <a:xfrm flipH="1" flipV="1">
            <a:off x="8155358" y="3746471"/>
            <a:ext cx="1025" cy="359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cxnSpLocks/>
            <a:stCxn id="91" idx="6"/>
            <a:endCxn id="93" idx="2"/>
          </p:cNvCxnSpPr>
          <p:nvPr/>
        </p:nvCxnSpPr>
        <p:spPr>
          <a:xfrm flipV="1">
            <a:off x="7286439" y="3386471"/>
            <a:ext cx="5089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cxnSpLocks/>
          </p:cNvCxnSpPr>
          <p:nvPr/>
        </p:nvCxnSpPr>
        <p:spPr>
          <a:xfrm flipH="1" flipV="1">
            <a:off x="3031832" y="2687008"/>
            <a:ext cx="1025" cy="359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>
            <a:cxnSpLocks/>
          </p:cNvCxnSpPr>
          <p:nvPr/>
        </p:nvCxnSpPr>
        <p:spPr>
          <a:xfrm flipV="1">
            <a:off x="2175628" y="2328956"/>
            <a:ext cx="5089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橢圓 102"/>
              <p:cNvSpPr/>
              <p:nvPr/>
            </p:nvSpPr>
            <p:spPr>
              <a:xfrm>
                <a:off x="3961470" y="1908180"/>
                <a:ext cx="720000" cy="7200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03" name="橢圓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470" y="1908180"/>
                <a:ext cx="720000" cy="72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橢圓 103"/>
          <p:cNvSpPr/>
          <p:nvPr/>
        </p:nvSpPr>
        <p:spPr>
          <a:xfrm>
            <a:off x="5228861" y="1948078"/>
            <a:ext cx="720000" cy="7200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cxnSp>
        <p:nvCxnSpPr>
          <p:cNvPr id="105" name="直線單箭頭接點 104"/>
          <p:cNvCxnSpPr>
            <a:cxnSpLocks/>
          </p:cNvCxnSpPr>
          <p:nvPr/>
        </p:nvCxnSpPr>
        <p:spPr>
          <a:xfrm flipH="1" flipV="1">
            <a:off x="5576145" y="2634487"/>
            <a:ext cx="1025" cy="359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>
            <a:cxnSpLocks/>
          </p:cNvCxnSpPr>
          <p:nvPr/>
        </p:nvCxnSpPr>
        <p:spPr>
          <a:xfrm flipV="1">
            <a:off x="4719941" y="2276435"/>
            <a:ext cx="5089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橢圓 106"/>
              <p:cNvSpPr/>
              <p:nvPr/>
            </p:nvSpPr>
            <p:spPr>
              <a:xfrm>
                <a:off x="6540477" y="1913688"/>
                <a:ext cx="720000" cy="7200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07" name="橢圓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477" y="1913688"/>
                <a:ext cx="720000" cy="72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橢圓 107"/>
          <p:cNvSpPr/>
          <p:nvPr/>
        </p:nvSpPr>
        <p:spPr>
          <a:xfrm>
            <a:off x="7807868" y="1953586"/>
            <a:ext cx="720000" cy="7200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cxnSp>
        <p:nvCxnSpPr>
          <p:cNvPr id="109" name="直線單箭頭接點 108"/>
          <p:cNvCxnSpPr>
            <a:cxnSpLocks/>
          </p:cNvCxnSpPr>
          <p:nvPr/>
        </p:nvCxnSpPr>
        <p:spPr>
          <a:xfrm flipH="1" flipV="1">
            <a:off x="8155152" y="2639995"/>
            <a:ext cx="1025" cy="359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cxnSpLocks/>
          </p:cNvCxnSpPr>
          <p:nvPr/>
        </p:nvCxnSpPr>
        <p:spPr>
          <a:xfrm flipV="1">
            <a:off x="7298948" y="2281943"/>
            <a:ext cx="5089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cxnSpLocks/>
            <a:stCxn id="51" idx="0"/>
            <a:endCxn id="56" idx="4"/>
          </p:cNvCxnSpPr>
          <p:nvPr/>
        </p:nvCxnSpPr>
        <p:spPr>
          <a:xfrm flipV="1">
            <a:off x="3044548" y="1301136"/>
            <a:ext cx="3784375" cy="6994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>
            <a:cxnSpLocks/>
            <a:stCxn id="104" idx="0"/>
            <a:endCxn id="56" idx="4"/>
          </p:cNvCxnSpPr>
          <p:nvPr/>
        </p:nvCxnSpPr>
        <p:spPr>
          <a:xfrm flipV="1">
            <a:off x="5588861" y="1301136"/>
            <a:ext cx="1240062" cy="6469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>
            <a:cxnSpLocks/>
            <a:stCxn id="108" idx="0"/>
            <a:endCxn id="56" idx="4"/>
          </p:cNvCxnSpPr>
          <p:nvPr/>
        </p:nvCxnSpPr>
        <p:spPr>
          <a:xfrm flipH="1" flipV="1">
            <a:off x="6828923" y="1301136"/>
            <a:ext cx="1338945" cy="652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字方塊 119"/>
              <p:cNvSpPr txBox="1"/>
              <p:nvPr/>
            </p:nvSpPr>
            <p:spPr>
              <a:xfrm>
                <a:off x="5726798" y="198955"/>
                <a:ext cx="24273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0" name="文字方塊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798" y="198955"/>
                <a:ext cx="2427396" cy="369332"/>
              </a:xfrm>
              <a:prstGeom prst="rect">
                <a:avLst/>
              </a:prstGeom>
              <a:blipFill>
                <a:blip r:embed="rId6"/>
                <a:stretch>
                  <a:fillRect l="-2256" t="-1667" r="-501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單箭頭接點 3"/>
          <p:cNvCxnSpPr>
            <a:cxnSpLocks/>
          </p:cNvCxnSpPr>
          <p:nvPr/>
        </p:nvCxnSpPr>
        <p:spPr>
          <a:xfrm>
            <a:off x="7154637" y="1549599"/>
            <a:ext cx="653230" cy="3278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cxnSpLocks/>
          </p:cNvCxnSpPr>
          <p:nvPr/>
        </p:nvCxnSpPr>
        <p:spPr>
          <a:xfrm flipH="1">
            <a:off x="5935198" y="1581736"/>
            <a:ext cx="611840" cy="3403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cxnSpLocks/>
          </p:cNvCxnSpPr>
          <p:nvPr/>
        </p:nvCxnSpPr>
        <p:spPr>
          <a:xfrm flipH="1">
            <a:off x="4852742" y="1610186"/>
            <a:ext cx="736824" cy="1761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370723" y="1287703"/>
            <a:ext cx="320942" cy="4349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6118133" y="1381974"/>
            <a:ext cx="320942" cy="4349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5094751" y="1241031"/>
            <a:ext cx="320942" cy="4349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/>
              <p:cNvSpPr txBox="1"/>
              <p:nvPr/>
            </p:nvSpPr>
            <p:spPr>
              <a:xfrm>
                <a:off x="6805098" y="2672021"/>
                <a:ext cx="1272143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2" name="文字方塊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098" y="2672021"/>
                <a:ext cx="1272143" cy="369332"/>
              </a:xfrm>
              <a:prstGeom prst="rect">
                <a:avLst/>
              </a:prstGeom>
              <a:blipFill>
                <a:blip r:embed="rId7"/>
                <a:stretch>
                  <a:fillRect l="-5238" t="-164516" r="-32857" b="-2451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/>
              <p:cNvSpPr txBox="1"/>
              <p:nvPr/>
            </p:nvSpPr>
            <p:spPr>
              <a:xfrm>
                <a:off x="4215158" y="2646325"/>
                <a:ext cx="1272143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3" name="文字方塊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158" y="2646325"/>
                <a:ext cx="1272143" cy="369332"/>
              </a:xfrm>
              <a:prstGeom prst="rect">
                <a:avLst/>
              </a:prstGeom>
              <a:blipFill>
                <a:blip r:embed="rId8"/>
                <a:stretch>
                  <a:fillRect l="-5238" t="-164516" r="-32857" b="-2451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字方塊 114"/>
              <p:cNvSpPr txBox="1"/>
              <p:nvPr/>
            </p:nvSpPr>
            <p:spPr>
              <a:xfrm>
                <a:off x="1663577" y="2685041"/>
                <a:ext cx="1272143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5" name="文字方塊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577" y="2685041"/>
                <a:ext cx="1272143" cy="369332"/>
              </a:xfrm>
              <a:prstGeom prst="rect">
                <a:avLst/>
              </a:prstGeom>
              <a:blipFill>
                <a:blip r:embed="rId9"/>
                <a:stretch>
                  <a:fillRect l="-4762" t="-164516" r="-32381" b="-2451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直線單箭頭接點 115"/>
          <p:cNvCxnSpPr>
            <a:cxnSpLocks/>
          </p:cNvCxnSpPr>
          <p:nvPr/>
        </p:nvCxnSpPr>
        <p:spPr>
          <a:xfrm>
            <a:off x="8296401" y="2639995"/>
            <a:ext cx="0" cy="4143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>
            <a:cxnSpLocks/>
          </p:cNvCxnSpPr>
          <p:nvPr/>
        </p:nvCxnSpPr>
        <p:spPr>
          <a:xfrm>
            <a:off x="5704699" y="2649498"/>
            <a:ext cx="0" cy="4143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>
            <a:cxnSpLocks/>
          </p:cNvCxnSpPr>
          <p:nvPr/>
        </p:nvCxnSpPr>
        <p:spPr>
          <a:xfrm>
            <a:off x="3164699" y="2680701"/>
            <a:ext cx="0" cy="4143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字方塊 120"/>
              <p:cNvSpPr txBox="1"/>
              <p:nvPr/>
            </p:nvSpPr>
            <p:spPr>
              <a:xfrm>
                <a:off x="6800311" y="3738569"/>
                <a:ext cx="1272143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1" name="文字方塊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311" y="3738569"/>
                <a:ext cx="1272143" cy="369332"/>
              </a:xfrm>
              <a:prstGeom prst="rect">
                <a:avLst/>
              </a:prstGeom>
              <a:blipFill>
                <a:blip r:embed="rId10"/>
                <a:stretch>
                  <a:fillRect l="-4306" t="-164516" r="-33014" b="-2451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字方塊 121"/>
              <p:cNvSpPr txBox="1"/>
              <p:nvPr/>
            </p:nvSpPr>
            <p:spPr>
              <a:xfrm>
                <a:off x="4234786" y="3738569"/>
                <a:ext cx="1272143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2" name="文字方塊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786" y="3738569"/>
                <a:ext cx="1272143" cy="369332"/>
              </a:xfrm>
              <a:prstGeom prst="rect">
                <a:avLst/>
              </a:prstGeom>
              <a:blipFill>
                <a:blip r:embed="rId11"/>
                <a:stretch>
                  <a:fillRect l="-4306" t="-164516" r="-33014" b="-2451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字方塊 122"/>
              <p:cNvSpPr txBox="1"/>
              <p:nvPr/>
            </p:nvSpPr>
            <p:spPr>
              <a:xfrm>
                <a:off x="1672517" y="3752133"/>
                <a:ext cx="1233350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3" name="文字方塊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517" y="3752133"/>
                <a:ext cx="1233350" cy="369332"/>
              </a:xfrm>
              <a:prstGeom prst="rect">
                <a:avLst/>
              </a:prstGeom>
              <a:blipFill>
                <a:blip r:embed="rId12"/>
                <a:stretch>
                  <a:fillRect l="-5882" t="-168852" r="-34804" b="-2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直線單箭頭接點 125"/>
          <p:cNvCxnSpPr>
            <a:cxnSpLocks/>
          </p:cNvCxnSpPr>
          <p:nvPr/>
        </p:nvCxnSpPr>
        <p:spPr>
          <a:xfrm>
            <a:off x="8318500" y="3682006"/>
            <a:ext cx="0" cy="4143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>
            <a:cxnSpLocks/>
          </p:cNvCxnSpPr>
          <p:nvPr/>
        </p:nvCxnSpPr>
        <p:spPr>
          <a:xfrm>
            <a:off x="5726798" y="3691509"/>
            <a:ext cx="0" cy="4143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>
            <a:cxnSpLocks/>
          </p:cNvCxnSpPr>
          <p:nvPr/>
        </p:nvCxnSpPr>
        <p:spPr>
          <a:xfrm>
            <a:off x="3186798" y="3722712"/>
            <a:ext cx="0" cy="4143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cxnSpLocks/>
          </p:cNvCxnSpPr>
          <p:nvPr/>
        </p:nvCxnSpPr>
        <p:spPr>
          <a:xfrm flipH="1">
            <a:off x="7243936" y="4657708"/>
            <a:ext cx="522475" cy="3649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字方塊 129"/>
              <p:cNvSpPr txBox="1"/>
              <p:nvPr/>
            </p:nvSpPr>
            <p:spPr>
              <a:xfrm>
                <a:off x="7509098" y="4893727"/>
                <a:ext cx="1396151" cy="37587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0" name="文字方塊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9098" y="4893727"/>
                <a:ext cx="1396151" cy="375872"/>
              </a:xfrm>
              <a:prstGeom prst="rect">
                <a:avLst/>
              </a:prstGeom>
              <a:blipFill>
                <a:blip r:embed="rId13"/>
                <a:stretch>
                  <a:fillRect l="-4783" t="-164516" r="-19130" b="-2451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直線單箭頭接點 130"/>
          <p:cNvCxnSpPr>
            <a:cxnSpLocks/>
          </p:cNvCxnSpPr>
          <p:nvPr/>
        </p:nvCxnSpPr>
        <p:spPr>
          <a:xfrm flipH="1">
            <a:off x="6208892" y="4611822"/>
            <a:ext cx="79032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字方塊 131"/>
              <p:cNvSpPr txBox="1"/>
              <p:nvPr/>
            </p:nvSpPr>
            <p:spPr>
              <a:xfrm>
                <a:off x="6067656" y="4152091"/>
                <a:ext cx="1272143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2" name="文字方塊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656" y="4152091"/>
                <a:ext cx="1272143" cy="369332"/>
              </a:xfrm>
              <a:prstGeom prst="rect">
                <a:avLst/>
              </a:prstGeom>
              <a:blipFill>
                <a:blip r:embed="rId14"/>
                <a:stretch>
                  <a:fillRect l="-4286" t="-164516" r="-31905" b="-2451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直線單箭頭接點 132"/>
          <p:cNvCxnSpPr>
            <a:cxnSpLocks/>
          </p:cNvCxnSpPr>
          <p:nvPr/>
        </p:nvCxnSpPr>
        <p:spPr>
          <a:xfrm flipH="1">
            <a:off x="3702949" y="4621040"/>
            <a:ext cx="79032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字方塊 133"/>
              <p:cNvSpPr txBox="1"/>
              <p:nvPr/>
            </p:nvSpPr>
            <p:spPr>
              <a:xfrm>
                <a:off x="3561713" y="4161309"/>
                <a:ext cx="1230209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4" name="文字方塊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713" y="4161309"/>
                <a:ext cx="1230209" cy="369332"/>
              </a:xfrm>
              <a:prstGeom prst="rect">
                <a:avLst/>
              </a:prstGeom>
              <a:blipFill>
                <a:blip r:embed="rId15"/>
                <a:stretch>
                  <a:fillRect l="-5911" t="-168852" r="-34975" b="-2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直線單箭頭接點 136"/>
          <p:cNvCxnSpPr>
            <a:cxnSpLocks/>
          </p:cNvCxnSpPr>
          <p:nvPr/>
        </p:nvCxnSpPr>
        <p:spPr>
          <a:xfrm flipH="1">
            <a:off x="4667491" y="4681586"/>
            <a:ext cx="522475" cy="3649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字方塊 137"/>
              <p:cNvSpPr txBox="1"/>
              <p:nvPr/>
            </p:nvSpPr>
            <p:spPr>
              <a:xfrm>
                <a:off x="4932653" y="4917605"/>
                <a:ext cx="1396151" cy="37587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8" name="文字方塊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653" y="4917605"/>
                <a:ext cx="1396151" cy="375872"/>
              </a:xfrm>
              <a:prstGeom prst="rect">
                <a:avLst/>
              </a:prstGeom>
              <a:blipFill>
                <a:blip r:embed="rId16"/>
                <a:stretch>
                  <a:fillRect l="-4783" t="-164516" r="-19565" b="-2451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線單箭頭接點 138"/>
          <p:cNvCxnSpPr>
            <a:cxnSpLocks/>
          </p:cNvCxnSpPr>
          <p:nvPr/>
        </p:nvCxnSpPr>
        <p:spPr>
          <a:xfrm flipH="1">
            <a:off x="2104694" y="4657708"/>
            <a:ext cx="522475" cy="3649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字方塊 139"/>
              <p:cNvSpPr txBox="1"/>
              <p:nvPr/>
            </p:nvSpPr>
            <p:spPr>
              <a:xfrm>
                <a:off x="2369856" y="4893727"/>
                <a:ext cx="1396151" cy="37587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0" name="文字方塊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856" y="4893727"/>
                <a:ext cx="1396151" cy="375872"/>
              </a:xfrm>
              <a:prstGeom prst="rect">
                <a:avLst/>
              </a:prstGeom>
              <a:blipFill>
                <a:blip r:embed="rId17"/>
                <a:stretch>
                  <a:fillRect l="-4348" t="-164516" r="-19130" b="-2451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字方塊 123"/>
              <p:cNvSpPr txBox="1"/>
              <p:nvPr/>
            </p:nvSpPr>
            <p:spPr>
              <a:xfrm>
                <a:off x="749288" y="5269599"/>
                <a:ext cx="706284" cy="70224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4" name="文字方塊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88" y="5269599"/>
                <a:ext cx="706284" cy="70224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字方塊 124"/>
              <p:cNvSpPr txBox="1"/>
              <p:nvPr/>
            </p:nvSpPr>
            <p:spPr>
              <a:xfrm>
                <a:off x="3377276" y="5317034"/>
                <a:ext cx="706284" cy="70224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5" name="文字方塊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276" y="5317034"/>
                <a:ext cx="706284" cy="7022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字方塊 134"/>
              <p:cNvSpPr txBox="1"/>
              <p:nvPr/>
            </p:nvSpPr>
            <p:spPr>
              <a:xfrm>
                <a:off x="5916516" y="5285591"/>
                <a:ext cx="706284" cy="70224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5" name="文字方塊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516" y="5285591"/>
                <a:ext cx="706284" cy="70224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Recurrent Network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779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75" grpId="0" animBg="1"/>
      <p:bldP spid="80" grpId="0" animBg="1"/>
      <p:bldP spid="112" grpId="0" animBg="1"/>
      <p:bldP spid="113" grpId="0" animBg="1"/>
      <p:bldP spid="115" grpId="0" animBg="1"/>
      <p:bldP spid="121" grpId="0" animBg="1"/>
      <p:bldP spid="122" grpId="0" animBg="1"/>
      <p:bldP spid="123" grpId="0" animBg="1"/>
      <p:bldP spid="130" grpId="0" animBg="1"/>
      <p:bldP spid="132" grpId="0" animBg="1"/>
      <p:bldP spid="134" grpId="0" animBg="1"/>
      <p:bldP spid="138" grpId="0" animBg="1"/>
      <p:bldP spid="140" grpId="0" animBg="1"/>
      <p:bldP spid="124" grpId="0" animBg="1"/>
      <p:bldP spid="125" grpId="0" animBg="1"/>
      <p:bldP spid="1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Computational Graph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Example: e = (</a:t>
            </a:r>
            <a:r>
              <a:rPr lang="en-US" altLang="zh-TW" dirty="0" err="1"/>
              <a:t>a+b</a:t>
            </a:r>
            <a:r>
              <a:rPr lang="en-US" altLang="zh-TW" dirty="0"/>
              <a:t>) ∗ (b+1)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275485" y="5668433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6" name="橢圓 5"/>
          <p:cNvSpPr/>
          <p:nvPr/>
        </p:nvSpPr>
        <p:spPr>
          <a:xfrm>
            <a:off x="5034077" y="5668433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7" name="橢圓 6"/>
          <p:cNvSpPr/>
          <p:nvPr/>
        </p:nvSpPr>
        <p:spPr>
          <a:xfrm>
            <a:off x="3135427" y="4005528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endParaRPr lang="zh-TW" altLang="en-US" sz="2400" dirty="0"/>
          </a:p>
        </p:txBody>
      </p:sp>
      <p:sp>
        <p:nvSpPr>
          <p:cNvPr id="8" name="橢圓 7"/>
          <p:cNvSpPr/>
          <p:nvPr/>
        </p:nvSpPr>
        <p:spPr>
          <a:xfrm>
            <a:off x="6818713" y="4005528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</a:t>
            </a:r>
            <a:endParaRPr lang="zh-TW" altLang="en-US" sz="2400" dirty="0"/>
          </a:p>
        </p:txBody>
      </p:sp>
      <p:sp>
        <p:nvSpPr>
          <p:cNvPr id="9" name="橢圓 8"/>
          <p:cNvSpPr/>
          <p:nvPr/>
        </p:nvSpPr>
        <p:spPr>
          <a:xfrm>
            <a:off x="5034077" y="2497630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e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1603142" y="3337576"/>
            <a:ext cx="1208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e = c ∗ d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1604745" y="2497630"/>
            <a:ext cx="1207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c = a + b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1584707" y="2917603"/>
            <a:ext cx="12474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d = b + 1</a:t>
            </a:r>
            <a:endParaRPr lang="zh-TW" altLang="en-US" sz="2400" dirty="0"/>
          </a:p>
        </p:txBody>
      </p:sp>
      <p:cxnSp>
        <p:nvCxnSpPr>
          <p:cNvPr id="14" name="直線單箭頭接點 13"/>
          <p:cNvCxnSpPr>
            <a:cxnSpLocks/>
            <a:stCxn id="5" idx="0"/>
            <a:endCxn id="7" idx="4"/>
          </p:cNvCxnSpPr>
          <p:nvPr/>
        </p:nvCxnSpPr>
        <p:spPr>
          <a:xfrm flipV="1">
            <a:off x="1991512" y="4648994"/>
            <a:ext cx="1859942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cxnSpLocks/>
            <a:stCxn id="6" idx="0"/>
            <a:endCxn id="7" idx="4"/>
          </p:cNvCxnSpPr>
          <p:nvPr/>
        </p:nvCxnSpPr>
        <p:spPr>
          <a:xfrm flipH="1" flipV="1">
            <a:off x="3851454" y="4648994"/>
            <a:ext cx="1898650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cxnSpLocks/>
            <a:stCxn id="6" idx="0"/>
            <a:endCxn id="8" idx="4"/>
          </p:cNvCxnSpPr>
          <p:nvPr/>
        </p:nvCxnSpPr>
        <p:spPr>
          <a:xfrm flipV="1">
            <a:off x="5750104" y="4648994"/>
            <a:ext cx="1784636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cxnSpLocks/>
            <a:stCxn id="7" idx="0"/>
            <a:endCxn id="9" idx="4"/>
          </p:cNvCxnSpPr>
          <p:nvPr/>
        </p:nvCxnSpPr>
        <p:spPr>
          <a:xfrm flipV="1">
            <a:off x="3851454" y="3141096"/>
            <a:ext cx="1898650" cy="8644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cxnSpLocks/>
            <a:stCxn id="8" idx="0"/>
            <a:endCxn id="9" idx="4"/>
          </p:cNvCxnSpPr>
          <p:nvPr/>
        </p:nvCxnSpPr>
        <p:spPr>
          <a:xfrm flipH="1" flipV="1">
            <a:off x="5750104" y="3141096"/>
            <a:ext cx="1784636" cy="8644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541177" y="3196231"/>
            <a:ext cx="357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∗</a:t>
            </a:r>
            <a:endParaRPr lang="zh-TW" altLang="en-US" sz="2800" dirty="0"/>
          </a:p>
        </p:txBody>
      </p:sp>
      <p:sp>
        <p:nvSpPr>
          <p:cNvPr id="32" name="矩形 31"/>
          <p:cNvSpPr/>
          <p:nvPr/>
        </p:nvSpPr>
        <p:spPr>
          <a:xfrm>
            <a:off x="3663164" y="473517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+</a:t>
            </a:r>
            <a:endParaRPr lang="zh-TW" altLang="en-US" sz="2800" dirty="0"/>
          </a:p>
        </p:txBody>
      </p:sp>
      <p:sp>
        <p:nvSpPr>
          <p:cNvPr id="33" name="矩形 32"/>
          <p:cNvSpPr/>
          <p:nvPr/>
        </p:nvSpPr>
        <p:spPr>
          <a:xfrm>
            <a:off x="7703822" y="4522320"/>
            <a:ext cx="5469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+1</a:t>
            </a:r>
            <a:endParaRPr lang="zh-TW" altLang="en-US" sz="2800" dirty="0"/>
          </a:p>
        </p:txBody>
      </p:sp>
      <p:sp>
        <p:nvSpPr>
          <p:cNvPr id="35" name="矩形 34"/>
          <p:cNvSpPr/>
          <p:nvPr/>
        </p:nvSpPr>
        <p:spPr>
          <a:xfrm>
            <a:off x="2207634" y="5785904"/>
            <a:ext cx="387350" cy="430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/>
              <a:t>2</a:t>
            </a:r>
            <a:endParaRPr lang="zh-TW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5935877" y="5785904"/>
            <a:ext cx="387350" cy="430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4142776" y="4112153"/>
            <a:ext cx="387350" cy="430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7953003" y="4112153"/>
            <a:ext cx="387350" cy="430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39" name="矩形 38"/>
          <p:cNvSpPr/>
          <p:nvPr/>
        </p:nvSpPr>
        <p:spPr>
          <a:xfrm>
            <a:off x="6129552" y="2589982"/>
            <a:ext cx="387350" cy="430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6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5355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30" grpId="0"/>
      <p:bldP spid="32" grpId="0"/>
      <p:bldP spid="33" grpId="0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38" y="2092356"/>
            <a:ext cx="6934833" cy="4560089"/>
          </a:xfrm>
          <a:prstGeom prst="rect">
            <a:avLst/>
          </a:prstGeom>
        </p:spPr>
      </p:pic>
      <p:sp>
        <p:nvSpPr>
          <p:cNvPr id="12" name="橢圓 11"/>
          <p:cNvSpPr/>
          <p:nvPr/>
        </p:nvSpPr>
        <p:spPr>
          <a:xfrm>
            <a:off x="2223794" y="5732851"/>
            <a:ext cx="423081" cy="4230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36" name="橢圓 135"/>
          <p:cNvSpPr/>
          <p:nvPr/>
        </p:nvSpPr>
        <p:spPr>
          <a:xfrm>
            <a:off x="4235179" y="5732850"/>
            <a:ext cx="423081" cy="4230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141" name="橢圓 140"/>
          <p:cNvSpPr/>
          <p:nvPr/>
        </p:nvSpPr>
        <p:spPr>
          <a:xfrm>
            <a:off x="6219094" y="5732850"/>
            <a:ext cx="423081" cy="4230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字方塊 141"/>
              <p:cNvSpPr txBox="1"/>
              <p:nvPr/>
            </p:nvSpPr>
            <p:spPr>
              <a:xfrm>
                <a:off x="749288" y="353042"/>
                <a:ext cx="706284" cy="70224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2" name="文字方塊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88" y="353042"/>
                <a:ext cx="706284" cy="702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橢圓 142"/>
          <p:cNvSpPr/>
          <p:nvPr/>
        </p:nvSpPr>
        <p:spPr>
          <a:xfrm>
            <a:off x="399634" y="492624"/>
            <a:ext cx="423081" cy="4230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字方塊 143"/>
              <p:cNvSpPr txBox="1"/>
              <p:nvPr/>
            </p:nvSpPr>
            <p:spPr>
              <a:xfrm>
                <a:off x="7935735" y="286946"/>
                <a:ext cx="706284" cy="740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4" name="文字方塊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735" y="286946"/>
                <a:ext cx="706284" cy="740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左中括弧 144"/>
          <p:cNvSpPr/>
          <p:nvPr/>
        </p:nvSpPr>
        <p:spPr>
          <a:xfrm flipH="1">
            <a:off x="7430253" y="171858"/>
            <a:ext cx="371061" cy="970506"/>
          </a:xfrm>
          <a:prstGeom prst="leftBracket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文字方塊 145"/>
              <p:cNvSpPr txBox="1"/>
              <p:nvPr/>
            </p:nvSpPr>
            <p:spPr>
              <a:xfrm>
                <a:off x="2056896" y="313511"/>
                <a:ext cx="1139799" cy="8034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6" name="文字方塊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896" y="313511"/>
                <a:ext cx="1139799" cy="8034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字方塊 146"/>
              <p:cNvSpPr txBox="1"/>
              <p:nvPr/>
            </p:nvSpPr>
            <p:spPr>
              <a:xfrm>
                <a:off x="3460884" y="312742"/>
                <a:ext cx="1689822" cy="8042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7" name="文字方塊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884" y="312742"/>
                <a:ext cx="1689822" cy="8042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字方塊 147"/>
              <p:cNvSpPr txBox="1"/>
              <p:nvPr/>
            </p:nvSpPr>
            <p:spPr>
              <a:xfrm>
                <a:off x="5413840" y="271736"/>
                <a:ext cx="2253053" cy="8042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8" name="文字方塊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840" y="271736"/>
                <a:ext cx="2253053" cy="8042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3066768" y="484038"/>
            <a:ext cx="5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5004086" y="465131"/>
            <a:ext cx="5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539426" y="57637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426" y="576370"/>
                <a:ext cx="226024" cy="276999"/>
              </a:xfrm>
              <a:prstGeom prst="rect">
                <a:avLst/>
              </a:prstGeom>
              <a:blipFill>
                <a:blip r:embed="rId9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左中括弧 17"/>
          <p:cNvSpPr/>
          <p:nvPr/>
        </p:nvSpPr>
        <p:spPr>
          <a:xfrm>
            <a:off x="1922475" y="229616"/>
            <a:ext cx="371061" cy="970506"/>
          </a:xfrm>
          <a:prstGeom prst="leftBracket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749288" y="1358334"/>
                <a:ext cx="706284" cy="70224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88" y="1358334"/>
                <a:ext cx="706284" cy="7022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橢圓 19"/>
          <p:cNvSpPr/>
          <p:nvPr/>
        </p:nvSpPr>
        <p:spPr>
          <a:xfrm>
            <a:off x="399634" y="1497916"/>
            <a:ext cx="423081" cy="4230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1539426" y="1581662"/>
                <a:ext cx="7261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……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426" y="1581662"/>
                <a:ext cx="726161" cy="276999"/>
              </a:xfrm>
              <a:prstGeom prst="rect">
                <a:avLst/>
              </a:prstGeom>
              <a:blipFill>
                <a:blip r:embed="rId11"/>
                <a:stretch>
                  <a:fillRect l="-33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749288" y="2333689"/>
                <a:ext cx="706284" cy="70224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88" y="2333689"/>
                <a:ext cx="706284" cy="7022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橢圓 22"/>
          <p:cNvSpPr/>
          <p:nvPr/>
        </p:nvSpPr>
        <p:spPr>
          <a:xfrm>
            <a:off x="399634" y="2473271"/>
            <a:ext cx="423081" cy="4230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1539426" y="2557017"/>
                <a:ext cx="7261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……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426" y="2557017"/>
                <a:ext cx="726161" cy="276999"/>
              </a:xfrm>
              <a:prstGeom prst="rect">
                <a:avLst/>
              </a:prstGeom>
              <a:blipFill>
                <a:blip r:embed="rId11"/>
                <a:stretch>
                  <a:fillRect l="-33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2975120" y="1339205"/>
                <a:ext cx="706284" cy="70224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120" y="1339205"/>
                <a:ext cx="706284" cy="7022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3785135" y="156821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135" y="1568219"/>
                <a:ext cx="226024" cy="276999"/>
              </a:xfrm>
              <a:prstGeom prst="rect">
                <a:avLst/>
              </a:prstGeom>
              <a:blipFill>
                <a:blip r:embed="rId14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4494668" y="1343675"/>
                <a:ext cx="706284" cy="70224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68" y="1343675"/>
                <a:ext cx="706284" cy="7022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橢圓 27"/>
          <p:cNvSpPr/>
          <p:nvPr/>
        </p:nvSpPr>
        <p:spPr>
          <a:xfrm>
            <a:off x="4145014" y="1483257"/>
            <a:ext cx="423081" cy="4230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5336529" y="1581662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529" y="1581662"/>
                <a:ext cx="226024" cy="276999"/>
              </a:xfrm>
              <a:prstGeom prst="rect">
                <a:avLst/>
              </a:prstGeom>
              <a:blipFill>
                <a:blip r:embed="rId16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6014216" y="1364659"/>
                <a:ext cx="706284" cy="70224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216" y="1364659"/>
                <a:ext cx="706284" cy="7022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橢圓 30"/>
          <p:cNvSpPr/>
          <p:nvPr/>
        </p:nvSpPr>
        <p:spPr>
          <a:xfrm>
            <a:off x="5664562" y="1504241"/>
            <a:ext cx="423081" cy="4230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6862760" y="1557985"/>
                <a:ext cx="207394" cy="287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760" y="1557985"/>
                <a:ext cx="207394" cy="287233"/>
              </a:xfrm>
              <a:prstGeom prst="rect">
                <a:avLst/>
              </a:prstGeom>
              <a:blipFill>
                <a:blip r:embed="rId18"/>
                <a:stretch>
                  <a:fillRect l="-29412" r="-26471" b="-21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7559791" y="1364659"/>
                <a:ext cx="706284" cy="70224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791" y="1364659"/>
                <a:ext cx="706284" cy="7022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橢圓 33"/>
          <p:cNvSpPr/>
          <p:nvPr/>
        </p:nvSpPr>
        <p:spPr>
          <a:xfrm>
            <a:off x="7210137" y="1504241"/>
            <a:ext cx="423081" cy="4230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0053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3" grpId="0" animBg="1"/>
      <p:bldP spid="144" grpId="0"/>
      <p:bldP spid="145" grpId="0" animBg="1"/>
      <p:bldP spid="146" grpId="0"/>
      <p:bldP spid="147" grpId="0"/>
      <p:bldP spid="148" grpId="0"/>
      <p:bldP spid="16" grpId="0"/>
      <p:bldP spid="149" grpId="0"/>
      <p:bldP spid="17" grpId="0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 animBg="1"/>
      <p:bldP spid="29" grpId="0"/>
      <p:bldP spid="30" grpId="0" animBg="1"/>
      <p:bldP spid="31" grpId="0" animBg="1"/>
      <p:bldP spid="32" grpId="0"/>
      <p:bldP spid="33" grpId="0" animBg="1"/>
      <p:bldP spid="3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66430-89BF-3F4A-B28E-1D77A7089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640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Homework: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compute gradients of LSTM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(two steps)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83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41" y="412977"/>
            <a:ext cx="4817110" cy="6325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244111" y="6368720"/>
                <a:ext cx="2232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111" y="6368720"/>
                <a:ext cx="22326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41055" y="4501820"/>
                <a:ext cx="3095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55" y="4501820"/>
                <a:ext cx="30950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765" r="-7843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501871" y="3361225"/>
                <a:ext cx="345287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871" y="3361225"/>
                <a:ext cx="345287" cy="398955"/>
              </a:xfrm>
              <a:prstGeom prst="rect">
                <a:avLst/>
              </a:prstGeom>
              <a:blipFill rotWithShape="0">
                <a:blip r:embed="rId6"/>
                <a:stretch>
                  <a:fillRect l="-12500" r="-16071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450663" y="952448"/>
                <a:ext cx="3612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63" y="952448"/>
                <a:ext cx="361253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864" r="-1695"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3219254" y="5148800"/>
                <a:ext cx="6715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254" y="5148800"/>
                <a:ext cx="67153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090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966491" y="4317154"/>
                <a:ext cx="7439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491" y="4317154"/>
                <a:ext cx="743922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4754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3171558" y="4665902"/>
            <a:ext cx="136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multiply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241677" y="952448"/>
            <a:ext cx="136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multiply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227129" y="1220874"/>
            <a:ext cx="3877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Activation function f is usually a sigmoid function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497561" y="2125894"/>
            <a:ext cx="287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Between 0 and 1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497561" y="2656215"/>
            <a:ext cx="3923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Mimic open and close gate</a:t>
            </a:r>
            <a:endParaRPr lang="zh-TW" altLang="en-US" sz="2400" dirty="0"/>
          </a:p>
        </p:txBody>
      </p:sp>
      <p:sp>
        <p:nvSpPr>
          <p:cNvPr id="24" name="流程圖: 磁碟 23"/>
          <p:cNvSpPr/>
          <p:nvPr/>
        </p:nvSpPr>
        <p:spPr>
          <a:xfrm>
            <a:off x="2836943" y="3203642"/>
            <a:ext cx="622258" cy="648057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5115953" y="4035572"/>
                <a:ext cx="3772123" cy="496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𝑐𝑓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953" y="4035572"/>
                <a:ext cx="3772123" cy="49622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接點 27"/>
          <p:cNvCxnSpPr/>
          <p:nvPr/>
        </p:nvCxnSpPr>
        <p:spPr>
          <a:xfrm>
            <a:off x="2965455" y="3401761"/>
            <a:ext cx="365233" cy="36523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3215031" y="1682539"/>
                <a:ext cx="7501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031" y="1682539"/>
                <a:ext cx="750142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9756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1966491" y="1552343"/>
                <a:ext cx="7956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491" y="1552343"/>
                <a:ext cx="795666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13846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3338735" y="332873"/>
                <a:ext cx="247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735" y="332873"/>
                <a:ext cx="247952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175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3586687" y="351079"/>
                <a:ext cx="17915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687" y="351079"/>
                <a:ext cx="1791581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1361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3182961" y="4292179"/>
                <a:ext cx="13465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961" y="4292179"/>
                <a:ext cx="1346522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4977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719880" y="2594424"/>
            <a:ext cx="1057275" cy="228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流程圖: 磁碟 32"/>
              <p:cNvSpPr/>
              <p:nvPr/>
            </p:nvSpPr>
            <p:spPr>
              <a:xfrm>
                <a:off x="2844833" y="3214258"/>
                <a:ext cx="622258" cy="648057"/>
              </a:xfrm>
              <a:prstGeom prst="flowChartMagneticDisk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流程圖: 磁碟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833" y="3214258"/>
                <a:ext cx="622258" cy="648057"/>
              </a:xfrm>
              <a:prstGeom prst="flowChartMagneticDisk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3644787" y="2995295"/>
            <a:ext cx="1133965" cy="247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975397" y="2842730"/>
                <a:ext cx="800732" cy="425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397" y="2842730"/>
                <a:ext cx="800732" cy="425373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3536119" y="3750863"/>
                <a:ext cx="941796" cy="425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119" y="3750863"/>
                <a:ext cx="941796" cy="425373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3536119" y="2873916"/>
                <a:ext cx="2197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119" y="2873916"/>
                <a:ext cx="219740" cy="369332"/>
              </a:xfrm>
              <a:prstGeom prst="rect">
                <a:avLst/>
              </a:prstGeom>
              <a:blipFill rotWithShape="0">
                <a:blip r:embed="rId22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橢圓 6">
            <a:extLst>
              <a:ext uri="{FF2B5EF4-FFF2-40B4-BE49-F238E27FC236}">
                <a16:creationId xmlns:a16="http://schemas.microsoft.com/office/drawing/2014/main" id="{B1BB7F8C-49EA-8740-A282-6368B59DBACC}"/>
              </a:ext>
            </a:extLst>
          </p:cNvPr>
          <p:cNvSpPr/>
          <p:nvPr/>
        </p:nvSpPr>
        <p:spPr>
          <a:xfrm>
            <a:off x="49261" y="1552343"/>
            <a:ext cx="90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37" name="橢圓 6">
            <a:extLst>
              <a:ext uri="{FF2B5EF4-FFF2-40B4-BE49-F238E27FC236}">
                <a16:creationId xmlns:a16="http://schemas.microsoft.com/office/drawing/2014/main" id="{277960E2-40FE-8C48-82CB-9C7C92FD359A}"/>
              </a:ext>
            </a:extLst>
          </p:cNvPr>
          <p:cNvSpPr/>
          <p:nvPr/>
        </p:nvSpPr>
        <p:spPr>
          <a:xfrm>
            <a:off x="43627" y="3785197"/>
            <a:ext cx="90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i</a:t>
            </a:r>
            <a:endParaRPr lang="zh-TW" altLang="en-US" sz="2400" baseline="30000" dirty="0"/>
          </a:p>
        </p:txBody>
      </p:sp>
      <p:sp>
        <p:nvSpPr>
          <p:cNvPr id="38" name="橢圓 6">
            <a:extLst>
              <a:ext uri="{FF2B5EF4-FFF2-40B4-BE49-F238E27FC236}">
                <a16:creationId xmlns:a16="http://schemas.microsoft.com/office/drawing/2014/main" id="{E769709A-D299-6B4F-8B2A-0648A600BCCD}"/>
              </a:ext>
            </a:extLst>
          </p:cNvPr>
          <p:cNvSpPr/>
          <p:nvPr/>
        </p:nvSpPr>
        <p:spPr>
          <a:xfrm>
            <a:off x="5847158" y="3147819"/>
            <a:ext cx="90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30000" dirty="0" err="1"/>
              <a:t>f</a:t>
            </a:r>
            <a:endParaRPr lang="zh-TW" altLang="en-US" sz="2400" baseline="30000" dirty="0"/>
          </a:p>
        </p:txBody>
      </p:sp>
      <p:sp>
        <p:nvSpPr>
          <p:cNvPr id="39" name="橢圓 6">
            <a:extLst>
              <a:ext uri="{FF2B5EF4-FFF2-40B4-BE49-F238E27FC236}">
                <a16:creationId xmlns:a16="http://schemas.microsoft.com/office/drawing/2014/main" id="{20C9491F-3357-6C44-AB04-B3E7D9531816}"/>
              </a:ext>
            </a:extLst>
          </p:cNvPr>
          <p:cNvSpPr/>
          <p:nvPr/>
        </p:nvSpPr>
        <p:spPr>
          <a:xfrm>
            <a:off x="3515173" y="6138000"/>
            <a:ext cx="90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endParaRPr lang="zh-TW" alt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261853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 animBg="1"/>
      <p:bldP spid="25" grpId="0"/>
      <p:bldP spid="29" grpId="0"/>
      <p:bldP spid="30" grpId="0"/>
      <p:bldP spid="32" grpId="0"/>
      <p:bldP spid="27" grpId="0"/>
      <p:bldP spid="31" grpId="0"/>
      <p:bldP spid="33" grpId="0" animBg="1"/>
      <p:bldP spid="18" grpId="0"/>
      <p:bldP spid="34" grpId="0"/>
      <p:bldP spid="3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群組 164"/>
          <p:cNvGrpSpPr/>
          <p:nvPr/>
        </p:nvGrpSpPr>
        <p:grpSpPr>
          <a:xfrm>
            <a:off x="2197222" y="5873236"/>
            <a:ext cx="907572" cy="461665"/>
            <a:chOff x="4765592" y="6396335"/>
            <a:chExt cx="907572" cy="461665"/>
          </a:xfrm>
        </p:grpSpPr>
        <p:sp>
          <p:nvSpPr>
            <p:cNvPr id="42" name="矩形 41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2637175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1744329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i</a:t>
            </a:r>
            <a:endParaRPr lang="zh-TW" altLang="en-US" sz="2400" baseline="30000" dirty="0"/>
          </a:p>
        </p:txBody>
      </p:sp>
      <p:grpSp>
        <p:nvGrpSpPr>
          <p:cNvPr id="49" name="群組 48"/>
          <p:cNvGrpSpPr/>
          <p:nvPr/>
        </p:nvGrpSpPr>
        <p:grpSpPr>
          <a:xfrm>
            <a:off x="2439114" y="3723923"/>
            <a:ext cx="438150" cy="438150"/>
            <a:chOff x="6656524" y="2699227"/>
            <a:chExt cx="438150" cy="438150"/>
          </a:xfrm>
        </p:grpSpPr>
        <p:sp>
          <p:nvSpPr>
            <p:cNvPr id="47" name="橢圓 46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字方塊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444" r="-16667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矩形 49"/>
          <p:cNvSpPr/>
          <p:nvPr/>
        </p:nvSpPr>
        <p:spPr>
          <a:xfrm>
            <a:off x="859869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f</a:t>
            </a:r>
            <a:endParaRPr lang="zh-TW" altLang="en-US" sz="2400" baseline="30000" dirty="0"/>
          </a:p>
        </p:txBody>
      </p:sp>
      <p:sp>
        <p:nvSpPr>
          <p:cNvPr id="51" name="矩形 50"/>
          <p:cNvSpPr/>
          <p:nvPr/>
        </p:nvSpPr>
        <p:spPr>
          <a:xfrm>
            <a:off x="3521635" y="4739331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grpSp>
        <p:nvGrpSpPr>
          <p:cNvPr id="52" name="群組 51"/>
          <p:cNvGrpSpPr/>
          <p:nvPr/>
        </p:nvGrpSpPr>
        <p:grpSpPr>
          <a:xfrm>
            <a:off x="1000794" y="2751799"/>
            <a:ext cx="438150" cy="438150"/>
            <a:chOff x="6656524" y="2699227"/>
            <a:chExt cx="438150" cy="438150"/>
          </a:xfrm>
        </p:grpSpPr>
        <p:sp>
          <p:nvSpPr>
            <p:cNvPr id="53" name="橢圓 52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字方塊 53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文字方塊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9444" r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群組 54"/>
          <p:cNvGrpSpPr/>
          <p:nvPr/>
        </p:nvGrpSpPr>
        <p:grpSpPr>
          <a:xfrm>
            <a:off x="2418100" y="2738582"/>
            <a:ext cx="438150" cy="438150"/>
            <a:chOff x="6656524" y="2699227"/>
            <a:chExt cx="438150" cy="438150"/>
          </a:xfrm>
        </p:grpSpPr>
        <p:sp>
          <p:nvSpPr>
            <p:cNvPr id="56" name="橢圓 55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/>
                <p:cNvSpPr txBox="1"/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＋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文字方塊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565" r="-19565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群組 57"/>
          <p:cNvGrpSpPr/>
          <p:nvPr/>
        </p:nvGrpSpPr>
        <p:grpSpPr>
          <a:xfrm>
            <a:off x="3676862" y="2747033"/>
            <a:ext cx="438150" cy="438150"/>
            <a:chOff x="6656524" y="2699227"/>
            <a:chExt cx="438150" cy="438150"/>
          </a:xfrm>
        </p:grpSpPr>
        <p:sp>
          <p:nvSpPr>
            <p:cNvPr id="59" name="橢圓 58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字方塊 59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文字方塊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9444" r="-16667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矩形 61"/>
          <p:cNvSpPr/>
          <p:nvPr/>
        </p:nvSpPr>
        <p:spPr>
          <a:xfrm>
            <a:off x="3538504" y="1409486"/>
            <a:ext cx="72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3456932" y="1395097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pic>
        <p:nvPicPr>
          <p:cNvPr id="133" name="圖片 1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4218" y="3760795"/>
            <a:ext cx="371475" cy="371475"/>
          </a:xfrm>
          <a:prstGeom prst="rect">
            <a:avLst/>
          </a:prstGeom>
        </p:spPr>
      </p:pic>
      <p:pic>
        <p:nvPicPr>
          <p:cNvPr id="134" name="圖片 1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038" y="3757261"/>
            <a:ext cx="371475" cy="371475"/>
          </a:xfrm>
          <a:prstGeom prst="rect">
            <a:avLst/>
          </a:prstGeom>
        </p:spPr>
      </p:pic>
      <p:pic>
        <p:nvPicPr>
          <p:cNvPr id="135" name="圖片 1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1643" y="3757260"/>
            <a:ext cx="371475" cy="371475"/>
          </a:xfrm>
          <a:prstGeom prst="rect">
            <a:avLst/>
          </a:prstGeom>
        </p:spPr>
      </p:pic>
      <p:pic>
        <p:nvPicPr>
          <p:cNvPr id="136" name="圖片 1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743" y="2764253"/>
            <a:ext cx="371475" cy="371475"/>
          </a:xfrm>
          <a:prstGeom prst="rect">
            <a:avLst/>
          </a:prstGeom>
        </p:spPr>
      </p:pic>
      <p:cxnSp>
        <p:nvCxnSpPr>
          <p:cNvPr id="139" name="直線單箭頭接點 138"/>
          <p:cNvCxnSpPr/>
          <p:nvPr/>
        </p:nvCxnSpPr>
        <p:spPr>
          <a:xfrm flipH="1" flipV="1">
            <a:off x="1213027" y="4138591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單箭頭接點 141"/>
          <p:cNvCxnSpPr/>
          <p:nvPr/>
        </p:nvCxnSpPr>
        <p:spPr>
          <a:xfrm flipH="1" flipV="1">
            <a:off x="1219189" y="3166147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>
            <a:endCxn id="56" idx="2"/>
          </p:cNvCxnSpPr>
          <p:nvPr/>
        </p:nvCxnSpPr>
        <p:spPr>
          <a:xfrm flipV="1">
            <a:off x="1464255" y="2957657"/>
            <a:ext cx="95384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/>
          <p:cNvCxnSpPr>
            <a:endCxn id="47" idx="4"/>
          </p:cNvCxnSpPr>
          <p:nvPr/>
        </p:nvCxnSpPr>
        <p:spPr>
          <a:xfrm flipH="1" flipV="1">
            <a:off x="2658189" y="4162073"/>
            <a:ext cx="295984" cy="5488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/>
          <p:cNvCxnSpPr/>
          <p:nvPr/>
        </p:nvCxnSpPr>
        <p:spPr>
          <a:xfrm flipH="1" flipV="1">
            <a:off x="2079954" y="4125538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/>
          <p:cNvCxnSpPr/>
          <p:nvPr/>
        </p:nvCxnSpPr>
        <p:spPr>
          <a:xfrm flipH="1" flipV="1">
            <a:off x="2655226" y="3111098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>
            <a:endCxn id="47" idx="2"/>
          </p:cNvCxnSpPr>
          <p:nvPr/>
        </p:nvCxnSpPr>
        <p:spPr>
          <a:xfrm>
            <a:off x="2242352" y="3929424"/>
            <a:ext cx="196762" cy="135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56"/>
          <p:cNvCxnSpPr/>
          <p:nvPr/>
        </p:nvCxnSpPr>
        <p:spPr>
          <a:xfrm flipH="1" flipV="1">
            <a:off x="3881634" y="4098155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157"/>
          <p:cNvCxnSpPr/>
          <p:nvPr/>
        </p:nvCxnSpPr>
        <p:spPr>
          <a:xfrm flipH="1" flipV="1">
            <a:off x="3892959" y="3186826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/>
          <p:cNvCxnSpPr/>
          <p:nvPr/>
        </p:nvCxnSpPr>
        <p:spPr>
          <a:xfrm>
            <a:off x="2896935" y="2949990"/>
            <a:ext cx="275067" cy="18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/>
          <p:cNvCxnSpPr/>
          <p:nvPr/>
        </p:nvCxnSpPr>
        <p:spPr>
          <a:xfrm>
            <a:off x="3455390" y="2962288"/>
            <a:ext cx="275067" cy="18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向下箭號 161"/>
          <p:cNvSpPr/>
          <p:nvPr/>
        </p:nvSpPr>
        <p:spPr>
          <a:xfrm flipV="1">
            <a:off x="3691643" y="1935577"/>
            <a:ext cx="438150" cy="74839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向下箭號 162"/>
          <p:cNvSpPr/>
          <p:nvPr/>
        </p:nvSpPr>
        <p:spPr>
          <a:xfrm rot="2610135" flipV="1">
            <a:off x="3412627" y="5176513"/>
            <a:ext cx="438150" cy="74839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向下箭號 163"/>
          <p:cNvSpPr/>
          <p:nvPr/>
        </p:nvSpPr>
        <p:spPr>
          <a:xfrm rot="19634133" flipV="1">
            <a:off x="2022419" y="5197306"/>
            <a:ext cx="438150" cy="62520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向下箭號 165"/>
          <p:cNvSpPr/>
          <p:nvPr/>
        </p:nvSpPr>
        <p:spPr>
          <a:xfrm rot="1779305" flipV="1">
            <a:off x="2714297" y="5202695"/>
            <a:ext cx="438150" cy="60667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向下箭號 166"/>
          <p:cNvSpPr/>
          <p:nvPr/>
        </p:nvSpPr>
        <p:spPr>
          <a:xfrm rot="18851723" flipV="1">
            <a:off x="1248914" y="5165149"/>
            <a:ext cx="438150" cy="74839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1" name="群組 170"/>
          <p:cNvGrpSpPr/>
          <p:nvPr/>
        </p:nvGrpSpPr>
        <p:grpSpPr>
          <a:xfrm>
            <a:off x="6246925" y="5876094"/>
            <a:ext cx="907572" cy="461665"/>
            <a:chOff x="4765592" y="6396335"/>
            <a:chExt cx="907572" cy="461665"/>
          </a:xfrm>
        </p:grpSpPr>
        <p:sp>
          <p:nvSpPr>
            <p:cNvPr id="172" name="矩形 171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" name="文字方塊 172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</p:grpSp>
      <p:sp>
        <p:nvSpPr>
          <p:cNvPr id="174" name="矩形 173"/>
          <p:cNvSpPr/>
          <p:nvPr/>
        </p:nvSpPr>
        <p:spPr>
          <a:xfrm>
            <a:off x="6686878" y="4736993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175" name="矩形 174"/>
          <p:cNvSpPr/>
          <p:nvPr/>
        </p:nvSpPr>
        <p:spPr>
          <a:xfrm>
            <a:off x="5794032" y="4736993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i</a:t>
            </a:r>
            <a:endParaRPr lang="zh-TW" altLang="en-US" sz="2400" baseline="30000" dirty="0"/>
          </a:p>
        </p:txBody>
      </p:sp>
      <p:grpSp>
        <p:nvGrpSpPr>
          <p:cNvPr id="176" name="群組 175"/>
          <p:cNvGrpSpPr/>
          <p:nvPr/>
        </p:nvGrpSpPr>
        <p:grpSpPr>
          <a:xfrm>
            <a:off x="6488817" y="3726781"/>
            <a:ext cx="438150" cy="438150"/>
            <a:chOff x="6656524" y="2699227"/>
            <a:chExt cx="438150" cy="438150"/>
          </a:xfrm>
        </p:grpSpPr>
        <p:sp>
          <p:nvSpPr>
            <p:cNvPr id="177" name="橢圓 176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文字方塊 177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文字方塊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9444" r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9" name="矩形 178"/>
          <p:cNvSpPr/>
          <p:nvPr/>
        </p:nvSpPr>
        <p:spPr>
          <a:xfrm>
            <a:off x="4909572" y="4736993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f</a:t>
            </a:r>
            <a:endParaRPr lang="zh-TW" altLang="en-US" sz="2400" baseline="30000" dirty="0"/>
          </a:p>
        </p:txBody>
      </p:sp>
      <p:sp>
        <p:nvSpPr>
          <p:cNvPr id="180" name="矩形 179"/>
          <p:cNvSpPr/>
          <p:nvPr/>
        </p:nvSpPr>
        <p:spPr>
          <a:xfrm>
            <a:off x="7571338" y="4742189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grpSp>
        <p:nvGrpSpPr>
          <p:cNvPr id="181" name="群組 180"/>
          <p:cNvGrpSpPr/>
          <p:nvPr/>
        </p:nvGrpSpPr>
        <p:grpSpPr>
          <a:xfrm>
            <a:off x="5050497" y="2754657"/>
            <a:ext cx="438150" cy="438150"/>
            <a:chOff x="6656524" y="2699227"/>
            <a:chExt cx="438150" cy="438150"/>
          </a:xfrm>
        </p:grpSpPr>
        <p:sp>
          <p:nvSpPr>
            <p:cNvPr id="182" name="橢圓 181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文字方塊 182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文字方塊 1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0000" r="-20000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4" name="群組 183"/>
          <p:cNvGrpSpPr/>
          <p:nvPr/>
        </p:nvGrpSpPr>
        <p:grpSpPr>
          <a:xfrm>
            <a:off x="6467803" y="2741440"/>
            <a:ext cx="438150" cy="438150"/>
            <a:chOff x="6656524" y="2699227"/>
            <a:chExt cx="438150" cy="438150"/>
          </a:xfrm>
        </p:grpSpPr>
        <p:sp>
          <p:nvSpPr>
            <p:cNvPr id="185" name="橢圓 184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文字方塊 185"/>
                <p:cNvSpPr txBox="1"/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＋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文字方塊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9149" r="-17021" b="-888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7" name="群組 186"/>
          <p:cNvGrpSpPr/>
          <p:nvPr/>
        </p:nvGrpSpPr>
        <p:grpSpPr>
          <a:xfrm>
            <a:off x="7726565" y="2749891"/>
            <a:ext cx="438150" cy="438150"/>
            <a:chOff x="6656524" y="2699227"/>
            <a:chExt cx="438150" cy="438150"/>
          </a:xfrm>
        </p:grpSpPr>
        <p:sp>
          <p:nvSpPr>
            <p:cNvPr id="188" name="橢圓 187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文字方塊 188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9" name="文字方塊 1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0000" r="-20000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7" name="群組 226"/>
          <p:cNvGrpSpPr/>
          <p:nvPr/>
        </p:nvGrpSpPr>
        <p:grpSpPr>
          <a:xfrm>
            <a:off x="7533985" y="1397855"/>
            <a:ext cx="907572" cy="461665"/>
            <a:chOff x="7533985" y="1397855"/>
            <a:chExt cx="907572" cy="461665"/>
          </a:xfrm>
        </p:grpSpPr>
        <p:sp>
          <p:nvSpPr>
            <p:cNvPr id="190" name="矩形 189"/>
            <p:cNvSpPr/>
            <p:nvPr/>
          </p:nvSpPr>
          <p:spPr>
            <a:xfrm>
              <a:off x="7588207" y="1412344"/>
              <a:ext cx="720000" cy="432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" name="文字方塊 190"/>
            <p:cNvSpPr txBox="1"/>
            <p:nvPr/>
          </p:nvSpPr>
          <p:spPr>
            <a:xfrm>
              <a:off x="7533985" y="139785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</p:grpSp>
      <p:pic>
        <p:nvPicPr>
          <p:cNvPr id="192" name="圖片 19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3921" y="3763653"/>
            <a:ext cx="371475" cy="371475"/>
          </a:xfrm>
          <a:prstGeom prst="rect">
            <a:avLst/>
          </a:prstGeom>
        </p:spPr>
      </p:pic>
      <p:pic>
        <p:nvPicPr>
          <p:cNvPr id="193" name="圖片 19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9741" y="3760119"/>
            <a:ext cx="371475" cy="371475"/>
          </a:xfrm>
          <a:prstGeom prst="rect">
            <a:avLst/>
          </a:prstGeom>
        </p:spPr>
      </p:pic>
      <p:pic>
        <p:nvPicPr>
          <p:cNvPr id="194" name="圖片 19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1346" y="3760118"/>
            <a:ext cx="371475" cy="371475"/>
          </a:xfrm>
          <a:prstGeom prst="rect">
            <a:avLst/>
          </a:prstGeom>
        </p:spPr>
      </p:pic>
      <p:pic>
        <p:nvPicPr>
          <p:cNvPr id="195" name="圖片 19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5446" y="2767111"/>
            <a:ext cx="371475" cy="371475"/>
          </a:xfrm>
          <a:prstGeom prst="rect">
            <a:avLst/>
          </a:prstGeom>
        </p:spPr>
      </p:pic>
      <p:cxnSp>
        <p:nvCxnSpPr>
          <p:cNvPr id="196" name="直線單箭頭接點 195"/>
          <p:cNvCxnSpPr/>
          <p:nvPr/>
        </p:nvCxnSpPr>
        <p:spPr>
          <a:xfrm flipH="1" flipV="1">
            <a:off x="5262730" y="4141449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單箭頭接點 196"/>
          <p:cNvCxnSpPr/>
          <p:nvPr/>
        </p:nvCxnSpPr>
        <p:spPr>
          <a:xfrm flipH="1" flipV="1">
            <a:off x="5268892" y="3169005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單箭頭接點 197"/>
          <p:cNvCxnSpPr>
            <a:endCxn id="185" idx="2"/>
          </p:cNvCxnSpPr>
          <p:nvPr/>
        </p:nvCxnSpPr>
        <p:spPr>
          <a:xfrm flipV="1">
            <a:off x="5513958" y="2960515"/>
            <a:ext cx="95384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單箭頭接點 198"/>
          <p:cNvCxnSpPr>
            <a:endCxn id="177" idx="4"/>
          </p:cNvCxnSpPr>
          <p:nvPr/>
        </p:nvCxnSpPr>
        <p:spPr>
          <a:xfrm flipH="1" flipV="1">
            <a:off x="6707892" y="4164931"/>
            <a:ext cx="295984" cy="5488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單箭頭接點 199"/>
          <p:cNvCxnSpPr/>
          <p:nvPr/>
        </p:nvCxnSpPr>
        <p:spPr>
          <a:xfrm flipH="1" flipV="1">
            <a:off x="6129657" y="4128396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單箭頭接點 200"/>
          <p:cNvCxnSpPr/>
          <p:nvPr/>
        </p:nvCxnSpPr>
        <p:spPr>
          <a:xfrm flipH="1" flipV="1">
            <a:off x="6704929" y="3113956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單箭頭接點 201"/>
          <p:cNvCxnSpPr>
            <a:endCxn id="177" idx="2"/>
          </p:cNvCxnSpPr>
          <p:nvPr/>
        </p:nvCxnSpPr>
        <p:spPr>
          <a:xfrm>
            <a:off x="6292055" y="3932282"/>
            <a:ext cx="196762" cy="135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單箭頭接點 202"/>
          <p:cNvCxnSpPr/>
          <p:nvPr/>
        </p:nvCxnSpPr>
        <p:spPr>
          <a:xfrm flipH="1" flipV="1">
            <a:off x="7931337" y="4101013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單箭頭接點 203"/>
          <p:cNvCxnSpPr/>
          <p:nvPr/>
        </p:nvCxnSpPr>
        <p:spPr>
          <a:xfrm flipH="1" flipV="1">
            <a:off x="7942662" y="3189684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單箭頭接點 204"/>
          <p:cNvCxnSpPr/>
          <p:nvPr/>
        </p:nvCxnSpPr>
        <p:spPr>
          <a:xfrm>
            <a:off x="6946638" y="2952848"/>
            <a:ext cx="275067" cy="18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單箭頭接點 205"/>
          <p:cNvCxnSpPr/>
          <p:nvPr/>
        </p:nvCxnSpPr>
        <p:spPr>
          <a:xfrm>
            <a:off x="7505093" y="2965146"/>
            <a:ext cx="275067" cy="18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向下箭號 206"/>
          <p:cNvSpPr/>
          <p:nvPr/>
        </p:nvSpPr>
        <p:spPr>
          <a:xfrm flipV="1">
            <a:off x="7741346" y="1938435"/>
            <a:ext cx="438150" cy="74839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" name="向下箭號 207"/>
          <p:cNvSpPr/>
          <p:nvPr/>
        </p:nvSpPr>
        <p:spPr>
          <a:xfrm rot="2610135" flipV="1">
            <a:off x="7462330" y="5179371"/>
            <a:ext cx="438150" cy="74839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9" name="向下箭號 208"/>
          <p:cNvSpPr/>
          <p:nvPr/>
        </p:nvSpPr>
        <p:spPr>
          <a:xfrm rot="19634133" flipV="1">
            <a:off x="6072122" y="5200164"/>
            <a:ext cx="438150" cy="62520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0" name="向下箭號 209"/>
          <p:cNvSpPr/>
          <p:nvPr/>
        </p:nvSpPr>
        <p:spPr>
          <a:xfrm rot="1779305" flipV="1">
            <a:off x="6764000" y="5205553"/>
            <a:ext cx="438150" cy="60667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1" name="向下箭號 210"/>
          <p:cNvSpPr/>
          <p:nvPr/>
        </p:nvSpPr>
        <p:spPr>
          <a:xfrm rot="18851723" flipV="1">
            <a:off x="5298617" y="5168007"/>
            <a:ext cx="438150" cy="74839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4" name="群組 113"/>
          <p:cNvGrpSpPr/>
          <p:nvPr/>
        </p:nvGrpSpPr>
        <p:grpSpPr>
          <a:xfrm>
            <a:off x="-34333" y="2117509"/>
            <a:ext cx="907572" cy="461665"/>
            <a:chOff x="4775004" y="6396335"/>
            <a:chExt cx="907572" cy="461665"/>
          </a:xfrm>
        </p:grpSpPr>
        <p:sp>
          <p:nvSpPr>
            <p:cNvPr id="115" name="矩形 114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c</a:t>
              </a:r>
              <a:r>
                <a:rPr lang="en-US" altLang="zh-TW" sz="2400" baseline="30000" dirty="0">
                  <a:solidFill>
                    <a:schemeClr val="tx1"/>
                  </a:solidFill>
                </a:rPr>
                <a:t>0</a:t>
              </a:r>
              <a:endParaRPr lang="zh-TW" altLang="en-US" sz="24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群組 116"/>
          <p:cNvGrpSpPr/>
          <p:nvPr/>
        </p:nvGrpSpPr>
        <p:grpSpPr>
          <a:xfrm>
            <a:off x="4155655" y="2078942"/>
            <a:ext cx="907572" cy="461665"/>
            <a:chOff x="4775004" y="6396335"/>
            <a:chExt cx="907572" cy="461665"/>
          </a:xfrm>
        </p:grpSpPr>
        <p:sp>
          <p:nvSpPr>
            <p:cNvPr id="118" name="矩形 117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c</a:t>
              </a:r>
              <a:r>
                <a:rPr lang="en-US" altLang="zh-TW" sz="2400" baseline="30000" dirty="0">
                  <a:solidFill>
                    <a:schemeClr val="tx1"/>
                  </a:solidFill>
                </a:rPr>
                <a:t>1</a:t>
              </a:r>
              <a:endParaRPr lang="zh-TW" altLang="en-US" sz="24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群組 119"/>
          <p:cNvGrpSpPr/>
          <p:nvPr/>
        </p:nvGrpSpPr>
        <p:grpSpPr>
          <a:xfrm>
            <a:off x="8336918" y="2096100"/>
            <a:ext cx="907572" cy="461665"/>
            <a:chOff x="4775004" y="6396335"/>
            <a:chExt cx="907572" cy="461665"/>
          </a:xfrm>
        </p:grpSpPr>
        <p:sp>
          <p:nvSpPr>
            <p:cNvPr id="121" name="矩形 120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c</a:t>
              </a:r>
              <a:r>
                <a:rPr lang="en-US" altLang="zh-TW" sz="2400" baseline="30000" dirty="0">
                  <a:solidFill>
                    <a:schemeClr val="tx1"/>
                  </a:solidFill>
                </a:rPr>
                <a:t>2</a:t>
              </a:r>
              <a:endParaRPr lang="zh-TW" altLang="en-US" sz="24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手繪多邊形 2"/>
          <p:cNvSpPr/>
          <p:nvPr/>
        </p:nvSpPr>
        <p:spPr>
          <a:xfrm>
            <a:off x="2656114" y="2335943"/>
            <a:ext cx="1625600" cy="378228"/>
          </a:xfrm>
          <a:custGeom>
            <a:avLst/>
            <a:gdLst>
              <a:gd name="connsiteX0" fmla="*/ 0 w 1625600"/>
              <a:gd name="connsiteY0" fmla="*/ 378228 h 378228"/>
              <a:gd name="connsiteX1" fmla="*/ 508000 w 1625600"/>
              <a:gd name="connsiteY1" fmla="*/ 73428 h 378228"/>
              <a:gd name="connsiteX2" fmla="*/ 1625600 w 1625600"/>
              <a:gd name="connsiteY2" fmla="*/ 857 h 37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378228">
                <a:moveTo>
                  <a:pt x="0" y="378228"/>
                </a:moveTo>
                <a:cubicBezTo>
                  <a:pt x="118533" y="257275"/>
                  <a:pt x="237067" y="136323"/>
                  <a:pt x="508000" y="73428"/>
                </a:cubicBezTo>
                <a:cubicBezTo>
                  <a:pt x="778933" y="10533"/>
                  <a:pt x="1395791" y="-3981"/>
                  <a:pt x="1625600" y="857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手繪多邊形 122"/>
          <p:cNvSpPr/>
          <p:nvPr/>
        </p:nvSpPr>
        <p:spPr>
          <a:xfrm>
            <a:off x="6758538" y="2329104"/>
            <a:ext cx="1625600" cy="378228"/>
          </a:xfrm>
          <a:custGeom>
            <a:avLst/>
            <a:gdLst>
              <a:gd name="connsiteX0" fmla="*/ 0 w 1625600"/>
              <a:gd name="connsiteY0" fmla="*/ 378228 h 378228"/>
              <a:gd name="connsiteX1" fmla="*/ 508000 w 1625600"/>
              <a:gd name="connsiteY1" fmla="*/ 73428 h 378228"/>
              <a:gd name="connsiteX2" fmla="*/ 1625600 w 1625600"/>
              <a:gd name="connsiteY2" fmla="*/ 857 h 37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378228">
                <a:moveTo>
                  <a:pt x="0" y="378228"/>
                </a:moveTo>
                <a:cubicBezTo>
                  <a:pt x="118533" y="257275"/>
                  <a:pt x="237067" y="136323"/>
                  <a:pt x="508000" y="73428"/>
                </a:cubicBezTo>
                <a:cubicBezTo>
                  <a:pt x="778933" y="10533"/>
                  <a:pt x="1395791" y="-3981"/>
                  <a:pt x="1625600" y="857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手繪多邊形 4"/>
          <p:cNvSpPr/>
          <p:nvPr/>
        </p:nvSpPr>
        <p:spPr>
          <a:xfrm>
            <a:off x="754743" y="2364898"/>
            <a:ext cx="435428" cy="378302"/>
          </a:xfrm>
          <a:custGeom>
            <a:avLst/>
            <a:gdLst>
              <a:gd name="connsiteX0" fmla="*/ 0 w 435428"/>
              <a:gd name="connsiteY0" fmla="*/ 931 h 378302"/>
              <a:gd name="connsiteX1" fmla="*/ 290286 w 435428"/>
              <a:gd name="connsiteY1" fmla="*/ 58988 h 378302"/>
              <a:gd name="connsiteX2" fmla="*/ 435428 w 435428"/>
              <a:gd name="connsiteY2" fmla="*/ 378302 h 3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428" h="378302">
                <a:moveTo>
                  <a:pt x="0" y="931"/>
                </a:moveTo>
                <a:cubicBezTo>
                  <a:pt x="108857" y="-1488"/>
                  <a:pt x="217715" y="-3907"/>
                  <a:pt x="290286" y="58988"/>
                </a:cubicBezTo>
                <a:cubicBezTo>
                  <a:pt x="362857" y="121883"/>
                  <a:pt x="399142" y="250092"/>
                  <a:pt x="435428" y="378302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手繪多邊形 124"/>
          <p:cNvSpPr/>
          <p:nvPr/>
        </p:nvSpPr>
        <p:spPr>
          <a:xfrm rot="523080">
            <a:off x="4885987" y="2356876"/>
            <a:ext cx="435428" cy="378302"/>
          </a:xfrm>
          <a:custGeom>
            <a:avLst/>
            <a:gdLst>
              <a:gd name="connsiteX0" fmla="*/ 0 w 435428"/>
              <a:gd name="connsiteY0" fmla="*/ 931 h 378302"/>
              <a:gd name="connsiteX1" fmla="*/ 290286 w 435428"/>
              <a:gd name="connsiteY1" fmla="*/ 58988 h 378302"/>
              <a:gd name="connsiteX2" fmla="*/ 435428 w 435428"/>
              <a:gd name="connsiteY2" fmla="*/ 378302 h 3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428" h="378302">
                <a:moveTo>
                  <a:pt x="0" y="931"/>
                </a:moveTo>
                <a:cubicBezTo>
                  <a:pt x="108857" y="-1488"/>
                  <a:pt x="217715" y="-3907"/>
                  <a:pt x="290286" y="58988"/>
                </a:cubicBezTo>
                <a:cubicBezTo>
                  <a:pt x="362857" y="121883"/>
                  <a:pt x="399142" y="250092"/>
                  <a:pt x="435428" y="378302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Title 1">
            <a:extLst>
              <a:ext uri="{FF2B5EF4-FFF2-40B4-BE49-F238E27FC236}">
                <a16:creationId xmlns:a16="http://schemas.microsoft.com/office/drawing/2014/main" id="{87D01EF0-68C5-6943-861F-76EC6F76C788}"/>
              </a:ext>
            </a:extLst>
          </p:cNvPr>
          <p:cNvSpPr txBox="1">
            <a:spLocks/>
          </p:cNvSpPr>
          <p:nvPr/>
        </p:nvSpPr>
        <p:spPr>
          <a:xfrm>
            <a:off x="121813" y="-82839"/>
            <a:ext cx="86688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0000"/>
                </a:solidFill>
                <a:latin typeface="+mn-lt"/>
              </a:rPr>
              <a:t>Homework: compute gradients of LSTM</a:t>
            </a:r>
          </a:p>
        </p:txBody>
      </p:sp>
    </p:spTree>
    <p:extLst>
      <p:ext uri="{BB962C8B-B14F-4D97-AF65-F5344CB8AC3E}">
        <p14:creationId xmlns:p14="http://schemas.microsoft.com/office/powerpoint/2010/main" val="201092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175" grpId="0" animBg="1"/>
      <p:bldP spid="179" grpId="0" animBg="1"/>
      <p:bldP spid="180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3" grpId="0" animBg="1"/>
      <p:bldP spid="123" grpId="0" animBg="1"/>
      <p:bldP spid="1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Chain Rule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28650" y="1856355"/>
            <a:ext cx="1275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Case 1</a:t>
            </a:r>
            <a:endParaRPr lang="zh-TW" altLang="en-US" sz="2800" b="1" i="1" u="sng" dirty="0"/>
          </a:p>
        </p:txBody>
      </p:sp>
      <p:sp>
        <p:nvSpPr>
          <p:cNvPr id="7" name="文字方塊 6"/>
          <p:cNvSpPr txBox="1"/>
          <p:nvPr/>
        </p:nvSpPr>
        <p:spPr>
          <a:xfrm>
            <a:off x="628649" y="3553480"/>
            <a:ext cx="1275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Case 2</a:t>
            </a:r>
            <a:endParaRPr lang="zh-TW" altLang="en-US" sz="2800" b="1" i="1" u="sng" dirty="0"/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76744"/>
              </p:ext>
            </p:extLst>
          </p:nvPr>
        </p:nvGraphicFramePr>
        <p:xfrm>
          <a:off x="6016763" y="1895732"/>
          <a:ext cx="11430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88" name="方程式" r:id="rId3" imgW="533160" imgH="215640" progId="Equation.3">
                  <p:embed/>
                </p:oleObj>
              </mc:Choice>
              <mc:Fallback>
                <p:oleObj name="方程式" r:id="rId3" imgW="533160" imgH="21564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763" y="1895732"/>
                        <a:ext cx="11430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692275"/>
              </p:ext>
            </p:extLst>
          </p:nvPr>
        </p:nvGraphicFramePr>
        <p:xfrm>
          <a:off x="4692922" y="1907083"/>
          <a:ext cx="11969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89" name="方程式" r:id="rId5" imgW="558720" imgH="215640" progId="Equation.3">
                  <p:embed/>
                </p:oleObj>
              </mc:Choice>
              <mc:Fallback>
                <p:oleObj name="方程式" r:id="rId5" imgW="558720" imgH="215640" progId="Equation.3">
                  <p:embed/>
                  <p:pic>
                    <p:nvPicPr>
                      <p:cNvPr id="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2922" y="1907083"/>
                        <a:ext cx="119697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988606"/>
              </p:ext>
            </p:extLst>
          </p:nvPr>
        </p:nvGraphicFramePr>
        <p:xfrm>
          <a:off x="6468808" y="2593975"/>
          <a:ext cx="15748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90" name="方程式" r:id="rId7" imgW="736560" imgH="419040" progId="Equation.3">
                  <p:embed/>
                </p:oleObj>
              </mc:Choice>
              <mc:Fallback>
                <p:oleObj name="方程式" r:id="rId7" imgW="736560" imgH="419040" progId="Equation.3">
                  <p:embed/>
                  <p:pic>
                    <p:nvPicPr>
                      <p:cNvPr id="1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8808" y="2593975"/>
                        <a:ext cx="1574800" cy="89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075264"/>
              </p:ext>
            </p:extLst>
          </p:nvPr>
        </p:nvGraphicFramePr>
        <p:xfrm>
          <a:off x="3212470" y="3238649"/>
          <a:ext cx="20685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91" name="方程式" r:id="rId9" imgW="965160" imgH="203040" progId="Equation.3">
                  <p:embed/>
                </p:oleObj>
              </mc:Choice>
              <mc:Fallback>
                <p:oleObj name="方程式" r:id="rId9" imgW="965160" imgH="203040" progId="Equation.3">
                  <p:embed/>
                  <p:pic>
                    <p:nvPicPr>
                      <p:cNvPr id="1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2470" y="3238649"/>
                        <a:ext cx="20685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134922"/>
              </p:ext>
            </p:extLst>
          </p:nvPr>
        </p:nvGraphicFramePr>
        <p:xfrm>
          <a:off x="6438244" y="4164011"/>
          <a:ext cx="14430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92" name="方程式" r:id="rId11" imgW="672840" imgH="215640" progId="Equation.3">
                  <p:embed/>
                </p:oleObj>
              </mc:Choice>
              <mc:Fallback>
                <p:oleObj name="方程式" r:id="rId11" imgW="672840" imgH="215640" progId="Equation.3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8244" y="4164011"/>
                        <a:ext cx="1443038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148653"/>
              </p:ext>
            </p:extLst>
          </p:nvPr>
        </p:nvGraphicFramePr>
        <p:xfrm>
          <a:off x="5104339" y="4156246"/>
          <a:ext cx="11160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93" name="方程式" r:id="rId13" imgW="520560" imgH="215640" progId="Equation.3">
                  <p:embed/>
                </p:oleObj>
              </mc:Choice>
              <mc:Fallback>
                <p:oleObj name="方程式" r:id="rId13" imgW="520560" imgH="21564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4339" y="4156246"/>
                        <a:ext cx="1116013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418735"/>
              </p:ext>
            </p:extLst>
          </p:nvPr>
        </p:nvGraphicFramePr>
        <p:xfrm>
          <a:off x="3814628" y="4156247"/>
          <a:ext cx="11414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94" name="方程式" r:id="rId15" imgW="533160" imgH="215640" progId="Equation.3">
                  <p:embed/>
                </p:oleObj>
              </mc:Choice>
              <mc:Fallback>
                <p:oleObj name="方程式" r:id="rId15" imgW="533160" imgH="215640" progId="Equation.3">
                  <p:embed/>
                  <p:pic>
                    <p:nvPicPr>
                      <p:cNvPr id="1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4628" y="4156247"/>
                        <a:ext cx="1141413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583560"/>
              </p:ext>
            </p:extLst>
          </p:nvPr>
        </p:nvGraphicFramePr>
        <p:xfrm>
          <a:off x="6007100" y="5163644"/>
          <a:ext cx="2633662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95" name="方程式" r:id="rId17" imgW="1231560" imgH="419040" progId="Equation.3">
                  <p:embed/>
                </p:oleObj>
              </mc:Choice>
              <mc:Fallback>
                <p:oleObj name="方程式" r:id="rId17" imgW="1231560" imgH="41904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5163644"/>
                        <a:ext cx="2633662" cy="896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707142"/>
              </p:ext>
            </p:extLst>
          </p:nvPr>
        </p:nvGraphicFramePr>
        <p:xfrm>
          <a:off x="3457398" y="5374308"/>
          <a:ext cx="4349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96" name="方程式" r:id="rId19" imgW="203040" imgH="177480" progId="Equation.3">
                  <p:embed/>
                </p:oleObj>
              </mc:Choice>
              <mc:Fallback>
                <p:oleObj name="方程式" r:id="rId19" imgW="203040" imgH="177480" progId="Equation.3">
                  <p:embed/>
                  <p:pic>
                    <p:nvPicPr>
                      <p:cNvPr id="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398" y="5374308"/>
                        <a:ext cx="434975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187768"/>
              </p:ext>
            </p:extLst>
          </p:nvPr>
        </p:nvGraphicFramePr>
        <p:xfrm>
          <a:off x="5329422" y="5428494"/>
          <a:ext cx="4349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97" name="方程式" r:id="rId21" imgW="203040" imgH="164880" progId="Equation.3">
                  <p:embed/>
                </p:oleObj>
              </mc:Choice>
              <mc:Fallback>
                <p:oleObj name="方程式" r:id="rId21" imgW="203040" imgH="164880" progId="Equation.3">
                  <p:embed/>
                  <p:pic>
                    <p:nvPicPr>
                      <p:cNvPr id="1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9422" y="5428494"/>
                        <a:ext cx="434975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878320"/>
              </p:ext>
            </p:extLst>
          </p:nvPr>
        </p:nvGraphicFramePr>
        <p:xfrm>
          <a:off x="4375789" y="4887785"/>
          <a:ext cx="46196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98" name="方程式" r:id="rId23" imgW="215640" imgH="177480" progId="Equation.3">
                  <p:embed/>
                </p:oleObj>
              </mc:Choice>
              <mc:Fallback>
                <p:oleObj name="方程式" r:id="rId23" imgW="215640" imgH="177480" progId="Equation.3">
                  <p:embed/>
                  <p:pic>
                    <p:nvPicPr>
                      <p:cNvPr id="1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789" y="4887785"/>
                        <a:ext cx="461963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461310"/>
              </p:ext>
            </p:extLst>
          </p:nvPr>
        </p:nvGraphicFramePr>
        <p:xfrm>
          <a:off x="4375789" y="5986733"/>
          <a:ext cx="4619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99" name="方程式" r:id="rId25" imgW="215640" imgH="203040" progId="Equation.3">
                  <p:embed/>
                </p:oleObj>
              </mc:Choice>
              <mc:Fallback>
                <p:oleObj name="方程式" r:id="rId25" imgW="215640" imgH="203040" progId="Equation.3">
                  <p:embed/>
                  <p:pic>
                    <p:nvPicPr>
                      <p:cNvPr id="1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789" y="5986733"/>
                        <a:ext cx="4619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線單箭頭接點 20"/>
          <p:cNvCxnSpPr>
            <a:endCxn id="18" idx="1"/>
          </p:cNvCxnSpPr>
          <p:nvPr/>
        </p:nvCxnSpPr>
        <p:spPr>
          <a:xfrm flipV="1">
            <a:off x="3892373" y="5076697"/>
            <a:ext cx="483416" cy="461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endCxn id="19" idx="1"/>
          </p:cNvCxnSpPr>
          <p:nvPr/>
        </p:nvCxnSpPr>
        <p:spPr>
          <a:xfrm>
            <a:off x="3892373" y="5759991"/>
            <a:ext cx="483416" cy="4426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4859205" y="5118569"/>
            <a:ext cx="483416" cy="4581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4862631" y="5766955"/>
            <a:ext cx="483416" cy="461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174158"/>
              </p:ext>
            </p:extLst>
          </p:nvPr>
        </p:nvGraphicFramePr>
        <p:xfrm>
          <a:off x="2646341" y="1913276"/>
          <a:ext cx="11699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00" name="方程式" r:id="rId27" imgW="545760" imgH="215640" progId="Equation.3">
                  <p:embed/>
                </p:oleObj>
              </mc:Choice>
              <mc:Fallback>
                <p:oleObj name="方程式" r:id="rId27" imgW="545760" imgH="21564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41" y="1913276"/>
                        <a:ext cx="1169987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箭號: 向右 2"/>
          <p:cNvSpPr/>
          <p:nvPr/>
        </p:nvSpPr>
        <p:spPr>
          <a:xfrm>
            <a:off x="4024537" y="1986561"/>
            <a:ext cx="529865" cy="339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2865498" y="2750665"/>
            <a:ext cx="444379" cy="444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28" name="橢圓 27"/>
          <p:cNvSpPr/>
          <p:nvPr/>
        </p:nvSpPr>
        <p:spPr>
          <a:xfrm>
            <a:off x="4024537" y="2743430"/>
            <a:ext cx="444379" cy="444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endParaRPr lang="zh-TW" altLang="en-US" sz="2400" dirty="0"/>
          </a:p>
        </p:txBody>
      </p:sp>
      <p:sp>
        <p:nvSpPr>
          <p:cNvPr id="29" name="橢圓 28"/>
          <p:cNvSpPr/>
          <p:nvPr/>
        </p:nvSpPr>
        <p:spPr>
          <a:xfrm>
            <a:off x="5183576" y="2741154"/>
            <a:ext cx="444379" cy="444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cxnSp>
        <p:nvCxnSpPr>
          <p:cNvPr id="5" name="直線單箭頭接點 4"/>
          <p:cNvCxnSpPr>
            <a:cxnSpLocks/>
          </p:cNvCxnSpPr>
          <p:nvPr/>
        </p:nvCxnSpPr>
        <p:spPr>
          <a:xfrm>
            <a:off x="3309877" y="2993680"/>
            <a:ext cx="7146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cxnSpLocks/>
          </p:cNvCxnSpPr>
          <p:nvPr/>
        </p:nvCxnSpPr>
        <p:spPr>
          <a:xfrm>
            <a:off x="4468916" y="2980428"/>
            <a:ext cx="7146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3387838" y="2538658"/>
            <a:ext cx="596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511244" y="2562198"/>
            <a:ext cx="596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h</a:t>
            </a:r>
            <a:endParaRPr lang="zh-TW" altLang="en-US" sz="2400" dirty="0"/>
          </a:p>
        </p:txBody>
      </p:sp>
      <p:graphicFrame>
        <p:nvGraphicFramePr>
          <p:cNvPr id="3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268753"/>
              </p:ext>
            </p:extLst>
          </p:nvPr>
        </p:nvGraphicFramePr>
        <p:xfrm>
          <a:off x="1766877" y="4156246"/>
          <a:ext cx="11430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01" name="方程式" r:id="rId29" imgW="533160" imgH="215640" progId="Equation.3">
                  <p:embed/>
                </p:oleObj>
              </mc:Choice>
              <mc:Fallback>
                <p:oleObj name="方程式" r:id="rId29" imgW="533160" imgH="215640" progId="Equation.3">
                  <p:embed/>
                  <p:pic>
                    <p:nvPicPr>
                      <p:cNvPr id="2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877" y="4156246"/>
                        <a:ext cx="11430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箭號: 向右 33"/>
          <p:cNvSpPr/>
          <p:nvPr/>
        </p:nvSpPr>
        <p:spPr>
          <a:xfrm>
            <a:off x="3137412" y="4230718"/>
            <a:ext cx="529865" cy="339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6" name="群組 45"/>
          <p:cNvGrpSpPr/>
          <p:nvPr/>
        </p:nvGrpSpPr>
        <p:grpSpPr>
          <a:xfrm>
            <a:off x="825358" y="5028415"/>
            <a:ext cx="2327811" cy="1392190"/>
            <a:chOff x="825358" y="5028415"/>
            <a:chExt cx="2327811" cy="1392190"/>
          </a:xfrm>
        </p:grpSpPr>
        <p:sp>
          <p:nvSpPr>
            <p:cNvPr id="35" name="橢圓 34"/>
            <p:cNvSpPr/>
            <p:nvPr/>
          </p:nvSpPr>
          <p:spPr>
            <a:xfrm>
              <a:off x="1779707" y="5028415"/>
              <a:ext cx="444379" cy="4443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endParaRPr lang="zh-TW" altLang="en-US" sz="2400" dirty="0"/>
            </a:p>
          </p:txBody>
        </p:sp>
        <p:sp>
          <p:nvSpPr>
            <p:cNvPr id="36" name="橢圓 35"/>
            <p:cNvSpPr/>
            <p:nvPr/>
          </p:nvSpPr>
          <p:spPr>
            <a:xfrm>
              <a:off x="1779708" y="5976226"/>
              <a:ext cx="444379" cy="4443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y</a:t>
              </a:r>
              <a:endParaRPr lang="zh-TW" altLang="en-US" sz="2400" dirty="0"/>
            </a:p>
          </p:txBody>
        </p:sp>
        <p:sp>
          <p:nvSpPr>
            <p:cNvPr id="37" name="橢圓 36"/>
            <p:cNvSpPr/>
            <p:nvPr/>
          </p:nvSpPr>
          <p:spPr>
            <a:xfrm>
              <a:off x="2708790" y="5495112"/>
              <a:ext cx="444379" cy="4443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z</a:t>
              </a:r>
              <a:endParaRPr lang="zh-TW" altLang="en-US" sz="2400" dirty="0"/>
            </a:p>
          </p:txBody>
        </p:sp>
        <p:sp>
          <p:nvSpPr>
            <p:cNvPr id="38" name="橢圓 37"/>
            <p:cNvSpPr/>
            <p:nvPr/>
          </p:nvSpPr>
          <p:spPr>
            <a:xfrm>
              <a:off x="825358" y="5495112"/>
              <a:ext cx="444379" cy="4443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s</a:t>
              </a:r>
              <a:endParaRPr lang="zh-TW" altLang="en-US" sz="2400" dirty="0"/>
            </a:p>
          </p:txBody>
        </p:sp>
        <p:cxnSp>
          <p:nvCxnSpPr>
            <p:cNvPr id="39" name="直線單箭頭接點 38"/>
            <p:cNvCxnSpPr>
              <a:cxnSpLocks/>
            </p:cNvCxnSpPr>
            <p:nvPr/>
          </p:nvCxnSpPr>
          <p:spPr>
            <a:xfrm flipV="1">
              <a:off x="1313887" y="5333473"/>
              <a:ext cx="416773" cy="2786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cxnSpLocks/>
            </p:cNvCxnSpPr>
            <p:nvPr/>
          </p:nvCxnSpPr>
          <p:spPr>
            <a:xfrm>
              <a:off x="1293651" y="5919774"/>
              <a:ext cx="416773" cy="2786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cxnSpLocks/>
            </p:cNvCxnSpPr>
            <p:nvPr/>
          </p:nvCxnSpPr>
          <p:spPr>
            <a:xfrm>
              <a:off x="2280719" y="5333472"/>
              <a:ext cx="416773" cy="2786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>
              <a:cxnSpLocks/>
            </p:cNvCxnSpPr>
            <p:nvPr/>
          </p:nvCxnSpPr>
          <p:spPr>
            <a:xfrm flipV="1">
              <a:off x="2286368" y="5856977"/>
              <a:ext cx="416773" cy="2786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矩形 46"/>
          <p:cNvSpPr/>
          <p:nvPr/>
        </p:nvSpPr>
        <p:spPr>
          <a:xfrm>
            <a:off x="6917635" y="2538658"/>
            <a:ext cx="1404730" cy="1131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6468808" y="5122751"/>
            <a:ext cx="2238676" cy="1131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67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" grpId="0" animBg="1"/>
      <p:bldP spid="28" grpId="0" animBg="1"/>
      <p:bldP spid="29" grpId="0" animBg="1"/>
      <p:bldP spid="31" grpId="0"/>
      <p:bldP spid="32" grpId="0"/>
      <p:bldP spid="34" grpId="0" animBg="1"/>
      <p:bldP spid="47" grpId="0" animBg="1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單箭頭接點 42"/>
          <p:cNvCxnSpPr>
            <a:cxnSpLocks/>
          </p:cNvCxnSpPr>
          <p:nvPr/>
        </p:nvCxnSpPr>
        <p:spPr>
          <a:xfrm flipV="1">
            <a:off x="3976834" y="3170700"/>
            <a:ext cx="1243800" cy="5944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cxnSpLocks/>
          </p:cNvCxnSpPr>
          <p:nvPr/>
        </p:nvCxnSpPr>
        <p:spPr>
          <a:xfrm flipH="1" flipV="1">
            <a:off x="6218190" y="3170700"/>
            <a:ext cx="1191803" cy="6080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cxnSpLocks/>
          </p:cNvCxnSpPr>
          <p:nvPr/>
        </p:nvCxnSpPr>
        <p:spPr>
          <a:xfrm flipV="1">
            <a:off x="5908923" y="4715828"/>
            <a:ext cx="1182456" cy="7232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cxnSpLocks/>
          </p:cNvCxnSpPr>
          <p:nvPr/>
        </p:nvCxnSpPr>
        <p:spPr>
          <a:xfrm flipH="1" flipV="1">
            <a:off x="4269299" y="4706327"/>
            <a:ext cx="1419686" cy="8011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Computational Graph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Example: e = (</a:t>
            </a:r>
            <a:r>
              <a:rPr lang="en-US" altLang="zh-TW" dirty="0" err="1"/>
              <a:t>a+b</a:t>
            </a:r>
            <a:r>
              <a:rPr lang="en-US" altLang="zh-TW" dirty="0"/>
              <a:t>) ∗ (b+1)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275485" y="5668433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6" name="橢圓 5"/>
          <p:cNvSpPr/>
          <p:nvPr/>
        </p:nvSpPr>
        <p:spPr>
          <a:xfrm>
            <a:off x="5034077" y="5668433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7" name="橢圓 6"/>
          <p:cNvSpPr/>
          <p:nvPr/>
        </p:nvSpPr>
        <p:spPr>
          <a:xfrm>
            <a:off x="3135427" y="4005528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endParaRPr lang="zh-TW" altLang="en-US" sz="2400" dirty="0"/>
          </a:p>
        </p:txBody>
      </p:sp>
      <p:sp>
        <p:nvSpPr>
          <p:cNvPr id="8" name="橢圓 7"/>
          <p:cNvSpPr/>
          <p:nvPr/>
        </p:nvSpPr>
        <p:spPr>
          <a:xfrm>
            <a:off x="6818713" y="4005528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</a:t>
            </a:r>
            <a:endParaRPr lang="zh-TW" altLang="en-US" sz="2400" dirty="0"/>
          </a:p>
        </p:txBody>
      </p:sp>
      <p:sp>
        <p:nvSpPr>
          <p:cNvPr id="9" name="橢圓 8"/>
          <p:cNvSpPr/>
          <p:nvPr/>
        </p:nvSpPr>
        <p:spPr>
          <a:xfrm>
            <a:off x="5034077" y="2497630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e</a:t>
            </a:r>
            <a:endParaRPr lang="zh-TW" altLang="en-US" sz="2400" dirty="0"/>
          </a:p>
        </p:txBody>
      </p:sp>
      <p:cxnSp>
        <p:nvCxnSpPr>
          <p:cNvPr id="14" name="直線單箭頭接點 13"/>
          <p:cNvCxnSpPr>
            <a:cxnSpLocks/>
            <a:stCxn id="5" idx="0"/>
            <a:endCxn id="7" idx="4"/>
          </p:cNvCxnSpPr>
          <p:nvPr/>
        </p:nvCxnSpPr>
        <p:spPr>
          <a:xfrm flipV="1">
            <a:off x="1991512" y="4648994"/>
            <a:ext cx="1859942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cxnSpLocks/>
            <a:stCxn id="6" idx="0"/>
            <a:endCxn id="7" idx="4"/>
          </p:cNvCxnSpPr>
          <p:nvPr/>
        </p:nvCxnSpPr>
        <p:spPr>
          <a:xfrm flipH="1" flipV="1">
            <a:off x="3851454" y="4648994"/>
            <a:ext cx="1898650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cxnSpLocks/>
            <a:stCxn id="6" idx="0"/>
            <a:endCxn id="8" idx="4"/>
          </p:cNvCxnSpPr>
          <p:nvPr/>
        </p:nvCxnSpPr>
        <p:spPr>
          <a:xfrm flipV="1">
            <a:off x="5750104" y="4648994"/>
            <a:ext cx="1784636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cxnSpLocks/>
            <a:stCxn id="7" idx="0"/>
            <a:endCxn id="9" idx="4"/>
          </p:cNvCxnSpPr>
          <p:nvPr/>
        </p:nvCxnSpPr>
        <p:spPr>
          <a:xfrm flipV="1">
            <a:off x="3851454" y="3141096"/>
            <a:ext cx="1898650" cy="8644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cxnSpLocks/>
            <a:stCxn id="8" idx="0"/>
            <a:endCxn id="9" idx="4"/>
          </p:cNvCxnSpPr>
          <p:nvPr/>
        </p:nvCxnSpPr>
        <p:spPr>
          <a:xfrm flipH="1" flipV="1">
            <a:off x="5750104" y="3141096"/>
            <a:ext cx="1784636" cy="8644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541177" y="3196231"/>
            <a:ext cx="357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∗</a:t>
            </a:r>
            <a:endParaRPr lang="zh-TW" altLang="en-US" sz="2800" dirty="0"/>
          </a:p>
        </p:txBody>
      </p:sp>
      <p:sp>
        <p:nvSpPr>
          <p:cNvPr id="32" name="矩形 31"/>
          <p:cNvSpPr/>
          <p:nvPr/>
        </p:nvSpPr>
        <p:spPr>
          <a:xfrm>
            <a:off x="3663164" y="473517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+</a:t>
            </a:r>
            <a:endParaRPr lang="zh-TW" altLang="en-US" sz="2800" dirty="0"/>
          </a:p>
        </p:txBody>
      </p:sp>
      <p:sp>
        <p:nvSpPr>
          <p:cNvPr id="33" name="矩形 32"/>
          <p:cNvSpPr/>
          <p:nvPr/>
        </p:nvSpPr>
        <p:spPr>
          <a:xfrm>
            <a:off x="7703822" y="4522320"/>
            <a:ext cx="5469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+1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2434747" y="4715828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747" y="4715828"/>
                <a:ext cx="486736" cy="8176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407078"/>
              </p:ext>
            </p:extLst>
          </p:nvPr>
        </p:nvGraphicFramePr>
        <p:xfrm>
          <a:off x="5859463" y="1443038"/>
          <a:ext cx="2714625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7" name="方程式" r:id="rId4" imgW="1269720" imgH="393480" progId="Equation.3">
                  <p:embed/>
                </p:oleObj>
              </mc:Choice>
              <mc:Fallback>
                <p:oleObj name="方程式" r:id="rId4" imgW="1269720" imgH="39348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463" y="1443038"/>
                        <a:ext cx="2714625" cy="842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74391" y="2392357"/>
                <a:ext cx="25931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1" y="2392357"/>
                <a:ext cx="2593146" cy="523220"/>
              </a:xfrm>
              <a:prstGeom prst="rect">
                <a:avLst/>
              </a:prstGeom>
              <a:blipFill>
                <a:blip r:embed="rId6"/>
                <a:stretch>
                  <a:fillRect l="-4695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4469455" y="4749878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55" y="4749878"/>
                <a:ext cx="486736" cy="8176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435561" y="4783930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561" y="4783930"/>
                <a:ext cx="486736" cy="8176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6435561" y="3158255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561" y="3158255"/>
                <a:ext cx="486736" cy="8176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4469455" y="3158255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55" y="3158255"/>
                <a:ext cx="486736" cy="8176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/>
          <p:cNvSpPr/>
          <p:nvPr/>
        </p:nvSpPr>
        <p:spPr>
          <a:xfrm>
            <a:off x="829518" y="3367901"/>
            <a:ext cx="31332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Sum over all paths from b to e</a:t>
            </a:r>
            <a:endParaRPr lang="zh-TW" altLang="en-US" sz="2800" dirty="0"/>
          </a:p>
        </p:txBody>
      </p:sp>
      <p:sp>
        <p:nvSpPr>
          <p:cNvPr id="45" name="矩形 44"/>
          <p:cNvSpPr/>
          <p:nvPr/>
        </p:nvSpPr>
        <p:spPr>
          <a:xfrm>
            <a:off x="4981135" y="4924816"/>
            <a:ext cx="599887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2939008" y="4880638"/>
            <a:ext cx="650406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47" name="矩形 46"/>
          <p:cNvSpPr/>
          <p:nvPr/>
        </p:nvSpPr>
        <p:spPr>
          <a:xfrm>
            <a:off x="6949202" y="4942600"/>
            <a:ext cx="658552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48" name="矩形 47"/>
          <p:cNvSpPr/>
          <p:nvPr/>
        </p:nvSpPr>
        <p:spPr>
          <a:xfrm>
            <a:off x="4868304" y="3354315"/>
            <a:ext cx="658552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=d</a:t>
            </a:r>
            <a:endParaRPr lang="zh-TW" altLang="en-US" sz="2400" dirty="0"/>
          </a:p>
        </p:txBody>
      </p:sp>
      <p:sp>
        <p:nvSpPr>
          <p:cNvPr id="49" name="矩形 48"/>
          <p:cNvSpPr/>
          <p:nvPr/>
        </p:nvSpPr>
        <p:spPr>
          <a:xfrm>
            <a:off x="6899243" y="3354314"/>
            <a:ext cx="658552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=c</a:t>
            </a:r>
            <a:endParaRPr lang="zh-TW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4871884" y="3875354"/>
            <a:ext cx="951233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=b+1</a:t>
            </a:r>
            <a:endParaRPr lang="zh-TW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7619833" y="3363912"/>
            <a:ext cx="951233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</a:t>
            </a:r>
            <a:r>
              <a:rPr lang="en-US" altLang="zh-TW" sz="2400" dirty="0" err="1"/>
              <a:t>a+b</a:t>
            </a:r>
            <a:endParaRPr lang="zh-TW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1233891" y="2866226"/>
            <a:ext cx="2747868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=1x(b+1)+1x(</a:t>
            </a:r>
            <a:r>
              <a:rPr lang="en-US" altLang="zh-TW" sz="2800" dirty="0" err="1"/>
              <a:t>a+b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7806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" grpId="0"/>
      <p:bldP spid="29" grpId="0" animBg="1"/>
      <p:bldP spid="31" grpId="0" animBg="1"/>
      <p:bldP spid="34" grpId="0" animBg="1"/>
      <p:bldP spid="40" grpId="0" animBg="1"/>
      <p:bldP spid="41" grpId="0"/>
      <p:bldP spid="45" grpId="0" animBg="1"/>
      <p:bldP spid="46" grpId="0" animBg="1"/>
      <p:bldP spid="47" grpId="0" animBg="1"/>
      <p:bldP spid="48" grpId="0" animBg="1"/>
      <p:bldP spid="49" grpId="0" animBg="1"/>
      <p:bldP spid="35" grpId="0" animBg="1"/>
      <p:bldP spid="36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Computational Graph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Example: e = (</a:t>
            </a:r>
            <a:r>
              <a:rPr lang="en-US" altLang="zh-TW" dirty="0" err="1"/>
              <a:t>a+b</a:t>
            </a:r>
            <a:r>
              <a:rPr lang="en-US" altLang="zh-TW" dirty="0"/>
              <a:t>) ∗ (b+1)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275485" y="5668433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6" name="橢圓 5"/>
          <p:cNvSpPr/>
          <p:nvPr/>
        </p:nvSpPr>
        <p:spPr>
          <a:xfrm>
            <a:off x="5034077" y="5668433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7" name="橢圓 6"/>
          <p:cNvSpPr/>
          <p:nvPr/>
        </p:nvSpPr>
        <p:spPr>
          <a:xfrm>
            <a:off x="3135427" y="4005528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endParaRPr lang="zh-TW" altLang="en-US" sz="2400" dirty="0"/>
          </a:p>
        </p:txBody>
      </p:sp>
      <p:sp>
        <p:nvSpPr>
          <p:cNvPr id="8" name="橢圓 7"/>
          <p:cNvSpPr/>
          <p:nvPr/>
        </p:nvSpPr>
        <p:spPr>
          <a:xfrm>
            <a:off x="6818713" y="4005528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</a:t>
            </a:r>
            <a:endParaRPr lang="zh-TW" altLang="en-US" sz="2400" dirty="0"/>
          </a:p>
        </p:txBody>
      </p:sp>
      <p:sp>
        <p:nvSpPr>
          <p:cNvPr id="9" name="橢圓 8"/>
          <p:cNvSpPr/>
          <p:nvPr/>
        </p:nvSpPr>
        <p:spPr>
          <a:xfrm>
            <a:off x="5034077" y="2497630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e</a:t>
            </a:r>
            <a:endParaRPr lang="zh-TW" altLang="en-US" sz="2400" dirty="0"/>
          </a:p>
        </p:txBody>
      </p:sp>
      <p:cxnSp>
        <p:nvCxnSpPr>
          <p:cNvPr id="14" name="直線單箭頭接點 13"/>
          <p:cNvCxnSpPr>
            <a:cxnSpLocks/>
            <a:stCxn id="5" idx="0"/>
            <a:endCxn id="7" idx="4"/>
          </p:cNvCxnSpPr>
          <p:nvPr/>
        </p:nvCxnSpPr>
        <p:spPr>
          <a:xfrm flipV="1">
            <a:off x="1991512" y="4648994"/>
            <a:ext cx="1859942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cxnSpLocks/>
            <a:stCxn id="6" idx="0"/>
            <a:endCxn id="7" idx="4"/>
          </p:cNvCxnSpPr>
          <p:nvPr/>
        </p:nvCxnSpPr>
        <p:spPr>
          <a:xfrm flipH="1" flipV="1">
            <a:off x="3851454" y="4648994"/>
            <a:ext cx="1898650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cxnSpLocks/>
            <a:stCxn id="6" idx="0"/>
            <a:endCxn id="8" idx="4"/>
          </p:cNvCxnSpPr>
          <p:nvPr/>
        </p:nvCxnSpPr>
        <p:spPr>
          <a:xfrm flipV="1">
            <a:off x="5750104" y="4648994"/>
            <a:ext cx="1784636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cxnSpLocks/>
            <a:stCxn id="7" idx="0"/>
            <a:endCxn id="9" idx="4"/>
          </p:cNvCxnSpPr>
          <p:nvPr/>
        </p:nvCxnSpPr>
        <p:spPr>
          <a:xfrm flipV="1">
            <a:off x="3851454" y="3141096"/>
            <a:ext cx="1898650" cy="8644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cxnSpLocks/>
            <a:stCxn id="8" idx="0"/>
            <a:endCxn id="9" idx="4"/>
          </p:cNvCxnSpPr>
          <p:nvPr/>
        </p:nvCxnSpPr>
        <p:spPr>
          <a:xfrm flipH="1" flipV="1">
            <a:off x="5750104" y="3141096"/>
            <a:ext cx="1784636" cy="8644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541177" y="3196231"/>
            <a:ext cx="357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∗</a:t>
            </a:r>
            <a:endParaRPr lang="zh-TW" altLang="en-US" sz="2800" dirty="0"/>
          </a:p>
        </p:txBody>
      </p:sp>
      <p:sp>
        <p:nvSpPr>
          <p:cNvPr id="32" name="矩形 31"/>
          <p:cNvSpPr/>
          <p:nvPr/>
        </p:nvSpPr>
        <p:spPr>
          <a:xfrm>
            <a:off x="3663164" y="473517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+</a:t>
            </a:r>
            <a:endParaRPr lang="zh-TW" altLang="en-US" sz="2800" dirty="0"/>
          </a:p>
        </p:txBody>
      </p:sp>
      <p:sp>
        <p:nvSpPr>
          <p:cNvPr id="33" name="矩形 32"/>
          <p:cNvSpPr/>
          <p:nvPr/>
        </p:nvSpPr>
        <p:spPr>
          <a:xfrm>
            <a:off x="7703822" y="4522320"/>
            <a:ext cx="5469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+1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2434747" y="4715828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747" y="4715828"/>
                <a:ext cx="486736" cy="8176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Object 12"/>
          <p:cNvGraphicFramePr>
            <a:graphicFrameLocks noChangeAspect="1"/>
          </p:cNvGraphicFramePr>
          <p:nvPr>
            <p:extLst/>
          </p:nvPr>
        </p:nvGraphicFramePr>
        <p:xfrm>
          <a:off x="5859463" y="1443038"/>
          <a:ext cx="2714625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1" name="方程式" r:id="rId4" imgW="1269720" imgH="393480" progId="Equation.3">
                  <p:embed/>
                </p:oleObj>
              </mc:Choice>
              <mc:Fallback>
                <p:oleObj name="方程式" r:id="rId4" imgW="1269720" imgH="393480" progId="Equation.3">
                  <p:embed/>
                  <p:pic>
                    <p:nvPicPr>
                      <p:cNvPr id="2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463" y="1443038"/>
                        <a:ext cx="2714625" cy="842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74391" y="2392357"/>
                <a:ext cx="25931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1" y="2392357"/>
                <a:ext cx="2593146" cy="523220"/>
              </a:xfrm>
              <a:prstGeom prst="rect">
                <a:avLst/>
              </a:prstGeom>
              <a:blipFill>
                <a:blip r:embed="rId6"/>
                <a:stretch>
                  <a:fillRect l="-4695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4469455" y="4749878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55" y="4749878"/>
                <a:ext cx="486736" cy="8176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435561" y="4783930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561" y="4783930"/>
                <a:ext cx="486736" cy="8176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6435561" y="3158255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561" y="3158255"/>
                <a:ext cx="486736" cy="8176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4469455" y="3158255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55" y="3158255"/>
                <a:ext cx="486736" cy="8176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/>
          <p:cNvSpPr/>
          <p:nvPr/>
        </p:nvSpPr>
        <p:spPr>
          <a:xfrm>
            <a:off x="4981135" y="4924816"/>
            <a:ext cx="599887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2939008" y="4880638"/>
            <a:ext cx="650406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47" name="矩形 46"/>
          <p:cNvSpPr/>
          <p:nvPr/>
        </p:nvSpPr>
        <p:spPr>
          <a:xfrm>
            <a:off x="6949202" y="4942600"/>
            <a:ext cx="658552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48" name="矩形 47"/>
          <p:cNvSpPr/>
          <p:nvPr/>
        </p:nvSpPr>
        <p:spPr>
          <a:xfrm>
            <a:off x="4868304" y="3354315"/>
            <a:ext cx="658552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=d</a:t>
            </a:r>
            <a:endParaRPr lang="zh-TW" altLang="en-US" sz="2400" dirty="0"/>
          </a:p>
        </p:txBody>
      </p:sp>
      <p:sp>
        <p:nvSpPr>
          <p:cNvPr id="49" name="矩形 48"/>
          <p:cNvSpPr/>
          <p:nvPr/>
        </p:nvSpPr>
        <p:spPr>
          <a:xfrm>
            <a:off x="6899243" y="3354314"/>
            <a:ext cx="658552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=c</a:t>
            </a:r>
            <a:endParaRPr lang="zh-TW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2207634" y="5785904"/>
            <a:ext cx="387350" cy="430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5935877" y="5785904"/>
            <a:ext cx="387350" cy="430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4142776" y="4112153"/>
            <a:ext cx="387350" cy="430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7953003" y="4112153"/>
            <a:ext cx="387350" cy="430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50" name="矩形 49"/>
          <p:cNvSpPr/>
          <p:nvPr/>
        </p:nvSpPr>
        <p:spPr>
          <a:xfrm>
            <a:off x="5996427" y="2593103"/>
            <a:ext cx="503724" cy="430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15</a:t>
            </a:r>
            <a:endParaRPr lang="zh-TW" altLang="en-US" sz="2400" dirty="0"/>
          </a:p>
        </p:txBody>
      </p:sp>
      <p:sp>
        <p:nvSpPr>
          <p:cNvPr id="51" name="矩形 50"/>
          <p:cNvSpPr/>
          <p:nvPr/>
        </p:nvSpPr>
        <p:spPr>
          <a:xfrm>
            <a:off x="5211368" y="3432274"/>
            <a:ext cx="387350" cy="430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52" name="矩形 51"/>
          <p:cNvSpPr/>
          <p:nvPr/>
        </p:nvSpPr>
        <p:spPr>
          <a:xfrm>
            <a:off x="7224173" y="3415988"/>
            <a:ext cx="387350" cy="430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55" name="矩形 54"/>
          <p:cNvSpPr/>
          <p:nvPr/>
        </p:nvSpPr>
        <p:spPr>
          <a:xfrm>
            <a:off x="1326031" y="3027625"/>
            <a:ext cx="1774833" cy="6034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 = 3,  b = 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2590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50" grpId="0" animBg="1"/>
      <p:bldP spid="51" grpId="0" animBg="1"/>
      <p:bldP spid="52" grpId="0" animBg="1"/>
      <p:bldP spid="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單箭頭接點 42"/>
          <p:cNvCxnSpPr>
            <a:cxnSpLocks/>
          </p:cNvCxnSpPr>
          <p:nvPr/>
        </p:nvCxnSpPr>
        <p:spPr>
          <a:xfrm flipV="1">
            <a:off x="3976834" y="3170700"/>
            <a:ext cx="1243800" cy="5944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cxnSpLocks/>
          </p:cNvCxnSpPr>
          <p:nvPr/>
        </p:nvCxnSpPr>
        <p:spPr>
          <a:xfrm flipH="1" flipV="1">
            <a:off x="6218190" y="3170700"/>
            <a:ext cx="1191803" cy="6080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cxnSpLocks/>
          </p:cNvCxnSpPr>
          <p:nvPr/>
        </p:nvCxnSpPr>
        <p:spPr>
          <a:xfrm flipV="1">
            <a:off x="5908923" y="4715828"/>
            <a:ext cx="1182456" cy="7232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cxnSpLocks/>
          </p:cNvCxnSpPr>
          <p:nvPr/>
        </p:nvCxnSpPr>
        <p:spPr>
          <a:xfrm flipH="1" flipV="1">
            <a:off x="4269299" y="4706327"/>
            <a:ext cx="1419686" cy="8011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Computational Graph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Example: e = (</a:t>
            </a:r>
            <a:r>
              <a:rPr lang="en-US" altLang="zh-TW" dirty="0" err="1"/>
              <a:t>a+b</a:t>
            </a:r>
            <a:r>
              <a:rPr lang="en-US" altLang="zh-TW" dirty="0"/>
              <a:t>) ∗ (b+1)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275485" y="5668433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6" name="橢圓 5"/>
          <p:cNvSpPr/>
          <p:nvPr/>
        </p:nvSpPr>
        <p:spPr>
          <a:xfrm>
            <a:off x="5034077" y="5668433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7" name="橢圓 6"/>
          <p:cNvSpPr/>
          <p:nvPr/>
        </p:nvSpPr>
        <p:spPr>
          <a:xfrm>
            <a:off x="3135427" y="4005528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endParaRPr lang="zh-TW" altLang="en-US" sz="2400" dirty="0"/>
          </a:p>
        </p:txBody>
      </p:sp>
      <p:sp>
        <p:nvSpPr>
          <p:cNvPr id="8" name="橢圓 7"/>
          <p:cNvSpPr/>
          <p:nvPr/>
        </p:nvSpPr>
        <p:spPr>
          <a:xfrm>
            <a:off x="6818713" y="4005528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</a:t>
            </a:r>
            <a:endParaRPr lang="zh-TW" altLang="en-US" sz="2400" dirty="0"/>
          </a:p>
        </p:txBody>
      </p:sp>
      <p:sp>
        <p:nvSpPr>
          <p:cNvPr id="9" name="橢圓 8"/>
          <p:cNvSpPr/>
          <p:nvPr/>
        </p:nvSpPr>
        <p:spPr>
          <a:xfrm>
            <a:off x="5034077" y="2497630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e</a:t>
            </a:r>
            <a:endParaRPr lang="zh-TW" altLang="en-US" sz="2400" dirty="0"/>
          </a:p>
        </p:txBody>
      </p:sp>
      <p:cxnSp>
        <p:nvCxnSpPr>
          <p:cNvPr id="14" name="直線單箭頭接點 13"/>
          <p:cNvCxnSpPr>
            <a:cxnSpLocks/>
            <a:stCxn id="5" idx="0"/>
            <a:endCxn id="7" idx="4"/>
          </p:cNvCxnSpPr>
          <p:nvPr/>
        </p:nvCxnSpPr>
        <p:spPr>
          <a:xfrm flipV="1">
            <a:off x="1991512" y="4648994"/>
            <a:ext cx="1859942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cxnSpLocks/>
            <a:stCxn id="6" idx="0"/>
            <a:endCxn id="7" idx="4"/>
          </p:cNvCxnSpPr>
          <p:nvPr/>
        </p:nvCxnSpPr>
        <p:spPr>
          <a:xfrm flipH="1" flipV="1">
            <a:off x="3851454" y="4648994"/>
            <a:ext cx="1898650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cxnSpLocks/>
            <a:stCxn id="6" idx="0"/>
            <a:endCxn id="8" idx="4"/>
          </p:cNvCxnSpPr>
          <p:nvPr/>
        </p:nvCxnSpPr>
        <p:spPr>
          <a:xfrm flipV="1">
            <a:off x="5750104" y="4648994"/>
            <a:ext cx="1784636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cxnSpLocks/>
            <a:stCxn id="7" idx="0"/>
            <a:endCxn id="9" idx="4"/>
          </p:cNvCxnSpPr>
          <p:nvPr/>
        </p:nvCxnSpPr>
        <p:spPr>
          <a:xfrm flipV="1">
            <a:off x="3851454" y="3141096"/>
            <a:ext cx="1898650" cy="8644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cxnSpLocks/>
            <a:stCxn id="8" idx="0"/>
            <a:endCxn id="9" idx="4"/>
          </p:cNvCxnSpPr>
          <p:nvPr/>
        </p:nvCxnSpPr>
        <p:spPr>
          <a:xfrm flipH="1" flipV="1">
            <a:off x="5750104" y="3141096"/>
            <a:ext cx="1784636" cy="8644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541177" y="3196231"/>
            <a:ext cx="357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∗</a:t>
            </a:r>
            <a:endParaRPr lang="zh-TW" altLang="en-US" sz="2800" dirty="0"/>
          </a:p>
        </p:txBody>
      </p:sp>
      <p:sp>
        <p:nvSpPr>
          <p:cNvPr id="32" name="矩形 31"/>
          <p:cNvSpPr/>
          <p:nvPr/>
        </p:nvSpPr>
        <p:spPr>
          <a:xfrm>
            <a:off x="3663164" y="473517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+</a:t>
            </a:r>
            <a:endParaRPr lang="zh-TW" altLang="en-US" sz="2800" dirty="0"/>
          </a:p>
        </p:txBody>
      </p:sp>
      <p:sp>
        <p:nvSpPr>
          <p:cNvPr id="33" name="矩形 32"/>
          <p:cNvSpPr/>
          <p:nvPr/>
        </p:nvSpPr>
        <p:spPr>
          <a:xfrm>
            <a:off x="7703822" y="4522320"/>
            <a:ext cx="5469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+1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2434747" y="4715828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747" y="4715828"/>
                <a:ext cx="486736" cy="8176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74391" y="2392357"/>
                <a:ext cx="25931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1" y="2392357"/>
                <a:ext cx="2593146" cy="523220"/>
              </a:xfrm>
              <a:prstGeom prst="rect">
                <a:avLst/>
              </a:prstGeom>
              <a:blipFill>
                <a:blip r:embed="rId6"/>
                <a:stretch>
                  <a:fillRect l="-4695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4469455" y="4749878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55" y="4749878"/>
                <a:ext cx="486736" cy="8176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435561" y="4783930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561" y="4783930"/>
                <a:ext cx="486736" cy="8176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6435561" y="3158255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561" y="3158255"/>
                <a:ext cx="486736" cy="8176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4469455" y="3158255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55" y="3158255"/>
                <a:ext cx="486736" cy="8176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/>
          <p:cNvSpPr/>
          <p:nvPr/>
        </p:nvSpPr>
        <p:spPr>
          <a:xfrm>
            <a:off x="4981135" y="4924816"/>
            <a:ext cx="599887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2939008" y="4880638"/>
            <a:ext cx="650406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47" name="矩形 46"/>
          <p:cNvSpPr/>
          <p:nvPr/>
        </p:nvSpPr>
        <p:spPr>
          <a:xfrm>
            <a:off x="6949202" y="4942600"/>
            <a:ext cx="658552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48" name="矩形 47"/>
          <p:cNvSpPr/>
          <p:nvPr/>
        </p:nvSpPr>
        <p:spPr>
          <a:xfrm>
            <a:off x="4868304" y="3354315"/>
            <a:ext cx="658552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=d</a:t>
            </a:r>
            <a:endParaRPr lang="zh-TW" altLang="en-US" sz="2400" dirty="0"/>
          </a:p>
        </p:txBody>
      </p:sp>
      <p:sp>
        <p:nvSpPr>
          <p:cNvPr id="49" name="矩形 48"/>
          <p:cNvSpPr/>
          <p:nvPr/>
        </p:nvSpPr>
        <p:spPr>
          <a:xfrm>
            <a:off x="6899243" y="3354314"/>
            <a:ext cx="658552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=c</a:t>
            </a:r>
            <a:endParaRPr lang="zh-TW" altLang="en-US" sz="2400" dirty="0"/>
          </a:p>
        </p:txBody>
      </p:sp>
      <p:sp>
        <p:nvSpPr>
          <p:cNvPr id="52" name="矩形 51"/>
          <p:cNvSpPr/>
          <p:nvPr/>
        </p:nvSpPr>
        <p:spPr>
          <a:xfrm>
            <a:off x="7224173" y="3415988"/>
            <a:ext cx="387350" cy="430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55" name="矩形 54"/>
          <p:cNvSpPr/>
          <p:nvPr/>
        </p:nvSpPr>
        <p:spPr>
          <a:xfrm>
            <a:off x="5569592" y="5785904"/>
            <a:ext cx="387350" cy="4302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386003" y="6079563"/>
            <a:ext cx="1836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Start with 1</a:t>
            </a:r>
            <a:endParaRPr lang="zh-TW" altLang="en-US" sz="2400" dirty="0"/>
          </a:p>
        </p:txBody>
      </p:sp>
      <p:sp>
        <p:nvSpPr>
          <p:cNvPr id="57" name="矩形 56"/>
          <p:cNvSpPr/>
          <p:nvPr/>
        </p:nvSpPr>
        <p:spPr>
          <a:xfrm>
            <a:off x="3663164" y="4107985"/>
            <a:ext cx="387350" cy="4302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8" name="矩形 57"/>
          <p:cNvSpPr/>
          <p:nvPr/>
        </p:nvSpPr>
        <p:spPr>
          <a:xfrm>
            <a:off x="7439239" y="4120926"/>
            <a:ext cx="387350" cy="4302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9" name="矩形 58"/>
          <p:cNvSpPr/>
          <p:nvPr/>
        </p:nvSpPr>
        <p:spPr>
          <a:xfrm>
            <a:off x="5549360" y="2635777"/>
            <a:ext cx="387350" cy="4302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8</a:t>
            </a:r>
            <a:endParaRPr lang="zh-TW" altLang="en-US" sz="2400" dirty="0"/>
          </a:p>
        </p:txBody>
      </p:sp>
      <p:sp>
        <p:nvSpPr>
          <p:cNvPr id="60" name="矩形 59"/>
          <p:cNvSpPr/>
          <p:nvPr/>
        </p:nvSpPr>
        <p:spPr>
          <a:xfrm>
            <a:off x="3428178" y="2414091"/>
            <a:ext cx="709312" cy="4302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=8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874391" y="2392357"/>
                <a:ext cx="25931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1" y="2392357"/>
                <a:ext cx="2593146" cy="523220"/>
              </a:xfrm>
              <a:prstGeom prst="rect">
                <a:avLst/>
              </a:prstGeom>
              <a:blipFill>
                <a:blip r:embed="rId13"/>
                <a:stretch>
                  <a:fillRect l="-4695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矩形 61"/>
          <p:cNvSpPr/>
          <p:nvPr/>
        </p:nvSpPr>
        <p:spPr>
          <a:xfrm>
            <a:off x="1326031" y="3027625"/>
            <a:ext cx="1774833" cy="6034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 = 3,  b = 2</a:t>
            </a:r>
            <a:endParaRPr lang="zh-TW" altLang="en-US" sz="2400" dirty="0"/>
          </a:p>
        </p:txBody>
      </p:sp>
      <p:sp>
        <p:nvSpPr>
          <p:cNvPr id="53" name="矩形 52"/>
          <p:cNvSpPr/>
          <p:nvPr/>
        </p:nvSpPr>
        <p:spPr>
          <a:xfrm>
            <a:off x="5211368" y="3432274"/>
            <a:ext cx="387350" cy="430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4894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線單箭頭接點 53"/>
          <p:cNvCxnSpPr>
            <a:cxnSpLocks/>
          </p:cNvCxnSpPr>
          <p:nvPr/>
        </p:nvCxnSpPr>
        <p:spPr>
          <a:xfrm flipV="1">
            <a:off x="3769562" y="3085157"/>
            <a:ext cx="1243800" cy="59447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cxnSpLocks/>
          </p:cNvCxnSpPr>
          <p:nvPr/>
        </p:nvCxnSpPr>
        <p:spPr>
          <a:xfrm flipV="1">
            <a:off x="2060878" y="4728553"/>
            <a:ext cx="1243800" cy="59447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cxnSpLocks/>
          </p:cNvCxnSpPr>
          <p:nvPr/>
        </p:nvCxnSpPr>
        <p:spPr>
          <a:xfrm flipV="1">
            <a:off x="3976834" y="3170700"/>
            <a:ext cx="1243800" cy="5944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cxnSpLocks/>
          </p:cNvCxnSpPr>
          <p:nvPr/>
        </p:nvCxnSpPr>
        <p:spPr>
          <a:xfrm flipH="1" flipV="1">
            <a:off x="6218190" y="3170700"/>
            <a:ext cx="1191803" cy="6080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cxnSpLocks/>
          </p:cNvCxnSpPr>
          <p:nvPr/>
        </p:nvCxnSpPr>
        <p:spPr>
          <a:xfrm flipV="1">
            <a:off x="5908923" y="4715828"/>
            <a:ext cx="1182456" cy="7232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cxnSpLocks/>
          </p:cNvCxnSpPr>
          <p:nvPr/>
        </p:nvCxnSpPr>
        <p:spPr>
          <a:xfrm flipH="1" flipV="1">
            <a:off x="4269299" y="4706327"/>
            <a:ext cx="1419686" cy="8011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Computational Graph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Example: e = (</a:t>
            </a:r>
            <a:r>
              <a:rPr lang="en-US" altLang="zh-TW" dirty="0" err="1"/>
              <a:t>a+b</a:t>
            </a:r>
            <a:r>
              <a:rPr lang="en-US" altLang="zh-TW" dirty="0"/>
              <a:t>) ∗ (b+1)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275485" y="5668433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6" name="橢圓 5"/>
          <p:cNvSpPr/>
          <p:nvPr/>
        </p:nvSpPr>
        <p:spPr>
          <a:xfrm>
            <a:off x="5034077" y="5668433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7" name="橢圓 6"/>
          <p:cNvSpPr/>
          <p:nvPr/>
        </p:nvSpPr>
        <p:spPr>
          <a:xfrm>
            <a:off x="3135427" y="4005528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endParaRPr lang="zh-TW" altLang="en-US" sz="2400" dirty="0"/>
          </a:p>
        </p:txBody>
      </p:sp>
      <p:sp>
        <p:nvSpPr>
          <p:cNvPr id="8" name="橢圓 7"/>
          <p:cNvSpPr/>
          <p:nvPr/>
        </p:nvSpPr>
        <p:spPr>
          <a:xfrm>
            <a:off x="6818713" y="4005528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</a:t>
            </a:r>
            <a:endParaRPr lang="zh-TW" altLang="en-US" sz="2400" dirty="0"/>
          </a:p>
        </p:txBody>
      </p:sp>
      <p:sp>
        <p:nvSpPr>
          <p:cNvPr id="9" name="橢圓 8"/>
          <p:cNvSpPr/>
          <p:nvPr/>
        </p:nvSpPr>
        <p:spPr>
          <a:xfrm>
            <a:off x="5034077" y="2497630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e</a:t>
            </a:r>
            <a:endParaRPr lang="zh-TW" altLang="en-US" sz="2400" dirty="0"/>
          </a:p>
        </p:txBody>
      </p:sp>
      <p:cxnSp>
        <p:nvCxnSpPr>
          <p:cNvPr id="14" name="直線單箭頭接點 13"/>
          <p:cNvCxnSpPr>
            <a:cxnSpLocks/>
            <a:stCxn id="5" idx="0"/>
            <a:endCxn id="7" idx="4"/>
          </p:cNvCxnSpPr>
          <p:nvPr/>
        </p:nvCxnSpPr>
        <p:spPr>
          <a:xfrm flipV="1">
            <a:off x="1991512" y="4648994"/>
            <a:ext cx="1859942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cxnSpLocks/>
            <a:stCxn id="6" idx="0"/>
            <a:endCxn id="7" idx="4"/>
          </p:cNvCxnSpPr>
          <p:nvPr/>
        </p:nvCxnSpPr>
        <p:spPr>
          <a:xfrm flipH="1" flipV="1">
            <a:off x="3851454" y="4648994"/>
            <a:ext cx="1898650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cxnSpLocks/>
            <a:stCxn id="6" idx="0"/>
            <a:endCxn id="8" idx="4"/>
          </p:cNvCxnSpPr>
          <p:nvPr/>
        </p:nvCxnSpPr>
        <p:spPr>
          <a:xfrm flipV="1">
            <a:off x="5750104" y="4648994"/>
            <a:ext cx="1784636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cxnSpLocks/>
            <a:stCxn id="7" idx="0"/>
            <a:endCxn id="9" idx="4"/>
          </p:cNvCxnSpPr>
          <p:nvPr/>
        </p:nvCxnSpPr>
        <p:spPr>
          <a:xfrm flipV="1">
            <a:off x="3851454" y="3141096"/>
            <a:ext cx="1898650" cy="8644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cxnSpLocks/>
            <a:stCxn id="8" idx="0"/>
            <a:endCxn id="9" idx="4"/>
          </p:cNvCxnSpPr>
          <p:nvPr/>
        </p:nvCxnSpPr>
        <p:spPr>
          <a:xfrm flipH="1" flipV="1">
            <a:off x="5750104" y="3141096"/>
            <a:ext cx="1784636" cy="8644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541177" y="3196231"/>
            <a:ext cx="357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∗</a:t>
            </a:r>
            <a:endParaRPr lang="zh-TW" altLang="en-US" sz="2800" dirty="0"/>
          </a:p>
        </p:txBody>
      </p:sp>
      <p:sp>
        <p:nvSpPr>
          <p:cNvPr id="32" name="矩形 31"/>
          <p:cNvSpPr/>
          <p:nvPr/>
        </p:nvSpPr>
        <p:spPr>
          <a:xfrm>
            <a:off x="3663164" y="473517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+</a:t>
            </a:r>
            <a:endParaRPr lang="zh-TW" altLang="en-US" sz="2800" dirty="0"/>
          </a:p>
        </p:txBody>
      </p:sp>
      <p:sp>
        <p:nvSpPr>
          <p:cNvPr id="33" name="矩形 32"/>
          <p:cNvSpPr/>
          <p:nvPr/>
        </p:nvSpPr>
        <p:spPr>
          <a:xfrm>
            <a:off x="7703822" y="4522320"/>
            <a:ext cx="5469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+1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2434747" y="4715828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747" y="4715828"/>
                <a:ext cx="486736" cy="8176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74391" y="2392357"/>
                <a:ext cx="25931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1" y="2392357"/>
                <a:ext cx="2593146" cy="523220"/>
              </a:xfrm>
              <a:prstGeom prst="rect">
                <a:avLst/>
              </a:prstGeom>
              <a:blipFill>
                <a:blip r:embed="rId4"/>
                <a:stretch>
                  <a:fillRect l="-4695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4469455" y="4749878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55" y="4749878"/>
                <a:ext cx="486736" cy="8176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435561" y="4783930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561" y="4783930"/>
                <a:ext cx="486736" cy="8176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6435561" y="3158255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561" y="3158255"/>
                <a:ext cx="486736" cy="8176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4469455" y="3158255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55" y="3158255"/>
                <a:ext cx="486736" cy="8176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/>
          <p:cNvSpPr/>
          <p:nvPr/>
        </p:nvSpPr>
        <p:spPr>
          <a:xfrm>
            <a:off x="4981135" y="4924816"/>
            <a:ext cx="599887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2939008" y="4880638"/>
            <a:ext cx="650406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47" name="矩形 46"/>
          <p:cNvSpPr/>
          <p:nvPr/>
        </p:nvSpPr>
        <p:spPr>
          <a:xfrm>
            <a:off x="6949202" y="4942600"/>
            <a:ext cx="658552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48" name="矩形 47"/>
          <p:cNvSpPr/>
          <p:nvPr/>
        </p:nvSpPr>
        <p:spPr>
          <a:xfrm>
            <a:off x="4868304" y="3354315"/>
            <a:ext cx="658552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=d</a:t>
            </a:r>
            <a:endParaRPr lang="zh-TW" altLang="en-US" sz="2400" dirty="0"/>
          </a:p>
        </p:txBody>
      </p:sp>
      <p:sp>
        <p:nvSpPr>
          <p:cNvPr id="49" name="矩形 48"/>
          <p:cNvSpPr/>
          <p:nvPr/>
        </p:nvSpPr>
        <p:spPr>
          <a:xfrm>
            <a:off x="6899243" y="3354314"/>
            <a:ext cx="658552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=c</a:t>
            </a:r>
            <a:endParaRPr lang="zh-TW" altLang="en-US" sz="2400" dirty="0"/>
          </a:p>
        </p:txBody>
      </p:sp>
      <p:sp>
        <p:nvSpPr>
          <p:cNvPr id="51" name="矩形 50"/>
          <p:cNvSpPr/>
          <p:nvPr/>
        </p:nvSpPr>
        <p:spPr>
          <a:xfrm>
            <a:off x="5159181" y="3382885"/>
            <a:ext cx="387350" cy="430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52" name="矩形 51"/>
          <p:cNvSpPr/>
          <p:nvPr/>
        </p:nvSpPr>
        <p:spPr>
          <a:xfrm>
            <a:off x="7224173" y="3415988"/>
            <a:ext cx="387350" cy="430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55" name="矩形 54"/>
          <p:cNvSpPr/>
          <p:nvPr/>
        </p:nvSpPr>
        <p:spPr>
          <a:xfrm>
            <a:off x="1768975" y="5769642"/>
            <a:ext cx="387350" cy="4302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556205" y="6111629"/>
            <a:ext cx="1836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Start with 1</a:t>
            </a:r>
            <a:endParaRPr lang="zh-TW" altLang="en-US" sz="2400" dirty="0"/>
          </a:p>
        </p:txBody>
      </p:sp>
      <p:sp>
        <p:nvSpPr>
          <p:cNvPr id="57" name="矩形 56"/>
          <p:cNvSpPr/>
          <p:nvPr/>
        </p:nvSpPr>
        <p:spPr>
          <a:xfrm>
            <a:off x="3663164" y="4107985"/>
            <a:ext cx="387350" cy="4302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9" name="矩形 58"/>
          <p:cNvSpPr/>
          <p:nvPr/>
        </p:nvSpPr>
        <p:spPr>
          <a:xfrm>
            <a:off x="5549360" y="2635777"/>
            <a:ext cx="387350" cy="4302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50" name="矩形 49"/>
          <p:cNvSpPr/>
          <p:nvPr/>
        </p:nvSpPr>
        <p:spPr>
          <a:xfrm>
            <a:off x="3444226" y="2433343"/>
            <a:ext cx="557615" cy="4302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=3</a:t>
            </a:r>
            <a:endParaRPr lang="zh-TW" altLang="en-US" sz="2400" dirty="0"/>
          </a:p>
        </p:txBody>
      </p:sp>
      <p:sp>
        <p:nvSpPr>
          <p:cNvPr id="58" name="矩形 57"/>
          <p:cNvSpPr/>
          <p:nvPr/>
        </p:nvSpPr>
        <p:spPr>
          <a:xfrm>
            <a:off x="1326031" y="3027625"/>
            <a:ext cx="1774833" cy="6034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 = 3,  b = 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4181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2" grpId="0"/>
      <p:bldP spid="57" grpId="0" animBg="1"/>
      <p:bldP spid="59" grpId="0" animBg="1"/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直線單箭頭接點 64"/>
          <p:cNvCxnSpPr>
            <a:cxnSpLocks/>
          </p:cNvCxnSpPr>
          <p:nvPr/>
        </p:nvCxnSpPr>
        <p:spPr>
          <a:xfrm>
            <a:off x="4071618" y="4993557"/>
            <a:ext cx="1163751" cy="67487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cxnSpLocks/>
          </p:cNvCxnSpPr>
          <p:nvPr/>
        </p:nvCxnSpPr>
        <p:spPr>
          <a:xfrm flipH="1">
            <a:off x="5806171" y="4648994"/>
            <a:ext cx="1253506" cy="74995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cxnSpLocks/>
          </p:cNvCxnSpPr>
          <p:nvPr/>
        </p:nvCxnSpPr>
        <p:spPr>
          <a:xfrm>
            <a:off x="6396190" y="3095856"/>
            <a:ext cx="1480437" cy="77493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cxnSpLocks/>
          </p:cNvCxnSpPr>
          <p:nvPr/>
        </p:nvCxnSpPr>
        <p:spPr>
          <a:xfrm flipH="1">
            <a:off x="2027161" y="4759787"/>
            <a:ext cx="1280648" cy="70298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cxnSpLocks/>
          </p:cNvCxnSpPr>
          <p:nvPr/>
        </p:nvCxnSpPr>
        <p:spPr>
          <a:xfrm flipH="1">
            <a:off x="3758072" y="3146391"/>
            <a:ext cx="1425920" cy="64997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Computational Graph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Example: e = (</a:t>
            </a:r>
            <a:r>
              <a:rPr lang="en-US" altLang="zh-TW" dirty="0" err="1"/>
              <a:t>a+b</a:t>
            </a:r>
            <a:r>
              <a:rPr lang="en-US" altLang="zh-TW" dirty="0"/>
              <a:t>) ∗ (b+1)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275485" y="5668433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6" name="橢圓 5"/>
          <p:cNvSpPr/>
          <p:nvPr/>
        </p:nvSpPr>
        <p:spPr>
          <a:xfrm>
            <a:off x="5034077" y="5668433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7" name="橢圓 6"/>
          <p:cNvSpPr/>
          <p:nvPr/>
        </p:nvSpPr>
        <p:spPr>
          <a:xfrm>
            <a:off x="3135427" y="4005528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endParaRPr lang="zh-TW" altLang="en-US" sz="2400" dirty="0"/>
          </a:p>
        </p:txBody>
      </p:sp>
      <p:sp>
        <p:nvSpPr>
          <p:cNvPr id="8" name="橢圓 7"/>
          <p:cNvSpPr/>
          <p:nvPr/>
        </p:nvSpPr>
        <p:spPr>
          <a:xfrm>
            <a:off x="6818713" y="4005528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</a:t>
            </a:r>
            <a:endParaRPr lang="zh-TW" altLang="en-US" sz="2400" dirty="0"/>
          </a:p>
        </p:txBody>
      </p:sp>
      <p:sp>
        <p:nvSpPr>
          <p:cNvPr id="9" name="橢圓 8"/>
          <p:cNvSpPr/>
          <p:nvPr/>
        </p:nvSpPr>
        <p:spPr>
          <a:xfrm>
            <a:off x="5034077" y="2497630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e</a:t>
            </a:r>
            <a:endParaRPr lang="zh-TW" altLang="en-US" sz="2400" dirty="0"/>
          </a:p>
        </p:txBody>
      </p:sp>
      <p:cxnSp>
        <p:nvCxnSpPr>
          <p:cNvPr id="14" name="直線單箭頭接點 13"/>
          <p:cNvCxnSpPr>
            <a:cxnSpLocks/>
            <a:stCxn id="5" idx="0"/>
            <a:endCxn id="7" idx="4"/>
          </p:cNvCxnSpPr>
          <p:nvPr/>
        </p:nvCxnSpPr>
        <p:spPr>
          <a:xfrm flipV="1">
            <a:off x="1991512" y="4648994"/>
            <a:ext cx="1859942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cxnSpLocks/>
            <a:stCxn id="6" idx="0"/>
            <a:endCxn id="7" idx="4"/>
          </p:cNvCxnSpPr>
          <p:nvPr/>
        </p:nvCxnSpPr>
        <p:spPr>
          <a:xfrm flipH="1" flipV="1">
            <a:off x="3851454" y="4648994"/>
            <a:ext cx="1898650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cxnSpLocks/>
            <a:stCxn id="6" idx="0"/>
            <a:endCxn id="8" idx="4"/>
          </p:cNvCxnSpPr>
          <p:nvPr/>
        </p:nvCxnSpPr>
        <p:spPr>
          <a:xfrm flipV="1">
            <a:off x="5750104" y="4648994"/>
            <a:ext cx="1784636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cxnSpLocks/>
            <a:stCxn id="7" idx="0"/>
            <a:endCxn id="9" idx="4"/>
          </p:cNvCxnSpPr>
          <p:nvPr/>
        </p:nvCxnSpPr>
        <p:spPr>
          <a:xfrm flipV="1">
            <a:off x="3851454" y="3141096"/>
            <a:ext cx="1898650" cy="8644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cxnSpLocks/>
            <a:stCxn id="8" idx="0"/>
            <a:endCxn id="9" idx="4"/>
          </p:cNvCxnSpPr>
          <p:nvPr/>
        </p:nvCxnSpPr>
        <p:spPr>
          <a:xfrm flipH="1" flipV="1">
            <a:off x="5750104" y="3141096"/>
            <a:ext cx="1784636" cy="8644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541177" y="3196231"/>
            <a:ext cx="357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∗</a:t>
            </a:r>
            <a:endParaRPr lang="zh-TW" altLang="en-US" sz="2800" dirty="0"/>
          </a:p>
        </p:txBody>
      </p:sp>
      <p:sp>
        <p:nvSpPr>
          <p:cNvPr id="32" name="矩形 31"/>
          <p:cNvSpPr/>
          <p:nvPr/>
        </p:nvSpPr>
        <p:spPr>
          <a:xfrm>
            <a:off x="3663164" y="473517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+</a:t>
            </a:r>
            <a:endParaRPr lang="zh-TW" altLang="en-US" sz="2800" dirty="0"/>
          </a:p>
        </p:txBody>
      </p:sp>
      <p:sp>
        <p:nvSpPr>
          <p:cNvPr id="33" name="矩形 32"/>
          <p:cNvSpPr/>
          <p:nvPr/>
        </p:nvSpPr>
        <p:spPr>
          <a:xfrm>
            <a:off x="7703822" y="4522320"/>
            <a:ext cx="5469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+1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2434747" y="4715828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747" y="4715828"/>
                <a:ext cx="486736" cy="8176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4469455" y="4749878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55" y="4749878"/>
                <a:ext cx="486736" cy="8176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435561" y="4783930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561" y="4783930"/>
                <a:ext cx="486736" cy="8176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6435561" y="3158255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561" y="3158255"/>
                <a:ext cx="486736" cy="8176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4469455" y="3158255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55" y="3158255"/>
                <a:ext cx="486736" cy="8176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/>
          <p:cNvSpPr/>
          <p:nvPr/>
        </p:nvSpPr>
        <p:spPr>
          <a:xfrm>
            <a:off x="4981135" y="4924816"/>
            <a:ext cx="599887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2939008" y="4880638"/>
            <a:ext cx="650406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47" name="矩形 46"/>
          <p:cNvSpPr/>
          <p:nvPr/>
        </p:nvSpPr>
        <p:spPr>
          <a:xfrm>
            <a:off x="6949202" y="4942600"/>
            <a:ext cx="658552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48" name="矩形 47"/>
          <p:cNvSpPr/>
          <p:nvPr/>
        </p:nvSpPr>
        <p:spPr>
          <a:xfrm>
            <a:off x="4868304" y="3354315"/>
            <a:ext cx="658552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=d</a:t>
            </a:r>
            <a:endParaRPr lang="zh-TW" altLang="en-US" sz="2400" dirty="0"/>
          </a:p>
        </p:txBody>
      </p:sp>
      <p:sp>
        <p:nvSpPr>
          <p:cNvPr id="49" name="矩形 48"/>
          <p:cNvSpPr/>
          <p:nvPr/>
        </p:nvSpPr>
        <p:spPr>
          <a:xfrm>
            <a:off x="6899243" y="3354314"/>
            <a:ext cx="658552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=c</a:t>
            </a:r>
            <a:endParaRPr lang="zh-TW" altLang="en-US" sz="2400" dirty="0"/>
          </a:p>
        </p:txBody>
      </p:sp>
      <p:sp>
        <p:nvSpPr>
          <p:cNvPr id="51" name="矩形 50"/>
          <p:cNvSpPr/>
          <p:nvPr/>
        </p:nvSpPr>
        <p:spPr>
          <a:xfrm>
            <a:off x="5159181" y="3382885"/>
            <a:ext cx="387350" cy="430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52" name="矩形 51"/>
          <p:cNvSpPr/>
          <p:nvPr/>
        </p:nvSpPr>
        <p:spPr>
          <a:xfrm>
            <a:off x="7224173" y="3415988"/>
            <a:ext cx="387350" cy="430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55" name="矩形 54"/>
          <p:cNvSpPr/>
          <p:nvPr/>
        </p:nvSpPr>
        <p:spPr>
          <a:xfrm>
            <a:off x="1768975" y="5769642"/>
            <a:ext cx="387350" cy="4302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57" name="矩形 56"/>
          <p:cNvSpPr/>
          <p:nvPr/>
        </p:nvSpPr>
        <p:spPr>
          <a:xfrm>
            <a:off x="3663164" y="4107985"/>
            <a:ext cx="387350" cy="4302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59" name="矩形 58"/>
          <p:cNvSpPr/>
          <p:nvPr/>
        </p:nvSpPr>
        <p:spPr>
          <a:xfrm>
            <a:off x="5549360" y="2635777"/>
            <a:ext cx="387350" cy="4302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6491782" y="2561654"/>
            <a:ext cx="1836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Start with 1</a:t>
            </a:r>
            <a:endParaRPr lang="zh-TW" altLang="en-US" sz="2400" dirty="0"/>
          </a:p>
        </p:txBody>
      </p:sp>
      <p:sp>
        <p:nvSpPr>
          <p:cNvPr id="62" name="矩形 61"/>
          <p:cNvSpPr/>
          <p:nvPr/>
        </p:nvSpPr>
        <p:spPr>
          <a:xfrm>
            <a:off x="7364120" y="4092104"/>
            <a:ext cx="387350" cy="4302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036783" y="1259957"/>
            <a:ext cx="2279349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Reverse mode</a:t>
            </a:r>
            <a:endParaRPr lang="zh-TW" altLang="en-US" sz="2400" dirty="0"/>
          </a:p>
        </p:txBody>
      </p:sp>
      <p:sp>
        <p:nvSpPr>
          <p:cNvPr id="70" name="矩形 69"/>
          <p:cNvSpPr/>
          <p:nvPr/>
        </p:nvSpPr>
        <p:spPr>
          <a:xfrm>
            <a:off x="5526856" y="5793572"/>
            <a:ext cx="387350" cy="4302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8</a:t>
            </a:r>
            <a:endParaRPr lang="zh-TW" altLang="en-US" sz="2400" dirty="0"/>
          </a:p>
        </p:txBody>
      </p:sp>
      <p:graphicFrame>
        <p:nvGraphicFramePr>
          <p:cNvPr id="7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760183"/>
              </p:ext>
            </p:extLst>
          </p:nvPr>
        </p:nvGraphicFramePr>
        <p:xfrm>
          <a:off x="701994" y="5587199"/>
          <a:ext cx="48895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6" name="方程式" r:id="rId11" imgW="228600" imgH="393480" progId="Equation.3">
                  <p:embed/>
                </p:oleObj>
              </mc:Choice>
              <mc:Fallback>
                <p:oleObj name="方程式" r:id="rId11" imgW="228600" imgH="393480" progId="Equation.3">
                  <p:embed/>
                  <p:pic>
                    <p:nvPicPr>
                      <p:cNvPr id="5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4" y="5587199"/>
                        <a:ext cx="488950" cy="842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210460"/>
              </p:ext>
            </p:extLst>
          </p:nvPr>
        </p:nvGraphicFramePr>
        <p:xfrm>
          <a:off x="4393559" y="5590461"/>
          <a:ext cx="48895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7" name="方程式" r:id="rId13" imgW="228600" imgH="393480" progId="Equation.3">
                  <p:embed/>
                </p:oleObj>
              </mc:Choice>
              <mc:Fallback>
                <p:oleObj name="方程式" r:id="rId13" imgW="228600" imgH="393480" progId="Equation.3">
                  <p:embed/>
                  <p:pic>
                    <p:nvPicPr>
                      <p:cNvPr id="5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3559" y="5590461"/>
                        <a:ext cx="488950" cy="842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群組 11"/>
          <p:cNvGrpSpPr/>
          <p:nvPr/>
        </p:nvGrpSpPr>
        <p:grpSpPr>
          <a:xfrm>
            <a:off x="841109" y="2511352"/>
            <a:ext cx="2946846" cy="1369563"/>
            <a:chOff x="841109" y="2511352"/>
            <a:chExt cx="2946846" cy="1369563"/>
          </a:xfrm>
        </p:grpSpPr>
        <p:grpSp>
          <p:nvGrpSpPr>
            <p:cNvPr id="13" name="群組 12"/>
            <p:cNvGrpSpPr/>
            <p:nvPr/>
          </p:nvGrpSpPr>
          <p:grpSpPr>
            <a:xfrm>
              <a:off x="841109" y="2511352"/>
              <a:ext cx="2946846" cy="842962"/>
              <a:chOff x="5936710" y="1595106"/>
              <a:chExt cx="2946846" cy="842962"/>
            </a:xfrm>
          </p:grpSpPr>
          <p:grpSp>
            <p:nvGrpSpPr>
              <p:cNvPr id="11" name="群組 10"/>
              <p:cNvGrpSpPr/>
              <p:nvPr/>
            </p:nvGrpSpPr>
            <p:grpSpPr>
              <a:xfrm>
                <a:off x="5936710" y="1595106"/>
                <a:ext cx="1828555" cy="842962"/>
                <a:chOff x="6218190" y="1441603"/>
                <a:chExt cx="1828555" cy="842962"/>
              </a:xfrm>
            </p:grpSpPr>
            <p:graphicFrame>
              <p:nvGraphicFramePr>
                <p:cNvPr id="56" name="Object 1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60300734"/>
                    </p:ext>
                  </p:extLst>
                </p:nvPr>
              </p:nvGraphicFramePr>
              <p:xfrm>
                <a:off x="7557795" y="1441603"/>
                <a:ext cx="488950" cy="8429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178" name="方程式" r:id="rId15" imgW="228600" imgH="393480" progId="Equation.3">
                        <p:embed/>
                      </p:oleObj>
                    </mc:Choice>
                    <mc:Fallback>
                      <p:oleObj name="方程式" r:id="rId15" imgW="228600" imgH="393480" progId="Equation.3">
                        <p:embed/>
                        <p:pic>
                          <p:nvPicPr>
                            <p:cNvPr id="56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557795" y="1441603"/>
                              <a:ext cx="488950" cy="84296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" name="文字方塊 9"/>
                <p:cNvSpPr txBox="1"/>
                <p:nvPr/>
              </p:nvSpPr>
              <p:spPr>
                <a:xfrm>
                  <a:off x="6218190" y="1613127"/>
                  <a:ext cx="15041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400" dirty="0"/>
                    <a:t>Compute </a:t>
                  </a:r>
                  <a:endParaRPr lang="zh-TW" altLang="en-US" sz="2400" dirty="0"/>
                </a:p>
              </p:txBody>
            </p:sp>
          </p:grpSp>
          <p:graphicFrame>
            <p:nvGraphicFramePr>
              <p:cNvPr id="58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05809837"/>
                  </p:ext>
                </p:extLst>
              </p:nvPr>
            </p:nvGraphicFramePr>
            <p:xfrm>
              <a:off x="8394606" y="1595106"/>
              <a:ext cx="488950" cy="8429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79" name="方程式" r:id="rId16" imgW="228600" imgH="393480" progId="Equation.3">
                      <p:embed/>
                    </p:oleObj>
                  </mc:Choice>
                  <mc:Fallback>
                    <p:oleObj name="方程式" r:id="rId16" imgW="228600" imgH="393480" progId="Equation.3">
                      <p:embed/>
                      <p:pic>
                        <p:nvPicPr>
                          <p:cNvPr id="56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94606" y="1595106"/>
                            <a:ext cx="488950" cy="8429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0" name="文字方塊 59"/>
              <p:cNvSpPr txBox="1"/>
              <p:nvPr/>
            </p:nvSpPr>
            <p:spPr>
              <a:xfrm>
                <a:off x="7723618" y="1766629"/>
                <a:ext cx="7090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and</a:t>
                </a:r>
                <a:endParaRPr lang="zh-TW" altLang="en-US" sz="2400" dirty="0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1593159" y="3427603"/>
              <a:ext cx="1774833" cy="45331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a = 3,  b = 2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9110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59" grpId="0" animBg="1"/>
      <p:bldP spid="61" grpId="0"/>
      <p:bldP spid="62" grpId="0" animBg="1"/>
      <p:bldP spid="17" grpId="0" animBg="1"/>
      <p:bldP spid="70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6789</TotalTime>
  <Words>965</Words>
  <Application>Microsoft Office PowerPoint</Application>
  <PresentationFormat>全屏显示(4:3)</PresentationFormat>
  <Paragraphs>718</Paragraphs>
  <Slides>33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方程式</vt:lpstr>
      <vt:lpstr>Computational Graph</vt:lpstr>
      <vt:lpstr>Computational Graph</vt:lpstr>
      <vt:lpstr>Computational Graph</vt:lpstr>
      <vt:lpstr>Chain Rule</vt:lpstr>
      <vt:lpstr>Computational Graph</vt:lpstr>
      <vt:lpstr>Computational Graph</vt:lpstr>
      <vt:lpstr>Computational Graph</vt:lpstr>
      <vt:lpstr>Computational Graph</vt:lpstr>
      <vt:lpstr>Computational Graph</vt:lpstr>
      <vt:lpstr>Computational Graph</vt:lpstr>
      <vt:lpstr>Computational Graph for Feedforward Net</vt:lpstr>
      <vt:lpstr>Review: Backpropagation</vt:lpstr>
      <vt:lpstr>Review: Backpropagation</vt:lpstr>
      <vt:lpstr>Feedforward Network</vt:lpstr>
      <vt:lpstr>Loss Function  of Feedforward Network</vt:lpstr>
      <vt:lpstr>Gradient of Cost Function</vt:lpstr>
      <vt:lpstr>Jacobian Matrix</vt:lpstr>
      <vt:lpstr>Gradient of Cost Function</vt:lpstr>
      <vt:lpstr>Gradient of Cost Function</vt:lpstr>
      <vt:lpstr>PowerPoint 演示文稿</vt:lpstr>
      <vt:lpstr>PowerPoint 演示文稿</vt:lpstr>
      <vt:lpstr>PowerPoint 演示文稿</vt:lpstr>
      <vt:lpstr>PowerPoint 演示文稿</vt:lpstr>
      <vt:lpstr>Computational Graph for Recurrent Network</vt:lpstr>
      <vt:lpstr>Recurrent Network</vt:lpstr>
      <vt:lpstr>Recurrent Network</vt:lpstr>
      <vt:lpstr>Recurrent Network</vt:lpstr>
      <vt:lpstr>Recurrent Network</vt:lpstr>
      <vt:lpstr>Recurrent Network</vt:lpstr>
      <vt:lpstr>PowerPoint 演示文稿</vt:lpstr>
      <vt:lpstr>Homework:  compute gradients of LSTM (two steps)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Graph &amp; Backpropagation</dc:title>
  <dc:creator>Hung-yi Lee</dc:creator>
  <cp:lastModifiedBy>756983026@qq.com</cp:lastModifiedBy>
  <cp:revision>159</cp:revision>
  <dcterms:created xsi:type="dcterms:W3CDTF">2017-02-11T07:25:30Z</dcterms:created>
  <dcterms:modified xsi:type="dcterms:W3CDTF">2019-06-11T17:40:14Z</dcterms:modified>
</cp:coreProperties>
</file>