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95" r:id="rId4"/>
    <p:sldId id="282" r:id="rId5"/>
    <p:sldId id="283" r:id="rId6"/>
    <p:sldId id="287" r:id="rId7"/>
    <p:sldId id="291" r:id="rId8"/>
    <p:sldId id="266" r:id="rId9"/>
    <p:sldId id="267" r:id="rId10"/>
    <p:sldId id="268" r:id="rId11"/>
    <p:sldId id="293" r:id="rId12"/>
    <p:sldId id="279" r:id="rId13"/>
    <p:sldId id="280" r:id="rId14"/>
    <p:sldId id="281" r:id="rId15"/>
    <p:sldId id="284" r:id="rId16"/>
    <p:sldId id="285" r:id="rId17"/>
    <p:sldId id="278" r:id="rId18"/>
    <p:sldId id="296" r:id="rId19"/>
    <p:sldId id="305" r:id="rId20"/>
    <p:sldId id="308" r:id="rId21"/>
    <p:sldId id="306" r:id="rId22"/>
    <p:sldId id="309" r:id="rId23"/>
    <p:sldId id="317" r:id="rId24"/>
    <p:sldId id="313" r:id="rId25"/>
    <p:sldId id="316" r:id="rId26"/>
    <p:sldId id="301" r:id="rId27"/>
    <p:sldId id="304" r:id="rId28"/>
    <p:sldId id="32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6" autoAdjust="0"/>
    <p:restoredTop sz="87353" autoAdjust="0"/>
  </p:normalViewPr>
  <p:slideViewPr>
    <p:cSldViewPr snapToGrid="0">
      <p:cViewPr varScale="1">
        <p:scale>
          <a:sx n="75" d="100"/>
          <a:sy n="75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ygong\Documents\My%20Documents\I-created\Results\2013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'DNN multi-lingual'!$B$1</c:f>
              <c:strCache>
                <c:ptCount val="1"/>
                <c:pt idx="0">
                  <c:v>Baseline - CHN only</c:v>
                </c:pt>
              </c:strCache>
            </c:strRef>
          </c:tx>
          <c:xVal>
            <c:numRef>
              <c:f>'DNN multi-lingual'!$A$2:$A$5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36</c:v>
                </c:pt>
                <c:pt idx="3">
                  <c:v>139</c:v>
                </c:pt>
              </c:numCache>
            </c:numRef>
          </c:xVal>
          <c:yVal>
            <c:numRef>
              <c:f>'DNN multi-lingual'!$B$2:$B$5</c:f>
              <c:numCache>
                <c:formatCode>General</c:formatCode>
                <c:ptCount val="4"/>
                <c:pt idx="0">
                  <c:v>45.1</c:v>
                </c:pt>
                <c:pt idx="1">
                  <c:v>40.299999999999997</c:v>
                </c:pt>
                <c:pt idx="2">
                  <c:v>31.7</c:v>
                </c:pt>
                <c:pt idx="3">
                  <c:v>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A5-4C18-AA0D-42395F133090}"/>
            </c:ext>
          </c:extLst>
        </c:ser>
        <c:ser>
          <c:idx val="1"/>
          <c:order val="1"/>
          <c:tx>
            <c:strRef>
              <c:f>'DNN multi-lingual'!$C$1</c:f>
              <c:strCache>
                <c:ptCount val="1"/>
                <c:pt idx="0">
                  <c:v>SHL-MDNN Model Transfer</c:v>
                </c:pt>
              </c:strCache>
            </c:strRef>
          </c:tx>
          <c:xVal>
            <c:numRef>
              <c:f>'DNN multi-lingual'!$A$2:$A$5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36</c:v>
                </c:pt>
                <c:pt idx="3">
                  <c:v>139</c:v>
                </c:pt>
              </c:numCache>
            </c:numRef>
          </c:xVal>
          <c:yVal>
            <c:numRef>
              <c:f>'DNN multi-lingual'!$C$2:$C$5</c:f>
              <c:numCache>
                <c:formatCode>General</c:formatCode>
                <c:ptCount val="4"/>
                <c:pt idx="0">
                  <c:v>35.6</c:v>
                </c:pt>
                <c:pt idx="1">
                  <c:v>33.9</c:v>
                </c:pt>
                <c:pt idx="2">
                  <c:v>28.4</c:v>
                </c:pt>
                <c:pt idx="3">
                  <c:v>26.6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A5-4C18-AA0D-42395F133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49872"/>
        <c:axId val="161259672"/>
      </c:scatterChart>
      <c:valAx>
        <c:axId val="161549872"/>
        <c:scaling>
          <c:logBase val="10"/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1259672"/>
        <c:crosses val="autoZero"/>
        <c:crossBetween val="midCat"/>
      </c:valAx>
      <c:valAx>
        <c:axId val="161259672"/>
        <c:scaling>
          <c:orientation val="minMax"/>
          <c:min val="25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1549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143F-4E9B-4FA0-8818-A416D6660939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B813-8075-40D9-91A0-5550FC56F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68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shold</a:t>
            </a:r>
            <a:r>
              <a:rPr lang="en-US" altLang="zh-TW" baseline="0" dirty="0"/>
              <a:t> I add -&gt; I don’t know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6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5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0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en-US" altLang="zh-TW" baseline="0" dirty="0"/>
              <a:t> put </a:t>
            </a:r>
            <a:r>
              <a:rPr lang="en-US" altLang="zh-TW" baseline="0" dirty="0" err="1"/>
              <a:t>Tanja’s</a:t>
            </a:r>
            <a:r>
              <a:rPr lang="en-US" altLang="zh-TW" baseline="0" dirty="0"/>
              <a:t> AF here?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76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Translation/summarization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89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7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6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02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6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1347-B29E-4203-A7F7-B7C59D2E27D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7.jpe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0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28.jpe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0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png"/><Relationship Id="rId10" Type="http://schemas.openxmlformats.org/officeDocument/2006/relationships/image" Target="../media/image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 Learning - Multilingual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025" y="5964781"/>
            <a:ext cx="833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Huang, </a:t>
            </a:r>
            <a:r>
              <a:rPr lang="en-US" altLang="zh-TW" dirty="0" err="1">
                <a:latin typeface="Arial" panose="020B0604020202020204" pitchFamily="34" charset="0"/>
              </a:rPr>
              <a:t>Jui</a:t>
            </a:r>
            <a:r>
              <a:rPr lang="en-US" altLang="zh-TW" dirty="0">
                <a:latin typeface="Arial" panose="020B0604020202020204" pitchFamily="34" charset="0"/>
              </a:rPr>
              <a:t>-Ting, et al. "Cross-language knowledge transfer using multilingual deep neural network with shared hidden layers." </a:t>
            </a:r>
            <a:r>
              <a:rPr lang="en-US" altLang="zh-TW" i="1" dirty="0">
                <a:latin typeface="Arial" panose="020B0604020202020204" pitchFamily="34" charset="0"/>
              </a:rPr>
              <a:t>ICASSP, 2013</a:t>
            </a:r>
            <a:endParaRPr lang="zh-TW" altLang="en-US" dirty="0"/>
          </a:p>
        </p:txBody>
      </p:sp>
      <p:graphicFrame>
        <p:nvGraphicFramePr>
          <p:cNvPr id="5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13435"/>
              </p:ext>
            </p:extLst>
          </p:nvPr>
        </p:nvGraphicFramePr>
        <p:xfrm>
          <a:off x="1295400" y="1571170"/>
          <a:ext cx="6829298" cy="391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 rot="16200000">
            <a:off x="-250864" y="3089098"/>
            <a:ext cx="2728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Character Error Rate</a:t>
            </a:r>
          </a:p>
        </p:txBody>
      </p:sp>
      <p:sp>
        <p:nvSpPr>
          <p:cNvPr id="7" name="矩形 6"/>
          <p:cNvSpPr/>
          <p:nvPr/>
        </p:nvSpPr>
        <p:spPr>
          <a:xfrm>
            <a:off x="2441636" y="5389085"/>
            <a:ext cx="4616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Hours of training data for Mandarin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219636" y="2837508"/>
            <a:ext cx="1279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Mandarin only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41636" y="4004090"/>
            <a:ext cx="113976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With European Language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3886200" y="4593770"/>
            <a:ext cx="3171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572000" y="1772070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data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84552" y="2327274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 data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09945" y="1845815"/>
            <a:ext cx="1798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Same task, mismatch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15" y="3300656"/>
            <a:ext cx="5222900" cy="301124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68926" y="4085486"/>
            <a:ext cx="176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 label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68926" y="5102898"/>
            <a:ext cx="234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without label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049848" y="2033680"/>
            <a:ext cx="5221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33750" y="2610455"/>
            <a:ext cx="113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/>
          <p:cNvSpPr/>
          <p:nvPr/>
        </p:nvSpPr>
        <p:spPr>
          <a:xfrm>
            <a:off x="6602912" y="1825625"/>
            <a:ext cx="321399" cy="1024869"/>
          </a:xfrm>
          <a:prstGeom prst="rightBrace">
            <a:avLst>
              <a:gd name="adj1" fmla="val 4784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687"/>
            <a:ext cx="9144000" cy="2187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1" y="3657985"/>
            <a:ext cx="5029199" cy="2973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80" y="4400286"/>
            <a:ext cx="2075021" cy="6996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66" y="3265166"/>
            <a:ext cx="2265966" cy="75819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6055814" y="4023360"/>
            <a:ext cx="1288415" cy="814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3"/>
          </p:cNvCxnSpPr>
          <p:nvPr/>
        </p:nvCxnSpPr>
        <p:spPr>
          <a:xfrm flipH="1" flipV="1">
            <a:off x="2857501" y="4750098"/>
            <a:ext cx="1070291" cy="267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479481" y="5112277"/>
            <a:ext cx="786233" cy="51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009901" y="5077404"/>
            <a:ext cx="1714500" cy="709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49" y="4807290"/>
            <a:ext cx="3028181" cy="18189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839119"/>
            <a:ext cx="4972050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39" y="3619169"/>
            <a:ext cx="2861310" cy="16915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23" y="3353483"/>
            <a:ext cx="3386677" cy="1295621"/>
          </a:xfrm>
          <a:prstGeom prst="rect">
            <a:avLst/>
          </a:prstGeom>
        </p:spPr>
      </p:pic>
      <p:sp>
        <p:nvSpPr>
          <p:cNvPr id="8" name="箭號: 向右 7"/>
          <p:cNvSpPr/>
          <p:nvPr/>
        </p:nvSpPr>
        <p:spPr>
          <a:xfrm rot="2380629">
            <a:off x="4949714" y="3350009"/>
            <a:ext cx="548077" cy="538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06516" y="1490369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Similar to GAN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0783" y="2027895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Too easy to feature extractor ……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0" y="5191552"/>
            <a:ext cx="1120346" cy="112034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0" y="4169079"/>
            <a:ext cx="973890" cy="9738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17074" y="162764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feature extractor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0783" y="309282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Domain classifier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665"/>
            <a:ext cx="4972050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015186"/>
            <a:ext cx="3386677" cy="129562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 rot="2380629">
            <a:off x="5021691" y="4011712"/>
            <a:ext cx="548077" cy="538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668982"/>
            <a:ext cx="4124325" cy="1085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20434" y="4407705"/>
            <a:ext cx="387716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only cheat the domain classifier, but satisfying label classifier at the same time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9881" y="6175001"/>
            <a:ext cx="805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a big network, but different parts have different goals.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00700" y="1389289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16336" y="5310807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domain classification accuracy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-27412" y="1506023"/>
            <a:ext cx="554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 + minimize domain classification accuracy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85850" y="2350832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feature extractor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93863" y="3914034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Domain classifier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93863" y="2213900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Label predictor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336" y="3898749"/>
            <a:ext cx="3471041" cy="141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16336" y="2301497"/>
            <a:ext cx="3539077" cy="14805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8650" y="2394365"/>
            <a:ext cx="4343400" cy="1735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6" grpId="0"/>
      <p:bldP spid="11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489"/>
            <a:ext cx="9144000" cy="3874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294" y="5425616"/>
            <a:ext cx="843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Yaroslav </a:t>
            </a:r>
            <a:r>
              <a:rPr lang="en-US" altLang="zh-TW" dirty="0" err="1"/>
              <a:t>Ganin</a:t>
            </a:r>
            <a:r>
              <a:rPr lang="en-US" altLang="zh-TW" dirty="0"/>
              <a:t>, Victor </a:t>
            </a:r>
            <a:r>
              <a:rPr lang="en-US" altLang="zh-TW" dirty="0" err="1"/>
              <a:t>Lempitsky</a:t>
            </a:r>
            <a:r>
              <a:rPr lang="en-US" altLang="zh-TW" dirty="0"/>
              <a:t>, Unsupervised Domain Adaptation by Backpropagation, ICML, 2015</a:t>
            </a:r>
          </a:p>
        </p:txBody>
      </p:sp>
      <p:sp>
        <p:nvSpPr>
          <p:cNvPr id="7" name="矩形 6"/>
          <p:cNvSpPr/>
          <p:nvPr/>
        </p:nvSpPr>
        <p:spPr>
          <a:xfrm>
            <a:off x="393294" y="6071947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Hana </a:t>
            </a:r>
            <a:r>
              <a:rPr lang="en-US" altLang="zh-TW" dirty="0" err="1"/>
              <a:t>Ajakan</a:t>
            </a:r>
            <a:r>
              <a:rPr lang="en-US" altLang="zh-TW" dirty="0"/>
              <a:t>, Pascal Germain, Hugo </a:t>
            </a:r>
            <a:r>
              <a:rPr lang="en-US" altLang="zh-TW" dirty="0" err="1"/>
              <a:t>Larochelle</a:t>
            </a:r>
            <a:r>
              <a:rPr lang="en-US" altLang="zh-TW" dirty="0"/>
              <a:t>, François </a:t>
            </a:r>
            <a:r>
              <a:rPr lang="en-US" altLang="zh-TW" dirty="0" err="1"/>
              <a:t>Laviolette</a:t>
            </a:r>
            <a:r>
              <a:rPr lang="en-US" altLang="zh-TW" dirty="0"/>
              <a:t>, Mario Marchand, Domain-Adversarial Training of Neural Networks, JMLR, 2016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9314" y="4409953"/>
            <a:ext cx="448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Domain classifier fails in the end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314" y="4839747"/>
            <a:ext cx="448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should struggle ……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76577" y="3643533"/>
            <a:ext cx="970671" cy="80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28859"/>
            <a:ext cx="8940800" cy="17759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" y="3204819"/>
            <a:ext cx="8819605" cy="20526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294" y="5425616"/>
            <a:ext cx="843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Yaroslav </a:t>
            </a:r>
            <a:r>
              <a:rPr lang="en-US" altLang="zh-TW" dirty="0" err="1"/>
              <a:t>Ganin</a:t>
            </a:r>
            <a:r>
              <a:rPr lang="en-US" altLang="zh-TW" dirty="0"/>
              <a:t>, Victor </a:t>
            </a:r>
            <a:r>
              <a:rPr lang="en-US" altLang="zh-TW" dirty="0" err="1"/>
              <a:t>Lempitsky</a:t>
            </a:r>
            <a:r>
              <a:rPr lang="en-US" altLang="zh-TW" dirty="0"/>
              <a:t>, Unsupervised Domain Adaptation by Backpropagation, ICML, 2015</a:t>
            </a:r>
          </a:p>
        </p:txBody>
      </p:sp>
      <p:sp>
        <p:nvSpPr>
          <p:cNvPr id="7" name="矩形 6"/>
          <p:cNvSpPr/>
          <p:nvPr/>
        </p:nvSpPr>
        <p:spPr>
          <a:xfrm>
            <a:off x="393294" y="6071947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Hana </a:t>
            </a:r>
            <a:r>
              <a:rPr lang="en-US" altLang="zh-TW" dirty="0" err="1"/>
              <a:t>Ajakan</a:t>
            </a:r>
            <a:r>
              <a:rPr lang="en-US" altLang="zh-TW" dirty="0"/>
              <a:t>, Pascal Germain, Hugo </a:t>
            </a:r>
            <a:r>
              <a:rPr lang="en-US" altLang="zh-TW" dirty="0" err="1"/>
              <a:t>Larochelle</a:t>
            </a:r>
            <a:r>
              <a:rPr lang="en-US" altLang="zh-TW" dirty="0"/>
              <a:t>, François </a:t>
            </a:r>
            <a:r>
              <a:rPr lang="en-US" altLang="zh-TW" dirty="0" err="1"/>
              <a:t>Laviolette</a:t>
            </a:r>
            <a:r>
              <a:rPr lang="en-US" altLang="zh-TW" dirty="0"/>
              <a:t>, Mario Marchand, Domain-Adversarial Training of Neural Networks, JMLR, 2016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6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2421" y="5707329"/>
            <a:ext cx="2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Zero-shot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>
            <a:off x="6520153" y="1868486"/>
            <a:ext cx="407963" cy="9175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20779" y="1850219"/>
            <a:ext cx="151344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 tasks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5027" y="5177898"/>
            <a:ext cx="744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speech recognition, we can not have all possible words in the source (training) data.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2000" y="1772070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data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84552" y="2327274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 data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049848" y="2033680"/>
            <a:ext cx="5221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33750" y="2610455"/>
            <a:ext cx="113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09" y="3251433"/>
            <a:ext cx="869096" cy="1131421"/>
          </a:xfrm>
          <a:prstGeom prst="rect">
            <a:avLst/>
          </a:prstGeom>
        </p:spPr>
      </p:pic>
      <p:pic>
        <p:nvPicPr>
          <p:cNvPr id="12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39" y="3411968"/>
            <a:ext cx="1464517" cy="9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515883" y="4517790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7786" y="451778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76866" y="5999685"/>
            <a:ext cx="646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we solve this problem in speech recognition?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64586" y="3613788"/>
                <a:ext cx="580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86" y="3613788"/>
                <a:ext cx="580223" cy="461665"/>
              </a:xfrm>
              <a:prstGeom prst="rect">
                <a:avLst/>
              </a:prstGeom>
              <a:blipFill>
                <a:blip r:embed="rId5"/>
                <a:stretch>
                  <a:fillRect t="-10526" r="-1473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0427" y="4488588"/>
                <a:ext cx="58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7" y="4488588"/>
                <a:ext cx="586443" cy="461665"/>
              </a:xfrm>
              <a:prstGeom prst="rect">
                <a:avLst/>
              </a:prstGeom>
              <a:blipFill>
                <a:blip r:embed="rId6"/>
                <a:stretch>
                  <a:fillRect l="-3125" t="-10526" r="-1562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945984" y="357852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41587" y="440814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015826" y="3640077"/>
                <a:ext cx="5562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26" y="3640077"/>
                <a:ext cx="556246" cy="461665"/>
              </a:xfrm>
              <a:prstGeom prst="rect">
                <a:avLst/>
              </a:prstGeom>
              <a:blipFill>
                <a:blip r:embed="rId7"/>
                <a:stretch>
                  <a:fillRect t="-10526" r="-307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「草泥馬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53" y="3194726"/>
            <a:ext cx="1040395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ycoupon.com.tw/files/blog/227615/doc_1292379718484641763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61" y="3135046"/>
            <a:ext cx="1382743" cy="13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71060" y="3191666"/>
            <a:ext cx="27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Model Fine-tuning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72952" y="4131253"/>
            <a:ext cx="4431323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Warning: different terminology in different literature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Representing each class by its attributes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86607" y="3867443"/>
          <a:ext cx="3700195" cy="184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267372788"/>
                    </a:ext>
                  </a:extLst>
                </a:gridCol>
                <a:gridCol w="662785">
                  <a:extLst>
                    <a:ext uri="{9D8B030D-6E8A-4147-A177-3AD203B41FA5}">
                      <a16:colId xmlns:a16="http://schemas.microsoft.com/office/drawing/2014/main" val="3364205658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561767855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2887501074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38264358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furry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legs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1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0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Fish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252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US" altLang="zh-TW" dirty="0"/>
                        <a:t>Chimp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656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30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99942" y="5785037"/>
            <a:ext cx="367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sufficient attributes for one to one mapping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97509" y="4559118"/>
            <a:ext cx="91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2119" y="3414510"/>
            <a:ext cx="145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attributes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64838" y="4171127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sp>
        <p:nvSpPr>
          <p:cNvPr id="12" name="箭號: 向下 11"/>
          <p:cNvSpPr/>
          <p:nvPr/>
        </p:nvSpPr>
        <p:spPr>
          <a:xfrm flipH="1" flipV="1">
            <a:off x="2764472" y="4986895"/>
            <a:ext cx="558800" cy="44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99794" y="2347497"/>
            <a:ext cx="145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Training</a:t>
            </a:r>
            <a:endParaRPr lang="zh-TW" altLang="en-US" sz="2800" b="1" i="1" u="sng" dirty="0"/>
          </a:p>
        </p:txBody>
      </p:sp>
      <p:pic>
        <p:nvPicPr>
          <p:cNvPr id="17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8" y="5524325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655456" y="4165236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sp>
        <p:nvSpPr>
          <p:cNvPr id="20" name="箭號: 向下 19"/>
          <p:cNvSpPr/>
          <p:nvPr/>
        </p:nvSpPr>
        <p:spPr>
          <a:xfrm flipH="1" flipV="1">
            <a:off x="1055090" y="4981004"/>
            <a:ext cx="558800" cy="44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9" y="5524325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單箭頭接點 22"/>
          <p:cNvCxnSpPr/>
          <p:nvPr/>
        </p:nvCxnSpPr>
        <p:spPr>
          <a:xfrm flipV="1">
            <a:off x="730789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321790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893290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9291" y="33039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59838" y="33016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85921" y="330761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2464914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3055915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3627415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103416" y="32857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93963" y="32835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20046" y="32894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267546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2888328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459828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501832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122614" y="293296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1694114" y="293296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642269" y="285614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Database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2" grpId="0" animBg="1"/>
      <p:bldP spid="16" grpId="0"/>
      <p:bldP spid="18" grpId="0" animBg="1"/>
      <p:bldP spid="20" grpId="0" animBg="1"/>
      <p:bldP spid="24" grpId="0"/>
      <p:bldP spid="28" grpId="0"/>
      <p:bldP spid="29" grpId="0"/>
      <p:bldP spid="33" grpId="0"/>
      <p:bldP spid="34" grpId="0"/>
      <p:bldP spid="35" grpId="0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Representing each class by its attributes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06878"/>
              </p:ext>
            </p:extLst>
          </p:nvPr>
        </p:nvGraphicFramePr>
        <p:xfrm>
          <a:off x="4986607" y="3867443"/>
          <a:ext cx="3700195" cy="184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267372788"/>
                    </a:ext>
                  </a:extLst>
                </a:gridCol>
                <a:gridCol w="662785">
                  <a:extLst>
                    <a:ext uri="{9D8B030D-6E8A-4147-A177-3AD203B41FA5}">
                      <a16:colId xmlns:a16="http://schemas.microsoft.com/office/drawing/2014/main" val="3364205658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561767855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2887501074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38264358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furry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legs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1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0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Fish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252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US" altLang="zh-TW" dirty="0"/>
                        <a:t>Chimp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656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302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097509" y="4559118"/>
            <a:ext cx="91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2119" y="3414510"/>
            <a:ext cx="145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attributes</a:t>
            </a:r>
            <a:endParaRPr lang="zh-TW" altLang="en-US" sz="2400" dirty="0"/>
          </a:p>
        </p:txBody>
      </p:sp>
      <p:sp>
        <p:nvSpPr>
          <p:cNvPr id="14" name="手繪多邊形: 圖案 13"/>
          <p:cNvSpPr/>
          <p:nvPr/>
        </p:nvSpPr>
        <p:spPr>
          <a:xfrm>
            <a:off x="2260600" y="2870716"/>
            <a:ext cx="1917700" cy="1949787"/>
          </a:xfrm>
          <a:custGeom>
            <a:avLst/>
            <a:gdLst>
              <a:gd name="connsiteX0" fmla="*/ 0 w 1917700"/>
              <a:gd name="connsiteY0" fmla="*/ 197164 h 1657664"/>
              <a:gd name="connsiteX1" fmla="*/ 1231900 w 1917700"/>
              <a:gd name="connsiteY1" fmla="*/ 95564 h 1657664"/>
              <a:gd name="connsiteX2" fmla="*/ 1562100 w 1917700"/>
              <a:gd name="connsiteY2" fmla="*/ 1390964 h 1657664"/>
              <a:gd name="connsiteX3" fmla="*/ 1917700 w 1917700"/>
              <a:gd name="connsiteY3" fmla="*/ 1657664 h 165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700" h="1657664">
                <a:moveTo>
                  <a:pt x="0" y="197164"/>
                </a:moveTo>
                <a:cubicBezTo>
                  <a:pt x="485775" y="46880"/>
                  <a:pt x="971550" y="-103403"/>
                  <a:pt x="1231900" y="95564"/>
                </a:cubicBezTo>
                <a:cubicBezTo>
                  <a:pt x="1492250" y="294531"/>
                  <a:pt x="1447800" y="1130614"/>
                  <a:pt x="1562100" y="1390964"/>
                </a:cubicBezTo>
                <a:cubicBezTo>
                  <a:pt x="1676400" y="1651314"/>
                  <a:pt x="1797050" y="1654489"/>
                  <a:pt x="1917700" y="165766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683000" y="2497581"/>
            <a:ext cx="364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class with the most similar attributes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9794" y="2347497"/>
            <a:ext cx="134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Testing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9942" y="5785037"/>
            <a:ext cx="367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sufficient attributes for one to one mapping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34227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225228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796728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272729" y="35323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63276" y="35300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89359" y="35360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36859" y="3179489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057641" y="3179489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629141" y="3179489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546193" y="4170811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218673" y="4984659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「fis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8" y="5312223"/>
            <a:ext cx="1358070" cy="12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Attribute embedding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65300" y="3340100"/>
            <a:ext cx="5664200" cy="25472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53" y="2461472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18" y="3205164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草泥馬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81" y="5030963"/>
            <a:ext cx="1286701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63850" y="5946130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Embedding Space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7147" y="2998146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(attribute of dog)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9554" y="3413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44750" y="264160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05357" y="5474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8944" y="25356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1 </a:t>
            </a:r>
            <a:r>
              <a:rPr lang="en-US" altLang="zh-TW" sz="2400" dirty="0"/>
              <a:t>(attribute of chimp)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675" y="5418372"/>
            <a:ext cx="229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(attribute of Grass-mud horse)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blipFill>
                <a:blip r:embed="rId5"/>
                <a:stretch>
                  <a:fillRect l="-12593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blipFill>
                <a:blip r:embed="rId6"/>
                <a:stretch>
                  <a:fillRect l="-134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3153128" y="4362916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62594" y="3994568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90569" y="4001172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701384" y="4362916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blipFill>
                <a:blip r:embed="rId7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blipFill>
                <a:blip r:embed="rId8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189444" y="3857393"/>
            <a:ext cx="971903" cy="58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1"/>
          </p:cNvCxnSpPr>
          <p:nvPr/>
        </p:nvCxnSpPr>
        <p:spPr>
          <a:xfrm>
            <a:off x="4009842" y="3207518"/>
            <a:ext cx="1310433" cy="82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23478" y="3289616"/>
            <a:ext cx="1126875" cy="1126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7"/>
          </p:cNvCxnSpPr>
          <p:nvPr/>
        </p:nvCxnSpPr>
        <p:spPr>
          <a:xfrm flipH="1">
            <a:off x="5935735" y="3312580"/>
            <a:ext cx="711091" cy="711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493416" y="365126"/>
                <a:ext cx="32695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TW" sz="2400" dirty="0"/>
                  <a:t> can be NN.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16" y="365126"/>
                <a:ext cx="3269584" cy="461665"/>
              </a:xfrm>
              <a:prstGeom prst="rect">
                <a:avLst/>
              </a:prstGeom>
              <a:blipFill>
                <a:blip r:embed="rId9"/>
                <a:stretch>
                  <a:fillRect l="-1490" t="-10526" r="-74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493416" y="823093"/>
            <a:ext cx="32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084948" y="1311394"/>
                <a:ext cx="26913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as close as possible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48" y="1311394"/>
                <a:ext cx="2691311" cy="830997"/>
              </a:xfrm>
              <a:prstGeom prst="rect">
                <a:avLst/>
              </a:prstGeom>
              <a:blipFill>
                <a:blip r:embed="rId10"/>
                <a:stretch>
                  <a:fillRect l="-3394" t="-5882" r="-5656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4336538" y="5068403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716212" y="5169826"/>
            <a:ext cx="1594607" cy="50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973292" y="5068403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blipFill>
                <a:blip r:embed="rId11"/>
                <a:stretch>
                  <a:fillRect l="-12319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8" idx="6"/>
          </p:cNvCxnSpPr>
          <p:nvPr/>
        </p:nvCxnSpPr>
        <p:spPr>
          <a:xfrm flipH="1" flipV="1">
            <a:off x="5176139" y="5169827"/>
            <a:ext cx="1689250" cy="475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274638" y="4446423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86263" y="4102595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blipFill>
                <a:blip r:embed="rId12"/>
                <a:stretch>
                  <a:fillRect l="-875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 animBg="1"/>
      <p:bldP spid="18" grpId="0" animBg="1"/>
      <p:bldP spid="19" grpId="0" animBg="1"/>
      <p:bldP spid="21" grpId="0" animBg="1"/>
      <p:bldP spid="22" grpId="0"/>
      <p:bldP spid="23" grpId="0"/>
      <p:bldP spid="32" grpId="0"/>
      <p:bldP spid="33" grpId="0"/>
      <p:bldP spid="34" grpId="0"/>
      <p:bldP spid="35" grpId="0" animBg="1"/>
      <p:bldP spid="38" grpId="0" animBg="1"/>
      <p:bldP spid="39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Attribute embedding + word embedding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65300" y="3340100"/>
            <a:ext cx="5664200" cy="25472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53" y="2461472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18" y="3205164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草泥馬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81" y="5030963"/>
            <a:ext cx="1286701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63850" y="5946130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Embedding Space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7147" y="2998146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(attribute of dog)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9554" y="3413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44750" y="264160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05357" y="5474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8944" y="25356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1 </a:t>
            </a:r>
            <a:r>
              <a:rPr lang="en-US" altLang="zh-TW" sz="2400" dirty="0"/>
              <a:t>(attribute of chimp)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675" y="5418372"/>
            <a:ext cx="229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(attribute of Grass-mud horse)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blipFill>
                <a:blip r:embed="rId5"/>
                <a:stretch>
                  <a:fillRect l="-12593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blipFill>
                <a:blip r:embed="rId6"/>
                <a:stretch>
                  <a:fillRect l="-134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3153128" y="4362916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62594" y="3994568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90569" y="4001172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701384" y="4362916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blipFill>
                <a:blip r:embed="rId7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blipFill>
                <a:blip r:embed="rId8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189444" y="3857393"/>
            <a:ext cx="971903" cy="58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1"/>
          </p:cNvCxnSpPr>
          <p:nvPr/>
        </p:nvCxnSpPr>
        <p:spPr>
          <a:xfrm>
            <a:off x="4009842" y="3207518"/>
            <a:ext cx="1310433" cy="82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23478" y="3289616"/>
            <a:ext cx="1126875" cy="1126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7"/>
          </p:cNvCxnSpPr>
          <p:nvPr/>
        </p:nvCxnSpPr>
        <p:spPr>
          <a:xfrm flipH="1">
            <a:off x="5935735" y="3312580"/>
            <a:ext cx="711091" cy="711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336538" y="5068403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716212" y="5169826"/>
            <a:ext cx="1594607" cy="50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973292" y="5068403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blipFill>
                <a:blip r:embed="rId11"/>
                <a:stretch>
                  <a:fillRect l="-12319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8" idx="6"/>
          </p:cNvCxnSpPr>
          <p:nvPr/>
        </p:nvCxnSpPr>
        <p:spPr>
          <a:xfrm flipH="1" flipV="1">
            <a:off x="5176139" y="5169827"/>
            <a:ext cx="1689250" cy="475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274638" y="4446423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86263" y="4102595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blipFill>
                <a:blip r:embed="rId12"/>
                <a:stretch>
                  <a:fillRect l="-875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553320" y="533963"/>
            <a:ext cx="296203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if we don’t have database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4696254" y="2589325"/>
            <a:ext cx="1733810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V(chimp)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663665" y="3050476"/>
            <a:ext cx="1733810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V(dog)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23800" y="5453534"/>
            <a:ext cx="2390669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V(Grass-</a:t>
            </a:r>
            <a:r>
              <a:rPr lang="en-US" altLang="zh-TW" sz="2400" dirty="0" err="1"/>
              <a:t>mud_horse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6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889001" y="3327283"/>
            <a:ext cx="9842501" cy="1031143"/>
            <a:chOff x="-698501" y="3733683"/>
            <a:chExt cx="9842501" cy="103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-216703" y="3733683"/>
                  <a:ext cx="9360703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703" y="3733683"/>
                  <a:ext cx="9360703" cy="8962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-698501" y="3775833"/>
              <a:ext cx="6776531" cy="988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88666" y="1710911"/>
                <a:ext cx="514410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6" y="1710911"/>
                <a:ext cx="5144101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108700" y="189773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Problem?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50566" y="2682027"/>
            <a:ext cx="9520534" cy="896207"/>
            <a:chOff x="741066" y="3063027"/>
            <a:chExt cx="9520534" cy="896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41066" y="3063027"/>
                  <a:ext cx="9360703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66" y="3063027"/>
                  <a:ext cx="9360703" cy="8962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7035800" y="3063027"/>
              <a:ext cx="3225800" cy="79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4889" y="4396216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Zero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53339" y="4448622"/>
                <a:ext cx="5891036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9" y="4448622"/>
                <a:ext cx="5891036" cy="483209"/>
              </a:xfrm>
              <a:prstGeom prst="rect">
                <a:avLst/>
              </a:prstGeom>
              <a:blipFill>
                <a:blip r:embed="rId5"/>
                <a:stretch>
                  <a:fillRect l="-207" r="-207" b="-126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936612" y="3670029"/>
            <a:ext cx="267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 you defined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533900" y="3240142"/>
            <a:ext cx="0" cy="4298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53339" y="5156963"/>
                <a:ext cx="5355056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9" y="5156963"/>
                <a:ext cx="5355056" cy="483209"/>
              </a:xfrm>
              <a:prstGeom prst="rect">
                <a:avLst/>
              </a:prstGeom>
              <a:blipFill>
                <a:blip r:embed="rId6"/>
                <a:stretch>
                  <a:fillRect l="-911" r="-228" b="-126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4889" y="5953105"/>
                <a:ext cx="3429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as close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9" y="5953105"/>
                <a:ext cx="3429911" cy="461665"/>
              </a:xfrm>
              <a:prstGeom prst="rect">
                <a:avLst/>
              </a:prstGeom>
              <a:blipFill>
                <a:blip r:embed="rId7"/>
                <a:stretch>
                  <a:fillRect l="-1421" t="-10667" r="-12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533900" y="5953105"/>
                <a:ext cx="423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not as close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5953105"/>
                <a:ext cx="4239036" cy="461665"/>
              </a:xfrm>
              <a:prstGeom prst="rect">
                <a:avLst/>
              </a:prstGeom>
              <a:blipFill>
                <a:blip r:embed="rId8"/>
                <a:stretch>
                  <a:fillRect l="-129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 flipV="1">
            <a:off x="2044700" y="5640172"/>
            <a:ext cx="990600" cy="38688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5511800" y="5640172"/>
            <a:ext cx="220967" cy="42988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309720" y="5546655"/>
            <a:ext cx="1805082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497392" y="5546655"/>
            <a:ext cx="247075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接點 18"/>
          <p:cNvCxnSpPr/>
          <p:nvPr/>
        </p:nvCxnSpPr>
        <p:spPr>
          <a:xfrm flipV="1">
            <a:off x="5055052" y="3242605"/>
            <a:ext cx="1607011" cy="2210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Convex Combination of Semantic Embedding</a:t>
            </a:r>
            <a:endParaRPr lang="zh-TW" altLang="en-US" dirty="0"/>
          </a:p>
        </p:txBody>
      </p:sp>
      <p:pic>
        <p:nvPicPr>
          <p:cNvPr id="3074" name="Picture 2" descr="「lig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1" y="5010040"/>
            <a:ext cx="1734501" cy="13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871004" y="3390314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592242" y="3390314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48606" y="3891073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227641" y="4668220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475214" y="2559981"/>
            <a:ext cx="67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01398" y="2550207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tiger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2392" y="2919053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73631" y="2917612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76901" y="4968835"/>
            <a:ext cx="97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V(lion)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03690" y="2684022"/>
            <a:ext cx="160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V(tiger)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4992492" y="5323345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79796" y="3180199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19776" y="3941440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6163" y="3554846"/>
            <a:ext cx="121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V(liger)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796646" y="4204405"/>
            <a:ext cx="200884" cy="191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827546" y="4827758"/>
            <a:ext cx="286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0.5V(tiger)+0.5V(lion)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05" y="2809317"/>
            <a:ext cx="2270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Find the closest word vector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076901" y="5753642"/>
            <a:ext cx="443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need off-the-shelf NN for ImageNet and word vector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1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2" grpId="0"/>
      <p:bldP spid="13" grpId="0"/>
      <p:bldP spid="14" grpId="0"/>
      <p:bldP spid="15" grpId="0"/>
      <p:bldP spid="10" grpId="0" animBg="1"/>
      <p:bldP spid="17" grpId="0" animBg="1"/>
      <p:bldP spid="18" grpId="0" animBg="1"/>
      <p:bldP spid="22" grpId="0"/>
      <p:bldP spid="21" grpId="0" animBg="1"/>
      <p:bldP spid="24" grpId="0"/>
      <p:bldP spid="25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17385" y="2862045"/>
            <a:ext cx="320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Self-taught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2421" y="5707329"/>
            <a:ext cx="2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Zero-shot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17385" y="5159942"/>
            <a:ext cx="296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Self-taught Clustering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43936"/>
              </p:ext>
            </p:extLst>
          </p:nvPr>
        </p:nvGraphicFramePr>
        <p:xfrm>
          <a:off x="5438149" y="3263908"/>
          <a:ext cx="3646854" cy="1130840"/>
        </p:xfrm>
        <a:graphic>
          <a:graphicData uri="http://schemas.openxmlformats.org/drawingml/2006/table">
            <a:tbl>
              <a:tblPr/>
              <a:tblGrid>
                <a:gridCol w="3646854">
                  <a:extLst>
                    <a:ext uri="{9D8B030D-6E8A-4147-A177-3AD203B41FA5}">
                      <a16:colId xmlns:a16="http://schemas.microsoft.com/office/drawing/2014/main" val="413512188"/>
                    </a:ext>
                  </a:extLst>
                </a:gridCol>
              </a:tblGrid>
              <a:tr h="113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Rajat Raina , Alexis Battle 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Honglak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Lee , Benjamin Packer , Andrew Y. Ng,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Self-taught learning: transfer learning from unlabeled data, ICML, 2007</a:t>
                      </a:r>
                    </a:p>
                  </a:txBody>
                  <a:tcPr marL="80545" marR="83901" marT="16780" marB="16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37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7385" y="5505821"/>
            <a:ext cx="3035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Wenyuan Dai, Qiang Yang, Gui-Rong Xue, Yong Yu, "Self-taught clustering", ICML 2008</a:t>
            </a:r>
          </a:p>
        </p:txBody>
      </p:sp>
      <p:sp>
        <p:nvSpPr>
          <p:cNvPr id="3" name="矩形 2"/>
          <p:cNvSpPr/>
          <p:nvPr/>
        </p:nvSpPr>
        <p:spPr>
          <a:xfrm>
            <a:off x="6104746" y="4379941"/>
            <a:ext cx="28048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Different from semi-supervised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Self-taught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Learning to extract better representation from the source data (unsupervised approach)</a:t>
            </a:r>
          </a:p>
          <a:p>
            <a:r>
              <a:rPr lang="en-US" altLang="zh-TW" sz="2400" dirty="0"/>
              <a:t>Extracting better representation for target data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3083876"/>
            <a:ext cx="9144000" cy="25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46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Mark </a:t>
            </a:r>
            <a:r>
              <a:rPr lang="en-US" altLang="zh-TW" sz="2400" dirty="0" err="1"/>
              <a:t>Palatucci</a:t>
            </a:r>
            <a:r>
              <a:rPr lang="en-US" altLang="zh-TW" sz="2400" dirty="0"/>
              <a:t>, Dean </a:t>
            </a:r>
            <a:r>
              <a:rPr lang="en-US" altLang="zh-TW" sz="2400" dirty="0" err="1"/>
              <a:t>Pomerleau</a:t>
            </a:r>
            <a:r>
              <a:rPr lang="en-US" altLang="zh-TW" sz="2400" dirty="0"/>
              <a:t>, Geoffrey E. Hinton, Tom M. Mitchell, “Zero-shot Learning with Semantic Output Codes”, NIPS 2009</a:t>
            </a:r>
          </a:p>
          <a:p>
            <a:r>
              <a:rPr lang="en-US" altLang="zh-TW" sz="2400" dirty="0" err="1"/>
              <a:t>Zeynep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Akata</a:t>
            </a:r>
            <a:r>
              <a:rPr lang="en-US" altLang="zh-TW" sz="2400" dirty="0"/>
              <a:t>, Florent </a:t>
            </a:r>
            <a:r>
              <a:rPr lang="en-US" altLang="zh-TW" sz="2400" dirty="0" err="1"/>
              <a:t>Perronnin</a:t>
            </a:r>
            <a:r>
              <a:rPr lang="en-US" altLang="zh-TW" sz="2400" dirty="0"/>
              <a:t>, Zaid </a:t>
            </a:r>
            <a:r>
              <a:rPr lang="en-US" altLang="zh-TW" sz="2400" dirty="0" err="1"/>
              <a:t>Harchaoui</a:t>
            </a:r>
            <a:r>
              <a:rPr lang="en-US" altLang="zh-TW" sz="2400" dirty="0"/>
              <a:t> and Cordelia Schmid, “Label-Embedding for Attribute-Based Classification”, CVPR 2013</a:t>
            </a:r>
          </a:p>
          <a:p>
            <a:r>
              <a:rPr lang="en-US" altLang="zh-TW" sz="2400" dirty="0"/>
              <a:t>Andrea </a:t>
            </a:r>
            <a:r>
              <a:rPr lang="en-US" altLang="zh-TW" sz="2400" dirty="0" err="1"/>
              <a:t>Frome</a:t>
            </a:r>
            <a:r>
              <a:rPr lang="en-US" altLang="zh-TW" sz="2400" dirty="0"/>
              <a:t>, Greg S. </a:t>
            </a:r>
            <a:r>
              <a:rPr lang="en-US" altLang="zh-TW" sz="2400" dirty="0" err="1"/>
              <a:t>Corrado</a:t>
            </a:r>
            <a:r>
              <a:rPr lang="en-US" altLang="zh-TW" sz="2400" dirty="0"/>
              <a:t>, Jon </a:t>
            </a:r>
            <a:r>
              <a:rPr lang="en-US" altLang="zh-TW" sz="2400" dirty="0" err="1"/>
              <a:t>Shlens</a:t>
            </a:r>
            <a:r>
              <a:rPr lang="en-US" altLang="zh-TW" sz="2400" dirty="0"/>
              <a:t>, Samy </a:t>
            </a:r>
            <a:r>
              <a:rPr lang="en-US" altLang="zh-TW" sz="2400" dirty="0" err="1"/>
              <a:t>Bengio</a:t>
            </a:r>
            <a:r>
              <a:rPr lang="en-US" altLang="zh-TW" sz="2400" dirty="0"/>
              <a:t>, Jeff Dean, </a:t>
            </a:r>
            <a:r>
              <a:rPr lang="en-US" altLang="zh-TW" sz="2400" dirty="0" err="1"/>
              <a:t>Marc'Aurelio</a:t>
            </a:r>
            <a:r>
              <a:rPr lang="en-US" altLang="zh-TW" sz="2400" dirty="0"/>
              <a:t> Ranzato, Tomas </a:t>
            </a:r>
            <a:r>
              <a:rPr lang="en-US" altLang="zh-TW" sz="2400" dirty="0" err="1"/>
              <a:t>Mikolov</a:t>
            </a:r>
            <a:r>
              <a:rPr lang="en-US" altLang="zh-TW" sz="2400" dirty="0"/>
              <a:t>, “</a:t>
            </a:r>
            <a:r>
              <a:rPr lang="en-US" altLang="zh-TW" sz="2400" dirty="0" err="1"/>
              <a:t>DeViSE</a:t>
            </a:r>
            <a:r>
              <a:rPr lang="en-US" altLang="zh-TW" sz="2400" dirty="0"/>
              <a:t>: A Deep Visual-Semantic Embedding Model”, NIPS 2013</a:t>
            </a:r>
          </a:p>
          <a:p>
            <a:r>
              <a:rPr lang="en-US" altLang="zh-TW" sz="2400" dirty="0"/>
              <a:t> Mohammad </a:t>
            </a:r>
            <a:r>
              <a:rPr lang="en-US" altLang="zh-TW" sz="2400" dirty="0" err="1"/>
              <a:t>Norouzi</a:t>
            </a:r>
            <a:r>
              <a:rPr lang="en-US" altLang="zh-TW" sz="2400" dirty="0"/>
              <a:t>, Tomas </a:t>
            </a:r>
            <a:r>
              <a:rPr lang="en-US" altLang="zh-TW" sz="2400" dirty="0" err="1"/>
              <a:t>Mikolov</a:t>
            </a:r>
            <a:r>
              <a:rPr lang="en-US" altLang="zh-TW" sz="2400" dirty="0"/>
              <a:t>, Samy </a:t>
            </a:r>
            <a:r>
              <a:rPr lang="en-US" altLang="zh-TW" sz="2400" dirty="0" err="1"/>
              <a:t>Bengio</a:t>
            </a:r>
            <a:r>
              <a:rPr lang="en-US" altLang="zh-TW" sz="2400" dirty="0"/>
              <a:t>, </a:t>
            </a:r>
            <a:r>
              <a:rPr lang="en-US" altLang="zh-TW" sz="2400" dirty="0" err="1"/>
              <a:t>Yoram</a:t>
            </a:r>
            <a:r>
              <a:rPr lang="en-US" altLang="zh-TW" sz="2400" dirty="0"/>
              <a:t> Singer, Jonathon </a:t>
            </a:r>
            <a:r>
              <a:rPr lang="en-US" altLang="zh-TW" sz="2400" dirty="0" err="1"/>
              <a:t>Shlens</a:t>
            </a:r>
            <a:r>
              <a:rPr lang="en-US" altLang="zh-TW" sz="2400" dirty="0"/>
              <a:t>, Andrea </a:t>
            </a:r>
            <a:r>
              <a:rPr lang="en-US" altLang="zh-TW" sz="2400" dirty="0" err="1"/>
              <a:t>Frome</a:t>
            </a:r>
            <a:r>
              <a:rPr lang="en-US" altLang="zh-TW" sz="2400" dirty="0"/>
              <a:t>, Greg S. </a:t>
            </a:r>
            <a:r>
              <a:rPr lang="en-US" altLang="zh-TW" sz="2400" dirty="0" err="1"/>
              <a:t>Corrado</a:t>
            </a:r>
            <a:r>
              <a:rPr lang="en-US" altLang="zh-TW" sz="2400" dirty="0"/>
              <a:t>, Jeffrey Dean, “Zero-Shot Learning by Convex Combination of Semantic </a:t>
            </a:r>
            <a:r>
              <a:rPr lang="en-US" altLang="zh-TW" sz="2400" dirty="0" err="1"/>
              <a:t>Embeddings</a:t>
            </a:r>
            <a:r>
              <a:rPr lang="en-US" altLang="zh-TW" sz="2400" dirty="0"/>
              <a:t>”,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preprint 2013</a:t>
            </a:r>
          </a:p>
          <a:p>
            <a:r>
              <a:rPr lang="en-US" altLang="zh-TW" sz="2400" dirty="0"/>
              <a:t>Subhashini </a:t>
            </a:r>
            <a:r>
              <a:rPr lang="en-US" altLang="zh-TW" sz="2400" dirty="0" err="1"/>
              <a:t>Venugopalan</a:t>
            </a:r>
            <a:r>
              <a:rPr lang="en-US" altLang="zh-TW" sz="2400" dirty="0"/>
              <a:t>, Lisa Anne Hendricks, Marcus </a:t>
            </a:r>
            <a:r>
              <a:rPr lang="en-US" altLang="zh-TW" sz="2400" dirty="0" err="1"/>
              <a:t>Rohrbach</a:t>
            </a:r>
            <a:r>
              <a:rPr lang="en-US" altLang="zh-TW" sz="2400" dirty="0"/>
              <a:t>, Raymond Mooney, Trevor Darrell, Kate </a:t>
            </a:r>
            <a:r>
              <a:rPr lang="en-US" altLang="zh-TW" sz="2400" dirty="0" err="1"/>
              <a:t>Saenko</a:t>
            </a:r>
            <a:r>
              <a:rPr lang="en-US" altLang="zh-TW" sz="2400" dirty="0"/>
              <a:t>, “Captioning Images with Diverse Objects”,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preprint 2016</a:t>
            </a:r>
            <a:endParaRPr lang="en-US" altLang="zh-TW" sz="2400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1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Fine-tuning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418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Task description</a:t>
                </a:r>
              </a:p>
              <a:p>
                <a:pPr lvl="1"/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Example: (supervised) speaker adaption</a:t>
                </a:r>
              </a:p>
              <a:p>
                <a:pPr lvl="1"/>
                <a:r>
                  <a:rPr lang="en-US" altLang="zh-TW" dirty="0"/>
                  <a:t>Source data: audio data and transcriptions from many speakers</a:t>
                </a:r>
              </a:p>
              <a:p>
                <a:pPr lvl="1"/>
                <a:r>
                  <a:rPr lang="en-US" altLang="zh-TW" dirty="0"/>
                  <a:t>Target data: audio data and its transcriptions of specific user</a:t>
                </a:r>
                <a:endParaRPr lang="zh-TW" altLang="en-US" dirty="0"/>
              </a:p>
              <a:p>
                <a:r>
                  <a:rPr lang="en-US" altLang="zh-TW" dirty="0"/>
                  <a:t>Idea: training a model by source data, then fine-tune the model by target data</a:t>
                </a:r>
              </a:p>
              <a:p>
                <a:pPr lvl="1"/>
                <a:r>
                  <a:rPr lang="en-US" altLang="zh-TW" dirty="0"/>
                  <a:t>Challenge: only limited target data, so be careful about overfitting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41875"/>
              </a:xfrm>
              <a:blipFill>
                <a:blip r:embed="rId2"/>
                <a:stretch>
                  <a:fillRect l="-1391" t="-2013" b="-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/>
          <p:cNvSpPr/>
          <p:nvPr/>
        </p:nvSpPr>
        <p:spPr>
          <a:xfrm flipH="1">
            <a:off x="4111429" y="2700212"/>
            <a:ext cx="39389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/>
          <p:cNvSpPr/>
          <p:nvPr/>
        </p:nvSpPr>
        <p:spPr>
          <a:xfrm flipH="1">
            <a:off x="4111429" y="2303571"/>
            <a:ext cx="39389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29150" y="2599978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little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150" y="222044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large amount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0000" y="1236315"/>
            <a:ext cx="39243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One-shot learning: only a few examples in target domain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1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Conservative Training</a:t>
            </a:r>
            <a:endParaRPr lang="zh-TW" altLang="en-US" dirty="0"/>
          </a:p>
        </p:txBody>
      </p:sp>
      <p:sp>
        <p:nvSpPr>
          <p:cNvPr id="4" name="流程圖: 磁碟 3"/>
          <p:cNvSpPr/>
          <p:nvPr/>
        </p:nvSpPr>
        <p:spPr>
          <a:xfrm>
            <a:off x="1438159" y="4767464"/>
            <a:ext cx="2466000" cy="1799835"/>
          </a:xfrm>
          <a:prstGeom prst="flowChartMagneticDisk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Source data </a:t>
            </a:r>
          </a:p>
          <a:p>
            <a:pPr algn="ctr"/>
            <a:r>
              <a:rPr lang="en-US" altLang="zh-TW" sz="2400" dirty="0"/>
              <a:t>(e.g. Audio data of </a:t>
            </a:r>
          </a:p>
          <a:p>
            <a:pPr algn="ctr"/>
            <a:r>
              <a:rPr lang="en-US" altLang="zh-TW" sz="2400" dirty="0"/>
              <a:t>Many speakers)</a:t>
            </a:r>
            <a:endParaRPr lang="zh-TW" altLang="en-US" sz="2400" dirty="0"/>
          </a:p>
        </p:txBody>
      </p:sp>
      <p:sp>
        <p:nvSpPr>
          <p:cNvPr id="5" name="流程圖: 磁碟 4"/>
          <p:cNvSpPr/>
          <p:nvPr/>
        </p:nvSpPr>
        <p:spPr>
          <a:xfrm>
            <a:off x="5670907" y="5219467"/>
            <a:ext cx="672060" cy="717086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342967" y="5027977"/>
            <a:ext cx="2307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Target data (e.g. A little data from target speaker)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7559" y="2678035"/>
            <a:ext cx="1318063" cy="1371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2566407" y="3826794"/>
            <a:ext cx="216000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0127" y="2188060"/>
            <a:ext cx="2160000" cy="2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6268" y="4256670"/>
            <a:ext cx="16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74947" y="1705890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81296" y="4049213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630127" y="2337239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向右箭號 14"/>
          <p:cNvSpPr/>
          <p:nvPr/>
        </p:nvSpPr>
        <p:spPr>
          <a:xfrm>
            <a:off x="4049134" y="3315910"/>
            <a:ext cx="1432077" cy="5764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885307" y="3822991"/>
            <a:ext cx="180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initialization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142057" y="2703631"/>
            <a:ext cx="1318063" cy="13711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680905" y="3852390"/>
            <a:ext cx="216000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64625" y="2213656"/>
            <a:ext cx="2160000" cy="2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528356" y="4285417"/>
            <a:ext cx="16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489445" y="1731486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795794" y="4074809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744625" y="2362835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-右雙向箭號 25"/>
          <p:cNvSpPr/>
          <p:nvPr/>
        </p:nvSpPr>
        <p:spPr>
          <a:xfrm>
            <a:off x="3855635" y="2129910"/>
            <a:ext cx="1673907" cy="2621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-右雙向箭號 26"/>
          <p:cNvSpPr/>
          <p:nvPr/>
        </p:nvSpPr>
        <p:spPr>
          <a:xfrm>
            <a:off x="2700558" y="2947329"/>
            <a:ext cx="3923903" cy="255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810402" y="1651245"/>
            <a:ext cx="18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close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623524" y="2545475"/>
            <a:ext cx="245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close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95918" y="1364624"/>
            <a:ext cx="2762873" cy="42526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Layer Transfer</a:t>
            </a:r>
          </a:p>
        </p:txBody>
      </p:sp>
      <p:sp>
        <p:nvSpPr>
          <p:cNvPr id="4" name="矩形 3"/>
          <p:cNvSpPr/>
          <p:nvPr/>
        </p:nvSpPr>
        <p:spPr>
          <a:xfrm rot="16200000">
            <a:off x="2486512" y="4135078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90095" y="1830614"/>
            <a:ext cx="2160000" cy="231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2527" y="2538457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5872" y="3253158"/>
            <a:ext cx="1616885" cy="2064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80620" y="3986295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8630" y="4958149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05788" y="1364624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2394569" y="2792569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2395971" y="3521415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6200000">
            <a:off x="2394570" y="424469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6200000">
            <a:off x="2381222" y="2093383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388721" y="1263139"/>
            <a:ext cx="356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Copy some parameters</a:t>
            </a:r>
            <a:endParaRPr lang="zh-TW" altLang="en-US" sz="280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5795889" y="3727343"/>
            <a:ext cx="13556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磁碟 43"/>
          <p:cNvSpPr/>
          <p:nvPr/>
        </p:nvSpPr>
        <p:spPr>
          <a:xfrm>
            <a:off x="7267592" y="3428212"/>
            <a:ext cx="672060" cy="717086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722109" y="4168308"/>
            <a:ext cx="201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/>
              <a:t>Target </a:t>
            </a:r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43" name="流程圖: 磁碟 42"/>
          <p:cNvSpPr/>
          <p:nvPr/>
        </p:nvSpPr>
        <p:spPr>
          <a:xfrm>
            <a:off x="116604" y="4755193"/>
            <a:ext cx="1629253" cy="1348833"/>
          </a:xfrm>
          <a:prstGeom prst="flowChartMagneticDisk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Source data </a:t>
            </a:r>
          </a:p>
        </p:txBody>
      </p:sp>
      <p:sp>
        <p:nvSpPr>
          <p:cNvPr id="47" name="矩形 46"/>
          <p:cNvSpPr/>
          <p:nvPr/>
        </p:nvSpPr>
        <p:spPr>
          <a:xfrm rot="16200000">
            <a:off x="5351495" y="4135078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355078" y="1830614"/>
            <a:ext cx="2160000" cy="231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17510" y="2538457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630855" y="3253158"/>
            <a:ext cx="1616885" cy="2064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645603" y="3986295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12"/>
          <p:cNvSpPr/>
          <p:nvPr/>
        </p:nvSpPr>
        <p:spPr>
          <a:xfrm rot="16200000">
            <a:off x="5259552" y="2792569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13"/>
          <p:cNvSpPr/>
          <p:nvPr/>
        </p:nvSpPr>
        <p:spPr>
          <a:xfrm rot="16200000">
            <a:off x="5260954" y="3521415"/>
            <a:ext cx="359492" cy="4129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14"/>
          <p:cNvSpPr/>
          <p:nvPr/>
        </p:nvSpPr>
        <p:spPr>
          <a:xfrm rot="16200000">
            <a:off x="5259553" y="424469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17"/>
          <p:cNvSpPr/>
          <p:nvPr/>
        </p:nvSpPr>
        <p:spPr>
          <a:xfrm rot="16200000">
            <a:off x="5246205" y="2093383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883266" y="2299860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869261" y="3028074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869261" y="4465688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089181" y="4984674"/>
            <a:ext cx="5054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Only train the rest layers (prevent overfitting)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060840" y="5841585"/>
            <a:ext cx="4756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fine-tune the whole network (if there is sufficient data)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86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https://encrypted-tbn3.gstatic.com/images?q=tbn:ANd9GcTJsVxOxRJErtxwuBdCnIhRUOfPIyDsEGbxzLWkquVSl3H7ZF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1" y="4373587"/>
            <a:ext cx="1551927" cy="11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Layer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Which layer can be transferred (copied)?</a:t>
            </a:r>
          </a:p>
          <a:p>
            <a:pPr lvl="1"/>
            <a:r>
              <a:rPr lang="en-US" altLang="zh-TW" sz="2800" dirty="0"/>
              <a:t>Speech: usually copy the last few layers</a:t>
            </a:r>
          </a:p>
          <a:p>
            <a:pPr lvl="1"/>
            <a:r>
              <a:rPr lang="en-US" altLang="zh-TW" sz="2800" dirty="0"/>
              <a:t>Image: usually copy the first few layers</a:t>
            </a:r>
            <a:endParaRPr lang="zh-TW" altLang="en-US" sz="2800" dirty="0"/>
          </a:p>
          <a:p>
            <a:pPr lvl="1"/>
            <a:endParaRPr lang="zh-TW" altLang="en-US" sz="2800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1810998" y="3466178"/>
            <a:ext cx="7275564" cy="2737794"/>
            <a:chOff x="1969032" y="2790010"/>
            <a:chExt cx="7275564" cy="2737794"/>
          </a:xfrm>
        </p:grpSpPr>
        <p:sp>
          <p:nvSpPr>
            <p:cNvPr id="20" name="向右箭號 19"/>
            <p:cNvSpPr/>
            <p:nvPr/>
          </p:nvSpPr>
          <p:spPr>
            <a:xfrm>
              <a:off x="1969032" y="3861664"/>
              <a:ext cx="605034" cy="90638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2192021" y="2790010"/>
              <a:ext cx="7052575" cy="2737794"/>
              <a:chOff x="2579958" y="2840432"/>
              <a:chExt cx="7052575" cy="2737794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3738501" y="2860767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1</a:t>
                </a:r>
                <a:endParaRPr lang="zh-TW" altLang="en-US" sz="24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885222" y="2850103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2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844179" y="2840432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L</a:t>
                </a:r>
                <a:endParaRPr lang="zh-TW" altLang="en-US" sz="2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994986" y="3340430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29092" y="3359141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104351" y="3354936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957483" y="3382571"/>
                <a:ext cx="420703" cy="2176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7431641" y="4273249"/>
                <a:ext cx="8588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7523814" y="5306460"/>
                <a:ext cx="76370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7411503" y="3627392"/>
                <a:ext cx="88564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3017562" y="400739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022467" y="353442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3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33175" y="3455434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" name="方程式" r:id="rId5" imgW="152280" imgH="215640" progId="Equation.3">
                      <p:embed/>
                    </p:oleObj>
                  </mc:Choice>
                  <mc:Fallback>
                    <p:oleObj name="方程式" r:id="rId5" imgW="152280" imgH="215640" progId="Equation.3">
                      <p:embed/>
                      <p:pic>
                        <p:nvPicPr>
                          <p:cNvPr id="3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3175" y="3455434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37640" y="3938688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" name="方程式" r:id="rId7" imgW="164880" imgH="215640" progId="Equation.3">
                      <p:embed/>
                    </p:oleObj>
                  </mc:Choice>
                  <mc:Fallback>
                    <p:oleObj name="方程式" r:id="rId7" imgW="164880" imgH="215640" progId="Equation.3">
                      <p:embed/>
                      <p:pic>
                        <p:nvPicPr>
                          <p:cNvPr id="35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7640" y="3938688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橢圓 35"/>
              <p:cNvSpPr/>
              <p:nvPr/>
            </p:nvSpPr>
            <p:spPr>
              <a:xfrm>
                <a:off x="4094415" y="339841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4096390" y="4044082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086581" y="506246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 rot="5400000">
                <a:off x="3925896" y="4538719"/>
                <a:ext cx="993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011470" y="5190728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 rot="5400000">
                <a:off x="2741626" y="454150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203665" y="339841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205640" y="4044082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5195831" y="506246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 rot="5400000">
                <a:off x="5078862" y="4531204"/>
                <a:ext cx="927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7169445" y="339707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171420" y="40272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7177345" y="506112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 rot="5400000">
                <a:off x="7076005" y="4512423"/>
                <a:ext cx="895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8160011" y="3283441"/>
                <a:ext cx="9992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8160011" y="4035522"/>
                <a:ext cx="1472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elephant</a:t>
                </a:r>
                <a:endParaRPr lang="zh-TW" altLang="en-US" sz="2400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8197061" y="4960232"/>
                <a:ext cx="925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cxnSp>
            <p:nvCxnSpPr>
              <p:cNvPr id="53" name="直線單箭頭接點 52"/>
              <p:cNvCxnSpPr>
                <a:stCxn id="36" idx="6"/>
                <a:endCxn id="42" idx="2"/>
              </p:cNvCxnSpPr>
              <p:nvPr/>
            </p:nvCxnSpPr>
            <p:spPr>
              <a:xfrm>
                <a:off x="4578532" y="3636491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/>
              <p:cNvCxnSpPr/>
              <p:nvPr/>
            </p:nvCxnSpPr>
            <p:spPr>
              <a:xfrm>
                <a:off x="4578532" y="4293087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/>
              <p:cNvCxnSpPr/>
              <p:nvPr/>
            </p:nvCxnSpPr>
            <p:spPr>
              <a:xfrm>
                <a:off x="4570698" y="5306460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>
                <a:stCxn id="37" idx="6"/>
                <a:endCxn id="42" idx="2"/>
              </p:cNvCxnSpPr>
              <p:nvPr/>
            </p:nvCxnSpPr>
            <p:spPr>
              <a:xfrm flipV="1">
                <a:off x="4580506" y="3636491"/>
                <a:ext cx="62315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>
                <a:stCxn id="36" idx="6"/>
                <a:endCxn id="43" idx="2"/>
              </p:cNvCxnSpPr>
              <p:nvPr/>
            </p:nvCxnSpPr>
            <p:spPr>
              <a:xfrm>
                <a:off x="4578532" y="3636491"/>
                <a:ext cx="62710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/>
              <p:cNvCxnSpPr>
                <a:stCxn id="36" idx="6"/>
                <a:endCxn id="44" idx="2"/>
              </p:cNvCxnSpPr>
              <p:nvPr/>
            </p:nvCxnSpPr>
            <p:spPr>
              <a:xfrm>
                <a:off x="4578532" y="3636491"/>
                <a:ext cx="617300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37" idx="6"/>
                <a:endCxn id="44" idx="2"/>
              </p:cNvCxnSpPr>
              <p:nvPr/>
            </p:nvCxnSpPr>
            <p:spPr>
              <a:xfrm>
                <a:off x="4580506" y="4282155"/>
                <a:ext cx="615325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>
                <a:stCxn id="38" idx="6"/>
                <a:endCxn id="42" idx="2"/>
              </p:cNvCxnSpPr>
              <p:nvPr/>
            </p:nvCxnSpPr>
            <p:spPr>
              <a:xfrm flipV="1">
                <a:off x="4570698" y="3636491"/>
                <a:ext cx="632968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>
                <a:stCxn id="38" idx="6"/>
                <a:endCxn id="43" idx="2"/>
              </p:cNvCxnSpPr>
              <p:nvPr/>
            </p:nvCxnSpPr>
            <p:spPr>
              <a:xfrm flipV="1">
                <a:off x="4570698" y="4282155"/>
                <a:ext cx="634943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endCxn id="36" idx="2"/>
              </p:cNvCxnSpPr>
              <p:nvPr/>
            </p:nvCxnSpPr>
            <p:spPr>
              <a:xfrm flipV="1">
                <a:off x="3369790" y="3636491"/>
                <a:ext cx="724625" cy="24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>
                <a:stCxn id="33" idx="3"/>
                <a:endCxn id="37" idx="2"/>
              </p:cNvCxnSpPr>
              <p:nvPr/>
            </p:nvCxnSpPr>
            <p:spPr>
              <a:xfrm>
                <a:off x="3311592" y="3676607"/>
                <a:ext cx="784798" cy="6055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stCxn id="33" idx="3"/>
                <a:endCxn id="38" idx="1"/>
              </p:cNvCxnSpPr>
              <p:nvPr/>
            </p:nvCxnSpPr>
            <p:spPr>
              <a:xfrm>
                <a:off x="3311592" y="3676607"/>
                <a:ext cx="845886" cy="14555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35" idx="3"/>
                <a:endCxn id="36" idx="2"/>
              </p:cNvCxnSpPr>
              <p:nvPr/>
            </p:nvCxnSpPr>
            <p:spPr>
              <a:xfrm flipV="1">
                <a:off x="3334797" y="3636491"/>
                <a:ext cx="759619" cy="4937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>
                <a:stCxn id="32" idx="3"/>
                <a:endCxn id="37" idx="2"/>
              </p:cNvCxnSpPr>
              <p:nvPr/>
            </p:nvCxnSpPr>
            <p:spPr>
              <a:xfrm>
                <a:off x="3306687" y="4149578"/>
                <a:ext cx="789703" cy="1325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32" idx="3"/>
                <a:endCxn id="38" idx="1"/>
              </p:cNvCxnSpPr>
              <p:nvPr/>
            </p:nvCxnSpPr>
            <p:spPr>
              <a:xfrm>
                <a:off x="3306687" y="4149578"/>
                <a:ext cx="850791" cy="9826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>
                <a:stCxn id="71" idx="3"/>
                <a:endCxn id="36" idx="2"/>
              </p:cNvCxnSpPr>
              <p:nvPr/>
            </p:nvCxnSpPr>
            <p:spPr>
              <a:xfrm flipV="1">
                <a:off x="3363189" y="3636491"/>
                <a:ext cx="731227" cy="1675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>
                <a:stCxn id="71" idx="3"/>
                <a:endCxn id="37" idx="2"/>
              </p:cNvCxnSpPr>
              <p:nvPr/>
            </p:nvCxnSpPr>
            <p:spPr>
              <a:xfrm flipV="1">
                <a:off x="3363189" y="4282155"/>
                <a:ext cx="733201" cy="1030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>
                <a:stCxn id="71" idx="3"/>
                <a:endCxn id="38" idx="1"/>
              </p:cNvCxnSpPr>
              <p:nvPr/>
            </p:nvCxnSpPr>
            <p:spPr>
              <a:xfrm flipV="1">
                <a:off x="3363189" y="5132196"/>
                <a:ext cx="794289" cy="1800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20522" y="5109482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0" name="方程式" r:id="rId9" imgW="190440" imgH="228600" progId="Equation.3">
                      <p:embed/>
                    </p:oleObj>
                  </mc:Choice>
                  <mc:Fallback>
                    <p:oleObj name="方程式" r:id="rId9" imgW="190440" imgH="22860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0522" y="5109482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2" name="直線單箭頭接點 71"/>
              <p:cNvCxnSpPr/>
              <p:nvPr/>
            </p:nvCxnSpPr>
            <p:spPr>
              <a:xfrm>
                <a:off x="6512640" y="3656983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/>
              <p:nvPr/>
            </p:nvCxnSpPr>
            <p:spPr>
              <a:xfrm>
                <a:off x="6512640" y="4313580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/>
              <p:nvPr/>
            </p:nvCxnSpPr>
            <p:spPr>
              <a:xfrm>
                <a:off x="6504806" y="5326953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/>
              <p:nvPr/>
            </p:nvCxnSpPr>
            <p:spPr>
              <a:xfrm flipV="1">
                <a:off x="6514615" y="3656983"/>
                <a:ext cx="62315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/>
              <p:nvPr/>
            </p:nvCxnSpPr>
            <p:spPr>
              <a:xfrm>
                <a:off x="6512640" y="3656983"/>
                <a:ext cx="62710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/>
              <p:nvPr/>
            </p:nvCxnSpPr>
            <p:spPr>
              <a:xfrm>
                <a:off x="6512640" y="3656983"/>
                <a:ext cx="617300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/>
              <p:nvPr/>
            </p:nvCxnSpPr>
            <p:spPr>
              <a:xfrm>
                <a:off x="6514615" y="4302648"/>
                <a:ext cx="615325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/>
              <p:nvPr/>
            </p:nvCxnSpPr>
            <p:spPr>
              <a:xfrm flipV="1">
                <a:off x="6504806" y="3656983"/>
                <a:ext cx="632968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6504806" y="4302648"/>
                <a:ext cx="634943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/>
              <p:cNvSpPr txBox="1"/>
              <p:nvPr/>
            </p:nvSpPr>
            <p:spPr>
              <a:xfrm>
                <a:off x="2579958" y="2915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Pixels</a:t>
                </a:r>
                <a:endParaRPr lang="zh-TW" altLang="en-US" sz="2400" dirty="0"/>
              </a:p>
            </p:txBody>
          </p:sp>
        </p:grpSp>
        <p:sp>
          <p:nvSpPr>
            <p:cNvPr id="90" name="文字方塊 89"/>
            <p:cNvSpPr txBox="1"/>
            <p:nvPr/>
          </p:nvSpPr>
          <p:spPr>
            <a:xfrm>
              <a:off x="5267534" y="4901451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5269305" y="3871516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242090" y="3260491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pic>
        <p:nvPicPr>
          <p:cNvPr id="94" name="圖片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5101" y="3946481"/>
            <a:ext cx="376142" cy="376142"/>
          </a:xfrm>
          <a:prstGeom prst="rect">
            <a:avLst/>
          </a:prstGeom>
        </p:spPr>
      </p:pic>
      <p:pic>
        <p:nvPicPr>
          <p:cNvPr id="95" name="圖片 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29" y="4578811"/>
            <a:ext cx="396687" cy="363612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598" y="5525811"/>
            <a:ext cx="377129" cy="38467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9196" y="3927843"/>
            <a:ext cx="419100" cy="419100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3343" y="4573277"/>
            <a:ext cx="409575" cy="457200"/>
          </a:xfrm>
          <a:prstGeom prst="rect">
            <a:avLst/>
          </a:prstGeom>
        </p:spPr>
      </p:pic>
      <p:pic>
        <p:nvPicPr>
          <p:cNvPr id="99" name="圖片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1512" y="5513368"/>
            <a:ext cx="447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multi-layer structure makes NN suitable for multitask learning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2271050" y="5492293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3036" y="3310837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4044" y="4003532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35422" y="4861510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37063" y="5461234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1313794" y="3535862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95879" y="575523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</a:t>
            </a:r>
            <a:endParaRPr lang="zh-TW" altLang="en-US" sz="2400" dirty="0"/>
          </a:p>
        </p:txBody>
      </p:sp>
      <p:sp>
        <p:nvSpPr>
          <p:cNvPr id="13" name="向右箭號 12"/>
          <p:cNvSpPr/>
          <p:nvPr/>
        </p:nvSpPr>
        <p:spPr>
          <a:xfrm rot="13253207">
            <a:off x="1638634" y="4357282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2165759" y="505112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6200000">
            <a:off x="2179108" y="5646156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62267" y="4013121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55012" y="3331576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6748" y="2832365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A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76453" y="2860041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B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 rot="18653207">
            <a:off x="2756275" y="433260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16200000">
            <a:off x="3112899" y="3570651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03047" y="2877297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874055" y="3569992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565433" y="4427970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16200000">
            <a:off x="5343805" y="3102322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13253207">
            <a:off x="5668645" y="3923742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692278" y="3579581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785023" y="2898036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36759" y="2398825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A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506464" y="2426501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B</a:t>
            </a:r>
            <a:endParaRPr lang="zh-TW" altLang="en-US" sz="2400" dirty="0"/>
          </a:p>
        </p:txBody>
      </p:sp>
      <p:sp>
        <p:nvSpPr>
          <p:cNvPr id="40" name="向右箭號 39"/>
          <p:cNvSpPr/>
          <p:nvPr/>
        </p:nvSpPr>
        <p:spPr>
          <a:xfrm rot="18653207">
            <a:off x="6786286" y="389906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 rot="16200000">
            <a:off x="7142910" y="3137111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058848" y="5107522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929856" y="5800217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16200000">
            <a:off x="5399606" y="5332547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6760940" y="5751138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853685" y="5069593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16200000">
            <a:off x="7211572" y="530866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19046201">
            <a:off x="5691153" y="4670571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13149418">
            <a:off x="6869735" y="4655666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587022" y="5919166"/>
            <a:ext cx="198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 for task A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496443" y="5928755"/>
            <a:ext cx="198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 for task 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8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3" grpId="0" animBg="1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3362010" y="4153629"/>
            <a:ext cx="2100558" cy="10508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 Learning </a:t>
            </a:r>
            <a:br>
              <a:rPr lang="en-US" altLang="zh-TW" dirty="0"/>
            </a:br>
            <a:r>
              <a:rPr lang="en-US" altLang="zh-TW" dirty="0"/>
              <a:t>- Multilingual Speech Recognition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4312468" y="4907341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2097" y="2652665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3105" y="3345360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6840" y="4276558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8481" y="4876282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912855" y="2877690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24366" y="5347723"/>
            <a:ext cx="23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acoustic features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 rot="16200000">
            <a:off x="4207177" y="4466175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4220526" y="5061204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169230" y="3325786"/>
            <a:ext cx="1294983" cy="210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61975" y="2644241"/>
            <a:ext cx="1080000" cy="22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8348" y="1765774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French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87694" y="1772136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German 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2619862" y="2883316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77398" y="4153629"/>
            <a:ext cx="308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Human languages share some common characteristics.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94090" y="177998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Spanish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00486" y="1765773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Italian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7602" y="176577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Mandarin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871846" y="3339288"/>
            <a:ext cx="1294983" cy="210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964591" y="2657743"/>
            <a:ext cx="1080000" cy="220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4322478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596031" y="3339288"/>
            <a:ext cx="1294983" cy="210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688776" y="2657743"/>
            <a:ext cx="1080000" cy="220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6200000">
            <a:off x="6046663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267561" y="3339288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360306" y="2657743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16200000">
            <a:off x="7718193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endCxn id="6" idx="2"/>
          </p:cNvCxnSpPr>
          <p:nvPr/>
        </p:nvCxnSpPr>
        <p:spPr>
          <a:xfrm flipH="1" flipV="1">
            <a:off x="1090597" y="3556215"/>
            <a:ext cx="2565117" cy="71047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7" idx="0"/>
            <a:endCxn id="30" idx="2"/>
          </p:cNvCxnSpPr>
          <p:nvPr/>
        </p:nvCxnSpPr>
        <p:spPr>
          <a:xfrm flipV="1">
            <a:off x="4385283" y="3550143"/>
            <a:ext cx="134055" cy="7264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14" idx="2"/>
          </p:cNvCxnSpPr>
          <p:nvPr/>
        </p:nvCxnSpPr>
        <p:spPr>
          <a:xfrm flipH="1" flipV="1">
            <a:off x="2816722" y="3536641"/>
            <a:ext cx="1199066" cy="72998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3" idx="2"/>
          </p:cNvCxnSpPr>
          <p:nvPr/>
        </p:nvCxnSpPr>
        <p:spPr>
          <a:xfrm flipV="1">
            <a:off x="4711067" y="3550143"/>
            <a:ext cx="1532456" cy="7164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6" idx="2"/>
          </p:cNvCxnSpPr>
          <p:nvPr/>
        </p:nvCxnSpPr>
        <p:spPr>
          <a:xfrm flipV="1">
            <a:off x="5166829" y="3550143"/>
            <a:ext cx="2748224" cy="7164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98348" y="5924333"/>
            <a:ext cx="8512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/>
              <a:t>Similar idea in translation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Daxiang</a:t>
            </a:r>
            <a:r>
              <a:rPr lang="en-US" altLang="zh-TW" sz="2000" dirty="0"/>
              <a:t> Dong, Hua Wu, Wei He, </a:t>
            </a:r>
            <a:r>
              <a:rPr lang="en-US" altLang="zh-TW" sz="2000" dirty="0" err="1"/>
              <a:t>Dianhai</a:t>
            </a:r>
            <a:r>
              <a:rPr lang="en-US" altLang="zh-TW" sz="2000" dirty="0"/>
              <a:t> Yu and </a:t>
            </a:r>
            <a:r>
              <a:rPr lang="en-US" altLang="zh-TW" sz="2000" dirty="0" err="1"/>
              <a:t>Haifeng</a:t>
            </a:r>
            <a:r>
              <a:rPr lang="en-US" altLang="zh-TW" sz="2000" dirty="0"/>
              <a:t> Wang, "Multi-task learning for multiple language translation.“, ACL 2015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7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3474</TotalTime>
  <Words>1169</Words>
  <Application>Microsoft Macintosh PowerPoint</Application>
  <PresentationFormat>On-screen Show (4:3)</PresentationFormat>
  <Paragraphs>328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Transfer Learning</vt:lpstr>
      <vt:lpstr>Transfer Learning - Overview</vt:lpstr>
      <vt:lpstr>Model Fine-tuning</vt:lpstr>
      <vt:lpstr>Conservative Training</vt:lpstr>
      <vt:lpstr>Layer Transfer</vt:lpstr>
      <vt:lpstr>Layer Transfer</vt:lpstr>
      <vt:lpstr>Transfer Learning - Overview</vt:lpstr>
      <vt:lpstr>Multitask Learning</vt:lpstr>
      <vt:lpstr>Multitask Learning  - Multilingual Speech Recognition</vt:lpstr>
      <vt:lpstr>Multitask Learning - Multilingual</vt:lpstr>
      <vt:lpstr>Transfer Learning - Overview</vt:lpstr>
      <vt:lpstr>Task description</vt:lpstr>
      <vt:lpstr>Domain-adversarial training</vt:lpstr>
      <vt:lpstr>Domain-adversarial training</vt:lpstr>
      <vt:lpstr>Domain-adversarial training</vt:lpstr>
      <vt:lpstr>Domain-adversarial training</vt:lpstr>
      <vt:lpstr>Domain-adversarial training</vt:lpstr>
      <vt:lpstr>Transfer Learning - Overview</vt:lpstr>
      <vt:lpstr>Zero-shot Learning</vt:lpstr>
      <vt:lpstr>Zero-shot Learning</vt:lpstr>
      <vt:lpstr>Zero-shot Learning</vt:lpstr>
      <vt:lpstr>Zero-shot Learning</vt:lpstr>
      <vt:lpstr>Zero-shot Learning</vt:lpstr>
      <vt:lpstr>Zero-shot Learning</vt:lpstr>
      <vt:lpstr>Zero-shot Learning</vt:lpstr>
      <vt:lpstr>Transfer Learning - Overview</vt:lpstr>
      <vt:lpstr>Self-taught learning</vt:lpstr>
      <vt:lpstr>More about Zero-shot learning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Hung-yi Lee</dc:creator>
  <cp:lastModifiedBy>Microsoft Office User</cp:lastModifiedBy>
  <cp:revision>102</cp:revision>
  <dcterms:created xsi:type="dcterms:W3CDTF">2016-11-29T13:16:29Z</dcterms:created>
  <dcterms:modified xsi:type="dcterms:W3CDTF">2019-06-21T05:38:04Z</dcterms:modified>
</cp:coreProperties>
</file>