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893" r:id="rId2"/>
    <p:sldId id="860" r:id="rId3"/>
    <p:sldId id="820" r:id="rId4"/>
    <p:sldId id="929" r:id="rId5"/>
    <p:sldId id="859" r:id="rId6"/>
    <p:sldId id="823" r:id="rId7"/>
    <p:sldId id="825" r:id="rId8"/>
    <p:sldId id="826" r:id="rId9"/>
    <p:sldId id="931" r:id="rId10"/>
    <p:sldId id="894" r:id="rId11"/>
    <p:sldId id="896" r:id="rId12"/>
    <p:sldId id="830" r:id="rId13"/>
    <p:sldId id="899" r:id="rId14"/>
    <p:sldId id="864" r:id="rId15"/>
    <p:sldId id="917" r:id="rId16"/>
    <p:sldId id="901" r:id="rId17"/>
    <p:sldId id="968" r:id="rId18"/>
    <p:sldId id="923" r:id="rId19"/>
    <p:sldId id="926" r:id="rId20"/>
    <p:sldId id="971" r:id="rId21"/>
    <p:sldId id="972" r:id="rId22"/>
    <p:sldId id="975" r:id="rId23"/>
    <p:sldId id="977" r:id="rId24"/>
    <p:sldId id="978" r:id="rId25"/>
    <p:sldId id="995" r:id="rId26"/>
    <p:sldId id="996" r:id="rId27"/>
    <p:sldId id="997" r:id="rId28"/>
    <p:sldId id="998" r:id="rId29"/>
    <p:sldId id="1007" r:id="rId30"/>
    <p:sldId id="1006" r:id="rId31"/>
  </p:sldIdLst>
  <p:sldSz cx="12192000" cy="6858000"/>
  <p:notesSz cx="7099300" cy="10234613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FAAFF"/>
    <a:srgbClr val="7F2727"/>
    <a:srgbClr val="0066FF"/>
    <a:srgbClr val="B8EAC0"/>
    <a:srgbClr val="A3FFCD"/>
    <a:srgbClr val="A50021"/>
    <a:srgbClr val="7DFF00"/>
    <a:srgbClr val="B9F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2" autoAdjust="0"/>
  </p:normalViewPr>
  <p:slideViewPr>
    <p:cSldViewPr>
      <p:cViewPr varScale="1">
        <p:scale>
          <a:sx n="23" d="100"/>
          <a:sy n="23" d="100"/>
        </p:scale>
        <p:origin x="121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370EF009-23CE-4081-AF56-082D82CE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05" y="4862233"/>
            <a:ext cx="5677492" cy="46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72CC9163-7EC6-4747-8782-88871FDBE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9A4D5-BA7F-4965-9F32-D31D11C0DA9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[Note:</a:t>
            </a:r>
            <a:r>
              <a:rPr lang="en-US" baseline="0" dirty="0" smtClean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7.xml"/><Relationship Id="rId7" Type="http://schemas.openxmlformats.org/officeDocument/2006/relationships/image" Target="../media/image3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0.xml"/><Relationship Id="rId7" Type="http://schemas.openxmlformats.org/officeDocument/2006/relationships/image" Target="../media/image3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19.xm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4" Type="http://schemas.openxmlformats.org/officeDocument/2006/relationships/tags" Target="../tags/tag20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27870" y="1371600"/>
            <a:ext cx="12192000" cy="126367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Chapter 5: Markov Decision Processes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267200" y="3733800"/>
            <a:ext cx="3962400" cy="116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/>
              <a:t>Hankui Zhuo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smtClean="0"/>
              <a:t>March 22, 2019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Racing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379200" cy="4729164"/>
          </a:xfrm>
        </p:spPr>
        <p:txBody>
          <a:bodyPr/>
          <a:lstStyle/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A robot car wants to travel far, quickly</a:t>
            </a: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Three states: </a:t>
            </a:r>
            <a:r>
              <a:rPr lang="en-US" sz="2000" dirty="0" smtClean="0">
                <a:solidFill>
                  <a:srgbClr val="00B0F0"/>
                </a:solidFill>
                <a:latin typeface="Calibri"/>
                <a:cs typeface="Calibri"/>
              </a:rPr>
              <a:t>Cool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7F2727"/>
                </a:solidFill>
                <a:latin typeface="Calibri"/>
                <a:cs typeface="Calibri"/>
              </a:rPr>
              <a:t>Warm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Overheated</a:t>
            </a: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Two actions: </a:t>
            </a:r>
            <a:r>
              <a:rPr lang="en-US" sz="2000" i="1" dirty="0" smtClean="0">
                <a:latin typeface="Calibri"/>
                <a:cs typeface="Calibri"/>
              </a:rPr>
              <a:t>Slow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i="1" dirty="0" smtClean="0">
                <a:solidFill>
                  <a:srgbClr val="C00000"/>
                </a:solidFill>
                <a:latin typeface="Calibri"/>
                <a:cs typeface="Calibri"/>
              </a:rPr>
              <a:t>Fast</a:t>
            </a:r>
            <a:endParaRPr lang="en-US" sz="2000" i="1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Going faster gets double reward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2286000"/>
            <a:ext cx="11044696" cy="3962400"/>
            <a:chOff x="838200" y="2286000"/>
            <a:chExt cx="11044696" cy="3962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3518" y="3950732"/>
              <a:ext cx="2433764" cy="1600200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6913" y="2731532"/>
              <a:ext cx="2660373" cy="1676400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00704" y="3798332"/>
              <a:ext cx="2582192" cy="1828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057400" y="534144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B0F0"/>
                  </a:solidFill>
                  <a:latin typeface="Calibri"/>
                  <a:cs typeface="Calibri"/>
                </a:rPr>
                <a:t>Cool</a:t>
              </a:r>
              <a:endParaRPr lang="en-US" sz="2000" dirty="0">
                <a:solidFill>
                  <a:srgbClr val="00B0F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602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2727"/>
                  </a:solidFill>
                  <a:latin typeface="Calibri"/>
                  <a:cs typeface="Calibri"/>
                </a:rPr>
                <a:t>Warm</a:t>
              </a:r>
              <a:endParaRPr lang="en-US" sz="2000" dirty="0">
                <a:solidFill>
                  <a:srgbClr val="7F2727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6400" y="54556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Overheated</a:t>
              </a:r>
              <a:endParaRPr lang="en-US" sz="2000" dirty="0">
                <a:latin typeface="Calibri"/>
                <a:cs typeface="Calibri"/>
              </a:endParaRPr>
            </a:p>
          </p:txBody>
        </p:sp>
        <p:cxnSp>
          <p:nvCxnSpPr>
            <p:cNvPr id="13" name="Curved Connector 12"/>
            <p:cNvCxnSpPr>
              <a:stCxn id="14338" idx="3"/>
              <a:endCxn id="8" idx="2"/>
            </p:cNvCxnSpPr>
            <p:nvPr/>
          </p:nvCxnSpPr>
          <p:spPr>
            <a:xfrm flipH="1">
              <a:off x="3200400" y="4750832"/>
              <a:ext cx="1219200" cy="990720"/>
            </a:xfrm>
            <a:prstGeom prst="curvedConnector4">
              <a:avLst>
                <a:gd name="adj1" fmla="val -18750"/>
                <a:gd name="adj2" fmla="val 15357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14338" idx="3"/>
              <a:endCxn id="9" idx="2"/>
            </p:cNvCxnSpPr>
            <p:nvPr/>
          </p:nvCxnSpPr>
          <p:spPr>
            <a:xfrm flipV="1">
              <a:off x="4419600" y="4560332"/>
              <a:ext cx="2667000" cy="190500"/>
            </a:xfrm>
            <a:prstGeom prst="curvedConnector2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47889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  <a:endParaRPr lang="en-US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9" name="Curved Connector 12"/>
            <p:cNvCxnSpPr>
              <a:stCxn id="6" idx="0"/>
            </p:cNvCxnSpPr>
            <p:nvPr/>
          </p:nvCxnSpPr>
          <p:spPr>
            <a:xfrm rot="16200000" flipH="1">
              <a:off x="8096250" y="1912382"/>
              <a:ext cx="1447800" cy="3086100"/>
            </a:xfrm>
            <a:prstGeom prst="curvedConnector4">
              <a:avLst>
                <a:gd name="adj1" fmla="val -15789"/>
                <a:gd name="adj2" fmla="val 105099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144000" y="2731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  <a:endParaRPr lang="en-US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3" name="Curved Connector 12"/>
            <p:cNvCxnSpPr>
              <a:stCxn id="14338" idx="1"/>
            </p:cNvCxnSpPr>
            <p:nvPr/>
          </p:nvCxnSpPr>
          <p:spPr>
            <a:xfrm rot="10800000" flipH="1" flipV="1">
              <a:off x="1981200" y="475083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2"/>
            <p:cNvCxnSpPr>
              <a:stCxn id="6" idx="1"/>
              <a:endCxn id="14338" idx="0"/>
            </p:cNvCxnSpPr>
            <p:nvPr/>
          </p:nvCxnSpPr>
          <p:spPr>
            <a:xfrm rot="10800000" flipV="1">
              <a:off x="3200400" y="3569732"/>
              <a:ext cx="2743200" cy="381000"/>
            </a:xfrm>
            <a:prstGeom prst="curvedConnector2">
              <a:avLst/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43317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  <a:endParaRPr lang="en-US" i="1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3112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  <a:endParaRPr lang="en-US" i="1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cxnSp>
          <p:nvCxnSpPr>
            <p:cNvPr id="60" name="Curved Connector 12"/>
            <p:cNvCxnSpPr/>
            <p:nvPr/>
          </p:nvCxnSpPr>
          <p:spPr>
            <a:xfrm rot="-5400000" flipH="1" flipV="1">
              <a:off x="5962650" y="339828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72000" y="3645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4400" y="533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67400" y="4788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5627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1.0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210800" y="2579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1.0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05000" y="5486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1400" y="3288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3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8200" y="58790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77000" y="478841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0" y="3124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-10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Racing Search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362" y="1295400"/>
            <a:ext cx="928190" cy="61028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4642" y="3124200"/>
            <a:ext cx="1014614" cy="639346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4561" y="4941332"/>
            <a:ext cx="984797" cy="69746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7706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904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5207457" y="1905685"/>
            <a:ext cx="2627658" cy="3487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7"/>
          </p:cNvCxnSpPr>
          <p:nvPr/>
        </p:nvCxnSpPr>
        <p:spPr>
          <a:xfrm flipH="1">
            <a:off x="2030841" y="1905685"/>
            <a:ext cx="3176616" cy="3487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04" y="3124200"/>
            <a:ext cx="928190" cy="61028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9" idx="4"/>
            <a:endCxn id="16" idx="0"/>
          </p:cNvCxnSpPr>
          <p:nvPr/>
        </p:nvCxnSpPr>
        <p:spPr>
          <a:xfrm flipH="1">
            <a:off x="6030099" y="2514600"/>
            <a:ext cx="1912779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6" idx="0"/>
          </p:cNvCxnSpPr>
          <p:nvPr/>
        </p:nvCxnSpPr>
        <p:spPr>
          <a:xfrm>
            <a:off x="7942878" y="2514600"/>
            <a:ext cx="2219072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04" y="3123515"/>
            <a:ext cx="928190" cy="610285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>
            <a:stCxn id="8" idx="4"/>
            <a:endCxn id="25" idx="0"/>
          </p:cNvCxnSpPr>
          <p:nvPr/>
        </p:nvCxnSpPr>
        <p:spPr>
          <a:xfrm flipH="1">
            <a:off x="1915299" y="2514600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2842" y="5029200"/>
            <a:ext cx="1014614" cy="6393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76452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800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5" idx="2"/>
            <a:endCxn id="31" idx="1"/>
          </p:cNvCxnSpPr>
          <p:nvPr/>
        </p:nvCxnSpPr>
        <p:spPr>
          <a:xfrm>
            <a:off x="1915299" y="3733800"/>
            <a:ext cx="909378" cy="4249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30" idx="7"/>
          </p:cNvCxnSpPr>
          <p:nvPr/>
        </p:nvCxnSpPr>
        <p:spPr>
          <a:xfrm flipH="1">
            <a:off x="1024683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8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stCxn id="31" idx="4"/>
            <a:endCxn id="34" idx="0"/>
          </p:cNvCxnSpPr>
          <p:nvPr/>
        </p:nvCxnSpPr>
        <p:spPr>
          <a:xfrm flipH="1">
            <a:off x="25248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29" idx="0"/>
          </p:cNvCxnSpPr>
          <p:nvPr/>
        </p:nvCxnSpPr>
        <p:spPr>
          <a:xfrm>
            <a:off x="29324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04" y="5027830"/>
            <a:ext cx="928190" cy="610285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>
            <a:stCxn id="30" idx="4"/>
            <a:endCxn id="37" idx="0"/>
          </p:cNvCxnSpPr>
          <p:nvPr/>
        </p:nvCxnSpPr>
        <p:spPr>
          <a:xfrm>
            <a:off x="916920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863762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3" idx="7"/>
          </p:cNvCxnSpPr>
          <p:nvPr/>
        </p:nvCxnSpPr>
        <p:spPr>
          <a:xfrm flipH="1">
            <a:off x="5123925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846" y="5027830"/>
            <a:ext cx="928190" cy="610285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53" idx="4"/>
            <a:endCxn id="60" idx="0"/>
          </p:cNvCxnSpPr>
          <p:nvPr/>
        </p:nvCxnSpPr>
        <p:spPr>
          <a:xfrm>
            <a:off x="5016162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7642" y="5029200"/>
            <a:ext cx="1014614" cy="639346"/>
          </a:xfrm>
          <a:prstGeom prst="rect">
            <a:avLst/>
          </a:prstGeom>
          <a:noFill/>
        </p:spPr>
      </p:pic>
      <p:sp>
        <p:nvSpPr>
          <p:cNvPr id="65" name="Oval 64"/>
          <p:cNvSpPr/>
          <p:nvPr/>
        </p:nvSpPr>
        <p:spPr>
          <a:xfrm>
            <a:off x="68948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6" idx="2"/>
            <a:endCxn id="65" idx="1"/>
          </p:cNvCxnSpPr>
          <p:nvPr/>
        </p:nvCxnSpPr>
        <p:spPr>
          <a:xfrm>
            <a:off x="6030099" y="3734485"/>
            <a:ext cx="909378" cy="42426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stCxn id="65" idx="4"/>
            <a:endCxn id="67" idx="0"/>
          </p:cNvCxnSpPr>
          <p:nvPr/>
        </p:nvCxnSpPr>
        <p:spPr>
          <a:xfrm flipH="1">
            <a:off x="66396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4"/>
            <a:endCxn id="64" idx="0"/>
          </p:cNvCxnSpPr>
          <p:nvPr/>
        </p:nvCxnSpPr>
        <p:spPr>
          <a:xfrm>
            <a:off x="70472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5042" y="5028515"/>
            <a:ext cx="1014614" cy="639346"/>
          </a:xfrm>
          <a:prstGeom prst="rect">
            <a:avLst/>
          </a:prstGeom>
          <a:noFill/>
        </p:spPr>
      </p:pic>
      <p:sp>
        <p:nvSpPr>
          <p:cNvPr id="72" name="Oval 71"/>
          <p:cNvSpPr/>
          <p:nvPr/>
        </p:nvSpPr>
        <p:spPr>
          <a:xfrm>
            <a:off x="8952240" y="411343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" idx="2"/>
            <a:endCxn id="72" idx="7"/>
          </p:cNvCxnSpPr>
          <p:nvPr/>
        </p:nvCxnSpPr>
        <p:spPr>
          <a:xfrm flipH="1">
            <a:off x="9212403" y="3763546"/>
            <a:ext cx="949547" cy="39452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004" y="5028515"/>
            <a:ext cx="928190" cy="610285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72" idx="4"/>
            <a:endCxn id="74" idx="0"/>
          </p:cNvCxnSpPr>
          <p:nvPr/>
        </p:nvCxnSpPr>
        <p:spPr>
          <a:xfrm flipH="1">
            <a:off x="8697099" y="4418230"/>
            <a:ext cx="407541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4"/>
            <a:endCxn id="71" idx="0"/>
          </p:cNvCxnSpPr>
          <p:nvPr/>
        </p:nvCxnSpPr>
        <p:spPr>
          <a:xfrm>
            <a:off x="9104640" y="4418230"/>
            <a:ext cx="447710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119941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" idx="2"/>
            <a:endCxn id="79" idx="1"/>
          </p:cNvCxnSpPr>
          <p:nvPr/>
        </p:nvCxnSpPr>
        <p:spPr>
          <a:xfrm>
            <a:off x="10161950" y="3763546"/>
            <a:ext cx="1002628" cy="3952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4"/>
          </p:cNvCxnSpPr>
          <p:nvPr/>
        </p:nvCxnSpPr>
        <p:spPr>
          <a:xfrm>
            <a:off x="11272341" y="4418915"/>
            <a:ext cx="7779" cy="60891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0" grpId="0" animBg="1"/>
      <p:bldP spid="31" grpId="0" animBg="1"/>
      <p:bldP spid="53" grpId="0" animBg="1"/>
      <p:bldP spid="65" grpId="0" animBg="1"/>
      <p:bldP spid="72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MDP Search Trees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112014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Each MDP state projects an </a:t>
            </a:r>
            <a:r>
              <a:rPr lang="en-US" sz="2400" dirty="0" err="1" smtClean="0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-like search tree</a:t>
            </a:r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5486400" y="2133600"/>
            <a:ext cx="457200" cy="365125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5334000" y="5121275"/>
            <a:ext cx="457200" cy="365125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3886200" y="2514600"/>
            <a:ext cx="3733800" cy="10668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3505200" y="3962400"/>
            <a:ext cx="3124200" cy="114300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5410200" y="2833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59436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5791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5257800" y="3581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3733800" y="5486400"/>
            <a:ext cx="3733800" cy="53340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5486400" y="4167188"/>
            <a:ext cx="2133600" cy="404812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7772400" y="3962400"/>
            <a:ext cx="2819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 called a </a:t>
            </a:r>
            <a:r>
              <a:rPr lang="en-US" altLang="ja-JP" i="1" dirty="0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T(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 = P(s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|</a:t>
            </a:r>
            <a:r>
              <a:rPr lang="en-US" altLang="ja-JP" dirty="0" err="1">
                <a:solidFill>
                  <a:srgbClr val="C00000"/>
                </a:solidFill>
                <a:latin typeface="Calibri"/>
                <a:cs typeface="Calibri"/>
              </a:rPr>
              <a:t>s,a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R(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4495800" y="4419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6332538" y="2301875"/>
            <a:ext cx="2201862" cy="60325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8610600" y="2100262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3048000" y="3733800"/>
            <a:ext cx="1676400" cy="7620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752600" y="34290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743429"/>
            <a:ext cx="3017838" cy="2259698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4600" y="4345616"/>
            <a:ext cx="1844538" cy="1595768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0" y="1448716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252200" cy="4729164"/>
          </a:xfrm>
        </p:spPr>
        <p:txBody>
          <a:bodyPr/>
          <a:lstStyle/>
          <a:p>
            <a:r>
              <a:rPr lang="en-US" sz="2800" dirty="0" smtClean="0"/>
              <a:t>It’s reasonable to maximize the sum of rewards</a:t>
            </a:r>
          </a:p>
          <a:p>
            <a:r>
              <a:rPr lang="en-US" sz="2800" dirty="0" smtClean="0"/>
              <a:t>It’s also reasonable to </a:t>
            </a:r>
            <a:r>
              <a:rPr lang="en-US" sz="2800" dirty="0" smtClean="0">
                <a:solidFill>
                  <a:srgbClr val="FF0000"/>
                </a:solidFill>
              </a:rPr>
              <a:t>prefer rewards now to rewards later</a:t>
            </a:r>
          </a:p>
          <a:p>
            <a:r>
              <a:rPr lang="en-US" sz="2800" dirty="0" smtClean="0"/>
              <a:t>One solution: values of rewards decay exponentially</a:t>
            </a:r>
            <a:endParaRPr lang="en-US" sz="2800" dirty="0"/>
          </a:p>
        </p:txBody>
      </p:sp>
      <p:pic>
        <p:nvPicPr>
          <p:cNvPr id="71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76543" r="1569"/>
          <a:stretch>
            <a:fillRect/>
          </a:stretch>
        </p:blipFill>
        <p:spPr bwMode="auto">
          <a:xfrm>
            <a:off x="8003286" y="3276600"/>
            <a:ext cx="2283714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822143"/>
            <a:ext cx="2283714" cy="1975713"/>
          </a:xfrm>
          <a:prstGeom prst="rect">
            <a:avLst/>
          </a:prstGeom>
          <a:noFill/>
        </p:spPr>
      </p:pic>
      <p:pic>
        <p:nvPicPr>
          <p:cNvPr id="8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38272" r="1569" b="35802"/>
          <a:stretch>
            <a:fillRect/>
          </a:stretch>
        </p:blipFill>
        <p:spPr bwMode="auto">
          <a:xfrm>
            <a:off x="4802886" y="3048000"/>
            <a:ext cx="2283714" cy="1600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47800" y="541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Now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Next Step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5410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In Two Steps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752676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91200" y="485371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915165" y="4648200"/>
            <a:ext cx="514651" cy="5609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Discounting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46482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How to discount?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Each time we descend a level, we multiply in the discount once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Why discount?</a:t>
            </a:r>
            <a:endParaRPr lang="en-US" sz="2400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Sooner rewards probably do have higher utility than later rewards</a:t>
            </a:r>
          </a:p>
          <a:p>
            <a:pPr lvl="1"/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Example: discount of 0.5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U([1,2,3]) = 1*1 + 0.5*2 + 0.25*3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U([1,2,3]) &lt; U([3,2,1])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8304213" y="1371600"/>
            <a:ext cx="2135187" cy="4875213"/>
            <a:chOff x="4085" y="960"/>
            <a:chExt cx="1345" cy="3071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02"/>
              <a:chOff x="2400" y="1401"/>
              <a:chExt cx="1392" cy="1296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01"/>
              <a:chOff x="2400" y="1401"/>
              <a:chExt cx="1392" cy="1296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02"/>
              <a:chOff x="2400" y="1401"/>
              <a:chExt cx="1392" cy="1296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7772400" y="3505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7772400" y="1981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7772400" y="5029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162800" y="2312690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37699" y="385676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056372" y="5225060"/>
            <a:ext cx="514651" cy="560927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76543" r="1569"/>
          <a:stretch>
            <a:fillRect/>
          </a:stretch>
        </p:blipFill>
        <p:spPr bwMode="auto">
          <a:xfrm>
            <a:off x="5486400" y="5181600"/>
            <a:ext cx="1562540" cy="99060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676400"/>
            <a:ext cx="1761584" cy="1524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38272" r="1569" b="35802"/>
          <a:stretch>
            <a:fillRect/>
          </a:stretch>
        </p:blipFill>
        <p:spPr bwMode="auto">
          <a:xfrm>
            <a:off x="5562600" y="3429000"/>
            <a:ext cx="1566128" cy="1097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Quantities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from state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optimal action from state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alibri"/>
                <a:cs typeface="Calibri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  <a:latin typeface="Calibri"/>
                <a:cs typeface="Calibri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000" i="1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867400" y="6488112"/>
            <a:ext cx="632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values (L8D4)]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Fundamental operation: compute the (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) value of a state</a:t>
            </a:r>
          </a:p>
          <a:p>
            <a:pPr lvl="1"/>
            <a:r>
              <a:rPr lang="en-US" sz="2400" dirty="0" smtClean="0"/>
              <a:t>Expected utility under optimal action</a:t>
            </a:r>
            <a:r>
              <a:rPr lang="en-US" altLang="zh-CN" sz="2400" dirty="0" smtClean="0"/>
              <a:t>s</a:t>
            </a:r>
            <a:endParaRPr lang="en-US" sz="2400" dirty="0" smtClean="0"/>
          </a:p>
          <a:p>
            <a:pPr lvl="1"/>
            <a:r>
              <a:rPr lang="en-US" sz="2400" dirty="0" smtClean="0"/>
              <a:t>Average sum of (discounted) rewards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Recursive definition of value:</a:t>
            </a:r>
            <a:endParaRPr lang="en-US" sz="2800" dirty="0"/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0835" y="4343400"/>
            <a:ext cx="3078105" cy="40537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71443" y="57277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8073" y="49863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229600" y="2133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/>
                <a:t>s,a,s</a:t>
              </a:r>
              <a:r>
                <a:rPr lang="ja-JP" altLang="en-US" sz="2400"/>
                <a:t>’</a:t>
              </a:r>
              <a:endParaRPr lang="en-US" sz="24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</a:rPr>
                <a:t>’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686800" y="51816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alibri"/>
                <a:cs typeface="Calibri"/>
              </a:rPr>
              <a:t>These are the </a:t>
            </a:r>
            <a:r>
              <a:rPr lang="en-US" altLang="ja-JP" dirty="0">
                <a:solidFill>
                  <a:srgbClr val="FF0000"/>
                </a:solidFill>
                <a:latin typeface="Calibri"/>
                <a:cs typeface="Calibri"/>
              </a:rPr>
              <a:t>Bellman equations</a:t>
            </a:r>
            <a:r>
              <a:rPr lang="en-US" altLang="ja-JP" dirty="0">
                <a:latin typeface="Calibri"/>
                <a:cs typeface="Calibri"/>
              </a:rPr>
              <a:t>, and they characterize optimal values in a way we’ll use over and over</a:t>
            </a:r>
            <a:endParaRPr lang="en-US" altLang="zh-CN" sz="105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them:</a:t>
            </a:r>
            <a:r>
              <a:rPr lang="zh-CN" altLang="en-US" sz="2800" dirty="0" smtClean="0">
                <a:latin typeface="Calibri"/>
                <a:ea typeface="ＭＳ Ｐゴシック" pitchFamily="34" charset="-128"/>
                <a:cs typeface="Calibri"/>
              </a:rPr>
              <a:t>值迭代</a:t>
            </a: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4548910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Start with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(s) = 0</a:t>
            </a:r>
            <a:r>
              <a:rPr lang="en-US" sz="2400" dirty="0" smtClean="0">
                <a:ea typeface="ＭＳ Ｐゴシック" pitchFamily="34" charset="-128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no time steps left means an expected reward sum of zero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Given vector of </a:t>
            </a:r>
            <a:r>
              <a:rPr lang="en-US" sz="2400" dirty="0" err="1" smtClean="0">
                <a:ea typeface="ＭＳ Ｐゴシック" pitchFamily="34" charset="-128"/>
              </a:rPr>
              <a:t>V</a:t>
            </a:r>
            <a:r>
              <a:rPr lang="en-US" sz="2400" baseline="-25000" dirty="0" err="1" smtClean="0">
                <a:ea typeface="ＭＳ Ｐゴシック" pitchFamily="34" charset="-128"/>
              </a:rPr>
              <a:t>k</a:t>
            </a:r>
            <a:r>
              <a:rPr lang="en-US" sz="2400" dirty="0" smtClean="0">
                <a:ea typeface="ＭＳ Ｐゴシック" pitchFamily="34" charset="-128"/>
              </a:rPr>
              <a:t>(s) values, do one ply of </a:t>
            </a:r>
            <a:r>
              <a:rPr lang="en-US" sz="2400" dirty="0" err="1" smtClean="0">
                <a:ea typeface="ＭＳ Ｐゴシック" pitchFamily="34" charset="-128"/>
              </a:rPr>
              <a:t>expectimax</a:t>
            </a:r>
            <a:r>
              <a:rPr lang="en-US" sz="2400" dirty="0" smtClean="0">
                <a:ea typeface="ＭＳ Ｐゴシック" pitchFamily="34" charset="-128"/>
              </a:rPr>
              <a:t> from each state: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Repeat until convergence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Complexity of each iteration: O(S</a:t>
            </a:r>
            <a:r>
              <a:rPr lang="en-US" sz="2400" baseline="30000" dirty="0" smtClean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A)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Theorem: will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converge to unique optimal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values</a:t>
            </a:r>
            <a:r>
              <a:rPr lang="zh-CN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收敛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zh-CN" altLang="en-US" sz="2400" dirty="0" smtClean="0">
                <a:ea typeface="ＭＳ Ｐゴシック" pitchFamily="34" charset="-128"/>
              </a:rPr>
              <a:t>（</a:t>
            </a:r>
            <a:r>
              <a:rPr lang="en-US" altLang="zh-CN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Homework</a:t>
            </a:r>
            <a:r>
              <a:rPr lang="zh-CN" altLang="en-US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：</a:t>
            </a:r>
            <a:r>
              <a:rPr lang="en-US" altLang="zh-CN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 Proof</a:t>
            </a:r>
            <a:r>
              <a:rPr lang="zh-CN" altLang="en-US" sz="2400" dirty="0" smtClean="0">
                <a:ea typeface="ＭＳ Ｐゴシック" pitchFamily="34" charset="-128"/>
              </a:rPr>
              <a:t>）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Basic idea: approximations get refined towards optimal values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43000" y="29718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9220200" y="2286000"/>
            <a:ext cx="2286000" cy="2122488"/>
            <a:chOff x="2400" y="1401"/>
            <a:chExt cx="1440" cy="1337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216" y="140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/>
                  <a:cs typeface="Calibri"/>
                </a:rPr>
                <a:t>k+1</a:t>
              </a: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789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err="1" smtClean="0">
                  <a:solidFill>
                    <a:srgbClr val="0000FF"/>
                  </a:solidFill>
                  <a:latin typeface="Calibri"/>
                  <a:cs typeface="Calibri"/>
                </a:rPr>
                <a:t>k</a:t>
              </a: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4958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Value Iteration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9" name="Content Placeholder 38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85800" y="5231592"/>
            <a:ext cx="254808" cy="254808"/>
          </a:xfr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191" y="1644596"/>
            <a:ext cx="668678" cy="439656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315" y="1600200"/>
            <a:ext cx="709457" cy="50246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907" y="1636019"/>
            <a:ext cx="730937" cy="460591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1219200" y="49370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19200" y="35654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19200" y="2209800"/>
            <a:ext cx="3657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4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8540" y="3875895"/>
            <a:ext cx="229327" cy="255317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2805" y="2504295"/>
            <a:ext cx="255317" cy="255317"/>
          </a:xfrm>
          <a:prstGeom prst="rect">
            <a:avLst/>
          </a:prstGeom>
          <a:noFill/>
          <a:ln/>
          <a:effectLst/>
        </p:spPr>
      </p:pic>
      <p:sp>
        <p:nvSpPr>
          <p:cNvPr id="76" name="TextBox 75"/>
          <p:cNvSpPr txBox="1"/>
          <p:nvPr/>
        </p:nvSpPr>
        <p:spPr>
          <a:xfrm>
            <a:off x="1447800" y="5105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0             0             0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47800" y="3733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2             1             0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47800" y="2362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3.5          2.5          0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62800" y="457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libri"/>
                <a:cs typeface="Calibri"/>
              </a:rPr>
              <a:t>Assume no discount!</a:t>
            </a:r>
            <a:endParaRPr lang="en-US" i="1" dirty="0">
              <a:latin typeface="Calibri"/>
              <a:cs typeface="Calibri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1" y="1876171"/>
            <a:ext cx="6428219" cy="23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15000" y="5334000"/>
            <a:ext cx="5971533" cy="5677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Non-Deterministic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95" y="1219200"/>
            <a:ext cx="6150138" cy="532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</a:t>
            </a:r>
            <a:r>
              <a:rPr lang="en-US" dirty="0" smtClean="0">
                <a:latin typeface="Calibri"/>
                <a:cs typeface="Calibri"/>
              </a:rPr>
              <a:t>Policies</a:t>
            </a:r>
            <a:r>
              <a:rPr lang="zh-CN" altLang="en-US" dirty="0" smtClean="0">
                <a:latin typeface="Calibri"/>
                <a:cs typeface="Calibri"/>
              </a:rPr>
              <a:t>固定的策略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 smtClean="0">
                <a:latin typeface="Calibri"/>
                <a:cs typeface="Calibri"/>
              </a:rPr>
              <a:t>Expectimax</a:t>
            </a:r>
            <a:r>
              <a:rPr lang="en-US" sz="2400" dirty="0" smtClean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fixed some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the tree would be simpler – only one action per </a:t>
            </a:r>
            <a:r>
              <a:rPr lang="en-US" sz="2400" dirty="0" smtClean="0">
                <a:latin typeface="Calibri"/>
                <a:cs typeface="Calibri"/>
              </a:rPr>
              <a:t>state</a:t>
            </a:r>
            <a:r>
              <a:rPr lang="zh-CN" altLang="en-US" sz="2400" dirty="0" smtClean="0">
                <a:latin typeface="Calibri"/>
                <a:cs typeface="Calibri"/>
              </a:rPr>
              <a:t>每个状态只有一个后续动作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2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Utilities for a Fixed </a:t>
            </a:r>
            <a:r>
              <a:rPr lang="en-US" dirty="0" smtClean="0">
                <a:latin typeface="Calibri"/>
                <a:cs typeface="Calibri"/>
              </a:rPr>
              <a:t>Policy</a:t>
            </a:r>
            <a:r>
              <a:rPr lang="zh-CN" altLang="en-US" dirty="0" smtClean="0">
                <a:latin typeface="Calibri"/>
                <a:cs typeface="Calibri"/>
              </a:rPr>
              <a:t>固定策略的值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Another basic operation: 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compute the utility of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a state s under a fixed (generally non-optimal) policy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V</a:t>
            </a:r>
            <a:r>
              <a:rPr lang="en-US" sz="2000" baseline="300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66800" y="53340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Policy </a:t>
            </a:r>
            <a:r>
              <a:rPr lang="en-US" dirty="0" smtClean="0">
                <a:latin typeface="Calibri"/>
                <a:cs typeface="Calibri"/>
              </a:rPr>
              <a:t>Evaluation</a:t>
            </a:r>
            <a:r>
              <a:rPr lang="zh-CN" altLang="en-US" dirty="0" smtClean="0">
                <a:latin typeface="Calibri"/>
                <a:cs typeface="Calibri"/>
              </a:rPr>
              <a:t>策略评估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51561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How do we calculate the </a:t>
            </a:r>
            <a:r>
              <a:rPr lang="en-US" altLang="zh-CN" sz="2400" dirty="0" smtClean="0">
                <a:latin typeface="Calibri"/>
                <a:cs typeface="Calibri"/>
              </a:rPr>
              <a:t>value </a:t>
            </a:r>
            <a:r>
              <a:rPr lang="en-US" sz="2400" dirty="0" smtClean="0">
                <a:latin typeface="Calibri"/>
                <a:cs typeface="Calibri"/>
              </a:rPr>
              <a:t>V for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Efficiency: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O(S</a:t>
            </a:r>
            <a:r>
              <a:rPr lang="en-US" sz="24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lang="en-US" sz="2400" dirty="0" smtClean="0">
                <a:latin typeface="Calibri"/>
                <a:cs typeface="Calibri"/>
              </a:rPr>
              <a:t>per iteration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2: Without the maxes, the Bellman equations are just a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system </a:t>
            </a:r>
            <a:r>
              <a:rPr lang="zh-CN" altLang="en-US" sz="2400" dirty="0" smtClean="0">
                <a:latin typeface="Calibri"/>
                <a:cs typeface="Calibri"/>
              </a:rPr>
              <a:t>没有最大化计算，仅为线性系统</a:t>
            </a: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5232399"/>
          </a:xfrm>
        </p:spPr>
        <p:txBody>
          <a:bodyPr/>
          <a:lstStyle/>
          <a:p>
            <a:r>
              <a:rPr lang="en-US" sz="2800" dirty="0" smtClean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It’s not obvious!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We need to do a mini-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 (one step)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policy </a:t>
            </a:r>
            <a:r>
              <a:rPr lang="en-US" sz="2800" dirty="0" smtClean="0">
                <a:solidFill>
                  <a:srgbClr val="C00000"/>
                </a:solidFill>
              </a:rPr>
              <a:t>extraction</a:t>
            </a:r>
            <a:r>
              <a:rPr lang="zh-CN" altLang="en-US" sz="2800" dirty="0" smtClean="0">
                <a:solidFill>
                  <a:srgbClr val="C00000"/>
                </a:solidFill>
              </a:rPr>
              <a:t>策略提取</a:t>
            </a:r>
            <a:r>
              <a:rPr lang="en-US" sz="2800" dirty="0" smtClean="0"/>
              <a:t>, </a:t>
            </a:r>
            <a:r>
              <a:rPr lang="en-US" sz="2800" dirty="0" smtClean="0"/>
              <a:t>since it gets the policy implied by the </a:t>
            </a:r>
            <a:r>
              <a:rPr lang="en-US" sz="2800" dirty="0" smtClean="0"/>
              <a:t>values </a:t>
            </a:r>
            <a:r>
              <a:rPr lang="zh-CN" altLang="en-US" sz="2800" dirty="0" smtClean="0"/>
              <a:t>已知最优值，计算得最优动作，作为策略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110533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5308599"/>
          </a:xfrm>
        </p:spPr>
        <p:txBody>
          <a:bodyPr/>
          <a:lstStyle/>
          <a:p>
            <a:r>
              <a:rPr lang="en-US" sz="2800" dirty="0" smtClean="0"/>
              <a:t>Let’s imagine we have the optimal q-values:</a:t>
            </a:r>
          </a:p>
          <a:p>
            <a:endParaRPr lang="en-US" sz="28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Completely trivial to decide!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lesson: actions are easier to select from </a:t>
            </a:r>
            <a:r>
              <a:rPr lang="en-US" sz="2800" dirty="0" smtClean="0">
                <a:solidFill>
                  <a:srgbClr val="FF0000"/>
                </a:solidFill>
              </a:rPr>
              <a:t>q-values </a:t>
            </a:r>
            <a:r>
              <a:rPr lang="en-US" sz="2800" dirty="0" smtClean="0"/>
              <a:t>than values</a:t>
            </a:r>
            <a:r>
              <a:rPr lang="en-US" sz="2800" dirty="0" smtClean="0"/>
              <a:t>!</a:t>
            </a:r>
          </a:p>
          <a:p>
            <a:r>
              <a:rPr lang="zh-CN" altLang="en-US" sz="2800" dirty="0" smtClean="0"/>
              <a:t>已知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值，选择最大的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值，相应的动作为策略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200400" y="37338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929991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</a:t>
            </a:r>
            <a:r>
              <a:rPr lang="en-US" dirty="0" smtClean="0"/>
              <a:t>Iteration</a:t>
            </a:r>
            <a:r>
              <a:rPr lang="zh-CN" altLang="en-US" dirty="0" smtClean="0"/>
              <a:t>策略迭代</a:t>
            </a:r>
            <a:endParaRPr lang="en-US" dirty="0" smtClean="0"/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</a:t>
            </a:r>
            <a:r>
              <a:rPr lang="en-US" sz="2400" dirty="0" smtClean="0"/>
              <a:t>convergence </a:t>
            </a:r>
            <a:r>
              <a:rPr lang="zh-CN" altLang="en-US" sz="2400" dirty="0" smtClean="0"/>
              <a:t>对一些固定策略进行评估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</a:t>
            </a:r>
            <a:r>
              <a:rPr lang="en-US" sz="2400" dirty="0" smtClean="0"/>
              <a:t>values </a:t>
            </a:r>
            <a:r>
              <a:rPr lang="zh-CN" altLang="en-US" sz="2400" dirty="0" smtClean="0"/>
              <a:t>策略提升，根据第一步产生的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qvalue</a:t>
            </a:r>
            <a:r>
              <a:rPr lang="zh-CN" altLang="en-US" sz="2400" dirty="0" smtClean="0"/>
              <a:t>选择动作，更新策略</a:t>
            </a:r>
            <a:endParaRPr lang="en-US" sz="2400" dirty="0" smtClean="0"/>
          </a:p>
          <a:p>
            <a:pPr lvl="1"/>
            <a:r>
              <a:rPr lang="en-US" sz="2400" dirty="0" smtClean="0"/>
              <a:t>Repeat steps until policy </a:t>
            </a:r>
            <a:r>
              <a:rPr lang="en-US" sz="2400" dirty="0" smtClean="0"/>
              <a:t>converges </a:t>
            </a:r>
            <a:r>
              <a:rPr lang="zh-CN" altLang="en-US" sz="2400" dirty="0" smtClean="0"/>
              <a:t>直到策略收敛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  <p:extLst>
      <p:ext uri="{BB962C8B-B14F-4D97-AF65-F5344CB8AC3E}">
        <p14:creationId xmlns:p14="http://schemas.microsoft.com/office/powerpoint/2010/main" val="30662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Iterate 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policy extraction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One-step</a:t>
            </a:r>
            <a:r>
              <a:rPr lang="en-US" sz="2000" dirty="0" smtClean="0"/>
              <a:t>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9800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  <p:extLst>
      <p:ext uri="{BB962C8B-B14F-4D97-AF65-F5344CB8AC3E}">
        <p14:creationId xmlns:p14="http://schemas.microsoft.com/office/powerpoint/2010/main" val="40677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fragments</a:t>
            </a:r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  <p:extLst>
      <p:ext uri="{BB962C8B-B14F-4D97-AF65-F5344CB8AC3E}">
        <p14:creationId xmlns:p14="http://schemas.microsoft.com/office/powerpoint/2010/main" val="3667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11734800" cy="5715000"/>
          </a:xfrm>
        </p:spPr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Thinking</a:t>
            </a:r>
            <a:r>
              <a:rPr kumimoji="1" lang="en-US" altLang="zh-CN" dirty="0" smtClean="0"/>
              <a:t>: Please prove the convergence property of the value iteration algorithm!  --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March 29, 2019</a:t>
            </a:r>
          </a:p>
          <a:p>
            <a:r>
              <a:rPr kumimoji="1" lang="en-US" altLang="zh-CN" dirty="0" smtClean="0"/>
              <a:t>2.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Coding:</a:t>
            </a:r>
            <a:r>
              <a:rPr kumimoji="1" lang="en-US" altLang="zh-CN" dirty="0" smtClean="0"/>
              <a:t> Please implement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value iteration</a:t>
            </a:r>
            <a:r>
              <a:rPr kumimoji="1" lang="en-US" altLang="zh-CN" dirty="0" smtClean="0"/>
              <a:t> and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policy iteration</a:t>
            </a:r>
            <a:r>
              <a:rPr kumimoji="1" lang="en-US" altLang="zh-CN" dirty="0" smtClean="0"/>
              <a:t> algorithms to compute the optimal policy!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April 12, 2019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0200" y="6248400"/>
            <a:ext cx="3826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Calibri" pitchFamily="34" charset="0"/>
              </a:rPr>
              <a:t>R</a:t>
            </a:r>
            <a:r>
              <a:rPr lang="en-US" altLang="zh-CN" dirty="0">
                <a:latin typeface="Calibri" pitchFamily="34" charset="0"/>
              </a:rPr>
              <a:t>(s, a, s</a:t>
            </a:r>
            <a:r>
              <a:rPr lang="en-US" altLang="ja-JP" dirty="0">
                <a:latin typeface="Calibri" pitchFamily="34" charset="0"/>
              </a:rPr>
              <a:t>’) = -0.03 for all non-terminals s</a:t>
            </a:r>
            <a:endParaRPr lang="en-US" altLang="zh-CN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r="1050"/>
          <a:stretch>
            <a:fillRect/>
          </a:stretch>
        </p:blipFill>
        <p:spPr bwMode="auto">
          <a:xfrm>
            <a:off x="9144000" y="3657600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876800" y="3733800"/>
            <a:ext cx="3962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latin typeface="Calibri" pitchFamily="34" charset="0"/>
              </a:rPr>
              <a:t>80% of the time, the action North takes the agent North </a:t>
            </a:r>
            <a:br>
              <a:rPr lang="en-US" altLang="zh-CN" dirty="0">
                <a:latin typeface="Calibri" pitchFamily="34" charset="0"/>
              </a:rPr>
            </a:br>
            <a:r>
              <a:rPr lang="en-US" altLang="zh-CN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latin typeface="Calibri" pitchFamily="34" charset="0"/>
              </a:rPr>
              <a:t>10% of the time, North takes the agent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West</a:t>
            </a:r>
            <a:r>
              <a:rPr lang="en-US" altLang="zh-CN" dirty="0">
                <a:latin typeface="Calibri" pitchFamily="34" charset="0"/>
              </a:rPr>
              <a:t>; 10%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latin typeface="Calibri" pitchFamily="34" charset="0"/>
              </a:rPr>
              <a:t>If there is a wall in the direction the agent would have been taken, the agent stays put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00824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402523"/>
            <a:ext cx="4439265" cy="3197001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4865" y="5925773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1866" y="5915424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1465" y="4924824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5487" y="5610624"/>
            <a:ext cx="815578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0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7056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</a:t>
            </a:r>
            <a:r>
              <a:rPr lang="en-US" dirty="0" smtClean="0">
                <a:latin typeface="Calibri" pitchFamily="34" charset="0"/>
              </a:rPr>
              <a:t>agent’</a:t>
            </a:r>
            <a:r>
              <a:rPr lang="en-US" altLang="ja-JP" dirty="0" smtClean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actions do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not always go as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planned</a:t>
            </a:r>
            <a:endParaRPr lang="en-US" altLang="ja-JP" sz="2000" dirty="0">
              <a:solidFill>
                <a:schemeClr val="accent2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West</a:t>
            </a:r>
            <a:r>
              <a:rPr lang="en-US" dirty="0">
                <a:latin typeface="Calibri" pitchFamily="34" charset="0"/>
              </a:rPr>
              <a:t>; 10%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</a:t>
            </a:r>
            <a:r>
              <a:rPr lang="en-US" dirty="0" smtClean="0">
                <a:latin typeface="Calibri" pitchFamily="34" charset="0"/>
              </a:rPr>
              <a:t>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Small </a:t>
            </a:r>
            <a:r>
              <a:rPr lang="en-US" altLang="ja-JP" dirty="0" smtClean="0">
                <a:latin typeface="Calibri" pitchFamily="34" charset="0"/>
              </a:rPr>
              <a:t>“living” </a:t>
            </a:r>
            <a:r>
              <a:rPr lang="en-US" altLang="ja-JP" dirty="0">
                <a:latin typeface="Calibri" pitchFamily="34" charset="0"/>
              </a:rPr>
              <a:t>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</a:t>
            </a:r>
            <a:r>
              <a:rPr lang="en-US" dirty="0" smtClean="0">
                <a:latin typeface="Calibri" pitchFamily="34" charset="0"/>
              </a:rPr>
              <a:t>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867" y="2895600"/>
            <a:ext cx="12192000" cy="1143000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r>
              <a:rPr lang="zh-CN" alt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World Actions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728787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05405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92430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877716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Markov Decision Processes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93838"/>
            <a:ext cx="65532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An MDP is defined by: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set of actions 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A</a:t>
            </a:r>
            <a:endParaRPr lang="en-US" sz="20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transition function T(s, a, s</a:t>
            </a:r>
            <a:r>
              <a:rPr lang="en-US" altLang="ja-JP" sz="2000" dirty="0" smtClean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Probability that a from s leads to s’, i.e., P(s</a:t>
            </a:r>
            <a:r>
              <a:rPr lang="en-US" altLang="ja-JP" sz="1800" dirty="0" smtClean="0">
                <a:ea typeface="ＭＳ Ｐゴシック" pitchFamily="34" charset="-128"/>
              </a:rPr>
              <a:t>’| s, a)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Also called the model or the dynamics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reward function R(s, a, s</a:t>
            </a:r>
            <a:r>
              <a:rPr lang="en-US" altLang="ja-JP" sz="2000" dirty="0" smtClean="0">
                <a:solidFill>
                  <a:srgbClr val="CC0000"/>
                </a:solidFill>
                <a:ea typeface="ＭＳ Ｐゴシック" pitchFamily="34" charset="-128"/>
              </a:rPr>
              <a:t>’)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/>
          <a:lstStyle/>
          <a:p>
            <a:r>
              <a:rPr lang="en-US" altLang="ja-JP" sz="2400" dirty="0" smtClean="0">
                <a:ea typeface="ＭＳ Ｐゴシック" pitchFamily="34" charset="-128"/>
              </a:rPr>
              <a:t>“Markov” generally means that given the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present</a:t>
            </a:r>
            <a:r>
              <a:rPr lang="en-US" altLang="ja-JP" sz="2400" dirty="0" smtClean="0">
                <a:ea typeface="ＭＳ Ｐゴシック" pitchFamily="34" charset="-128"/>
              </a:rPr>
              <a:t> state, the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future</a:t>
            </a:r>
            <a:r>
              <a:rPr lang="en-US" altLang="ja-JP" sz="2400" dirty="0" smtClean="0">
                <a:ea typeface="ＭＳ Ｐゴシック" pitchFamily="34" charset="-128"/>
              </a:rPr>
              <a:t> and the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past</a:t>
            </a:r>
            <a:r>
              <a:rPr lang="en-US" altLang="ja-JP" sz="2400" dirty="0" smtClean="0">
                <a:ea typeface="ＭＳ Ｐゴシック" pitchFamily="34" charset="-128"/>
              </a:rPr>
              <a:t> are independent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“Markov” </a:t>
            </a:r>
            <a:r>
              <a:rPr lang="en-US" altLang="ja-JP" sz="2400" dirty="0" smtClean="0">
                <a:ea typeface="ＭＳ Ｐゴシック" pitchFamily="34" charset="-128"/>
              </a:rPr>
              <a:t>means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action outcomes</a:t>
            </a:r>
            <a:r>
              <a:rPr lang="en-US" altLang="ja-JP" sz="2400" dirty="0" smtClean="0">
                <a:ea typeface="ＭＳ Ｐゴシック" pitchFamily="34" charset="-128"/>
              </a:rPr>
              <a:t> depend only on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the current state</a:t>
            </a:r>
          </a:p>
          <a:p>
            <a:endParaRPr lang="en-US" altLang="ja-JP" sz="2400" dirty="0" smtClean="0">
              <a:ea typeface="ＭＳ Ｐゴシック" pitchFamily="34" charset="-128"/>
            </a:endParaRPr>
          </a:p>
          <a:p>
            <a:endParaRPr lang="en-US" altLang="ja-JP" sz="24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1910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35814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41148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Andrey</a:t>
            </a:r>
            <a:r>
              <a:rPr lang="en-US" dirty="0" smtClean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95400" y="51816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90800" y="51816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/>
          <p:cNvCxnSpPr>
            <a:stCxn id="2" idx="6"/>
            <a:endCxn id="10" idx="2"/>
          </p:cNvCxnSpPr>
          <p:nvPr/>
        </p:nvCxnSpPr>
        <p:spPr>
          <a:xfrm>
            <a:off x="1676400" y="53721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05000" y="495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0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54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0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908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1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2971800" y="54102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886200" y="51816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862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2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1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6019800" y="54102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5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2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4267200" y="54102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40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i="1" dirty="0" smtClean="0">
                <a:latin typeface="Calibri"/>
                <a:cs typeface="Calibri"/>
              </a:rPr>
              <a:t>…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484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t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38800" y="52578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638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err="1" smtClean="0">
                <a:latin typeface="Calibri"/>
                <a:cs typeface="Calibri"/>
              </a:rPr>
              <a:t>t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342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t+1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34200" y="52578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>
            <a:stCxn id="10" idx="5"/>
          </p:cNvCxnSpPr>
          <p:nvPr/>
        </p:nvCxnSpPr>
        <p:spPr>
          <a:xfrm>
            <a:off x="2916004" y="5506804"/>
            <a:ext cx="589196" cy="5129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24578" idx="2"/>
          </p:cNvCxnSpPr>
          <p:nvPr/>
        </p:nvCxnSpPr>
        <p:spPr>
          <a:xfrm>
            <a:off x="4191000" y="5486400"/>
            <a:ext cx="571500" cy="487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943600" y="5562600"/>
            <a:ext cx="5334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Policies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629400" y="47244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Optimal policy when R(s, a, </a:t>
            </a:r>
            <a:r>
              <a:rPr lang="en-US" sz="2400" dirty="0" smtClean="0">
                <a:latin typeface="Calibri" pitchFamily="34" charset="0"/>
              </a:rPr>
              <a:t>s</a:t>
            </a:r>
            <a:r>
              <a:rPr lang="en-US" altLang="ja-JP" sz="2400" dirty="0" smtClean="0">
                <a:latin typeface="Calibri" pitchFamily="34" charset="0"/>
              </a:rPr>
              <a:t>’) </a:t>
            </a:r>
            <a:r>
              <a:rPr lang="en-US" altLang="ja-JP" sz="2400" dirty="0">
                <a:latin typeface="Calibri" pitchFamily="34" charset="0"/>
              </a:rPr>
              <a:t>= -0.03 for all non-terminals 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295742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4008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In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deterministic</a:t>
            </a:r>
            <a:r>
              <a:rPr lang="en-US" sz="2400" dirty="0" smtClean="0">
                <a:ea typeface="ＭＳ Ｐゴシック" pitchFamily="34" charset="-128"/>
              </a:rPr>
              <a:t> single-agent search problems, we wanted an optimal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 smtClean="0">
                <a:ea typeface="ＭＳ Ｐゴシック" pitchFamily="34" charset="-128"/>
              </a:rPr>
              <a:t>, or sequence of actions, from start to a goal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For MDPs, we want an optimal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An optimal policy is one that </a:t>
            </a:r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maximizes</a:t>
            </a:r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        expected utility </a:t>
            </a:r>
          </a:p>
          <a:p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00200" y="31242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0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34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g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43400" y="31242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86000" y="312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1</a:t>
            </a:r>
            <a:r>
              <a:rPr kumimoji="1" lang="en-US" altLang="zh-CN" i="1" dirty="0" smtClean="0">
                <a:latin typeface="Calibri"/>
                <a:cs typeface="Calibri"/>
              </a:rPr>
              <a:t>  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2</a:t>
            </a:r>
            <a:r>
              <a:rPr kumimoji="1" lang="en-US" altLang="zh-CN" i="1" dirty="0" smtClean="0">
                <a:latin typeface="Calibri"/>
                <a:cs typeface="Calibri"/>
              </a:rPr>
              <a:t>    </a:t>
            </a:r>
            <a:r>
              <a:rPr kumimoji="1" lang="mr-IN" altLang="zh-CN" i="1" dirty="0" smtClean="0">
                <a:latin typeface="Calibri"/>
                <a:cs typeface="Calibri"/>
              </a:rPr>
              <a:t>……</a:t>
            </a:r>
            <a:r>
              <a:rPr kumimoji="1" lang="en-US" altLang="zh-CN" i="1" dirty="0" smtClean="0">
                <a:latin typeface="Calibri"/>
                <a:cs typeface="Calibri"/>
              </a:rPr>
              <a:t>      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n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Optimal Policies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360487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360487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165599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165599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13487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299199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494087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494087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Racing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681" y="1353401"/>
            <a:ext cx="9418638" cy="504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  template TPT1  env TPENV1  fore 0  back 16777215  eqnno 1"/>
  <p:tag name="FILENAME" val="TP_tmp"/>
  <p:tag name="ORIGWIDTH" val="10"/>
  <p:tag name="PICTUREFILESIZE" val="13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  template TPT1  env TPENV1  fore 0  back 16777215  eqnno 1"/>
  <p:tag name="FILENAME" val="TP_tmp"/>
  <p:tag name="ORIGWIDTH" val="9"/>
  <p:tag name="PICTUREFILESIZE" val="11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  template TPT1  env TPENV1  fore 0  back 16777215  eqnno 1"/>
  <p:tag name="FILENAME" val="TP_tmp"/>
  <p:tag name="ORIGWIDTH" val="10"/>
  <p:tag name="PICTUREFILESIZE" val="1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55946</TotalTime>
  <Words>1573</Words>
  <Application>Microsoft Office PowerPoint</Application>
  <PresentationFormat>宽屏</PresentationFormat>
  <Paragraphs>333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Symbol</vt:lpstr>
      <vt:lpstr>Wingdings</vt:lpstr>
      <vt:lpstr>dan-berkeley-nlp-v1</vt:lpstr>
      <vt:lpstr>PowerPoint 演示文稿</vt:lpstr>
      <vt:lpstr>Non-Deterministic Search</vt:lpstr>
      <vt:lpstr>Example: Grid World</vt:lpstr>
      <vt:lpstr>Grid World Actions</vt:lpstr>
      <vt:lpstr>Markov Decision Processes</vt:lpstr>
      <vt:lpstr>What is Markov about MDPs?</vt:lpstr>
      <vt:lpstr>Policies</vt:lpstr>
      <vt:lpstr>Optimal Policies</vt:lpstr>
      <vt:lpstr>Example: Racing</vt:lpstr>
      <vt:lpstr>Example: Racing</vt:lpstr>
      <vt:lpstr>Racing Search Tree</vt:lpstr>
      <vt:lpstr>MDP Search Trees</vt:lpstr>
      <vt:lpstr>Discounting</vt:lpstr>
      <vt:lpstr>Discounting</vt:lpstr>
      <vt:lpstr>Optimal Quantities</vt:lpstr>
      <vt:lpstr>Values of States</vt:lpstr>
      <vt:lpstr>Value Iteration</vt:lpstr>
      <vt:lpstr>Value Iteration</vt:lpstr>
      <vt:lpstr>Example: Value Iteration</vt:lpstr>
      <vt:lpstr>Fixed Policies固定的策略</vt:lpstr>
      <vt:lpstr>Utilities for a Fixed Policy固定策略的值</vt:lpstr>
      <vt:lpstr>Policy Evaluation策略评估</vt:lpstr>
      <vt:lpstr>Computing Actions from Values</vt:lpstr>
      <vt:lpstr>Computing Actions from Q-Values</vt:lpstr>
      <vt:lpstr>Policy Iteration策略迭代</vt:lpstr>
      <vt:lpstr>Policy Iteration</vt:lpstr>
      <vt:lpstr>Comparison</vt:lpstr>
      <vt:lpstr>Summary: MDP Algorithms</vt:lpstr>
      <vt:lpstr>Homework</vt:lpstr>
      <vt:lpstr>The End！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756983026@qq.com</cp:lastModifiedBy>
  <cp:revision>2781</cp:revision>
  <cp:lastPrinted>2014-02-13T17:51:45Z</cp:lastPrinted>
  <dcterms:created xsi:type="dcterms:W3CDTF">2004-08-27T04:16:05Z</dcterms:created>
  <dcterms:modified xsi:type="dcterms:W3CDTF">2019-04-03T14:33:08Z</dcterms:modified>
</cp:coreProperties>
</file>