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452" r:id="rId2"/>
    <p:sldId id="361" r:id="rId3"/>
    <p:sldId id="398" r:id="rId4"/>
    <p:sldId id="399" r:id="rId5"/>
    <p:sldId id="402" r:id="rId6"/>
    <p:sldId id="405" r:id="rId7"/>
    <p:sldId id="406" r:id="rId8"/>
    <p:sldId id="407" r:id="rId9"/>
    <p:sldId id="409" r:id="rId10"/>
    <p:sldId id="410" r:id="rId11"/>
    <p:sldId id="413" r:id="rId12"/>
    <p:sldId id="414" r:id="rId13"/>
    <p:sldId id="415" r:id="rId14"/>
    <p:sldId id="417" r:id="rId15"/>
    <p:sldId id="423" r:id="rId16"/>
    <p:sldId id="431" r:id="rId17"/>
    <p:sldId id="433" r:id="rId18"/>
    <p:sldId id="434" r:id="rId19"/>
    <p:sldId id="435" r:id="rId20"/>
    <p:sldId id="437" r:id="rId21"/>
    <p:sldId id="438" r:id="rId22"/>
    <p:sldId id="45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>
      <p:cViewPr varScale="1">
        <p:scale>
          <a:sx n="66" d="100"/>
          <a:sy n="66" d="100"/>
        </p:scale>
        <p:origin x="236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AC2EB-47AC-4374-A137-FD09FCFB977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E017-5DD4-43E7-916B-C407889E4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4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41B7A1-2D8C-4EA9-A3A8-5028E9021164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967115-AD58-41AB-B4F1-79AFC1E80FFB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Figure 1: scatter(1:20,10+(1:20)+2*randn(1,20),'k','filled'); a=axis; a(3)=0; axis(a);</a:t>
            </a:r>
          </a:p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D055FB-6FDC-416A-9D64-EDC42EAF7680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Figure 1: scatter(1:20,10+(1:20)+2*randn(1,20),'k','filled'); a=axis; a(3)=0; axis(a);</a:t>
            </a:r>
          </a:p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5615-E9F8-48B6-8986-F9C74C2F1D2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DA83-88EC-4B4D-8400-458AD0B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4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5615-E9F8-48B6-8986-F9C74C2F1D2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DA83-88EC-4B4D-8400-458AD0B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5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5615-E9F8-48B6-8986-F9C74C2F1D2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DA83-88EC-4B4D-8400-458AD0B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7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F08B-1F7F-114E-94C6-E0496A0B9A7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224F4-4FE8-0A41-9603-6FC4E78D0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5615-E9F8-48B6-8986-F9C74C2F1D2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DA83-88EC-4B4D-8400-458AD0B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5615-E9F8-48B6-8986-F9C74C2F1D2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DA83-88EC-4B4D-8400-458AD0B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5615-E9F8-48B6-8986-F9C74C2F1D2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DA83-88EC-4B4D-8400-458AD0B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8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5615-E9F8-48B6-8986-F9C74C2F1D2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DA83-88EC-4B4D-8400-458AD0B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0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5615-E9F8-48B6-8986-F9C74C2F1D2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DA83-88EC-4B4D-8400-458AD0B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7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5615-E9F8-48B6-8986-F9C74C2F1D2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DA83-88EC-4B4D-8400-458AD0B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7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5615-E9F8-48B6-8986-F9C74C2F1D2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DA83-88EC-4B4D-8400-458AD0B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BF08B-1F7F-114E-94C6-E0496A0B9A72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DA83-88EC-4B4D-8400-458AD0B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7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4.xml"/><Relationship Id="rId7" Type="http://schemas.openxmlformats.org/officeDocument/2006/relationships/image" Target="../media/image16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2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23.xml"/><Relationship Id="rId7" Type="http://schemas.openxmlformats.org/officeDocument/2006/relationships/image" Target="../media/image29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8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26.xml"/><Relationship Id="rId7" Type="http://schemas.openxmlformats.org/officeDocument/2006/relationships/image" Target="../media/image31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34.png"/><Relationship Id="rId4" Type="http://schemas.openxmlformats.org/officeDocument/2006/relationships/tags" Target="../tags/tag27.xml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7.png"/><Relationship Id="rId5" Type="http://schemas.openxmlformats.org/officeDocument/2006/relationships/tags" Target="../tags/tag6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2544762"/>
          </a:xfrm>
        </p:spPr>
        <p:txBody>
          <a:bodyPr>
            <a:normAutofit/>
          </a:bodyPr>
          <a:lstStyle/>
          <a:p>
            <a:r>
              <a:rPr lang="en-US" sz="5400" smtClean="0"/>
              <a:t>Chapter 7: Reinforcement </a:t>
            </a:r>
            <a:r>
              <a:rPr lang="en-US" sz="5400" dirty="0" smtClean="0"/>
              <a:t>Learning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429000"/>
            <a:ext cx="350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</a:rPr>
              <a:t>Hankui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</a:rPr>
              <a:t>Zhuo</a:t>
            </a:r>
            <a:endParaRPr lang="en-US" sz="2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US" sz="28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March 29, 201</a:t>
            </a:r>
            <a:r>
              <a:rPr lang="en-US" altLang="zh-CN" sz="2800" dirty="0" smtClean="0">
                <a:solidFill>
                  <a:schemeClr val="accent3">
                    <a:lumMod val="50000"/>
                  </a:schemeClr>
                </a:solidFill>
              </a:rPr>
              <a:t>9</a:t>
            </a:r>
            <a:endParaRPr lang="en-US" sz="28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4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Learning</a:t>
            </a:r>
            <a:r>
              <a:rPr lang="zh-CN" altLang="en-US" dirty="0" smtClean="0"/>
              <a:t>主动学习</a:t>
            </a: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224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Full reinforcement learning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You don’t know the transitions T(</a:t>
            </a:r>
            <a:r>
              <a:rPr lang="en-US" sz="2000" dirty="0" err="1" smtClean="0"/>
              <a:t>s,a,s</a:t>
            </a:r>
            <a:r>
              <a:rPr lang="en-US" sz="2000" dirty="0" smtClean="0"/>
              <a:t>’)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You don’t know the rewards R(</a:t>
            </a:r>
            <a:r>
              <a:rPr lang="en-US" sz="2000" dirty="0" err="1" smtClean="0"/>
              <a:t>s,a,s</a:t>
            </a:r>
            <a:r>
              <a:rPr lang="en-US" sz="2000" dirty="0" smtClean="0"/>
              <a:t>’)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You can choose any actions you like </a:t>
            </a:r>
            <a:r>
              <a:rPr lang="zh-CN" altLang="en-US" sz="2000" dirty="0" smtClean="0"/>
              <a:t>可选择动作</a:t>
            </a:r>
            <a:endParaRPr lang="en-US" sz="20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CC0000"/>
                </a:solidFill>
              </a:rPr>
              <a:t>Goal: learn the optimal policy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 this case: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Learner makes choices!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Fundamental tradeoff: exploration vs. exploitation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This is NOT offline planning!  You actually take actions in the world and find out what happens…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458913"/>
            <a:ext cx="2163763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1B738F-4C25-4F31-B7A6-347CC922CAD5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3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Q-Learning</a:t>
            </a:r>
          </a:p>
        </p:txBody>
      </p:sp>
      <p:sp>
        <p:nvSpPr>
          <p:cNvPr id="181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Learn Q*(</a:t>
            </a:r>
            <a:r>
              <a:rPr lang="en-US" sz="2800" dirty="0" err="1" smtClean="0"/>
              <a:t>s,a</a:t>
            </a:r>
            <a:r>
              <a:rPr lang="en-US" sz="2800" dirty="0" smtClean="0"/>
              <a:t>) values</a:t>
            </a:r>
          </a:p>
          <a:p>
            <a:pPr lvl="1"/>
            <a:r>
              <a:rPr lang="en-US" sz="2400" dirty="0" smtClean="0"/>
              <a:t>Receive a sample (</a:t>
            </a:r>
            <a:r>
              <a:rPr lang="en-US" sz="2400" dirty="0" err="1" smtClean="0"/>
              <a:t>s,a,s’,r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Consider your old estimate:</a:t>
            </a:r>
          </a:p>
          <a:p>
            <a:pPr lvl="1"/>
            <a:r>
              <a:rPr lang="en-US" sz="2400" dirty="0" smtClean="0"/>
              <a:t>Consider your new sample estimate:</a:t>
            </a:r>
          </a:p>
          <a:p>
            <a:endParaRPr lang="en-US" sz="2800" dirty="0" smtClean="0"/>
          </a:p>
          <a:p>
            <a:pPr lvl="1"/>
            <a:endParaRPr lang="en-US" sz="2400" dirty="0" smtClean="0"/>
          </a:p>
          <a:p>
            <a:pPr lvl="2"/>
            <a:endParaRPr lang="en-US" sz="2000" dirty="0" smtClean="0"/>
          </a:p>
          <a:p>
            <a:pPr lvl="2"/>
            <a:endParaRPr lang="en-US" dirty="0" smtClean="0"/>
          </a:p>
          <a:p>
            <a:pPr lvl="1"/>
            <a:r>
              <a:rPr lang="en-US" sz="2400" dirty="0" smtClean="0"/>
              <a:t>Incorporate the new estimate into a running average:</a:t>
            </a:r>
          </a:p>
        </p:txBody>
      </p:sp>
      <p:pic>
        <p:nvPicPr>
          <p:cNvPr id="2048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2514600"/>
            <a:ext cx="8255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0441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3581400"/>
            <a:ext cx="6535738" cy="65722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810440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97075" y="5902125"/>
            <a:ext cx="5692775" cy="315913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810439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36750" y="4414837"/>
            <a:ext cx="452596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AD8694-83CF-421B-922D-160091B51771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00200" y="5715000"/>
            <a:ext cx="6553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Q-Learning Properties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r>
              <a:rPr lang="en-US" sz="2400" dirty="0" smtClean="0"/>
              <a:t>Amazing result: Q-learning converges to </a:t>
            </a:r>
            <a:r>
              <a:rPr lang="en-US" sz="2400" dirty="0" smtClean="0">
                <a:solidFill>
                  <a:srgbClr val="FF0000"/>
                </a:solidFill>
              </a:rPr>
              <a:t>optimal policy</a:t>
            </a:r>
          </a:p>
          <a:p>
            <a:pPr lvl="1"/>
            <a:r>
              <a:rPr lang="en-US" sz="2000" dirty="0" smtClean="0"/>
              <a:t>If you explore enough</a:t>
            </a:r>
          </a:p>
          <a:p>
            <a:pPr lvl="1"/>
            <a:r>
              <a:rPr lang="en-US" sz="2000" dirty="0" smtClean="0"/>
              <a:t>If you make the learning rate small enough</a:t>
            </a:r>
          </a:p>
          <a:p>
            <a:pPr lvl="1"/>
            <a:r>
              <a:rPr lang="en-US" sz="2000" dirty="0" smtClean="0"/>
              <a:t>… but not decrease it too quickly!</a:t>
            </a:r>
          </a:p>
          <a:p>
            <a:pPr lvl="1"/>
            <a:r>
              <a:rPr lang="en-US" sz="2000" dirty="0" smtClean="0"/>
              <a:t>Basically doesn’t matter how you select actions (!)</a:t>
            </a:r>
          </a:p>
          <a:p>
            <a:pPr lvl="3"/>
            <a:endParaRPr lang="en-US" sz="1600" dirty="0" smtClean="0"/>
          </a:p>
          <a:p>
            <a:endParaRPr lang="en-US" sz="2000" dirty="0" smtClean="0"/>
          </a:p>
        </p:txBody>
      </p:sp>
      <p:sp>
        <p:nvSpPr>
          <p:cNvPr id="2161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37CB9E-9805-4059-91AE-26119881C9D6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1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Exploration</a:t>
            </a:r>
            <a:r>
              <a:rPr lang="zh-CN" altLang="en-US" dirty="0" smtClean="0"/>
              <a:t>探索</a:t>
            </a:r>
            <a:r>
              <a:rPr lang="en-US" dirty="0" smtClean="0"/>
              <a:t> / Exploitation</a:t>
            </a:r>
            <a:r>
              <a:rPr lang="zh-CN" altLang="en-US" dirty="0" smtClean="0"/>
              <a:t>开发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Several schemes for forcing exploration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Simplest: random actions (</a:t>
            </a:r>
            <a:r>
              <a:rPr lang="en-US" dirty="0" smtClean="0">
                <a:sym typeface="Symbol" pitchFamily="18" charset="2"/>
              </a:rPr>
              <a:t> greedy)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Every time step, flip a coin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With probability </a:t>
            </a:r>
            <a:r>
              <a:rPr lang="en-US" dirty="0" smtClean="0">
                <a:sym typeface="Symbol" pitchFamily="18" charset="2"/>
              </a:rPr>
              <a:t>, act randomly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With probability 1-</a:t>
            </a:r>
            <a:r>
              <a:rPr lang="en-US" dirty="0" smtClean="0">
                <a:sym typeface="Symbol" pitchFamily="18" charset="2"/>
              </a:rPr>
              <a:t>, act according to current policy</a:t>
            </a:r>
          </a:p>
          <a:p>
            <a:pPr lvl="2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Problems with random actions?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You do explore the space, but keep thrashing around once learning is done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One solution: lower  over time </a:t>
            </a:r>
            <a:r>
              <a:rPr lang="zh-CN" altLang="en-US" dirty="0" smtClean="0">
                <a:sym typeface="Symbol" pitchFamily="18" charset="2"/>
              </a:rPr>
              <a:t>随时间推移，探索几率降低</a:t>
            </a:r>
            <a:endParaRPr 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D4A76E-BD6B-4832-9BDD-34C3BA2AD942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4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Q-Learning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Q-learning produces tables of q-values: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171700" y="2362200"/>
          <a:ext cx="4762500" cy="404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Photo Editor Photo" r:id="rId3" imgW="4762913" imgH="4046571" progId="">
                  <p:embed/>
                </p:oleObj>
              </mc:Choice>
              <mc:Fallback>
                <p:oleObj name="Photo Editor Photo" r:id="rId3" imgW="4762913" imgH="40465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362200"/>
                        <a:ext cx="4762500" cy="404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F55B75-0BD0-4B76-9962-71A2DF996E52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4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The Story So Far: MDPs and RL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2103438"/>
            <a:ext cx="5334000" cy="452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we know the MDP</a:t>
            </a:r>
          </a:p>
          <a:p>
            <a:pPr lvl="1"/>
            <a:r>
              <a:rPr lang="en-US" sz="2000" dirty="0" smtClean="0"/>
              <a:t>Compute V*, Q*, </a:t>
            </a:r>
            <a:r>
              <a:rPr lang="en-US" sz="2000" dirty="0" smtClean="0">
                <a:sym typeface="Symbol" pitchFamily="18" charset="2"/>
              </a:rPr>
              <a:t>* exactly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Evaluate a fixed policy </a:t>
            </a:r>
          </a:p>
          <a:p>
            <a:endParaRPr lang="en-US" sz="2400" dirty="0" smtClean="0"/>
          </a:p>
          <a:p>
            <a:r>
              <a:rPr lang="en-US" sz="2400" dirty="0" smtClean="0"/>
              <a:t>If we don’t know the MDP</a:t>
            </a:r>
          </a:p>
          <a:p>
            <a:pPr lvl="1"/>
            <a:r>
              <a:rPr lang="en-US" sz="2000" dirty="0" smtClean="0"/>
              <a:t>We can </a:t>
            </a:r>
            <a:r>
              <a:rPr lang="en-US" sz="2000" dirty="0" smtClean="0">
                <a:solidFill>
                  <a:srgbClr val="FF0000"/>
                </a:solidFill>
              </a:rPr>
              <a:t>estimate the MDP</a:t>
            </a:r>
            <a:r>
              <a:rPr lang="en-US" sz="2000" dirty="0" smtClean="0"/>
              <a:t> then solve</a:t>
            </a:r>
            <a:r>
              <a:rPr lang="zh-CN" altLang="en-US" sz="2000" dirty="0" smtClean="0"/>
              <a:t>（基于模型）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We can estimate V for a fixed policy </a:t>
            </a:r>
            <a:r>
              <a:rPr lang="en-US" sz="2000" dirty="0" smtClean="0">
                <a:sym typeface="Symbol" pitchFamily="18" charset="2"/>
              </a:rPr>
              <a:t></a:t>
            </a:r>
            <a:endParaRPr lang="en-US" sz="2000" dirty="0" smtClean="0"/>
          </a:p>
          <a:p>
            <a:pPr lvl="1"/>
            <a:r>
              <a:rPr lang="en-US" sz="2000" dirty="0" smtClean="0"/>
              <a:t>We can estimate Q*(</a:t>
            </a:r>
            <a:r>
              <a:rPr lang="en-US" sz="2000" dirty="0" err="1" smtClean="0"/>
              <a:t>s,a</a:t>
            </a:r>
            <a:r>
              <a:rPr lang="en-US" sz="2000" dirty="0" smtClean="0"/>
              <a:t>) for the optimal policy while executing an exploration policy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EE73DD-C45A-4EF0-AC07-A43B8089C599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715000" y="2103438"/>
            <a:ext cx="3124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Model-based DPs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+mn-lt"/>
              </a:rPr>
              <a:t>Value and policy Iteration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+mn-lt"/>
              </a:rPr>
              <a:t>Policy evaluation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400" kern="0" dirty="0">
              <a:solidFill>
                <a:schemeClr val="accent2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Model-based RL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400" kern="0" dirty="0">
              <a:solidFill>
                <a:schemeClr val="accent2"/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Model-free RL: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+mn-lt"/>
              </a:rPr>
              <a:t>Value learning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+mn-lt"/>
              </a:rPr>
              <a:t>Q-learning</a:t>
            </a:r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457200" y="1524000"/>
            <a:ext cx="4194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Things we know how to do:</a:t>
            </a:r>
          </a:p>
        </p:txBody>
      </p:sp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5722938" y="1519238"/>
            <a:ext cx="19732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Techniques:</a:t>
            </a:r>
          </a:p>
        </p:txBody>
      </p:sp>
    </p:spTree>
    <p:extLst>
      <p:ext uri="{BB962C8B-B14F-4D97-AF65-F5344CB8AC3E}">
        <p14:creationId xmlns:p14="http://schemas.microsoft.com/office/powerpoint/2010/main" val="17820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Q-Learning</a:t>
            </a:r>
          </a:p>
        </p:txBody>
      </p:sp>
      <p:sp>
        <p:nvSpPr>
          <p:cNvPr id="179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 realistic situations, we cannot possibly learn about every single state! </a:t>
            </a:r>
            <a:r>
              <a:rPr lang="zh-CN" altLang="en-US" sz="2800" dirty="0" smtClean="0"/>
              <a:t>现实中无法学习到所有状态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Too many states to visit them all in training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Too many states to hold the q-tables in memory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Instead, we want to generalize: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Learn about some small number of training states from experience </a:t>
            </a:r>
            <a:r>
              <a:rPr lang="zh-CN" altLang="en-US" sz="2400" dirty="0" smtClean="0"/>
              <a:t>从少数经验中学习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Generalize that experience to new, similar states </a:t>
            </a:r>
            <a:r>
              <a:rPr lang="zh-CN" altLang="en-US" sz="2400" dirty="0" smtClean="0"/>
              <a:t>生成新的经验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This is a fundamental idea in machine learning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689EAB-E69B-4F0D-A7DF-8E4F9CAE695A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Feature-Based Representations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Solution: describe a state using a vector of features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Features are functions from states to real numbers (often 0/1) that capture important properties of the state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Example features: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Distance to closest ghost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Distance to closest dot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Number of ghosts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1 / (</a:t>
            </a:r>
            <a:r>
              <a:rPr lang="en-US" sz="1800" dirty="0" err="1" smtClean="0"/>
              <a:t>dist</a:t>
            </a:r>
            <a:r>
              <a:rPr lang="en-US" sz="1800" dirty="0" smtClean="0"/>
              <a:t> to dot)</a:t>
            </a:r>
            <a:r>
              <a:rPr lang="en-US" sz="1800" baseline="30000" dirty="0" smtClean="0"/>
              <a:t>2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Is </a:t>
            </a:r>
            <a:r>
              <a:rPr lang="en-US" sz="1800" dirty="0" err="1" smtClean="0"/>
              <a:t>Pacman</a:t>
            </a:r>
            <a:r>
              <a:rPr lang="en-US" sz="1800" dirty="0" smtClean="0"/>
              <a:t> in a tunnel? (0/1)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…… etc.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Can also describe a q-state (s, a) with features (e.g. action moves closer to food)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43600" y="1524000"/>
            <a:ext cx="2514600" cy="2462213"/>
            <a:chOff x="3744" y="960"/>
            <a:chExt cx="1584" cy="155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744" y="960"/>
              <a:ext cx="1584" cy="1551"/>
              <a:chOff x="3408" y="912"/>
              <a:chExt cx="1584" cy="1551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408" y="912"/>
                <a:ext cx="1584" cy="1551"/>
                <a:chOff x="3360" y="1008"/>
                <a:chExt cx="1584" cy="1551"/>
              </a:xfrm>
            </p:grpSpPr>
            <p:pic>
              <p:nvPicPr>
                <p:cNvPr id="27663" name="Picture 7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r="73026"/>
                <a:stretch>
                  <a:fillRect/>
                </a:stretch>
              </p:blipFill>
              <p:spPr bwMode="auto">
                <a:xfrm>
                  <a:off x="3360" y="1008"/>
                  <a:ext cx="768" cy="15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664" name="Picture 8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l="72498" r="-1158"/>
                <a:stretch>
                  <a:fillRect/>
                </a:stretch>
              </p:blipFill>
              <p:spPr bwMode="auto">
                <a:xfrm>
                  <a:off x="4128" y="1008"/>
                  <a:ext cx="816" cy="15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27660" name="Picture 9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80" y="1872"/>
                <a:ext cx="216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61" name="Picture 1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792" y="2160"/>
                <a:ext cx="197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62" name="Picture 1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04" y="2160"/>
                <a:ext cx="216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7656" name="Rectangle 12"/>
            <p:cNvSpPr>
              <a:spLocks noChangeArrowheads="1"/>
            </p:cNvSpPr>
            <p:nvPr/>
          </p:nvSpPr>
          <p:spPr bwMode="auto">
            <a:xfrm>
              <a:off x="4032" y="2208"/>
              <a:ext cx="96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Rectangle 13"/>
            <p:cNvSpPr>
              <a:spLocks noChangeArrowheads="1"/>
            </p:cNvSpPr>
            <p:nvPr/>
          </p:nvSpPr>
          <p:spPr bwMode="auto">
            <a:xfrm>
              <a:off x="4320" y="1968"/>
              <a:ext cx="96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14"/>
            <p:cNvSpPr>
              <a:spLocks noChangeArrowheads="1"/>
            </p:cNvSpPr>
            <p:nvPr/>
          </p:nvSpPr>
          <p:spPr bwMode="auto">
            <a:xfrm>
              <a:off x="4320" y="1968"/>
              <a:ext cx="528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3" name="Rectangle 15"/>
          <p:cNvSpPr>
            <a:spLocks noChangeArrowheads="1"/>
          </p:cNvSpPr>
          <p:nvPr/>
        </p:nvSpPr>
        <p:spPr bwMode="auto">
          <a:xfrm>
            <a:off x="6096000" y="3352800"/>
            <a:ext cx="2286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3887D-A151-4DE4-9252-940B65E930F9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Feature Functions</a:t>
            </a:r>
            <a:br>
              <a:rPr lang="en-US" dirty="0" smtClean="0"/>
            </a:br>
            <a:r>
              <a:rPr lang="zh-CN" altLang="en-US" dirty="0" smtClean="0"/>
              <a:t>线性特征</a:t>
            </a:r>
            <a:r>
              <a:rPr lang="zh-CN" altLang="en-US" dirty="0"/>
              <a:t>函数</a:t>
            </a:r>
            <a:endParaRPr 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Using a feature representation, we can write a q function (or value function) for any state using a few weights: 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Advantage: our experience is summed up in a few powerful numbers  </a:t>
            </a:r>
            <a:r>
              <a:rPr lang="zh-CN" altLang="en-US" sz="2800" dirty="0" smtClean="0"/>
              <a:t>用数字总结经验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Disadvantage: states may share features but be very different in value! </a:t>
            </a:r>
            <a:r>
              <a:rPr lang="zh-CN" altLang="en-US" sz="2800" dirty="0" smtClean="0"/>
              <a:t>有共同特点的状态值可能差异很大</a:t>
            </a:r>
            <a:endParaRPr lang="en-US" sz="2800" dirty="0" smtClean="0"/>
          </a:p>
        </p:txBody>
      </p:sp>
      <p:pic>
        <p:nvPicPr>
          <p:cNvPr id="2867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9675" y="3124200"/>
            <a:ext cx="69294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3962400"/>
            <a:ext cx="78359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481484-48F7-44A3-8337-505A88900BCD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5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Approximation</a:t>
            </a:r>
          </a:p>
        </p:txBody>
      </p:sp>
      <p:sp>
        <p:nvSpPr>
          <p:cNvPr id="180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Q-learning with linear </a:t>
            </a:r>
            <a:r>
              <a:rPr lang="en-US" sz="2400" smtClean="0">
                <a:solidFill>
                  <a:srgbClr val="FF0000"/>
                </a:solidFill>
              </a:rPr>
              <a:t>q-functions</a:t>
            </a:r>
            <a:r>
              <a:rPr lang="en-US" sz="2400" smtClean="0"/>
              <a:t>:</a:t>
            </a: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作业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Intuitive interpretation: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Adjust weights of active features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E.g. if something unexpectedly bad happens, </a:t>
            </a:r>
            <a:r>
              <a:rPr lang="en-US" sz="2000" dirty="0" err="1" smtClean="0"/>
              <a:t>disprefer</a:t>
            </a:r>
            <a:r>
              <a:rPr lang="en-US" sz="2000" dirty="0" smtClean="0"/>
              <a:t> all states with that state’s features</a:t>
            </a:r>
          </a:p>
        </p:txBody>
      </p:sp>
      <p:pic>
        <p:nvPicPr>
          <p:cNvPr id="180326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3036888"/>
            <a:ext cx="4084638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326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2238" y="3646488"/>
            <a:ext cx="3814762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1600200"/>
            <a:ext cx="78359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37D80A-8BBE-4056-9306-EB877D1FC58B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1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r>
              <a:rPr lang="zh-CN" altLang="en-US" dirty="0" smtClean="0"/>
              <a:t>强化学习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Basic idea: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Receive feedback in the form of </a:t>
            </a:r>
            <a:r>
              <a:rPr lang="en-US" sz="2000" dirty="0" smtClean="0">
                <a:solidFill>
                  <a:srgbClr val="CC0000"/>
                </a:solidFill>
              </a:rPr>
              <a:t>rewards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Agent’s utility is defined by the reward function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Must (learn to) act so as to </a:t>
            </a:r>
            <a:r>
              <a:rPr lang="en-US" sz="2000" dirty="0" smtClean="0">
                <a:solidFill>
                  <a:srgbClr val="CC0000"/>
                </a:solidFill>
              </a:rPr>
              <a:t>maximize expected rewards</a:t>
            </a:r>
          </a:p>
        </p:txBody>
      </p:sp>
      <p:pic>
        <p:nvPicPr>
          <p:cNvPr id="4100" name="Picture 2" descr="\\.host\Shared Folders\Shared with PC\images\agent-environ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438" y="3429000"/>
            <a:ext cx="6507162" cy="26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38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Linear regression</a:t>
            </a:r>
          </a:p>
        </p:txBody>
      </p:sp>
      <p:sp>
        <p:nvSpPr>
          <p:cNvPr id="31747" name="Freeform 3"/>
          <p:cNvSpPr>
            <a:spLocks/>
          </p:cNvSpPr>
          <p:nvPr/>
        </p:nvSpPr>
        <p:spPr bwMode="auto">
          <a:xfrm>
            <a:off x="6999288" y="1227138"/>
            <a:ext cx="1252537" cy="2617787"/>
          </a:xfrm>
          <a:custGeom>
            <a:avLst/>
            <a:gdLst>
              <a:gd name="T0" fmla="*/ 2147483647 w 789"/>
              <a:gd name="T1" fmla="*/ 2147483647 h 1649"/>
              <a:gd name="T2" fmla="*/ 2147483647 w 789"/>
              <a:gd name="T3" fmla="*/ 2147483647 h 1649"/>
              <a:gd name="T4" fmla="*/ 0 w 789"/>
              <a:gd name="T5" fmla="*/ 0 h 1649"/>
              <a:gd name="T6" fmla="*/ 0 w 789"/>
              <a:gd name="T7" fmla="*/ 2147483647 h 1649"/>
              <a:gd name="T8" fmla="*/ 2147483647 w 789"/>
              <a:gd name="T9" fmla="*/ 2147483647 h 16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1649"/>
              <a:gd name="T17" fmla="*/ 789 w 789"/>
              <a:gd name="T18" fmla="*/ 1649 h 16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1649">
                <a:moveTo>
                  <a:pt x="789" y="1649"/>
                </a:moveTo>
                <a:lnTo>
                  <a:pt x="789" y="515"/>
                </a:lnTo>
                <a:lnTo>
                  <a:pt x="0" y="0"/>
                </a:lnTo>
                <a:lnTo>
                  <a:pt x="0" y="1133"/>
                </a:lnTo>
                <a:lnTo>
                  <a:pt x="789" y="164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" name="Freeform 4"/>
          <p:cNvSpPr>
            <a:spLocks/>
          </p:cNvSpPr>
          <p:nvPr/>
        </p:nvSpPr>
        <p:spPr bwMode="auto">
          <a:xfrm>
            <a:off x="6999288" y="1227138"/>
            <a:ext cx="1252537" cy="2617787"/>
          </a:xfrm>
          <a:custGeom>
            <a:avLst/>
            <a:gdLst>
              <a:gd name="T0" fmla="*/ 2147483647 w 789"/>
              <a:gd name="T1" fmla="*/ 2147483647 h 1649"/>
              <a:gd name="T2" fmla="*/ 2147483647 w 789"/>
              <a:gd name="T3" fmla="*/ 2147483647 h 1649"/>
              <a:gd name="T4" fmla="*/ 0 w 789"/>
              <a:gd name="T5" fmla="*/ 0 h 1649"/>
              <a:gd name="T6" fmla="*/ 0 w 789"/>
              <a:gd name="T7" fmla="*/ 2147483647 h 1649"/>
              <a:gd name="T8" fmla="*/ 2147483647 w 789"/>
              <a:gd name="T9" fmla="*/ 2147483647 h 16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9"/>
              <a:gd name="T16" fmla="*/ 0 h 1649"/>
              <a:gd name="T17" fmla="*/ 789 w 789"/>
              <a:gd name="T18" fmla="*/ 1649 h 16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9" h="1649">
                <a:moveTo>
                  <a:pt x="789" y="1649"/>
                </a:moveTo>
                <a:lnTo>
                  <a:pt x="789" y="515"/>
                </a:lnTo>
                <a:lnTo>
                  <a:pt x="0" y="0"/>
                </a:lnTo>
                <a:lnTo>
                  <a:pt x="0" y="1133"/>
                </a:lnTo>
                <a:lnTo>
                  <a:pt x="789" y="1649"/>
                </a:lnTo>
              </a:path>
            </a:pathLst>
          </a:custGeom>
          <a:noFill/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Freeform 5"/>
          <p:cNvSpPr>
            <a:spLocks/>
          </p:cNvSpPr>
          <p:nvPr/>
        </p:nvSpPr>
        <p:spPr bwMode="auto">
          <a:xfrm>
            <a:off x="5356225" y="3025775"/>
            <a:ext cx="2895600" cy="1455738"/>
          </a:xfrm>
          <a:custGeom>
            <a:avLst/>
            <a:gdLst>
              <a:gd name="T0" fmla="*/ 2147483647 w 1824"/>
              <a:gd name="T1" fmla="*/ 2147483647 h 917"/>
              <a:gd name="T2" fmla="*/ 0 w 1824"/>
              <a:gd name="T3" fmla="*/ 2147483647 h 917"/>
              <a:gd name="T4" fmla="*/ 2147483647 w 1824"/>
              <a:gd name="T5" fmla="*/ 0 h 917"/>
              <a:gd name="T6" fmla="*/ 2147483647 w 1824"/>
              <a:gd name="T7" fmla="*/ 2147483647 h 917"/>
              <a:gd name="T8" fmla="*/ 2147483647 w 1824"/>
              <a:gd name="T9" fmla="*/ 2147483647 h 9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4"/>
              <a:gd name="T16" fmla="*/ 0 h 917"/>
              <a:gd name="T17" fmla="*/ 1824 w 1824"/>
              <a:gd name="T18" fmla="*/ 917 h 9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4" h="917">
                <a:moveTo>
                  <a:pt x="790" y="917"/>
                </a:moveTo>
                <a:lnTo>
                  <a:pt x="0" y="396"/>
                </a:lnTo>
                <a:lnTo>
                  <a:pt x="1035" y="0"/>
                </a:lnTo>
                <a:lnTo>
                  <a:pt x="1824" y="516"/>
                </a:lnTo>
                <a:lnTo>
                  <a:pt x="790" y="91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Freeform 6"/>
          <p:cNvSpPr>
            <a:spLocks/>
          </p:cNvSpPr>
          <p:nvPr/>
        </p:nvSpPr>
        <p:spPr bwMode="auto">
          <a:xfrm>
            <a:off x="5356225" y="3025775"/>
            <a:ext cx="2895600" cy="1455738"/>
          </a:xfrm>
          <a:custGeom>
            <a:avLst/>
            <a:gdLst>
              <a:gd name="T0" fmla="*/ 2147483647 w 1824"/>
              <a:gd name="T1" fmla="*/ 2147483647 h 917"/>
              <a:gd name="T2" fmla="*/ 0 w 1824"/>
              <a:gd name="T3" fmla="*/ 2147483647 h 917"/>
              <a:gd name="T4" fmla="*/ 2147483647 w 1824"/>
              <a:gd name="T5" fmla="*/ 0 h 917"/>
              <a:gd name="T6" fmla="*/ 2147483647 w 1824"/>
              <a:gd name="T7" fmla="*/ 2147483647 h 917"/>
              <a:gd name="T8" fmla="*/ 2147483647 w 1824"/>
              <a:gd name="T9" fmla="*/ 2147483647 h 9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4"/>
              <a:gd name="T16" fmla="*/ 0 h 917"/>
              <a:gd name="T17" fmla="*/ 1824 w 1824"/>
              <a:gd name="T18" fmla="*/ 917 h 9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4" h="917">
                <a:moveTo>
                  <a:pt x="790" y="917"/>
                </a:moveTo>
                <a:lnTo>
                  <a:pt x="0" y="396"/>
                </a:lnTo>
                <a:lnTo>
                  <a:pt x="1035" y="0"/>
                </a:lnTo>
                <a:lnTo>
                  <a:pt x="1824" y="516"/>
                </a:lnTo>
                <a:lnTo>
                  <a:pt x="790" y="917"/>
                </a:lnTo>
              </a:path>
            </a:pathLst>
          </a:custGeom>
          <a:noFill/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Freeform 7"/>
          <p:cNvSpPr>
            <a:spLocks/>
          </p:cNvSpPr>
          <p:nvPr/>
        </p:nvSpPr>
        <p:spPr bwMode="auto">
          <a:xfrm>
            <a:off x="5356225" y="1227138"/>
            <a:ext cx="1643063" cy="2427287"/>
          </a:xfrm>
          <a:custGeom>
            <a:avLst/>
            <a:gdLst>
              <a:gd name="T0" fmla="*/ 0 w 1035"/>
              <a:gd name="T1" fmla="*/ 2147483647 h 1529"/>
              <a:gd name="T2" fmla="*/ 0 w 1035"/>
              <a:gd name="T3" fmla="*/ 2147483647 h 1529"/>
              <a:gd name="T4" fmla="*/ 2147483647 w 1035"/>
              <a:gd name="T5" fmla="*/ 0 h 1529"/>
              <a:gd name="T6" fmla="*/ 2147483647 w 1035"/>
              <a:gd name="T7" fmla="*/ 2147483647 h 1529"/>
              <a:gd name="T8" fmla="*/ 0 w 1035"/>
              <a:gd name="T9" fmla="*/ 2147483647 h 15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5"/>
              <a:gd name="T16" fmla="*/ 0 h 1529"/>
              <a:gd name="T17" fmla="*/ 1035 w 1035"/>
              <a:gd name="T18" fmla="*/ 1529 h 15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5" h="1529">
                <a:moveTo>
                  <a:pt x="0" y="1529"/>
                </a:moveTo>
                <a:lnTo>
                  <a:pt x="0" y="396"/>
                </a:lnTo>
                <a:lnTo>
                  <a:pt x="1035" y="0"/>
                </a:lnTo>
                <a:lnTo>
                  <a:pt x="1035" y="1133"/>
                </a:lnTo>
                <a:lnTo>
                  <a:pt x="0" y="152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Freeform 8"/>
          <p:cNvSpPr>
            <a:spLocks/>
          </p:cNvSpPr>
          <p:nvPr/>
        </p:nvSpPr>
        <p:spPr bwMode="auto">
          <a:xfrm>
            <a:off x="5356225" y="1227138"/>
            <a:ext cx="1643063" cy="2427287"/>
          </a:xfrm>
          <a:custGeom>
            <a:avLst/>
            <a:gdLst>
              <a:gd name="T0" fmla="*/ 0 w 1035"/>
              <a:gd name="T1" fmla="*/ 2147483647 h 1529"/>
              <a:gd name="T2" fmla="*/ 0 w 1035"/>
              <a:gd name="T3" fmla="*/ 2147483647 h 1529"/>
              <a:gd name="T4" fmla="*/ 2147483647 w 1035"/>
              <a:gd name="T5" fmla="*/ 0 h 1529"/>
              <a:gd name="T6" fmla="*/ 2147483647 w 1035"/>
              <a:gd name="T7" fmla="*/ 2147483647 h 1529"/>
              <a:gd name="T8" fmla="*/ 0 w 1035"/>
              <a:gd name="T9" fmla="*/ 2147483647 h 15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5"/>
              <a:gd name="T16" fmla="*/ 0 h 1529"/>
              <a:gd name="T17" fmla="*/ 1035 w 1035"/>
              <a:gd name="T18" fmla="*/ 1529 h 15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5" h="1529">
                <a:moveTo>
                  <a:pt x="0" y="1529"/>
                </a:moveTo>
                <a:lnTo>
                  <a:pt x="0" y="396"/>
                </a:lnTo>
                <a:lnTo>
                  <a:pt x="1035" y="0"/>
                </a:lnTo>
                <a:lnTo>
                  <a:pt x="1035" y="1133"/>
                </a:lnTo>
                <a:lnTo>
                  <a:pt x="0" y="1529"/>
                </a:lnTo>
              </a:path>
            </a:pathLst>
          </a:custGeom>
          <a:noFill/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Freeform 9"/>
          <p:cNvSpPr>
            <a:spLocks/>
          </p:cNvSpPr>
          <p:nvPr/>
        </p:nvSpPr>
        <p:spPr bwMode="auto">
          <a:xfrm>
            <a:off x="5384800" y="1846263"/>
            <a:ext cx="1254125" cy="2616200"/>
          </a:xfrm>
          <a:custGeom>
            <a:avLst/>
            <a:gdLst>
              <a:gd name="T0" fmla="*/ 2147483647 w 132"/>
              <a:gd name="T1" fmla="*/ 2147483647 h 275"/>
              <a:gd name="T2" fmla="*/ 0 w 132"/>
              <a:gd name="T3" fmla="*/ 2147483647 h 275"/>
              <a:gd name="T4" fmla="*/ 0 w 132"/>
              <a:gd name="T5" fmla="*/ 0 h 275"/>
              <a:gd name="T6" fmla="*/ 0 60000 65536"/>
              <a:gd name="T7" fmla="*/ 0 60000 65536"/>
              <a:gd name="T8" fmla="*/ 0 60000 65536"/>
              <a:gd name="T9" fmla="*/ 0 w 132"/>
              <a:gd name="T10" fmla="*/ 0 h 275"/>
              <a:gd name="T11" fmla="*/ 132 w 132"/>
              <a:gd name="T12" fmla="*/ 275 h 2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2" h="275">
                <a:moveTo>
                  <a:pt x="132" y="275"/>
                </a:moveTo>
                <a:lnTo>
                  <a:pt x="0" y="18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Freeform 10"/>
          <p:cNvSpPr>
            <a:spLocks/>
          </p:cNvSpPr>
          <p:nvPr/>
        </p:nvSpPr>
        <p:spPr bwMode="auto">
          <a:xfrm>
            <a:off x="5764213" y="1693863"/>
            <a:ext cx="1263650" cy="2625725"/>
          </a:xfrm>
          <a:custGeom>
            <a:avLst/>
            <a:gdLst>
              <a:gd name="T0" fmla="*/ 2147483647 w 133"/>
              <a:gd name="T1" fmla="*/ 2147483647 h 276"/>
              <a:gd name="T2" fmla="*/ 0 w 133"/>
              <a:gd name="T3" fmla="*/ 2147483647 h 276"/>
              <a:gd name="T4" fmla="*/ 0 w 133"/>
              <a:gd name="T5" fmla="*/ 0 h 276"/>
              <a:gd name="T6" fmla="*/ 0 60000 65536"/>
              <a:gd name="T7" fmla="*/ 0 60000 65536"/>
              <a:gd name="T8" fmla="*/ 0 60000 65536"/>
              <a:gd name="T9" fmla="*/ 0 w 133"/>
              <a:gd name="T10" fmla="*/ 0 h 276"/>
              <a:gd name="T11" fmla="*/ 133 w 133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3" h="276">
                <a:moveTo>
                  <a:pt x="133" y="276"/>
                </a:moveTo>
                <a:lnTo>
                  <a:pt x="0" y="18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Freeform 11"/>
          <p:cNvSpPr>
            <a:spLocks/>
          </p:cNvSpPr>
          <p:nvPr/>
        </p:nvSpPr>
        <p:spPr bwMode="auto">
          <a:xfrm>
            <a:off x="6154738" y="1541463"/>
            <a:ext cx="1262062" cy="2625725"/>
          </a:xfrm>
          <a:custGeom>
            <a:avLst/>
            <a:gdLst>
              <a:gd name="T0" fmla="*/ 2147483647 w 133"/>
              <a:gd name="T1" fmla="*/ 2147483647 h 276"/>
              <a:gd name="T2" fmla="*/ 0 w 133"/>
              <a:gd name="T3" fmla="*/ 2147483647 h 276"/>
              <a:gd name="T4" fmla="*/ 0 w 133"/>
              <a:gd name="T5" fmla="*/ 0 h 276"/>
              <a:gd name="T6" fmla="*/ 0 60000 65536"/>
              <a:gd name="T7" fmla="*/ 0 60000 65536"/>
              <a:gd name="T8" fmla="*/ 0 60000 65536"/>
              <a:gd name="T9" fmla="*/ 0 w 133"/>
              <a:gd name="T10" fmla="*/ 0 h 276"/>
              <a:gd name="T11" fmla="*/ 133 w 133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3" h="276">
                <a:moveTo>
                  <a:pt x="133" y="276"/>
                </a:moveTo>
                <a:lnTo>
                  <a:pt x="0" y="18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Freeform 12"/>
          <p:cNvSpPr>
            <a:spLocks/>
          </p:cNvSpPr>
          <p:nvPr/>
        </p:nvSpPr>
        <p:spPr bwMode="auto">
          <a:xfrm>
            <a:off x="6543675" y="1398588"/>
            <a:ext cx="1262063" cy="2616200"/>
          </a:xfrm>
          <a:custGeom>
            <a:avLst/>
            <a:gdLst>
              <a:gd name="T0" fmla="*/ 2147483647 w 133"/>
              <a:gd name="T1" fmla="*/ 2147483647 h 275"/>
              <a:gd name="T2" fmla="*/ 0 w 133"/>
              <a:gd name="T3" fmla="*/ 2147483647 h 275"/>
              <a:gd name="T4" fmla="*/ 0 w 133"/>
              <a:gd name="T5" fmla="*/ 0 h 275"/>
              <a:gd name="T6" fmla="*/ 0 60000 65536"/>
              <a:gd name="T7" fmla="*/ 0 60000 65536"/>
              <a:gd name="T8" fmla="*/ 0 60000 65536"/>
              <a:gd name="T9" fmla="*/ 0 w 133"/>
              <a:gd name="T10" fmla="*/ 0 h 275"/>
              <a:gd name="T11" fmla="*/ 133 w 133"/>
              <a:gd name="T12" fmla="*/ 275 h 2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3" h="275">
                <a:moveTo>
                  <a:pt x="133" y="275"/>
                </a:moveTo>
                <a:lnTo>
                  <a:pt x="0" y="18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Freeform 13"/>
          <p:cNvSpPr>
            <a:spLocks/>
          </p:cNvSpPr>
          <p:nvPr/>
        </p:nvSpPr>
        <p:spPr bwMode="auto">
          <a:xfrm>
            <a:off x="6932613" y="1246188"/>
            <a:ext cx="1252537" cy="2627312"/>
          </a:xfrm>
          <a:custGeom>
            <a:avLst/>
            <a:gdLst>
              <a:gd name="T0" fmla="*/ 2147483647 w 132"/>
              <a:gd name="T1" fmla="*/ 2147483647 h 276"/>
              <a:gd name="T2" fmla="*/ 0 w 132"/>
              <a:gd name="T3" fmla="*/ 2147483647 h 276"/>
              <a:gd name="T4" fmla="*/ 0 w 132"/>
              <a:gd name="T5" fmla="*/ 0 h 276"/>
              <a:gd name="T6" fmla="*/ 0 60000 65536"/>
              <a:gd name="T7" fmla="*/ 0 60000 65536"/>
              <a:gd name="T8" fmla="*/ 0 60000 65536"/>
              <a:gd name="T9" fmla="*/ 0 w 132"/>
              <a:gd name="T10" fmla="*/ 0 h 276"/>
              <a:gd name="T11" fmla="*/ 132 w 132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2" h="276">
                <a:moveTo>
                  <a:pt x="132" y="276"/>
                </a:moveTo>
                <a:lnTo>
                  <a:pt x="0" y="18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Freeform 14"/>
          <p:cNvSpPr>
            <a:spLocks/>
          </p:cNvSpPr>
          <p:nvPr/>
        </p:nvSpPr>
        <p:spPr bwMode="auto">
          <a:xfrm>
            <a:off x="6572250" y="2025650"/>
            <a:ext cx="1651000" cy="2427288"/>
          </a:xfrm>
          <a:custGeom>
            <a:avLst/>
            <a:gdLst>
              <a:gd name="T0" fmla="*/ 0 w 174"/>
              <a:gd name="T1" fmla="*/ 2147483647 h 255"/>
              <a:gd name="T2" fmla="*/ 2147483647 w 174"/>
              <a:gd name="T3" fmla="*/ 2147483647 h 255"/>
              <a:gd name="T4" fmla="*/ 2147483647 w 174"/>
              <a:gd name="T5" fmla="*/ 0 h 255"/>
              <a:gd name="T6" fmla="*/ 0 60000 65536"/>
              <a:gd name="T7" fmla="*/ 0 60000 65536"/>
              <a:gd name="T8" fmla="*/ 0 60000 65536"/>
              <a:gd name="T9" fmla="*/ 0 w 174"/>
              <a:gd name="T10" fmla="*/ 0 h 255"/>
              <a:gd name="T11" fmla="*/ 174 w 174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" h="255">
                <a:moveTo>
                  <a:pt x="0" y="255"/>
                </a:moveTo>
                <a:lnTo>
                  <a:pt x="174" y="189"/>
                </a:lnTo>
                <a:lnTo>
                  <a:pt x="174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Freeform 15"/>
          <p:cNvSpPr>
            <a:spLocks/>
          </p:cNvSpPr>
          <p:nvPr/>
        </p:nvSpPr>
        <p:spPr bwMode="auto">
          <a:xfrm>
            <a:off x="6202363" y="1779588"/>
            <a:ext cx="1651000" cy="2425700"/>
          </a:xfrm>
          <a:custGeom>
            <a:avLst/>
            <a:gdLst>
              <a:gd name="T0" fmla="*/ 0 w 174"/>
              <a:gd name="T1" fmla="*/ 2147483647 h 255"/>
              <a:gd name="T2" fmla="*/ 2147483647 w 174"/>
              <a:gd name="T3" fmla="*/ 2147483647 h 255"/>
              <a:gd name="T4" fmla="*/ 2147483647 w 174"/>
              <a:gd name="T5" fmla="*/ 0 h 255"/>
              <a:gd name="T6" fmla="*/ 0 60000 65536"/>
              <a:gd name="T7" fmla="*/ 0 60000 65536"/>
              <a:gd name="T8" fmla="*/ 0 60000 65536"/>
              <a:gd name="T9" fmla="*/ 0 w 174"/>
              <a:gd name="T10" fmla="*/ 0 h 255"/>
              <a:gd name="T11" fmla="*/ 174 w 174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" h="255">
                <a:moveTo>
                  <a:pt x="0" y="255"/>
                </a:moveTo>
                <a:lnTo>
                  <a:pt x="174" y="189"/>
                </a:lnTo>
                <a:lnTo>
                  <a:pt x="174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Freeform 16"/>
          <p:cNvSpPr>
            <a:spLocks/>
          </p:cNvSpPr>
          <p:nvPr/>
        </p:nvSpPr>
        <p:spPr bwMode="auto">
          <a:xfrm>
            <a:off x="5830888" y="1541463"/>
            <a:ext cx="1643062" cy="2425700"/>
          </a:xfrm>
          <a:custGeom>
            <a:avLst/>
            <a:gdLst>
              <a:gd name="T0" fmla="*/ 0 w 173"/>
              <a:gd name="T1" fmla="*/ 2147483647 h 255"/>
              <a:gd name="T2" fmla="*/ 2147483647 w 173"/>
              <a:gd name="T3" fmla="*/ 2147483647 h 255"/>
              <a:gd name="T4" fmla="*/ 2147483647 w 173"/>
              <a:gd name="T5" fmla="*/ 0 h 255"/>
              <a:gd name="T6" fmla="*/ 0 60000 65536"/>
              <a:gd name="T7" fmla="*/ 0 60000 65536"/>
              <a:gd name="T8" fmla="*/ 0 60000 65536"/>
              <a:gd name="T9" fmla="*/ 0 w 173"/>
              <a:gd name="T10" fmla="*/ 0 h 255"/>
              <a:gd name="T11" fmla="*/ 173 w 173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" h="255">
                <a:moveTo>
                  <a:pt x="0" y="255"/>
                </a:moveTo>
                <a:lnTo>
                  <a:pt x="173" y="189"/>
                </a:lnTo>
                <a:lnTo>
                  <a:pt x="17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1" name="Freeform 17"/>
          <p:cNvSpPr>
            <a:spLocks/>
          </p:cNvSpPr>
          <p:nvPr/>
        </p:nvSpPr>
        <p:spPr bwMode="auto">
          <a:xfrm>
            <a:off x="5461000" y="1293813"/>
            <a:ext cx="1643063" cy="2436812"/>
          </a:xfrm>
          <a:custGeom>
            <a:avLst/>
            <a:gdLst>
              <a:gd name="T0" fmla="*/ 0 w 173"/>
              <a:gd name="T1" fmla="*/ 2147483647 h 256"/>
              <a:gd name="T2" fmla="*/ 2147483647 w 173"/>
              <a:gd name="T3" fmla="*/ 2147483647 h 256"/>
              <a:gd name="T4" fmla="*/ 2147483647 w 173"/>
              <a:gd name="T5" fmla="*/ 0 h 256"/>
              <a:gd name="T6" fmla="*/ 0 60000 65536"/>
              <a:gd name="T7" fmla="*/ 0 60000 65536"/>
              <a:gd name="T8" fmla="*/ 0 60000 65536"/>
              <a:gd name="T9" fmla="*/ 0 w 173"/>
              <a:gd name="T10" fmla="*/ 0 h 256"/>
              <a:gd name="T11" fmla="*/ 173 w 173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" h="256">
                <a:moveTo>
                  <a:pt x="0" y="256"/>
                </a:moveTo>
                <a:lnTo>
                  <a:pt x="173" y="189"/>
                </a:lnTo>
                <a:lnTo>
                  <a:pt x="173" y="0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Freeform 18"/>
          <p:cNvSpPr>
            <a:spLocks/>
          </p:cNvSpPr>
          <p:nvPr/>
        </p:nvSpPr>
        <p:spPr bwMode="auto">
          <a:xfrm>
            <a:off x="5356225" y="2844800"/>
            <a:ext cx="2895600" cy="828675"/>
          </a:xfrm>
          <a:custGeom>
            <a:avLst/>
            <a:gdLst>
              <a:gd name="T0" fmla="*/ 0 w 305"/>
              <a:gd name="T1" fmla="*/ 2147483647 h 87"/>
              <a:gd name="T2" fmla="*/ 2147483647 w 305"/>
              <a:gd name="T3" fmla="*/ 0 h 87"/>
              <a:gd name="T4" fmla="*/ 2147483647 w 305"/>
              <a:gd name="T5" fmla="*/ 2147483647 h 87"/>
              <a:gd name="T6" fmla="*/ 0 60000 65536"/>
              <a:gd name="T7" fmla="*/ 0 60000 65536"/>
              <a:gd name="T8" fmla="*/ 0 60000 65536"/>
              <a:gd name="T9" fmla="*/ 0 w 305"/>
              <a:gd name="T10" fmla="*/ 0 h 87"/>
              <a:gd name="T11" fmla="*/ 305 w 305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87">
                <a:moveTo>
                  <a:pt x="0" y="67"/>
                </a:moveTo>
                <a:lnTo>
                  <a:pt x="173" y="0"/>
                </a:lnTo>
                <a:lnTo>
                  <a:pt x="305" y="87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Freeform 19"/>
          <p:cNvSpPr>
            <a:spLocks/>
          </p:cNvSpPr>
          <p:nvPr/>
        </p:nvSpPr>
        <p:spPr bwMode="auto">
          <a:xfrm>
            <a:off x="5356225" y="2425700"/>
            <a:ext cx="2895600" cy="819150"/>
          </a:xfrm>
          <a:custGeom>
            <a:avLst/>
            <a:gdLst>
              <a:gd name="T0" fmla="*/ 0 w 305"/>
              <a:gd name="T1" fmla="*/ 2147483647 h 86"/>
              <a:gd name="T2" fmla="*/ 2147483647 w 305"/>
              <a:gd name="T3" fmla="*/ 0 h 86"/>
              <a:gd name="T4" fmla="*/ 2147483647 w 305"/>
              <a:gd name="T5" fmla="*/ 2147483647 h 86"/>
              <a:gd name="T6" fmla="*/ 0 60000 65536"/>
              <a:gd name="T7" fmla="*/ 0 60000 65536"/>
              <a:gd name="T8" fmla="*/ 0 60000 65536"/>
              <a:gd name="T9" fmla="*/ 0 w 305"/>
              <a:gd name="T10" fmla="*/ 0 h 86"/>
              <a:gd name="T11" fmla="*/ 305 w 305"/>
              <a:gd name="T12" fmla="*/ 86 h 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86">
                <a:moveTo>
                  <a:pt x="0" y="66"/>
                </a:moveTo>
                <a:lnTo>
                  <a:pt x="173" y="0"/>
                </a:lnTo>
                <a:lnTo>
                  <a:pt x="305" y="86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5356225" y="1997075"/>
            <a:ext cx="2895600" cy="828675"/>
          </a:xfrm>
          <a:custGeom>
            <a:avLst/>
            <a:gdLst>
              <a:gd name="T0" fmla="*/ 0 w 305"/>
              <a:gd name="T1" fmla="*/ 2147483647 h 87"/>
              <a:gd name="T2" fmla="*/ 2147483647 w 305"/>
              <a:gd name="T3" fmla="*/ 0 h 87"/>
              <a:gd name="T4" fmla="*/ 2147483647 w 305"/>
              <a:gd name="T5" fmla="*/ 2147483647 h 87"/>
              <a:gd name="T6" fmla="*/ 0 60000 65536"/>
              <a:gd name="T7" fmla="*/ 0 60000 65536"/>
              <a:gd name="T8" fmla="*/ 0 60000 65536"/>
              <a:gd name="T9" fmla="*/ 0 w 305"/>
              <a:gd name="T10" fmla="*/ 0 h 87"/>
              <a:gd name="T11" fmla="*/ 305 w 305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87">
                <a:moveTo>
                  <a:pt x="0" y="67"/>
                </a:moveTo>
                <a:lnTo>
                  <a:pt x="173" y="0"/>
                </a:lnTo>
                <a:lnTo>
                  <a:pt x="305" y="87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5" name="Freeform 21"/>
          <p:cNvSpPr>
            <a:spLocks/>
          </p:cNvSpPr>
          <p:nvPr/>
        </p:nvSpPr>
        <p:spPr bwMode="auto">
          <a:xfrm>
            <a:off x="5356225" y="1579563"/>
            <a:ext cx="2895600" cy="817562"/>
          </a:xfrm>
          <a:custGeom>
            <a:avLst/>
            <a:gdLst>
              <a:gd name="T0" fmla="*/ 0 w 305"/>
              <a:gd name="T1" fmla="*/ 2147483647 h 86"/>
              <a:gd name="T2" fmla="*/ 2147483647 w 305"/>
              <a:gd name="T3" fmla="*/ 0 h 86"/>
              <a:gd name="T4" fmla="*/ 2147483647 w 305"/>
              <a:gd name="T5" fmla="*/ 2147483647 h 86"/>
              <a:gd name="T6" fmla="*/ 0 60000 65536"/>
              <a:gd name="T7" fmla="*/ 0 60000 65536"/>
              <a:gd name="T8" fmla="*/ 0 60000 65536"/>
              <a:gd name="T9" fmla="*/ 0 w 305"/>
              <a:gd name="T10" fmla="*/ 0 h 86"/>
              <a:gd name="T11" fmla="*/ 305 w 305"/>
              <a:gd name="T12" fmla="*/ 86 h 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" h="86">
                <a:moveTo>
                  <a:pt x="0" y="66"/>
                </a:moveTo>
                <a:lnTo>
                  <a:pt x="173" y="0"/>
                </a:lnTo>
                <a:lnTo>
                  <a:pt x="305" y="86"/>
                </a:lnTo>
              </a:path>
            </a:pathLst>
          </a:custGeom>
          <a:noFill/>
          <a:ln w="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 flipV="1">
            <a:off x="6610350" y="3844925"/>
            <a:ext cx="1641475" cy="636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Freeform 23"/>
          <p:cNvSpPr>
            <a:spLocks/>
          </p:cNvSpPr>
          <p:nvPr/>
        </p:nvSpPr>
        <p:spPr bwMode="auto">
          <a:xfrm>
            <a:off x="5356225" y="1855788"/>
            <a:ext cx="1254125" cy="2625725"/>
          </a:xfrm>
          <a:custGeom>
            <a:avLst/>
            <a:gdLst>
              <a:gd name="T0" fmla="*/ 2147483647 w 132"/>
              <a:gd name="T1" fmla="*/ 2147483647 h 276"/>
              <a:gd name="T2" fmla="*/ 0 w 132"/>
              <a:gd name="T3" fmla="*/ 2147483647 h 276"/>
              <a:gd name="T4" fmla="*/ 0 w 132"/>
              <a:gd name="T5" fmla="*/ 0 h 276"/>
              <a:gd name="T6" fmla="*/ 0 60000 65536"/>
              <a:gd name="T7" fmla="*/ 0 60000 65536"/>
              <a:gd name="T8" fmla="*/ 0 60000 65536"/>
              <a:gd name="T9" fmla="*/ 0 w 132"/>
              <a:gd name="T10" fmla="*/ 0 h 276"/>
              <a:gd name="T11" fmla="*/ 132 w 132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2" h="276">
                <a:moveTo>
                  <a:pt x="132" y="276"/>
                </a:moveTo>
                <a:lnTo>
                  <a:pt x="0" y="189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6638925" y="4462463"/>
            <a:ext cx="3810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6742113" y="4510088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>
            <a:off x="7027863" y="4319588"/>
            <a:ext cx="3810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7119938" y="43576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10</a:t>
            </a:r>
            <a:endParaRPr lang="en-US" sz="2400">
              <a:cs typeface="Arial" charset="0"/>
            </a:endParaRPr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7416800" y="4167188"/>
            <a:ext cx="3810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7508875" y="4214813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7805738" y="4014788"/>
            <a:ext cx="3810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7897813" y="4062413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30</a:t>
            </a:r>
            <a:endParaRPr lang="en-US" sz="2400">
              <a:cs typeface="Arial" charset="0"/>
            </a:endParaRPr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>
            <a:off x="8185150" y="3873500"/>
            <a:ext cx="3810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8286750" y="39116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40</a:t>
            </a:r>
            <a:endParaRPr lang="en-US" sz="2400">
              <a:cs typeface="Arial" charset="0"/>
            </a:endParaRPr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 flipH="1">
            <a:off x="6534150" y="4452938"/>
            <a:ext cx="3810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6456363" y="44815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 flipH="1">
            <a:off x="6164263" y="4205288"/>
            <a:ext cx="3810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6018213" y="42433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10</a:t>
            </a:r>
            <a:endParaRPr lang="en-US" sz="2400">
              <a:cs typeface="Arial" charset="0"/>
            </a:endParaRPr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 flipH="1">
            <a:off x="5792788" y="3967163"/>
            <a:ext cx="3810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3" name="Rectangle 39"/>
          <p:cNvSpPr>
            <a:spLocks noChangeArrowheads="1"/>
          </p:cNvSpPr>
          <p:nvPr/>
        </p:nvSpPr>
        <p:spPr bwMode="auto">
          <a:xfrm>
            <a:off x="5648325" y="399573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 flipH="1">
            <a:off x="5422900" y="3730625"/>
            <a:ext cx="38100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5" name="Rectangle 41"/>
          <p:cNvSpPr>
            <a:spLocks noChangeArrowheads="1"/>
          </p:cNvSpPr>
          <p:nvPr/>
        </p:nvSpPr>
        <p:spPr bwMode="auto">
          <a:xfrm>
            <a:off x="5278438" y="37592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30</a:t>
            </a:r>
            <a:endParaRPr lang="en-US" sz="2400">
              <a:cs typeface="Arial" charset="0"/>
            </a:endParaRPr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 flipH="1" flipV="1">
            <a:off x="5318125" y="3454400"/>
            <a:ext cx="3810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5173663" y="335915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 flipH="1" flipV="1">
            <a:off x="5318125" y="3025775"/>
            <a:ext cx="3810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9" name="Rectangle 45"/>
          <p:cNvSpPr>
            <a:spLocks noChangeArrowheads="1"/>
          </p:cNvSpPr>
          <p:nvPr/>
        </p:nvSpPr>
        <p:spPr bwMode="auto">
          <a:xfrm>
            <a:off x="5173663" y="2930525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22</a:t>
            </a:r>
            <a:endParaRPr lang="en-US" sz="2400">
              <a:cs typeface="Arial" charset="0"/>
            </a:endParaRPr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 flipH="1" flipV="1">
            <a:off x="5318125" y="2606675"/>
            <a:ext cx="38100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1" name="Rectangle 47"/>
          <p:cNvSpPr>
            <a:spLocks noChangeArrowheads="1"/>
          </p:cNvSpPr>
          <p:nvPr/>
        </p:nvSpPr>
        <p:spPr bwMode="auto">
          <a:xfrm>
            <a:off x="5173663" y="2511425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24</a:t>
            </a:r>
            <a:endParaRPr lang="en-US" sz="2400">
              <a:cs typeface="Arial" charset="0"/>
            </a:endParaRPr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 flipH="1" flipV="1">
            <a:off x="5318125" y="2187575"/>
            <a:ext cx="3810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3" name="Rectangle 49"/>
          <p:cNvSpPr>
            <a:spLocks noChangeArrowheads="1"/>
          </p:cNvSpPr>
          <p:nvPr/>
        </p:nvSpPr>
        <p:spPr bwMode="auto">
          <a:xfrm>
            <a:off x="5173663" y="20828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26</a:t>
            </a:r>
            <a:endParaRPr lang="en-US" sz="2400">
              <a:cs typeface="Arial" charset="0"/>
            </a:endParaRPr>
          </a:p>
        </p:txBody>
      </p:sp>
      <p:sp>
        <p:nvSpPr>
          <p:cNvPr id="31794" name="Oval 50"/>
          <p:cNvSpPr>
            <a:spLocks noChangeArrowheads="1"/>
          </p:cNvSpPr>
          <p:nvPr/>
        </p:nvSpPr>
        <p:spPr bwMode="auto">
          <a:xfrm>
            <a:off x="7521575" y="3957638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5" name="Oval 51"/>
          <p:cNvSpPr>
            <a:spLocks noChangeArrowheads="1"/>
          </p:cNvSpPr>
          <p:nvPr/>
        </p:nvSpPr>
        <p:spPr bwMode="auto">
          <a:xfrm>
            <a:off x="7521575" y="3957638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6" name="Oval 52"/>
          <p:cNvSpPr>
            <a:spLocks noChangeArrowheads="1"/>
          </p:cNvSpPr>
          <p:nvPr/>
        </p:nvSpPr>
        <p:spPr bwMode="auto">
          <a:xfrm>
            <a:off x="7483475" y="374015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7" name="Oval 53"/>
          <p:cNvSpPr>
            <a:spLocks noChangeArrowheads="1"/>
          </p:cNvSpPr>
          <p:nvPr/>
        </p:nvSpPr>
        <p:spPr bwMode="auto">
          <a:xfrm>
            <a:off x="7483475" y="37401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8" name="Oval 54"/>
          <p:cNvSpPr>
            <a:spLocks noChangeArrowheads="1"/>
          </p:cNvSpPr>
          <p:nvPr/>
        </p:nvSpPr>
        <p:spPr bwMode="auto">
          <a:xfrm>
            <a:off x="7056438" y="402431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99" name="Oval 55"/>
          <p:cNvSpPr>
            <a:spLocks noChangeArrowheads="1"/>
          </p:cNvSpPr>
          <p:nvPr/>
        </p:nvSpPr>
        <p:spPr bwMode="auto">
          <a:xfrm>
            <a:off x="7056438" y="402431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0" name="Oval 56"/>
          <p:cNvSpPr>
            <a:spLocks noChangeArrowheads="1"/>
          </p:cNvSpPr>
          <p:nvPr/>
        </p:nvSpPr>
        <p:spPr bwMode="auto">
          <a:xfrm>
            <a:off x="6865938" y="3854450"/>
            <a:ext cx="85725" cy="841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1" name="Oval 57"/>
          <p:cNvSpPr>
            <a:spLocks noChangeArrowheads="1"/>
          </p:cNvSpPr>
          <p:nvPr/>
        </p:nvSpPr>
        <p:spPr bwMode="auto">
          <a:xfrm>
            <a:off x="6865938" y="3854450"/>
            <a:ext cx="85725" cy="84138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2" name="Oval 58"/>
          <p:cNvSpPr>
            <a:spLocks noChangeArrowheads="1"/>
          </p:cNvSpPr>
          <p:nvPr/>
        </p:nvSpPr>
        <p:spPr bwMode="auto">
          <a:xfrm>
            <a:off x="7094538" y="37877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3" name="Oval 59"/>
          <p:cNvSpPr>
            <a:spLocks noChangeArrowheads="1"/>
          </p:cNvSpPr>
          <p:nvPr/>
        </p:nvSpPr>
        <p:spPr bwMode="auto">
          <a:xfrm>
            <a:off x="7094538" y="37877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4" name="Oval 60"/>
          <p:cNvSpPr>
            <a:spLocks noChangeArrowheads="1"/>
          </p:cNvSpPr>
          <p:nvPr/>
        </p:nvSpPr>
        <p:spPr bwMode="auto">
          <a:xfrm>
            <a:off x="7559675" y="33496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5" name="Oval 61"/>
          <p:cNvSpPr>
            <a:spLocks noChangeArrowheads="1"/>
          </p:cNvSpPr>
          <p:nvPr/>
        </p:nvSpPr>
        <p:spPr bwMode="auto">
          <a:xfrm>
            <a:off x="7559675" y="33496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6" name="Oval 62"/>
          <p:cNvSpPr>
            <a:spLocks noChangeArrowheads="1"/>
          </p:cNvSpPr>
          <p:nvPr/>
        </p:nvSpPr>
        <p:spPr bwMode="auto">
          <a:xfrm>
            <a:off x="6677025" y="3644900"/>
            <a:ext cx="84138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7" name="Oval 63"/>
          <p:cNvSpPr>
            <a:spLocks noChangeArrowheads="1"/>
          </p:cNvSpPr>
          <p:nvPr/>
        </p:nvSpPr>
        <p:spPr bwMode="auto">
          <a:xfrm>
            <a:off x="6677025" y="3644900"/>
            <a:ext cx="84138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8" name="Oval 64"/>
          <p:cNvSpPr>
            <a:spLocks noChangeArrowheads="1"/>
          </p:cNvSpPr>
          <p:nvPr/>
        </p:nvSpPr>
        <p:spPr bwMode="auto">
          <a:xfrm>
            <a:off x="7796213" y="32734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9" name="Oval 65"/>
          <p:cNvSpPr>
            <a:spLocks noChangeArrowheads="1"/>
          </p:cNvSpPr>
          <p:nvPr/>
        </p:nvSpPr>
        <p:spPr bwMode="auto">
          <a:xfrm>
            <a:off x="7796213" y="32734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0" name="Oval 66"/>
          <p:cNvSpPr>
            <a:spLocks noChangeArrowheads="1"/>
          </p:cNvSpPr>
          <p:nvPr/>
        </p:nvSpPr>
        <p:spPr bwMode="auto">
          <a:xfrm>
            <a:off x="8015288" y="32734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1" name="Oval 67"/>
          <p:cNvSpPr>
            <a:spLocks noChangeArrowheads="1"/>
          </p:cNvSpPr>
          <p:nvPr/>
        </p:nvSpPr>
        <p:spPr bwMode="auto">
          <a:xfrm>
            <a:off x="8015288" y="32734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2" name="Oval 68"/>
          <p:cNvSpPr>
            <a:spLocks noChangeArrowheads="1"/>
          </p:cNvSpPr>
          <p:nvPr/>
        </p:nvSpPr>
        <p:spPr bwMode="auto">
          <a:xfrm>
            <a:off x="7569200" y="30829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3" name="Oval 69"/>
          <p:cNvSpPr>
            <a:spLocks noChangeArrowheads="1"/>
          </p:cNvSpPr>
          <p:nvPr/>
        </p:nvSpPr>
        <p:spPr bwMode="auto">
          <a:xfrm>
            <a:off x="7569200" y="30829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4" name="Oval 70"/>
          <p:cNvSpPr>
            <a:spLocks noChangeArrowheads="1"/>
          </p:cNvSpPr>
          <p:nvPr/>
        </p:nvSpPr>
        <p:spPr bwMode="auto">
          <a:xfrm>
            <a:off x="7872413" y="30829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5" name="Oval 71"/>
          <p:cNvSpPr>
            <a:spLocks noChangeArrowheads="1"/>
          </p:cNvSpPr>
          <p:nvPr/>
        </p:nvSpPr>
        <p:spPr bwMode="auto">
          <a:xfrm>
            <a:off x="7872413" y="30829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6" name="Oval 72"/>
          <p:cNvSpPr>
            <a:spLocks noChangeArrowheads="1"/>
          </p:cNvSpPr>
          <p:nvPr/>
        </p:nvSpPr>
        <p:spPr bwMode="auto">
          <a:xfrm>
            <a:off x="7132638" y="3397250"/>
            <a:ext cx="84137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7" name="Oval 73"/>
          <p:cNvSpPr>
            <a:spLocks noChangeArrowheads="1"/>
          </p:cNvSpPr>
          <p:nvPr/>
        </p:nvSpPr>
        <p:spPr bwMode="auto">
          <a:xfrm>
            <a:off x="7132638" y="3397250"/>
            <a:ext cx="84137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8" name="Oval 74"/>
          <p:cNvSpPr>
            <a:spLocks noChangeArrowheads="1"/>
          </p:cNvSpPr>
          <p:nvPr/>
        </p:nvSpPr>
        <p:spPr bwMode="auto">
          <a:xfrm>
            <a:off x="7369175" y="33305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19" name="Oval 75"/>
          <p:cNvSpPr>
            <a:spLocks noChangeArrowheads="1"/>
          </p:cNvSpPr>
          <p:nvPr/>
        </p:nvSpPr>
        <p:spPr bwMode="auto">
          <a:xfrm>
            <a:off x="7369175" y="33305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0" name="Oval 76"/>
          <p:cNvSpPr>
            <a:spLocks noChangeArrowheads="1"/>
          </p:cNvSpPr>
          <p:nvPr/>
        </p:nvSpPr>
        <p:spPr bwMode="auto">
          <a:xfrm>
            <a:off x="7321550" y="339725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1" name="Oval 77"/>
          <p:cNvSpPr>
            <a:spLocks noChangeArrowheads="1"/>
          </p:cNvSpPr>
          <p:nvPr/>
        </p:nvSpPr>
        <p:spPr bwMode="auto">
          <a:xfrm>
            <a:off x="7321550" y="33972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2" name="Oval 78"/>
          <p:cNvSpPr>
            <a:spLocks noChangeArrowheads="1"/>
          </p:cNvSpPr>
          <p:nvPr/>
        </p:nvSpPr>
        <p:spPr bwMode="auto">
          <a:xfrm>
            <a:off x="7312025" y="282575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3" name="Oval 79"/>
          <p:cNvSpPr>
            <a:spLocks noChangeArrowheads="1"/>
          </p:cNvSpPr>
          <p:nvPr/>
        </p:nvSpPr>
        <p:spPr bwMode="auto">
          <a:xfrm>
            <a:off x="7312025" y="28257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4" name="Oval 80"/>
          <p:cNvSpPr>
            <a:spLocks noChangeArrowheads="1"/>
          </p:cNvSpPr>
          <p:nvPr/>
        </p:nvSpPr>
        <p:spPr bwMode="auto">
          <a:xfrm>
            <a:off x="7142163" y="3187700"/>
            <a:ext cx="84137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5" name="Oval 81"/>
          <p:cNvSpPr>
            <a:spLocks noChangeArrowheads="1"/>
          </p:cNvSpPr>
          <p:nvPr/>
        </p:nvSpPr>
        <p:spPr bwMode="auto">
          <a:xfrm>
            <a:off x="7142163" y="3187700"/>
            <a:ext cx="84137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6" name="Oval 82"/>
          <p:cNvSpPr>
            <a:spLocks noChangeArrowheads="1"/>
          </p:cNvSpPr>
          <p:nvPr/>
        </p:nvSpPr>
        <p:spPr bwMode="auto">
          <a:xfrm>
            <a:off x="6875463" y="31210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7" name="Oval 83"/>
          <p:cNvSpPr>
            <a:spLocks noChangeArrowheads="1"/>
          </p:cNvSpPr>
          <p:nvPr/>
        </p:nvSpPr>
        <p:spPr bwMode="auto">
          <a:xfrm>
            <a:off x="6875463" y="31210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8" name="Oval 84"/>
          <p:cNvSpPr>
            <a:spLocks noChangeArrowheads="1"/>
          </p:cNvSpPr>
          <p:nvPr/>
        </p:nvSpPr>
        <p:spPr bwMode="auto">
          <a:xfrm>
            <a:off x="6410325" y="335915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29" name="Oval 85"/>
          <p:cNvSpPr>
            <a:spLocks noChangeArrowheads="1"/>
          </p:cNvSpPr>
          <p:nvPr/>
        </p:nvSpPr>
        <p:spPr bwMode="auto">
          <a:xfrm>
            <a:off x="6410325" y="33591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0" name="Oval 86"/>
          <p:cNvSpPr>
            <a:spLocks noChangeArrowheads="1"/>
          </p:cNvSpPr>
          <p:nvPr/>
        </p:nvSpPr>
        <p:spPr bwMode="auto">
          <a:xfrm>
            <a:off x="6553200" y="35972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1" name="Oval 87"/>
          <p:cNvSpPr>
            <a:spLocks noChangeArrowheads="1"/>
          </p:cNvSpPr>
          <p:nvPr/>
        </p:nvSpPr>
        <p:spPr bwMode="auto">
          <a:xfrm>
            <a:off x="6553200" y="35972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2" name="Oval 88"/>
          <p:cNvSpPr>
            <a:spLocks noChangeArrowheads="1"/>
          </p:cNvSpPr>
          <p:nvPr/>
        </p:nvSpPr>
        <p:spPr bwMode="auto">
          <a:xfrm>
            <a:off x="6667500" y="3473450"/>
            <a:ext cx="84138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3" name="Oval 89"/>
          <p:cNvSpPr>
            <a:spLocks noChangeArrowheads="1"/>
          </p:cNvSpPr>
          <p:nvPr/>
        </p:nvSpPr>
        <p:spPr bwMode="auto">
          <a:xfrm>
            <a:off x="6667500" y="3473450"/>
            <a:ext cx="84138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4" name="Oval 90"/>
          <p:cNvSpPr>
            <a:spLocks noChangeArrowheads="1"/>
          </p:cNvSpPr>
          <p:nvPr/>
        </p:nvSpPr>
        <p:spPr bwMode="auto">
          <a:xfrm>
            <a:off x="7578725" y="26828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5" name="Oval 91"/>
          <p:cNvSpPr>
            <a:spLocks noChangeArrowheads="1"/>
          </p:cNvSpPr>
          <p:nvPr/>
        </p:nvSpPr>
        <p:spPr bwMode="auto">
          <a:xfrm>
            <a:off x="7578725" y="26828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6" name="Oval 92"/>
          <p:cNvSpPr>
            <a:spLocks noChangeArrowheads="1"/>
          </p:cNvSpPr>
          <p:nvPr/>
        </p:nvSpPr>
        <p:spPr bwMode="auto">
          <a:xfrm>
            <a:off x="7321550" y="242570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7" name="Oval 93"/>
          <p:cNvSpPr>
            <a:spLocks noChangeArrowheads="1"/>
          </p:cNvSpPr>
          <p:nvPr/>
        </p:nvSpPr>
        <p:spPr bwMode="auto">
          <a:xfrm>
            <a:off x="7321550" y="242570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8" name="Oval 94"/>
          <p:cNvSpPr>
            <a:spLocks noChangeArrowheads="1"/>
          </p:cNvSpPr>
          <p:nvPr/>
        </p:nvSpPr>
        <p:spPr bwMode="auto">
          <a:xfrm>
            <a:off x="7312025" y="252095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39" name="Oval 95"/>
          <p:cNvSpPr>
            <a:spLocks noChangeArrowheads="1"/>
          </p:cNvSpPr>
          <p:nvPr/>
        </p:nvSpPr>
        <p:spPr bwMode="auto">
          <a:xfrm>
            <a:off x="7312025" y="25209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0" name="Oval 96"/>
          <p:cNvSpPr>
            <a:spLocks noChangeArrowheads="1"/>
          </p:cNvSpPr>
          <p:nvPr/>
        </p:nvSpPr>
        <p:spPr bwMode="auto">
          <a:xfrm>
            <a:off x="6324600" y="33115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1" name="Oval 97"/>
          <p:cNvSpPr>
            <a:spLocks noChangeArrowheads="1"/>
          </p:cNvSpPr>
          <p:nvPr/>
        </p:nvSpPr>
        <p:spPr bwMode="auto">
          <a:xfrm>
            <a:off x="6324600" y="33115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2" name="Oval 98"/>
          <p:cNvSpPr>
            <a:spLocks noChangeArrowheads="1"/>
          </p:cNvSpPr>
          <p:nvPr/>
        </p:nvSpPr>
        <p:spPr bwMode="auto">
          <a:xfrm>
            <a:off x="6221413" y="3140075"/>
            <a:ext cx="84137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3" name="Oval 99"/>
          <p:cNvSpPr>
            <a:spLocks noChangeArrowheads="1"/>
          </p:cNvSpPr>
          <p:nvPr/>
        </p:nvSpPr>
        <p:spPr bwMode="auto">
          <a:xfrm>
            <a:off x="6221413" y="3140075"/>
            <a:ext cx="84137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4" name="Oval 100"/>
          <p:cNvSpPr>
            <a:spLocks noChangeArrowheads="1"/>
          </p:cNvSpPr>
          <p:nvPr/>
        </p:nvSpPr>
        <p:spPr bwMode="auto">
          <a:xfrm>
            <a:off x="6884988" y="27971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5" name="Oval 101"/>
          <p:cNvSpPr>
            <a:spLocks noChangeArrowheads="1"/>
          </p:cNvSpPr>
          <p:nvPr/>
        </p:nvSpPr>
        <p:spPr bwMode="auto">
          <a:xfrm>
            <a:off x="6884988" y="27971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6" name="Oval 102"/>
          <p:cNvSpPr>
            <a:spLocks noChangeArrowheads="1"/>
          </p:cNvSpPr>
          <p:nvPr/>
        </p:nvSpPr>
        <p:spPr bwMode="auto">
          <a:xfrm>
            <a:off x="6770688" y="26257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7" name="Oval 103"/>
          <p:cNvSpPr>
            <a:spLocks noChangeArrowheads="1"/>
          </p:cNvSpPr>
          <p:nvPr/>
        </p:nvSpPr>
        <p:spPr bwMode="auto">
          <a:xfrm>
            <a:off x="6770688" y="26257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8" name="Oval 104"/>
          <p:cNvSpPr>
            <a:spLocks noChangeArrowheads="1"/>
          </p:cNvSpPr>
          <p:nvPr/>
        </p:nvSpPr>
        <p:spPr bwMode="auto">
          <a:xfrm>
            <a:off x="6619875" y="267335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49" name="Oval 105"/>
          <p:cNvSpPr>
            <a:spLocks noChangeArrowheads="1"/>
          </p:cNvSpPr>
          <p:nvPr/>
        </p:nvSpPr>
        <p:spPr bwMode="auto">
          <a:xfrm>
            <a:off x="6619875" y="26733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0" name="Oval 106"/>
          <p:cNvSpPr>
            <a:spLocks noChangeArrowheads="1"/>
          </p:cNvSpPr>
          <p:nvPr/>
        </p:nvSpPr>
        <p:spPr bwMode="auto">
          <a:xfrm>
            <a:off x="5954713" y="29495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1" name="Oval 107"/>
          <p:cNvSpPr>
            <a:spLocks noChangeArrowheads="1"/>
          </p:cNvSpPr>
          <p:nvPr/>
        </p:nvSpPr>
        <p:spPr bwMode="auto">
          <a:xfrm>
            <a:off x="5954713" y="29495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2" name="Oval 108"/>
          <p:cNvSpPr>
            <a:spLocks noChangeArrowheads="1"/>
          </p:cNvSpPr>
          <p:nvPr/>
        </p:nvSpPr>
        <p:spPr bwMode="auto">
          <a:xfrm>
            <a:off x="6069013" y="28733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3" name="Oval 109"/>
          <p:cNvSpPr>
            <a:spLocks noChangeArrowheads="1"/>
          </p:cNvSpPr>
          <p:nvPr/>
        </p:nvSpPr>
        <p:spPr bwMode="auto">
          <a:xfrm>
            <a:off x="6069013" y="28733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4" name="Oval 110"/>
          <p:cNvSpPr>
            <a:spLocks noChangeArrowheads="1"/>
          </p:cNvSpPr>
          <p:nvPr/>
        </p:nvSpPr>
        <p:spPr bwMode="auto">
          <a:xfrm>
            <a:off x="6980238" y="196850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5" name="Oval 111"/>
          <p:cNvSpPr>
            <a:spLocks noChangeArrowheads="1"/>
          </p:cNvSpPr>
          <p:nvPr/>
        </p:nvSpPr>
        <p:spPr bwMode="auto">
          <a:xfrm>
            <a:off x="6980238" y="196850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6" name="Oval 112"/>
          <p:cNvSpPr>
            <a:spLocks noChangeArrowheads="1"/>
          </p:cNvSpPr>
          <p:nvPr/>
        </p:nvSpPr>
        <p:spPr bwMode="auto">
          <a:xfrm>
            <a:off x="6543675" y="238760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7" name="Oval 113"/>
          <p:cNvSpPr>
            <a:spLocks noChangeArrowheads="1"/>
          </p:cNvSpPr>
          <p:nvPr/>
        </p:nvSpPr>
        <p:spPr bwMode="auto">
          <a:xfrm>
            <a:off x="6543675" y="238760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8" name="Oval 114"/>
          <p:cNvSpPr>
            <a:spLocks noChangeArrowheads="1"/>
          </p:cNvSpPr>
          <p:nvPr/>
        </p:nvSpPr>
        <p:spPr bwMode="auto">
          <a:xfrm>
            <a:off x="5773738" y="267335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59" name="Oval 115"/>
          <p:cNvSpPr>
            <a:spLocks noChangeArrowheads="1"/>
          </p:cNvSpPr>
          <p:nvPr/>
        </p:nvSpPr>
        <p:spPr bwMode="auto">
          <a:xfrm>
            <a:off x="5773738" y="26733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0" name="Oval 116"/>
          <p:cNvSpPr>
            <a:spLocks noChangeArrowheads="1"/>
          </p:cNvSpPr>
          <p:nvPr/>
        </p:nvSpPr>
        <p:spPr bwMode="auto">
          <a:xfrm>
            <a:off x="6865938" y="1922463"/>
            <a:ext cx="85725" cy="841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1" name="Oval 117"/>
          <p:cNvSpPr>
            <a:spLocks noChangeArrowheads="1"/>
          </p:cNvSpPr>
          <p:nvPr/>
        </p:nvSpPr>
        <p:spPr bwMode="auto">
          <a:xfrm>
            <a:off x="6865938" y="1922463"/>
            <a:ext cx="85725" cy="84137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2" name="Oval 118"/>
          <p:cNvSpPr>
            <a:spLocks noChangeArrowheads="1"/>
          </p:cNvSpPr>
          <p:nvPr/>
        </p:nvSpPr>
        <p:spPr bwMode="auto">
          <a:xfrm>
            <a:off x="6353175" y="22637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3" name="Oval 119"/>
          <p:cNvSpPr>
            <a:spLocks noChangeArrowheads="1"/>
          </p:cNvSpPr>
          <p:nvPr/>
        </p:nvSpPr>
        <p:spPr bwMode="auto">
          <a:xfrm>
            <a:off x="6353175" y="22637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4" name="Oval 120"/>
          <p:cNvSpPr>
            <a:spLocks noChangeArrowheads="1"/>
          </p:cNvSpPr>
          <p:nvPr/>
        </p:nvSpPr>
        <p:spPr bwMode="auto">
          <a:xfrm>
            <a:off x="7046913" y="19589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5" name="Oval 121"/>
          <p:cNvSpPr>
            <a:spLocks noChangeArrowheads="1"/>
          </p:cNvSpPr>
          <p:nvPr/>
        </p:nvSpPr>
        <p:spPr bwMode="auto">
          <a:xfrm>
            <a:off x="7046913" y="19589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6" name="Oval 122"/>
          <p:cNvSpPr>
            <a:spLocks noChangeArrowheads="1"/>
          </p:cNvSpPr>
          <p:nvPr/>
        </p:nvSpPr>
        <p:spPr bwMode="auto">
          <a:xfrm>
            <a:off x="6600825" y="1865313"/>
            <a:ext cx="85725" cy="841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7" name="Oval 123"/>
          <p:cNvSpPr>
            <a:spLocks noChangeArrowheads="1"/>
          </p:cNvSpPr>
          <p:nvPr/>
        </p:nvSpPr>
        <p:spPr bwMode="auto">
          <a:xfrm>
            <a:off x="6600825" y="1865313"/>
            <a:ext cx="85725" cy="84137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8" name="Oval 124"/>
          <p:cNvSpPr>
            <a:spLocks noChangeArrowheads="1"/>
          </p:cNvSpPr>
          <p:nvPr/>
        </p:nvSpPr>
        <p:spPr bwMode="auto">
          <a:xfrm>
            <a:off x="6780213" y="198755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69" name="Oval 125"/>
          <p:cNvSpPr>
            <a:spLocks noChangeArrowheads="1"/>
          </p:cNvSpPr>
          <p:nvPr/>
        </p:nvSpPr>
        <p:spPr bwMode="auto">
          <a:xfrm>
            <a:off x="6780213" y="19875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0" name="Oval 126"/>
          <p:cNvSpPr>
            <a:spLocks noChangeArrowheads="1"/>
          </p:cNvSpPr>
          <p:nvPr/>
        </p:nvSpPr>
        <p:spPr bwMode="auto">
          <a:xfrm>
            <a:off x="5907088" y="23971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1" name="Oval 127"/>
          <p:cNvSpPr>
            <a:spLocks noChangeArrowheads="1"/>
          </p:cNvSpPr>
          <p:nvPr/>
        </p:nvSpPr>
        <p:spPr bwMode="auto">
          <a:xfrm>
            <a:off x="5907088" y="23971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2" name="Oval 128"/>
          <p:cNvSpPr>
            <a:spLocks noChangeArrowheads="1"/>
          </p:cNvSpPr>
          <p:nvPr/>
        </p:nvSpPr>
        <p:spPr bwMode="auto">
          <a:xfrm>
            <a:off x="5508625" y="22637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3" name="Oval 129"/>
          <p:cNvSpPr>
            <a:spLocks noChangeArrowheads="1"/>
          </p:cNvSpPr>
          <p:nvPr/>
        </p:nvSpPr>
        <p:spPr bwMode="auto">
          <a:xfrm>
            <a:off x="5508625" y="22637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4" name="Oval 130"/>
          <p:cNvSpPr>
            <a:spLocks noChangeArrowheads="1"/>
          </p:cNvSpPr>
          <p:nvPr/>
        </p:nvSpPr>
        <p:spPr bwMode="auto">
          <a:xfrm>
            <a:off x="6827838" y="1836738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5" name="Oval 131"/>
          <p:cNvSpPr>
            <a:spLocks noChangeArrowheads="1"/>
          </p:cNvSpPr>
          <p:nvPr/>
        </p:nvSpPr>
        <p:spPr bwMode="auto">
          <a:xfrm>
            <a:off x="6827838" y="1836738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6" name="Oval 132"/>
          <p:cNvSpPr>
            <a:spLocks noChangeArrowheads="1"/>
          </p:cNvSpPr>
          <p:nvPr/>
        </p:nvSpPr>
        <p:spPr bwMode="auto">
          <a:xfrm>
            <a:off x="6097588" y="196850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7" name="Oval 133"/>
          <p:cNvSpPr>
            <a:spLocks noChangeArrowheads="1"/>
          </p:cNvSpPr>
          <p:nvPr/>
        </p:nvSpPr>
        <p:spPr bwMode="auto">
          <a:xfrm>
            <a:off x="6097588" y="196850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8" name="Oval 134"/>
          <p:cNvSpPr>
            <a:spLocks noChangeArrowheads="1"/>
          </p:cNvSpPr>
          <p:nvPr/>
        </p:nvSpPr>
        <p:spPr bwMode="auto">
          <a:xfrm>
            <a:off x="5632450" y="21875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79" name="Oval 135"/>
          <p:cNvSpPr>
            <a:spLocks noChangeArrowheads="1"/>
          </p:cNvSpPr>
          <p:nvPr/>
        </p:nvSpPr>
        <p:spPr bwMode="auto">
          <a:xfrm>
            <a:off x="5632450" y="21875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0" name="Oval 136"/>
          <p:cNvSpPr>
            <a:spLocks noChangeArrowheads="1"/>
          </p:cNvSpPr>
          <p:nvPr/>
        </p:nvSpPr>
        <p:spPr bwMode="auto">
          <a:xfrm>
            <a:off x="6126163" y="20542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1" name="Oval 137"/>
          <p:cNvSpPr>
            <a:spLocks noChangeArrowheads="1"/>
          </p:cNvSpPr>
          <p:nvPr/>
        </p:nvSpPr>
        <p:spPr bwMode="auto">
          <a:xfrm>
            <a:off x="6126163" y="20542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2" name="Oval 138"/>
          <p:cNvSpPr>
            <a:spLocks noChangeArrowheads="1"/>
          </p:cNvSpPr>
          <p:nvPr/>
        </p:nvSpPr>
        <p:spPr bwMode="auto">
          <a:xfrm>
            <a:off x="5708650" y="2063750"/>
            <a:ext cx="84138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3" name="Oval 139"/>
          <p:cNvSpPr>
            <a:spLocks noChangeArrowheads="1"/>
          </p:cNvSpPr>
          <p:nvPr/>
        </p:nvSpPr>
        <p:spPr bwMode="auto">
          <a:xfrm>
            <a:off x="5708650" y="2063750"/>
            <a:ext cx="84138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4" name="Oval 140"/>
          <p:cNvSpPr>
            <a:spLocks noChangeArrowheads="1"/>
          </p:cNvSpPr>
          <p:nvPr/>
        </p:nvSpPr>
        <p:spPr bwMode="auto">
          <a:xfrm>
            <a:off x="6515100" y="1884363"/>
            <a:ext cx="85725" cy="841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5" name="Oval 141"/>
          <p:cNvSpPr>
            <a:spLocks noChangeArrowheads="1"/>
          </p:cNvSpPr>
          <p:nvPr/>
        </p:nvSpPr>
        <p:spPr bwMode="auto">
          <a:xfrm>
            <a:off x="6515100" y="1884363"/>
            <a:ext cx="85725" cy="84137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6" name="Oval 142"/>
          <p:cNvSpPr>
            <a:spLocks noChangeArrowheads="1"/>
          </p:cNvSpPr>
          <p:nvPr/>
        </p:nvSpPr>
        <p:spPr bwMode="auto">
          <a:xfrm>
            <a:off x="6667500" y="1855788"/>
            <a:ext cx="84138" cy="84137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7" name="Oval 143"/>
          <p:cNvSpPr>
            <a:spLocks noChangeArrowheads="1"/>
          </p:cNvSpPr>
          <p:nvPr/>
        </p:nvSpPr>
        <p:spPr bwMode="auto">
          <a:xfrm>
            <a:off x="6667500" y="1855788"/>
            <a:ext cx="84138" cy="84137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8" name="Oval 144"/>
          <p:cNvSpPr>
            <a:spLocks noChangeArrowheads="1"/>
          </p:cNvSpPr>
          <p:nvPr/>
        </p:nvSpPr>
        <p:spPr bwMode="auto">
          <a:xfrm>
            <a:off x="6088063" y="206375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89" name="Oval 145"/>
          <p:cNvSpPr>
            <a:spLocks noChangeArrowheads="1"/>
          </p:cNvSpPr>
          <p:nvPr/>
        </p:nvSpPr>
        <p:spPr bwMode="auto">
          <a:xfrm>
            <a:off x="6088063" y="20637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0" name="Oval 146"/>
          <p:cNvSpPr>
            <a:spLocks noChangeArrowheads="1"/>
          </p:cNvSpPr>
          <p:nvPr/>
        </p:nvSpPr>
        <p:spPr bwMode="auto">
          <a:xfrm>
            <a:off x="6286500" y="180816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1" name="Oval 147"/>
          <p:cNvSpPr>
            <a:spLocks noChangeArrowheads="1"/>
          </p:cNvSpPr>
          <p:nvPr/>
        </p:nvSpPr>
        <p:spPr bwMode="auto">
          <a:xfrm>
            <a:off x="6286500" y="180816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2" name="Oval 148"/>
          <p:cNvSpPr>
            <a:spLocks noChangeArrowheads="1"/>
          </p:cNvSpPr>
          <p:nvPr/>
        </p:nvSpPr>
        <p:spPr bwMode="auto">
          <a:xfrm>
            <a:off x="5935663" y="20542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3" name="Oval 149"/>
          <p:cNvSpPr>
            <a:spLocks noChangeArrowheads="1"/>
          </p:cNvSpPr>
          <p:nvPr/>
        </p:nvSpPr>
        <p:spPr bwMode="auto">
          <a:xfrm>
            <a:off x="5935663" y="20542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4" name="Oval 150"/>
          <p:cNvSpPr>
            <a:spLocks noChangeArrowheads="1"/>
          </p:cNvSpPr>
          <p:nvPr/>
        </p:nvSpPr>
        <p:spPr bwMode="auto">
          <a:xfrm>
            <a:off x="6438900" y="1550988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5" name="Oval 151"/>
          <p:cNvSpPr>
            <a:spLocks noChangeArrowheads="1"/>
          </p:cNvSpPr>
          <p:nvPr/>
        </p:nvSpPr>
        <p:spPr bwMode="auto">
          <a:xfrm>
            <a:off x="6438900" y="1550988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6" name="Oval 152"/>
          <p:cNvSpPr>
            <a:spLocks noChangeArrowheads="1"/>
          </p:cNvSpPr>
          <p:nvPr/>
        </p:nvSpPr>
        <p:spPr bwMode="auto">
          <a:xfrm>
            <a:off x="5935663" y="1684338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7" name="Oval 153"/>
          <p:cNvSpPr>
            <a:spLocks noChangeArrowheads="1"/>
          </p:cNvSpPr>
          <p:nvPr/>
        </p:nvSpPr>
        <p:spPr bwMode="auto">
          <a:xfrm>
            <a:off x="5935663" y="1684338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8" name="Oval 154"/>
          <p:cNvSpPr>
            <a:spLocks noChangeArrowheads="1"/>
          </p:cNvSpPr>
          <p:nvPr/>
        </p:nvSpPr>
        <p:spPr bwMode="auto">
          <a:xfrm>
            <a:off x="5821363" y="169386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99" name="Oval 155"/>
          <p:cNvSpPr>
            <a:spLocks noChangeArrowheads="1"/>
          </p:cNvSpPr>
          <p:nvPr/>
        </p:nvSpPr>
        <p:spPr bwMode="auto">
          <a:xfrm>
            <a:off x="5821363" y="169386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0" name="Rectangle 156"/>
          <p:cNvSpPr>
            <a:spLocks noChangeArrowheads="1"/>
          </p:cNvSpPr>
          <p:nvPr/>
        </p:nvSpPr>
        <p:spPr bwMode="auto">
          <a:xfrm>
            <a:off x="544513" y="1636713"/>
            <a:ext cx="3763962" cy="2743200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1" name="Line 157"/>
          <p:cNvSpPr>
            <a:spLocks noChangeShapeType="1"/>
          </p:cNvSpPr>
          <p:nvPr/>
        </p:nvSpPr>
        <p:spPr bwMode="auto">
          <a:xfrm>
            <a:off x="544513" y="4379913"/>
            <a:ext cx="37639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2" name="Line 158"/>
          <p:cNvSpPr>
            <a:spLocks noChangeShapeType="1"/>
          </p:cNvSpPr>
          <p:nvPr/>
        </p:nvSpPr>
        <p:spPr bwMode="auto">
          <a:xfrm flipV="1">
            <a:off x="544513" y="1636713"/>
            <a:ext cx="1587" cy="2743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3" name="Line 159"/>
          <p:cNvSpPr>
            <a:spLocks noChangeShapeType="1"/>
          </p:cNvSpPr>
          <p:nvPr/>
        </p:nvSpPr>
        <p:spPr bwMode="auto">
          <a:xfrm flipV="1">
            <a:off x="544513" y="4338638"/>
            <a:ext cx="1587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4" name="Rectangle 160"/>
          <p:cNvSpPr>
            <a:spLocks noChangeArrowheads="1"/>
          </p:cNvSpPr>
          <p:nvPr/>
        </p:nvSpPr>
        <p:spPr bwMode="auto">
          <a:xfrm>
            <a:off x="539750" y="44037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31905" name="Line 161"/>
          <p:cNvSpPr>
            <a:spLocks noChangeShapeType="1"/>
          </p:cNvSpPr>
          <p:nvPr/>
        </p:nvSpPr>
        <p:spPr bwMode="auto">
          <a:xfrm flipV="1">
            <a:off x="2425700" y="4338638"/>
            <a:ext cx="1588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6" name="Rectangle 162"/>
          <p:cNvSpPr>
            <a:spLocks noChangeArrowheads="1"/>
          </p:cNvSpPr>
          <p:nvPr/>
        </p:nvSpPr>
        <p:spPr bwMode="auto">
          <a:xfrm>
            <a:off x="2381250" y="4403725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10</a:t>
            </a:r>
            <a:endParaRPr lang="en-US" sz="2400">
              <a:cs typeface="Arial" charset="0"/>
            </a:endParaRPr>
          </a:p>
        </p:txBody>
      </p:sp>
      <p:sp>
        <p:nvSpPr>
          <p:cNvPr id="31907" name="Line 163"/>
          <p:cNvSpPr>
            <a:spLocks noChangeShapeType="1"/>
          </p:cNvSpPr>
          <p:nvPr/>
        </p:nvSpPr>
        <p:spPr bwMode="auto">
          <a:xfrm flipV="1">
            <a:off x="4308475" y="4338638"/>
            <a:ext cx="1588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08" name="Rectangle 164"/>
          <p:cNvSpPr>
            <a:spLocks noChangeArrowheads="1"/>
          </p:cNvSpPr>
          <p:nvPr/>
        </p:nvSpPr>
        <p:spPr bwMode="auto">
          <a:xfrm>
            <a:off x="4264025" y="4403725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31909" name="Line 165"/>
          <p:cNvSpPr>
            <a:spLocks noChangeShapeType="1"/>
          </p:cNvSpPr>
          <p:nvPr/>
        </p:nvSpPr>
        <p:spPr bwMode="auto">
          <a:xfrm>
            <a:off x="544513" y="4379913"/>
            <a:ext cx="333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0" name="Rectangle 166"/>
          <p:cNvSpPr>
            <a:spLocks noChangeArrowheads="1"/>
          </p:cNvSpPr>
          <p:nvPr/>
        </p:nvSpPr>
        <p:spPr bwMode="auto">
          <a:xfrm>
            <a:off x="469900" y="4313238"/>
            <a:ext cx="698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31911" name="Line 167"/>
          <p:cNvSpPr>
            <a:spLocks noChangeShapeType="1"/>
          </p:cNvSpPr>
          <p:nvPr/>
        </p:nvSpPr>
        <p:spPr bwMode="auto">
          <a:xfrm>
            <a:off x="544513" y="3008313"/>
            <a:ext cx="333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2" name="Rectangle 168"/>
          <p:cNvSpPr>
            <a:spLocks noChangeArrowheads="1"/>
          </p:cNvSpPr>
          <p:nvPr/>
        </p:nvSpPr>
        <p:spPr bwMode="auto">
          <a:xfrm>
            <a:off x="404813" y="2944813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31913" name="Line 169"/>
          <p:cNvSpPr>
            <a:spLocks noChangeShapeType="1"/>
          </p:cNvSpPr>
          <p:nvPr/>
        </p:nvSpPr>
        <p:spPr bwMode="auto">
          <a:xfrm>
            <a:off x="544513" y="1636713"/>
            <a:ext cx="333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4" name="Rectangle 170"/>
          <p:cNvSpPr>
            <a:spLocks noChangeArrowheads="1"/>
          </p:cNvSpPr>
          <p:nvPr/>
        </p:nvSpPr>
        <p:spPr bwMode="auto">
          <a:xfrm>
            <a:off x="404813" y="1573213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40</a:t>
            </a:r>
            <a:endParaRPr lang="en-US" sz="2400">
              <a:cs typeface="Arial" charset="0"/>
            </a:endParaRPr>
          </a:p>
        </p:txBody>
      </p:sp>
      <p:sp>
        <p:nvSpPr>
          <p:cNvPr id="31915" name="Oval 171"/>
          <p:cNvSpPr>
            <a:spLocks noChangeArrowheads="1"/>
          </p:cNvSpPr>
          <p:nvPr/>
        </p:nvSpPr>
        <p:spPr bwMode="auto">
          <a:xfrm>
            <a:off x="690563" y="3594100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6" name="Oval 172"/>
          <p:cNvSpPr>
            <a:spLocks noChangeArrowheads="1"/>
          </p:cNvSpPr>
          <p:nvPr/>
        </p:nvSpPr>
        <p:spPr bwMode="auto">
          <a:xfrm>
            <a:off x="690563" y="3594100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7" name="Oval 173"/>
          <p:cNvSpPr>
            <a:spLocks noChangeArrowheads="1"/>
          </p:cNvSpPr>
          <p:nvPr/>
        </p:nvSpPr>
        <p:spPr bwMode="auto">
          <a:xfrm>
            <a:off x="882650" y="3168650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8" name="Oval 174"/>
          <p:cNvSpPr>
            <a:spLocks noChangeArrowheads="1"/>
          </p:cNvSpPr>
          <p:nvPr/>
        </p:nvSpPr>
        <p:spPr bwMode="auto">
          <a:xfrm>
            <a:off x="882650" y="3168650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19" name="Oval 175"/>
          <p:cNvSpPr>
            <a:spLocks noChangeArrowheads="1"/>
          </p:cNvSpPr>
          <p:nvPr/>
        </p:nvSpPr>
        <p:spPr bwMode="auto">
          <a:xfrm>
            <a:off x="1071563" y="3546475"/>
            <a:ext cx="7937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0" name="Oval 176"/>
          <p:cNvSpPr>
            <a:spLocks noChangeArrowheads="1"/>
          </p:cNvSpPr>
          <p:nvPr/>
        </p:nvSpPr>
        <p:spPr bwMode="auto">
          <a:xfrm>
            <a:off x="1071563" y="3546475"/>
            <a:ext cx="79375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1" name="Oval 177"/>
          <p:cNvSpPr>
            <a:spLocks noChangeArrowheads="1"/>
          </p:cNvSpPr>
          <p:nvPr/>
        </p:nvSpPr>
        <p:spPr bwMode="auto">
          <a:xfrm>
            <a:off x="1254125" y="3602038"/>
            <a:ext cx="7937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2" name="Oval 178"/>
          <p:cNvSpPr>
            <a:spLocks noChangeArrowheads="1"/>
          </p:cNvSpPr>
          <p:nvPr/>
        </p:nvSpPr>
        <p:spPr bwMode="auto">
          <a:xfrm>
            <a:off x="1254125" y="3602038"/>
            <a:ext cx="79375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3" name="Oval 179"/>
          <p:cNvSpPr>
            <a:spLocks noChangeArrowheads="1"/>
          </p:cNvSpPr>
          <p:nvPr/>
        </p:nvSpPr>
        <p:spPr bwMode="auto">
          <a:xfrm>
            <a:off x="1446213" y="3402013"/>
            <a:ext cx="76200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4" name="Oval 180"/>
          <p:cNvSpPr>
            <a:spLocks noChangeArrowheads="1"/>
          </p:cNvSpPr>
          <p:nvPr/>
        </p:nvSpPr>
        <p:spPr bwMode="auto">
          <a:xfrm>
            <a:off x="1446213" y="3402013"/>
            <a:ext cx="76200" cy="7143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5" name="Oval 181"/>
          <p:cNvSpPr>
            <a:spLocks noChangeArrowheads="1"/>
          </p:cNvSpPr>
          <p:nvPr/>
        </p:nvSpPr>
        <p:spPr bwMode="auto">
          <a:xfrm>
            <a:off x="1636713" y="3192463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6" name="Oval 182"/>
          <p:cNvSpPr>
            <a:spLocks noChangeArrowheads="1"/>
          </p:cNvSpPr>
          <p:nvPr/>
        </p:nvSpPr>
        <p:spPr bwMode="auto">
          <a:xfrm>
            <a:off x="1636713" y="3192463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7" name="Oval 183"/>
          <p:cNvSpPr>
            <a:spLocks noChangeArrowheads="1"/>
          </p:cNvSpPr>
          <p:nvPr/>
        </p:nvSpPr>
        <p:spPr bwMode="auto">
          <a:xfrm>
            <a:off x="1819275" y="3000375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8" name="Oval 184"/>
          <p:cNvSpPr>
            <a:spLocks noChangeArrowheads="1"/>
          </p:cNvSpPr>
          <p:nvPr/>
        </p:nvSpPr>
        <p:spPr bwMode="auto">
          <a:xfrm>
            <a:off x="1819275" y="3000375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29" name="Oval 185"/>
          <p:cNvSpPr>
            <a:spLocks noChangeArrowheads="1"/>
          </p:cNvSpPr>
          <p:nvPr/>
        </p:nvSpPr>
        <p:spPr bwMode="auto">
          <a:xfrm>
            <a:off x="2009775" y="3192463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0" name="Oval 186"/>
          <p:cNvSpPr>
            <a:spLocks noChangeArrowheads="1"/>
          </p:cNvSpPr>
          <p:nvPr/>
        </p:nvSpPr>
        <p:spPr bwMode="auto">
          <a:xfrm>
            <a:off x="2009775" y="3192463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1" name="Oval 187"/>
          <p:cNvSpPr>
            <a:spLocks noChangeArrowheads="1"/>
          </p:cNvSpPr>
          <p:nvPr/>
        </p:nvSpPr>
        <p:spPr bwMode="auto">
          <a:xfrm>
            <a:off x="2200275" y="2735263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2" name="Oval 188"/>
          <p:cNvSpPr>
            <a:spLocks noChangeArrowheads="1"/>
          </p:cNvSpPr>
          <p:nvPr/>
        </p:nvSpPr>
        <p:spPr bwMode="auto">
          <a:xfrm>
            <a:off x="2200275" y="2735263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3" name="Oval 189"/>
          <p:cNvSpPr>
            <a:spLocks noChangeArrowheads="1"/>
          </p:cNvSpPr>
          <p:nvPr/>
        </p:nvSpPr>
        <p:spPr bwMode="auto">
          <a:xfrm>
            <a:off x="2390775" y="2976563"/>
            <a:ext cx="77788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4" name="Oval 190"/>
          <p:cNvSpPr>
            <a:spLocks noChangeArrowheads="1"/>
          </p:cNvSpPr>
          <p:nvPr/>
        </p:nvSpPr>
        <p:spPr bwMode="auto">
          <a:xfrm>
            <a:off x="2390775" y="2976563"/>
            <a:ext cx="77788" cy="7143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5" name="Oval 191"/>
          <p:cNvSpPr>
            <a:spLocks noChangeArrowheads="1"/>
          </p:cNvSpPr>
          <p:nvPr/>
        </p:nvSpPr>
        <p:spPr bwMode="auto">
          <a:xfrm>
            <a:off x="2573338" y="2800350"/>
            <a:ext cx="77787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6" name="Oval 192"/>
          <p:cNvSpPr>
            <a:spLocks noChangeArrowheads="1"/>
          </p:cNvSpPr>
          <p:nvPr/>
        </p:nvSpPr>
        <p:spPr bwMode="auto">
          <a:xfrm>
            <a:off x="2573338" y="2800350"/>
            <a:ext cx="77787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7" name="Oval 193"/>
          <p:cNvSpPr>
            <a:spLocks noChangeArrowheads="1"/>
          </p:cNvSpPr>
          <p:nvPr/>
        </p:nvSpPr>
        <p:spPr bwMode="auto">
          <a:xfrm>
            <a:off x="2765425" y="2919413"/>
            <a:ext cx="76200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8" name="Oval 194"/>
          <p:cNvSpPr>
            <a:spLocks noChangeArrowheads="1"/>
          </p:cNvSpPr>
          <p:nvPr/>
        </p:nvSpPr>
        <p:spPr bwMode="auto">
          <a:xfrm>
            <a:off x="2765425" y="2919413"/>
            <a:ext cx="76200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39" name="Oval 195"/>
          <p:cNvSpPr>
            <a:spLocks noChangeArrowheads="1"/>
          </p:cNvSpPr>
          <p:nvPr/>
        </p:nvSpPr>
        <p:spPr bwMode="auto">
          <a:xfrm>
            <a:off x="2954338" y="2566988"/>
            <a:ext cx="7937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0" name="Oval 196"/>
          <p:cNvSpPr>
            <a:spLocks noChangeArrowheads="1"/>
          </p:cNvSpPr>
          <p:nvPr/>
        </p:nvSpPr>
        <p:spPr bwMode="auto">
          <a:xfrm>
            <a:off x="2954338" y="2566988"/>
            <a:ext cx="79375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1" name="Oval 197"/>
          <p:cNvSpPr>
            <a:spLocks noChangeArrowheads="1"/>
          </p:cNvSpPr>
          <p:nvPr/>
        </p:nvSpPr>
        <p:spPr bwMode="auto">
          <a:xfrm>
            <a:off x="3136900" y="2855913"/>
            <a:ext cx="7937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2" name="Oval 198"/>
          <p:cNvSpPr>
            <a:spLocks noChangeArrowheads="1"/>
          </p:cNvSpPr>
          <p:nvPr/>
        </p:nvSpPr>
        <p:spPr bwMode="auto">
          <a:xfrm>
            <a:off x="3136900" y="2855913"/>
            <a:ext cx="79375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3" name="Oval 199"/>
          <p:cNvSpPr>
            <a:spLocks noChangeArrowheads="1"/>
          </p:cNvSpPr>
          <p:nvPr/>
        </p:nvSpPr>
        <p:spPr bwMode="auto">
          <a:xfrm>
            <a:off x="3327400" y="2535238"/>
            <a:ext cx="77788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4" name="Oval 200"/>
          <p:cNvSpPr>
            <a:spLocks noChangeArrowheads="1"/>
          </p:cNvSpPr>
          <p:nvPr/>
        </p:nvSpPr>
        <p:spPr bwMode="auto">
          <a:xfrm>
            <a:off x="3327400" y="2535238"/>
            <a:ext cx="77788" cy="7143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5" name="Oval 201"/>
          <p:cNvSpPr>
            <a:spLocks noChangeArrowheads="1"/>
          </p:cNvSpPr>
          <p:nvPr/>
        </p:nvSpPr>
        <p:spPr bwMode="auto">
          <a:xfrm>
            <a:off x="3519488" y="2462213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6" name="Oval 202"/>
          <p:cNvSpPr>
            <a:spLocks noChangeArrowheads="1"/>
          </p:cNvSpPr>
          <p:nvPr/>
        </p:nvSpPr>
        <p:spPr bwMode="auto">
          <a:xfrm>
            <a:off x="3519488" y="2462213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7" name="Oval 203"/>
          <p:cNvSpPr>
            <a:spLocks noChangeArrowheads="1"/>
          </p:cNvSpPr>
          <p:nvPr/>
        </p:nvSpPr>
        <p:spPr bwMode="auto">
          <a:xfrm>
            <a:off x="3700463" y="2422525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8" name="Oval 204"/>
          <p:cNvSpPr>
            <a:spLocks noChangeArrowheads="1"/>
          </p:cNvSpPr>
          <p:nvPr/>
        </p:nvSpPr>
        <p:spPr bwMode="auto">
          <a:xfrm>
            <a:off x="3700463" y="2422525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49" name="Oval 205"/>
          <p:cNvSpPr>
            <a:spLocks noChangeArrowheads="1"/>
          </p:cNvSpPr>
          <p:nvPr/>
        </p:nvSpPr>
        <p:spPr bwMode="auto">
          <a:xfrm>
            <a:off x="3890963" y="2190750"/>
            <a:ext cx="7937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0" name="Oval 206"/>
          <p:cNvSpPr>
            <a:spLocks noChangeArrowheads="1"/>
          </p:cNvSpPr>
          <p:nvPr/>
        </p:nvSpPr>
        <p:spPr bwMode="auto">
          <a:xfrm>
            <a:off x="3890963" y="2190750"/>
            <a:ext cx="79375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1" name="Oval 207"/>
          <p:cNvSpPr>
            <a:spLocks noChangeArrowheads="1"/>
          </p:cNvSpPr>
          <p:nvPr/>
        </p:nvSpPr>
        <p:spPr bwMode="auto">
          <a:xfrm>
            <a:off x="4083050" y="2446338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2" name="Oval 208"/>
          <p:cNvSpPr>
            <a:spLocks noChangeArrowheads="1"/>
          </p:cNvSpPr>
          <p:nvPr/>
        </p:nvSpPr>
        <p:spPr bwMode="auto">
          <a:xfrm>
            <a:off x="4083050" y="2446338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3" name="Oval 209"/>
          <p:cNvSpPr>
            <a:spLocks noChangeArrowheads="1"/>
          </p:cNvSpPr>
          <p:nvPr/>
        </p:nvSpPr>
        <p:spPr bwMode="auto">
          <a:xfrm>
            <a:off x="4273550" y="1822450"/>
            <a:ext cx="777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4" name="Oval 210"/>
          <p:cNvSpPr>
            <a:spLocks noChangeArrowheads="1"/>
          </p:cNvSpPr>
          <p:nvPr/>
        </p:nvSpPr>
        <p:spPr bwMode="auto">
          <a:xfrm>
            <a:off x="4273550" y="1822450"/>
            <a:ext cx="77788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55" name="Text Box 211"/>
          <p:cNvSpPr txBox="1">
            <a:spLocks noChangeArrowheads="1"/>
          </p:cNvSpPr>
          <p:nvPr/>
        </p:nvSpPr>
        <p:spPr bwMode="auto">
          <a:xfrm>
            <a:off x="349250" y="5443538"/>
            <a:ext cx="23717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cs typeface="Arial" charset="0"/>
              </a:rPr>
              <a:t>Given examples</a:t>
            </a:r>
          </a:p>
        </p:txBody>
      </p:sp>
      <p:pic>
        <p:nvPicPr>
          <p:cNvPr id="31956" name="Picture 2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84488" y="5495925"/>
            <a:ext cx="2152650" cy="358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31957" name="Text Box 213"/>
          <p:cNvSpPr txBox="1">
            <a:spLocks noChangeArrowheads="1"/>
          </p:cNvSpPr>
          <p:nvPr/>
        </p:nvSpPr>
        <p:spPr bwMode="auto">
          <a:xfrm>
            <a:off x="339725" y="5948363"/>
            <a:ext cx="113347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cs typeface="Arial" charset="0"/>
              </a:rPr>
              <a:t>Predict</a:t>
            </a:r>
          </a:p>
        </p:txBody>
      </p:sp>
      <p:pic>
        <p:nvPicPr>
          <p:cNvPr id="31958" name="Picture 2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60525" y="6073775"/>
            <a:ext cx="8255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pic>
        <p:nvPicPr>
          <p:cNvPr id="31959" name="Picture 2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13375" y="6084888"/>
            <a:ext cx="8429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31960" name="Text Box 216"/>
          <p:cNvSpPr txBox="1">
            <a:spLocks noChangeArrowheads="1"/>
          </p:cNvSpPr>
          <p:nvPr/>
        </p:nvSpPr>
        <p:spPr bwMode="auto">
          <a:xfrm>
            <a:off x="2720975" y="5934075"/>
            <a:ext cx="25590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cs typeface="Arial" charset="0"/>
              </a:rPr>
              <a:t>given a new point</a:t>
            </a:r>
          </a:p>
        </p:txBody>
      </p:sp>
      <p:sp>
        <p:nvSpPr>
          <p:cNvPr id="31961" name="Slide Number Placeholder 2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87CC29-2507-4F6E-AE4E-551F60FAB4FF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8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2"/>
          <p:cNvSpPr>
            <a:spLocks noChangeArrowheads="1"/>
          </p:cNvSpPr>
          <p:nvPr/>
        </p:nvSpPr>
        <p:spPr bwMode="auto">
          <a:xfrm>
            <a:off x="6772275" y="262731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 flipV="1">
            <a:off x="544513" y="2159000"/>
            <a:ext cx="3781425" cy="15319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544513" y="4379913"/>
            <a:ext cx="37639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V="1">
            <a:off x="544513" y="1636713"/>
            <a:ext cx="1587" cy="27432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V="1">
            <a:off x="544513" y="4338638"/>
            <a:ext cx="1587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39750" y="4403725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V="1">
            <a:off x="4308475" y="4338638"/>
            <a:ext cx="1588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4264025" y="4403725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544513" y="4379913"/>
            <a:ext cx="333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469900" y="4313238"/>
            <a:ext cx="698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0</a:t>
            </a:r>
            <a:endParaRPr lang="en-US" sz="2400">
              <a:cs typeface="Arial" charset="0"/>
            </a:endParaRPr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544513" y="3008313"/>
            <a:ext cx="333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404813" y="2944813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20</a:t>
            </a:r>
            <a:endParaRPr lang="en-US" sz="2400">
              <a:cs typeface="Arial" charset="0"/>
            </a:endParaRPr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544513" y="1636713"/>
            <a:ext cx="333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404813" y="1573213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Helvetica" pitchFamily="34" charset="0"/>
                <a:cs typeface="Arial" charset="0"/>
              </a:rPr>
              <a:t>40</a:t>
            </a:r>
            <a:endParaRPr lang="en-US" sz="2400">
              <a:cs typeface="Arial" charset="0"/>
            </a:endParaRPr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690563" y="3594100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690563" y="3594100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882650" y="3168650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7" name="Oval 19"/>
          <p:cNvSpPr>
            <a:spLocks noChangeArrowheads="1"/>
          </p:cNvSpPr>
          <p:nvPr/>
        </p:nvSpPr>
        <p:spPr bwMode="auto">
          <a:xfrm>
            <a:off x="882650" y="3168650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1071563" y="3546475"/>
            <a:ext cx="7937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9" name="Oval 21"/>
          <p:cNvSpPr>
            <a:spLocks noChangeArrowheads="1"/>
          </p:cNvSpPr>
          <p:nvPr/>
        </p:nvSpPr>
        <p:spPr bwMode="auto">
          <a:xfrm>
            <a:off x="1071563" y="3546475"/>
            <a:ext cx="79375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1254125" y="3602038"/>
            <a:ext cx="7937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1" name="Oval 23"/>
          <p:cNvSpPr>
            <a:spLocks noChangeArrowheads="1"/>
          </p:cNvSpPr>
          <p:nvPr/>
        </p:nvSpPr>
        <p:spPr bwMode="auto">
          <a:xfrm>
            <a:off x="1254125" y="3602038"/>
            <a:ext cx="79375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2" name="Oval 24"/>
          <p:cNvSpPr>
            <a:spLocks noChangeArrowheads="1"/>
          </p:cNvSpPr>
          <p:nvPr/>
        </p:nvSpPr>
        <p:spPr bwMode="auto">
          <a:xfrm>
            <a:off x="1446213" y="3402013"/>
            <a:ext cx="76200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3" name="Oval 25"/>
          <p:cNvSpPr>
            <a:spLocks noChangeArrowheads="1"/>
          </p:cNvSpPr>
          <p:nvPr/>
        </p:nvSpPr>
        <p:spPr bwMode="auto">
          <a:xfrm>
            <a:off x="1446213" y="3402013"/>
            <a:ext cx="76200" cy="7143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4" name="Oval 26"/>
          <p:cNvSpPr>
            <a:spLocks noChangeArrowheads="1"/>
          </p:cNvSpPr>
          <p:nvPr/>
        </p:nvSpPr>
        <p:spPr bwMode="auto">
          <a:xfrm>
            <a:off x="1636713" y="3192463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5" name="Oval 27"/>
          <p:cNvSpPr>
            <a:spLocks noChangeArrowheads="1"/>
          </p:cNvSpPr>
          <p:nvPr/>
        </p:nvSpPr>
        <p:spPr bwMode="auto">
          <a:xfrm>
            <a:off x="1636713" y="3192463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6" name="Oval 28"/>
          <p:cNvSpPr>
            <a:spLocks noChangeArrowheads="1"/>
          </p:cNvSpPr>
          <p:nvPr/>
        </p:nvSpPr>
        <p:spPr bwMode="auto">
          <a:xfrm>
            <a:off x="1819275" y="3000375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7" name="Oval 29"/>
          <p:cNvSpPr>
            <a:spLocks noChangeArrowheads="1"/>
          </p:cNvSpPr>
          <p:nvPr/>
        </p:nvSpPr>
        <p:spPr bwMode="auto">
          <a:xfrm>
            <a:off x="1819275" y="3000375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8" name="Oval 30"/>
          <p:cNvSpPr>
            <a:spLocks noChangeArrowheads="1"/>
          </p:cNvSpPr>
          <p:nvPr/>
        </p:nvSpPr>
        <p:spPr bwMode="auto">
          <a:xfrm>
            <a:off x="2009775" y="3192463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9" name="Oval 31"/>
          <p:cNvSpPr>
            <a:spLocks noChangeArrowheads="1"/>
          </p:cNvSpPr>
          <p:nvPr/>
        </p:nvSpPr>
        <p:spPr bwMode="auto">
          <a:xfrm>
            <a:off x="2009775" y="3192463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0" name="Oval 32"/>
          <p:cNvSpPr>
            <a:spLocks noChangeArrowheads="1"/>
          </p:cNvSpPr>
          <p:nvPr/>
        </p:nvSpPr>
        <p:spPr bwMode="auto">
          <a:xfrm>
            <a:off x="2200275" y="2735263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1" name="Oval 33"/>
          <p:cNvSpPr>
            <a:spLocks noChangeArrowheads="1"/>
          </p:cNvSpPr>
          <p:nvPr/>
        </p:nvSpPr>
        <p:spPr bwMode="auto">
          <a:xfrm>
            <a:off x="2200275" y="2735263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2" name="Oval 34"/>
          <p:cNvSpPr>
            <a:spLocks noChangeArrowheads="1"/>
          </p:cNvSpPr>
          <p:nvPr/>
        </p:nvSpPr>
        <p:spPr bwMode="auto">
          <a:xfrm>
            <a:off x="2390775" y="2976563"/>
            <a:ext cx="77788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3" name="Oval 35"/>
          <p:cNvSpPr>
            <a:spLocks noChangeArrowheads="1"/>
          </p:cNvSpPr>
          <p:nvPr/>
        </p:nvSpPr>
        <p:spPr bwMode="auto">
          <a:xfrm>
            <a:off x="2390775" y="2976563"/>
            <a:ext cx="77788" cy="7143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4" name="Oval 36"/>
          <p:cNvSpPr>
            <a:spLocks noChangeArrowheads="1"/>
          </p:cNvSpPr>
          <p:nvPr/>
        </p:nvSpPr>
        <p:spPr bwMode="auto">
          <a:xfrm>
            <a:off x="2573338" y="2800350"/>
            <a:ext cx="77787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5" name="Oval 37"/>
          <p:cNvSpPr>
            <a:spLocks noChangeArrowheads="1"/>
          </p:cNvSpPr>
          <p:nvPr/>
        </p:nvSpPr>
        <p:spPr bwMode="auto">
          <a:xfrm>
            <a:off x="2573338" y="2800350"/>
            <a:ext cx="77787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6" name="Oval 38"/>
          <p:cNvSpPr>
            <a:spLocks noChangeArrowheads="1"/>
          </p:cNvSpPr>
          <p:nvPr/>
        </p:nvSpPr>
        <p:spPr bwMode="auto">
          <a:xfrm>
            <a:off x="2765425" y="2919413"/>
            <a:ext cx="76200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7" name="Oval 39"/>
          <p:cNvSpPr>
            <a:spLocks noChangeArrowheads="1"/>
          </p:cNvSpPr>
          <p:nvPr/>
        </p:nvSpPr>
        <p:spPr bwMode="auto">
          <a:xfrm>
            <a:off x="2765425" y="2919413"/>
            <a:ext cx="76200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8" name="Oval 40"/>
          <p:cNvSpPr>
            <a:spLocks noChangeArrowheads="1"/>
          </p:cNvSpPr>
          <p:nvPr/>
        </p:nvSpPr>
        <p:spPr bwMode="auto">
          <a:xfrm>
            <a:off x="2954338" y="2566988"/>
            <a:ext cx="7937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9" name="Oval 41"/>
          <p:cNvSpPr>
            <a:spLocks noChangeArrowheads="1"/>
          </p:cNvSpPr>
          <p:nvPr/>
        </p:nvSpPr>
        <p:spPr bwMode="auto">
          <a:xfrm>
            <a:off x="2954338" y="2566988"/>
            <a:ext cx="79375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0" name="Oval 42"/>
          <p:cNvSpPr>
            <a:spLocks noChangeArrowheads="1"/>
          </p:cNvSpPr>
          <p:nvPr/>
        </p:nvSpPr>
        <p:spPr bwMode="auto">
          <a:xfrm>
            <a:off x="3136900" y="2855913"/>
            <a:ext cx="7937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1" name="Oval 43"/>
          <p:cNvSpPr>
            <a:spLocks noChangeArrowheads="1"/>
          </p:cNvSpPr>
          <p:nvPr/>
        </p:nvSpPr>
        <p:spPr bwMode="auto">
          <a:xfrm>
            <a:off x="3136900" y="2855913"/>
            <a:ext cx="79375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2" name="Oval 44"/>
          <p:cNvSpPr>
            <a:spLocks noChangeArrowheads="1"/>
          </p:cNvSpPr>
          <p:nvPr/>
        </p:nvSpPr>
        <p:spPr bwMode="auto">
          <a:xfrm>
            <a:off x="3327400" y="2535238"/>
            <a:ext cx="77788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3" name="Oval 45"/>
          <p:cNvSpPr>
            <a:spLocks noChangeArrowheads="1"/>
          </p:cNvSpPr>
          <p:nvPr/>
        </p:nvSpPr>
        <p:spPr bwMode="auto">
          <a:xfrm>
            <a:off x="3327400" y="2535238"/>
            <a:ext cx="77788" cy="71437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4" name="Oval 46"/>
          <p:cNvSpPr>
            <a:spLocks noChangeArrowheads="1"/>
          </p:cNvSpPr>
          <p:nvPr/>
        </p:nvSpPr>
        <p:spPr bwMode="auto">
          <a:xfrm>
            <a:off x="3519488" y="2462213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5" name="Oval 47"/>
          <p:cNvSpPr>
            <a:spLocks noChangeArrowheads="1"/>
          </p:cNvSpPr>
          <p:nvPr/>
        </p:nvSpPr>
        <p:spPr bwMode="auto">
          <a:xfrm>
            <a:off x="3519488" y="2462213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6" name="Oval 48"/>
          <p:cNvSpPr>
            <a:spLocks noChangeArrowheads="1"/>
          </p:cNvSpPr>
          <p:nvPr/>
        </p:nvSpPr>
        <p:spPr bwMode="auto">
          <a:xfrm>
            <a:off x="3700463" y="2422525"/>
            <a:ext cx="77787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7" name="Oval 49"/>
          <p:cNvSpPr>
            <a:spLocks noChangeArrowheads="1"/>
          </p:cNvSpPr>
          <p:nvPr/>
        </p:nvSpPr>
        <p:spPr bwMode="auto">
          <a:xfrm>
            <a:off x="3700463" y="2422525"/>
            <a:ext cx="77787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8" name="Oval 50"/>
          <p:cNvSpPr>
            <a:spLocks noChangeArrowheads="1"/>
          </p:cNvSpPr>
          <p:nvPr/>
        </p:nvSpPr>
        <p:spPr bwMode="auto">
          <a:xfrm>
            <a:off x="3890963" y="2190750"/>
            <a:ext cx="79375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19" name="Oval 51"/>
          <p:cNvSpPr>
            <a:spLocks noChangeArrowheads="1"/>
          </p:cNvSpPr>
          <p:nvPr/>
        </p:nvSpPr>
        <p:spPr bwMode="auto">
          <a:xfrm>
            <a:off x="3890963" y="2190750"/>
            <a:ext cx="79375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0" name="Oval 52"/>
          <p:cNvSpPr>
            <a:spLocks noChangeArrowheads="1"/>
          </p:cNvSpPr>
          <p:nvPr/>
        </p:nvSpPr>
        <p:spPr bwMode="auto">
          <a:xfrm>
            <a:off x="4083050" y="2446338"/>
            <a:ext cx="77788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1" name="Oval 53"/>
          <p:cNvSpPr>
            <a:spLocks noChangeArrowheads="1"/>
          </p:cNvSpPr>
          <p:nvPr/>
        </p:nvSpPr>
        <p:spPr bwMode="auto">
          <a:xfrm>
            <a:off x="4083050" y="2446338"/>
            <a:ext cx="77788" cy="730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2" name="Oval 54"/>
          <p:cNvSpPr>
            <a:spLocks noChangeArrowheads="1"/>
          </p:cNvSpPr>
          <p:nvPr/>
        </p:nvSpPr>
        <p:spPr bwMode="auto">
          <a:xfrm>
            <a:off x="4273550" y="1822450"/>
            <a:ext cx="77788" cy="714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3" name="Oval 55"/>
          <p:cNvSpPr>
            <a:spLocks noChangeArrowheads="1"/>
          </p:cNvSpPr>
          <p:nvPr/>
        </p:nvSpPr>
        <p:spPr bwMode="auto">
          <a:xfrm>
            <a:off x="4273550" y="1822450"/>
            <a:ext cx="77788" cy="71438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5175250" y="1228725"/>
            <a:ext cx="3252788" cy="3743325"/>
            <a:chOff x="2396" y="1789"/>
            <a:chExt cx="2049" cy="2358"/>
          </a:xfrm>
        </p:grpSpPr>
        <p:sp>
          <p:nvSpPr>
            <p:cNvPr id="33112" name="Freeform 57"/>
            <p:cNvSpPr>
              <a:spLocks/>
            </p:cNvSpPr>
            <p:nvPr/>
          </p:nvSpPr>
          <p:spPr bwMode="auto">
            <a:xfrm>
              <a:off x="3546" y="1789"/>
              <a:ext cx="789" cy="1649"/>
            </a:xfrm>
            <a:custGeom>
              <a:avLst/>
              <a:gdLst>
                <a:gd name="T0" fmla="*/ 789 w 789"/>
                <a:gd name="T1" fmla="*/ 1649 h 1649"/>
                <a:gd name="T2" fmla="*/ 789 w 789"/>
                <a:gd name="T3" fmla="*/ 515 h 1649"/>
                <a:gd name="T4" fmla="*/ 0 w 789"/>
                <a:gd name="T5" fmla="*/ 0 h 1649"/>
                <a:gd name="T6" fmla="*/ 0 w 789"/>
                <a:gd name="T7" fmla="*/ 1133 h 1649"/>
                <a:gd name="T8" fmla="*/ 789 w 789"/>
                <a:gd name="T9" fmla="*/ 1649 h 16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1649"/>
                <a:gd name="T17" fmla="*/ 789 w 789"/>
                <a:gd name="T18" fmla="*/ 1649 h 16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1649">
                  <a:moveTo>
                    <a:pt x="789" y="1649"/>
                  </a:moveTo>
                  <a:lnTo>
                    <a:pt x="789" y="515"/>
                  </a:lnTo>
                  <a:lnTo>
                    <a:pt x="0" y="0"/>
                  </a:lnTo>
                  <a:lnTo>
                    <a:pt x="0" y="1133"/>
                  </a:lnTo>
                  <a:lnTo>
                    <a:pt x="789" y="164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3" name="Freeform 58"/>
            <p:cNvSpPr>
              <a:spLocks/>
            </p:cNvSpPr>
            <p:nvPr/>
          </p:nvSpPr>
          <p:spPr bwMode="auto">
            <a:xfrm>
              <a:off x="3546" y="1789"/>
              <a:ext cx="789" cy="1649"/>
            </a:xfrm>
            <a:custGeom>
              <a:avLst/>
              <a:gdLst>
                <a:gd name="T0" fmla="*/ 789 w 789"/>
                <a:gd name="T1" fmla="*/ 1649 h 1649"/>
                <a:gd name="T2" fmla="*/ 789 w 789"/>
                <a:gd name="T3" fmla="*/ 515 h 1649"/>
                <a:gd name="T4" fmla="*/ 0 w 789"/>
                <a:gd name="T5" fmla="*/ 0 h 1649"/>
                <a:gd name="T6" fmla="*/ 0 w 789"/>
                <a:gd name="T7" fmla="*/ 1133 h 1649"/>
                <a:gd name="T8" fmla="*/ 789 w 789"/>
                <a:gd name="T9" fmla="*/ 1649 h 16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1649"/>
                <a:gd name="T17" fmla="*/ 789 w 789"/>
                <a:gd name="T18" fmla="*/ 1649 h 16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1649">
                  <a:moveTo>
                    <a:pt x="789" y="1649"/>
                  </a:moveTo>
                  <a:lnTo>
                    <a:pt x="789" y="515"/>
                  </a:lnTo>
                  <a:lnTo>
                    <a:pt x="0" y="0"/>
                  </a:lnTo>
                  <a:lnTo>
                    <a:pt x="0" y="1133"/>
                  </a:lnTo>
                  <a:lnTo>
                    <a:pt x="789" y="1649"/>
                  </a:lnTo>
                </a:path>
              </a:pathLst>
            </a:cu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4" name="Freeform 59"/>
            <p:cNvSpPr>
              <a:spLocks/>
            </p:cNvSpPr>
            <p:nvPr/>
          </p:nvSpPr>
          <p:spPr bwMode="auto">
            <a:xfrm>
              <a:off x="2511" y="2922"/>
              <a:ext cx="1824" cy="917"/>
            </a:xfrm>
            <a:custGeom>
              <a:avLst/>
              <a:gdLst>
                <a:gd name="T0" fmla="*/ 790 w 1824"/>
                <a:gd name="T1" fmla="*/ 917 h 917"/>
                <a:gd name="T2" fmla="*/ 0 w 1824"/>
                <a:gd name="T3" fmla="*/ 396 h 917"/>
                <a:gd name="T4" fmla="*/ 1035 w 1824"/>
                <a:gd name="T5" fmla="*/ 0 h 917"/>
                <a:gd name="T6" fmla="*/ 1824 w 1824"/>
                <a:gd name="T7" fmla="*/ 516 h 917"/>
                <a:gd name="T8" fmla="*/ 790 w 1824"/>
                <a:gd name="T9" fmla="*/ 917 h 9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4"/>
                <a:gd name="T16" fmla="*/ 0 h 917"/>
                <a:gd name="T17" fmla="*/ 1824 w 1824"/>
                <a:gd name="T18" fmla="*/ 917 h 9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4" h="917">
                  <a:moveTo>
                    <a:pt x="790" y="917"/>
                  </a:moveTo>
                  <a:lnTo>
                    <a:pt x="0" y="396"/>
                  </a:lnTo>
                  <a:lnTo>
                    <a:pt x="1035" y="0"/>
                  </a:lnTo>
                  <a:lnTo>
                    <a:pt x="1824" y="516"/>
                  </a:lnTo>
                  <a:lnTo>
                    <a:pt x="790" y="91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5" name="Freeform 60"/>
            <p:cNvSpPr>
              <a:spLocks/>
            </p:cNvSpPr>
            <p:nvPr/>
          </p:nvSpPr>
          <p:spPr bwMode="auto">
            <a:xfrm>
              <a:off x="2511" y="2922"/>
              <a:ext cx="1824" cy="917"/>
            </a:xfrm>
            <a:custGeom>
              <a:avLst/>
              <a:gdLst>
                <a:gd name="T0" fmla="*/ 790 w 1824"/>
                <a:gd name="T1" fmla="*/ 917 h 917"/>
                <a:gd name="T2" fmla="*/ 0 w 1824"/>
                <a:gd name="T3" fmla="*/ 396 h 917"/>
                <a:gd name="T4" fmla="*/ 1035 w 1824"/>
                <a:gd name="T5" fmla="*/ 0 h 917"/>
                <a:gd name="T6" fmla="*/ 1824 w 1824"/>
                <a:gd name="T7" fmla="*/ 516 h 917"/>
                <a:gd name="T8" fmla="*/ 790 w 1824"/>
                <a:gd name="T9" fmla="*/ 917 h 9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4"/>
                <a:gd name="T16" fmla="*/ 0 h 917"/>
                <a:gd name="T17" fmla="*/ 1824 w 1824"/>
                <a:gd name="T18" fmla="*/ 917 h 9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4" h="917">
                  <a:moveTo>
                    <a:pt x="790" y="917"/>
                  </a:moveTo>
                  <a:lnTo>
                    <a:pt x="0" y="396"/>
                  </a:lnTo>
                  <a:lnTo>
                    <a:pt x="1035" y="0"/>
                  </a:lnTo>
                  <a:lnTo>
                    <a:pt x="1824" y="516"/>
                  </a:lnTo>
                  <a:lnTo>
                    <a:pt x="790" y="917"/>
                  </a:lnTo>
                </a:path>
              </a:pathLst>
            </a:cu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6" name="Freeform 61"/>
            <p:cNvSpPr>
              <a:spLocks/>
            </p:cNvSpPr>
            <p:nvPr/>
          </p:nvSpPr>
          <p:spPr bwMode="auto">
            <a:xfrm>
              <a:off x="2511" y="1789"/>
              <a:ext cx="1035" cy="1529"/>
            </a:xfrm>
            <a:custGeom>
              <a:avLst/>
              <a:gdLst>
                <a:gd name="T0" fmla="*/ 0 w 1035"/>
                <a:gd name="T1" fmla="*/ 1529 h 1529"/>
                <a:gd name="T2" fmla="*/ 0 w 1035"/>
                <a:gd name="T3" fmla="*/ 396 h 1529"/>
                <a:gd name="T4" fmla="*/ 1035 w 1035"/>
                <a:gd name="T5" fmla="*/ 0 h 1529"/>
                <a:gd name="T6" fmla="*/ 1035 w 1035"/>
                <a:gd name="T7" fmla="*/ 1133 h 1529"/>
                <a:gd name="T8" fmla="*/ 0 w 1035"/>
                <a:gd name="T9" fmla="*/ 1529 h 15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5"/>
                <a:gd name="T16" fmla="*/ 0 h 1529"/>
                <a:gd name="T17" fmla="*/ 1035 w 1035"/>
                <a:gd name="T18" fmla="*/ 1529 h 15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5" h="1529">
                  <a:moveTo>
                    <a:pt x="0" y="1529"/>
                  </a:moveTo>
                  <a:lnTo>
                    <a:pt x="0" y="396"/>
                  </a:lnTo>
                  <a:lnTo>
                    <a:pt x="1035" y="0"/>
                  </a:lnTo>
                  <a:lnTo>
                    <a:pt x="1035" y="1133"/>
                  </a:lnTo>
                  <a:lnTo>
                    <a:pt x="0" y="15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7" name="Freeform 62"/>
            <p:cNvSpPr>
              <a:spLocks/>
            </p:cNvSpPr>
            <p:nvPr/>
          </p:nvSpPr>
          <p:spPr bwMode="auto">
            <a:xfrm>
              <a:off x="2511" y="1789"/>
              <a:ext cx="1035" cy="1529"/>
            </a:xfrm>
            <a:custGeom>
              <a:avLst/>
              <a:gdLst>
                <a:gd name="T0" fmla="*/ 0 w 1035"/>
                <a:gd name="T1" fmla="*/ 1529 h 1529"/>
                <a:gd name="T2" fmla="*/ 0 w 1035"/>
                <a:gd name="T3" fmla="*/ 396 h 1529"/>
                <a:gd name="T4" fmla="*/ 1035 w 1035"/>
                <a:gd name="T5" fmla="*/ 0 h 1529"/>
                <a:gd name="T6" fmla="*/ 1035 w 1035"/>
                <a:gd name="T7" fmla="*/ 1133 h 1529"/>
                <a:gd name="T8" fmla="*/ 0 w 1035"/>
                <a:gd name="T9" fmla="*/ 1529 h 15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5"/>
                <a:gd name="T16" fmla="*/ 0 h 1529"/>
                <a:gd name="T17" fmla="*/ 1035 w 1035"/>
                <a:gd name="T18" fmla="*/ 1529 h 15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5" h="1529">
                  <a:moveTo>
                    <a:pt x="0" y="1529"/>
                  </a:moveTo>
                  <a:lnTo>
                    <a:pt x="0" y="396"/>
                  </a:lnTo>
                  <a:lnTo>
                    <a:pt x="1035" y="0"/>
                  </a:lnTo>
                  <a:lnTo>
                    <a:pt x="1035" y="1133"/>
                  </a:lnTo>
                  <a:lnTo>
                    <a:pt x="0" y="1529"/>
                  </a:lnTo>
                </a:path>
              </a:pathLst>
            </a:custGeom>
            <a:no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8" name="Freeform 63"/>
            <p:cNvSpPr>
              <a:spLocks/>
            </p:cNvSpPr>
            <p:nvPr/>
          </p:nvSpPr>
          <p:spPr bwMode="auto">
            <a:xfrm>
              <a:off x="2529" y="2179"/>
              <a:ext cx="790" cy="1648"/>
            </a:xfrm>
            <a:custGeom>
              <a:avLst/>
              <a:gdLst>
                <a:gd name="T0" fmla="*/ 28296 w 132"/>
                <a:gd name="T1" fmla="*/ 59184 h 275"/>
                <a:gd name="T2" fmla="*/ 0 w 132"/>
                <a:gd name="T3" fmla="*/ 40691 h 275"/>
                <a:gd name="T4" fmla="*/ 0 w 132"/>
                <a:gd name="T5" fmla="*/ 0 h 275"/>
                <a:gd name="T6" fmla="*/ 0 60000 65536"/>
                <a:gd name="T7" fmla="*/ 0 60000 65536"/>
                <a:gd name="T8" fmla="*/ 0 60000 65536"/>
                <a:gd name="T9" fmla="*/ 0 w 132"/>
                <a:gd name="T10" fmla="*/ 0 h 275"/>
                <a:gd name="T11" fmla="*/ 132 w 132"/>
                <a:gd name="T12" fmla="*/ 275 h 2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275">
                  <a:moveTo>
                    <a:pt x="132" y="275"/>
                  </a:moveTo>
                  <a:lnTo>
                    <a:pt x="0" y="18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19" name="Freeform 64"/>
            <p:cNvSpPr>
              <a:spLocks/>
            </p:cNvSpPr>
            <p:nvPr/>
          </p:nvSpPr>
          <p:spPr bwMode="auto">
            <a:xfrm>
              <a:off x="2768" y="2083"/>
              <a:ext cx="796" cy="1654"/>
            </a:xfrm>
            <a:custGeom>
              <a:avLst/>
              <a:gdLst>
                <a:gd name="T0" fmla="*/ 28512 w 133"/>
                <a:gd name="T1" fmla="*/ 59400 h 276"/>
                <a:gd name="T2" fmla="*/ 0 w 133"/>
                <a:gd name="T3" fmla="*/ 40691 h 276"/>
                <a:gd name="T4" fmla="*/ 0 w 133"/>
                <a:gd name="T5" fmla="*/ 0 h 276"/>
                <a:gd name="T6" fmla="*/ 0 60000 65536"/>
                <a:gd name="T7" fmla="*/ 0 60000 65536"/>
                <a:gd name="T8" fmla="*/ 0 60000 65536"/>
                <a:gd name="T9" fmla="*/ 0 w 133"/>
                <a:gd name="T10" fmla="*/ 0 h 276"/>
                <a:gd name="T11" fmla="*/ 133 w 133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3" h="276">
                  <a:moveTo>
                    <a:pt x="133" y="276"/>
                  </a:moveTo>
                  <a:lnTo>
                    <a:pt x="0" y="18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0" name="Freeform 65"/>
            <p:cNvSpPr>
              <a:spLocks/>
            </p:cNvSpPr>
            <p:nvPr/>
          </p:nvSpPr>
          <p:spPr bwMode="auto">
            <a:xfrm>
              <a:off x="3014" y="1987"/>
              <a:ext cx="795" cy="1654"/>
            </a:xfrm>
            <a:custGeom>
              <a:avLst/>
              <a:gdLst>
                <a:gd name="T0" fmla="*/ 28405 w 133"/>
                <a:gd name="T1" fmla="*/ 59400 h 276"/>
                <a:gd name="T2" fmla="*/ 0 w 133"/>
                <a:gd name="T3" fmla="*/ 40691 h 276"/>
                <a:gd name="T4" fmla="*/ 0 w 133"/>
                <a:gd name="T5" fmla="*/ 0 h 276"/>
                <a:gd name="T6" fmla="*/ 0 60000 65536"/>
                <a:gd name="T7" fmla="*/ 0 60000 65536"/>
                <a:gd name="T8" fmla="*/ 0 60000 65536"/>
                <a:gd name="T9" fmla="*/ 0 w 133"/>
                <a:gd name="T10" fmla="*/ 0 h 276"/>
                <a:gd name="T11" fmla="*/ 133 w 133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3" h="276">
                  <a:moveTo>
                    <a:pt x="133" y="276"/>
                  </a:moveTo>
                  <a:lnTo>
                    <a:pt x="0" y="18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1" name="Freeform 66"/>
            <p:cNvSpPr>
              <a:spLocks/>
            </p:cNvSpPr>
            <p:nvPr/>
          </p:nvSpPr>
          <p:spPr bwMode="auto">
            <a:xfrm>
              <a:off x="3259" y="1897"/>
              <a:ext cx="795" cy="1648"/>
            </a:xfrm>
            <a:custGeom>
              <a:avLst/>
              <a:gdLst>
                <a:gd name="T0" fmla="*/ 28405 w 133"/>
                <a:gd name="T1" fmla="*/ 59184 h 275"/>
                <a:gd name="T2" fmla="*/ 0 w 133"/>
                <a:gd name="T3" fmla="*/ 40691 h 275"/>
                <a:gd name="T4" fmla="*/ 0 w 133"/>
                <a:gd name="T5" fmla="*/ 0 h 275"/>
                <a:gd name="T6" fmla="*/ 0 60000 65536"/>
                <a:gd name="T7" fmla="*/ 0 60000 65536"/>
                <a:gd name="T8" fmla="*/ 0 60000 65536"/>
                <a:gd name="T9" fmla="*/ 0 w 133"/>
                <a:gd name="T10" fmla="*/ 0 h 275"/>
                <a:gd name="T11" fmla="*/ 133 w 133"/>
                <a:gd name="T12" fmla="*/ 275 h 2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3" h="275">
                  <a:moveTo>
                    <a:pt x="133" y="275"/>
                  </a:moveTo>
                  <a:lnTo>
                    <a:pt x="0" y="18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2" name="Freeform 67"/>
            <p:cNvSpPr>
              <a:spLocks/>
            </p:cNvSpPr>
            <p:nvPr/>
          </p:nvSpPr>
          <p:spPr bwMode="auto">
            <a:xfrm>
              <a:off x="3504" y="1801"/>
              <a:ext cx="789" cy="1655"/>
            </a:xfrm>
            <a:custGeom>
              <a:avLst/>
              <a:gdLst>
                <a:gd name="T0" fmla="*/ 28189 w 132"/>
                <a:gd name="T1" fmla="*/ 59508 h 276"/>
                <a:gd name="T2" fmla="*/ 0 w 132"/>
                <a:gd name="T3" fmla="*/ 40739 h 276"/>
                <a:gd name="T4" fmla="*/ 0 w 132"/>
                <a:gd name="T5" fmla="*/ 0 h 276"/>
                <a:gd name="T6" fmla="*/ 0 60000 65536"/>
                <a:gd name="T7" fmla="*/ 0 60000 65536"/>
                <a:gd name="T8" fmla="*/ 0 60000 65536"/>
                <a:gd name="T9" fmla="*/ 0 w 132"/>
                <a:gd name="T10" fmla="*/ 0 h 276"/>
                <a:gd name="T11" fmla="*/ 132 w 132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276">
                  <a:moveTo>
                    <a:pt x="132" y="276"/>
                  </a:moveTo>
                  <a:lnTo>
                    <a:pt x="0" y="18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3" name="Freeform 68"/>
            <p:cNvSpPr>
              <a:spLocks/>
            </p:cNvSpPr>
            <p:nvPr/>
          </p:nvSpPr>
          <p:spPr bwMode="auto">
            <a:xfrm>
              <a:off x="3277" y="2292"/>
              <a:ext cx="1040" cy="1529"/>
            </a:xfrm>
            <a:custGeom>
              <a:avLst/>
              <a:gdLst>
                <a:gd name="T0" fmla="*/ 0 w 174"/>
                <a:gd name="T1" fmla="*/ 54972 h 255"/>
                <a:gd name="T2" fmla="*/ 37153 w 174"/>
                <a:gd name="T3" fmla="*/ 40737 h 255"/>
                <a:gd name="T4" fmla="*/ 37153 w 174"/>
                <a:gd name="T5" fmla="*/ 0 h 255"/>
                <a:gd name="T6" fmla="*/ 0 60000 65536"/>
                <a:gd name="T7" fmla="*/ 0 60000 65536"/>
                <a:gd name="T8" fmla="*/ 0 60000 65536"/>
                <a:gd name="T9" fmla="*/ 0 w 174"/>
                <a:gd name="T10" fmla="*/ 0 h 255"/>
                <a:gd name="T11" fmla="*/ 174 w 174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" h="255">
                  <a:moveTo>
                    <a:pt x="0" y="255"/>
                  </a:moveTo>
                  <a:lnTo>
                    <a:pt x="174" y="189"/>
                  </a:lnTo>
                  <a:lnTo>
                    <a:pt x="17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4" name="Freeform 69"/>
            <p:cNvSpPr>
              <a:spLocks/>
            </p:cNvSpPr>
            <p:nvPr/>
          </p:nvSpPr>
          <p:spPr bwMode="auto">
            <a:xfrm>
              <a:off x="3044" y="2137"/>
              <a:ext cx="1040" cy="1528"/>
            </a:xfrm>
            <a:custGeom>
              <a:avLst/>
              <a:gdLst>
                <a:gd name="T0" fmla="*/ 0 w 174"/>
                <a:gd name="T1" fmla="*/ 54864 h 255"/>
                <a:gd name="T2" fmla="*/ 37153 w 174"/>
                <a:gd name="T3" fmla="*/ 40681 h 255"/>
                <a:gd name="T4" fmla="*/ 37153 w 174"/>
                <a:gd name="T5" fmla="*/ 0 h 255"/>
                <a:gd name="T6" fmla="*/ 0 60000 65536"/>
                <a:gd name="T7" fmla="*/ 0 60000 65536"/>
                <a:gd name="T8" fmla="*/ 0 60000 65536"/>
                <a:gd name="T9" fmla="*/ 0 w 174"/>
                <a:gd name="T10" fmla="*/ 0 h 255"/>
                <a:gd name="T11" fmla="*/ 174 w 174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" h="255">
                  <a:moveTo>
                    <a:pt x="0" y="255"/>
                  </a:moveTo>
                  <a:lnTo>
                    <a:pt x="174" y="189"/>
                  </a:lnTo>
                  <a:lnTo>
                    <a:pt x="17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5" name="Freeform 70"/>
            <p:cNvSpPr>
              <a:spLocks/>
            </p:cNvSpPr>
            <p:nvPr/>
          </p:nvSpPr>
          <p:spPr bwMode="auto">
            <a:xfrm>
              <a:off x="2810" y="1987"/>
              <a:ext cx="1035" cy="1528"/>
            </a:xfrm>
            <a:custGeom>
              <a:avLst/>
              <a:gdLst>
                <a:gd name="T0" fmla="*/ 0 w 173"/>
                <a:gd name="T1" fmla="*/ 54864 h 255"/>
                <a:gd name="T2" fmla="*/ 37045 w 173"/>
                <a:gd name="T3" fmla="*/ 40681 h 255"/>
                <a:gd name="T4" fmla="*/ 37045 w 173"/>
                <a:gd name="T5" fmla="*/ 0 h 255"/>
                <a:gd name="T6" fmla="*/ 0 60000 65536"/>
                <a:gd name="T7" fmla="*/ 0 60000 65536"/>
                <a:gd name="T8" fmla="*/ 0 60000 65536"/>
                <a:gd name="T9" fmla="*/ 0 w 173"/>
                <a:gd name="T10" fmla="*/ 0 h 255"/>
                <a:gd name="T11" fmla="*/ 173 w 173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" h="255">
                  <a:moveTo>
                    <a:pt x="0" y="255"/>
                  </a:moveTo>
                  <a:lnTo>
                    <a:pt x="173" y="189"/>
                  </a:lnTo>
                  <a:lnTo>
                    <a:pt x="17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6" name="Freeform 71"/>
            <p:cNvSpPr>
              <a:spLocks/>
            </p:cNvSpPr>
            <p:nvPr/>
          </p:nvSpPr>
          <p:spPr bwMode="auto">
            <a:xfrm>
              <a:off x="2577" y="1831"/>
              <a:ext cx="1035" cy="1535"/>
            </a:xfrm>
            <a:custGeom>
              <a:avLst/>
              <a:gdLst>
                <a:gd name="T0" fmla="*/ 0 w 173"/>
                <a:gd name="T1" fmla="*/ 55188 h 256"/>
                <a:gd name="T2" fmla="*/ 37045 w 173"/>
                <a:gd name="T3" fmla="*/ 40737 h 256"/>
                <a:gd name="T4" fmla="*/ 37045 w 173"/>
                <a:gd name="T5" fmla="*/ 0 h 256"/>
                <a:gd name="T6" fmla="*/ 0 60000 65536"/>
                <a:gd name="T7" fmla="*/ 0 60000 65536"/>
                <a:gd name="T8" fmla="*/ 0 60000 65536"/>
                <a:gd name="T9" fmla="*/ 0 w 173"/>
                <a:gd name="T10" fmla="*/ 0 h 256"/>
                <a:gd name="T11" fmla="*/ 173 w 173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" h="256">
                  <a:moveTo>
                    <a:pt x="0" y="256"/>
                  </a:moveTo>
                  <a:lnTo>
                    <a:pt x="173" y="189"/>
                  </a:lnTo>
                  <a:lnTo>
                    <a:pt x="17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7" name="Freeform 72"/>
            <p:cNvSpPr>
              <a:spLocks/>
            </p:cNvSpPr>
            <p:nvPr/>
          </p:nvSpPr>
          <p:spPr bwMode="auto">
            <a:xfrm>
              <a:off x="2511" y="2808"/>
              <a:ext cx="1824" cy="522"/>
            </a:xfrm>
            <a:custGeom>
              <a:avLst/>
              <a:gdLst>
                <a:gd name="T0" fmla="*/ 0 w 305"/>
                <a:gd name="T1" fmla="*/ 14472 h 87"/>
                <a:gd name="T2" fmla="*/ 37018 w 305"/>
                <a:gd name="T3" fmla="*/ 0 h 87"/>
                <a:gd name="T4" fmla="*/ 65233 w 305"/>
                <a:gd name="T5" fmla="*/ 18792 h 87"/>
                <a:gd name="T6" fmla="*/ 0 60000 65536"/>
                <a:gd name="T7" fmla="*/ 0 60000 65536"/>
                <a:gd name="T8" fmla="*/ 0 60000 65536"/>
                <a:gd name="T9" fmla="*/ 0 w 305"/>
                <a:gd name="T10" fmla="*/ 0 h 87"/>
                <a:gd name="T11" fmla="*/ 305 w 305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87">
                  <a:moveTo>
                    <a:pt x="0" y="67"/>
                  </a:moveTo>
                  <a:lnTo>
                    <a:pt x="173" y="0"/>
                  </a:lnTo>
                  <a:lnTo>
                    <a:pt x="305" y="8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8" name="Freeform 73"/>
            <p:cNvSpPr>
              <a:spLocks/>
            </p:cNvSpPr>
            <p:nvPr/>
          </p:nvSpPr>
          <p:spPr bwMode="auto">
            <a:xfrm>
              <a:off x="2511" y="2544"/>
              <a:ext cx="1824" cy="516"/>
            </a:xfrm>
            <a:custGeom>
              <a:avLst/>
              <a:gdLst>
                <a:gd name="T0" fmla="*/ 0 w 305"/>
                <a:gd name="T1" fmla="*/ 14256 h 86"/>
                <a:gd name="T2" fmla="*/ 37018 w 305"/>
                <a:gd name="T3" fmla="*/ 0 h 86"/>
                <a:gd name="T4" fmla="*/ 65233 w 305"/>
                <a:gd name="T5" fmla="*/ 18576 h 86"/>
                <a:gd name="T6" fmla="*/ 0 60000 65536"/>
                <a:gd name="T7" fmla="*/ 0 60000 65536"/>
                <a:gd name="T8" fmla="*/ 0 60000 65536"/>
                <a:gd name="T9" fmla="*/ 0 w 305"/>
                <a:gd name="T10" fmla="*/ 0 h 86"/>
                <a:gd name="T11" fmla="*/ 305 w 305"/>
                <a:gd name="T12" fmla="*/ 86 h 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86">
                  <a:moveTo>
                    <a:pt x="0" y="66"/>
                  </a:moveTo>
                  <a:lnTo>
                    <a:pt x="173" y="0"/>
                  </a:lnTo>
                  <a:lnTo>
                    <a:pt x="305" y="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29" name="Freeform 74"/>
            <p:cNvSpPr>
              <a:spLocks/>
            </p:cNvSpPr>
            <p:nvPr/>
          </p:nvSpPr>
          <p:spPr bwMode="auto">
            <a:xfrm>
              <a:off x="2511" y="2274"/>
              <a:ext cx="1824" cy="522"/>
            </a:xfrm>
            <a:custGeom>
              <a:avLst/>
              <a:gdLst>
                <a:gd name="T0" fmla="*/ 0 w 305"/>
                <a:gd name="T1" fmla="*/ 14472 h 87"/>
                <a:gd name="T2" fmla="*/ 37018 w 305"/>
                <a:gd name="T3" fmla="*/ 0 h 87"/>
                <a:gd name="T4" fmla="*/ 65233 w 305"/>
                <a:gd name="T5" fmla="*/ 18792 h 87"/>
                <a:gd name="T6" fmla="*/ 0 60000 65536"/>
                <a:gd name="T7" fmla="*/ 0 60000 65536"/>
                <a:gd name="T8" fmla="*/ 0 60000 65536"/>
                <a:gd name="T9" fmla="*/ 0 w 305"/>
                <a:gd name="T10" fmla="*/ 0 h 87"/>
                <a:gd name="T11" fmla="*/ 305 w 305"/>
                <a:gd name="T12" fmla="*/ 87 h 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87">
                  <a:moveTo>
                    <a:pt x="0" y="67"/>
                  </a:moveTo>
                  <a:lnTo>
                    <a:pt x="173" y="0"/>
                  </a:lnTo>
                  <a:lnTo>
                    <a:pt x="305" y="8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0" name="Freeform 75"/>
            <p:cNvSpPr>
              <a:spLocks/>
            </p:cNvSpPr>
            <p:nvPr/>
          </p:nvSpPr>
          <p:spPr bwMode="auto">
            <a:xfrm>
              <a:off x="2511" y="2011"/>
              <a:ext cx="1824" cy="515"/>
            </a:xfrm>
            <a:custGeom>
              <a:avLst/>
              <a:gdLst>
                <a:gd name="T0" fmla="*/ 0 w 305"/>
                <a:gd name="T1" fmla="*/ 14163 h 86"/>
                <a:gd name="T2" fmla="*/ 37018 w 305"/>
                <a:gd name="T3" fmla="*/ 0 h 86"/>
                <a:gd name="T4" fmla="*/ 65233 w 305"/>
                <a:gd name="T5" fmla="*/ 18468 h 86"/>
                <a:gd name="T6" fmla="*/ 0 60000 65536"/>
                <a:gd name="T7" fmla="*/ 0 60000 65536"/>
                <a:gd name="T8" fmla="*/ 0 60000 65536"/>
                <a:gd name="T9" fmla="*/ 0 w 305"/>
                <a:gd name="T10" fmla="*/ 0 h 86"/>
                <a:gd name="T11" fmla="*/ 305 w 305"/>
                <a:gd name="T12" fmla="*/ 86 h 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5" h="86">
                  <a:moveTo>
                    <a:pt x="0" y="66"/>
                  </a:moveTo>
                  <a:lnTo>
                    <a:pt x="173" y="0"/>
                  </a:lnTo>
                  <a:lnTo>
                    <a:pt x="305" y="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1" name="Line 76"/>
            <p:cNvSpPr>
              <a:spLocks noChangeShapeType="1"/>
            </p:cNvSpPr>
            <p:nvPr/>
          </p:nvSpPr>
          <p:spPr bwMode="auto">
            <a:xfrm flipV="1">
              <a:off x="3301" y="3438"/>
              <a:ext cx="1034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2" name="Freeform 77"/>
            <p:cNvSpPr>
              <a:spLocks/>
            </p:cNvSpPr>
            <p:nvPr/>
          </p:nvSpPr>
          <p:spPr bwMode="auto">
            <a:xfrm>
              <a:off x="2511" y="2185"/>
              <a:ext cx="790" cy="1654"/>
            </a:xfrm>
            <a:custGeom>
              <a:avLst/>
              <a:gdLst>
                <a:gd name="T0" fmla="*/ 28296 w 132"/>
                <a:gd name="T1" fmla="*/ 59400 h 276"/>
                <a:gd name="T2" fmla="*/ 0 w 132"/>
                <a:gd name="T3" fmla="*/ 40691 h 276"/>
                <a:gd name="T4" fmla="*/ 0 w 132"/>
                <a:gd name="T5" fmla="*/ 0 h 276"/>
                <a:gd name="T6" fmla="*/ 0 60000 65536"/>
                <a:gd name="T7" fmla="*/ 0 60000 65536"/>
                <a:gd name="T8" fmla="*/ 0 60000 65536"/>
                <a:gd name="T9" fmla="*/ 0 w 132"/>
                <a:gd name="T10" fmla="*/ 0 h 276"/>
                <a:gd name="T11" fmla="*/ 132 w 132"/>
                <a:gd name="T12" fmla="*/ 276 h 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" h="276">
                  <a:moveTo>
                    <a:pt x="132" y="276"/>
                  </a:moveTo>
                  <a:lnTo>
                    <a:pt x="0" y="18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3" name="Line 78"/>
            <p:cNvSpPr>
              <a:spLocks noChangeShapeType="1"/>
            </p:cNvSpPr>
            <p:nvPr/>
          </p:nvSpPr>
          <p:spPr bwMode="auto">
            <a:xfrm>
              <a:off x="3319" y="3827"/>
              <a:ext cx="24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4" name="Rectangle 79"/>
            <p:cNvSpPr>
              <a:spLocks noChangeArrowheads="1"/>
            </p:cNvSpPr>
            <p:nvPr/>
          </p:nvSpPr>
          <p:spPr bwMode="auto">
            <a:xfrm>
              <a:off x="3384" y="38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0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35" name="Line 80"/>
            <p:cNvSpPr>
              <a:spLocks noChangeShapeType="1"/>
            </p:cNvSpPr>
            <p:nvPr/>
          </p:nvSpPr>
          <p:spPr bwMode="auto">
            <a:xfrm>
              <a:off x="3564" y="3737"/>
              <a:ext cx="24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6" name="Rectangle 81"/>
            <p:cNvSpPr>
              <a:spLocks noChangeArrowheads="1"/>
            </p:cNvSpPr>
            <p:nvPr/>
          </p:nvSpPr>
          <p:spPr bwMode="auto">
            <a:xfrm>
              <a:off x="3622" y="3761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10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37" name="Line 82"/>
            <p:cNvSpPr>
              <a:spLocks noChangeShapeType="1"/>
            </p:cNvSpPr>
            <p:nvPr/>
          </p:nvSpPr>
          <p:spPr bwMode="auto">
            <a:xfrm>
              <a:off x="3809" y="3641"/>
              <a:ext cx="24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38" name="Rectangle 83"/>
            <p:cNvSpPr>
              <a:spLocks noChangeArrowheads="1"/>
            </p:cNvSpPr>
            <p:nvPr/>
          </p:nvSpPr>
          <p:spPr bwMode="auto">
            <a:xfrm>
              <a:off x="3867" y="3671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20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39" name="Line 84"/>
            <p:cNvSpPr>
              <a:spLocks noChangeShapeType="1"/>
            </p:cNvSpPr>
            <p:nvPr/>
          </p:nvSpPr>
          <p:spPr bwMode="auto">
            <a:xfrm>
              <a:off x="4054" y="3545"/>
              <a:ext cx="24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40" name="Rectangle 85"/>
            <p:cNvSpPr>
              <a:spLocks noChangeArrowheads="1"/>
            </p:cNvSpPr>
            <p:nvPr/>
          </p:nvSpPr>
          <p:spPr bwMode="auto">
            <a:xfrm>
              <a:off x="4112" y="3575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30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41" name="Line 86"/>
            <p:cNvSpPr>
              <a:spLocks noChangeShapeType="1"/>
            </p:cNvSpPr>
            <p:nvPr/>
          </p:nvSpPr>
          <p:spPr bwMode="auto">
            <a:xfrm>
              <a:off x="4293" y="3456"/>
              <a:ext cx="24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42" name="Rectangle 87"/>
            <p:cNvSpPr>
              <a:spLocks noChangeArrowheads="1"/>
            </p:cNvSpPr>
            <p:nvPr/>
          </p:nvSpPr>
          <p:spPr bwMode="auto">
            <a:xfrm>
              <a:off x="4357" y="3480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40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43" name="Line 88"/>
            <p:cNvSpPr>
              <a:spLocks noChangeShapeType="1"/>
            </p:cNvSpPr>
            <p:nvPr/>
          </p:nvSpPr>
          <p:spPr bwMode="auto">
            <a:xfrm flipH="1">
              <a:off x="3253" y="3821"/>
              <a:ext cx="24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44" name="Rectangle 89"/>
            <p:cNvSpPr>
              <a:spLocks noChangeArrowheads="1"/>
            </p:cNvSpPr>
            <p:nvPr/>
          </p:nvSpPr>
          <p:spPr bwMode="auto">
            <a:xfrm>
              <a:off x="3204" y="3839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0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45" name="Line 90"/>
            <p:cNvSpPr>
              <a:spLocks noChangeShapeType="1"/>
            </p:cNvSpPr>
            <p:nvPr/>
          </p:nvSpPr>
          <p:spPr bwMode="auto">
            <a:xfrm flipH="1">
              <a:off x="3020" y="3665"/>
              <a:ext cx="24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46" name="Rectangle 91"/>
            <p:cNvSpPr>
              <a:spLocks noChangeArrowheads="1"/>
            </p:cNvSpPr>
            <p:nvPr/>
          </p:nvSpPr>
          <p:spPr bwMode="auto">
            <a:xfrm>
              <a:off x="2928" y="3689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10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47" name="Line 92"/>
            <p:cNvSpPr>
              <a:spLocks noChangeShapeType="1"/>
            </p:cNvSpPr>
            <p:nvPr/>
          </p:nvSpPr>
          <p:spPr bwMode="auto">
            <a:xfrm flipH="1">
              <a:off x="2786" y="3515"/>
              <a:ext cx="24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48" name="Rectangle 93"/>
            <p:cNvSpPr>
              <a:spLocks noChangeArrowheads="1"/>
            </p:cNvSpPr>
            <p:nvPr/>
          </p:nvSpPr>
          <p:spPr bwMode="auto">
            <a:xfrm>
              <a:off x="2695" y="3533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20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49" name="Line 94"/>
            <p:cNvSpPr>
              <a:spLocks noChangeShapeType="1"/>
            </p:cNvSpPr>
            <p:nvPr/>
          </p:nvSpPr>
          <p:spPr bwMode="auto">
            <a:xfrm flipH="1">
              <a:off x="2553" y="3366"/>
              <a:ext cx="24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50" name="Rectangle 95"/>
            <p:cNvSpPr>
              <a:spLocks noChangeArrowheads="1"/>
            </p:cNvSpPr>
            <p:nvPr/>
          </p:nvSpPr>
          <p:spPr bwMode="auto">
            <a:xfrm>
              <a:off x="2462" y="3384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30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51" name="Line 96"/>
            <p:cNvSpPr>
              <a:spLocks noChangeShapeType="1"/>
            </p:cNvSpPr>
            <p:nvPr/>
          </p:nvSpPr>
          <p:spPr bwMode="auto">
            <a:xfrm flipH="1" flipV="1">
              <a:off x="2487" y="3192"/>
              <a:ext cx="24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52" name="Rectangle 97"/>
            <p:cNvSpPr>
              <a:spLocks noChangeArrowheads="1"/>
            </p:cNvSpPr>
            <p:nvPr/>
          </p:nvSpPr>
          <p:spPr bwMode="auto">
            <a:xfrm>
              <a:off x="2396" y="3132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20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53" name="Line 98"/>
            <p:cNvSpPr>
              <a:spLocks noChangeShapeType="1"/>
            </p:cNvSpPr>
            <p:nvPr/>
          </p:nvSpPr>
          <p:spPr bwMode="auto">
            <a:xfrm flipH="1" flipV="1">
              <a:off x="2487" y="2922"/>
              <a:ext cx="24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54" name="Rectangle 99"/>
            <p:cNvSpPr>
              <a:spLocks noChangeArrowheads="1"/>
            </p:cNvSpPr>
            <p:nvPr/>
          </p:nvSpPr>
          <p:spPr bwMode="auto">
            <a:xfrm>
              <a:off x="2396" y="2862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22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55" name="Line 100"/>
            <p:cNvSpPr>
              <a:spLocks noChangeShapeType="1"/>
            </p:cNvSpPr>
            <p:nvPr/>
          </p:nvSpPr>
          <p:spPr bwMode="auto">
            <a:xfrm flipH="1" flipV="1">
              <a:off x="2487" y="2658"/>
              <a:ext cx="24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56" name="Rectangle 101"/>
            <p:cNvSpPr>
              <a:spLocks noChangeArrowheads="1"/>
            </p:cNvSpPr>
            <p:nvPr/>
          </p:nvSpPr>
          <p:spPr bwMode="auto">
            <a:xfrm>
              <a:off x="2396" y="2598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24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57" name="Line 102"/>
            <p:cNvSpPr>
              <a:spLocks noChangeShapeType="1"/>
            </p:cNvSpPr>
            <p:nvPr/>
          </p:nvSpPr>
          <p:spPr bwMode="auto">
            <a:xfrm flipH="1" flipV="1">
              <a:off x="2487" y="2394"/>
              <a:ext cx="24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58" name="Rectangle 103"/>
            <p:cNvSpPr>
              <a:spLocks noChangeArrowheads="1"/>
            </p:cNvSpPr>
            <p:nvPr/>
          </p:nvSpPr>
          <p:spPr bwMode="auto">
            <a:xfrm>
              <a:off x="2396" y="2328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Helvetica" pitchFamily="34" charset="0"/>
                  <a:cs typeface="Arial" charset="0"/>
                </a:rPr>
                <a:t>26</a:t>
              </a:r>
              <a:endParaRPr lang="en-US" sz="2400">
                <a:cs typeface="Arial" charset="0"/>
              </a:endParaRPr>
            </a:p>
          </p:txBody>
        </p:sp>
        <p:sp>
          <p:nvSpPr>
            <p:cNvPr id="33159" name="Freeform 104"/>
            <p:cNvSpPr>
              <a:spLocks/>
            </p:cNvSpPr>
            <p:nvPr/>
          </p:nvSpPr>
          <p:spPr bwMode="auto">
            <a:xfrm>
              <a:off x="4156" y="3246"/>
              <a:ext cx="108" cy="162"/>
            </a:xfrm>
            <a:custGeom>
              <a:avLst/>
              <a:gdLst>
                <a:gd name="T0" fmla="*/ 0 w 108"/>
                <a:gd name="T1" fmla="*/ 162 h 162"/>
                <a:gd name="T2" fmla="*/ 108 w 108"/>
                <a:gd name="T3" fmla="*/ 144 h 162"/>
                <a:gd name="T4" fmla="*/ 30 w 108"/>
                <a:gd name="T5" fmla="*/ 0 h 162"/>
                <a:gd name="T6" fmla="*/ 0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00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0" name="Freeform 105"/>
            <p:cNvSpPr>
              <a:spLocks/>
            </p:cNvSpPr>
            <p:nvPr/>
          </p:nvSpPr>
          <p:spPr bwMode="auto">
            <a:xfrm>
              <a:off x="4156" y="3246"/>
              <a:ext cx="108" cy="162"/>
            </a:xfrm>
            <a:custGeom>
              <a:avLst/>
              <a:gdLst>
                <a:gd name="T0" fmla="*/ 0 w 18"/>
                <a:gd name="T1" fmla="*/ 5832 h 27"/>
                <a:gd name="T2" fmla="*/ 3888 w 18"/>
                <a:gd name="T3" fmla="*/ 5184 h 27"/>
                <a:gd name="T4" fmla="*/ 1080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1" name="Oval 106"/>
            <p:cNvSpPr>
              <a:spLocks noChangeArrowheads="1"/>
            </p:cNvSpPr>
            <p:nvPr/>
          </p:nvSpPr>
          <p:spPr bwMode="auto">
            <a:xfrm>
              <a:off x="4186" y="3078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2" name="Oval 107"/>
            <p:cNvSpPr>
              <a:spLocks noChangeArrowheads="1"/>
            </p:cNvSpPr>
            <p:nvPr/>
          </p:nvSpPr>
          <p:spPr bwMode="auto">
            <a:xfrm>
              <a:off x="4186" y="3078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3" name="Freeform 108"/>
            <p:cNvSpPr>
              <a:spLocks/>
            </p:cNvSpPr>
            <p:nvPr/>
          </p:nvSpPr>
          <p:spPr bwMode="auto">
            <a:xfrm>
              <a:off x="4078" y="3246"/>
              <a:ext cx="108" cy="162"/>
            </a:xfrm>
            <a:custGeom>
              <a:avLst/>
              <a:gdLst>
                <a:gd name="T0" fmla="*/ 78 w 108"/>
                <a:gd name="T1" fmla="*/ 162 h 162"/>
                <a:gd name="T2" fmla="*/ 0 w 108"/>
                <a:gd name="T3" fmla="*/ 24 h 162"/>
                <a:gd name="T4" fmla="*/ 108 w 108"/>
                <a:gd name="T5" fmla="*/ 0 h 162"/>
                <a:gd name="T6" fmla="*/ 78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00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4" name="Freeform 109"/>
            <p:cNvSpPr>
              <a:spLocks/>
            </p:cNvSpPr>
            <p:nvPr/>
          </p:nvSpPr>
          <p:spPr bwMode="auto">
            <a:xfrm>
              <a:off x="4078" y="3246"/>
              <a:ext cx="108" cy="162"/>
            </a:xfrm>
            <a:custGeom>
              <a:avLst/>
              <a:gdLst>
                <a:gd name="T0" fmla="*/ 2808 w 18"/>
                <a:gd name="T1" fmla="*/ 5832 h 27"/>
                <a:gd name="T2" fmla="*/ 0 w 18"/>
                <a:gd name="T3" fmla="*/ 864 h 27"/>
                <a:gd name="T4" fmla="*/ 388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5" name="Freeform 110"/>
            <p:cNvSpPr>
              <a:spLocks/>
            </p:cNvSpPr>
            <p:nvPr/>
          </p:nvSpPr>
          <p:spPr bwMode="auto">
            <a:xfrm>
              <a:off x="4078" y="3108"/>
              <a:ext cx="108" cy="162"/>
            </a:xfrm>
            <a:custGeom>
              <a:avLst/>
              <a:gdLst>
                <a:gd name="T0" fmla="*/ 0 w 108"/>
                <a:gd name="T1" fmla="*/ 162 h 162"/>
                <a:gd name="T2" fmla="*/ 108 w 108"/>
                <a:gd name="T3" fmla="*/ 138 h 162"/>
                <a:gd name="T4" fmla="*/ 30 w 108"/>
                <a:gd name="T5" fmla="*/ 0 h 162"/>
                <a:gd name="T6" fmla="*/ 0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6" name="Freeform 111"/>
            <p:cNvSpPr>
              <a:spLocks/>
            </p:cNvSpPr>
            <p:nvPr/>
          </p:nvSpPr>
          <p:spPr bwMode="auto">
            <a:xfrm>
              <a:off x="4078" y="3108"/>
              <a:ext cx="108" cy="162"/>
            </a:xfrm>
            <a:custGeom>
              <a:avLst/>
              <a:gdLst>
                <a:gd name="T0" fmla="*/ 0 w 18"/>
                <a:gd name="T1" fmla="*/ 5832 h 27"/>
                <a:gd name="T2" fmla="*/ 3888 w 18"/>
                <a:gd name="T3" fmla="*/ 4968 h 27"/>
                <a:gd name="T4" fmla="*/ 1080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7" name="Freeform 112"/>
            <p:cNvSpPr>
              <a:spLocks/>
            </p:cNvSpPr>
            <p:nvPr/>
          </p:nvSpPr>
          <p:spPr bwMode="auto">
            <a:xfrm>
              <a:off x="4042" y="3270"/>
              <a:ext cx="114" cy="156"/>
            </a:xfrm>
            <a:custGeom>
              <a:avLst/>
              <a:gdLst>
                <a:gd name="T0" fmla="*/ 0 w 114"/>
                <a:gd name="T1" fmla="*/ 156 h 156"/>
                <a:gd name="T2" fmla="*/ 114 w 114"/>
                <a:gd name="T3" fmla="*/ 138 h 156"/>
                <a:gd name="T4" fmla="*/ 36 w 114"/>
                <a:gd name="T5" fmla="*/ 0 h 156"/>
                <a:gd name="T6" fmla="*/ 0 w 114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156"/>
                <a:gd name="T14" fmla="*/ 114 w 114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156">
                  <a:moveTo>
                    <a:pt x="0" y="156"/>
                  </a:moveTo>
                  <a:lnTo>
                    <a:pt x="114" y="138"/>
                  </a:lnTo>
                  <a:lnTo>
                    <a:pt x="36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00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8" name="Freeform 113"/>
            <p:cNvSpPr>
              <a:spLocks/>
            </p:cNvSpPr>
            <p:nvPr/>
          </p:nvSpPr>
          <p:spPr bwMode="auto">
            <a:xfrm>
              <a:off x="4042" y="3270"/>
              <a:ext cx="114" cy="156"/>
            </a:xfrm>
            <a:custGeom>
              <a:avLst/>
              <a:gdLst>
                <a:gd name="T0" fmla="*/ 0 w 19"/>
                <a:gd name="T1" fmla="*/ 5616 h 26"/>
                <a:gd name="T2" fmla="*/ 4104 w 19"/>
                <a:gd name="T3" fmla="*/ 4968 h 26"/>
                <a:gd name="T4" fmla="*/ 1296 w 19"/>
                <a:gd name="T5" fmla="*/ 0 h 26"/>
                <a:gd name="T6" fmla="*/ 0 60000 65536"/>
                <a:gd name="T7" fmla="*/ 0 60000 65536"/>
                <a:gd name="T8" fmla="*/ 0 60000 65536"/>
                <a:gd name="T9" fmla="*/ 0 w 19"/>
                <a:gd name="T10" fmla="*/ 0 h 26"/>
                <a:gd name="T11" fmla="*/ 19 w 19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6">
                  <a:moveTo>
                    <a:pt x="0" y="26"/>
                  </a:moveTo>
                  <a:lnTo>
                    <a:pt x="19" y="23"/>
                  </a:lnTo>
                  <a:lnTo>
                    <a:pt x="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69" name="Oval 114"/>
            <p:cNvSpPr>
              <a:spLocks noChangeArrowheads="1"/>
            </p:cNvSpPr>
            <p:nvPr/>
          </p:nvSpPr>
          <p:spPr bwMode="auto">
            <a:xfrm>
              <a:off x="4096" y="2958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0" name="Oval 115"/>
            <p:cNvSpPr>
              <a:spLocks noChangeArrowheads="1"/>
            </p:cNvSpPr>
            <p:nvPr/>
          </p:nvSpPr>
          <p:spPr bwMode="auto">
            <a:xfrm>
              <a:off x="4096" y="2958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1" name="Freeform 116"/>
            <p:cNvSpPr>
              <a:spLocks/>
            </p:cNvSpPr>
            <p:nvPr/>
          </p:nvSpPr>
          <p:spPr bwMode="auto">
            <a:xfrm>
              <a:off x="3994" y="2970"/>
              <a:ext cx="114" cy="156"/>
            </a:xfrm>
            <a:custGeom>
              <a:avLst/>
              <a:gdLst>
                <a:gd name="T0" fmla="*/ 0 w 114"/>
                <a:gd name="T1" fmla="*/ 156 h 156"/>
                <a:gd name="T2" fmla="*/ 114 w 114"/>
                <a:gd name="T3" fmla="*/ 138 h 156"/>
                <a:gd name="T4" fmla="*/ 36 w 114"/>
                <a:gd name="T5" fmla="*/ 0 h 156"/>
                <a:gd name="T6" fmla="*/ 0 w 114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156"/>
                <a:gd name="T14" fmla="*/ 114 w 114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156">
                  <a:moveTo>
                    <a:pt x="0" y="156"/>
                  </a:moveTo>
                  <a:lnTo>
                    <a:pt x="114" y="138"/>
                  </a:lnTo>
                  <a:lnTo>
                    <a:pt x="36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5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2" name="Freeform 117"/>
            <p:cNvSpPr>
              <a:spLocks/>
            </p:cNvSpPr>
            <p:nvPr/>
          </p:nvSpPr>
          <p:spPr bwMode="auto">
            <a:xfrm>
              <a:off x="3994" y="2970"/>
              <a:ext cx="114" cy="156"/>
            </a:xfrm>
            <a:custGeom>
              <a:avLst/>
              <a:gdLst>
                <a:gd name="T0" fmla="*/ 0 w 19"/>
                <a:gd name="T1" fmla="*/ 5616 h 26"/>
                <a:gd name="T2" fmla="*/ 4104 w 19"/>
                <a:gd name="T3" fmla="*/ 4968 h 26"/>
                <a:gd name="T4" fmla="*/ 1296 w 19"/>
                <a:gd name="T5" fmla="*/ 0 h 26"/>
                <a:gd name="T6" fmla="*/ 0 60000 65536"/>
                <a:gd name="T7" fmla="*/ 0 60000 65536"/>
                <a:gd name="T8" fmla="*/ 0 60000 65536"/>
                <a:gd name="T9" fmla="*/ 0 w 19"/>
                <a:gd name="T10" fmla="*/ 0 h 26"/>
                <a:gd name="T11" fmla="*/ 19 w 19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6">
                  <a:moveTo>
                    <a:pt x="0" y="26"/>
                  </a:moveTo>
                  <a:lnTo>
                    <a:pt x="19" y="23"/>
                  </a:lnTo>
                  <a:lnTo>
                    <a:pt x="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3" name="Freeform 118"/>
            <p:cNvSpPr>
              <a:spLocks/>
            </p:cNvSpPr>
            <p:nvPr/>
          </p:nvSpPr>
          <p:spPr bwMode="auto">
            <a:xfrm>
              <a:off x="3917" y="2970"/>
              <a:ext cx="113" cy="156"/>
            </a:xfrm>
            <a:custGeom>
              <a:avLst/>
              <a:gdLst>
                <a:gd name="T0" fmla="*/ 77 w 113"/>
                <a:gd name="T1" fmla="*/ 156 h 156"/>
                <a:gd name="T2" fmla="*/ 0 w 113"/>
                <a:gd name="T3" fmla="*/ 18 h 156"/>
                <a:gd name="T4" fmla="*/ 113 w 113"/>
                <a:gd name="T5" fmla="*/ 0 h 156"/>
                <a:gd name="T6" fmla="*/ 77 w 113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"/>
                <a:gd name="T13" fmla="*/ 0 h 156"/>
                <a:gd name="T14" fmla="*/ 113 w 113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" h="156">
                  <a:moveTo>
                    <a:pt x="77" y="156"/>
                  </a:moveTo>
                  <a:lnTo>
                    <a:pt x="0" y="18"/>
                  </a:lnTo>
                  <a:lnTo>
                    <a:pt x="113" y="0"/>
                  </a:lnTo>
                  <a:lnTo>
                    <a:pt x="77" y="156"/>
                  </a:lnTo>
                  <a:close/>
                </a:path>
              </a:pathLst>
            </a:custGeom>
            <a:solidFill>
              <a:srgbClr val="005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4" name="Freeform 119"/>
            <p:cNvSpPr>
              <a:spLocks/>
            </p:cNvSpPr>
            <p:nvPr/>
          </p:nvSpPr>
          <p:spPr bwMode="auto">
            <a:xfrm>
              <a:off x="3917" y="2970"/>
              <a:ext cx="113" cy="156"/>
            </a:xfrm>
            <a:custGeom>
              <a:avLst/>
              <a:gdLst>
                <a:gd name="T0" fmla="*/ 2724 w 19"/>
                <a:gd name="T1" fmla="*/ 5616 h 26"/>
                <a:gd name="T2" fmla="*/ 0 w 19"/>
                <a:gd name="T3" fmla="*/ 648 h 26"/>
                <a:gd name="T4" fmla="*/ 3997 w 19"/>
                <a:gd name="T5" fmla="*/ 0 h 26"/>
                <a:gd name="T6" fmla="*/ 0 60000 65536"/>
                <a:gd name="T7" fmla="*/ 0 60000 65536"/>
                <a:gd name="T8" fmla="*/ 0 60000 65536"/>
                <a:gd name="T9" fmla="*/ 0 w 19"/>
                <a:gd name="T10" fmla="*/ 0 h 26"/>
                <a:gd name="T11" fmla="*/ 19 w 19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6">
                  <a:moveTo>
                    <a:pt x="13" y="26"/>
                  </a:moveTo>
                  <a:lnTo>
                    <a:pt x="0" y="3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5" name="Freeform 120"/>
            <p:cNvSpPr>
              <a:spLocks/>
            </p:cNvSpPr>
            <p:nvPr/>
          </p:nvSpPr>
          <p:spPr bwMode="auto">
            <a:xfrm>
              <a:off x="3994" y="3108"/>
              <a:ext cx="114" cy="162"/>
            </a:xfrm>
            <a:custGeom>
              <a:avLst/>
              <a:gdLst>
                <a:gd name="T0" fmla="*/ 84 w 114"/>
                <a:gd name="T1" fmla="*/ 162 h 162"/>
                <a:gd name="T2" fmla="*/ 0 w 114"/>
                <a:gd name="T3" fmla="*/ 18 h 162"/>
                <a:gd name="T4" fmla="*/ 114 w 114"/>
                <a:gd name="T5" fmla="*/ 0 h 162"/>
                <a:gd name="T6" fmla="*/ 84 w 114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162"/>
                <a:gd name="T14" fmla="*/ 114 w 114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162">
                  <a:moveTo>
                    <a:pt x="84" y="162"/>
                  </a:moveTo>
                  <a:lnTo>
                    <a:pt x="0" y="18"/>
                  </a:lnTo>
                  <a:lnTo>
                    <a:pt x="114" y="0"/>
                  </a:lnTo>
                  <a:lnTo>
                    <a:pt x="84" y="162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6" name="Freeform 121"/>
            <p:cNvSpPr>
              <a:spLocks/>
            </p:cNvSpPr>
            <p:nvPr/>
          </p:nvSpPr>
          <p:spPr bwMode="auto">
            <a:xfrm>
              <a:off x="3994" y="3108"/>
              <a:ext cx="114" cy="162"/>
            </a:xfrm>
            <a:custGeom>
              <a:avLst/>
              <a:gdLst>
                <a:gd name="T0" fmla="*/ 3024 w 19"/>
                <a:gd name="T1" fmla="*/ 5832 h 27"/>
                <a:gd name="T2" fmla="*/ 0 w 19"/>
                <a:gd name="T3" fmla="*/ 648 h 27"/>
                <a:gd name="T4" fmla="*/ 4104 w 19"/>
                <a:gd name="T5" fmla="*/ 0 h 27"/>
                <a:gd name="T6" fmla="*/ 0 60000 65536"/>
                <a:gd name="T7" fmla="*/ 0 60000 65536"/>
                <a:gd name="T8" fmla="*/ 0 60000 65536"/>
                <a:gd name="T9" fmla="*/ 0 w 19"/>
                <a:gd name="T10" fmla="*/ 0 h 27"/>
                <a:gd name="T11" fmla="*/ 19 w 19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7">
                  <a:moveTo>
                    <a:pt x="14" y="27"/>
                  </a:moveTo>
                  <a:lnTo>
                    <a:pt x="0" y="3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7" name="Freeform 122"/>
            <p:cNvSpPr>
              <a:spLocks/>
            </p:cNvSpPr>
            <p:nvPr/>
          </p:nvSpPr>
          <p:spPr bwMode="auto">
            <a:xfrm>
              <a:off x="3887" y="2988"/>
              <a:ext cx="107" cy="162"/>
            </a:xfrm>
            <a:custGeom>
              <a:avLst/>
              <a:gdLst>
                <a:gd name="T0" fmla="*/ 0 w 107"/>
                <a:gd name="T1" fmla="*/ 162 h 162"/>
                <a:gd name="T2" fmla="*/ 107 w 107"/>
                <a:gd name="T3" fmla="*/ 138 h 162"/>
                <a:gd name="T4" fmla="*/ 30 w 107"/>
                <a:gd name="T5" fmla="*/ 0 h 162"/>
                <a:gd name="T6" fmla="*/ 0 w 107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0" y="162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7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8" name="Freeform 123"/>
            <p:cNvSpPr>
              <a:spLocks/>
            </p:cNvSpPr>
            <p:nvPr/>
          </p:nvSpPr>
          <p:spPr bwMode="auto">
            <a:xfrm>
              <a:off x="3887" y="2988"/>
              <a:ext cx="107" cy="162"/>
            </a:xfrm>
            <a:custGeom>
              <a:avLst/>
              <a:gdLst>
                <a:gd name="T0" fmla="*/ 0 w 18"/>
                <a:gd name="T1" fmla="*/ 5832 h 27"/>
                <a:gd name="T2" fmla="*/ 3781 w 18"/>
                <a:gd name="T3" fmla="*/ 4968 h 27"/>
                <a:gd name="T4" fmla="*/ 105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79" name="Freeform 124"/>
            <p:cNvSpPr>
              <a:spLocks/>
            </p:cNvSpPr>
            <p:nvPr/>
          </p:nvSpPr>
          <p:spPr bwMode="auto">
            <a:xfrm>
              <a:off x="3965" y="3126"/>
              <a:ext cx="113" cy="162"/>
            </a:xfrm>
            <a:custGeom>
              <a:avLst/>
              <a:gdLst>
                <a:gd name="T0" fmla="*/ 0 w 113"/>
                <a:gd name="T1" fmla="*/ 162 h 162"/>
                <a:gd name="T2" fmla="*/ 113 w 113"/>
                <a:gd name="T3" fmla="*/ 144 h 162"/>
                <a:gd name="T4" fmla="*/ 29 w 113"/>
                <a:gd name="T5" fmla="*/ 0 h 162"/>
                <a:gd name="T6" fmla="*/ 0 w 113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"/>
                <a:gd name="T13" fmla="*/ 0 h 162"/>
                <a:gd name="T14" fmla="*/ 113 w 113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" h="162">
                  <a:moveTo>
                    <a:pt x="0" y="162"/>
                  </a:moveTo>
                  <a:lnTo>
                    <a:pt x="113" y="144"/>
                  </a:lnTo>
                  <a:lnTo>
                    <a:pt x="29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1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0" name="Freeform 125"/>
            <p:cNvSpPr>
              <a:spLocks/>
            </p:cNvSpPr>
            <p:nvPr/>
          </p:nvSpPr>
          <p:spPr bwMode="auto">
            <a:xfrm>
              <a:off x="3965" y="3126"/>
              <a:ext cx="113" cy="162"/>
            </a:xfrm>
            <a:custGeom>
              <a:avLst/>
              <a:gdLst>
                <a:gd name="T0" fmla="*/ 0 w 19"/>
                <a:gd name="T1" fmla="*/ 5832 h 27"/>
                <a:gd name="T2" fmla="*/ 3997 w 19"/>
                <a:gd name="T3" fmla="*/ 5184 h 27"/>
                <a:gd name="T4" fmla="*/ 1059 w 19"/>
                <a:gd name="T5" fmla="*/ 0 h 27"/>
                <a:gd name="T6" fmla="*/ 0 60000 65536"/>
                <a:gd name="T7" fmla="*/ 0 60000 65536"/>
                <a:gd name="T8" fmla="*/ 0 60000 65536"/>
                <a:gd name="T9" fmla="*/ 0 w 19"/>
                <a:gd name="T10" fmla="*/ 0 h 27"/>
                <a:gd name="T11" fmla="*/ 19 w 19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7">
                  <a:moveTo>
                    <a:pt x="0" y="27"/>
                  </a:moveTo>
                  <a:lnTo>
                    <a:pt x="19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1" name="Freeform 126"/>
            <p:cNvSpPr>
              <a:spLocks/>
            </p:cNvSpPr>
            <p:nvPr/>
          </p:nvSpPr>
          <p:spPr bwMode="auto">
            <a:xfrm>
              <a:off x="3965" y="3270"/>
              <a:ext cx="113" cy="156"/>
            </a:xfrm>
            <a:custGeom>
              <a:avLst/>
              <a:gdLst>
                <a:gd name="T0" fmla="*/ 77 w 113"/>
                <a:gd name="T1" fmla="*/ 156 h 156"/>
                <a:gd name="T2" fmla="*/ 0 w 113"/>
                <a:gd name="T3" fmla="*/ 18 h 156"/>
                <a:gd name="T4" fmla="*/ 113 w 113"/>
                <a:gd name="T5" fmla="*/ 0 h 156"/>
                <a:gd name="T6" fmla="*/ 77 w 113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"/>
                <a:gd name="T13" fmla="*/ 0 h 156"/>
                <a:gd name="T14" fmla="*/ 113 w 113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" h="156">
                  <a:moveTo>
                    <a:pt x="77" y="156"/>
                  </a:moveTo>
                  <a:lnTo>
                    <a:pt x="0" y="18"/>
                  </a:lnTo>
                  <a:lnTo>
                    <a:pt x="113" y="0"/>
                  </a:lnTo>
                  <a:lnTo>
                    <a:pt x="77" y="156"/>
                  </a:lnTo>
                  <a:close/>
                </a:path>
              </a:pathLst>
            </a:custGeom>
            <a:solidFill>
              <a:srgbClr val="0000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2" name="Freeform 127"/>
            <p:cNvSpPr>
              <a:spLocks/>
            </p:cNvSpPr>
            <p:nvPr/>
          </p:nvSpPr>
          <p:spPr bwMode="auto">
            <a:xfrm>
              <a:off x="3965" y="3270"/>
              <a:ext cx="113" cy="156"/>
            </a:xfrm>
            <a:custGeom>
              <a:avLst/>
              <a:gdLst>
                <a:gd name="T0" fmla="*/ 2724 w 19"/>
                <a:gd name="T1" fmla="*/ 5616 h 26"/>
                <a:gd name="T2" fmla="*/ 0 w 19"/>
                <a:gd name="T3" fmla="*/ 648 h 26"/>
                <a:gd name="T4" fmla="*/ 3997 w 19"/>
                <a:gd name="T5" fmla="*/ 0 h 26"/>
                <a:gd name="T6" fmla="*/ 0 60000 65536"/>
                <a:gd name="T7" fmla="*/ 0 60000 65536"/>
                <a:gd name="T8" fmla="*/ 0 60000 65536"/>
                <a:gd name="T9" fmla="*/ 0 w 19"/>
                <a:gd name="T10" fmla="*/ 0 h 26"/>
                <a:gd name="T11" fmla="*/ 19 w 19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6">
                  <a:moveTo>
                    <a:pt x="13" y="26"/>
                  </a:moveTo>
                  <a:lnTo>
                    <a:pt x="0" y="3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3" name="Oval 128"/>
            <p:cNvSpPr>
              <a:spLocks noChangeArrowheads="1"/>
            </p:cNvSpPr>
            <p:nvPr/>
          </p:nvSpPr>
          <p:spPr bwMode="auto">
            <a:xfrm>
              <a:off x="4048" y="3078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4" name="Oval 129"/>
            <p:cNvSpPr>
              <a:spLocks noChangeArrowheads="1"/>
            </p:cNvSpPr>
            <p:nvPr/>
          </p:nvSpPr>
          <p:spPr bwMode="auto">
            <a:xfrm>
              <a:off x="4048" y="3078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5" name="Freeform 130"/>
            <p:cNvSpPr>
              <a:spLocks/>
            </p:cNvSpPr>
            <p:nvPr/>
          </p:nvSpPr>
          <p:spPr bwMode="auto">
            <a:xfrm>
              <a:off x="3935" y="3288"/>
              <a:ext cx="107" cy="156"/>
            </a:xfrm>
            <a:custGeom>
              <a:avLst/>
              <a:gdLst>
                <a:gd name="T0" fmla="*/ 0 w 107"/>
                <a:gd name="T1" fmla="*/ 156 h 156"/>
                <a:gd name="T2" fmla="*/ 107 w 107"/>
                <a:gd name="T3" fmla="*/ 138 h 156"/>
                <a:gd name="T4" fmla="*/ 30 w 107"/>
                <a:gd name="T5" fmla="*/ 0 h 156"/>
                <a:gd name="T6" fmla="*/ 0 w 107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0" y="156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00C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6" name="Freeform 131"/>
            <p:cNvSpPr>
              <a:spLocks/>
            </p:cNvSpPr>
            <p:nvPr/>
          </p:nvSpPr>
          <p:spPr bwMode="auto">
            <a:xfrm>
              <a:off x="3935" y="3288"/>
              <a:ext cx="107" cy="156"/>
            </a:xfrm>
            <a:custGeom>
              <a:avLst/>
              <a:gdLst>
                <a:gd name="T0" fmla="*/ 0 w 18"/>
                <a:gd name="T1" fmla="*/ 5616 h 26"/>
                <a:gd name="T2" fmla="*/ 3781 w 18"/>
                <a:gd name="T3" fmla="*/ 4968 h 26"/>
                <a:gd name="T4" fmla="*/ 105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7" name="Freeform 132"/>
            <p:cNvSpPr>
              <a:spLocks/>
            </p:cNvSpPr>
            <p:nvPr/>
          </p:nvSpPr>
          <p:spPr bwMode="auto">
            <a:xfrm>
              <a:off x="3917" y="2826"/>
              <a:ext cx="113" cy="162"/>
            </a:xfrm>
            <a:custGeom>
              <a:avLst/>
              <a:gdLst>
                <a:gd name="T0" fmla="*/ 0 w 113"/>
                <a:gd name="T1" fmla="*/ 162 h 162"/>
                <a:gd name="T2" fmla="*/ 113 w 113"/>
                <a:gd name="T3" fmla="*/ 144 h 162"/>
                <a:gd name="T4" fmla="*/ 36 w 113"/>
                <a:gd name="T5" fmla="*/ 0 h 162"/>
                <a:gd name="T6" fmla="*/ 0 w 113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"/>
                <a:gd name="T13" fmla="*/ 0 h 162"/>
                <a:gd name="T14" fmla="*/ 113 w 113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" h="162">
                  <a:moveTo>
                    <a:pt x="0" y="162"/>
                  </a:moveTo>
                  <a:lnTo>
                    <a:pt x="113" y="144"/>
                  </a:lnTo>
                  <a:lnTo>
                    <a:pt x="36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A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8" name="Freeform 133"/>
            <p:cNvSpPr>
              <a:spLocks/>
            </p:cNvSpPr>
            <p:nvPr/>
          </p:nvSpPr>
          <p:spPr bwMode="auto">
            <a:xfrm>
              <a:off x="3917" y="2826"/>
              <a:ext cx="113" cy="162"/>
            </a:xfrm>
            <a:custGeom>
              <a:avLst/>
              <a:gdLst>
                <a:gd name="T0" fmla="*/ 0 w 19"/>
                <a:gd name="T1" fmla="*/ 5832 h 27"/>
                <a:gd name="T2" fmla="*/ 3997 w 19"/>
                <a:gd name="T3" fmla="*/ 5184 h 27"/>
                <a:gd name="T4" fmla="*/ 1273 w 19"/>
                <a:gd name="T5" fmla="*/ 0 h 27"/>
                <a:gd name="T6" fmla="*/ 0 60000 65536"/>
                <a:gd name="T7" fmla="*/ 0 60000 65536"/>
                <a:gd name="T8" fmla="*/ 0 60000 65536"/>
                <a:gd name="T9" fmla="*/ 0 w 19"/>
                <a:gd name="T10" fmla="*/ 0 h 27"/>
                <a:gd name="T11" fmla="*/ 19 w 19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7">
                  <a:moveTo>
                    <a:pt x="0" y="27"/>
                  </a:moveTo>
                  <a:lnTo>
                    <a:pt x="19" y="24"/>
                  </a:lnTo>
                  <a:lnTo>
                    <a:pt x="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89" name="Freeform 134"/>
            <p:cNvSpPr>
              <a:spLocks/>
            </p:cNvSpPr>
            <p:nvPr/>
          </p:nvSpPr>
          <p:spPr bwMode="auto">
            <a:xfrm>
              <a:off x="3887" y="3126"/>
              <a:ext cx="107" cy="162"/>
            </a:xfrm>
            <a:custGeom>
              <a:avLst/>
              <a:gdLst>
                <a:gd name="T0" fmla="*/ 78 w 107"/>
                <a:gd name="T1" fmla="*/ 162 h 162"/>
                <a:gd name="T2" fmla="*/ 0 w 107"/>
                <a:gd name="T3" fmla="*/ 24 h 162"/>
                <a:gd name="T4" fmla="*/ 107 w 107"/>
                <a:gd name="T5" fmla="*/ 0 h 162"/>
                <a:gd name="T6" fmla="*/ 78 w 107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78" y="162"/>
                  </a:moveTo>
                  <a:lnTo>
                    <a:pt x="0" y="24"/>
                  </a:lnTo>
                  <a:lnTo>
                    <a:pt x="107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1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0" name="Freeform 135"/>
            <p:cNvSpPr>
              <a:spLocks/>
            </p:cNvSpPr>
            <p:nvPr/>
          </p:nvSpPr>
          <p:spPr bwMode="auto">
            <a:xfrm>
              <a:off x="3887" y="3126"/>
              <a:ext cx="107" cy="162"/>
            </a:xfrm>
            <a:custGeom>
              <a:avLst/>
              <a:gdLst>
                <a:gd name="T0" fmla="*/ 2723 w 18"/>
                <a:gd name="T1" fmla="*/ 5832 h 27"/>
                <a:gd name="T2" fmla="*/ 0 w 18"/>
                <a:gd name="T3" fmla="*/ 864 h 27"/>
                <a:gd name="T4" fmla="*/ 3781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1" name="Freeform 136"/>
            <p:cNvSpPr>
              <a:spLocks/>
            </p:cNvSpPr>
            <p:nvPr/>
          </p:nvSpPr>
          <p:spPr bwMode="auto">
            <a:xfrm>
              <a:off x="3857" y="3288"/>
              <a:ext cx="108" cy="156"/>
            </a:xfrm>
            <a:custGeom>
              <a:avLst/>
              <a:gdLst>
                <a:gd name="T0" fmla="*/ 78 w 108"/>
                <a:gd name="T1" fmla="*/ 156 h 156"/>
                <a:gd name="T2" fmla="*/ 0 w 108"/>
                <a:gd name="T3" fmla="*/ 18 h 156"/>
                <a:gd name="T4" fmla="*/ 108 w 108"/>
                <a:gd name="T5" fmla="*/ 0 h 156"/>
                <a:gd name="T6" fmla="*/ 78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0000C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2" name="Freeform 137"/>
            <p:cNvSpPr>
              <a:spLocks/>
            </p:cNvSpPr>
            <p:nvPr/>
          </p:nvSpPr>
          <p:spPr bwMode="auto">
            <a:xfrm>
              <a:off x="3857" y="3288"/>
              <a:ext cx="108" cy="156"/>
            </a:xfrm>
            <a:custGeom>
              <a:avLst/>
              <a:gdLst>
                <a:gd name="T0" fmla="*/ 2808 w 18"/>
                <a:gd name="T1" fmla="*/ 5616 h 26"/>
                <a:gd name="T2" fmla="*/ 0 w 18"/>
                <a:gd name="T3" fmla="*/ 648 h 26"/>
                <a:gd name="T4" fmla="*/ 388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3" name="Freeform 138"/>
            <p:cNvSpPr>
              <a:spLocks/>
            </p:cNvSpPr>
            <p:nvPr/>
          </p:nvSpPr>
          <p:spPr bwMode="auto">
            <a:xfrm>
              <a:off x="3857" y="3150"/>
              <a:ext cx="108" cy="156"/>
            </a:xfrm>
            <a:custGeom>
              <a:avLst/>
              <a:gdLst>
                <a:gd name="T0" fmla="*/ 0 w 108"/>
                <a:gd name="T1" fmla="*/ 156 h 156"/>
                <a:gd name="T2" fmla="*/ 108 w 108"/>
                <a:gd name="T3" fmla="*/ 138 h 156"/>
                <a:gd name="T4" fmla="*/ 30 w 108"/>
                <a:gd name="T5" fmla="*/ 0 h 156"/>
                <a:gd name="T6" fmla="*/ 0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2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4" name="Freeform 139"/>
            <p:cNvSpPr>
              <a:spLocks/>
            </p:cNvSpPr>
            <p:nvPr/>
          </p:nvSpPr>
          <p:spPr bwMode="auto">
            <a:xfrm>
              <a:off x="3857" y="3150"/>
              <a:ext cx="108" cy="156"/>
            </a:xfrm>
            <a:custGeom>
              <a:avLst/>
              <a:gdLst>
                <a:gd name="T0" fmla="*/ 0 w 18"/>
                <a:gd name="T1" fmla="*/ 5616 h 26"/>
                <a:gd name="T2" fmla="*/ 3888 w 18"/>
                <a:gd name="T3" fmla="*/ 4968 h 26"/>
                <a:gd name="T4" fmla="*/ 1080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5" name="Freeform 140"/>
            <p:cNvSpPr>
              <a:spLocks/>
            </p:cNvSpPr>
            <p:nvPr/>
          </p:nvSpPr>
          <p:spPr bwMode="auto">
            <a:xfrm>
              <a:off x="3839" y="2826"/>
              <a:ext cx="114" cy="162"/>
            </a:xfrm>
            <a:custGeom>
              <a:avLst/>
              <a:gdLst>
                <a:gd name="T0" fmla="*/ 78 w 114"/>
                <a:gd name="T1" fmla="*/ 162 h 162"/>
                <a:gd name="T2" fmla="*/ 0 w 114"/>
                <a:gd name="T3" fmla="*/ 24 h 162"/>
                <a:gd name="T4" fmla="*/ 114 w 114"/>
                <a:gd name="T5" fmla="*/ 0 h 162"/>
                <a:gd name="T6" fmla="*/ 78 w 114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162"/>
                <a:gd name="T14" fmla="*/ 114 w 114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162">
                  <a:moveTo>
                    <a:pt x="78" y="162"/>
                  </a:moveTo>
                  <a:lnTo>
                    <a:pt x="0" y="24"/>
                  </a:lnTo>
                  <a:lnTo>
                    <a:pt x="114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A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6" name="Freeform 141"/>
            <p:cNvSpPr>
              <a:spLocks/>
            </p:cNvSpPr>
            <p:nvPr/>
          </p:nvSpPr>
          <p:spPr bwMode="auto">
            <a:xfrm>
              <a:off x="3839" y="2826"/>
              <a:ext cx="114" cy="162"/>
            </a:xfrm>
            <a:custGeom>
              <a:avLst/>
              <a:gdLst>
                <a:gd name="T0" fmla="*/ 2808 w 19"/>
                <a:gd name="T1" fmla="*/ 5832 h 27"/>
                <a:gd name="T2" fmla="*/ 0 w 19"/>
                <a:gd name="T3" fmla="*/ 864 h 27"/>
                <a:gd name="T4" fmla="*/ 4104 w 19"/>
                <a:gd name="T5" fmla="*/ 0 h 27"/>
                <a:gd name="T6" fmla="*/ 0 60000 65536"/>
                <a:gd name="T7" fmla="*/ 0 60000 65536"/>
                <a:gd name="T8" fmla="*/ 0 60000 65536"/>
                <a:gd name="T9" fmla="*/ 0 w 19"/>
                <a:gd name="T10" fmla="*/ 0 h 27"/>
                <a:gd name="T11" fmla="*/ 19 w 19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7">
                  <a:moveTo>
                    <a:pt x="13" y="27"/>
                  </a:moveTo>
                  <a:lnTo>
                    <a:pt x="0" y="4"/>
                  </a:lnTo>
                  <a:lnTo>
                    <a:pt x="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7" name="Freeform 142"/>
            <p:cNvSpPr>
              <a:spLocks/>
            </p:cNvSpPr>
            <p:nvPr/>
          </p:nvSpPr>
          <p:spPr bwMode="auto">
            <a:xfrm>
              <a:off x="3839" y="2688"/>
              <a:ext cx="114" cy="162"/>
            </a:xfrm>
            <a:custGeom>
              <a:avLst/>
              <a:gdLst>
                <a:gd name="T0" fmla="*/ 0 w 114"/>
                <a:gd name="T1" fmla="*/ 162 h 162"/>
                <a:gd name="T2" fmla="*/ 114 w 114"/>
                <a:gd name="T3" fmla="*/ 138 h 162"/>
                <a:gd name="T4" fmla="*/ 30 w 114"/>
                <a:gd name="T5" fmla="*/ 0 h 162"/>
                <a:gd name="T6" fmla="*/ 0 w 114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162"/>
                <a:gd name="T14" fmla="*/ 114 w 114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162">
                  <a:moveTo>
                    <a:pt x="0" y="162"/>
                  </a:moveTo>
                  <a:lnTo>
                    <a:pt x="114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10FFE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8" name="Freeform 143"/>
            <p:cNvSpPr>
              <a:spLocks/>
            </p:cNvSpPr>
            <p:nvPr/>
          </p:nvSpPr>
          <p:spPr bwMode="auto">
            <a:xfrm>
              <a:off x="3839" y="2688"/>
              <a:ext cx="114" cy="162"/>
            </a:xfrm>
            <a:custGeom>
              <a:avLst/>
              <a:gdLst>
                <a:gd name="T0" fmla="*/ 0 w 19"/>
                <a:gd name="T1" fmla="*/ 5832 h 27"/>
                <a:gd name="T2" fmla="*/ 4104 w 19"/>
                <a:gd name="T3" fmla="*/ 4968 h 27"/>
                <a:gd name="T4" fmla="*/ 1080 w 19"/>
                <a:gd name="T5" fmla="*/ 0 h 27"/>
                <a:gd name="T6" fmla="*/ 0 60000 65536"/>
                <a:gd name="T7" fmla="*/ 0 60000 65536"/>
                <a:gd name="T8" fmla="*/ 0 60000 65536"/>
                <a:gd name="T9" fmla="*/ 0 w 19"/>
                <a:gd name="T10" fmla="*/ 0 h 27"/>
                <a:gd name="T11" fmla="*/ 19 w 19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27">
                  <a:moveTo>
                    <a:pt x="0" y="27"/>
                  </a:moveTo>
                  <a:lnTo>
                    <a:pt x="19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99" name="Oval 144"/>
            <p:cNvSpPr>
              <a:spLocks noChangeArrowheads="1"/>
            </p:cNvSpPr>
            <p:nvPr/>
          </p:nvSpPr>
          <p:spPr bwMode="auto">
            <a:xfrm>
              <a:off x="3851" y="3372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0" name="Oval 145"/>
            <p:cNvSpPr>
              <a:spLocks noChangeArrowheads="1"/>
            </p:cNvSpPr>
            <p:nvPr/>
          </p:nvSpPr>
          <p:spPr bwMode="auto">
            <a:xfrm>
              <a:off x="3851" y="3372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1" name="Freeform 146"/>
            <p:cNvSpPr>
              <a:spLocks/>
            </p:cNvSpPr>
            <p:nvPr/>
          </p:nvSpPr>
          <p:spPr bwMode="auto">
            <a:xfrm>
              <a:off x="3827" y="3306"/>
              <a:ext cx="108" cy="162"/>
            </a:xfrm>
            <a:custGeom>
              <a:avLst/>
              <a:gdLst>
                <a:gd name="T0" fmla="*/ 0 w 108"/>
                <a:gd name="T1" fmla="*/ 162 h 162"/>
                <a:gd name="T2" fmla="*/ 108 w 108"/>
                <a:gd name="T3" fmla="*/ 138 h 162"/>
                <a:gd name="T4" fmla="*/ 30 w 108"/>
                <a:gd name="T5" fmla="*/ 0 h 162"/>
                <a:gd name="T6" fmla="*/ 0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00D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2" name="Freeform 147"/>
            <p:cNvSpPr>
              <a:spLocks/>
            </p:cNvSpPr>
            <p:nvPr/>
          </p:nvSpPr>
          <p:spPr bwMode="auto">
            <a:xfrm>
              <a:off x="3827" y="3306"/>
              <a:ext cx="108" cy="162"/>
            </a:xfrm>
            <a:custGeom>
              <a:avLst/>
              <a:gdLst>
                <a:gd name="T0" fmla="*/ 0 w 18"/>
                <a:gd name="T1" fmla="*/ 5832 h 27"/>
                <a:gd name="T2" fmla="*/ 3888 w 18"/>
                <a:gd name="T3" fmla="*/ 4968 h 27"/>
                <a:gd name="T4" fmla="*/ 1080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3" name="Oval 148"/>
            <p:cNvSpPr>
              <a:spLocks noChangeArrowheads="1"/>
            </p:cNvSpPr>
            <p:nvPr/>
          </p:nvSpPr>
          <p:spPr bwMode="auto">
            <a:xfrm>
              <a:off x="3911" y="2706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4" name="Oval 149"/>
            <p:cNvSpPr>
              <a:spLocks noChangeArrowheads="1"/>
            </p:cNvSpPr>
            <p:nvPr/>
          </p:nvSpPr>
          <p:spPr bwMode="auto">
            <a:xfrm>
              <a:off x="3911" y="2706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5" name="Oval 150"/>
            <p:cNvSpPr>
              <a:spLocks noChangeArrowheads="1"/>
            </p:cNvSpPr>
            <p:nvPr/>
          </p:nvSpPr>
          <p:spPr bwMode="auto">
            <a:xfrm>
              <a:off x="3905" y="2958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6" name="Oval 151"/>
            <p:cNvSpPr>
              <a:spLocks noChangeArrowheads="1"/>
            </p:cNvSpPr>
            <p:nvPr/>
          </p:nvSpPr>
          <p:spPr bwMode="auto">
            <a:xfrm>
              <a:off x="3905" y="2958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7" name="Oval 152"/>
            <p:cNvSpPr>
              <a:spLocks noChangeArrowheads="1"/>
            </p:cNvSpPr>
            <p:nvPr/>
          </p:nvSpPr>
          <p:spPr bwMode="auto">
            <a:xfrm>
              <a:off x="3899" y="3126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8" name="Oval 153"/>
            <p:cNvSpPr>
              <a:spLocks noChangeArrowheads="1"/>
            </p:cNvSpPr>
            <p:nvPr/>
          </p:nvSpPr>
          <p:spPr bwMode="auto">
            <a:xfrm>
              <a:off x="3899" y="3126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09" name="Freeform 154"/>
            <p:cNvSpPr>
              <a:spLocks/>
            </p:cNvSpPr>
            <p:nvPr/>
          </p:nvSpPr>
          <p:spPr bwMode="auto">
            <a:xfrm>
              <a:off x="3809" y="2850"/>
              <a:ext cx="108" cy="156"/>
            </a:xfrm>
            <a:custGeom>
              <a:avLst/>
              <a:gdLst>
                <a:gd name="T0" fmla="*/ 0 w 108"/>
                <a:gd name="T1" fmla="*/ 156 h 156"/>
                <a:gd name="T2" fmla="*/ 108 w 108"/>
                <a:gd name="T3" fmla="*/ 138 h 156"/>
                <a:gd name="T4" fmla="*/ 30 w 108"/>
                <a:gd name="T5" fmla="*/ 0 h 156"/>
                <a:gd name="T6" fmla="*/ 0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0" name="Freeform 155"/>
            <p:cNvSpPr>
              <a:spLocks/>
            </p:cNvSpPr>
            <p:nvPr/>
          </p:nvSpPr>
          <p:spPr bwMode="auto">
            <a:xfrm>
              <a:off x="3809" y="2850"/>
              <a:ext cx="108" cy="156"/>
            </a:xfrm>
            <a:custGeom>
              <a:avLst/>
              <a:gdLst>
                <a:gd name="T0" fmla="*/ 0 w 18"/>
                <a:gd name="T1" fmla="*/ 5616 h 26"/>
                <a:gd name="T2" fmla="*/ 3888 w 18"/>
                <a:gd name="T3" fmla="*/ 4968 h 26"/>
                <a:gd name="T4" fmla="*/ 1080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1" name="Freeform 156"/>
            <p:cNvSpPr>
              <a:spLocks/>
            </p:cNvSpPr>
            <p:nvPr/>
          </p:nvSpPr>
          <p:spPr bwMode="auto">
            <a:xfrm>
              <a:off x="3809" y="2988"/>
              <a:ext cx="108" cy="162"/>
            </a:xfrm>
            <a:custGeom>
              <a:avLst/>
              <a:gdLst>
                <a:gd name="T0" fmla="*/ 78 w 108"/>
                <a:gd name="T1" fmla="*/ 162 h 162"/>
                <a:gd name="T2" fmla="*/ 0 w 108"/>
                <a:gd name="T3" fmla="*/ 18 h 162"/>
                <a:gd name="T4" fmla="*/ 108 w 108"/>
                <a:gd name="T5" fmla="*/ 0 h 162"/>
                <a:gd name="T6" fmla="*/ 78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7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2" name="Freeform 157"/>
            <p:cNvSpPr>
              <a:spLocks/>
            </p:cNvSpPr>
            <p:nvPr/>
          </p:nvSpPr>
          <p:spPr bwMode="auto">
            <a:xfrm>
              <a:off x="3809" y="2988"/>
              <a:ext cx="108" cy="162"/>
            </a:xfrm>
            <a:custGeom>
              <a:avLst/>
              <a:gdLst>
                <a:gd name="T0" fmla="*/ 2808 w 18"/>
                <a:gd name="T1" fmla="*/ 5832 h 27"/>
                <a:gd name="T2" fmla="*/ 0 w 18"/>
                <a:gd name="T3" fmla="*/ 648 h 27"/>
                <a:gd name="T4" fmla="*/ 388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3" name="Oval 158"/>
            <p:cNvSpPr>
              <a:spLocks noChangeArrowheads="1"/>
            </p:cNvSpPr>
            <p:nvPr/>
          </p:nvSpPr>
          <p:spPr bwMode="auto">
            <a:xfrm>
              <a:off x="3875" y="3509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4" name="Oval 159"/>
            <p:cNvSpPr>
              <a:spLocks noChangeArrowheads="1"/>
            </p:cNvSpPr>
            <p:nvPr/>
          </p:nvSpPr>
          <p:spPr bwMode="auto">
            <a:xfrm>
              <a:off x="3875" y="3509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5" name="Freeform 160"/>
            <p:cNvSpPr>
              <a:spLocks/>
            </p:cNvSpPr>
            <p:nvPr/>
          </p:nvSpPr>
          <p:spPr bwMode="auto">
            <a:xfrm>
              <a:off x="3779" y="3006"/>
              <a:ext cx="108" cy="162"/>
            </a:xfrm>
            <a:custGeom>
              <a:avLst/>
              <a:gdLst>
                <a:gd name="T0" fmla="*/ 0 w 108"/>
                <a:gd name="T1" fmla="*/ 162 h 162"/>
                <a:gd name="T2" fmla="*/ 108 w 108"/>
                <a:gd name="T3" fmla="*/ 144 h 162"/>
                <a:gd name="T4" fmla="*/ 30 w 108"/>
                <a:gd name="T5" fmla="*/ 0 h 162"/>
                <a:gd name="T6" fmla="*/ 0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8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6" name="Freeform 161"/>
            <p:cNvSpPr>
              <a:spLocks/>
            </p:cNvSpPr>
            <p:nvPr/>
          </p:nvSpPr>
          <p:spPr bwMode="auto">
            <a:xfrm>
              <a:off x="3779" y="3006"/>
              <a:ext cx="108" cy="162"/>
            </a:xfrm>
            <a:custGeom>
              <a:avLst/>
              <a:gdLst>
                <a:gd name="T0" fmla="*/ 0 w 18"/>
                <a:gd name="T1" fmla="*/ 5832 h 27"/>
                <a:gd name="T2" fmla="*/ 3888 w 18"/>
                <a:gd name="T3" fmla="*/ 5184 h 27"/>
                <a:gd name="T4" fmla="*/ 1080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7" name="Freeform 162"/>
            <p:cNvSpPr>
              <a:spLocks/>
            </p:cNvSpPr>
            <p:nvPr/>
          </p:nvSpPr>
          <p:spPr bwMode="auto">
            <a:xfrm>
              <a:off x="3779" y="3150"/>
              <a:ext cx="108" cy="156"/>
            </a:xfrm>
            <a:custGeom>
              <a:avLst/>
              <a:gdLst>
                <a:gd name="T0" fmla="*/ 78 w 108"/>
                <a:gd name="T1" fmla="*/ 156 h 156"/>
                <a:gd name="T2" fmla="*/ 0 w 108"/>
                <a:gd name="T3" fmla="*/ 18 h 156"/>
                <a:gd name="T4" fmla="*/ 108 w 108"/>
                <a:gd name="T5" fmla="*/ 0 h 156"/>
                <a:gd name="T6" fmla="*/ 78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002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8" name="Freeform 163"/>
            <p:cNvSpPr>
              <a:spLocks/>
            </p:cNvSpPr>
            <p:nvPr/>
          </p:nvSpPr>
          <p:spPr bwMode="auto">
            <a:xfrm>
              <a:off x="3779" y="3150"/>
              <a:ext cx="108" cy="156"/>
            </a:xfrm>
            <a:custGeom>
              <a:avLst/>
              <a:gdLst>
                <a:gd name="T0" fmla="*/ 2808 w 18"/>
                <a:gd name="T1" fmla="*/ 5616 h 26"/>
                <a:gd name="T2" fmla="*/ 0 w 18"/>
                <a:gd name="T3" fmla="*/ 648 h 26"/>
                <a:gd name="T4" fmla="*/ 388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19" name="Oval 164"/>
            <p:cNvSpPr>
              <a:spLocks noChangeArrowheads="1"/>
            </p:cNvSpPr>
            <p:nvPr/>
          </p:nvSpPr>
          <p:spPr bwMode="auto">
            <a:xfrm>
              <a:off x="3749" y="2544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0" name="Oval 165"/>
            <p:cNvSpPr>
              <a:spLocks noChangeArrowheads="1"/>
            </p:cNvSpPr>
            <p:nvPr/>
          </p:nvSpPr>
          <p:spPr bwMode="auto">
            <a:xfrm>
              <a:off x="3749" y="2544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1" name="Freeform 166"/>
            <p:cNvSpPr>
              <a:spLocks/>
            </p:cNvSpPr>
            <p:nvPr/>
          </p:nvSpPr>
          <p:spPr bwMode="auto">
            <a:xfrm>
              <a:off x="3683" y="2550"/>
              <a:ext cx="108" cy="156"/>
            </a:xfrm>
            <a:custGeom>
              <a:avLst/>
              <a:gdLst>
                <a:gd name="T0" fmla="*/ 78 w 108"/>
                <a:gd name="T1" fmla="*/ 156 h 156"/>
                <a:gd name="T2" fmla="*/ 0 w 108"/>
                <a:gd name="T3" fmla="*/ 18 h 156"/>
                <a:gd name="T4" fmla="*/ 108 w 108"/>
                <a:gd name="T5" fmla="*/ 0 h 156"/>
                <a:gd name="T6" fmla="*/ 78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60F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2" name="Freeform 167"/>
            <p:cNvSpPr>
              <a:spLocks/>
            </p:cNvSpPr>
            <p:nvPr/>
          </p:nvSpPr>
          <p:spPr bwMode="auto">
            <a:xfrm>
              <a:off x="3683" y="2550"/>
              <a:ext cx="108" cy="156"/>
            </a:xfrm>
            <a:custGeom>
              <a:avLst/>
              <a:gdLst>
                <a:gd name="T0" fmla="*/ 2808 w 18"/>
                <a:gd name="T1" fmla="*/ 5616 h 26"/>
                <a:gd name="T2" fmla="*/ 0 w 18"/>
                <a:gd name="T3" fmla="*/ 648 h 26"/>
                <a:gd name="T4" fmla="*/ 388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3" name="Freeform 168"/>
            <p:cNvSpPr>
              <a:spLocks/>
            </p:cNvSpPr>
            <p:nvPr/>
          </p:nvSpPr>
          <p:spPr bwMode="auto">
            <a:xfrm>
              <a:off x="3761" y="2688"/>
              <a:ext cx="108" cy="162"/>
            </a:xfrm>
            <a:custGeom>
              <a:avLst/>
              <a:gdLst>
                <a:gd name="T0" fmla="*/ 78 w 108"/>
                <a:gd name="T1" fmla="*/ 162 h 162"/>
                <a:gd name="T2" fmla="*/ 0 w 108"/>
                <a:gd name="T3" fmla="*/ 18 h 162"/>
                <a:gd name="T4" fmla="*/ 108 w 108"/>
                <a:gd name="T5" fmla="*/ 0 h 162"/>
                <a:gd name="T6" fmla="*/ 78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10FFE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4" name="Freeform 169"/>
            <p:cNvSpPr>
              <a:spLocks/>
            </p:cNvSpPr>
            <p:nvPr/>
          </p:nvSpPr>
          <p:spPr bwMode="auto">
            <a:xfrm>
              <a:off x="3761" y="2688"/>
              <a:ext cx="108" cy="162"/>
            </a:xfrm>
            <a:custGeom>
              <a:avLst/>
              <a:gdLst>
                <a:gd name="T0" fmla="*/ 2808 w 18"/>
                <a:gd name="T1" fmla="*/ 5832 h 27"/>
                <a:gd name="T2" fmla="*/ 0 w 18"/>
                <a:gd name="T3" fmla="*/ 648 h 27"/>
                <a:gd name="T4" fmla="*/ 388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5" name="Freeform 170"/>
            <p:cNvSpPr>
              <a:spLocks/>
            </p:cNvSpPr>
            <p:nvPr/>
          </p:nvSpPr>
          <p:spPr bwMode="auto">
            <a:xfrm>
              <a:off x="3761" y="2550"/>
              <a:ext cx="108" cy="156"/>
            </a:xfrm>
            <a:custGeom>
              <a:avLst/>
              <a:gdLst>
                <a:gd name="T0" fmla="*/ 0 w 108"/>
                <a:gd name="T1" fmla="*/ 156 h 156"/>
                <a:gd name="T2" fmla="*/ 108 w 108"/>
                <a:gd name="T3" fmla="*/ 138 h 156"/>
                <a:gd name="T4" fmla="*/ 30 w 108"/>
                <a:gd name="T5" fmla="*/ 0 h 156"/>
                <a:gd name="T6" fmla="*/ 0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60F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6" name="Freeform 171"/>
            <p:cNvSpPr>
              <a:spLocks/>
            </p:cNvSpPr>
            <p:nvPr/>
          </p:nvSpPr>
          <p:spPr bwMode="auto">
            <a:xfrm>
              <a:off x="3761" y="2550"/>
              <a:ext cx="108" cy="156"/>
            </a:xfrm>
            <a:custGeom>
              <a:avLst/>
              <a:gdLst>
                <a:gd name="T0" fmla="*/ 0 w 18"/>
                <a:gd name="T1" fmla="*/ 5616 h 26"/>
                <a:gd name="T2" fmla="*/ 3888 w 18"/>
                <a:gd name="T3" fmla="*/ 4968 h 26"/>
                <a:gd name="T4" fmla="*/ 1080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7" name="Freeform 172"/>
            <p:cNvSpPr>
              <a:spLocks/>
            </p:cNvSpPr>
            <p:nvPr/>
          </p:nvSpPr>
          <p:spPr bwMode="auto">
            <a:xfrm>
              <a:off x="3749" y="3168"/>
              <a:ext cx="108" cy="156"/>
            </a:xfrm>
            <a:custGeom>
              <a:avLst/>
              <a:gdLst>
                <a:gd name="T0" fmla="*/ 0 w 108"/>
                <a:gd name="T1" fmla="*/ 156 h 156"/>
                <a:gd name="T2" fmla="*/ 108 w 108"/>
                <a:gd name="T3" fmla="*/ 138 h 156"/>
                <a:gd name="T4" fmla="*/ 30 w 108"/>
                <a:gd name="T5" fmla="*/ 0 h 156"/>
                <a:gd name="T6" fmla="*/ 0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4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8" name="Freeform 173"/>
            <p:cNvSpPr>
              <a:spLocks/>
            </p:cNvSpPr>
            <p:nvPr/>
          </p:nvSpPr>
          <p:spPr bwMode="auto">
            <a:xfrm>
              <a:off x="3749" y="3168"/>
              <a:ext cx="108" cy="156"/>
            </a:xfrm>
            <a:custGeom>
              <a:avLst/>
              <a:gdLst>
                <a:gd name="T0" fmla="*/ 0 w 18"/>
                <a:gd name="T1" fmla="*/ 5616 h 26"/>
                <a:gd name="T2" fmla="*/ 3888 w 18"/>
                <a:gd name="T3" fmla="*/ 4968 h 26"/>
                <a:gd name="T4" fmla="*/ 1080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29" name="Freeform 174"/>
            <p:cNvSpPr>
              <a:spLocks/>
            </p:cNvSpPr>
            <p:nvPr/>
          </p:nvSpPr>
          <p:spPr bwMode="auto">
            <a:xfrm>
              <a:off x="3749" y="3306"/>
              <a:ext cx="108" cy="162"/>
            </a:xfrm>
            <a:custGeom>
              <a:avLst/>
              <a:gdLst>
                <a:gd name="T0" fmla="*/ 78 w 108"/>
                <a:gd name="T1" fmla="*/ 162 h 162"/>
                <a:gd name="T2" fmla="*/ 0 w 108"/>
                <a:gd name="T3" fmla="*/ 18 h 162"/>
                <a:gd name="T4" fmla="*/ 108 w 108"/>
                <a:gd name="T5" fmla="*/ 0 h 162"/>
                <a:gd name="T6" fmla="*/ 78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00D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0" name="Freeform 175"/>
            <p:cNvSpPr>
              <a:spLocks/>
            </p:cNvSpPr>
            <p:nvPr/>
          </p:nvSpPr>
          <p:spPr bwMode="auto">
            <a:xfrm>
              <a:off x="3749" y="3306"/>
              <a:ext cx="108" cy="162"/>
            </a:xfrm>
            <a:custGeom>
              <a:avLst/>
              <a:gdLst>
                <a:gd name="T0" fmla="*/ 2808 w 18"/>
                <a:gd name="T1" fmla="*/ 5832 h 27"/>
                <a:gd name="T2" fmla="*/ 0 w 18"/>
                <a:gd name="T3" fmla="*/ 648 h 27"/>
                <a:gd name="T4" fmla="*/ 388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1" name="Rectangle 176"/>
            <p:cNvSpPr>
              <a:spLocks noChangeArrowheads="1"/>
            </p:cNvSpPr>
            <p:nvPr/>
          </p:nvSpPr>
          <p:spPr bwMode="auto">
            <a:xfrm>
              <a:off x="3923" y="3917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endParaRPr lang="en-US" sz="2400">
                <a:cs typeface="Arial" charset="0"/>
              </a:endParaRPr>
            </a:p>
          </p:txBody>
        </p:sp>
        <p:sp>
          <p:nvSpPr>
            <p:cNvPr id="33232" name="Freeform 177"/>
            <p:cNvSpPr>
              <a:spLocks/>
            </p:cNvSpPr>
            <p:nvPr/>
          </p:nvSpPr>
          <p:spPr bwMode="auto">
            <a:xfrm>
              <a:off x="3731" y="2850"/>
              <a:ext cx="108" cy="156"/>
            </a:xfrm>
            <a:custGeom>
              <a:avLst/>
              <a:gdLst>
                <a:gd name="T0" fmla="*/ 78 w 108"/>
                <a:gd name="T1" fmla="*/ 156 h 156"/>
                <a:gd name="T2" fmla="*/ 0 w 108"/>
                <a:gd name="T3" fmla="*/ 18 h 156"/>
                <a:gd name="T4" fmla="*/ 108 w 108"/>
                <a:gd name="T5" fmla="*/ 0 h 156"/>
                <a:gd name="T6" fmla="*/ 78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00B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3" name="Freeform 178"/>
            <p:cNvSpPr>
              <a:spLocks/>
            </p:cNvSpPr>
            <p:nvPr/>
          </p:nvSpPr>
          <p:spPr bwMode="auto">
            <a:xfrm>
              <a:off x="3731" y="2850"/>
              <a:ext cx="108" cy="156"/>
            </a:xfrm>
            <a:custGeom>
              <a:avLst/>
              <a:gdLst>
                <a:gd name="T0" fmla="*/ 2808 w 18"/>
                <a:gd name="T1" fmla="*/ 5616 h 26"/>
                <a:gd name="T2" fmla="*/ 0 w 18"/>
                <a:gd name="T3" fmla="*/ 648 h 26"/>
                <a:gd name="T4" fmla="*/ 388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4" name="Freeform 179"/>
            <p:cNvSpPr>
              <a:spLocks/>
            </p:cNvSpPr>
            <p:nvPr/>
          </p:nvSpPr>
          <p:spPr bwMode="auto">
            <a:xfrm>
              <a:off x="3654" y="2568"/>
              <a:ext cx="107" cy="162"/>
            </a:xfrm>
            <a:custGeom>
              <a:avLst/>
              <a:gdLst>
                <a:gd name="T0" fmla="*/ 0 w 107"/>
                <a:gd name="T1" fmla="*/ 162 h 162"/>
                <a:gd name="T2" fmla="*/ 107 w 107"/>
                <a:gd name="T3" fmla="*/ 138 h 162"/>
                <a:gd name="T4" fmla="*/ 29 w 107"/>
                <a:gd name="T5" fmla="*/ 0 h 162"/>
                <a:gd name="T6" fmla="*/ 0 w 107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0" y="162"/>
                  </a:moveTo>
                  <a:lnTo>
                    <a:pt x="107" y="138"/>
                  </a:lnTo>
                  <a:lnTo>
                    <a:pt x="29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80FF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5" name="Freeform 180"/>
            <p:cNvSpPr>
              <a:spLocks/>
            </p:cNvSpPr>
            <p:nvPr/>
          </p:nvSpPr>
          <p:spPr bwMode="auto">
            <a:xfrm>
              <a:off x="3654" y="2568"/>
              <a:ext cx="107" cy="162"/>
            </a:xfrm>
            <a:custGeom>
              <a:avLst/>
              <a:gdLst>
                <a:gd name="T0" fmla="*/ 0 w 18"/>
                <a:gd name="T1" fmla="*/ 5832 h 27"/>
                <a:gd name="T2" fmla="*/ 3781 w 18"/>
                <a:gd name="T3" fmla="*/ 4968 h 27"/>
                <a:gd name="T4" fmla="*/ 105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6" name="Oval 181"/>
            <p:cNvSpPr>
              <a:spLocks noChangeArrowheads="1"/>
            </p:cNvSpPr>
            <p:nvPr/>
          </p:nvSpPr>
          <p:spPr bwMode="auto">
            <a:xfrm>
              <a:off x="3743" y="2796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7" name="Oval 182"/>
            <p:cNvSpPr>
              <a:spLocks noChangeArrowheads="1"/>
            </p:cNvSpPr>
            <p:nvPr/>
          </p:nvSpPr>
          <p:spPr bwMode="auto">
            <a:xfrm>
              <a:off x="3743" y="2796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8" name="Freeform 183"/>
            <p:cNvSpPr>
              <a:spLocks/>
            </p:cNvSpPr>
            <p:nvPr/>
          </p:nvSpPr>
          <p:spPr bwMode="auto">
            <a:xfrm>
              <a:off x="3731" y="2706"/>
              <a:ext cx="108" cy="162"/>
            </a:xfrm>
            <a:custGeom>
              <a:avLst/>
              <a:gdLst>
                <a:gd name="T0" fmla="*/ 0 w 108"/>
                <a:gd name="T1" fmla="*/ 162 h 162"/>
                <a:gd name="T2" fmla="*/ 108 w 108"/>
                <a:gd name="T3" fmla="*/ 144 h 162"/>
                <a:gd name="T4" fmla="*/ 30 w 108"/>
                <a:gd name="T5" fmla="*/ 0 h 162"/>
                <a:gd name="T6" fmla="*/ 0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20FFD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39" name="Freeform 184"/>
            <p:cNvSpPr>
              <a:spLocks/>
            </p:cNvSpPr>
            <p:nvPr/>
          </p:nvSpPr>
          <p:spPr bwMode="auto">
            <a:xfrm>
              <a:off x="3731" y="2706"/>
              <a:ext cx="108" cy="162"/>
            </a:xfrm>
            <a:custGeom>
              <a:avLst/>
              <a:gdLst>
                <a:gd name="T0" fmla="*/ 0 w 18"/>
                <a:gd name="T1" fmla="*/ 5832 h 27"/>
                <a:gd name="T2" fmla="*/ 3888 w 18"/>
                <a:gd name="T3" fmla="*/ 5184 h 27"/>
                <a:gd name="T4" fmla="*/ 1080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0" name="Freeform 185"/>
            <p:cNvSpPr>
              <a:spLocks/>
            </p:cNvSpPr>
            <p:nvPr/>
          </p:nvSpPr>
          <p:spPr bwMode="auto">
            <a:xfrm>
              <a:off x="3719" y="3324"/>
              <a:ext cx="108" cy="162"/>
            </a:xfrm>
            <a:custGeom>
              <a:avLst/>
              <a:gdLst>
                <a:gd name="T0" fmla="*/ 0 w 108"/>
                <a:gd name="T1" fmla="*/ 162 h 162"/>
                <a:gd name="T2" fmla="*/ 108 w 108"/>
                <a:gd name="T3" fmla="*/ 144 h 162"/>
                <a:gd name="T4" fmla="*/ 30 w 108"/>
                <a:gd name="T5" fmla="*/ 0 h 162"/>
                <a:gd name="T6" fmla="*/ 0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1" name="Freeform 186"/>
            <p:cNvSpPr>
              <a:spLocks/>
            </p:cNvSpPr>
            <p:nvPr/>
          </p:nvSpPr>
          <p:spPr bwMode="auto">
            <a:xfrm>
              <a:off x="3719" y="3324"/>
              <a:ext cx="108" cy="162"/>
            </a:xfrm>
            <a:custGeom>
              <a:avLst/>
              <a:gdLst>
                <a:gd name="T0" fmla="*/ 0 w 18"/>
                <a:gd name="T1" fmla="*/ 5832 h 27"/>
                <a:gd name="T2" fmla="*/ 3888 w 18"/>
                <a:gd name="T3" fmla="*/ 5184 h 27"/>
                <a:gd name="T4" fmla="*/ 1080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2" name="Freeform 187"/>
            <p:cNvSpPr>
              <a:spLocks/>
            </p:cNvSpPr>
            <p:nvPr/>
          </p:nvSpPr>
          <p:spPr bwMode="auto">
            <a:xfrm>
              <a:off x="3701" y="3006"/>
              <a:ext cx="108" cy="162"/>
            </a:xfrm>
            <a:custGeom>
              <a:avLst/>
              <a:gdLst>
                <a:gd name="T0" fmla="*/ 78 w 108"/>
                <a:gd name="T1" fmla="*/ 162 h 162"/>
                <a:gd name="T2" fmla="*/ 0 w 108"/>
                <a:gd name="T3" fmla="*/ 18 h 162"/>
                <a:gd name="T4" fmla="*/ 108 w 108"/>
                <a:gd name="T5" fmla="*/ 0 h 162"/>
                <a:gd name="T6" fmla="*/ 78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8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3" name="Freeform 188"/>
            <p:cNvSpPr>
              <a:spLocks/>
            </p:cNvSpPr>
            <p:nvPr/>
          </p:nvSpPr>
          <p:spPr bwMode="auto">
            <a:xfrm>
              <a:off x="3701" y="3006"/>
              <a:ext cx="108" cy="162"/>
            </a:xfrm>
            <a:custGeom>
              <a:avLst/>
              <a:gdLst>
                <a:gd name="T0" fmla="*/ 2808 w 18"/>
                <a:gd name="T1" fmla="*/ 5832 h 27"/>
                <a:gd name="T2" fmla="*/ 0 w 18"/>
                <a:gd name="T3" fmla="*/ 648 h 27"/>
                <a:gd name="T4" fmla="*/ 388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4" name="Freeform 189"/>
            <p:cNvSpPr>
              <a:spLocks/>
            </p:cNvSpPr>
            <p:nvPr/>
          </p:nvSpPr>
          <p:spPr bwMode="auto">
            <a:xfrm>
              <a:off x="3701" y="2868"/>
              <a:ext cx="108" cy="156"/>
            </a:xfrm>
            <a:custGeom>
              <a:avLst/>
              <a:gdLst>
                <a:gd name="T0" fmla="*/ 0 w 108"/>
                <a:gd name="T1" fmla="*/ 156 h 156"/>
                <a:gd name="T2" fmla="*/ 108 w 108"/>
                <a:gd name="T3" fmla="*/ 138 h 156"/>
                <a:gd name="T4" fmla="*/ 30 w 108"/>
                <a:gd name="T5" fmla="*/ 0 h 156"/>
                <a:gd name="T6" fmla="*/ 0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D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5" name="Freeform 190"/>
            <p:cNvSpPr>
              <a:spLocks/>
            </p:cNvSpPr>
            <p:nvPr/>
          </p:nvSpPr>
          <p:spPr bwMode="auto">
            <a:xfrm>
              <a:off x="3701" y="2868"/>
              <a:ext cx="108" cy="156"/>
            </a:xfrm>
            <a:custGeom>
              <a:avLst/>
              <a:gdLst>
                <a:gd name="T0" fmla="*/ 0 w 18"/>
                <a:gd name="T1" fmla="*/ 5616 h 26"/>
                <a:gd name="T2" fmla="*/ 3888 w 18"/>
                <a:gd name="T3" fmla="*/ 4968 h 26"/>
                <a:gd name="T4" fmla="*/ 1080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6" name="Oval 191"/>
            <p:cNvSpPr>
              <a:spLocks noChangeArrowheads="1"/>
            </p:cNvSpPr>
            <p:nvPr/>
          </p:nvSpPr>
          <p:spPr bwMode="auto">
            <a:xfrm>
              <a:off x="3779" y="3114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7" name="Oval 192"/>
            <p:cNvSpPr>
              <a:spLocks noChangeArrowheads="1"/>
            </p:cNvSpPr>
            <p:nvPr/>
          </p:nvSpPr>
          <p:spPr bwMode="auto">
            <a:xfrm>
              <a:off x="3779" y="3114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8" name="Freeform 193"/>
            <p:cNvSpPr>
              <a:spLocks/>
            </p:cNvSpPr>
            <p:nvPr/>
          </p:nvSpPr>
          <p:spPr bwMode="auto">
            <a:xfrm>
              <a:off x="3683" y="2412"/>
              <a:ext cx="108" cy="156"/>
            </a:xfrm>
            <a:custGeom>
              <a:avLst/>
              <a:gdLst>
                <a:gd name="T0" fmla="*/ 0 w 108"/>
                <a:gd name="T1" fmla="*/ 156 h 156"/>
                <a:gd name="T2" fmla="*/ 108 w 108"/>
                <a:gd name="T3" fmla="*/ 138 h 156"/>
                <a:gd name="T4" fmla="*/ 30 w 108"/>
                <a:gd name="T5" fmla="*/ 0 h 156"/>
                <a:gd name="T6" fmla="*/ 0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BFFF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49" name="Freeform 194"/>
            <p:cNvSpPr>
              <a:spLocks/>
            </p:cNvSpPr>
            <p:nvPr/>
          </p:nvSpPr>
          <p:spPr bwMode="auto">
            <a:xfrm>
              <a:off x="3683" y="2412"/>
              <a:ext cx="108" cy="156"/>
            </a:xfrm>
            <a:custGeom>
              <a:avLst/>
              <a:gdLst>
                <a:gd name="T0" fmla="*/ 0 w 18"/>
                <a:gd name="T1" fmla="*/ 5616 h 26"/>
                <a:gd name="T2" fmla="*/ 3888 w 18"/>
                <a:gd name="T3" fmla="*/ 4968 h 26"/>
                <a:gd name="T4" fmla="*/ 1080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0" name="Freeform 195"/>
            <p:cNvSpPr>
              <a:spLocks/>
            </p:cNvSpPr>
            <p:nvPr/>
          </p:nvSpPr>
          <p:spPr bwMode="auto">
            <a:xfrm>
              <a:off x="3594" y="3024"/>
              <a:ext cx="107" cy="162"/>
            </a:xfrm>
            <a:custGeom>
              <a:avLst/>
              <a:gdLst>
                <a:gd name="T0" fmla="*/ 77 w 107"/>
                <a:gd name="T1" fmla="*/ 162 h 162"/>
                <a:gd name="T2" fmla="*/ 0 w 107"/>
                <a:gd name="T3" fmla="*/ 24 h 162"/>
                <a:gd name="T4" fmla="*/ 107 w 107"/>
                <a:gd name="T5" fmla="*/ 0 h 162"/>
                <a:gd name="T6" fmla="*/ 77 w 107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77" y="162"/>
                  </a:moveTo>
                  <a:lnTo>
                    <a:pt x="0" y="24"/>
                  </a:lnTo>
                  <a:lnTo>
                    <a:pt x="107" y="0"/>
                  </a:lnTo>
                  <a:lnTo>
                    <a:pt x="77" y="162"/>
                  </a:lnTo>
                  <a:close/>
                </a:path>
              </a:pathLst>
            </a:custGeom>
            <a:solidFill>
              <a:srgbClr val="009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1" name="Freeform 196"/>
            <p:cNvSpPr>
              <a:spLocks/>
            </p:cNvSpPr>
            <p:nvPr/>
          </p:nvSpPr>
          <p:spPr bwMode="auto">
            <a:xfrm>
              <a:off x="3594" y="3024"/>
              <a:ext cx="107" cy="162"/>
            </a:xfrm>
            <a:custGeom>
              <a:avLst/>
              <a:gdLst>
                <a:gd name="T0" fmla="*/ 2723 w 18"/>
                <a:gd name="T1" fmla="*/ 5832 h 27"/>
                <a:gd name="T2" fmla="*/ 0 w 18"/>
                <a:gd name="T3" fmla="*/ 864 h 27"/>
                <a:gd name="T4" fmla="*/ 3781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2" name="Freeform 197"/>
            <p:cNvSpPr>
              <a:spLocks/>
            </p:cNvSpPr>
            <p:nvPr/>
          </p:nvSpPr>
          <p:spPr bwMode="auto">
            <a:xfrm>
              <a:off x="3671" y="3168"/>
              <a:ext cx="108" cy="156"/>
            </a:xfrm>
            <a:custGeom>
              <a:avLst/>
              <a:gdLst>
                <a:gd name="T0" fmla="*/ 78 w 108"/>
                <a:gd name="T1" fmla="*/ 156 h 156"/>
                <a:gd name="T2" fmla="*/ 0 w 108"/>
                <a:gd name="T3" fmla="*/ 18 h 156"/>
                <a:gd name="T4" fmla="*/ 108 w 108"/>
                <a:gd name="T5" fmla="*/ 0 h 156"/>
                <a:gd name="T6" fmla="*/ 78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004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3" name="Freeform 198"/>
            <p:cNvSpPr>
              <a:spLocks/>
            </p:cNvSpPr>
            <p:nvPr/>
          </p:nvSpPr>
          <p:spPr bwMode="auto">
            <a:xfrm>
              <a:off x="3671" y="3168"/>
              <a:ext cx="108" cy="156"/>
            </a:xfrm>
            <a:custGeom>
              <a:avLst/>
              <a:gdLst>
                <a:gd name="T0" fmla="*/ 2808 w 18"/>
                <a:gd name="T1" fmla="*/ 5616 h 26"/>
                <a:gd name="T2" fmla="*/ 0 w 18"/>
                <a:gd name="T3" fmla="*/ 648 h 26"/>
                <a:gd name="T4" fmla="*/ 388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4" name="Freeform 199"/>
            <p:cNvSpPr>
              <a:spLocks/>
            </p:cNvSpPr>
            <p:nvPr/>
          </p:nvSpPr>
          <p:spPr bwMode="auto">
            <a:xfrm>
              <a:off x="3671" y="3024"/>
              <a:ext cx="108" cy="162"/>
            </a:xfrm>
            <a:custGeom>
              <a:avLst/>
              <a:gdLst>
                <a:gd name="T0" fmla="*/ 0 w 108"/>
                <a:gd name="T1" fmla="*/ 162 h 162"/>
                <a:gd name="T2" fmla="*/ 108 w 108"/>
                <a:gd name="T3" fmla="*/ 144 h 162"/>
                <a:gd name="T4" fmla="*/ 30 w 108"/>
                <a:gd name="T5" fmla="*/ 0 h 162"/>
                <a:gd name="T6" fmla="*/ 0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9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5" name="Freeform 200"/>
            <p:cNvSpPr>
              <a:spLocks/>
            </p:cNvSpPr>
            <p:nvPr/>
          </p:nvSpPr>
          <p:spPr bwMode="auto">
            <a:xfrm>
              <a:off x="3671" y="3024"/>
              <a:ext cx="108" cy="162"/>
            </a:xfrm>
            <a:custGeom>
              <a:avLst/>
              <a:gdLst>
                <a:gd name="T0" fmla="*/ 0 w 18"/>
                <a:gd name="T1" fmla="*/ 5832 h 27"/>
                <a:gd name="T2" fmla="*/ 3888 w 18"/>
                <a:gd name="T3" fmla="*/ 5184 h 27"/>
                <a:gd name="T4" fmla="*/ 1080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6" name="Oval 201"/>
            <p:cNvSpPr>
              <a:spLocks noChangeArrowheads="1"/>
            </p:cNvSpPr>
            <p:nvPr/>
          </p:nvSpPr>
          <p:spPr bwMode="auto">
            <a:xfrm>
              <a:off x="3749" y="3156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7" name="Oval 202"/>
            <p:cNvSpPr>
              <a:spLocks noChangeArrowheads="1"/>
            </p:cNvSpPr>
            <p:nvPr/>
          </p:nvSpPr>
          <p:spPr bwMode="auto">
            <a:xfrm>
              <a:off x="3749" y="3156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8" name="Oval 203"/>
            <p:cNvSpPr>
              <a:spLocks noChangeArrowheads="1"/>
            </p:cNvSpPr>
            <p:nvPr/>
          </p:nvSpPr>
          <p:spPr bwMode="auto">
            <a:xfrm>
              <a:off x="3743" y="2604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59" name="Oval 204"/>
            <p:cNvSpPr>
              <a:spLocks noChangeArrowheads="1"/>
            </p:cNvSpPr>
            <p:nvPr/>
          </p:nvSpPr>
          <p:spPr bwMode="auto">
            <a:xfrm>
              <a:off x="3743" y="2604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0" name="Freeform 205"/>
            <p:cNvSpPr>
              <a:spLocks/>
            </p:cNvSpPr>
            <p:nvPr/>
          </p:nvSpPr>
          <p:spPr bwMode="auto">
            <a:xfrm>
              <a:off x="3654" y="2706"/>
              <a:ext cx="107" cy="162"/>
            </a:xfrm>
            <a:custGeom>
              <a:avLst/>
              <a:gdLst>
                <a:gd name="T0" fmla="*/ 77 w 107"/>
                <a:gd name="T1" fmla="*/ 162 h 162"/>
                <a:gd name="T2" fmla="*/ 0 w 107"/>
                <a:gd name="T3" fmla="*/ 24 h 162"/>
                <a:gd name="T4" fmla="*/ 107 w 107"/>
                <a:gd name="T5" fmla="*/ 0 h 162"/>
                <a:gd name="T6" fmla="*/ 77 w 107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77" y="162"/>
                  </a:moveTo>
                  <a:lnTo>
                    <a:pt x="0" y="24"/>
                  </a:lnTo>
                  <a:lnTo>
                    <a:pt x="107" y="0"/>
                  </a:lnTo>
                  <a:lnTo>
                    <a:pt x="77" y="162"/>
                  </a:lnTo>
                  <a:close/>
                </a:path>
              </a:pathLst>
            </a:custGeom>
            <a:solidFill>
              <a:srgbClr val="20FFD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1" name="Freeform 206"/>
            <p:cNvSpPr>
              <a:spLocks/>
            </p:cNvSpPr>
            <p:nvPr/>
          </p:nvSpPr>
          <p:spPr bwMode="auto">
            <a:xfrm>
              <a:off x="3654" y="2706"/>
              <a:ext cx="107" cy="162"/>
            </a:xfrm>
            <a:custGeom>
              <a:avLst/>
              <a:gdLst>
                <a:gd name="T0" fmla="*/ 2723 w 18"/>
                <a:gd name="T1" fmla="*/ 5832 h 27"/>
                <a:gd name="T2" fmla="*/ 0 w 18"/>
                <a:gd name="T3" fmla="*/ 864 h 27"/>
                <a:gd name="T4" fmla="*/ 3781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2" name="Freeform 207"/>
            <p:cNvSpPr>
              <a:spLocks/>
            </p:cNvSpPr>
            <p:nvPr/>
          </p:nvSpPr>
          <p:spPr bwMode="auto">
            <a:xfrm>
              <a:off x="3642" y="3324"/>
              <a:ext cx="107" cy="162"/>
            </a:xfrm>
            <a:custGeom>
              <a:avLst/>
              <a:gdLst>
                <a:gd name="T0" fmla="*/ 77 w 107"/>
                <a:gd name="T1" fmla="*/ 162 h 162"/>
                <a:gd name="T2" fmla="*/ 0 w 107"/>
                <a:gd name="T3" fmla="*/ 24 h 162"/>
                <a:gd name="T4" fmla="*/ 107 w 107"/>
                <a:gd name="T5" fmla="*/ 0 h 162"/>
                <a:gd name="T6" fmla="*/ 77 w 107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77" y="162"/>
                  </a:moveTo>
                  <a:lnTo>
                    <a:pt x="0" y="24"/>
                  </a:lnTo>
                  <a:lnTo>
                    <a:pt x="107" y="0"/>
                  </a:lnTo>
                  <a:lnTo>
                    <a:pt x="77" y="162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3" name="Freeform 208"/>
            <p:cNvSpPr>
              <a:spLocks/>
            </p:cNvSpPr>
            <p:nvPr/>
          </p:nvSpPr>
          <p:spPr bwMode="auto">
            <a:xfrm>
              <a:off x="3642" y="3324"/>
              <a:ext cx="107" cy="162"/>
            </a:xfrm>
            <a:custGeom>
              <a:avLst/>
              <a:gdLst>
                <a:gd name="T0" fmla="*/ 2723 w 18"/>
                <a:gd name="T1" fmla="*/ 5832 h 27"/>
                <a:gd name="T2" fmla="*/ 0 w 18"/>
                <a:gd name="T3" fmla="*/ 864 h 27"/>
                <a:gd name="T4" fmla="*/ 3781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4" name="Freeform 209"/>
            <p:cNvSpPr>
              <a:spLocks/>
            </p:cNvSpPr>
            <p:nvPr/>
          </p:nvSpPr>
          <p:spPr bwMode="auto">
            <a:xfrm>
              <a:off x="3564" y="3048"/>
              <a:ext cx="107" cy="156"/>
            </a:xfrm>
            <a:custGeom>
              <a:avLst/>
              <a:gdLst>
                <a:gd name="T0" fmla="*/ 0 w 107"/>
                <a:gd name="T1" fmla="*/ 156 h 156"/>
                <a:gd name="T2" fmla="*/ 107 w 107"/>
                <a:gd name="T3" fmla="*/ 138 h 156"/>
                <a:gd name="T4" fmla="*/ 30 w 107"/>
                <a:gd name="T5" fmla="*/ 0 h 156"/>
                <a:gd name="T6" fmla="*/ 0 w 107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0" y="156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A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5" name="Freeform 210"/>
            <p:cNvSpPr>
              <a:spLocks/>
            </p:cNvSpPr>
            <p:nvPr/>
          </p:nvSpPr>
          <p:spPr bwMode="auto">
            <a:xfrm>
              <a:off x="3564" y="3048"/>
              <a:ext cx="107" cy="156"/>
            </a:xfrm>
            <a:custGeom>
              <a:avLst/>
              <a:gdLst>
                <a:gd name="T0" fmla="*/ 0 w 18"/>
                <a:gd name="T1" fmla="*/ 5616 h 26"/>
                <a:gd name="T2" fmla="*/ 3781 w 18"/>
                <a:gd name="T3" fmla="*/ 4968 h 26"/>
                <a:gd name="T4" fmla="*/ 105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6" name="Freeform 211"/>
            <p:cNvSpPr>
              <a:spLocks/>
            </p:cNvSpPr>
            <p:nvPr/>
          </p:nvSpPr>
          <p:spPr bwMode="auto">
            <a:xfrm>
              <a:off x="3642" y="3186"/>
              <a:ext cx="107" cy="162"/>
            </a:xfrm>
            <a:custGeom>
              <a:avLst/>
              <a:gdLst>
                <a:gd name="T0" fmla="*/ 0 w 107"/>
                <a:gd name="T1" fmla="*/ 162 h 162"/>
                <a:gd name="T2" fmla="*/ 107 w 107"/>
                <a:gd name="T3" fmla="*/ 138 h 162"/>
                <a:gd name="T4" fmla="*/ 29 w 107"/>
                <a:gd name="T5" fmla="*/ 0 h 162"/>
                <a:gd name="T6" fmla="*/ 0 w 107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0" y="162"/>
                  </a:moveTo>
                  <a:lnTo>
                    <a:pt x="107" y="138"/>
                  </a:lnTo>
                  <a:lnTo>
                    <a:pt x="29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5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7" name="Freeform 212"/>
            <p:cNvSpPr>
              <a:spLocks/>
            </p:cNvSpPr>
            <p:nvPr/>
          </p:nvSpPr>
          <p:spPr bwMode="auto">
            <a:xfrm>
              <a:off x="3642" y="3186"/>
              <a:ext cx="107" cy="162"/>
            </a:xfrm>
            <a:custGeom>
              <a:avLst/>
              <a:gdLst>
                <a:gd name="T0" fmla="*/ 0 w 18"/>
                <a:gd name="T1" fmla="*/ 5832 h 27"/>
                <a:gd name="T2" fmla="*/ 3781 w 18"/>
                <a:gd name="T3" fmla="*/ 4968 h 27"/>
                <a:gd name="T4" fmla="*/ 105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8" name="Freeform 213"/>
            <p:cNvSpPr>
              <a:spLocks/>
            </p:cNvSpPr>
            <p:nvPr/>
          </p:nvSpPr>
          <p:spPr bwMode="auto">
            <a:xfrm>
              <a:off x="3624" y="2868"/>
              <a:ext cx="107" cy="156"/>
            </a:xfrm>
            <a:custGeom>
              <a:avLst/>
              <a:gdLst>
                <a:gd name="T0" fmla="*/ 77 w 107"/>
                <a:gd name="T1" fmla="*/ 156 h 156"/>
                <a:gd name="T2" fmla="*/ 0 w 107"/>
                <a:gd name="T3" fmla="*/ 18 h 156"/>
                <a:gd name="T4" fmla="*/ 107 w 107"/>
                <a:gd name="T5" fmla="*/ 0 h 156"/>
                <a:gd name="T6" fmla="*/ 77 w 107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77" y="156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56"/>
                  </a:lnTo>
                  <a:close/>
                </a:path>
              </a:pathLst>
            </a:custGeom>
            <a:solidFill>
              <a:srgbClr val="00D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69" name="Freeform 214"/>
            <p:cNvSpPr>
              <a:spLocks/>
            </p:cNvSpPr>
            <p:nvPr/>
          </p:nvSpPr>
          <p:spPr bwMode="auto">
            <a:xfrm>
              <a:off x="3624" y="2868"/>
              <a:ext cx="107" cy="156"/>
            </a:xfrm>
            <a:custGeom>
              <a:avLst/>
              <a:gdLst>
                <a:gd name="T0" fmla="*/ 2723 w 18"/>
                <a:gd name="T1" fmla="*/ 5616 h 26"/>
                <a:gd name="T2" fmla="*/ 0 w 18"/>
                <a:gd name="T3" fmla="*/ 648 h 26"/>
                <a:gd name="T4" fmla="*/ 3781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0" name="Freeform 215"/>
            <p:cNvSpPr>
              <a:spLocks/>
            </p:cNvSpPr>
            <p:nvPr/>
          </p:nvSpPr>
          <p:spPr bwMode="auto">
            <a:xfrm>
              <a:off x="3624" y="2730"/>
              <a:ext cx="107" cy="156"/>
            </a:xfrm>
            <a:custGeom>
              <a:avLst/>
              <a:gdLst>
                <a:gd name="T0" fmla="*/ 0 w 107"/>
                <a:gd name="T1" fmla="*/ 156 h 156"/>
                <a:gd name="T2" fmla="*/ 107 w 107"/>
                <a:gd name="T3" fmla="*/ 138 h 156"/>
                <a:gd name="T4" fmla="*/ 30 w 107"/>
                <a:gd name="T5" fmla="*/ 0 h 156"/>
                <a:gd name="T6" fmla="*/ 0 w 107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0" y="156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40F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1" name="Freeform 216"/>
            <p:cNvSpPr>
              <a:spLocks/>
            </p:cNvSpPr>
            <p:nvPr/>
          </p:nvSpPr>
          <p:spPr bwMode="auto">
            <a:xfrm>
              <a:off x="3624" y="2730"/>
              <a:ext cx="107" cy="156"/>
            </a:xfrm>
            <a:custGeom>
              <a:avLst/>
              <a:gdLst>
                <a:gd name="T0" fmla="*/ 0 w 18"/>
                <a:gd name="T1" fmla="*/ 5616 h 26"/>
                <a:gd name="T2" fmla="*/ 3781 w 18"/>
                <a:gd name="T3" fmla="*/ 4968 h 26"/>
                <a:gd name="T4" fmla="*/ 105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2" name="Oval 217"/>
            <p:cNvSpPr>
              <a:spLocks noChangeArrowheads="1"/>
            </p:cNvSpPr>
            <p:nvPr/>
          </p:nvSpPr>
          <p:spPr bwMode="auto">
            <a:xfrm>
              <a:off x="3606" y="3402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3" name="Oval 218"/>
            <p:cNvSpPr>
              <a:spLocks noChangeArrowheads="1"/>
            </p:cNvSpPr>
            <p:nvPr/>
          </p:nvSpPr>
          <p:spPr bwMode="auto">
            <a:xfrm>
              <a:off x="3606" y="3402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4" name="Freeform 219"/>
            <p:cNvSpPr>
              <a:spLocks/>
            </p:cNvSpPr>
            <p:nvPr/>
          </p:nvSpPr>
          <p:spPr bwMode="auto">
            <a:xfrm>
              <a:off x="3612" y="3348"/>
              <a:ext cx="107" cy="155"/>
            </a:xfrm>
            <a:custGeom>
              <a:avLst/>
              <a:gdLst>
                <a:gd name="T0" fmla="*/ 0 w 107"/>
                <a:gd name="T1" fmla="*/ 155 h 155"/>
                <a:gd name="T2" fmla="*/ 107 w 107"/>
                <a:gd name="T3" fmla="*/ 138 h 155"/>
                <a:gd name="T4" fmla="*/ 30 w 107"/>
                <a:gd name="T5" fmla="*/ 0 h 155"/>
                <a:gd name="T6" fmla="*/ 0 w 107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5"/>
                <a:gd name="T14" fmla="*/ 107 w 107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5">
                  <a:moveTo>
                    <a:pt x="0" y="155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001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5" name="Freeform 220"/>
            <p:cNvSpPr>
              <a:spLocks/>
            </p:cNvSpPr>
            <p:nvPr/>
          </p:nvSpPr>
          <p:spPr bwMode="auto">
            <a:xfrm>
              <a:off x="3612" y="3348"/>
              <a:ext cx="107" cy="155"/>
            </a:xfrm>
            <a:custGeom>
              <a:avLst/>
              <a:gdLst>
                <a:gd name="T0" fmla="*/ 0 w 18"/>
                <a:gd name="T1" fmla="*/ 5508 h 26"/>
                <a:gd name="T2" fmla="*/ 3781 w 18"/>
                <a:gd name="T3" fmla="*/ 4871 h 26"/>
                <a:gd name="T4" fmla="*/ 105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6" name="Freeform 221"/>
            <p:cNvSpPr>
              <a:spLocks/>
            </p:cNvSpPr>
            <p:nvPr/>
          </p:nvSpPr>
          <p:spPr bwMode="auto">
            <a:xfrm>
              <a:off x="3606" y="2412"/>
              <a:ext cx="107" cy="156"/>
            </a:xfrm>
            <a:custGeom>
              <a:avLst/>
              <a:gdLst>
                <a:gd name="T0" fmla="*/ 77 w 107"/>
                <a:gd name="T1" fmla="*/ 156 h 156"/>
                <a:gd name="T2" fmla="*/ 0 w 107"/>
                <a:gd name="T3" fmla="*/ 18 h 156"/>
                <a:gd name="T4" fmla="*/ 107 w 107"/>
                <a:gd name="T5" fmla="*/ 0 h 156"/>
                <a:gd name="T6" fmla="*/ 77 w 107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77" y="156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7" y="156"/>
                  </a:lnTo>
                  <a:close/>
                </a:path>
              </a:pathLst>
            </a:custGeom>
            <a:solidFill>
              <a:srgbClr val="BFFF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7" name="Freeform 222"/>
            <p:cNvSpPr>
              <a:spLocks/>
            </p:cNvSpPr>
            <p:nvPr/>
          </p:nvSpPr>
          <p:spPr bwMode="auto">
            <a:xfrm>
              <a:off x="3606" y="2412"/>
              <a:ext cx="107" cy="156"/>
            </a:xfrm>
            <a:custGeom>
              <a:avLst/>
              <a:gdLst>
                <a:gd name="T0" fmla="*/ 2723 w 18"/>
                <a:gd name="T1" fmla="*/ 5616 h 26"/>
                <a:gd name="T2" fmla="*/ 0 w 18"/>
                <a:gd name="T3" fmla="*/ 648 h 26"/>
                <a:gd name="T4" fmla="*/ 3781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8" name="Oval 223"/>
            <p:cNvSpPr>
              <a:spLocks noChangeArrowheads="1"/>
            </p:cNvSpPr>
            <p:nvPr/>
          </p:nvSpPr>
          <p:spPr bwMode="auto">
            <a:xfrm>
              <a:off x="3534" y="2256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79" name="Oval 224"/>
            <p:cNvSpPr>
              <a:spLocks noChangeArrowheads="1"/>
            </p:cNvSpPr>
            <p:nvPr/>
          </p:nvSpPr>
          <p:spPr bwMode="auto">
            <a:xfrm>
              <a:off x="3534" y="2256"/>
              <a:ext cx="54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0" name="Freeform 225"/>
            <p:cNvSpPr>
              <a:spLocks/>
            </p:cNvSpPr>
            <p:nvPr/>
          </p:nvSpPr>
          <p:spPr bwMode="auto">
            <a:xfrm>
              <a:off x="3528" y="2131"/>
              <a:ext cx="108" cy="155"/>
            </a:xfrm>
            <a:custGeom>
              <a:avLst/>
              <a:gdLst>
                <a:gd name="T0" fmla="*/ 0 w 108"/>
                <a:gd name="T1" fmla="*/ 155 h 155"/>
                <a:gd name="T2" fmla="*/ 108 w 108"/>
                <a:gd name="T3" fmla="*/ 137 h 155"/>
                <a:gd name="T4" fmla="*/ 30 w 108"/>
                <a:gd name="T5" fmla="*/ 0 h 155"/>
                <a:gd name="T6" fmla="*/ 0 w 108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5"/>
                <a:gd name="T14" fmla="*/ 108 w 108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5">
                  <a:moveTo>
                    <a:pt x="0" y="155"/>
                  </a:moveTo>
                  <a:lnTo>
                    <a:pt x="108" y="137"/>
                  </a:lnTo>
                  <a:lnTo>
                    <a:pt x="3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FF8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1" name="Freeform 226"/>
            <p:cNvSpPr>
              <a:spLocks/>
            </p:cNvSpPr>
            <p:nvPr/>
          </p:nvSpPr>
          <p:spPr bwMode="auto">
            <a:xfrm>
              <a:off x="3528" y="2131"/>
              <a:ext cx="108" cy="155"/>
            </a:xfrm>
            <a:custGeom>
              <a:avLst/>
              <a:gdLst>
                <a:gd name="T0" fmla="*/ 0 w 18"/>
                <a:gd name="T1" fmla="*/ 5508 h 26"/>
                <a:gd name="T2" fmla="*/ 3888 w 18"/>
                <a:gd name="T3" fmla="*/ 4871 h 26"/>
                <a:gd name="T4" fmla="*/ 1080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2" name="Freeform 227"/>
            <p:cNvSpPr>
              <a:spLocks/>
            </p:cNvSpPr>
            <p:nvPr/>
          </p:nvSpPr>
          <p:spPr bwMode="auto">
            <a:xfrm>
              <a:off x="3606" y="2268"/>
              <a:ext cx="107" cy="162"/>
            </a:xfrm>
            <a:custGeom>
              <a:avLst/>
              <a:gdLst>
                <a:gd name="T0" fmla="*/ 0 w 107"/>
                <a:gd name="T1" fmla="*/ 162 h 162"/>
                <a:gd name="T2" fmla="*/ 107 w 107"/>
                <a:gd name="T3" fmla="*/ 144 h 162"/>
                <a:gd name="T4" fmla="*/ 30 w 107"/>
                <a:gd name="T5" fmla="*/ 0 h 162"/>
                <a:gd name="T6" fmla="*/ 0 w 107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0" y="162"/>
                  </a:moveTo>
                  <a:lnTo>
                    <a:pt x="107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D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3" name="Freeform 228"/>
            <p:cNvSpPr>
              <a:spLocks/>
            </p:cNvSpPr>
            <p:nvPr/>
          </p:nvSpPr>
          <p:spPr bwMode="auto">
            <a:xfrm>
              <a:off x="3606" y="2268"/>
              <a:ext cx="107" cy="162"/>
            </a:xfrm>
            <a:custGeom>
              <a:avLst/>
              <a:gdLst>
                <a:gd name="T0" fmla="*/ 0 w 18"/>
                <a:gd name="T1" fmla="*/ 5832 h 27"/>
                <a:gd name="T2" fmla="*/ 3781 w 18"/>
                <a:gd name="T3" fmla="*/ 5184 h 27"/>
                <a:gd name="T4" fmla="*/ 105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4" name="Freeform 229"/>
            <p:cNvSpPr>
              <a:spLocks/>
            </p:cNvSpPr>
            <p:nvPr/>
          </p:nvSpPr>
          <p:spPr bwMode="auto">
            <a:xfrm>
              <a:off x="3594" y="2886"/>
              <a:ext cx="107" cy="162"/>
            </a:xfrm>
            <a:custGeom>
              <a:avLst/>
              <a:gdLst>
                <a:gd name="T0" fmla="*/ 0 w 107"/>
                <a:gd name="T1" fmla="*/ 162 h 162"/>
                <a:gd name="T2" fmla="*/ 107 w 107"/>
                <a:gd name="T3" fmla="*/ 138 h 162"/>
                <a:gd name="T4" fmla="*/ 30 w 107"/>
                <a:gd name="T5" fmla="*/ 0 h 162"/>
                <a:gd name="T6" fmla="*/ 0 w 107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0" y="162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E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5" name="Freeform 230"/>
            <p:cNvSpPr>
              <a:spLocks/>
            </p:cNvSpPr>
            <p:nvPr/>
          </p:nvSpPr>
          <p:spPr bwMode="auto">
            <a:xfrm>
              <a:off x="3594" y="2886"/>
              <a:ext cx="107" cy="162"/>
            </a:xfrm>
            <a:custGeom>
              <a:avLst/>
              <a:gdLst>
                <a:gd name="T0" fmla="*/ 0 w 18"/>
                <a:gd name="T1" fmla="*/ 5832 h 27"/>
                <a:gd name="T2" fmla="*/ 3781 w 18"/>
                <a:gd name="T3" fmla="*/ 4968 h 27"/>
                <a:gd name="T4" fmla="*/ 105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6" name="Freeform 231"/>
            <p:cNvSpPr>
              <a:spLocks/>
            </p:cNvSpPr>
            <p:nvPr/>
          </p:nvSpPr>
          <p:spPr bwMode="auto">
            <a:xfrm>
              <a:off x="3576" y="2568"/>
              <a:ext cx="107" cy="162"/>
            </a:xfrm>
            <a:custGeom>
              <a:avLst/>
              <a:gdLst>
                <a:gd name="T0" fmla="*/ 78 w 107"/>
                <a:gd name="T1" fmla="*/ 162 h 162"/>
                <a:gd name="T2" fmla="*/ 0 w 107"/>
                <a:gd name="T3" fmla="*/ 18 h 162"/>
                <a:gd name="T4" fmla="*/ 107 w 107"/>
                <a:gd name="T5" fmla="*/ 0 h 162"/>
                <a:gd name="T6" fmla="*/ 78 w 107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78" y="162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80FF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7" name="Freeform 232"/>
            <p:cNvSpPr>
              <a:spLocks/>
            </p:cNvSpPr>
            <p:nvPr/>
          </p:nvSpPr>
          <p:spPr bwMode="auto">
            <a:xfrm>
              <a:off x="3576" y="2568"/>
              <a:ext cx="107" cy="162"/>
            </a:xfrm>
            <a:custGeom>
              <a:avLst/>
              <a:gdLst>
                <a:gd name="T0" fmla="*/ 2723 w 18"/>
                <a:gd name="T1" fmla="*/ 5832 h 27"/>
                <a:gd name="T2" fmla="*/ 0 w 18"/>
                <a:gd name="T3" fmla="*/ 648 h 27"/>
                <a:gd name="T4" fmla="*/ 3781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8" name="Freeform 233"/>
            <p:cNvSpPr>
              <a:spLocks/>
            </p:cNvSpPr>
            <p:nvPr/>
          </p:nvSpPr>
          <p:spPr bwMode="auto">
            <a:xfrm>
              <a:off x="3576" y="2430"/>
              <a:ext cx="107" cy="156"/>
            </a:xfrm>
            <a:custGeom>
              <a:avLst/>
              <a:gdLst>
                <a:gd name="T0" fmla="*/ 0 w 107"/>
                <a:gd name="T1" fmla="*/ 156 h 156"/>
                <a:gd name="T2" fmla="*/ 107 w 107"/>
                <a:gd name="T3" fmla="*/ 138 h 156"/>
                <a:gd name="T4" fmla="*/ 30 w 107"/>
                <a:gd name="T5" fmla="*/ 0 h 156"/>
                <a:gd name="T6" fmla="*/ 0 w 107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56"/>
                <a:gd name="T14" fmla="*/ 107 w 10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56">
                  <a:moveTo>
                    <a:pt x="0" y="156"/>
                  </a:moveTo>
                  <a:lnTo>
                    <a:pt x="107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CFFF3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89" name="Freeform 234"/>
            <p:cNvSpPr>
              <a:spLocks/>
            </p:cNvSpPr>
            <p:nvPr/>
          </p:nvSpPr>
          <p:spPr bwMode="auto">
            <a:xfrm>
              <a:off x="3576" y="2430"/>
              <a:ext cx="107" cy="156"/>
            </a:xfrm>
            <a:custGeom>
              <a:avLst/>
              <a:gdLst>
                <a:gd name="T0" fmla="*/ 0 w 18"/>
                <a:gd name="T1" fmla="*/ 5616 h 26"/>
                <a:gd name="T2" fmla="*/ 3781 w 18"/>
                <a:gd name="T3" fmla="*/ 4968 h 26"/>
                <a:gd name="T4" fmla="*/ 105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0" name="Freeform 235"/>
            <p:cNvSpPr>
              <a:spLocks/>
            </p:cNvSpPr>
            <p:nvPr/>
          </p:nvSpPr>
          <p:spPr bwMode="auto">
            <a:xfrm>
              <a:off x="3564" y="3186"/>
              <a:ext cx="107" cy="162"/>
            </a:xfrm>
            <a:custGeom>
              <a:avLst/>
              <a:gdLst>
                <a:gd name="T0" fmla="*/ 78 w 107"/>
                <a:gd name="T1" fmla="*/ 162 h 162"/>
                <a:gd name="T2" fmla="*/ 0 w 107"/>
                <a:gd name="T3" fmla="*/ 18 h 162"/>
                <a:gd name="T4" fmla="*/ 107 w 107"/>
                <a:gd name="T5" fmla="*/ 0 h 162"/>
                <a:gd name="T6" fmla="*/ 78 w 107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2"/>
                <a:gd name="T14" fmla="*/ 107 w 107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2">
                  <a:moveTo>
                    <a:pt x="78" y="162"/>
                  </a:moveTo>
                  <a:lnTo>
                    <a:pt x="0" y="18"/>
                  </a:lnTo>
                  <a:lnTo>
                    <a:pt x="107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5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1" name="Freeform 236"/>
            <p:cNvSpPr>
              <a:spLocks/>
            </p:cNvSpPr>
            <p:nvPr/>
          </p:nvSpPr>
          <p:spPr bwMode="auto">
            <a:xfrm>
              <a:off x="3564" y="3186"/>
              <a:ext cx="107" cy="162"/>
            </a:xfrm>
            <a:custGeom>
              <a:avLst/>
              <a:gdLst>
                <a:gd name="T0" fmla="*/ 2723 w 18"/>
                <a:gd name="T1" fmla="*/ 5832 h 27"/>
                <a:gd name="T2" fmla="*/ 0 w 18"/>
                <a:gd name="T3" fmla="*/ 648 h 27"/>
                <a:gd name="T4" fmla="*/ 3781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2" name="Oval 237"/>
            <p:cNvSpPr>
              <a:spLocks noChangeArrowheads="1"/>
            </p:cNvSpPr>
            <p:nvPr/>
          </p:nvSpPr>
          <p:spPr bwMode="auto">
            <a:xfrm>
              <a:off x="3636" y="3024"/>
              <a:ext cx="53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3" name="Oval 238"/>
            <p:cNvSpPr>
              <a:spLocks noChangeArrowheads="1"/>
            </p:cNvSpPr>
            <p:nvPr/>
          </p:nvSpPr>
          <p:spPr bwMode="auto">
            <a:xfrm>
              <a:off x="3636" y="3024"/>
              <a:ext cx="53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4" name="Oval 239"/>
            <p:cNvSpPr>
              <a:spLocks noChangeArrowheads="1"/>
            </p:cNvSpPr>
            <p:nvPr/>
          </p:nvSpPr>
          <p:spPr bwMode="auto">
            <a:xfrm>
              <a:off x="3630" y="3156"/>
              <a:ext cx="53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5" name="Oval 240"/>
            <p:cNvSpPr>
              <a:spLocks noChangeArrowheads="1"/>
            </p:cNvSpPr>
            <p:nvPr/>
          </p:nvSpPr>
          <p:spPr bwMode="auto">
            <a:xfrm>
              <a:off x="3630" y="3156"/>
              <a:ext cx="53" cy="54"/>
            </a:xfrm>
            <a:prstGeom prst="ellips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6" name="Freeform 241"/>
            <p:cNvSpPr>
              <a:spLocks/>
            </p:cNvSpPr>
            <p:nvPr/>
          </p:nvSpPr>
          <p:spPr bwMode="auto">
            <a:xfrm>
              <a:off x="3546" y="2586"/>
              <a:ext cx="108" cy="162"/>
            </a:xfrm>
            <a:custGeom>
              <a:avLst/>
              <a:gdLst>
                <a:gd name="T0" fmla="*/ 0 w 108"/>
                <a:gd name="T1" fmla="*/ 162 h 162"/>
                <a:gd name="T2" fmla="*/ 108 w 108"/>
                <a:gd name="T3" fmla="*/ 144 h 162"/>
                <a:gd name="T4" fmla="*/ 30 w 108"/>
                <a:gd name="T5" fmla="*/ 0 h 162"/>
                <a:gd name="T6" fmla="*/ 0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8FFF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7" name="Freeform 242"/>
            <p:cNvSpPr>
              <a:spLocks/>
            </p:cNvSpPr>
            <p:nvPr/>
          </p:nvSpPr>
          <p:spPr bwMode="auto">
            <a:xfrm>
              <a:off x="3546" y="2586"/>
              <a:ext cx="108" cy="162"/>
            </a:xfrm>
            <a:custGeom>
              <a:avLst/>
              <a:gdLst>
                <a:gd name="T0" fmla="*/ 0 w 18"/>
                <a:gd name="T1" fmla="*/ 5832 h 27"/>
                <a:gd name="T2" fmla="*/ 3888 w 18"/>
                <a:gd name="T3" fmla="*/ 5184 h 27"/>
                <a:gd name="T4" fmla="*/ 1080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8" name="Freeform 243"/>
            <p:cNvSpPr>
              <a:spLocks/>
            </p:cNvSpPr>
            <p:nvPr/>
          </p:nvSpPr>
          <p:spPr bwMode="auto">
            <a:xfrm>
              <a:off x="3546" y="2730"/>
              <a:ext cx="108" cy="156"/>
            </a:xfrm>
            <a:custGeom>
              <a:avLst/>
              <a:gdLst>
                <a:gd name="T0" fmla="*/ 78 w 108"/>
                <a:gd name="T1" fmla="*/ 156 h 156"/>
                <a:gd name="T2" fmla="*/ 0 w 108"/>
                <a:gd name="T3" fmla="*/ 18 h 156"/>
                <a:gd name="T4" fmla="*/ 108 w 108"/>
                <a:gd name="T5" fmla="*/ 0 h 156"/>
                <a:gd name="T6" fmla="*/ 78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78" y="156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6"/>
                  </a:lnTo>
                  <a:close/>
                </a:path>
              </a:pathLst>
            </a:custGeom>
            <a:solidFill>
              <a:srgbClr val="40F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99" name="Freeform 244"/>
            <p:cNvSpPr>
              <a:spLocks/>
            </p:cNvSpPr>
            <p:nvPr/>
          </p:nvSpPr>
          <p:spPr bwMode="auto">
            <a:xfrm>
              <a:off x="3546" y="2730"/>
              <a:ext cx="108" cy="156"/>
            </a:xfrm>
            <a:custGeom>
              <a:avLst/>
              <a:gdLst>
                <a:gd name="T0" fmla="*/ 2808 w 18"/>
                <a:gd name="T1" fmla="*/ 5616 h 26"/>
                <a:gd name="T2" fmla="*/ 0 w 18"/>
                <a:gd name="T3" fmla="*/ 648 h 26"/>
                <a:gd name="T4" fmla="*/ 388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0" name="Freeform 245"/>
            <p:cNvSpPr>
              <a:spLocks/>
            </p:cNvSpPr>
            <p:nvPr/>
          </p:nvSpPr>
          <p:spPr bwMode="auto">
            <a:xfrm>
              <a:off x="3456" y="3204"/>
              <a:ext cx="108" cy="162"/>
            </a:xfrm>
            <a:custGeom>
              <a:avLst/>
              <a:gdLst>
                <a:gd name="T0" fmla="*/ 78 w 108"/>
                <a:gd name="T1" fmla="*/ 162 h 162"/>
                <a:gd name="T2" fmla="*/ 0 w 108"/>
                <a:gd name="T3" fmla="*/ 24 h 162"/>
                <a:gd name="T4" fmla="*/ 108 w 108"/>
                <a:gd name="T5" fmla="*/ 0 h 162"/>
                <a:gd name="T6" fmla="*/ 78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24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7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1" name="Freeform 246"/>
            <p:cNvSpPr>
              <a:spLocks/>
            </p:cNvSpPr>
            <p:nvPr/>
          </p:nvSpPr>
          <p:spPr bwMode="auto">
            <a:xfrm>
              <a:off x="3456" y="3204"/>
              <a:ext cx="108" cy="162"/>
            </a:xfrm>
            <a:custGeom>
              <a:avLst/>
              <a:gdLst>
                <a:gd name="T0" fmla="*/ 2808 w 18"/>
                <a:gd name="T1" fmla="*/ 5832 h 27"/>
                <a:gd name="T2" fmla="*/ 0 w 18"/>
                <a:gd name="T3" fmla="*/ 864 h 27"/>
                <a:gd name="T4" fmla="*/ 388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4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2" name="Freeform 247"/>
            <p:cNvSpPr>
              <a:spLocks/>
            </p:cNvSpPr>
            <p:nvPr/>
          </p:nvSpPr>
          <p:spPr bwMode="auto">
            <a:xfrm>
              <a:off x="3534" y="3348"/>
              <a:ext cx="108" cy="155"/>
            </a:xfrm>
            <a:custGeom>
              <a:avLst/>
              <a:gdLst>
                <a:gd name="T0" fmla="*/ 78 w 108"/>
                <a:gd name="T1" fmla="*/ 155 h 155"/>
                <a:gd name="T2" fmla="*/ 0 w 108"/>
                <a:gd name="T3" fmla="*/ 18 h 155"/>
                <a:gd name="T4" fmla="*/ 108 w 108"/>
                <a:gd name="T5" fmla="*/ 0 h 155"/>
                <a:gd name="T6" fmla="*/ 78 w 108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5"/>
                <a:gd name="T14" fmla="*/ 108 w 108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5">
                  <a:moveTo>
                    <a:pt x="78" y="155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55"/>
                  </a:lnTo>
                  <a:close/>
                </a:path>
              </a:pathLst>
            </a:custGeom>
            <a:solidFill>
              <a:srgbClr val="001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3" name="Freeform 248"/>
            <p:cNvSpPr>
              <a:spLocks/>
            </p:cNvSpPr>
            <p:nvPr/>
          </p:nvSpPr>
          <p:spPr bwMode="auto">
            <a:xfrm>
              <a:off x="3534" y="3348"/>
              <a:ext cx="108" cy="155"/>
            </a:xfrm>
            <a:custGeom>
              <a:avLst/>
              <a:gdLst>
                <a:gd name="T0" fmla="*/ 2808 w 18"/>
                <a:gd name="T1" fmla="*/ 5508 h 26"/>
                <a:gd name="T2" fmla="*/ 0 w 18"/>
                <a:gd name="T3" fmla="*/ 638 h 26"/>
                <a:gd name="T4" fmla="*/ 3888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13" y="26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4" name="Freeform 249"/>
            <p:cNvSpPr>
              <a:spLocks/>
            </p:cNvSpPr>
            <p:nvPr/>
          </p:nvSpPr>
          <p:spPr bwMode="auto">
            <a:xfrm>
              <a:off x="3534" y="3204"/>
              <a:ext cx="108" cy="162"/>
            </a:xfrm>
            <a:custGeom>
              <a:avLst/>
              <a:gdLst>
                <a:gd name="T0" fmla="*/ 0 w 108"/>
                <a:gd name="T1" fmla="*/ 162 h 162"/>
                <a:gd name="T2" fmla="*/ 108 w 108"/>
                <a:gd name="T3" fmla="*/ 144 h 162"/>
                <a:gd name="T4" fmla="*/ 30 w 108"/>
                <a:gd name="T5" fmla="*/ 0 h 162"/>
                <a:gd name="T6" fmla="*/ 0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0" y="162"/>
                  </a:moveTo>
                  <a:lnTo>
                    <a:pt x="108" y="144"/>
                  </a:lnTo>
                  <a:lnTo>
                    <a:pt x="30" y="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007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5" name="Freeform 250"/>
            <p:cNvSpPr>
              <a:spLocks/>
            </p:cNvSpPr>
            <p:nvPr/>
          </p:nvSpPr>
          <p:spPr bwMode="auto">
            <a:xfrm>
              <a:off x="3534" y="3204"/>
              <a:ext cx="108" cy="162"/>
            </a:xfrm>
            <a:custGeom>
              <a:avLst/>
              <a:gdLst>
                <a:gd name="T0" fmla="*/ 0 w 18"/>
                <a:gd name="T1" fmla="*/ 5832 h 27"/>
                <a:gd name="T2" fmla="*/ 3888 w 18"/>
                <a:gd name="T3" fmla="*/ 5184 h 27"/>
                <a:gd name="T4" fmla="*/ 1080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0" y="27"/>
                  </a:moveTo>
                  <a:lnTo>
                    <a:pt x="18" y="24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6" name="Freeform 251"/>
            <p:cNvSpPr>
              <a:spLocks/>
            </p:cNvSpPr>
            <p:nvPr/>
          </p:nvSpPr>
          <p:spPr bwMode="auto">
            <a:xfrm>
              <a:off x="3528" y="2268"/>
              <a:ext cx="108" cy="162"/>
            </a:xfrm>
            <a:custGeom>
              <a:avLst/>
              <a:gdLst>
                <a:gd name="T0" fmla="*/ 78 w 108"/>
                <a:gd name="T1" fmla="*/ 162 h 162"/>
                <a:gd name="T2" fmla="*/ 0 w 108"/>
                <a:gd name="T3" fmla="*/ 18 h 162"/>
                <a:gd name="T4" fmla="*/ 108 w 108"/>
                <a:gd name="T5" fmla="*/ 0 h 162"/>
                <a:gd name="T6" fmla="*/ 78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FFD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7" name="Freeform 252"/>
            <p:cNvSpPr>
              <a:spLocks/>
            </p:cNvSpPr>
            <p:nvPr/>
          </p:nvSpPr>
          <p:spPr bwMode="auto">
            <a:xfrm>
              <a:off x="3528" y="2268"/>
              <a:ext cx="108" cy="162"/>
            </a:xfrm>
            <a:custGeom>
              <a:avLst/>
              <a:gdLst>
                <a:gd name="T0" fmla="*/ 2808 w 18"/>
                <a:gd name="T1" fmla="*/ 5832 h 27"/>
                <a:gd name="T2" fmla="*/ 0 w 18"/>
                <a:gd name="T3" fmla="*/ 648 h 27"/>
                <a:gd name="T4" fmla="*/ 388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8" name="Freeform 253"/>
            <p:cNvSpPr>
              <a:spLocks/>
            </p:cNvSpPr>
            <p:nvPr/>
          </p:nvSpPr>
          <p:spPr bwMode="auto">
            <a:xfrm>
              <a:off x="3516" y="2886"/>
              <a:ext cx="108" cy="162"/>
            </a:xfrm>
            <a:custGeom>
              <a:avLst/>
              <a:gdLst>
                <a:gd name="T0" fmla="*/ 78 w 108"/>
                <a:gd name="T1" fmla="*/ 162 h 162"/>
                <a:gd name="T2" fmla="*/ 0 w 108"/>
                <a:gd name="T3" fmla="*/ 18 h 162"/>
                <a:gd name="T4" fmla="*/ 108 w 108"/>
                <a:gd name="T5" fmla="*/ 0 h 162"/>
                <a:gd name="T6" fmla="*/ 78 w 108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62"/>
                <a:gd name="T14" fmla="*/ 108 w 108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62">
                  <a:moveTo>
                    <a:pt x="78" y="162"/>
                  </a:moveTo>
                  <a:lnTo>
                    <a:pt x="0" y="18"/>
                  </a:lnTo>
                  <a:lnTo>
                    <a:pt x="108" y="0"/>
                  </a:lnTo>
                  <a:lnTo>
                    <a:pt x="78" y="162"/>
                  </a:lnTo>
                  <a:close/>
                </a:path>
              </a:pathLst>
            </a:custGeom>
            <a:solidFill>
              <a:srgbClr val="00E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09" name="Freeform 254"/>
            <p:cNvSpPr>
              <a:spLocks/>
            </p:cNvSpPr>
            <p:nvPr/>
          </p:nvSpPr>
          <p:spPr bwMode="auto">
            <a:xfrm>
              <a:off x="3516" y="2886"/>
              <a:ext cx="108" cy="162"/>
            </a:xfrm>
            <a:custGeom>
              <a:avLst/>
              <a:gdLst>
                <a:gd name="T0" fmla="*/ 2808 w 18"/>
                <a:gd name="T1" fmla="*/ 5832 h 27"/>
                <a:gd name="T2" fmla="*/ 0 w 18"/>
                <a:gd name="T3" fmla="*/ 648 h 27"/>
                <a:gd name="T4" fmla="*/ 3888 w 18"/>
                <a:gd name="T5" fmla="*/ 0 h 27"/>
                <a:gd name="T6" fmla="*/ 0 60000 65536"/>
                <a:gd name="T7" fmla="*/ 0 60000 65536"/>
                <a:gd name="T8" fmla="*/ 0 60000 65536"/>
                <a:gd name="T9" fmla="*/ 0 w 18"/>
                <a:gd name="T10" fmla="*/ 0 h 27"/>
                <a:gd name="T11" fmla="*/ 18 w 18"/>
                <a:gd name="T12" fmla="*/ 27 h 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7">
                  <a:moveTo>
                    <a:pt x="13" y="27"/>
                  </a:moveTo>
                  <a:lnTo>
                    <a:pt x="0" y="3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10" name="Freeform 255"/>
            <p:cNvSpPr>
              <a:spLocks/>
            </p:cNvSpPr>
            <p:nvPr/>
          </p:nvSpPr>
          <p:spPr bwMode="auto">
            <a:xfrm>
              <a:off x="3516" y="2748"/>
              <a:ext cx="108" cy="156"/>
            </a:xfrm>
            <a:custGeom>
              <a:avLst/>
              <a:gdLst>
                <a:gd name="T0" fmla="*/ 0 w 108"/>
                <a:gd name="T1" fmla="*/ 156 h 156"/>
                <a:gd name="T2" fmla="*/ 108 w 108"/>
                <a:gd name="T3" fmla="*/ 138 h 156"/>
                <a:gd name="T4" fmla="*/ 30 w 108"/>
                <a:gd name="T5" fmla="*/ 0 h 156"/>
                <a:gd name="T6" fmla="*/ 0 w 108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156"/>
                <a:gd name="T14" fmla="*/ 108 w 108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156">
                  <a:moveTo>
                    <a:pt x="0" y="156"/>
                  </a:moveTo>
                  <a:lnTo>
                    <a:pt x="108" y="138"/>
                  </a:lnTo>
                  <a:lnTo>
                    <a:pt x="30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50FF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11" name="Freeform 256"/>
            <p:cNvSpPr>
              <a:spLocks/>
            </p:cNvSpPr>
            <p:nvPr/>
          </p:nvSpPr>
          <p:spPr bwMode="auto">
            <a:xfrm>
              <a:off x="3516" y="2748"/>
              <a:ext cx="108" cy="156"/>
            </a:xfrm>
            <a:custGeom>
              <a:avLst/>
              <a:gdLst>
                <a:gd name="T0" fmla="*/ 0 w 18"/>
                <a:gd name="T1" fmla="*/ 5616 h 26"/>
                <a:gd name="T2" fmla="*/ 3888 w 18"/>
                <a:gd name="T3" fmla="*/ 4968 h 26"/>
                <a:gd name="T4" fmla="*/ 1080 w 18"/>
                <a:gd name="T5" fmla="*/ 0 h 26"/>
                <a:gd name="T6" fmla="*/ 0 60000 65536"/>
                <a:gd name="T7" fmla="*/ 0 60000 65536"/>
                <a:gd name="T8" fmla="*/ 0 60000 65536"/>
                <a:gd name="T9" fmla="*/ 0 w 18"/>
                <a:gd name="T10" fmla="*/ 0 h 26"/>
                <a:gd name="T11" fmla="*/ 18 w 18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" h="26">
                  <a:moveTo>
                    <a:pt x="0" y="26"/>
                  </a:moveTo>
                  <a:lnTo>
                    <a:pt x="18" y="23"/>
                  </a:lnTo>
                  <a:lnTo>
                    <a:pt x="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25" name="Freeform 257"/>
          <p:cNvSpPr>
            <a:spLocks/>
          </p:cNvSpPr>
          <p:nvPr/>
        </p:nvSpPr>
        <p:spPr bwMode="auto">
          <a:xfrm>
            <a:off x="6810375" y="3513138"/>
            <a:ext cx="171450" cy="247650"/>
          </a:xfrm>
          <a:custGeom>
            <a:avLst/>
            <a:gdLst>
              <a:gd name="T0" fmla="*/ 0 w 108"/>
              <a:gd name="T1" fmla="*/ 2147483647 h 156"/>
              <a:gd name="T2" fmla="*/ 2147483647 w 108"/>
              <a:gd name="T3" fmla="*/ 2147483647 h 156"/>
              <a:gd name="T4" fmla="*/ 2147483647 w 108"/>
              <a:gd name="T5" fmla="*/ 0 h 156"/>
              <a:gd name="T6" fmla="*/ 0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0" y="156"/>
                </a:moveTo>
                <a:lnTo>
                  <a:pt x="108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8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6" name="Freeform 258"/>
          <p:cNvSpPr>
            <a:spLocks/>
          </p:cNvSpPr>
          <p:nvPr/>
        </p:nvSpPr>
        <p:spPr bwMode="auto">
          <a:xfrm>
            <a:off x="6810375" y="3513138"/>
            <a:ext cx="171450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7" name="Freeform 259"/>
          <p:cNvSpPr>
            <a:spLocks/>
          </p:cNvSpPr>
          <p:nvPr/>
        </p:nvSpPr>
        <p:spPr bwMode="auto">
          <a:xfrm>
            <a:off x="6934200" y="3732213"/>
            <a:ext cx="171450" cy="246062"/>
          </a:xfrm>
          <a:custGeom>
            <a:avLst/>
            <a:gdLst>
              <a:gd name="T0" fmla="*/ 0 w 108"/>
              <a:gd name="T1" fmla="*/ 2147483647 h 155"/>
              <a:gd name="T2" fmla="*/ 2147483647 w 108"/>
              <a:gd name="T3" fmla="*/ 2147483647 h 155"/>
              <a:gd name="T4" fmla="*/ 2147483647 w 108"/>
              <a:gd name="T5" fmla="*/ 0 h 155"/>
              <a:gd name="T6" fmla="*/ 0 w 108"/>
              <a:gd name="T7" fmla="*/ 2147483647 h 155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5"/>
              <a:gd name="T14" fmla="*/ 108 w 108"/>
              <a:gd name="T15" fmla="*/ 155 h 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5">
                <a:moveTo>
                  <a:pt x="0" y="155"/>
                </a:moveTo>
                <a:lnTo>
                  <a:pt x="108" y="137"/>
                </a:lnTo>
                <a:lnTo>
                  <a:pt x="3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002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8" name="Freeform 260"/>
          <p:cNvSpPr>
            <a:spLocks/>
          </p:cNvSpPr>
          <p:nvPr/>
        </p:nvSpPr>
        <p:spPr bwMode="auto">
          <a:xfrm>
            <a:off x="6934200" y="3732213"/>
            <a:ext cx="171450" cy="246062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29" name="Freeform 261"/>
          <p:cNvSpPr>
            <a:spLocks/>
          </p:cNvSpPr>
          <p:nvPr/>
        </p:nvSpPr>
        <p:spPr bwMode="auto">
          <a:xfrm>
            <a:off x="6924675" y="2017713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44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30" name="Freeform 262"/>
          <p:cNvSpPr>
            <a:spLocks/>
          </p:cNvSpPr>
          <p:nvPr/>
        </p:nvSpPr>
        <p:spPr bwMode="auto">
          <a:xfrm>
            <a:off x="6924675" y="2017713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31" name="Freeform 263"/>
          <p:cNvSpPr>
            <a:spLocks/>
          </p:cNvSpPr>
          <p:nvPr/>
        </p:nvSpPr>
        <p:spPr bwMode="auto">
          <a:xfrm>
            <a:off x="6800850" y="2017713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24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32" name="Freeform 264"/>
          <p:cNvSpPr>
            <a:spLocks/>
          </p:cNvSpPr>
          <p:nvPr/>
        </p:nvSpPr>
        <p:spPr bwMode="auto">
          <a:xfrm>
            <a:off x="6800850" y="2017713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33" name="Freeform 265"/>
          <p:cNvSpPr>
            <a:spLocks/>
          </p:cNvSpPr>
          <p:nvPr/>
        </p:nvSpPr>
        <p:spPr bwMode="auto">
          <a:xfrm>
            <a:off x="6924675" y="2246313"/>
            <a:ext cx="171450" cy="247650"/>
          </a:xfrm>
          <a:custGeom>
            <a:avLst/>
            <a:gdLst>
              <a:gd name="T0" fmla="*/ 2147483647 w 108"/>
              <a:gd name="T1" fmla="*/ 2147483647 h 156"/>
              <a:gd name="T2" fmla="*/ 0 w 108"/>
              <a:gd name="T3" fmla="*/ 2147483647 h 156"/>
              <a:gd name="T4" fmla="*/ 2147483647 w 108"/>
              <a:gd name="T5" fmla="*/ 0 h 156"/>
              <a:gd name="T6" fmla="*/ 2147483647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78" y="156"/>
                </a:moveTo>
                <a:lnTo>
                  <a:pt x="0" y="18"/>
                </a:lnTo>
                <a:lnTo>
                  <a:pt x="108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CFFF3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34" name="Freeform 266"/>
          <p:cNvSpPr>
            <a:spLocks/>
          </p:cNvSpPr>
          <p:nvPr/>
        </p:nvSpPr>
        <p:spPr bwMode="auto">
          <a:xfrm>
            <a:off x="6924675" y="2246313"/>
            <a:ext cx="171450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35" name="Oval 267"/>
          <p:cNvSpPr>
            <a:spLocks noChangeArrowheads="1"/>
          </p:cNvSpPr>
          <p:nvPr/>
        </p:nvSpPr>
        <p:spPr bwMode="auto">
          <a:xfrm>
            <a:off x="7058025" y="402590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36" name="Oval 268"/>
          <p:cNvSpPr>
            <a:spLocks noChangeArrowheads="1"/>
          </p:cNvSpPr>
          <p:nvPr/>
        </p:nvSpPr>
        <p:spPr bwMode="auto">
          <a:xfrm>
            <a:off x="7058025" y="402590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37" name="Oval 269"/>
          <p:cNvSpPr>
            <a:spLocks noChangeArrowheads="1"/>
          </p:cNvSpPr>
          <p:nvPr/>
        </p:nvSpPr>
        <p:spPr bwMode="auto">
          <a:xfrm>
            <a:off x="7048500" y="196056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38" name="Oval 270"/>
          <p:cNvSpPr>
            <a:spLocks noChangeArrowheads="1"/>
          </p:cNvSpPr>
          <p:nvPr/>
        </p:nvSpPr>
        <p:spPr bwMode="auto">
          <a:xfrm>
            <a:off x="7048500" y="196056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39" name="Freeform 271"/>
          <p:cNvSpPr>
            <a:spLocks/>
          </p:cNvSpPr>
          <p:nvPr/>
        </p:nvSpPr>
        <p:spPr bwMode="auto">
          <a:xfrm>
            <a:off x="6905625" y="2998788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44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10FFE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0" name="Freeform 272"/>
          <p:cNvSpPr>
            <a:spLocks/>
          </p:cNvSpPr>
          <p:nvPr/>
        </p:nvSpPr>
        <p:spPr bwMode="auto">
          <a:xfrm>
            <a:off x="6905625" y="2998788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1" name="Freeform 273"/>
          <p:cNvSpPr>
            <a:spLocks/>
          </p:cNvSpPr>
          <p:nvPr/>
        </p:nvSpPr>
        <p:spPr bwMode="auto">
          <a:xfrm>
            <a:off x="6905625" y="3227388"/>
            <a:ext cx="171450" cy="247650"/>
          </a:xfrm>
          <a:custGeom>
            <a:avLst/>
            <a:gdLst>
              <a:gd name="T0" fmla="*/ 2147483647 w 108"/>
              <a:gd name="T1" fmla="*/ 2147483647 h 156"/>
              <a:gd name="T2" fmla="*/ 0 w 108"/>
              <a:gd name="T3" fmla="*/ 2147483647 h 156"/>
              <a:gd name="T4" fmla="*/ 2147483647 w 108"/>
              <a:gd name="T5" fmla="*/ 0 h 156"/>
              <a:gd name="T6" fmla="*/ 2147483647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78" y="156"/>
                </a:moveTo>
                <a:lnTo>
                  <a:pt x="0" y="18"/>
                </a:lnTo>
                <a:lnTo>
                  <a:pt x="108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00A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2" name="Freeform 274"/>
          <p:cNvSpPr>
            <a:spLocks/>
          </p:cNvSpPr>
          <p:nvPr/>
        </p:nvSpPr>
        <p:spPr bwMode="auto">
          <a:xfrm>
            <a:off x="6905625" y="3227388"/>
            <a:ext cx="171450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3" name="Freeform 275"/>
          <p:cNvSpPr>
            <a:spLocks/>
          </p:cNvSpPr>
          <p:nvPr/>
        </p:nvSpPr>
        <p:spPr bwMode="auto">
          <a:xfrm>
            <a:off x="6753225" y="2055813"/>
            <a:ext cx="171450" cy="247650"/>
          </a:xfrm>
          <a:custGeom>
            <a:avLst/>
            <a:gdLst>
              <a:gd name="T0" fmla="*/ 0 w 108"/>
              <a:gd name="T1" fmla="*/ 2147483647 h 156"/>
              <a:gd name="T2" fmla="*/ 2147483647 w 108"/>
              <a:gd name="T3" fmla="*/ 2147483647 h 156"/>
              <a:gd name="T4" fmla="*/ 2147483647 w 108"/>
              <a:gd name="T5" fmla="*/ 0 h 156"/>
              <a:gd name="T6" fmla="*/ 0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0" y="156"/>
                </a:moveTo>
                <a:lnTo>
                  <a:pt x="108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FFA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4" name="Freeform 276"/>
          <p:cNvSpPr>
            <a:spLocks/>
          </p:cNvSpPr>
          <p:nvPr/>
        </p:nvSpPr>
        <p:spPr bwMode="auto">
          <a:xfrm>
            <a:off x="6753225" y="2055813"/>
            <a:ext cx="171450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5" name="Freeform 277"/>
          <p:cNvSpPr>
            <a:spLocks/>
          </p:cNvSpPr>
          <p:nvPr/>
        </p:nvSpPr>
        <p:spPr bwMode="auto">
          <a:xfrm>
            <a:off x="6877050" y="2274888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38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EFFF1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6" name="Freeform 278"/>
          <p:cNvSpPr>
            <a:spLocks/>
          </p:cNvSpPr>
          <p:nvPr/>
        </p:nvSpPr>
        <p:spPr bwMode="auto">
          <a:xfrm>
            <a:off x="6877050" y="2274888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7" name="Freeform 279"/>
          <p:cNvSpPr>
            <a:spLocks/>
          </p:cNvSpPr>
          <p:nvPr/>
        </p:nvSpPr>
        <p:spPr bwMode="auto">
          <a:xfrm>
            <a:off x="6877050" y="2493963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24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8FFF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8" name="Freeform 280"/>
          <p:cNvSpPr>
            <a:spLocks/>
          </p:cNvSpPr>
          <p:nvPr/>
        </p:nvSpPr>
        <p:spPr bwMode="auto">
          <a:xfrm>
            <a:off x="6877050" y="2493963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49" name="Freeform 281"/>
          <p:cNvSpPr>
            <a:spLocks/>
          </p:cNvSpPr>
          <p:nvPr/>
        </p:nvSpPr>
        <p:spPr bwMode="auto">
          <a:xfrm>
            <a:off x="6858000" y="3255963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38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00B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0" name="Freeform 282"/>
          <p:cNvSpPr>
            <a:spLocks/>
          </p:cNvSpPr>
          <p:nvPr/>
        </p:nvSpPr>
        <p:spPr bwMode="auto">
          <a:xfrm>
            <a:off x="6858000" y="3255963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1" name="Freeform 283"/>
          <p:cNvSpPr>
            <a:spLocks/>
          </p:cNvSpPr>
          <p:nvPr/>
        </p:nvSpPr>
        <p:spPr bwMode="auto">
          <a:xfrm>
            <a:off x="6848475" y="1771650"/>
            <a:ext cx="171450" cy="246063"/>
          </a:xfrm>
          <a:custGeom>
            <a:avLst/>
            <a:gdLst>
              <a:gd name="T0" fmla="*/ 2147483647 w 108"/>
              <a:gd name="T1" fmla="*/ 2147483647 h 155"/>
              <a:gd name="T2" fmla="*/ 0 w 108"/>
              <a:gd name="T3" fmla="*/ 2147483647 h 155"/>
              <a:gd name="T4" fmla="*/ 2147483647 w 108"/>
              <a:gd name="T5" fmla="*/ 0 h 155"/>
              <a:gd name="T6" fmla="*/ 2147483647 w 108"/>
              <a:gd name="T7" fmla="*/ 2147483647 h 155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5"/>
              <a:gd name="T14" fmla="*/ 108 w 108"/>
              <a:gd name="T15" fmla="*/ 155 h 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5">
                <a:moveTo>
                  <a:pt x="78" y="155"/>
                </a:moveTo>
                <a:lnTo>
                  <a:pt x="0" y="18"/>
                </a:lnTo>
                <a:lnTo>
                  <a:pt x="108" y="0"/>
                </a:lnTo>
                <a:lnTo>
                  <a:pt x="78" y="155"/>
                </a:lnTo>
                <a:close/>
              </a:path>
            </a:pathLst>
          </a:custGeom>
          <a:solidFill>
            <a:srgbClr val="FF8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2" name="Freeform 284"/>
          <p:cNvSpPr>
            <a:spLocks/>
          </p:cNvSpPr>
          <p:nvPr/>
        </p:nvSpPr>
        <p:spPr bwMode="auto">
          <a:xfrm>
            <a:off x="6848475" y="1771650"/>
            <a:ext cx="171450" cy="246063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3" name="Freeform 285"/>
          <p:cNvSpPr>
            <a:spLocks/>
          </p:cNvSpPr>
          <p:nvPr/>
        </p:nvSpPr>
        <p:spPr bwMode="auto">
          <a:xfrm>
            <a:off x="6829425" y="2532063"/>
            <a:ext cx="171450" cy="247650"/>
          </a:xfrm>
          <a:custGeom>
            <a:avLst/>
            <a:gdLst>
              <a:gd name="T0" fmla="*/ 0 w 108"/>
              <a:gd name="T1" fmla="*/ 2147483647 h 156"/>
              <a:gd name="T2" fmla="*/ 2147483647 w 108"/>
              <a:gd name="T3" fmla="*/ 2147483647 h 156"/>
              <a:gd name="T4" fmla="*/ 2147483647 w 108"/>
              <a:gd name="T5" fmla="*/ 0 h 156"/>
              <a:gd name="T6" fmla="*/ 0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0" y="156"/>
                </a:moveTo>
                <a:lnTo>
                  <a:pt x="108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AFFF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4" name="Freeform 286"/>
          <p:cNvSpPr>
            <a:spLocks/>
          </p:cNvSpPr>
          <p:nvPr/>
        </p:nvSpPr>
        <p:spPr bwMode="auto">
          <a:xfrm>
            <a:off x="6829425" y="2532063"/>
            <a:ext cx="171450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5" name="Freeform 287"/>
          <p:cNvSpPr>
            <a:spLocks/>
          </p:cNvSpPr>
          <p:nvPr/>
        </p:nvSpPr>
        <p:spPr bwMode="auto">
          <a:xfrm>
            <a:off x="6829425" y="2751138"/>
            <a:ext cx="171450" cy="247650"/>
          </a:xfrm>
          <a:custGeom>
            <a:avLst/>
            <a:gdLst>
              <a:gd name="T0" fmla="*/ 2147483647 w 108"/>
              <a:gd name="T1" fmla="*/ 2147483647 h 156"/>
              <a:gd name="T2" fmla="*/ 0 w 108"/>
              <a:gd name="T3" fmla="*/ 2147483647 h 156"/>
              <a:gd name="T4" fmla="*/ 2147483647 w 108"/>
              <a:gd name="T5" fmla="*/ 0 h 156"/>
              <a:gd name="T6" fmla="*/ 2147483647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78" y="156"/>
                </a:moveTo>
                <a:lnTo>
                  <a:pt x="0" y="18"/>
                </a:lnTo>
                <a:lnTo>
                  <a:pt x="108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50FFA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6" name="Freeform 288"/>
          <p:cNvSpPr>
            <a:spLocks/>
          </p:cNvSpPr>
          <p:nvPr/>
        </p:nvSpPr>
        <p:spPr bwMode="auto">
          <a:xfrm>
            <a:off x="6829425" y="2751138"/>
            <a:ext cx="171450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7" name="Freeform 289"/>
          <p:cNvSpPr>
            <a:spLocks/>
          </p:cNvSpPr>
          <p:nvPr/>
        </p:nvSpPr>
        <p:spPr bwMode="auto">
          <a:xfrm>
            <a:off x="6810375" y="3732213"/>
            <a:ext cx="171450" cy="246062"/>
          </a:xfrm>
          <a:custGeom>
            <a:avLst/>
            <a:gdLst>
              <a:gd name="T0" fmla="*/ 2147483647 w 108"/>
              <a:gd name="T1" fmla="*/ 2147483647 h 155"/>
              <a:gd name="T2" fmla="*/ 0 w 108"/>
              <a:gd name="T3" fmla="*/ 2147483647 h 155"/>
              <a:gd name="T4" fmla="*/ 2147483647 w 108"/>
              <a:gd name="T5" fmla="*/ 0 h 155"/>
              <a:gd name="T6" fmla="*/ 2147483647 w 108"/>
              <a:gd name="T7" fmla="*/ 2147483647 h 155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5"/>
              <a:gd name="T14" fmla="*/ 108 w 108"/>
              <a:gd name="T15" fmla="*/ 155 h 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5">
                <a:moveTo>
                  <a:pt x="78" y="155"/>
                </a:moveTo>
                <a:lnTo>
                  <a:pt x="0" y="18"/>
                </a:lnTo>
                <a:lnTo>
                  <a:pt x="108" y="0"/>
                </a:lnTo>
                <a:lnTo>
                  <a:pt x="78" y="155"/>
                </a:lnTo>
                <a:close/>
              </a:path>
            </a:pathLst>
          </a:custGeom>
          <a:solidFill>
            <a:srgbClr val="002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8" name="Freeform 290"/>
          <p:cNvSpPr>
            <a:spLocks/>
          </p:cNvSpPr>
          <p:nvPr/>
        </p:nvSpPr>
        <p:spPr bwMode="auto">
          <a:xfrm>
            <a:off x="6810375" y="3732213"/>
            <a:ext cx="171450" cy="246062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59" name="Oval 291"/>
          <p:cNvSpPr>
            <a:spLocks noChangeArrowheads="1"/>
          </p:cNvSpPr>
          <p:nvPr/>
        </p:nvSpPr>
        <p:spPr bwMode="auto">
          <a:xfrm>
            <a:off x="6867525" y="1924050"/>
            <a:ext cx="85725" cy="841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0" name="Oval 292"/>
          <p:cNvSpPr>
            <a:spLocks noChangeArrowheads="1"/>
          </p:cNvSpPr>
          <p:nvPr/>
        </p:nvSpPr>
        <p:spPr bwMode="auto">
          <a:xfrm>
            <a:off x="6867525" y="1924050"/>
            <a:ext cx="85725" cy="84138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1" name="Freeform 293"/>
          <p:cNvSpPr>
            <a:spLocks/>
          </p:cNvSpPr>
          <p:nvPr/>
        </p:nvSpPr>
        <p:spPr bwMode="auto">
          <a:xfrm>
            <a:off x="6800850" y="1800225"/>
            <a:ext cx="171450" cy="255588"/>
          </a:xfrm>
          <a:custGeom>
            <a:avLst/>
            <a:gdLst>
              <a:gd name="T0" fmla="*/ 0 w 108"/>
              <a:gd name="T1" fmla="*/ 2147483647 h 161"/>
              <a:gd name="T2" fmla="*/ 2147483647 w 108"/>
              <a:gd name="T3" fmla="*/ 2147483647 h 161"/>
              <a:gd name="T4" fmla="*/ 2147483647 w 108"/>
              <a:gd name="T5" fmla="*/ 0 h 161"/>
              <a:gd name="T6" fmla="*/ 0 w 108"/>
              <a:gd name="T7" fmla="*/ 2147483647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1"/>
              <a:gd name="T14" fmla="*/ 108 w 108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1">
                <a:moveTo>
                  <a:pt x="0" y="161"/>
                </a:moveTo>
                <a:lnTo>
                  <a:pt x="108" y="137"/>
                </a:lnTo>
                <a:lnTo>
                  <a:pt x="30" y="0"/>
                </a:lnTo>
                <a:lnTo>
                  <a:pt x="0" y="161"/>
                </a:lnTo>
                <a:close/>
              </a:path>
            </a:pathLst>
          </a:custGeom>
          <a:solidFill>
            <a:srgbClr val="FF7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2" name="Freeform 294"/>
          <p:cNvSpPr>
            <a:spLocks/>
          </p:cNvSpPr>
          <p:nvPr/>
        </p:nvSpPr>
        <p:spPr bwMode="auto">
          <a:xfrm>
            <a:off x="6800850" y="1800225"/>
            <a:ext cx="171450" cy="255588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3" name="Freeform 295"/>
          <p:cNvSpPr>
            <a:spLocks/>
          </p:cNvSpPr>
          <p:nvPr/>
        </p:nvSpPr>
        <p:spPr bwMode="auto">
          <a:xfrm>
            <a:off x="6781800" y="2998788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24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10FFE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4" name="Freeform 296"/>
          <p:cNvSpPr>
            <a:spLocks/>
          </p:cNvSpPr>
          <p:nvPr/>
        </p:nvSpPr>
        <p:spPr bwMode="auto">
          <a:xfrm>
            <a:off x="6781800" y="2998788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5" name="Freeform 297"/>
          <p:cNvSpPr>
            <a:spLocks/>
          </p:cNvSpPr>
          <p:nvPr/>
        </p:nvSpPr>
        <p:spPr bwMode="auto">
          <a:xfrm>
            <a:off x="6781800" y="2779713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38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60FF9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6" name="Freeform 298"/>
          <p:cNvSpPr>
            <a:spLocks/>
          </p:cNvSpPr>
          <p:nvPr/>
        </p:nvSpPr>
        <p:spPr bwMode="auto">
          <a:xfrm>
            <a:off x="6781800" y="2779713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7" name="Freeform 299"/>
          <p:cNvSpPr>
            <a:spLocks/>
          </p:cNvSpPr>
          <p:nvPr/>
        </p:nvSpPr>
        <p:spPr bwMode="auto">
          <a:xfrm>
            <a:off x="6762750" y="3760788"/>
            <a:ext cx="171450" cy="255587"/>
          </a:xfrm>
          <a:custGeom>
            <a:avLst/>
            <a:gdLst>
              <a:gd name="T0" fmla="*/ 0 w 108"/>
              <a:gd name="T1" fmla="*/ 2147483647 h 161"/>
              <a:gd name="T2" fmla="*/ 2147483647 w 108"/>
              <a:gd name="T3" fmla="*/ 2147483647 h 161"/>
              <a:gd name="T4" fmla="*/ 2147483647 w 108"/>
              <a:gd name="T5" fmla="*/ 0 h 161"/>
              <a:gd name="T6" fmla="*/ 0 w 108"/>
              <a:gd name="T7" fmla="*/ 2147483647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1"/>
              <a:gd name="T14" fmla="*/ 108 w 108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1">
                <a:moveTo>
                  <a:pt x="0" y="161"/>
                </a:moveTo>
                <a:lnTo>
                  <a:pt x="108" y="137"/>
                </a:lnTo>
                <a:lnTo>
                  <a:pt x="30" y="0"/>
                </a:lnTo>
                <a:lnTo>
                  <a:pt x="0" y="161"/>
                </a:lnTo>
                <a:close/>
              </a:path>
            </a:pathLst>
          </a:custGeom>
          <a:solidFill>
            <a:srgbClr val="004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8" name="Freeform 300"/>
          <p:cNvSpPr>
            <a:spLocks/>
          </p:cNvSpPr>
          <p:nvPr/>
        </p:nvSpPr>
        <p:spPr bwMode="auto">
          <a:xfrm>
            <a:off x="6762750" y="3760788"/>
            <a:ext cx="171450" cy="255587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69" name="Freeform 301"/>
          <p:cNvSpPr>
            <a:spLocks/>
          </p:cNvSpPr>
          <p:nvPr/>
        </p:nvSpPr>
        <p:spPr bwMode="auto">
          <a:xfrm>
            <a:off x="6753225" y="2274888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18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EFFF1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70" name="Freeform 302"/>
          <p:cNvSpPr>
            <a:spLocks/>
          </p:cNvSpPr>
          <p:nvPr/>
        </p:nvSpPr>
        <p:spPr bwMode="auto">
          <a:xfrm>
            <a:off x="6753225" y="2274888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71" name="Oval 303"/>
          <p:cNvSpPr>
            <a:spLocks noChangeArrowheads="1"/>
          </p:cNvSpPr>
          <p:nvPr/>
        </p:nvSpPr>
        <p:spPr bwMode="auto">
          <a:xfrm>
            <a:off x="6886575" y="279876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72" name="Oval 304"/>
          <p:cNvSpPr>
            <a:spLocks noChangeArrowheads="1"/>
          </p:cNvSpPr>
          <p:nvPr/>
        </p:nvSpPr>
        <p:spPr bwMode="auto">
          <a:xfrm>
            <a:off x="6886575" y="279876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73" name="Oval 305"/>
          <p:cNvSpPr>
            <a:spLocks noChangeArrowheads="1"/>
          </p:cNvSpPr>
          <p:nvPr/>
        </p:nvSpPr>
        <p:spPr bwMode="auto">
          <a:xfrm>
            <a:off x="6877050" y="312261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74" name="Oval 306"/>
          <p:cNvSpPr>
            <a:spLocks noChangeArrowheads="1"/>
          </p:cNvSpPr>
          <p:nvPr/>
        </p:nvSpPr>
        <p:spPr bwMode="auto">
          <a:xfrm>
            <a:off x="6877050" y="312261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75" name="Freeform 307"/>
          <p:cNvSpPr>
            <a:spLocks/>
          </p:cNvSpPr>
          <p:nvPr/>
        </p:nvSpPr>
        <p:spPr bwMode="auto">
          <a:xfrm>
            <a:off x="6734175" y="3036888"/>
            <a:ext cx="171450" cy="247650"/>
          </a:xfrm>
          <a:custGeom>
            <a:avLst/>
            <a:gdLst>
              <a:gd name="T0" fmla="*/ 0 w 108"/>
              <a:gd name="T1" fmla="*/ 2147483647 h 156"/>
              <a:gd name="T2" fmla="*/ 2147483647 w 108"/>
              <a:gd name="T3" fmla="*/ 2147483647 h 156"/>
              <a:gd name="T4" fmla="*/ 2147483647 w 108"/>
              <a:gd name="T5" fmla="*/ 0 h 156"/>
              <a:gd name="T6" fmla="*/ 0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0" y="156"/>
                </a:moveTo>
                <a:lnTo>
                  <a:pt x="108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20FFD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76" name="Freeform 308"/>
          <p:cNvSpPr>
            <a:spLocks/>
          </p:cNvSpPr>
          <p:nvPr/>
        </p:nvSpPr>
        <p:spPr bwMode="auto">
          <a:xfrm>
            <a:off x="6734175" y="3036888"/>
            <a:ext cx="171450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77" name="Freeform 309"/>
          <p:cNvSpPr>
            <a:spLocks/>
          </p:cNvSpPr>
          <p:nvPr/>
        </p:nvSpPr>
        <p:spPr bwMode="auto">
          <a:xfrm>
            <a:off x="6734175" y="3255963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18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00B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78" name="Freeform 310"/>
          <p:cNvSpPr>
            <a:spLocks/>
          </p:cNvSpPr>
          <p:nvPr/>
        </p:nvSpPr>
        <p:spPr bwMode="auto">
          <a:xfrm>
            <a:off x="6734175" y="3255963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79" name="Oval 311"/>
          <p:cNvSpPr>
            <a:spLocks noChangeArrowheads="1"/>
          </p:cNvSpPr>
          <p:nvPr/>
        </p:nvSpPr>
        <p:spPr bwMode="auto">
          <a:xfrm>
            <a:off x="6772275" y="262731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80" name="Freeform 312"/>
          <p:cNvSpPr>
            <a:spLocks/>
          </p:cNvSpPr>
          <p:nvPr/>
        </p:nvSpPr>
        <p:spPr bwMode="auto">
          <a:xfrm>
            <a:off x="6707188" y="2532063"/>
            <a:ext cx="169862" cy="247650"/>
          </a:xfrm>
          <a:custGeom>
            <a:avLst/>
            <a:gdLst>
              <a:gd name="T0" fmla="*/ 2147483647 w 107"/>
              <a:gd name="T1" fmla="*/ 2147483647 h 156"/>
              <a:gd name="T2" fmla="*/ 0 w 107"/>
              <a:gd name="T3" fmla="*/ 2147483647 h 156"/>
              <a:gd name="T4" fmla="*/ 2147483647 w 107"/>
              <a:gd name="T5" fmla="*/ 0 h 156"/>
              <a:gd name="T6" fmla="*/ 2147483647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77" y="156"/>
                </a:moveTo>
                <a:lnTo>
                  <a:pt x="0" y="18"/>
                </a:lnTo>
                <a:lnTo>
                  <a:pt x="107" y="0"/>
                </a:lnTo>
                <a:lnTo>
                  <a:pt x="77" y="156"/>
                </a:lnTo>
                <a:close/>
              </a:path>
            </a:pathLst>
          </a:custGeom>
          <a:solidFill>
            <a:srgbClr val="AFFF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81" name="Freeform 313"/>
          <p:cNvSpPr>
            <a:spLocks/>
          </p:cNvSpPr>
          <p:nvPr/>
        </p:nvSpPr>
        <p:spPr bwMode="auto">
          <a:xfrm>
            <a:off x="6707188" y="2532063"/>
            <a:ext cx="169862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82" name="Freeform 314"/>
          <p:cNvSpPr>
            <a:spLocks/>
          </p:cNvSpPr>
          <p:nvPr/>
        </p:nvSpPr>
        <p:spPr bwMode="auto">
          <a:xfrm>
            <a:off x="6707188" y="2303463"/>
            <a:ext cx="169862" cy="257175"/>
          </a:xfrm>
          <a:custGeom>
            <a:avLst/>
            <a:gdLst>
              <a:gd name="T0" fmla="*/ 0 w 107"/>
              <a:gd name="T1" fmla="*/ 2147483647 h 162"/>
              <a:gd name="T2" fmla="*/ 2147483647 w 107"/>
              <a:gd name="T3" fmla="*/ 2147483647 h 162"/>
              <a:gd name="T4" fmla="*/ 2147483647 w 107"/>
              <a:gd name="T5" fmla="*/ 0 h 162"/>
              <a:gd name="T6" fmla="*/ 0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0" y="162"/>
                </a:moveTo>
                <a:lnTo>
                  <a:pt x="107" y="144"/>
                </a:lnTo>
                <a:lnTo>
                  <a:pt x="29" y="0"/>
                </a:lnTo>
                <a:lnTo>
                  <a:pt x="0" y="16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83" name="Freeform 315"/>
          <p:cNvSpPr>
            <a:spLocks/>
          </p:cNvSpPr>
          <p:nvPr/>
        </p:nvSpPr>
        <p:spPr bwMode="auto">
          <a:xfrm>
            <a:off x="6707188" y="2303463"/>
            <a:ext cx="169862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84" name="Oval 316"/>
          <p:cNvSpPr>
            <a:spLocks noChangeArrowheads="1"/>
          </p:cNvSpPr>
          <p:nvPr/>
        </p:nvSpPr>
        <p:spPr bwMode="auto">
          <a:xfrm>
            <a:off x="6829425" y="18383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85" name="Oval 317"/>
          <p:cNvSpPr>
            <a:spLocks noChangeArrowheads="1"/>
          </p:cNvSpPr>
          <p:nvPr/>
        </p:nvSpPr>
        <p:spPr bwMode="auto">
          <a:xfrm>
            <a:off x="6829425" y="18383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86" name="Freeform 318"/>
          <p:cNvSpPr>
            <a:spLocks/>
          </p:cNvSpPr>
          <p:nvPr/>
        </p:nvSpPr>
        <p:spPr bwMode="auto">
          <a:xfrm>
            <a:off x="6688138" y="3284538"/>
            <a:ext cx="169862" cy="257175"/>
          </a:xfrm>
          <a:custGeom>
            <a:avLst/>
            <a:gdLst>
              <a:gd name="T0" fmla="*/ 0 w 107"/>
              <a:gd name="T1" fmla="*/ 2147483647 h 162"/>
              <a:gd name="T2" fmla="*/ 2147483647 w 107"/>
              <a:gd name="T3" fmla="*/ 2147483647 h 162"/>
              <a:gd name="T4" fmla="*/ 2147483647 w 107"/>
              <a:gd name="T5" fmla="*/ 0 h 162"/>
              <a:gd name="T6" fmla="*/ 0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0" y="162"/>
                </a:moveTo>
                <a:lnTo>
                  <a:pt x="107" y="144"/>
                </a:lnTo>
                <a:lnTo>
                  <a:pt x="29" y="0"/>
                </a:lnTo>
                <a:lnTo>
                  <a:pt x="0" y="162"/>
                </a:lnTo>
                <a:close/>
              </a:path>
            </a:pathLst>
          </a:custGeom>
          <a:solidFill>
            <a:srgbClr val="00D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87" name="Freeform 319"/>
          <p:cNvSpPr>
            <a:spLocks/>
          </p:cNvSpPr>
          <p:nvPr/>
        </p:nvSpPr>
        <p:spPr bwMode="auto">
          <a:xfrm>
            <a:off x="6688138" y="3284538"/>
            <a:ext cx="169862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88" name="Freeform 320"/>
          <p:cNvSpPr>
            <a:spLocks/>
          </p:cNvSpPr>
          <p:nvPr/>
        </p:nvSpPr>
        <p:spPr bwMode="auto">
          <a:xfrm>
            <a:off x="6688138" y="3513138"/>
            <a:ext cx="169862" cy="247650"/>
          </a:xfrm>
          <a:custGeom>
            <a:avLst/>
            <a:gdLst>
              <a:gd name="T0" fmla="*/ 2147483647 w 107"/>
              <a:gd name="T1" fmla="*/ 2147483647 h 156"/>
              <a:gd name="T2" fmla="*/ 0 w 107"/>
              <a:gd name="T3" fmla="*/ 2147483647 h 156"/>
              <a:gd name="T4" fmla="*/ 2147483647 w 107"/>
              <a:gd name="T5" fmla="*/ 0 h 156"/>
              <a:gd name="T6" fmla="*/ 2147483647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77" y="156"/>
                </a:moveTo>
                <a:lnTo>
                  <a:pt x="0" y="18"/>
                </a:lnTo>
                <a:lnTo>
                  <a:pt x="107" y="0"/>
                </a:lnTo>
                <a:lnTo>
                  <a:pt x="77" y="156"/>
                </a:lnTo>
                <a:close/>
              </a:path>
            </a:pathLst>
          </a:custGeom>
          <a:solidFill>
            <a:srgbClr val="008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89" name="Freeform 321"/>
          <p:cNvSpPr>
            <a:spLocks/>
          </p:cNvSpPr>
          <p:nvPr/>
        </p:nvSpPr>
        <p:spPr bwMode="auto">
          <a:xfrm>
            <a:off x="6688138" y="3513138"/>
            <a:ext cx="169862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90" name="Freeform 322"/>
          <p:cNvSpPr>
            <a:spLocks/>
          </p:cNvSpPr>
          <p:nvPr/>
        </p:nvSpPr>
        <p:spPr bwMode="auto">
          <a:xfrm>
            <a:off x="6678613" y="1800225"/>
            <a:ext cx="169862" cy="255588"/>
          </a:xfrm>
          <a:custGeom>
            <a:avLst/>
            <a:gdLst>
              <a:gd name="T0" fmla="*/ 2147483647 w 107"/>
              <a:gd name="T1" fmla="*/ 2147483647 h 161"/>
              <a:gd name="T2" fmla="*/ 0 w 107"/>
              <a:gd name="T3" fmla="*/ 2147483647 h 161"/>
              <a:gd name="T4" fmla="*/ 2147483647 w 107"/>
              <a:gd name="T5" fmla="*/ 0 h 161"/>
              <a:gd name="T6" fmla="*/ 2147483647 w 107"/>
              <a:gd name="T7" fmla="*/ 2147483647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1"/>
              <a:gd name="T14" fmla="*/ 107 w 107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1">
                <a:moveTo>
                  <a:pt x="77" y="161"/>
                </a:moveTo>
                <a:lnTo>
                  <a:pt x="0" y="18"/>
                </a:lnTo>
                <a:lnTo>
                  <a:pt x="107" y="0"/>
                </a:lnTo>
                <a:lnTo>
                  <a:pt x="77" y="161"/>
                </a:lnTo>
                <a:close/>
              </a:path>
            </a:pathLst>
          </a:custGeom>
          <a:solidFill>
            <a:srgbClr val="FF7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91" name="Freeform 323"/>
          <p:cNvSpPr>
            <a:spLocks/>
          </p:cNvSpPr>
          <p:nvPr/>
        </p:nvSpPr>
        <p:spPr bwMode="auto">
          <a:xfrm>
            <a:off x="6678613" y="1800225"/>
            <a:ext cx="169862" cy="255588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92" name="Freeform 324"/>
          <p:cNvSpPr>
            <a:spLocks/>
          </p:cNvSpPr>
          <p:nvPr/>
        </p:nvSpPr>
        <p:spPr bwMode="auto">
          <a:xfrm>
            <a:off x="6659563" y="2779713"/>
            <a:ext cx="169862" cy="257175"/>
          </a:xfrm>
          <a:custGeom>
            <a:avLst/>
            <a:gdLst>
              <a:gd name="T0" fmla="*/ 2147483647 w 107"/>
              <a:gd name="T1" fmla="*/ 2147483647 h 162"/>
              <a:gd name="T2" fmla="*/ 0 w 107"/>
              <a:gd name="T3" fmla="*/ 2147483647 h 162"/>
              <a:gd name="T4" fmla="*/ 2147483647 w 107"/>
              <a:gd name="T5" fmla="*/ 0 h 162"/>
              <a:gd name="T6" fmla="*/ 2147483647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77" y="162"/>
                </a:moveTo>
                <a:lnTo>
                  <a:pt x="0" y="18"/>
                </a:lnTo>
                <a:lnTo>
                  <a:pt x="107" y="0"/>
                </a:lnTo>
                <a:lnTo>
                  <a:pt x="77" y="162"/>
                </a:lnTo>
                <a:close/>
              </a:path>
            </a:pathLst>
          </a:custGeom>
          <a:solidFill>
            <a:srgbClr val="60FF9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93" name="Freeform 325"/>
          <p:cNvSpPr>
            <a:spLocks/>
          </p:cNvSpPr>
          <p:nvPr/>
        </p:nvSpPr>
        <p:spPr bwMode="auto">
          <a:xfrm>
            <a:off x="6659563" y="2779713"/>
            <a:ext cx="169862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94" name="Freeform 326"/>
          <p:cNvSpPr>
            <a:spLocks/>
          </p:cNvSpPr>
          <p:nvPr/>
        </p:nvSpPr>
        <p:spPr bwMode="auto">
          <a:xfrm>
            <a:off x="6659563" y="2560638"/>
            <a:ext cx="169862" cy="247650"/>
          </a:xfrm>
          <a:custGeom>
            <a:avLst/>
            <a:gdLst>
              <a:gd name="T0" fmla="*/ 0 w 107"/>
              <a:gd name="T1" fmla="*/ 2147483647 h 156"/>
              <a:gd name="T2" fmla="*/ 2147483647 w 107"/>
              <a:gd name="T3" fmla="*/ 2147483647 h 156"/>
              <a:gd name="T4" fmla="*/ 2147483647 w 107"/>
              <a:gd name="T5" fmla="*/ 0 h 156"/>
              <a:gd name="T6" fmla="*/ 0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0" y="156"/>
                </a:moveTo>
                <a:lnTo>
                  <a:pt x="107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BFFF4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95" name="Freeform 327"/>
          <p:cNvSpPr>
            <a:spLocks/>
          </p:cNvSpPr>
          <p:nvPr/>
        </p:nvSpPr>
        <p:spPr bwMode="auto">
          <a:xfrm>
            <a:off x="6659563" y="2560638"/>
            <a:ext cx="169862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96" name="Oval 328"/>
          <p:cNvSpPr>
            <a:spLocks noChangeArrowheads="1"/>
          </p:cNvSpPr>
          <p:nvPr/>
        </p:nvSpPr>
        <p:spPr bwMode="auto">
          <a:xfrm>
            <a:off x="6781800" y="1989138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97" name="Oval 329"/>
          <p:cNvSpPr>
            <a:spLocks noChangeArrowheads="1"/>
          </p:cNvSpPr>
          <p:nvPr/>
        </p:nvSpPr>
        <p:spPr bwMode="auto">
          <a:xfrm>
            <a:off x="6781800" y="1989138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98" name="Freeform 330"/>
          <p:cNvSpPr>
            <a:spLocks/>
          </p:cNvSpPr>
          <p:nvPr/>
        </p:nvSpPr>
        <p:spPr bwMode="auto">
          <a:xfrm>
            <a:off x="6640513" y="3760788"/>
            <a:ext cx="169862" cy="255587"/>
          </a:xfrm>
          <a:custGeom>
            <a:avLst/>
            <a:gdLst>
              <a:gd name="T0" fmla="*/ 2147483647 w 107"/>
              <a:gd name="T1" fmla="*/ 2147483647 h 161"/>
              <a:gd name="T2" fmla="*/ 0 w 107"/>
              <a:gd name="T3" fmla="*/ 2147483647 h 161"/>
              <a:gd name="T4" fmla="*/ 2147483647 w 107"/>
              <a:gd name="T5" fmla="*/ 0 h 161"/>
              <a:gd name="T6" fmla="*/ 2147483647 w 107"/>
              <a:gd name="T7" fmla="*/ 2147483647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1"/>
              <a:gd name="T14" fmla="*/ 107 w 107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1">
                <a:moveTo>
                  <a:pt x="77" y="161"/>
                </a:moveTo>
                <a:lnTo>
                  <a:pt x="0" y="18"/>
                </a:lnTo>
                <a:lnTo>
                  <a:pt x="107" y="0"/>
                </a:lnTo>
                <a:lnTo>
                  <a:pt x="77" y="161"/>
                </a:lnTo>
                <a:close/>
              </a:path>
            </a:pathLst>
          </a:custGeom>
          <a:solidFill>
            <a:srgbClr val="004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99" name="Freeform 331"/>
          <p:cNvSpPr>
            <a:spLocks/>
          </p:cNvSpPr>
          <p:nvPr/>
        </p:nvSpPr>
        <p:spPr bwMode="auto">
          <a:xfrm>
            <a:off x="6640513" y="3760788"/>
            <a:ext cx="169862" cy="255587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00" name="Oval 332"/>
          <p:cNvSpPr>
            <a:spLocks noChangeArrowheads="1"/>
          </p:cNvSpPr>
          <p:nvPr/>
        </p:nvSpPr>
        <p:spPr bwMode="auto">
          <a:xfrm>
            <a:off x="6678613" y="3646488"/>
            <a:ext cx="84137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01" name="Oval 333"/>
          <p:cNvSpPr>
            <a:spLocks noChangeArrowheads="1"/>
          </p:cNvSpPr>
          <p:nvPr/>
        </p:nvSpPr>
        <p:spPr bwMode="auto">
          <a:xfrm>
            <a:off x="6678613" y="3646488"/>
            <a:ext cx="84137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02" name="Freeform 334"/>
          <p:cNvSpPr>
            <a:spLocks/>
          </p:cNvSpPr>
          <p:nvPr/>
        </p:nvSpPr>
        <p:spPr bwMode="auto">
          <a:xfrm>
            <a:off x="6640513" y="3541713"/>
            <a:ext cx="169862" cy="247650"/>
          </a:xfrm>
          <a:custGeom>
            <a:avLst/>
            <a:gdLst>
              <a:gd name="T0" fmla="*/ 0 w 107"/>
              <a:gd name="T1" fmla="*/ 2147483647 h 156"/>
              <a:gd name="T2" fmla="*/ 2147483647 w 107"/>
              <a:gd name="T3" fmla="*/ 2147483647 h 156"/>
              <a:gd name="T4" fmla="*/ 2147483647 w 107"/>
              <a:gd name="T5" fmla="*/ 0 h 156"/>
              <a:gd name="T6" fmla="*/ 0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0" y="156"/>
                </a:moveTo>
                <a:lnTo>
                  <a:pt x="107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009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03" name="Freeform 335"/>
          <p:cNvSpPr>
            <a:spLocks/>
          </p:cNvSpPr>
          <p:nvPr/>
        </p:nvSpPr>
        <p:spPr bwMode="auto">
          <a:xfrm>
            <a:off x="6640513" y="3541713"/>
            <a:ext cx="169862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04" name="Freeform 336"/>
          <p:cNvSpPr>
            <a:spLocks/>
          </p:cNvSpPr>
          <p:nvPr/>
        </p:nvSpPr>
        <p:spPr bwMode="auto">
          <a:xfrm>
            <a:off x="6630988" y="1828800"/>
            <a:ext cx="169862" cy="255588"/>
          </a:xfrm>
          <a:custGeom>
            <a:avLst/>
            <a:gdLst>
              <a:gd name="T0" fmla="*/ 0 w 107"/>
              <a:gd name="T1" fmla="*/ 2147483647 h 161"/>
              <a:gd name="T2" fmla="*/ 2147483647 w 107"/>
              <a:gd name="T3" fmla="*/ 2147483647 h 161"/>
              <a:gd name="T4" fmla="*/ 2147483647 w 107"/>
              <a:gd name="T5" fmla="*/ 0 h 161"/>
              <a:gd name="T6" fmla="*/ 0 w 107"/>
              <a:gd name="T7" fmla="*/ 2147483647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1"/>
              <a:gd name="T14" fmla="*/ 107 w 107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1">
                <a:moveTo>
                  <a:pt x="0" y="161"/>
                </a:moveTo>
                <a:lnTo>
                  <a:pt x="107" y="143"/>
                </a:lnTo>
                <a:lnTo>
                  <a:pt x="30" y="0"/>
                </a:lnTo>
                <a:lnTo>
                  <a:pt x="0" y="161"/>
                </a:lnTo>
                <a:close/>
              </a:path>
            </a:pathLst>
          </a:custGeom>
          <a:solidFill>
            <a:srgbClr val="FF6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05" name="Freeform 337"/>
          <p:cNvSpPr>
            <a:spLocks/>
          </p:cNvSpPr>
          <p:nvPr/>
        </p:nvSpPr>
        <p:spPr bwMode="auto">
          <a:xfrm>
            <a:off x="6630988" y="1828800"/>
            <a:ext cx="169862" cy="255588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06" name="Oval 338"/>
          <p:cNvSpPr>
            <a:spLocks noChangeArrowheads="1"/>
          </p:cNvSpPr>
          <p:nvPr/>
        </p:nvSpPr>
        <p:spPr bwMode="auto">
          <a:xfrm>
            <a:off x="6602413" y="1866900"/>
            <a:ext cx="85725" cy="841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07" name="Oval 339"/>
          <p:cNvSpPr>
            <a:spLocks noChangeArrowheads="1"/>
          </p:cNvSpPr>
          <p:nvPr/>
        </p:nvSpPr>
        <p:spPr bwMode="auto">
          <a:xfrm>
            <a:off x="6602413" y="1866900"/>
            <a:ext cx="85725" cy="84138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08" name="Freeform 340"/>
          <p:cNvSpPr>
            <a:spLocks/>
          </p:cNvSpPr>
          <p:nvPr/>
        </p:nvSpPr>
        <p:spPr bwMode="auto">
          <a:xfrm>
            <a:off x="6507163" y="1828800"/>
            <a:ext cx="171450" cy="255588"/>
          </a:xfrm>
          <a:custGeom>
            <a:avLst/>
            <a:gdLst>
              <a:gd name="T0" fmla="*/ 2147483647 w 108"/>
              <a:gd name="T1" fmla="*/ 2147483647 h 161"/>
              <a:gd name="T2" fmla="*/ 0 w 108"/>
              <a:gd name="T3" fmla="*/ 2147483647 h 161"/>
              <a:gd name="T4" fmla="*/ 2147483647 w 108"/>
              <a:gd name="T5" fmla="*/ 0 h 161"/>
              <a:gd name="T6" fmla="*/ 2147483647 w 108"/>
              <a:gd name="T7" fmla="*/ 2147483647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1"/>
              <a:gd name="T14" fmla="*/ 108 w 108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1">
                <a:moveTo>
                  <a:pt x="78" y="161"/>
                </a:moveTo>
                <a:lnTo>
                  <a:pt x="0" y="24"/>
                </a:lnTo>
                <a:lnTo>
                  <a:pt x="108" y="0"/>
                </a:lnTo>
                <a:lnTo>
                  <a:pt x="78" y="161"/>
                </a:lnTo>
                <a:close/>
              </a:path>
            </a:pathLst>
          </a:custGeom>
          <a:solidFill>
            <a:srgbClr val="FF6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09" name="Freeform 341"/>
          <p:cNvSpPr>
            <a:spLocks/>
          </p:cNvSpPr>
          <p:nvPr/>
        </p:nvSpPr>
        <p:spPr bwMode="auto">
          <a:xfrm>
            <a:off x="6507163" y="1828800"/>
            <a:ext cx="171450" cy="255588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0" name="Freeform 342"/>
          <p:cNvSpPr>
            <a:spLocks/>
          </p:cNvSpPr>
          <p:nvPr/>
        </p:nvSpPr>
        <p:spPr bwMode="auto">
          <a:xfrm>
            <a:off x="6630988" y="2055813"/>
            <a:ext cx="169862" cy="247650"/>
          </a:xfrm>
          <a:custGeom>
            <a:avLst/>
            <a:gdLst>
              <a:gd name="T0" fmla="*/ 2147483647 w 107"/>
              <a:gd name="T1" fmla="*/ 2147483647 h 156"/>
              <a:gd name="T2" fmla="*/ 0 w 107"/>
              <a:gd name="T3" fmla="*/ 2147483647 h 156"/>
              <a:gd name="T4" fmla="*/ 2147483647 w 107"/>
              <a:gd name="T5" fmla="*/ 0 h 156"/>
              <a:gd name="T6" fmla="*/ 2147483647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77" y="156"/>
                </a:moveTo>
                <a:lnTo>
                  <a:pt x="0" y="18"/>
                </a:lnTo>
                <a:lnTo>
                  <a:pt x="107" y="0"/>
                </a:lnTo>
                <a:lnTo>
                  <a:pt x="77" y="156"/>
                </a:lnTo>
                <a:close/>
              </a:path>
            </a:pathLst>
          </a:custGeom>
          <a:solidFill>
            <a:srgbClr val="FFA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1" name="Freeform 343"/>
          <p:cNvSpPr>
            <a:spLocks/>
          </p:cNvSpPr>
          <p:nvPr/>
        </p:nvSpPr>
        <p:spPr bwMode="auto">
          <a:xfrm>
            <a:off x="6630988" y="2055813"/>
            <a:ext cx="169862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2" name="Freeform 344"/>
          <p:cNvSpPr>
            <a:spLocks/>
          </p:cNvSpPr>
          <p:nvPr/>
        </p:nvSpPr>
        <p:spPr bwMode="auto">
          <a:xfrm>
            <a:off x="6611938" y="2808288"/>
            <a:ext cx="169862" cy="257175"/>
          </a:xfrm>
          <a:custGeom>
            <a:avLst/>
            <a:gdLst>
              <a:gd name="T0" fmla="*/ 0 w 107"/>
              <a:gd name="T1" fmla="*/ 2147483647 h 162"/>
              <a:gd name="T2" fmla="*/ 2147483647 w 107"/>
              <a:gd name="T3" fmla="*/ 2147483647 h 162"/>
              <a:gd name="T4" fmla="*/ 2147483647 w 107"/>
              <a:gd name="T5" fmla="*/ 0 h 162"/>
              <a:gd name="T6" fmla="*/ 0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0" y="162"/>
                </a:moveTo>
                <a:lnTo>
                  <a:pt x="107" y="144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80FF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3" name="Freeform 345"/>
          <p:cNvSpPr>
            <a:spLocks/>
          </p:cNvSpPr>
          <p:nvPr/>
        </p:nvSpPr>
        <p:spPr bwMode="auto">
          <a:xfrm>
            <a:off x="6611938" y="2808288"/>
            <a:ext cx="169862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4" name="Freeform 346"/>
          <p:cNvSpPr>
            <a:spLocks/>
          </p:cNvSpPr>
          <p:nvPr/>
        </p:nvSpPr>
        <p:spPr bwMode="auto">
          <a:xfrm>
            <a:off x="6611938" y="3036888"/>
            <a:ext cx="169862" cy="247650"/>
          </a:xfrm>
          <a:custGeom>
            <a:avLst/>
            <a:gdLst>
              <a:gd name="T0" fmla="*/ 2147483647 w 107"/>
              <a:gd name="T1" fmla="*/ 2147483647 h 156"/>
              <a:gd name="T2" fmla="*/ 0 w 107"/>
              <a:gd name="T3" fmla="*/ 2147483647 h 156"/>
              <a:gd name="T4" fmla="*/ 2147483647 w 107"/>
              <a:gd name="T5" fmla="*/ 0 h 156"/>
              <a:gd name="T6" fmla="*/ 2147483647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77" y="156"/>
                </a:moveTo>
                <a:lnTo>
                  <a:pt x="0" y="18"/>
                </a:lnTo>
                <a:lnTo>
                  <a:pt x="107" y="0"/>
                </a:lnTo>
                <a:lnTo>
                  <a:pt x="77" y="156"/>
                </a:lnTo>
                <a:close/>
              </a:path>
            </a:pathLst>
          </a:custGeom>
          <a:solidFill>
            <a:srgbClr val="20FFD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5" name="Freeform 347"/>
          <p:cNvSpPr>
            <a:spLocks/>
          </p:cNvSpPr>
          <p:nvPr/>
        </p:nvSpPr>
        <p:spPr bwMode="auto">
          <a:xfrm>
            <a:off x="6611938" y="3036888"/>
            <a:ext cx="169862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6" name="Freeform 348"/>
          <p:cNvSpPr>
            <a:spLocks/>
          </p:cNvSpPr>
          <p:nvPr/>
        </p:nvSpPr>
        <p:spPr bwMode="auto">
          <a:xfrm>
            <a:off x="6592888" y="3789363"/>
            <a:ext cx="169862" cy="255587"/>
          </a:xfrm>
          <a:custGeom>
            <a:avLst/>
            <a:gdLst>
              <a:gd name="T0" fmla="*/ 0 w 107"/>
              <a:gd name="T1" fmla="*/ 2147483647 h 161"/>
              <a:gd name="T2" fmla="*/ 2147483647 w 107"/>
              <a:gd name="T3" fmla="*/ 2147483647 h 161"/>
              <a:gd name="T4" fmla="*/ 2147483647 w 107"/>
              <a:gd name="T5" fmla="*/ 0 h 161"/>
              <a:gd name="T6" fmla="*/ 0 w 107"/>
              <a:gd name="T7" fmla="*/ 2147483647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1"/>
              <a:gd name="T14" fmla="*/ 107 w 107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1">
                <a:moveTo>
                  <a:pt x="0" y="161"/>
                </a:moveTo>
                <a:lnTo>
                  <a:pt x="107" y="143"/>
                </a:lnTo>
                <a:lnTo>
                  <a:pt x="30" y="0"/>
                </a:lnTo>
                <a:lnTo>
                  <a:pt x="0" y="161"/>
                </a:lnTo>
                <a:close/>
              </a:path>
            </a:pathLst>
          </a:custGeom>
          <a:solidFill>
            <a:srgbClr val="005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7" name="Freeform 349"/>
          <p:cNvSpPr>
            <a:spLocks/>
          </p:cNvSpPr>
          <p:nvPr/>
        </p:nvSpPr>
        <p:spPr bwMode="auto">
          <a:xfrm>
            <a:off x="6592888" y="3789363"/>
            <a:ext cx="169862" cy="255587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8" name="Freeform 350"/>
          <p:cNvSpPr>
            <a:spLocks/>
          </p:cNvSpPr>
          <p:nvPr/>
        </p:nvSpPr>
        <p:spPr bwMode="auto">
          <a:xfrm>
            <a:off x="6459538" y="1866900"/>
            <a:ext cx="171450" cy="246063"/>
          </a:xfrm>
          <a:custGeom>
            <a:avLst/>
            <a:gdLst>
              <a:gd name="T0" fmla="*/ 0 w 108"/>
              <a:gd name="T1" fmla="*/ 2147483647 h 155"/>
              <a:gd name="T2" fmla="*/ 2147483647 w 108"/>
              <a:gd name="T3" fmla="*/ 2147483647 h 155"/>
              <a:gd name="T4" fmla="*/ 2147483647 w 108"/>
              <a:gd name="T5" fmla="*/ 0 h 155"/>
              <a:gd name="T6" fmla="*/ 0 w 108"/>
              <a:gd name="T7" fmla="*/ 2147483647 h 155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5"/>
              <a:gd name="T14" fmla="*/ 108 w 108"/>
              <a:gd name="T15" fmla="*/ 155 h 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5">
                <a:moveTo>
                  <a:pt x="0" y="155"/>
                </a:moveTo>
                <a:lnTo>
                  <a:pt x="108" y="137"/>
                </a:lnTo>
                <a:lnTo>
                  <a:pt x="3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FF4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19" name="Freeform 351"/>
          <p:cNvSpPr>
            <a:spLocks/>
          </p:cNvSpPr>
          <p:nvPr/>
        </p:nvSpPr>
        <p:spPr bwMode="auto">
          <a:xfrm>
            <a:off x="6459538" y="1866900"/>
            <a:ext cx="171450" cy="246063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20" name="Freeform 352"/>
          <p:cNvSpPr>
            <a:spLocks/>
          </p:cNvSpPr>
          <p:nvPr/>
        </p:nvSpPr>
        <p:spPr bwMode="auto">
          <a:xfrm>
            <a:off x="6583363" y="2084388"/>
            <a:ext cx="169862" cy="247650"/>
          </a:xfrm>
          <a:custGeom>
            <a:avLst/>
            <a:gdLst>
              <a:gd name="T0" fmla="*/ 0 w 107"/>
              <a:gd name="T1" fmla="*/ 2147483647 h 156"/>
              <a:gd name="T2" fmla="*/ 2147483647 w 107"/>
              <a:gd name="T3" fmla="*/ 2147483647 h 156"/>
              <a:gd name="T4" fmla="*/ 2147483647 w 107"/>
              <a:gd name="T5" fmla="*/ 0 h 156"/>
              <a:gd name="T6" fmla="*/ 0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0" y="156"/>
                </a:moveTo>
                <a:lnTo>
                  <a:pt x="107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FF9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21" name="Freeform 353"/>
          <p:cNvSpPr>
            <a:spLocks/>
          </p:cNvSpPr>
          <p:nvPr/>
        </p:nvSpPr>
        <p:spPr bwMode="auto">
          <a:xfrm>
            <a:off x="6583363" y="2084388"/>
            <a:ext cx="169862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22" name="Freeform 354"/>
          <p:cNvSpPr>
            <a:spLocks/>
          </p:cNvSpPr>
          <p:nvPr/>
        </p:nvSpPr>
        <p:spPr bwMode="auto">
          <a:xfrm>
            <a:off x="6583363" y="2303463"/>
            <a:ext cx="169862" cy="257175"/>
          </a:xfrm>
          <a:custGeom>
            <a:avLst/>
            <a:gdLst>
              <a:gd name="T0" fmla="*/ 2147483647 w 107"/>
              <a:gd name="T1" fmla="*/ 2147483647 h 162"/>
              <a:gd name="T2" fmla="*/ 0 w 107"/>
              <a:gd name="T3" fmla="*/ 2147483647 h 162"/>
              <a:gd name="T4" fmla="*/ 2147483647 w 107"/>
              <a:gd name="T5" fmla="*/ 0 h 162"/>
              <a:gd name="T6" fmla="*/ 2147483647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78" y="162"/>
                </a:moveTo>
                <a:lnTo>
                  <a:pt x="0" y="18"/>
                </a:lnTo>
                <a:lnTo>
                  <a:pt x="107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23" name="Freeform 355"/>
          <p:cNvSpPr>
            <a:spLocks/>
          </p:cNvSpPr>
          <p:nvPr/>
        </p:nvSpPr>
        <p:spPr bwMode="auto">
          <a:xfrm>
            <a:off x="6583363" y="2303463"/>
            <a:ext cx="169862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24" name="Freeform 356"/>
          <p:cNvSpPr>
            <a:spLocks/>
          </p:cNvSpPr>
          <p:nvPr/>
        </p:nvSpPr>
        <p:spPr bwMode="auto">
          <a:xfrm>
            <a:off x="6564313" y="3065463"/>
            <a:ext cx="169862" cy="247650"/>
          </a:xfrm>
          <a:custGeom>
            <a:avLst/>
            <a:gdLst>
              <a:gd name="T0" fmla="*/ 0 w 107"/>
              <a:gd name="T1" fmla="*/ 2147483647 h 156"/>
              <a:gd name="T2" fmla="*/ 2147483647 w 107"/>
              <a:gd name="T3" fmla="*/ 2147483647 h 156"/>
              <a:gd name="T4" fmla="*/ 2147483647 w 107"/>
              <a:gd name="T5" fmla="*/ 0 h 156"/>
              <a:gd name="T6" fmla="*/ 0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0" y="156"/>
                </a:moveTo>
                <a:lnTo>
                  <a:pt x="107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40FF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25" name="Freeform 357"/>
          <p:cNvSpPr>
            <a:spLocks/>
          </p:cNvSpPr>
          <p:nvPr/>
        </p:nvSpPr>
        <p:spPr bwMode="auto">
          <a:xfrm>
            <a:off x="6564313" y="3065463"/>
            <a:ext cx="169862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26" name="Freeform 358"/>
          <p:cNvSpPr>
            <a:spLocks/>
          </p:cNvSpPr>
          <p:nvPr/>
        </p:nvSpPr>
        <p:spPr bwMode="auto">
          <a:xfrm>
            <a:off x="6564313" y="3284538"/>
            <a:ext cx="169862" cy="257175"/>
          </a:xfrm>
          <a:custGeom>
            <a:avLst/>
            <a:gdLst>
              <a:gd name="T0" fmla="*/ 2147483647 w 107"/>
              <a:gd name="T1" fmla="*/ 2147483647 h 162"/>
              <a:gd name="T2" fmla="*/ 0 w 107"/>
              <a:gd name="T3" fmla="*/ 2147483647 h 162"/>
              <a:gd name="T4" fmla="*/ 2147483647 w 107"/>
              <a:gd name="T5" fmla="*/ 0 h 162"/>
              <a:gd name="T6" fmla="*/ 2147483647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78" y="162"/>
                </a:moveTo>
                <a:lnTo>
                  <a:pt x="0" y="18"/>
                </a:lnTo>
                <a:lnTo>
                  <a:pt x="107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00D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27" name="Freeform 359"/>
          <p:cNvSpPr>
            <a:spLocks/>
          </p:cNvSpPr>
          <p:nvPr/>
        </p:nvSpPr>
        <p:spPr bwMode="auto">
          <a:xfrm>
            <a:off x="6564313" y="3284538"/>
            <a:ext cx="169862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28" name="Oval 360"/>
          <p:cNvSpPr>
            <a:spLocks noChangeArrowheads="1"/>
          </p:cNvSpPr>
          <p:nvPr/>
        </p:nvSpPr>
        <p:spPr bwMode="auto">
          <a:xfrm>
            <a:off x="6669088" y="3475038"/>
            <a:ext cx="84137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29" name="Oval 361"/>
          <p:cNvSpPr>
            <a:spLocks noChangeArrowheads="1"/>
          </p:cNvSpPr>
          <p:nvPr/>
        </p:nvSpPr>
        <p:spPr bwMode="auto">
          <a:xfrm>
            <a:off x="6669088" y="3475038"/>
            <a:ext cx="84137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30" name="Freeform 362"/>
          <p:cNvSpPr>
            <a:spLocks/>
          </p:cNvSpPr>
          <p:nvPr/>
        </p:nvSpPr>
        <p:spPr bwMode="auto">
          <a:xfrm>
            <a:off x="6535738" y="2332038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44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FFD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31" name="Freeform 363"/>
          <p:cNvSpPr>
            <a:spLocks/>
          </p:cNvSpPr>
          <p:nvPr/>
        </p:nvSpPr>
        <p:spPr bwMode="auto">
          <a:xfrm>
            <a:off x="6535738" y="2332038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32" name="Oval 364"/>
          <p:cNvSpPr>
            <a:spLocks noChangeArrowheads="1"/>
          </p:cNvSpPr>
          <p:nvPr/>
        </p:nvSpPr>
        <p:spPr bwMode="auto">
          <a:xfrm>
            <a:off x="6621463" y="2674938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33" name="Freeform 365"/>
          <p:cNvSpPr>
            <a:spLocks/>
          </p:cNvSpPr>
          <p:nvPr/>
        </p:nvSpPr>
        <p:spPr bwMode="auto">
          <a:xfrm>
            <a:off x="6535738" y="2560638"/>
            <a:ext cx="171450" cy="247650"/>
          </a:xfrm>
          <a:custGeom>
            <a:avLst/>
            <a:gdLst>
              <a:gd name="T0" fmla="*/ 2147483647 w 108"/>
              <a:gd name="T1" fmla="*/ 2147483647 h 156"/>
              <a:gd name="T2" fmla="*/ 0 w 108"/>
              <a:gd name="T3" fmla="*/ 2147483647 h 156"/>
              <a:gd name="T4" fmla="*/ 2147483647 w 108"/>
              <a:gd name="T5" fmla="*/ 0 h 156"/>
              <a:gd name="T6" fmla="*/ 2147483647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78" y="156"/>
                </a:moveTo>
                <a:lnTo>
                  <a:pt x="0" y="18"/>
                </a:lnTo>
                <a:lnTo>
                  <a:pt x="108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BFFF4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34" name="Freeform 366"/>
          <p:cNvSpPr>
            <a:spLocks/>
          </p:cNvSpPr>
          <p:nvPr/>
        </p:nvSpPr>
        <p:spPr bwMode="auto">
          <a:xfrm>
            <a:off x="6535738" y="2560638"/>
            <a:ext cx="171450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35" name="Oval 367"/>
          <p:cNvSpPr>
            <a:spLocks noChangeArrowheads="1"/>
          </p:cNvSpPr>
          <p:nvPr/>
        </p:nvSpPr>
        <p:spPr bwMode="auto">
          <a:xfrm>
            <a:off x="6669088" y="1857375"/>
            <a:ext cx="84137" cy="841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36" name="Oval 368"/>
          <p:cNvSpPr>
            <a:spLocks noChangeArrowheads="1"/>
          </p:cNvSpPr>
          <p:nvPr/>
        </p:nvSpPr>
        <p:spPr bwMode="auto">
          <a:xfrm>
            <a:off x="6669088" y="1857375"/>
            <a:ext cx="84137" cy="84138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37" name="Freeform 369"/>
          <p:cNvSpPr>
            <a:spLocks/>
          </p:cNvSpPr>
          <p:nvPr/>
        </p:nvSpPr>
        <p:spPr bwMode="auto">
          <a:xfrm>
            <a:off x="6516688" y="3541713"/>
            <a:ext cx="171450" cy="247650"/>
          </a:xfrm>
          <a:custGeom>
            <a:avLst/>
            <a:gdLst>
              <a:gd name="T0" fmla="*/ 2147483647 w 108"/>
              <a:gd name="T1" fmla="*/ 2147483647 h 156"/>
              <a:gd name="T2" fmla="*/ 0 w 108"/>
              <a:gd name="T3" fmla="*/ 2147483647 h 156"/>
              <a:gd name="T4" fmla="*/ 2147483647 w 108"/>
              <a:gd name="T5" fmla="*/ 0 h 156"/>
              <a:gd name="T6" fmla="*/ 2147483647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78" y="156"/>
                </a:moveTo>
                <a:lnTo>
                  <a:pt x="0" y="18"/>
                </a:lnTo>
                <a:lnTo>
                  <a:pt x="108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009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38" name="Freeform 370"/>
          <p:cNvSpPr>
            <a:spLocks/>
          </p:cNvSpPr>
          <p:nvPr/>
        </p:nvSpPr>
        <p:spPr bwMode="auto">
          <a:xfrm>
            <a:off x="6516688" y="3541713"/>
            <a:ext cx="171450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39" name="Freeform 371"/>
          <p:cNvSpPr>
            <a:spLocks/>
          </p:cNvSpPr>
          <p:nvPr/>
        </p:nvSpPr>
        <p:spPr bwMode="auto">
          <a:xfrm>
            <a:off x="6516688" y="3313113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44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00E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40" name="Freeform 372"/>
          <p:cNvSpPr>
            <a:spLocks/>
          </p:cNvSpPr>
          <p:nvPr/>
        </p:nvSpPr>
        <p:spPr bwMode="auto">
          <a:xfrm>
            <a:off x="6516688" y="3313113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41" name="Freeform 373"/>
          <p:cNvSpPr>
            <a:spLocks/>
          </p:cNvSpPr>
          <p:nvPr/>
        </p:nvSpPr>
        <p:spPr bwMode="auto">
          <a:xfrm>
            <a:off x="6488113" y="2589213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38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CFFF3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42" name="Freeform 374"/>
          <p:cNvSpPr>
            <a:spLocks/>
          </p:cNvSpPr>
          <p:nvPr/>
        </p:nvSpPr>
        <p:spPr bwMode="auto">
          <a:xfrm>
            <a:off x="6488113" y="2589213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43" name="Freeform 375"/>
          <p:cNvSpPr>
            <a:spLocks/>
          </p:cNvSpPr>
          <p:nvPr/>
        </p:nvSpPr>
        <p:spPr bwMode="auto">
          <a:xfrm>
            <a:off x="6364288" y="2589213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18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CFFF3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44" name="Freeform 376"/>
          <p:cNvSpPr>
            <a:spLocks/>
          </p:cNvSpPr>
          <p:nvPr/>
        </p:nvSpPr>
        <p:spPr bwMode="auto">
          <a:xfrm>
            <a:off x="6364288" y="2589213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45" name="Freeform 377"/>
          <p:cNvSpPr>
            <a:spLocks/>
          </p:cNvSpPr>
          <p:nvPr/>
        </p:nvSpPr>
        <p:spPr bwMode="auto">
          <a:xfrm>
            <a:off x="6488113" y="2808288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24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80FF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46" name="Freeform 378"/>
          <p:cNvSpPr>
            <a:spLocks/>
          </p:cNvSpPr>
          <p:nvPr/>
        </p:nvSpPr>
        <p:spPr bwMode="auto">
          <a:xfrm>
            <a:off x="6488113" y="2808288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47" name="Freeform 379"/>
          <p:cNvSpPr>
            <a:spLocks/>
          </p:cNvSpPr>
          <p:nvPr/>
        </p:nvSpPr>
        <p:spPr bwMode="auto">
          <a:xfrm>
            <a:off x="6469063" y="3570288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38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00A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48" name="Freeform 380"/>
          <p:cNvSpPr>
            <a:spLocks/>
          </p:cNvSpPr>
          <p:nvPr/>
        </p:nvSpPr>
        <p:spPr bwMode="auto">
          <a:xfrm>
            <a:off x="6469063" y="3570288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49" name="Freeform 381"/>
          <p:cNvSpPr>
            <a:spLocks/>
          </p:cNvSpPr>
          <p:nvPr/>
        </p:nvSpPr>
        <p:spPr bwMode="auto">
          <a:xfrm>
            <a:off x="6469063" y="3789363"/>
            <a:ext cx="171450" cy="255587"/>
          </a:xfrm>
          <a:custGeom>
            <a:avLst/>
            <a:gdLst>
              <a:gd name="T0" fmla="*/ 2147483647 w 108"/>
              <a:gd name="T1" fmla="*/ 2147483647 h 161"/>
              <a:gd name="T2" fmla="*/ 0 w 108"/>
              <a:gd name="T3" fmla="*/ 2147483647 h 161"/>
              <a:gd name="T4" fmla="*/ 2147483647 w 108"/>
              <a:gd name="T5" fmla="*/ 0 h 161"/>
              <a:gd name="T6" fmla="*/ 2147483647 w 108"/>
              <a:gd name="T7" fmla="*/ 2147483647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1"/>
              <a:gd name="T14" fmla="*/ 108 w 108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1">
                <a:moveTo>
                  <a:pt x="78" y="161"/>
                </a:moveTo>
                <a:lnTo>
                  <a:pt x="0" y="24"/>
                </a:lnTo>
                <a:lnTo>
                  <a:pt x="108" y="0"/>
                </a:lnTo>
                <a:lnTo>
                  <a:pt x="78" y="161"/>
                </a:lnTo>
                <a:close/>
              </a:path>
            </a:pathLst>
          </a:custGeom>
          <a:solidFill>
            <a:srgbClr val="005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50" name="Freeform 382"/>
          <p:cNvSpPr>
            <a:spLocks/>
          </p:cNvSpPr>
          <p:nvPr/>
        </p:nvSpPr>
        <p:spPr bwMode="auto">
          <a:xfrm>
            <a:off x="6469063" y="3789363"/>
            <a:ext cx="171450" cy="255587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51" name="Freeform 383"/>
          <p:cNvSpPr>
            <a:spLocks/>
          </p:cNvSpPr>
          <p:nvPr/>
        </p:nvSpPr>
        <p:spPr bwMode="auto">
          <a:xfrm>
            <a:off x="6459538" y="2084388"/>
            <a:ext cx="171450" cy="247650"/>
          </a:xfrm>
          <a:custGeom>
            <a:avLst/>
            <a:gdLst>
              <a:gd name="T0" fmla="*/ 2147483647 w 108"/>
              <a:gd name="T1" fmla="*/ 2147483647 h 156"/>
              <a:gd name="T2" fmla="*/ 0 w 108"/>
              <a:gd name="T3" fmla="*/ 2147483647 h 156"/>
              <a:gd name="T4" fmla="*/ 2147483647 w 108"/>
              <a:gd name="T5" fmla="*/ 0 h 156"/>
              <a:gd name="T6" fmla="*/ 2147483647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78" y="156"/>
                </a:moveTo>
                <a:lnTo>
                  <a:pt x="0" y="18"/>
                </a:lnTo>
                <a:lnTo>
                  <a:pt x="108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FF9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52" name="Freeform 384"/>
          <p:cNvSpPr>
            <a:spLocks/>
          </p:cNvSpPr>
          <p:nvPr/>
        </p:nvSpPr>
        <p:spPr bwMode="auto">
          <a:xfrm>
            <a:off x="6459538" y="2084388"/>
            <a:ext cx="171450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53" name="Freeform 385"/>
          <p:cNvSpPr>
            <a:spLocks/>
          </p:cNvSpPr>
          <p:nvPr/>
        </p:nvSpPr>
        <p:spPr bwMode="auto">
          <a:xfrm>
            <a:off x="6440488" y="3065463"/>
            <a:ext cx="171450" cy="247650"/>
          </a:xfrm>
          <a:custGeom>
            <a:avLst/>
            <a:gdLst>
              <a:gd name="T0" fmla="*/ 2147483647 w 108"/>
              <a:gd name="T1" fmla="*/ 2147483647 h 156"/>
              <a:gd name="T2" fmla="*/ 0 w 108"/>
              <a:gd name="T3" fmla="*/ 2147483647 h 156"/>
              <a:gd name="T4" fmla="*/ 2147483647 w 108"/>
              <a:gd name="T5" fmla="*/ 0 h 156"/>
              <a:gd name="T6" fmla="*/ 2147483647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78" y="156"/>
                </a:moveTo>
                <a:lnTo>
                  <a:pt x="0" y="18"/>
                </a:lnTo>
                <a:lnTo>
                  <a:pt x="108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40FFB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54" name="Freeform 386"/>
          <p:cNvSpPr>
            <a:spLocks/>
          </p:cNvSpPr>
          <p:nvPr/>
        </p:nvSpPr>
        <p:spPr bwMode="auto">
          <a:xfrm>
            <a:off x="6440488" y="3065463"/>
            <a:ext cx="171450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55" name="Freeform 387"/>
          <p:cNvSpPr>
            <a:spLocks/>
          </p:cNvSpPr>
          <p:nvPr/>
        </p:nvSpPr>
        <p:spPr bwMode="auto">
          <a:xfrm>
            <a:off x="6316663" y="2617788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44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EFFF1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56" name="Freeform 388"/>
          <p:cNvSpPr>
            <a:spLocks/>
          </p:cNvSpPr>
          <p:nvPr/>
        </p:nvSpPr>
        <p:spPr bwMode="auto">
          <a:xfrm>
            <a:off x="6316663" y="2617788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57" name="Freeform 389"/>
          <p:cNvSpPr>
            <a:spLocks/>
          </p:cNvSpPr>
          <p:nvPr/>
        </p:nvSpPr>
        <p:spPr bwMode="auto">
          <a:xfrm>
            <a:off x="6440488" y="2846388"/>
            <a:ext cx="171450" cy="247650"/>
          </a:xfrm>
          <a:custGeom>
            <a:avLst/>
            <a:gdLst>
              <a:gd name="T0" fmla="*/ 0 w 108"/>
              <a:gd name="T1" fmla="*/ 2147483647 h 156"/>
              <a:gd name="T2" fmla="*/ 2147483647 w 108"/>
              <a:gd name="T3" fmla="*/ 2147483647 h 156"/>
              <a:gd name="T4" fmla="*/ 2147483647 w 108"/>
              <a:gd name="T5" fmla="*/ 0 h 156"/>
              <a:gd name="T6" fmla="*/ 0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0" y="156"/>
                </a:moveTo>
                <a:lnTo>
                  <a:pt x="108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8FFF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58" name="Freeform 390"/>
          <p:cNvSpPr>
            <a:spLocks/>
          </p:cNvSpPr>
          <p:nvPr/>
        </p:nvSpPr>
        <p:spPr bwMode="auto">
          <a:xfrm>
            <a:off x="6440488" y="2846388"/>
            <a:ext cx="171450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59" name="Oval 391"/>
          <p:cNvSpPr>
            <a:spLocks noChangeArrowheads="1"/>
          </p:cNvSpPr>
          <p:nvPr/>
        </p:nvSpPr>
        <p:spPr bwMode="auto">
          <a:xfrm>
            <a:off x="6554788" y="359886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60" name="Oval 392"/>
          <p:cNvSpPr>
            <a:spLocks noChangeArrowheads="1"/>
          </p:cNvSpPr>
          <p:nvPr/>
        </p:nvSpPr>
        <p:spPr bwMode="auto">
          <a:xfrm>
            <a:off x="6554788" y="359886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61" name="Oval 393"/>
          <p:cNvSpPr>
            <a:spLocks noChangeArrowheads="1"/>
          </p:cNvSpPr>
          <p:nvPr/>
        </p:nvSpPr>
        <p:spPr bwMode="auto">
          <a:xfrm>
            <a:off x="6545263" y="2389188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62" name="Freeform 394"/>
          <p:cNvSpPr>
            <a:spLocks/>
          </p:cNvSpPr>
          <p:nvPr/>
        </p:nvSpPr>
        <p:spPr bwMode="auto">
          <a:xfrm>
            <a:off x="6411913" y="2332038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24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FFD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63" name="Freeform 395"/>
          <p:cNvSpPr>
            <a:spLocks/>
          </p:cNvSpPr>
          <p:nvPr/>
        </p:nvSpPr>
        <p:spPr bwMode="auto">
          <a:xfrm>
            <a:off x="6411913" y="2332038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64" name="Freeform 396"/>
          <p:cNvSpPr>
            <a:spLocks/>
          </p:cNvSpPr>
          <p:nvPr/>
        </p:nvSpPr>
        <p:spPr bwMode="auto">
          <a:xfrm>
            <a:off x="6411913" y="2112963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38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FF8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65" name="Freeform 397"/>
          <p:cNvSpPr>
            <a:spLocks/>
          </p:cNvSpPr>
          <p:nvPr/>
        </p:nvSpPr>
        <p:spPr bwMode="auto">
          <a:xfrm>
            <a:off x="6411913" y="2112963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66" name="Freeform 398"/>
          <p:cNvSpPr>
            <a:spLocks/>
          </p:cNvSpPr>
          <p:nvPr/>
        </p:nvSpPr>
        <p:spPr bwMode="auto">
          <a:xfrm>
            <a:off x="6392863" y="3094038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38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50FFA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67" name="Freeform 399"/>
          <p:cNvSpPr>
            <a:spLocks/>
          </p:cNvSpPr>
          <p:nvPr/>
        </p:nvSpPr>
        <p:spPr bwMode="auto">
          <a:xfrm>
            <a:off x="6392863" y="3094038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68" name="Freeform 400"/>
          <p:cNvSpPr>
            <a:spLocks/>
          </p:cNvSpPr>
          <p:nvPr/>
        </p:nvSpPr>
        <p:spPr bwMode="auto">
          <a:xfrm>
            <a:off x="6392863" y="3313113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24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00E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69" name="Freeform 401"/>
          <p:cNvSpPr>
            <a:spLocks/>
          </p:cNvSpPr>
          <p:nvPr/>
        </p:nvSpPr>
        <p:spPr bwMode="auto">
          <a:xfrm>
            <a:off x="6392863" y="3313113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70" name="Oval 402"/>
          <p:cNvSpPr>
            <a:spLocks noChangeArrowheads="1"/>
          </p:cNvSpPr>
          <p:nvPr/>
        </p:nvSpPr>
        <p:spPr bwMode="auto">
          <a:xfrm>
            <a:off x="6516688" y="1885950"/>
            <a:ext cx="85725" cy="841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71" name="Oval 403"/>
          <p:cNvSpPr>
            <a:spLocks noChangeArrowheads="1"/>
          </p:cNvSpPr>
          <p:nvPr/>
        </p:nvSpPr>
        <p:spPr bwMode="auto">
          <a:xfrm>
            <a:off x="6516688" y="1885950"/>
            <a:ext cx="85725" cy="84138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72" name="Freeform 404"/>
          <p:cNvSpPr>
            <a:spLocks/>
          </p:cNvSpPr>
          <p:nvPr/>
        </p:nvSpPr>
        <p:spPr bwMode="auto">
          <a:xfrm>
            <a:off x="6364288" y="2370138"/>
            <a:ext cx="171450" cy="247650"/>
          </a:xfrm>
          <a:custGeom>
            <a:avLst/>
            <a:gdLst>
              <a:gd name="T0" fmla="*/ 0 w 108"/>
              <a:gd name="T1" fmla="*/ 2147483647 h 156"/>
              <a:gd name="T2" fmla="*/ 2147483647 w 108"/>
              <a:gd name="T3" fmla="*/ 2147483647 h 156"/>
              <a:gd name="T4" fmla="*/ 2147483647 w 108"/>
              <a:gd name="T5" fmla="*/ 0 h 156"/>
              <a:gd name="T6" fmla="*/ 0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0" y="156"/>
                </a:moveTo>
                <a:lnTo>
                  <a:pt x="108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73" name="Freeform 405"/>
          <p:cNvSpPr>
            <a:spLocks/>
          </p:cNvSpPr>
          <p:nvPr/>
        </p:nvSpPr>
        <p:spPr bwMode="auto">
          <a:xfrm>
            <a:off x="6364288" y="2370138"/>
            <a:ext cx="171450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74" name="Freeform 406"/>
          <p:cNvSpPr>
            <a:spLocks/>
          </p:cNvSpPr>
          <p:nvPr/>
        </p:nvSpPr>
        <p:spPr bwMode="auto">
          <a:xfrm>
            <a:off x="6345238" y="3351213"/>
            <a:ext cx="171450" cy="247650"/>
          </a:xfrm>
          <a:custGeom>
            <a:avLst/>
            <a:gdLst>
              <a:gd name="T0" fmla="*/ 0 w 108"/>
              <a:gd name="T1" fmla="*/ 2147483647 h 156"/>
              <a:gd name="T2" fmla="*/ 2147483647 w 108"/>
              <a:gd name="T3" fmla="*/ 2147483647 h 156"/>
              <a:gd name="T4" fmla="*/ 2147483647 w 108"/>
              <a:gd name="T5" fmla="*/ 0 h 156"/>
              <a:gd name="T6" fmla="*/ 0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0" y="156"/>
                </a:moveTo>
                <a:lnTo>
                  <a:pt x="108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10FFE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75" name="Freeform 407"/>
          <p:cNvSpPr>
            <a:spLocks/>
          </p:cNvSpPr>
          <p:nvPr/>
        </p:nvSpPr>
        <p:spPr bwMode="auto">
          <a:xfrm>
            <a:off x="6345238" y="3351213"/>
            <a:ext cx="171450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76" name="Freeform 408"/>
          <p:cNvSpPr>
            <a:spLocks/>
          </p:cNvSpPr>
          <p:nvPr/>
        </p:nvSpPr>
        <p:spPr bwMode="auto">
          <a:xfrm>
            <a:off x="6345238" y="3570288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18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00A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77" name="Freeform 409"/>
          <p:cNvSpPr>
            <a:spLocks/>
          </p:cNvSpPr>
          <p:nvPr/>
        </p:nvSpPr>
        <p:spPr bwMode="auto">
          <a:xfrm>
            <a:off x="6345238" y="3570288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78" name="Freeform 410"/>
          <p:cNvSpPr>
            <a:spLocks/>
          </p:cNvSpPr>
          <p:nvPr/>
        </p:nvSpPr>
        <p:spPr bwMode="auto">
          <a:xfrm>
            <a:off x="6335713" y="1866900"/>
            <a:ext cx="171450" cy="246063"/>
          </a:xfrm>
          <a:custGeom>
            <a:avLst/>
            <a:gdLst>
              <a:gd name="T0" fmla="*/ 2147483647 w 108"/>
              <a:gd name="T1" fmla="*/ 2147483647 h 155"/>
              <a:gd name="T2" fmla="*/ 0 w 108"/>
              <a:gd name="T3" fmla="*/ 2147483647 h 155"/>
              <a:gd name="T4" fmla="*/ 2147483647 w 108"/>
              <a:gd name="T5" fmla="*/ 0 h 155"/>
              <a:gd name="T6" fmla="*/ 2147483647 w 108"/>
              <a:gd name="T7" fmla="*/ 2147483647 h 155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5"/>
              <a:gd name="T14" fmla="*/ 108 w 108"/>
              <a:gd name="T15" fmla="*/ 155 h 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5">
                <a:moveTo>
                  <a:pt x="78" y="155"/>
                </a:moveTo>
                <a:lnTo>
                  <a:pt x="0" y="18"/>
                </a:lnTo>
                <a:lnTo>
                  <a:pt x="108" y="0"/>
                </a:lnTo>
                <a:lnTo>
                  <a:pt x="78" y="155"/>
                </a:lnTo>
                <a:close/>
              </a:path>
            </a:pathLst>
          </a:custGeom>
          <a:solidFill>
            <a:srgbClr val="FF4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79" name="Freeform 411"/>
          <p:cNvSpPr>
            <a:spLocks/>
          </p:cNvSpPr>
          <p:nvPr/>
        </p:nvSpPr>
        <p:spPr bwMode="auto">
          <a:xfrm>
            <a:off x="6335713" y="1866900"/>
            <a:ext cx="171450" cy="246063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0" name="Freeform 412"/>
          <p:cNvSpPr>
            <a:spLocks/>
          </p:cNvSpPr>
          <p:nvPr/>
        </p:nvSpPr>
        <p:spPr bwMode="auto">
          <a:xfrm>
            <a:off x="6316663" y="2846388"/>
            <a:ext cx="171450" cy="247650"/>
          </a:xfrm>
          <a:custGeom>
            <a:avLst/>
            <a:gdLst>
              <a:gd name="T0" fmla="*/ 2147483647 w 108"/>
              <a:gd name="T1" fmla="*/ 2147483647 h 156"/>
              <a:gd name="T2" fmla="*/ 0 w 108"/>
              <a:gd name="T3" fmla="*/ 2147483647 h 156"/>
              <a:gd name="T4" fmla="*/ 2147483647 w 108"/>
              <a:gd name="T5" fmla="*/ 0 h 156"/>
              <a:gd name="T6" fmla="*/ 2147483647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78" y="156"/>
                </a:moveTo>
                <a:lnTo>
                  <a:pt x="0" y="18"/>
                </a:lnTo>
                <a:lnTo>
                  <a:pt x="108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8FFF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1" name="Freeform 413"/>
          <p:cNvSpPr>
            <a:spLocks/>
          </p:cNvSpPr>
          <p:nvPr/>
        </p:nvSpPr>
        <p:spPr bwMode="auto">
          <a:xfrm>
            <a:off x="6316663" y="2846388"/>
            <a:ext cx="171450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2" name="Oval 414"/>
          <p:cNvSpPr>
            <a:spLocks noChangeArrowheads="1"/>
          </p:cNvSpPr>
          <p:nvPr/>
        </p:nvSpPr>
        <p:spPr bwMode="auto">
          <a:xfrm>
            <a:off x="6440488" y="155257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3" name="Oval 415"/>
          <p:cNvSpPr>
            <a:spLocks noChangeArrowheads="1"/>
          </p:cNvSpPr>
          <p:nvPr/>
        </p:nvSpPr>
        <p:spPr bwMode="auto">
          <a:xfrm>
            <a:off x="6440488" y="155257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4" name="Freeform 416"/>
          <p:cNvSpPr>
            <a:spLocks/>
          </p:cNvSpPr>
          <p:nvPr/>
        </p:nvSpPr>
        <p:spPr bwMode="auto">
          <a:xfrm>
            <a:off x="6288088" y="2112963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18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FF8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5" name="Freeform 417"/>
          <p:cNvSpPr>
            <a:spLocks/>
          </p:cNvSpPr>
          <p:nvPr/>
        </p:nvSpPr>
        <p:spPr bwMode="auto">
          <a:xfrm>
            <a:off x="6288088" y="2112963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6" name="Freeform 418"/>
          <p:cNvSpPr>
            <a:spLocks/>
          </p:cNvSpPr>
          <p:nvPr/>
        </p:nvSpPr>
        <p:spPr bwMode="auto">
          <a:xfrm>
            <a:off x="6288088" y="1895475"/>
            <a:ext cx="171450" cy="246063"/>
          </a:xfrm>
          <a:custGeom>
            <a:avLst/>
            <a:gdLst>
              <a:gd name="T0" fmla="*/ 0 w 108"/>
              <a:gd name="T1" fmla="*/ 2147483647 h 155"/>
              <a:gd name="T2" fmla="*/ 2147483647 w 108"/>
              <a:gd name="T3" fmla="*/ 2147483647 h 155"/>
              <a:gd name="T4" fmla="*/ 2147483647 w 108"/>
              <a:gd name="T5" fmla="*/ 0 h 155"/>
              <a:gd name="T6" fmla="*/ 0 w 108"/>
              <a:gd name="T7" fmla="*/ 2147483647 h 155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5"/>
              <a:gd name="T14" fmla="*/ 108 w 108"/>
              <a:gd name="T15" fmla="*/ 155 h 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5">
                <a:moveTo>
                  <a:pt x="0" y="155"/>
                </a:moveTo>
                <a:lnTo>
                  <a:pt x="108" y="137"/>
                </a:lnTo>
                <a:lnTo>
                  <a:pt x="30" y="0"/>
                </a:lnTo>
                <a:lnTo>
                  <a:pt x="0" y="155"/>
                </a:lnTo>
                <a:close/>
              </a:path>
            </a:pathLst>
          </a:custGeom>
          <a:solidFill>
            <a:srgbClr val="FF3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7" name="Freeform 419"/>
          <p:cNvSpPr>
            <a:spLocks/>
          </p:cNvSpPr>
          <p:nvPr/>
        </p:nvSpPr>
        <p:spPr bwMode="auto">
          <a:xfrm>
            <a:off x="6288088" y="1895475"/>
            <a:ext cx="171450" cy="246063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8" name="Oval 420"/>
          <p:cNvSpPr>
            <a:spLocks noChangeArrowheads="1"/>
          </p:cNvSpPr>
          <p:nvPr/>
        </p:nvSpPr>
        <p:spPr bwMode="auto">
          <a:xfrm>
            <a:off x="6411913" y="3360738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9" name="Oval 421"/>
          <p:cNvSpPr>
            <a:spLocks noChangeArrowheads="1"/>
          </p:cNvSpPr>
          <p:nvPr/>
        </p:nvSpPr>
        <p:spPr bwMode="auto">
          <a:xfrm>
            <a:off x="6411913" y="3360738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0" name="Freeform 422"/>
          <p:cNvSpPr>
            <a:spLocks/>
          </p:cNvSpPr>
          <p:nvPr/>
        </p:nvSpPr>
        <p:spPr bwMode="auto">
          <a:xfrm>
            <a:off x="6269038" y="3094038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18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50FFA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1" name="Freeform 423"/>
          <p:cNvSpPr>
            <a:spLocks/>
          </p:cNvSpPr>
          <p:nvPr/>
        </p:nvSpPr>
        <p:spPr bwMode="auto">
          <a:xfrm>
            <a:off x="6269038" y="3094038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2" name="Freeform 424"/>
          <p:cNvSpPr>
            <a:spLocks/>
          </p:cNvSpPr>
          <p:nvPr/>
        </p:nvSpPr>
        <p:spPr bwMode="auto">
          <a:xfrm>
            <a:off x="6269038" y="2874963"/>
            <a:ext cx="171450" cy="247650"/>
          </a:xfrm>
          <a:custGeom>
            <a:avLst/>
            <a:gdLst>
              <a:gd name="T0" fmla="*/ 0 w 108"/>
              <a:gd name="T1" fmla="*/ 2147483647 h 156"/>
              <a:gd name="T2" fmla="*/ 2147483647 w 108"/>
              <a:gd name="T3" fmla="*/ 2147483647 h 156"/>
              <a:gd name="T4" fmla="*/ 2147483647 w 108"/>
              <a:gd name="T5" fmla="*/ 0 h 156"/>
              <a:gd name="T6" fmla="*/ 0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0" y="156"/>
                </a:moveTo>
                <a:lnTo>
                  <a:pt x="108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AFFF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3" name="Freeform 425"/>
          <p:cNvSpPr>
            <a:spLocks/>
          </p:cNvSpPr>
          <p:nvPr/>
        </p:nvSpPr>
        <p:spPr bwMode="auto">
          <a:xfrm>
            <a:off x="6269038" y="2874963"/>
            <a:ext cx="171450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" name="Freeform 426"/>
          <p:cNvSpPr>
            <a:spLocks/>
          </p:cNvSpPr>
          <p:nvPr/>
        </p:nvSpPr>
        <p:spPr bwMode="auto">
          <a:xfrm>
            <a:off x="6240463" y="2141538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44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FF7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" name="Freeform 427"/>
          <p:cNvSpPr>
            <a:spLocks/>
          </p:cNvSpPr>
          <p:nvPr/>
        </p:nvSpPr>
        <p:spPr bwMode="auto">
          <a:xfrm>
            <a:off x="6240463" y="2141538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" name="Freeform 428"/>
          <p:cNvSpPr>
            <a:spLocks/>
          </p:cNvSpPr>
          <p:nvPr/>
        </p:nvSpPr>
        <p:spPr bwMode="auto">
          <a:xfrm>
            <a:off x="6240463" y="2370138"/>
            <a:ext cx="171450" cy="247650"/>
          </a:xfrm>
          <a:custGeom>
            <a:avLst/>
            <a:gdLst>
              <a:gd name="T0" fmla="*/ 2147483647 w 108"/>
              <a:gd name="T1" fmla="*/ 2147483647 h 156"/>
              <a:gd name="T2" fmla="*/ 0 w 108"/>
              <a:gd name="T3" fmla="*/ 2147483647 h 156"/>
              <a:gd name="T4" fmla="*/ 2147483647 w 108"/>
              <a:gd name="T5" fmla="*/ 0 h 156"/>
              <a:gd name="T6" fmla="*/ 2147483647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78" y="156"/>
                </a:moveTo>
                <a:lnTo>
                  <a:pt x="0" y="18"/>
                </a:lnTo>
                <a:lnTo>
                  <a:pt x="108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7" name="Freeform 429"/>
          <p:cNvSpPr>
            <a:spLocks/>
          </p:cNvSpPr>
          <p:nvPr/>
        </p:nvSpPr>
        <p:spPr bwMode="auto">
          <a:xfrm>
            <a:off x="6240463" y="2370138"/>
            <a:ext cx="171450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8" name="Freeform 430"/>
          <p:cNvSpPr>
            <a:spLocks/>
          </p:cNvSpPr>
          <p:nvPr/>
        </p:nvSpPr>
        <p:spPr bwMode="auto">
          <a:xfrm>
            <a:off x="6223000" y="3122613"/>
            <a:ext cx="169863" cy="257175"/>
          </a:xfrm>
          <a:custGeom>
            <a:avLst/>
            <a:gdLst>
              <a:gd name="T0" fmla="*/ 0 w 107"/>
              <a:gd name="T1" fmla="*/ 2147483647 h 162"/>
              <a:gd name="T2" fmla="*/ 2147483647 w 107"/>
              <a:gd name="T3" fmla="*/ 2147483647 h 162"/>
              <a:gd name="T4" fmla="*/ 2147483647 w 107"/>
              <a:gd name="T5" fmla="*/ 0 h 162"/>
              <a:gd name="T6" fmla="*/ 0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0" y="162"/>
                </a:moveTo>
                <a:lnTo>
                  <a:pt x="107" y="144"/>
                </a:lnTo>
                <a:lnTo>
                  <a:pt x="29" y="0"/>
                </a:lnTo>
                <a:lnTo>
                  <a:pt x="0" y="162"/>
                </a:lnTo>
                <a:close/>
              </a:path>
            </a:pathLst>
          </a:custGeom>
          <a:solidFill>
            <a:srgbClr val="60FF9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9" name="Freeform 431"/>
          <p:cNvSpPr>
            <a:spLocks/>
          </p:cNvSpPr>
          <p:nvPr/>
        </p:nvSpPr>
        <p:spPr bwMode="auto">
          <a:xfrm>
            <a:off x="6223000" y="3122613"/>
            <a:ext cx="169863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00" name="Freeform 432"/>
          <p:cNvSpPr>
            <a:spLocks/>
          </p:cNvSpPr>
          <p:nvPr/>
        </p:nvSpPr>
        <p:spPr bwMode="auto">
          <a:xfrm>
            <a:off x="6223000" y="3351213"/>
            <a:ext cx="169863" cy="247650"/>
          </a:xfrm>
          <a:custGeom>
            <a:avLst/>
            <a:gdLst>
              <a:gd name="T0" fmla="*/ 2147483647 w 107"/>
              <a:gd name="T1" fmla="*/ 2147483647 h 156"/>
              <a:gd name="T2" fmla="*/ 0 w 107"/>
              <a:gd name="T3" fmla="*/ 2147483647 h 156"/>
              <a:gd name="T4" fmla="*/ 2147483647 w 107"/>
              <a:gd name="T5" fmla="*/ 0 h 156"/>
              <a:gd name="T6" fmla="*/ 2147483647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77" y="156"/>
                </a:moveTo>
                <a:lnTo>
                  <a:pt x="0" y="18"/>
                </a:lnTo>
                <a:lnTo>
                  <a:pt x="107" y="0"/>
                </a:lnTo>
                <a:lnTo>
                  <a:pt x="77" y="156"/>
                </a:lnTo>
                <a:close/>
              </a:path>
            </a:pathLst>
          </a:custGeom>
          <a:solidFill>
            <a:srgbClr val="10FFE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01" name="Freeform 433"/>
          <p:cNvSpPr>
            <a:spLocks/>
          </p:cNvSpPr>
          <p:nvPr/>
        </p:nvSpPr>
        <p:spPr bwMode="auto">
          <a:xfrm>
            <a:off x="6223000" y="3351213"/>
            <a:ext cx="169863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02" name="Oval 434"/>
          <p:cNvSpPr>
            <a:spLocks noChangeArrowheads="1"/>
          </p:cNvSpPr>
          <p:nvPr/>
        </p:nvSpPr>
        <p:spPr bwMode="auto">
          <a:xfrm>
            <a:off x="6326188" y="331311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03" name="Oval 435"/>
          <p:cNvSpPr>
            <a:spLocks noChangeArrowheads="1"/>
          </p:cNvSpPr>
          <p:nvPr/>
        </p:nvSpPr>
        <p:spPr bwMode="auto">
          <a:xfrm>
            <a:off x="6326188" y="331311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04" name="Freeform 436"/>
          <p:cNvSpPr>
            <a:spLocks/>
          </p:cNvSpPr>
          <p:nvPr/>
        </p:nvSpPr>
        <p:spPr bwMode="auto">
          <a:xfrm>
            <a:off x="6194425" y="2398713"/>
            <a:ext cx="169863" cy="247650"/>
          </a:xfrm>
          <a:custGeom>
            <a:avLst/>
            <a:gdLst>
              <a:gd name="T0" fmla="*/ 0 w 107"/>
              <a:gd name="T1" fmla="*/ 2147483647 h 156"/>
              <a:gd name="T2" fmla="*/ 2147483647 w 107"/>
              <a:gd name="T3" fmla="*/ 2147483647 h 156"/>
              <a:gd name="T4" fmla="*/ 2147483647 w 107"/>
              <a:gd name="T5" fmla="*/ 0 h 156"/>
              <a:gd name="T6" fmla="*/ 0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0" y="156"/>
                </a:moveTo>
                <a:lnTo>
                  <a:pt x="107" y="138"/>
                </a:lnTo>
                <a:lnTo>
                  <a:pt x="29" y="0"/>
                </a:lnTo>
                <a:lnTo>
                  <a:pt x="0" y="156"/>
                </a:lnTo>
                <a:close/>
              </a:path>
            </a:pathLst>
          </a:custGeom>
          <a:solidFill>
            <a:srgbClr val="FFA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05" name="Freeform 437"/>
          <p:cNvSpPr>
            <a:spLocks/>
          </p:cNvSpPr>
          <p:nvPr/>
        </p:nvSpPr>
        <p:spPr bwMode="auto">
          <a:xfrm>
            <a:off x="6194425" y="2398713"/>
            <a:ext cx="169863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06" name="Freeform 438"/>
          <p:cNvSpPr>
            <a:spLocks/>
          </p:cNvSpPr>
          <p:nvPr/>
        </p:nvSpPr>
        <p:spPr bwMode="auto">
          <a:xfrm>
            <a:off x="6194425" y="2617788"/>
            <a:ext cx="169863" cy="257175"/>
          </a:xfrm>
          <a:custGeom>
            <a:avLst/>
            <a:gdLst>
              <a:gd name="T0" fmla="*/ 2147483647 w 107"/>
              <a:gd name="T1" fmla="*/ 2147483647 h 162"/>
              <a:gd name="T2" fmla="*/ 0 w 107"/>
              <a:gd name="T3" fmla="*/ 2147483647 h 162"/>
              <a:gd name="T4" fmla="*/ 2147483647 w 107"/>
              <a:gd name="T5" fmla="*/ 0 h 162"/>
              <a:gd name="T6" fmla="*/ 2147483647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77" y="162"/>
                </a:moveTo>
                <a:lnTo>
                  <a:pt x="0" y="18"/>
                </a:lnTo>
                <a:lnTo>
                  <a:pt x="107" y="0"/>
                </a:lnTo>
                <a:lnTo>
                  <a:pt x="77" y="162"/>
                </a:lnTo>
                <a:close/>
              </a:path>
            </a:pathLst>
          </a:custGeom>
          <a:solidFill>
            <a:srgbClr val="EFFF1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07" name="Freeform 439"/>
          <p:cNvSpPr>
            <a:spLocks/>
          </p:cNvSpPr>
          <p:nvPr/>
        </p:nvSpPr>
        <p:spPr bwMode="auto">
          <a:xfrm>
            <a:off x="6194425" y="2617788"/>
            <a:ext cx="169863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08" name="Freeform 440"/>
          <p:cNvSpPr>
            <a:spLocks/>
          </p:cNvSpPr>
          <p:nvPr/>
        </p:nvSpPr>
        <p:spPr bwMode="auto">
          <a:xfrm>
            <a:off x="6165850" y="1895475"/>
            <a:ext cx="169863" cy="246063"/>
          </a:xfrm>
          <a:custGeom>
            <a:avLst/>
            <a:gdLst>
              <a:gd name="T0" fmla="*/ 2147483647 w 107"/>
              <a:gd name="T1" fmla="*/ 2147483647 h 155"/>
              <a:gd name="T2" fmla="*/ 0 w 107"/>
              <a:gd name="T3" fmla="*/ 2147483647 h 155"/>
              <a:gd name="T4" fmla="*/ 2147483647 w 107"/>
              <a:gd name="T5" fmla="*/ 0 h 155"/>
              <a:gd name="T6" fmla="*/ 2147483647 w 107"/>
              <a:gd name="T7" fmla="*/ 2147483647 h 155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5"/>
              <a:gd name="T14" fmla="*/ 107 w 107"/>
              <a:gd name="T15" fmla="*/ 155 h 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5">
                <a:moveTo>
                  <a:pt x="77" y="155"/>
                </a:moveTo>
                <a:lnTo>
                  <a:pt x="0" y="18"/>
                </a:lnTo>
                <a:lnTo>
                  <a:pt x="107" y="0"/>
                </a:lnTo>
                <a:lnTo>
                  <a:pt x="77" y="155"/>
                </a:lnTo>
                <a:close/>
              </a:path>
            </a:pathLst>
          </a:custGeom>
          <a:solidFill>
            <a:srgbClr val="FF3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09" name="Freeform 441"/>
          <p:cNvSpPr>
            <a:spLocks/>
          </p:cNvSpPr>
          <p:nvPr/>
        </p:nvSpPr>
        <p:spPr bwMode="auto">
          <a:xfrm>
            <a:off x="6165850" y="1895475"/>
            <a:ext cx="169863" cy="246063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10" name="Oval 442"/>
          <p:cNvSpPr>
            <a:spLocks noChangeArrowheads="1"/>
          </p:cNvSpPr>
          <p:nvPr/>
        </p:nvSpPr>
        <p:spPr bwMode="auto">
          <a:xfrm>
            <a:off x="6288088" y="180975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11" name="Oval 443"/>
          <p:cNvSpPr>
            <a:spLocks noChangeArrowheads="1"/>
          </p:cNvSpPr>
          <p:nvPr/>
        </p:nvSpPr>
        <p:spPr bwMode="auto">
          <a:xfrm>
            <a:off x="6288088" y="18097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12" name="Freeform 444"/>
          <p:cNvSpPr>
            <a:spLocks/>
          </p:cNvSpPr>
          <p:nvPr/>
        </p:nvSpPr>
        <p:spPr bwMode="auto">
          <a:xfrm>
            <a:off x="6146800" y="2646363"/>
            <a:ext cx="169863" cy="257175"/>
          </a:xfrm>
          <a:custGeom>
            <a:avLst/>
            <a:gdLst>
              <a:gd name="T0" fmla="*/ 0 w 107"/>
              <a:gd name="T1" fmla="*/ 2147483647 h 162"/>
              <a:gd name="T2" fmla="*/ 2147483647 w 107"/>
              <a:gd name="T3" fmla="*/ 2147483647 h 162"/>
              <a:gd name="T4" fmla="*/ 2147483647 w 107"/>
              <a:gd name="T5" fmla="*/ 0 h 162"/>
              <a:gd name="T6" fmla="*/ 0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0" y="162"/>
                </a:moveTo>
                <a:lnTo>
                  <a:pt x="107" y="144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13" name="Freeform 445"/>
          <p:cNvSpPr>
            <a:spLocks/>
          </p:cNvSpPr>
          <p:nvPr/>
        </p:nvSpPr>
        <p:spPr bwMode="auto">
          <a:xfrm>
            <a:off x="6146800" y="2646363"/>
            <a:ext cx="169863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14" name="Freeform 446"/>
          <p:cNvSpPr>
            <a:spLocks/>
          </p:cNvSpPr>
          <p:nvPr/>
        </p:nvSpPr>
        <p:spPr bwMode="auto">
          <a:xfrm>
            <a:off x="6146800" y="2874963"/>
            <a:ext cx="169863" cy="247650"/>
          </a:xfrm>
          <a:custGeom>
            <a:avLst/>
            <a:gdLst>
              <a:gd name="T0" fmla="*/ 2147483647 w 107"/>
              <a:gd name="T1" fmla="*/ 2147483647 h 156"/>
              <a:gd name="T2" fmla="*/ 0 w 107"/>
              <a:gd name="T3" fmla="*/ 2147483647 h 156"/>
              <a:gd name="T4" fmla="*/ 2147483647 w 107"/>
              <a:gd name="T5" fmla="*/ 0 h 156"/>
              <a:gd name="T6" fmla="*/ 2147483647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77" y="156"/>
                </a:moveTo>
                <a:lnTo>
                  <a:pt x="0" y="18"/>
                </a:lnTo>
                <a:lnTo>
                  <a:pt x="107" y="0"/>
                </a:lnTo>
                <a:lnTo>
                  <a:pt x="77" y="156"/>
                </a:lnTo>
                <a:close/>
              </a:path>
            </a:pathLst>
          </a:custGeom>
          <a:solidFill>
            <a:srgbClr val="AFFF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15" name="Freeform 447"/>
          <p:cNvSpPr>
            <a:spLocks/>
          </p:cNvSpPr>
          <p:nvPr/>
        </p:nvSpPr>
        <p:spPr bwMode="auto">
          <a:xfrm>
            <a:off x="6146800" y="2874963"/>
            <a:ext cx="169863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16" name="Freeform 448"/>
          <p:cNvSpPr>
            <a:spLocks/>
          </p:cNvSpPr>
          <p:nvPr/>
        </p:nvSpPr>
        <p:spPr bwMode="auto">
          <a:xfrm>
            <a:off x="6118225" y="1924050"/>
            <a:ext cx="169863" cy="255588"/>
          </a:xfrm>
          <a:custGeom>
            <a:avLst/>
            <a:gdLst>
              <a:gd name="T0" fmla="*/ 0 w 107"/>
              <a:gd name="T1" fmla="*/ 2147483647 h 161"/>
              <a:gd name="T2" fmla="*/ 2147483647 w 107"/>
              <a:gd name="T3" fmla="*/ 2147483647 h 161"/>
              <a:gd name="T4" fmla="*/ 2147483647 w 107"/>
              <a:gd name="T5" fmla="*/ 0 h 161"/>
              <a:gd name="T6" fmla="*/ 0 w 107"/>
              <a:gd name="T7" fmla="*/ 2147483647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1"/>
              <a:gd name="T14" fmla="*/ 107 w 107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1">
                <a:moveTo>
                  <a:pt x="0" y="161"/>
                </a:moveTo>
                <a:lnTo>
                  <a:pt x="107" y="137"/>
                </a:lnTo>
                <a:lnTo>
                  <a:pt x="30" y="0"/>
                </a:lnTo>
                <a:lnTo>
                  <a:pt x="0" y="161"/>
                </a:lnTo>
                <a:close/>
              </a:path>
            </a:pathLst>
          </a:custGeom>
          <a:solidFill>
            <a:srgbClr val="FF1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17" name="Freeform 449"/>
          <p:cNvSpPr>
            <a:spLocks/>
          </p:cNvSpPr>
          <p:nvPr/>
        </p:nvSpPr>
        <p:spPr bwMode="auto">
          <a:xfrm>
            <a:off x="6118225" y="1924050"/>
            <a:ext cx="169863" cy="255588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18" name="Freeform 450"/>
          <p:cNvSpPr>
            <a:spLocks/>
          </p:cNvSpPr>
          <p:nvPr/>
        </p:nvSpPr>
        <p:spPr bwMode="auto">
          <a:xfrm>
            <a:off x="6118225" y="2141538"/>
            <a:ext cx="169863" cy="257175"/>
          </a:xfrm>
          <a:custGeom>
            <a:avLst/>
            <a:gdLst>
              <a:gd name="T0" fmla="*/ 2147483647 w 107"/>
              <a:gd name="T1" fmla="*/ 2147483647 h 162"/>
              <a:gd name="T2" fmla="*/ 0 w 107"/>
              <a:gd name="T3" fmla="*/ 2147483647 h 162"/>
              <a:gd name="T4" fmla="*/ 2147483647 w 107"/>
              <a:gd name="T5" fmla="*/ 0 h 162"/>
              <a:gd name="T6" fmla="*/ 2147483647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77" y="162"/>
                </a:moveTo>
                <a:lnTo>
                  <a:pt x="0" y="24"/>
                </a:lnTo>
                <a:lnTo>
                  <a:pt x="107" y="0"/>
                </a:lnTo>
                <a:lnTo>
                  <a:pt x="77" y="162"/>
                </a:lnTo>
                <a:close/>
              </a:path>
            </a:pathLst>
          </a:custGeom>
          <a:solidFill>
            <a:srgbClr val="FF7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19" name="Freeform 451"/>
          <p:cNvSpPr>
            <a:spLocks/>
          </p:cNvSpPr>
          <p:nvPr/>
        </p:nvSpPr>
        <p:spPr bwMode="auto">
          <a:xfrm>
            <a:off x="6118225" y="2141538"/>
            <a:ext cx="169863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20" name="Freeform 452"/>
          <p:cNvSpPr>
            <a:spLocks/>
          </p:cNvSpPr>
          <p:nvPr/>
        </p:nvSpPr>
        <p:spPr bwMode="auto">
          <a:xfrm>
            <a:off x="6099175" y="3122613"/>
            <a:ext cx="169863" cy="257175"/>
          </a:xfrm>
          <a:custGeom>
            <a:avLst/>
            <a:gdLst>
              <a:gd name="T0" fmla="*/ 2147483647 w 107"/>
              <a:gd name="T1" fmla="*/ 2147483647 h 162"/>
              <a:gd name="T2" fmla="*/ 0 w 107"/>
              <a:gd name="T3" fmla="*/ 2147483647 h 162"/>
              <a:gd name="T4" fmla="*/ 2147483647 w 107"/>
              <a:gd name="T5" fmla="*/ 0 h 162"/>
              <a:gd name="T6" fmla="*/ 2147483647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78" y="162"/>
                </a:moveTo>
                <a:lnTo>
                  <a:pt x="0" y="24"/>
                </a:lnTo>
                <a:lnTo>
                  <a:pt x="107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60FF9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21" name="Freeform 453"/>
          <p:cNvSpPr>
            <a:spLocks/>
          </p:cNvSpPr>
          <p:nvPr/>
        </p:nvSpPr>
        <p:spPr bwMode="auto">
          <a:xfrm>
            <a:off x="6099175" y="3122613"/>
            <a:ext cx="169863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22" name="Freeform 454"/>
          <p:cNvSpPr>
            <a:spLocks/>
          </p:cNvSpPr>
          <p:nvPr/>
        </p:nvSpPr>
        <p:spPr bwMode="auto">
          <a:xfrm>
            <a:off x="6099175" y="2903538"/>
            <a:ext cx="169863" cy="257175"/>
          </a:xfrm>
          <a:custGeom>
            <a:avLst/>
            <a:gdLst>
              <a:gd name="T0" fmla="*/ 0 w 107"/>
              <a:gd name="T1" fmla="*/ 2147483647 h 162"/>
              <a:gd name="T2" fmla="*/ 2147483647 w 107"/>
              <a:gd name="T3" fmla="*/ 2147483647 h 162"/>
              <a:gd name="T4" fmla="*/ 2147483647 w 107"/>
              <a:gd name="T5" fmla="*/ 0 h 162"/>
              <a:gd name="T6" fmla="*/ 0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0" y="162"/>
                </a:moveTo>
                <a:lnTo>
                  <a:pt x="107" y="138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BFFF4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23" name="Freeform 455"/>
          <p:cNvSpPr>
            <a:spLocks/>
          </p:cNvSpPr>
          <p:nvPr/>
        </p:nvSpPr>
        <p:spPr bwMode="auto">
          <a:xfrm>
            <a:off x="6099175" y="2903538"/>
            <a:ext cx="169863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24" name="Oval 456"/>
          <p:cNvSpPr>
            <a:spLocks noChangeArrowheads="1"/>
          </p:cNvSpPr>
          <p:nvPr/>
        </p:nvSpPr>
        <p:spPr bwMode="auto">
          <a:xfrm>
            <a:off x="6223000" y="3141663"/>
            <a:ext cx="84138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25" name="Oval 457"/>
          <p:cNvSpPr>
            <a:spLocks noChangeArrowheads="1"/>
          </p:cNvSpPr>
          <p:nvPr/>
        </p:nvSpPr>
        <p:spPr bwMode="auto">
          <a:xfrm>
            <a:off x="6223000" y="3141663"/>
            <a:ext cx="84138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26" name="Freeform 458"/>
          <p:cNvSpPr>
            <a:spLocks/>
          </p:cNvSpPr>
          <p:nvPr/>
        </p:nvSpPr>
        <p:spPr bwMode="auto">
          <a:xfrm>
            <a:off x="6070600" y="2179638"/>
            <a:ext cx="169863" cy="247650"/>
          </a:xfrm>
          <a:custGeom>
            <a:avLst/>
            <a:gdLst>
              <a:gd name="T0" fmla="*/ 0 w 107"/>
              <a:gd name="T1" fmla="*/ 2147483647 h 156"/>
              <a:gd name="T2" fmla="*/ 2147483647 w 107"/>
              <a:gd name="T3" fmla="*/ 2147483647 h 156"/>
              <a:gd name="T4" fmla="*/ 2147483647 w 107"/>
              <a:gd name="T5" fmla="*/ 0 h 156"/>
              <a:gd name="T6" fmla="*/ 0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0" y="156"/>
                </a:moveTo>
                <a:lnTo>
                  <a:pt x="107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FF6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27" name="Freeform 459"/>
          <p:cNvSpPr>
            <a:spLocks/>
          </p:cNvSpPr>
          <p:nvPr/>
        </p:nvSpPr>
        <p:spPr bwMode="auto">
          <a:xfrm>
            <a:off x="6070600" y="2179638"/>
            <a:ext cx="169863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28" name="Freeform 460"/>
          <p:cNvSpPr>
            <a:spLocks/>
          </p:cNvSpPr>
          <p:nvPr/>
        </p:nvSpPr>
        <p:spPr bwMode="auto">
          <a:xfrm>
            <a:off x="6070600" y="2398713"/>
            <a:ext cx="169863" cy="247650"/>
          </a:xfrm>
          <a:custGeom>
            <a:avLst/>
            <a:gdLst>
              <a:gd name="T0" fmla="*/ 2147483647 w 107"/>
              <a:gd name="T1" fmla="*/ 2147483647 h 156"/>
              <a:gd name="T2" fmla="*/ 0 w 107"/>
              <a:gd name="T3" fmla="*/ 2147483647 h 156"/>
              <a:gd name="T4" fmla="*/ 2147483647 w 107"/>
              <a:gd name="T5" fmla="*/ 0 h 156"/>
              <a:gd name="T6" fmla="*/ 2147483647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78" y="156"/>
                </a:moveTo>
                <a:lnTo>
                  <a:pt x="0" y="18"/>
                </a:lnTo>
                <a:lnTo>
                  <a:pt x="107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FFA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29" name="Freeform 461"/>
          <p:cNvSpPr>
            <a:spLocks/>
          </p:cNvSpPr>
          <p:nvPr/>
        </p:nvSpPr>
        <p:spPr bwMode="auto">
          <a:xfrm>
            <a:off x="6070600" y="2398713"/>
            <a:ext cx="169863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30" name="Freeform 462"/>
          <p:cNvSpPr>
            <a:spLocks/>
          </p:cNvSpPr>
          <p:nvPr/>
        </p:nvSpPr>
        <p:spPr bwMode="auto">
          <a:xfrm>
            <a:off x="6022975" y="2646363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24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31" name="Freeform 463"/>
          <p:cNvSpPr>
            <a:spLocks/>
          </p:cNvSpPr>
          <p:nvPr/>
        </p:nvSpPr>
        <p:spPr bwMode="auto">
          <a:xfrm>
            <a:off x="6022975" y="2646363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32" name="Freeform 464"/>
          <p:cNvSpPr>
            <a:spLocks/>
          </p:cNvSpPr>
          <p:nvPr/>
        </p:nvSpPr>
        <p:spPr bwMode="auto">
          <a:xfrm>
            <a:off x="6022975" y="2427288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38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FF9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33" name="Freeform 465"/>
          <p:cNvSpPr>
            <a:spLocks/>
          </p:cNvSpPr>
          <p:nvPr/>
        </p:nvSpPr>
        <p:spPr bwMode="auto">
          <a:xfrm>
            <a:off x="6022975" y="2427288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34" name="Oval 466"/>
          <p:cNvSpPr>
            <a:spLocks noChangeArrowheads="1"/>
          </p:cNvSpPr>
          <p:nvPr/>
        </p:nvSpPr>
        <p:spPr bwMode="auto">
          <a:xfrm>
            <a:off x="6127750" y="205581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35" name="Oval 467"/>
          <p:cNvSpPr>
            <a:spLocks noChangeArrowheads="1"/>
          </p:cNvSpPr>
          <p:nvPr/>
        </p:nvSpPr>
        <p:spPr bwMode="auto">
          <a:xfrm>
            <a:off x="6127750" y="205581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36" name="Oval 468"/>
          <p:cNvSpPr>
            <a:spLocks noChangeArrowheads="1"/>
          </p:cNvSpPr>
          <p:nvPr/>
        </p:nvSpPr>
        <p:spPr bwMode="auto">
          <a:xfrm>
            <a:off x="6099175" y="1970088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37" name="Oval 469"/>
          <p:cNvSpPr>
            <a:spLocks noChangeArrowheads="1"/>
          </p:cNvSpPr>
          <p:nvPr/>
        </p:nvSpPr>
        <p:spPr bwMode="auto">
          <a:xfrm>
            <a:off x="6099175" y="1970088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38" name="Freeform 470"/>
          <p:cNvSpPr>
            <a:spLocks/>
          </p:cNvSpPr>
          <p:nvPr/>
        </p:nvSpPr>
        <p:spPr bwMode="auto">
          <a:xfrm>
            <a:off x="5994400" y="1924050"/>
            <a:ext cx="171450" cy="255588"/>
          </a:xfrm>
          <a:custGeom>
            <a:avLst/>
            <a:gdLst>
              <a:gd name="T0" fmla="*/ 2147483647 w 108"/>
              <a:gd name="T1" fmla="*/ 2147483647 h 161"/>
              <a:gd name="T2" fmla="*/ 0 w 108"/>
              <a:gd name="T3" fmla="*/ 2147483647 h 161"/>
              <a:gd name="T4" fmla="*/ 2147483647 w 108"/>
              <a:gd name="T5" fmla="*/ 0 h 161"/>
              <a:gd name="T6" fmla="*/ 2147483647 w 108"/>
              <a:gd name="T7" fmla="*/ 2147483647 h 161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1"/>
              <a:gd name="T14" fmla="*/ 108 w 108"/>
              <a:gd name="T15" fmla="*/ 161 h 1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1">
                <a:moveTo>
                  <a:pt x="78" y="161"/>
                </a:moveTo>
                <a:lnTo>
                  <a:pt x="0" y="17"/>
                </a:lnTo>
                <a:lnTo>
                  <a:pt x="108" y="0"/>
                </a:lnTo>
                <a:lnTo>
                  <a:pt x="78" y="161"/>
                </a:lnTo>
                <a:close/>
              </a:path>
            </a:pathLst>
          </a:custGeom>
          <a:solidFill>
            <a:srgbClr val="FF1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39" name="Freeform 471"/>
          <p:cNvSpPr>
            <a:spLocks/>
          </p:cNvSpPr>
          <p:nvPr/>
        </p:nvSpPr>
        <p:spPr bwMode="auto">
          <a:xfrm>
            <a:off x="5994400" y="1924050"/>
            <a:ext cx="171450" cy="255588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40" name="Oval 472"/>
          <p:cNvSpPr>
            <a:spLocks noChangeArrowheads="1"/>
          </p:cNvSpPr>
          <p:nvPr/>
        </p:nvSpPr>
        <p:spPr bwMode="auto">
          <a:xfrm>
            <a:off x="6070600" y="287496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41" name="Oval 473"/>
          <p:cNvSpPr>
            <a:spLocks noChangeArrowheads="1"/>
          </p:cNvSpPr>
          <p:nvPr/>
        </p:nvSpPr>
        <p:spPr bwMode="auto">
          <a:xfrm>
            <a:off x="6070600" y="287496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42" name="Freeform 474"/>
          <p:cNvSpPr>
            <a:spLocks/>
          </p:cNvSpPr>
          <p:nvPr/>
        </p:nvSpPr>
        <p:spPr bwMode="auto">
          <a:xfrm>
            <a:off x="5965825" y="2684463"/>
            <a:ext cx="180975" cy="247650"/>
          </a:xfrm>
          <a:custGeom>
            <a:avLst/>
            <a:gdLst>
              <a:gd name="T0" fmla="*/ 0 w 114"/>
              <a:gd name="T1" fmla="*/ 2147483647 h 156"/>
              <a:gd name="T2" fmla="*/ 2147483647 w 114"/>
              <a:gd name="T3" fmla="*/ 2147483647 h 156"/>
              <a:gd name="T4" fmla="*/ 2147483647 w 114"/>
              <a:gd name="T5" fmla="*/ 0 h 156"/>
              <a:gd name="T6" fmla="*/ 0 w 114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156"/>
              <a:gd name="T14" fmla="*/ 114 w 114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156">
                <a:moveTo>
                  <a:pt x="0" y="156"/>
                </a:moveTo>
                <a:lnTo>
                  <a:pt x="114" y="138"/>
                </a:lnTo>
                <a:lnTo>
                  <a:pt x="36" y="0"/>
                </a:lnTo>
                <a:lnTo>
                  <a:pt x="0" y="156"/>
                </a:lnTo>
                <a:close/>
              </a:path>
            </a:pathLst>
          </a:custGeom>
          <a:solidFill>
            <a:srgbClr val="FFD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43" name="Freeform 475"/>
          <p:cNvSpPr>
            <a:spLocks/>
          </p:cNvSpPr>
          <p:nvPr/>
        </p:nvSpPr>
        <p:spPr bwMode="auto">
          <a:xfrm>
            <a:off x="5965825" y="2684463"/>
            <a:ext cx="180975" cy="247650"/>
          </a:xfrm>
          <a:custGeom>
            <a:avLst/>
            <a:gdLst>
              <a:gd name="T0" fmla="*/ 0 w 19"/>
              <a:gd name="T1" fmla="*/ 2147483647 h 26"/>
              <a:gd name="T2" fmla="*/ 2147483647 w 19"/>
              <a:gd name="T3" fmla="*/ 2147483647 h 26"/>
              <a:gd name="T4" fmla="*/ 2147483647 w 19"/>
              <a:gd name="T5" fmla="*/ 0 h 26"/>
              <a:gd name="T6" fmla="*/ 0 60000 65536"/>
              <a:gd name="T7" fmla="*/ 0 60000 65536"/>
              <a:gd name="T8" fmla="*/ 0 60000 65536"/>
              <a:gd name="T9" fmla="*/ 0 w 19"/>
              <a:gd name="T10" fmla="*/ 0 h 26"/>
              <a:gd name="T11" fmla="*/ 19 w 19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" h="26">
                <a:moveTo>
                  <a:pt x="0" y="26"/>
                </a:moveTo>
                <a:lnTo>
                  <a:pt x="19" y="23"/>
                </a:lnTo>
                <a:lnTo>
                  <a:pt x="6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44" name="Freeform 476"/>
          <p:cNvSpPr>
            <a:spLocks/>
          </p:cNvSpPr>
          <p:nvPr/>
        </p:nvSpPr>
        <p:spPr bwMode="auto">
          <a:xfrm>
            <a:off x="5842000" y="2684463"/>
            <a:ext cx="180975" cy="247650"/>
          </a:xfrm>
          <a:custGeom>
            <a:avLst/>
            <a:gdLst>
              <a:gd name="T0" fmla="*/ 2147483647 w 114"/>
              <a:gd name="T1" fmla="*/ 2147483647 h 156"/>
              <a:gd name="T2" fmla="*/ 0 w 114"/>
              <a:gd name="T3" fmla="*/ 2147483647 h 156"/>
              <a:gd name="T4" fmla="*/ 2147483647 w 114"/>
              <a:gd name="T5" fmla="*/ 0 h 156"/>
              <a:gd name="T6" fmla="*/ 2147483647 w 114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156"/>
              <a:gd name="T14" fmla="*/ 114 w 114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156">
                <a:moveTo>
                  <a:pt x="78" y="156"/>
                </a:moveTo>
                <a:lnTo>
                  <a:pt x="0" y="18"/>
                </a:lnTo>
                <a:lnTo>
                  <a:pt x="114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FFD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45" name="Freeform 477"/>
          <p:cNvSpPr>
            <a:spLocks/>
          </p:cNvSpPr>
          <p:nvPr/>
        </p:nvSpPr>
        <p:spPr bwMode="auto">
          <a:xfrm>
            <a:off x="5842000" y="2684463"/>
            <a:ext cx="180975" cy="247650"/>
          </a:xfrm>
          <a:custGeom>
            <a:avLst/>
            <a:gdLst>
              <a:gd name="T0" fmla="*/ 2147483647 w 19"/>
              <a:gd name="T1" fmla="*/ 2147483647 h 26"/>
              <a:gd name="T2" fmla="*/ 0 w 19"/>
              <a:gd name="T3" fmla="*/ 2147483647 h 26"/>
              <a:gd name="T4" fmla="*/ 2147483647 w 19"/>
              <a:gd name="T5" fmla="*/ 0 h 26"/>
              <a:gd name="T6" fmla="*/ 0 60000 65536"/>
              <a:gd name="T7" fmla="*/ 0 60000 65536"/>
              <a:gd name="T8" fmla="*/ 0 60000 65536"/>
              <a:gd name="T9" fmla="*/ 0 w 19"/>
              <a:gd name="T10" fmla="*/ 0 h 26"/>
              <a:gd name="T11" fmla="*/ 19 w 19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" h="26">
                <a:moveTo>
                  <a:pt x="13" y="26"/>
                </a:moveTo>
                <a:lnTo>
                  <a:pt x="0" y="3"/>
                </a:lnTo>
                <a:lnTo>
                  <a:pt x="19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46" name="Freeform 478"/>
          <p:cNvSpPr>
            <a:spLocks/>
          </p:cNvSpPr>
          <p:nvPr/>
        </p:nvSpPr>
        <p:spPr bwMode="auto">
          <a:xfrm>
            <a:off x="5965825" y="2903538"/>
            <a:ext cx="180975" cy="257175"/>
          </a:xfrm>
          <a:custGeom>
            <a:avLst/>
            <a:gdLst>
              <a:gd name="T0" fmla="*/ 2147483647 w 114"/>
              <a:gd name="T1" fmla="*/ 2147483647 h 162"/>
              <a:gd name="T2" fmla="*/ 0 w 114"/>
              <a:gd name="T3" fmla="*/ 2147483647 h 162"/>
              <a:gd name="T4" fmla="*/ 2147483647 w 114"/>
              <a:gd name="T5" fmla="*/ 0 h 162"/>
              <a:gd name="T6" fmla="*/ 2147483647 w 114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162"/>
              <a:gd name="T14" fmla="*/ 114 w 114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162">
                <a:moveTo>
                  <a:pt x="84" y="162"/>
                </a:moveTo>
                <a:lnTo>
                  <a:pt x="0" y="18"/>
                </a:lnTo>
                <a:lnTo>
                  <a:pt x="114" y="0"/>
                </a:lnTo>
                <a:lnTo>
                  <a:pt x="84" y="162"/>
                </a:lnTo>
                <a:close/>
              </a:path>
            </a:pathLst>
          </a:custGeom>
          <a:solidFill>
            <a:srgbClr val="BFFF4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47" name="Freeform 479"/>
          <p:cNvSpPr>
            <a:spLocks/>
          </p:cNvSpPr>
          <p:nvPr/>
        </p:nvSpPr>
        <p:spPr bwMode="auto">
          <a:xfrm>
            <a:off x="5965825" y="2903538"/>
            <a:ext cx="180975" cy="257175"/>
          </a:xfrm>
          <a:custGeom>
            <a:avLst/>
            <a:gdLst>
              <a:gd name="T0" fmla="*/ 2147483647 w 19"/>
              <a:gd name="T1" fmla="*/ 2147483647 h 27"/>
              <a:gd name="T2" fmla="*/ 0 w 19"/>
              <a:gd name="T3" fmla="*/ 2147483647 h 27"/>
              <a:gd name="T4" fmla="*/ 2147483647 w 19"/>
              <a:gd name="T5" fmla="*/ 0 h 27"/>
              <a:gd name="T6" fmla="*/ 0 60000 65536"/>
              <a:gd name="T7" fmla="*/ 0 60000 65536"/>
              <a:gd name="T8" fmla="*/ 0 60000 65536"/>
              <a:gd name="T9" fmla="*/ 0 w 19"/>
              <a:gd name="T10" fmla="*/ 0 h 27"/>
              <a:gd name="T11" fmla="*/ 19 w 19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" h="27">
                <a:moveTo>
                  <a:pt x="14" y="27"/>
                </a:moveTo>
                <a:lnTo>
                  <a:pt x="0" y="3"/>
                </a:lnTo>
                <a:lnTo>
                  <a:pt x="19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48" name="Oval 480"/>
          <p:cNvSpPr>
            <a:spLocks noChangeArrowheads="1"/>
          </p:cNvSpPr>
          <p:nvPr/>
        </p:nvSpPr>
        <p:spPr bwMode="auto">
          <a:xfrm>
            <a:off x="6089650" y="2065338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49" name="Oval 481"/>
          <p:cNvSpPr>
            <a:spLocks noChangeArrowheads="1"/>
          </p:cNvSpPr>
          <p:nvPr/>
        </p:nvSpPr>
        <p:spPr bwMode="auto">
          <a:xfrm>
            <a:off x="6089650" y="2065338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50" name="Freeform 482"/>
          <p:cNvSpPr>
            <a:spLocks/>
          </p:cNvSpPr>
          <p:nvPr/>
        </p:nvSpPr>
        <p:spPr bwMode="auto">
          <a:xfrm>
            <a:off x="5946775" y="1951038"/>
            <a:ext cx="171450" cy="257175"/>
          </a:xfrm>
          <a:custGeom>
            <a:avLst/>
            <a:gdLst>
              <a:gd name="T0" fmla="*/ 0 w 108"/>
              <a:gd name="T1" fmla="*/ 2147483647 h 162"/>
              <a:gd name="T2" fmla="*/ 2147483647 w 108"/>
              <a:gd name="T3" fmla="*/ 2147483647 h 162"/>
              <a:gd name="T4" fmla="*/ 2147483647 w 108"/>
              <a:gd name="T5" fmla="*/ 0 h 162"/>
              <a:gd name="T6" fmla="*/ 0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0" y="162"/>
                </a:moveTo>
                <a:lnTo>
                  <a:pt x="108" y="144"/>
                </a:lnTo>
                <a:lnTo>
                  <a:pt x="30" y="0"/>
                </a:lnTo>
                <a:lnTo>
                  <a:pt x="0" y="16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51" name="Freeform 483"/>
          <p:cNvSpPr>
            <a:spLocks/>
          </p:cNvSpPr>
          <p:nvPr/>
        </p:nvSpPr>
        <p:spPr bwMode="auto">
          <a:xfrm>
            <a:off x="5946775" y="1951038"/>
            <a:ext cx="171450" cy="257175"/>
          </a:xfrm>
          <a:custGeom>
            <a:avLst/>
            <a:gdLst>
              <a:gd name="T0" fmla="*/ 0 w 18"/>
              <a:gd name="T1" fmla="*/ 2147483647 h 27"/>
              <a:gd name="T2" fmla="*/ 2147483647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0" y="27"/>
                </a:moveTo>
                <a:lnTo>
                  <a:pt x="18" y="24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52" name="Freeform 484"/>
          <p:cNvSpPr>
            <a:spLocks/>
          </p:cNvSpPr>
          <p:nvPr/>
        </p:nvSpPr>
        <p:spPr bwMode="auto">
          <a:xfrm>
            <a:off x="5946775" y="2179638"/>
            <a:ext cx="171450" cy="247650"/>
          </a:xfrm>
          <a:custGeom>
            <a:avLst/>
            <a:gdLst>
              <a:gd name="T0" fmla="*/ 2147483647 w 108"/>
              <a:gd name="T1" fmla="*/ 2147483647 h 156"/>
              <a:gd name="T2" fmla="*/ 0 w 108"/>
              <a:gd name="T3" fmla="*/ 2147483647 h 156"/>
              <a:gd name="T4" fmla="*/ 2147483647 w 108"/>
              <a:gd name="T5" fmla="*/ 0 h 156"/>
              <a:gd name="T6" fmla="*/ 2147483647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78" y="156"/>
                </a:moveTo>
                <a:lnTo>
                  <a:pt x="0" y="18"/>
                </a:lnTo>
                <a:lnTo>
                  <a:pt x="108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FF6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53" name="Freeform 485"/>
          <p:cNvSpPr>
            <a:spLocks/>
          </p:cNvSpPr>
          <p:nvPr/>
        </p:nvSpPr>
        <p:spPr bwMode="auto">
          <a:xfrm>
            <a:off x="5946775" y="2179638"/>
            <a:ext cx="171450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54" name="Freeform 486"/>
          <p:cNvSpPr>
            <a:spLocks/>
          </p:cNvSpPr>
          <p:nvPr/>
        </p:nvSpPr>
        <p:spPr bwMode="auto">
          <a:xfrm>
            <a:off x="5899150" y="2208213"/>
            <a:ext cx="171450" cy="247650"/>
          </a:xfrm>
          <a:custGeom>
            <a:avLst/>
            <a:gdLst>
              <a:gd name="T0" fmla="*/ 0 w 108"/>
              <a:gd name="T1" fmla="*/ 2147483647 h 156"/>
              <a:gd name="T2" fmla="*/ 2147483647 w 108"/>
              <a:gd name="T3" fmla="*/ 2147483647 h 156"/>
              <a:gd name="T4" fmla="*/ 2147483647 w 108"/>
              <a:gd name="T5" fmla="*/ 0 h 156"/>
              <a:gd name="T6" fmla="*/ 0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0" y="156"/>
                </a:moveTo>
                <a:lnTo>
                  <a:pt x="108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FF4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55" name="Freeform 487"/>
          <p:cNvSpPr>
            <a:spLocks/>
          </p:cNvSpPr>
          <p:nvPr/>
        </p:nvSpPr>
        <p:spPr bwMode="auto">
          <a:xfrm>
            <a:off x="5899150" y="2208213"/>
            <a:ext cx="171450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56" name="Freeform 488"/>
          <p:cNvSpPr>
            <a:spLocks/>
          </p:cNvSpPr>
          <p:nvPr/>
        </p:nvSpPr>
        <p:spPr bwMode="auto">
          <a:xfrm>
            <a:off x="5899150" y="2427288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18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FF9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57" name="Freeform 489"/>
          <p:cNvSpPr>
            <a:spLocks/>
          </p:cNvSpPr>
          <p:nvPr/>
        </p:nvSpPr>
        <p:spPr bwMode="auto">
          <a:xfrm>
            <a:off x="5899150" y="2427288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58" name="Freeform 490"/>
          <p:cNvSpPr>
            <a:spLocks/>
          </p:cNvSpPr>
          <p:nvPr/>
        </p:nvSpPr>
        <p:spPr bwMode="auto">
          <a:xfrm>
            <a:off x="5842000" y="2455863"/>
            <a:ext cx="180975" cy="257175"/>
          </a:xfrm>
          <a:custGeom>
            <a:avLst/>
            <a:gdLst>
              <a:gd name="T0" fmla="*/ 0 w 114"/>
              <a:gd name="T1" fmla="*/ 2147483647 h 162"/>
              <a:gd name="T2" fmla="*/ 2147483647 w 114"/>
              <a:gd name="T3" fmla="*/ 2147483647 h 162"/>
              <a:gd name="T4" fmla="*/ 2147483647 w 114"/>
              <a:gd name="T5" fmla="*/ 0 h 162"/>
              <a:gd name="T6" fmla="*/ 0 w 114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162"/>
              <a:gd name="T14" fmla="*/ 114 w 114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162">
                <a:moveTo>
                  <a:pt x="0" y="162"/>
                </a:moveTo>
                <a:lnTo>
                  <a:pt x="114" y="144"/>
                </a:lnTo>
                <a:lnTo>
                  <a:pt x="36" y="0"/>
                </a:lnTo>
                <a:lnTo>
                  <a:pt x="0" y="162"/>
                </a:lnTo>
                <a:close/>
              </a:path>
            </a:pathLst>
          </a:custGeom>
          <a:solidFill>
            <a:srgbClr val="FF8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59" name="Freeform 491"/>
          <p:cNvSpPr>
            <a:spLocks/>
          </p:cNvSpPr>
          <p:nvPr/>
        </p:nvSpPr>
        <p:spPr bwMode="auto">
          <a:xfrm>
            <a:off x="5842000" y="2455863"/>
            <a:ext cx="180975" cy="257175"/>
          </a:xfrm>
          <a:custGeom>
            <a:avLst/>
            <a:gdLst>
              <a:gd name="T0" fmla="*/ 0 w 19"/>
              <a:gd name="T1" fmla="*/ 2147483647 h 27"/>
              <a:gd name="T2" fmla="*/ 2147483647 w 19"/>
              <a:gd name="T3" fmla="*/ 2147483647 h 27"/>
              <a:gd name="T4" fmla="*/ 2147483647 w 19"/>
              <a:gd name="T5" fmla="*/ 0 h 27"/>
              <a:gd name="T6" fmla="*/ 0 60000 65536"/>
              <a:gd name="T7" fmla="*/ 0 60000 65536"/>
              <a:gd name="T8" fmla="*/ 0 60000 65536"/>
              <a:gd name="T9" fmla="*/ 0 w 19"/>
              <a:gd name="T10" fmla="*/ 0 h 27"/>
              <a:gd name="T11" fmla="*/ 19 w 19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" h="27">
                <a:moveTo>
                  <a:pt x="0" y="27"/>
                </a:moveTo>
                <a:lnTo>
                  <a:pt x="19" y="24"/>
                </a:lnTo>
                <a:lnTo>
                  <a:pt x="6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60" name="Oval 492"/>
          <p:cNvSpPr>
            <a:spLocks noChangeArrowheads="1"/>
          </p:cNvSpPr>
          <p:nvPr/>
        </p:nvSpPr>
        <p:spPr bwMode="auto">
          <a:xfrm>
            <a:off x="5956300" y="295116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61" name="Oval 493"/>
          <p:cNvSpPr>
            <a:spLocks noChangeArrowheads="1"/>
          </p:cNvSpPr>
          <p:nvPr/>
        </p:nvSpPr>
        <p:spPr bwMode="auto">
          <a:xfrm>
            <a:off x="5956300" y="295116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62" name="Freeform 494"/>
          <p:cNvSpPr>
            <a:spLocks/>
          </p:cNvSpPr>
          <p:nvPr/>
        </p:nvSpPr>
        <p:spPr bwMode="auto">
          <a:xfrm>
            <a:off x="5822950" y="1951038"/>
            <a:ext cx="171450" cy="257175"/>
          </a:xfrm>
          <a:custGeom>
            <a:avLst/>
            <a:gdLst>
              <a:gd name="T0" fmla="*/ 2147483647 w 108"/>
              <a:gd name="T1" fmla="*/ 2147483647 h 162"/>
              <a:gd name="T2" fmla="*/ 0 w 108"/>
              <a:gd name="T3" fmla="*/ 2147483647 h 162"/>
              <a:gd name="T4" fmla="*/ 2147483647 w 108"/>
              <a:gd name="T5" fmla="*/ 0 h 162"/>
              <a:gd name="T6" fmla="*/ 2147483647 w 108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62"/>
              <a:gd name="T14" fmla="*/ 108 w 108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62">
                <a:moveTo>
                  <a:pt x="78" y="162"/>
                </a:moveTo>
                <a:lnTo>
                  <a:pt x="0" y="24"/>
                </a:lnTo>
                <a:lnTo>
                  <a:pt x="108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63" name="Freeform 495"/>
          <p:cNvSpPr>
            <a:spLocks/>
          </p:cNvSpPr>
          <p:nvPr/>
        </p:nvSpPr>
        <p:spPr bwMode="auto">
          <a:xfrm>
            <a:off x="5822950" y="1951038"/>
            <a:ext cx="171450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4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64" name="Oval 496"/>
          <p:cNvSpPr>
            <a:spLocks noChangeArrowheads="1"/>
          </p:cNvSpPr>
          <p:nvPr/>
        </p:nvSpPr>
        <p:spPr bwMode="auto">
          <a:xfrm>
            <a:off x="5937250" y="1685925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65" name="Oval 497"/>
          <p:cNvSpPr>
            <a:spLocks noChangeArrowheads="1"/>
          </p:cNvSpPr>
          <p:nvPr/>
        </p:nvSpPr>
        <p:spPr bwMode="auto">
          <a:xfrm>
            <a:off x="5937250" y="1685925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66" name="Oval 498"/>
          <p:cNvSpPr>
            <a:spLocks noChangeArrowheads="1"/>
          </p:cNvSpPr>
          <p:nvPr/>
        </p:nvSpPr>
        <p:spPr bwMode="auto">
          <a:xfrm>
            <a:off x="5937250" y="205581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67" name="Oval 499"/>
          <p:cNvSpPr>
            <a:spLocks noChangeArrowheads="1"/>
          </p:cNvSpPr>
          <p:nvPr/>
        </p:nvSpPr>
        <p:spPr bwMode="auto">
          <a:xfrm>
            <a:off x="5937250" y="205581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68" name="Oval 500"/>
          <p:cNvSpPr>
            <a:spLocks noChangeArrowheads="1"/>
          </p:cNvSpPr>
          <p:nvPr/>
        </p:nvSpPr>
        <p:spPr bwMode="auto">
          <a:xfrm>
            <a:off x="5908675" y="239871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69" name="Oval 501"/>
          <p:cNvSpPr>
            <a:spLocks noChangeArrowheads="1"/>
          </p:cNvSpPr>
          <p:nvPr/>
        </p:nvSpPr>
        <p:spPr bwMode="auto">
          <a:xfrm>
            <a:off x="5908675" y="239871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0" name="Freeform 502"/>
          <p:cNvSpPr>
            <a:spLocks/>
          </p:cNvSpPr>
          <p:nvPr/>
        </p:nvSpPr>
        <p:spPr bwMode="auto">
          <a:xfrm>
            <a:off x="5765800" y="1989138"/>
            <a:ext cx="180975" cy="247650"/>
          </a:xfrm>
          <a:custGeom>
            <a:avLst/>
            <a:gdLst>
              <a:gd name="T0" fmla="*/ 0 w 114"/>
              <a:gd name="T1" fmla="*/ 2147483647 h 156"/>
              <a:gd name="T2" fmla="*/ 2147483647 w 114"/>
              <a:gd name="T3" fmla="*/ 2147483647 h 156"/>
              <a:gd name="T4" fmla="*/ 2147483647 w 114"/>
              <a:gd name="T5" fmla="*/ 0 h 156"/>
              <a:gd name="T6" fmla="*/ 0 w 114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156"/>
              <a:gd name="T14" fmla="*/ 114 w 114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156">
                <a:moveTo>
                  <a:pt x="0" y="156"/>
                </a:moveTo>
                <a:lnTo>
                  <a:pt x="114" y="138"/>
                </a:lnTo>
                <a:lnTo>
                  <a:pt x="36" y="0"/>
                </a:lnTo>
                <a:lnTo>
                  <a:pt x="0" y="156"/>
                </a:lnTo>
                <a:close/>
              </a:path>
            </a:pathLst>
          </a:custGeom>
          <a:solidFill>
            <a:srgbClr val="E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1" name="Freeform 503"/>
          <p:cNvSpPr>
            <a:spLocks/>
          </p:cNvSpPr>
          <p:nvPr/>
        </p:nvSpPr>
        <p:spPr bwMode="auto">
          <a:xfrm>
            <a:off x="5765800" y="1989138"/>
            <a:ext cx="180975" cy="247650"/>
          </a:xfrm>
          <a:custGeom>
            <a:avLst/>
            <a:gdLst>
              <a:gd name="T0" fmla="*/ 0 w 19"/>
              <a:gd name="T1" fmla="*/ 2147483647 h 26"/>
              <a:gd name="T2" fmla="*/ 2147483647 w 19"/>
              <a:gd name="T3" fmla="*/ 2147483647 h 26"/>
              <a:gd name="T4" fmla="*/ 2147483647 w 19"/>
              <a:gd name="T5" fmla="*/ 0 h 26"/>
              <a:gd name="T6" fmla="*/ 0 60000 65536"/>
              <a:gd name="T7" fmla="*/ 0 60000 65536"/>
              <a:gd name="T8" fmla="*/ 0 60000 65536"/>
              <a:gd name="T9" fmla="*/ 0 w 19"/>
              <a:gd name="T10" fmla="*/ 0 h 26"/>
              <a:gd name="T11" fmla="*/ 19 w 19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" h="26">
                <a:moveTo>
                  <a:pt x="0" y="26"/>
                </a:moveTo>
                <a:lnTo>
                  <a:pt x="19" y="23"/>
                </a:lnTo>
                <a:lnTo>
                  <a:pt x="6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2" name="Oval 504"/>
          <p:cNvSpPr>
            <a:spLocks noChangeArrowheads="1"/>
          </p:cNvSpPr>
          <p:nvPr/>
        </p:nvSpPr>
        <p:spPr bwMode="auto">
          <a:xfrm>
            <a:off x="5710238" y="2065338"/>
            <a:ext cx="84137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3" name="Oval 505"/>
          <p:cNvSpPr>
            <a:spLocks noChangeArrowheads="1"/>
          </p:cNvSpPr>
          <p:nvPr/>
        </p:nvSpPr>
        <p:spPr bwMode="auto">
          <a:xfrm>
            <a:off x="5710238" y="2065338"/>
            <a:ext cx="84137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4" name="Freeform 506"/>
          <p:cNvSpPr>
            <a:spLocks/>
          </p:cNvSpPr>
          <p:nvPr/>
        </p:nvSpPr>
        <p:spPr bwMode="auto">
          <a:xfrm>
            <a:off x="5643563" y="1989138"/>
            <a:ext cx="179387" cy="247650"/>
          </a:xfrm>
          <a:custGeom>
            <a:avLst/>
            <a:gdLst>
              <a:gd name="T0" fmla="*/ 2147483647 w 113"/>
              <a:gd name="T1" fmla="*/ 2147483647 h 156"/>
              <a:gd name="T2" fmla="*/ 0 w 113"/>
              <a:gd name="T3" fmla="*/ 2147483647 h 156"/>
              <a:gd name="T4" fmla="*/ 2147483647 w 113"/>
              <a:gd name="T5" fmla="*/ 0 h 156"/>
              <a:gd name="T6" fmla="*/ 2147483647 w 113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13"/>
              <a:gd name="T13" fmla="*/ 0 h 156"/>
              <a:gd name="T14" fmla="*/ 113 w 113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" h="156">
                <a:moveTo>
                  <a:pt x="77" y="156"/>
                </a:moveTo>
                <a:lnTo>
                  <a:pt x="0" y="18"/>
                </a:lnTo>
                <a:lnTo>
                  <a:pt x="113" y="0"/>
                </a:lnTo>
                <a:lnTo>
                  <a:pt x="77" y="156"/>
                </a:lnTo>
                <a:close/>
              </a:path>
            </a:pathLst>
          </a:custGeom>
          <a:solidFill>
            <a:srgbClr val="E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5" name="Freeform 507"/>
          <p:cNvSpPr>
            <a:spLocks/>
          </p:cNvSpPr>
          <p:nvPr/>
        </p:nvSpPr>
        <p:spPr bwMode="auto">
          <a:xfrm>
            <a:off x="5643563" y="1989138"/>
            <a:ext cx="179387" cy="247650"/>
          </a:xfrm>
          <a:custGeom>
            <a:avLst/>
            <a:gdLst>
              <a:gd name="T0" fmla="*/ 2147483647 w 19"/>
              <a:gd name="T1" fmla="*/ 2147483647 h 26"/>
              <a:gd name="T2" fmla="*/ 0 w 19"/>
              <a:gd name="T3" fmla="*/ 2147483647 h 26"/>
              <a:gd name="T4" fmla="*/ 2147483647 w 19"/>
              <a:gd name="T5" fmla="*/ 0 h 26"/>
              <a:gd name="T6" fmla="*/ 0 60000 65536"/>
              <a:gd name="T7" fmla="*/ 0 60000 65536"/>
              <a:gd name="T8" fmla="*/ 0 60000 65536"/>
              <a:gd name="T9" fmla="*/ 0 w 19"/>
              <a:gd name="T10" fmla="*/ 0 h 26"/>
              <a:gd name="T11" fmla="*/ 19 w 19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" h="26">
                <a:moveTo>
                  <a:pt x="13" y="26"/>
                </a:moveTo>
                <a:lnTo>
                  <a:pt x="0" y="3"/>
                </a:lnTo>
                <a:lnTo>
                  <a:pt x="19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" name="Freeform 508"/>
          <p:cNvSpPr>
            <a:spLocks/>
          </p:cNvSpPr>
          <p:nvPr/>
        </p:nvSpPr>
        <p:spPr bwMode="auto">
          <a:xfrm>
            <a:off x="5765800" y="2208213"/>
            <a:ext cx="180975" cy="247650"/>
          </a:xfrm>
          <a:custGeom>
            <a:avLst/>
            <a:gdLst>
              <a:gd name="T0" fmla="*/ 2147483647 w 114"/>
              <a:gd name="T1" fmla="*/ 2147483647 h 156"/>
              <a:gd name="T2" fmla="*/ 0 w 114"/>
              <a:gd name="T3" fmla="*/ 2147483647 h 156"/>
              <a:gd name="T4" fmla="*/ 2147483647 w 114"/>
              <a:gd name="T5" fmla="*/ 0 h 156"/>
              <a:gd name="T6" fmla="*/ 2147483647 w 114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156"/>
              <a:gd name="T14" fmla="*/ 114 w 114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156">
                <a:moveTo>
                  <a:pt x="84" y="156"/>
                </a:moveTo>
                <a:lnTo>
                  <a:pt x="0" y="18"/>
                </a:lnTo>
                <a:lnTo>
                  <a:pt x="114" y="0"/>
                </a:lnTo>
                <a:lnTo>
                  <a:pt x="84" y="156"/>
                </a:lnTo>
                <a:close/>
              </a:path>
            </a:pathLst>
          </a:custGeom>
          <a:solidFill>
            <a:srgbClr val="FF4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" name="Freeform 509"/>
          <p:cNvSpPr>
            <a:spLocks/>
          </p:cNvSpPr>
          <p:nvPr/>
        </p:nvSpPr>
        <p:spPr bwMode="auto">
          <a:xfrm>
            <a:off x="5765800" y="2208213"/>
            <a:ext cx="180975" cy="247650"/>
          </a:xfrm>
          <a:custGeom>
            <a:avLst/>
            <a:gdLst>
              <a:gd name="T0" fmla="*/ 2147483647 w 19"/>
              <a:gd name="T1" fmla="*/ 2147483647 h 26"/>
              <a:gd name="T2" fmla="*/ 0 w 19"/>
              <a:gd name="T3" fmla="*/ 2147483647 h 26"/>
              <a:gd name="T4" fmla="*/ 2147483647 w 19"/>
              <a:gd name="T5" fmla="*/ 0 h 26"/>
              <a:gd name="T6" fmla="*/ 0 60000 65536"/>
              <a:gd name="T7" fmla="*/ 0 60000 65536"/>
              <a:gd name="T8" fmla="*/ 0 60000 65536"/>
              <a:gd name="T9" fmla="*/ 0 w 19"/>
              <a:gd name="T10" fmla="*/ 0 h 26"/>
              <a:gd name="T11" fmla="*/ 19 w 19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" h="26">
                <a:moveTo>
                  <a:pt x="14" y="26"/>
                </a:moveTo>
                <a:lnTo>
                  <a:pt x="0" y="3"/>
                </a:lnTo>
                <a:lnTo>
                  <a:pt x="19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8" name="Oval 510"/>
          <p:cNvSpPr>
            <a:spLocks noChangeArrowheads="1"/>
          </p:cNvSpPr>
          <p:nvPr/>
        </p:nvSpPr>
        <p:spPr bwMode="auto">
          <a:xfrm>
            <a:off x="5634038" y="218916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" name="Oval 511"/>
          <p:cNvSpPr>
            <a:spLocks noChangeArrowheads="1"/>
          </p:cNvSpPr>
          <p:nvPr/>
        </p:nvSpPr>
        <p:spPr bwMode="auto">
          <a:xfrm>
            <a:off x="5634038" y="218916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0" name="Freeform 512"/>
          <p:cNvSpPr>
            <a:spLocks/>
          </p:cNvSpPr>
          <p:nvPr/>
        </p:nvSpPr>
        <p:spPr bwMode="auto">
          <a:xfrm>
            <a:off x="5595938" y="2017713"/>
            <a:ext cx="169862" cy="247650"/>
          </a:xfrm>
          <a:custGeom>
            <a:avLst/>
            <a:gdLst>
              <a:gd name="T0" fmla="*/ 0 w 107"/>
              <a:gd name="T1" fmla="*/ 2147483647 h 156"/>
              <a:gd name="T2" fmla="*/ 2147483647 w 107"/>
              <a:gd name="T3" fmla="*/ 2147483647 h 156"/>
              <a:gd name="T4" fmla="*/ 2147483647 w 107"/>
              <a:gd name="T5" fmla="*/ 0 h 156"/>
              <a:gd name="T6" fmla="*/ 0 w 107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56"/>
              <a:gd name="T14" fmla="*/ 107 w 107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56">
                <a:moveTo>
                  <a:pt x="0" y="156"/>
                </a:moveTo>
                <a:lnTo>
                  <a:pt x="107" y="138"/>
                </a:lnTo>
                <a:lnTo>
                  <a:pt x="30" y="0"/>
                </a:lnTo>
                <a:lnTo>
                  <a:pt x="0" y="156"/>
                </a:lnTo>
                <a:close/>
              </a:path>
            </a:pathLst>
          </a:custGeom>
          <a:solidFill>
            <a:srgbClr val="C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" name="Freeform 513"/>
          <p:cNvSpPr>
            <a:spLocks/>
          </p:cNvSpPr>
          <p:nvPr/>
        </p:nvSpPr>
        <p:spPr bwMode="auto">
          <a:xfrm>
            <a:off x="5595938" y="2017713"/>
            <a:ext cx="169862" cy="247650"/>
          </a:xfrm>
          <a:custGeom>
            <a:avLst/>
            <a:gdLst>
              <a:gd name="T0" fmla="*/ 0 w 18"/>
              <a:gd name="T1" fmla="*/ 2147483647 h 26"/>
              <a:gd name="T2" fmla="*/ 2147483647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0" y="26"/>
                </a:moveTo>
                <a:lnTo>
                  <a:pt x="18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" name="Freeform 514"/>
          <p:cNvSpPr>
            <a:spLocks/>
          </p:cNvSpPr>
          <p:nvPr/>
        </p:nvSpPr>
        <p:spPr bwMode="auto">
          <a:xfrm>
            <a:off x="5719763" y="2236788"/>
            <a:ext cx="179387" cy="257175"/>
          </a:xfrm>
          <a:custGeom>
            <a:avLst/>
            <a:gdLst>
              <a:gd name="T0" fmla="*/ 0 w 113"/>
              <a:gd name="T1" fmla="*/ 2147483647 h 162"/>
              <a:gd name="T2" fmla="*/ 2147483647 w 113"/>
              <a:gd name="T3" fmla="*/ 2147483647 h 162"/>
              <a:gd name="T4" fmla="*/ 2147483647 w 113"/>
              <a:gd name="T5" fmla="*/ 0 h 162"/>
              <a:gd name="T6" fmla="*/ 0 w 113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13"/>
              <a:gd name="T13" fmla="*/ 0 h 162"/>
              <a:gd name="T14" fmla="*/ 113 w 113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" h="162">
                <a:moveTo>
                  <a:pt x="0" y="162"/>
                </a:moveTo>
                <a:lnTo>
                  <a:pt x="113" y="138"/>
                </a:lnTo>
                <a:lnTo>
                  <a:pt x="29" y="0"/>
                </a:lnTo>
                <a:lnTo>
                  <a:pt x="0" y="162"/>
                </a:lnTo>
                <a:close/>
              </a:path>
            </a:pathLst>
          </a:custGeom>
          <a:solidFill>
            <a:srgbClr val="FF3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" name="Freeform 515"/>
          <p:cNvSpPr>
            <a:spLocks/>
          </p:cNvSpPr>
          <p:nvPr/>
        </p:nvSpPr>
        <p:spPr bwMode="auto">
          <a:xfrm>
            <a:off x="5719763" y="2236788"/>
            <a:ext cx="179387" cy="257175"/>
          </a:xfrm>
          <a:custGeom>
            <a:avLst/>
            <a:gdLst>
              <a:gd name="T0" fmla="*/ 0 w 19"/>
              <a:gd name="T1" fmla="*/ 2147483647 h 27"/>
              <a:gd name="T2" fmla="*/ 2147483647 w 19"/>
              <a:gd name="T3" fmla="*/ 2147483647 h 27"/>
              <a:gd name="T4" fmla="*/ 2147483647 w 19"/>
              <a:gd name="T5" fmla="*/ 0 h 27"/>
              <a:gd name="T6" fmla="*/ 0 60000 65536"/>
              <a:gd name="T7" fmla="*/ 0 60000 65536"/>
              <a:gd name="T8" fmla="*/ 0 60000 65536"/>
              <a:gd name="T9" fmla="*/ 0 w 19"/>
              <a:gd name="T10" fmla="*/ 0 h 27"/>
              <a:gd name="T11" fmla="*/ 19 w 19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" h="27">
                <a:moveTo>
                  <a:pt x="0" y="27"/>
                </a:moveTo>
                <a:lnTo>
                  <a:pt x="19" y="23"/>
                </a:lnTo>
                <a:lnTo>
                  <a:pt x="5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4" name="Freeform 516"/>
          <p:cNvSpPr>
            <a:spLocks/>
          </p:cNvSpPr>
          <p:nvPr/>
        </p:nvSpPr>
        <p:spPr bwMode="auto">
          <a:xfrm>
            <a:off x="5719763" y="2455863"/>
            <a:ext cx="179387" cy="257175"/>
          </a:xfrm>
          <a:custGeom>
            <a:avLst/>
            <a:gdLst>
              <a:gd name="T0" fmla="*/ 2147483647 w 113"/>
              <a:gd name="T1" fmla="*/ 2147483647 h 162"/>
              <a:gd name="T2" fmla="*/ 0 w 113"/>
              <a:gd name="T3" fmla="*/ 2147483647 h 162"/>
              <a:gd name="T4" fmla="*/ 2147483647 w 113"/>
              <a:gd name="T5" fmla="*/ 0 h 162"/>
              <a:gd name="T6" fmla="*/ 2147483647 w 113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13"/>
              <a:gd name="T13" fmla="*/ 0 h 162"/>
              <a:gd name="T14" fmla="*/ 113 w 113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" h="162">
                <a:moveTo>
                  <a:pt x="77" y="162"/>
                </a:moveTo>
                <a:lnTo>
                  <a:pt x="0" y="24"/>
                </a:lnTo>
                <a:lnTo>
                  <a:pt x="113" y="0"/>
                </a:lnTo>
                <a:lnTo>
                  <a:pt x="77" y="162"/>
                </a:lnTo>
                <a:close/>
              </a:path>
            </a:pathLst>
          </a:custGeom>
          <a:solidFill>
            <a:srgbClr val="FF8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" name="Freeform 517"/>
          <p:cNvSpPr>
            <a:spLocks/>
          </p:cNvSpPr>
          <p:nvPr/>
        </p:nvSpPr>
        <p:spPr bwMode="auto">
          <a:xfrm>
            <a:off x="5719763" y="2455863"/>
            <a:ext cx="179387" cy="257175"/>
          </a:xfrm>
          <a:custGeom>
            <a:avLst/>
            <a:gdLst>
              <a:gd name="T0" fmla="*/ 2147483647 w 19"/>
              <a:gd name="T1" fmla="*/ 2147483647 h 27"/>
              <a:gd name="T2" fmla="*/ 0 w 19"/>
              <a:gd name="T3" fmla="*/ 2147483647 h 27"/>
              <a:gd name="T4" fmla="*/ 2147483647 w 19"/>
              <a:gd name="T5" fmla="*/ 0 h 27"/>
              <a:gd name="T6" fmla="*/ 0 60000 65536"/>
              <a:gd name="T7" fmla="*/ 0 60000 65536"/>
              <a:gd name="T8" fmla="*/ 0 60000 65536"/>
              <a:gd name="T9" fmla="*/ 0 w 19"/>
              <a:gd name="T10" fmla="*/ 0 h 27"/>
              <a:gd name="T11" fmla="*/ 19 w 19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" h="27">
                <a:moveTo>
                  <a:pt x="13" y="27"/>
                </a:moveTo>
                <a:lnTo>
                  <a:pt x="0" y="4"/>
                </a:lnTo>
                <a:lnTo>
                  <a:pt x="19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" name="Oval 518"/>
          <p:cNvSpPr>
            <a:spLocks noChangeArrowheads="1"/>
          </p:cNvSpPr>
          <p:nvPr/>
        </p:nvSpPr>
        <p:spPr bwMode="auto">
          <a:xfrm>
            <a:off x="5822950" y="1695450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" name="Oval 519"/>
          <p:cNvSpPr>
            <a:spLocks noChangeArrowheads="1"/>
          </p:cNvSpPr>
          <p:nvPr/>
        </p:nvSpPr>
        <p:spPr bwMode="auto">
          <a:xfrm>
            <a:off x="5822950" y="1695450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" name="Oval 520"/>
          <p:cNvSpPr>
            <a:spLocks noChangeArrowheads="1"/>
          </p:cNvSpPr>
          <p:nvPr/>
        </p:nvSpPr>
        <p:spPr bwMode="auto">
          <a:xfrm>
            <a:off x="5775325" y="2674938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" name="Oval 521"/>
          <p:cNvSpPr>
            <a:spLocks noChangeArrowheads="1"/>
          </p:cNvSpPr>
          <p:nvPr/>
        </p:nvSpPr>
        <p:spPr bwMode="auto">
          <a:xfrm>
            <a:off x="5775325" y="2674938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" name="Freeform 522"/>
          <p:cNvSpPr>
            <a:spLocks/>
          </p:cNvSpPr>
          <p:nvPr/>
        </p:nvSpPr>
        <p:spPr bwMode="auto">
          <a:xfrm>
            <a:off x="5472113" y="2017713"/>
            <a:ext cx="171450" cy="247650"/>
          </a:xfrm>
          <a:custGeom>
            <a:avLst/>
            <a:gdLst>
              <a:gd name="T0" fmla="*/ 2147483647 w 108"/>
              <a:gd name="T1" fmla="*/ 2147483647 h 156"/>
              <a:gd name="T2" fmla="*/ 0 w 108"/>
              <a:gd name="T3" fmla="*/ 2147483647 h 156"/>
              <a:gd name="T4" fmla="*/ 2147483647 w 108"/>
              <a:gd name="T5" fmla="*/ 0 h 156"/>
              <a:gd name="T6" fmla="*/ 2147483647 w 108"/>
              <a:gd name="T7" fmla="*/ 2147483647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56"/>
              <a:gd name="T14" fmla="*/ 108 w 108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56">
                <a:moveTo>
                  <a:pt x="78" y="156"/>
                </a:moveTo>
                <a:lnTo>
                  <a:pt x="0" y="18"/>
                </a:lnTo>
                <a:lnTo>
                  <a:pt x="108" y="0"/>
                </a:lnTo>
                <a:lnTo>
                  <a:pt x="78" y="156"/>
                </a:lnTo>
                <a:close/>
              </a:path>
            </a:pathLst>
          </a:custGeom>
          <a:solidFill>
            <a:srgbClr val="C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" name="Freeform 523"/>
          <p:cNvSpPr>
            <a:spLocks/>
          </p:cNvSpPr>
          <p:nvPr/>
        </p:nvSpPr>
        <p:spPr bwMode="auto">
          <a:xfrm>
            <a:off x="5472113" y="2017713"/>
            <a:ext cx="171450" cy="247650"/>
          </a:xfrm>
          <a:custGeom>
            <a:avLst/>
            <a:gdLst>
              <a:gd name="T0" fmla="*/ 2147483647 w 18"/>
              <a:gd name="T1" fmla="*/ 2147483647 h 26"/>
              <a:gd name="T2" fmla="*/ 0 w 18"/>
              <a:gd name="T3" fmla="*/ 2147483647 h 26"/>
              <a:gd name="T4" fmla="*/ 2147483647 w 18"/>
              <a:gd name="T5" fmla="*/ 0 h 26"/>
              <a:gd name="T6" fmla="*/ 0 60000 65536"/>
              <a:gd name="T7" fmla="*/ 0 60000 65536"/>
              <a:gd name="T8" fmla="*/ 0 60000 65536"/>
              <a:gd name="T9" fmla="*/ 0 w 18"/>
              <a:gd name="T10" fmla="*/ 0 h 26"/>
              <a:gd name="T11" fmla="*/ 18 w 18"/>
              <a:gd name="T12" fmla="*/ 26 h 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6">
                <a:moveTo>
                  <a:pt x="13" y="26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" name="Freeform 524"/>
          <p:cNvSpPr>
            <a:spLocks/>
          </p:cNvSpPr>
          <p:nvPr/>
        </p:nvSpPr>
        <p:spPr bwMode="auto">
          <a:xfrm>
            <a:off x="5595938" y="2236788"/>
            <a:ext cx="169862" cy="257175"/>
          </a:xfrm>
          <a:custGeom>
            <a:avLst/>
            <a:gdLst>
              <a:gd name="T0" fmla="*/ 2147483647 w 107"/>
              <a:gd name="T1" fmla="*/ 2147483647 h 162"/>
              <a:gd name="T2" fmla="*/ 0 w 107"/>
              <a:gd name="T3" fmla="*/ 2147483647 h 162"/>
              <a:gd name="T4" fmla="*/ 2147483647 w 107"/>
              <a:gd name="T5" fmla="*/ 0 h 162"/>
              <a:gd name="T6" fmla="*/ 2147483647 w 107"/>
              <a:gd name="T7" fmla="*/ 2147483647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107"/>
              <a:gd name="T13" fmla="*/ 0 h 162"/>
              <a:gd name="T14" fmla="*/ 107 w 1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" h="162">
                <a:moveTo>
                  <a:pt x="78" y="162"/>
                </a:moveTo>
                <a:lnTo>
                  <a:pt x="0" y="18"/>
                </a:lnTo>
                <a:lnTo>
                  <a:pt x="107" y="0"/>
                </a:lnTo>
                <a:lnTo>
                  <a:pt x="78" y="162"/>
                </a:lnTo>
                <a:close/>
              </a:path>
            </a:pathLst>
          </a:custGeom>
          <a:solidFill>
            <a:srgbClr val="FF3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3" name="Freeform 525"/>
          <p:cNvSpPr>
            <a:spLocks/>
          </p:cNvSpPr>
          <p:nvPr/>
        </p:nvSpPr>
        <p:spPr bwMode="auto">
          <a:xfrm>
            <a:off x="5595938" y="2236788"/>
            <a:ext cx="169862" cy="257175"/>
          </a:xfrm>
          <a:custGeom>
            <a:avLst/>
            <a:gdLst>
              <a:gd name="T0" fmla="*/ 2147483647 w 18"/>
              <a:gd name="T1" fmla="*/ 2147483647 h 27"/>
              <a:gd name="T2" fmla="*/ 0 w 18"/>
              <a:gd name="T3" fmla="*/ 2147483647 h 27"/>
              <a:gd name="T4" fmla="*/ 2147483647 w 18"/>
              <a:gd name="T5" fmla="*/ 0 h 27"/>
              <a:gd name="T6" fmla="*/ 0 60000 65536"/>
              <a:gd name="T7" fmla="*/ 0 60000 65536"/>
              <a:gd name="T8" fmla="*/ 0 60000 65536"/>
              <a:gd name="T9" fmla="*/ 0 w 18"/>
              <a:gd name="T10" fmla="*/ 0 h 27"/>
              <a:gd name="T11" fmla="*/ 18 w 18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" h="27">
                <a:moveTo>
                  <a:pt x="13" y="27"/>
                </a:moveTo>
                <a:lnTo>
                  <a:pt x="0" y="3"/>
                </a:lnTo>
                <a:lnTo>
                  <a:pt x="1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4" name="Oval 526"/>
          <p:cNvSpPr>
            <a:spLocks noChangeArrowheads="1"/>
          </p:cNvSpPr>
          <p:nvPr/>
        </p:nvSpPr>
        <p:spPr bwMode="auto">
          <a:xfrm>
            <a:off x="5510213" y="2265363"/>
            <a:ext cx="85725" cy="85725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5" name="Oval 527"/>
          <p:cNvSpPr>
            <a:spLocks noChangeArrowheads="1"/>
          </p:cNvSpPr>
          <p:nvPr/>
        </p:nvSpPr>
        <p:spPr bwMode="auto">
          <a:xfrm>
            <a:off x="5510213" y="2265363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20176" name="Line 528"/>
          <p:cNvSpPr>
            <a:spLocks noChangeShapeType="1"/>
          </p:cNvSpPr>
          <p:nvPr/>
        </p:nvSpPr>
        <p:spPr bwMode="auto">
          <a:xfrm flipV="1">
            <a:off x="2838450" y="2755900"/>
            <a:ext cx="0" cy="16240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" name="Group 529"/>
          <p:cNvGrpSpPr>
            <a:grpSpLocks/>
          </p:cNvGrpSpPr>
          <p:nvPr/>
        </p:nvGrpSpPr>
        <p:grpSpPr bwMode="auto">
          <a:xfrm>
            <a:off x="457200" y="2662238"/>
            <a:ext cx="2381250" cy="174625"/>
            <a:chOff x="288" y="1897"/>
            <a:chExt cx="1500" cy="110"/>
          </a:xfrm>
        </p:grpSpPr>
        <p:sp>
          <p:nvSpPr>
            <p:cNvPr id="33110" name="Line 530"/>
            <p:cNvSpPr>
              <a:spLocks noChangeShapeType="1"/>
            </p:cNvSpPr>
            <p:nvPr/>
          </p:nvSpPr>
          <p:spPr bwMode="auto">
            <a:xfrm flipH="1">
              <a:off x="348" y="195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111" name="Oval 531"/>
            <p:cNvSpPr>
              <a:spLocks noChangeArrowheads="1"/>
            </p:cNvSpPr>
            <p:nvPr/>
          </p:nvSpPr>
          <p:spPr bwMode="auto">
            <a:xfrm>
              <a:off x="288" y="1897"/>
              <a:ext cx="110" cy="110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3098" name="Oval 532"/>
          <p:cNvSpPr>
            <a:spLocks noChangeArrowheads="1"/>
          </p:cNvSpPr>
          <p:nvPr/>
        </p:nvSpPr>
        <p:spPr bwMode="auto">
          <a:xfrm>
            <a:off x="6545263" y="2389188"/>
            <a:ext cx="85725" cy="85725"/>
          </a:xfrm>
          <a:prstGeom prst="ellips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9" name="Oval 533"/>
          <p:cNvSpPr>
            <a:spLocks noChangeArrowheads="1"/>
          </p:cNvSpPr>
          <p:nvPr/>
        </p:nvSpPr>
        <p:spPr bwMode="auto">
          <a:xfrm>
            <a:off x="6621463" y="2674938"/>
            <a:ext cx="85725" cy="85725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100" name="Rectangle 53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Linear regression</a:t>
            </a:r>
            <a:r>
              <a:rPr lang="zh-CN" altLang="en-US" dirty="0" smtClean="0">
                <a:solidFill>
                  <a:schemeClr val="tx1"/>
                </a:solidFill>
                <a:sym typeface="Symbol" pitchFamily="18" charset="2"/>
              </a:rPr>
              <a:t>线性回归</a:t>
            </a:r>
            <a:endParaRPr lang="en-US" dirty="0" smtClean="0">
              <a:solidFill>
                <a:schemeClr val="tx1"/>
              </a:solidFill>
              <a:sym typeface="Symbol" pitchFamily="18" charset="2"/>
            </a:endParaRPr>
          </a:p>
        </p:txBody>
      </p:sp>
      <p:grpSp>
        <p:nvGrpSpPr>
          <p:cNvPr id="4" name="Group 535"/>
          <p:cNvGrpSpPr>
            <a:grpSpLocks/>
          </p:cNvGrpSpPr>
          <p:nvPr/>
        </p:nvGrpSpPr>
        <p:grpSpPr bwMode="auto">
          <a:xfrm>
            <a:off x="260350" y="5864225"/>
            <a:ext cx="2835275" cy="822325"/>
            <a:chOff x="164" y="3694"/>
            <a:chExt cx="1786" cy="518"/>
          </a:xfrm>
        </p:grpSpPr>
        <p:sp>
          <p:nvSpPr>
            <p:cNvPr id="33108" name="Text Box 536"/>
            <p:cNvSpPr txBox="1">
              <a:spLocks noChangeArrowheads="1"/>
            </p:cNvSpPr>
            <p:nvPr/>
          </p:nvSpPr>
          <p:spPr bwMode="auto">
            <a:xfrm>
              <a:off x="164" y="3694"/>
              <a:ext cx="971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cs typeface="Arial" charset="0"/>
                </a:rPr>
                <a:t>Prediction</a:t>
              </a:r>
            </a:p>
          </p:txBody>
        </p:sp>
        <p:pic>
          <p:nvPicPr>
            <p:cNvPr id="33109" name="Picture 53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7" y="3985"/>
              <a:ext cx="1743" cy="2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</p:pic>
      </p:grpSp>
      <p:grpSp>
        <p:nvGrpSpPr>
          <p:cNvPr id="5" name="Group 538"/>
          <p:cNvGrpSpPr>
            <a:grpSpLocks/>
          </p:cNvGrpSpPr>
          <p:nvPr/>
        </p:nvGrpSpPr>
        <p:grpSpPr bwMode="auto">
          <a:xfrm>
            <a:off x="4195763" y="5826125"/>
            <a:ext cx="4529137" cy="874713"/>
            <a:chOff x="2903" y="3670"/>
            <a:chExt cx="2853" cy="551"/>
          </a:xfrm>
        </p:grpSpPr>
        <p:sp>
          <p:nvSpPr>
            <p:cNvPr id="33106" name="Text Box 539"/>
            <p:cNvSpPr txBox="1">
              <a:spLocks noChangeArrowheads="1"/>
            </p:cNvSpPr>
            <p:nvPr/>
          </p:nvSpPr>
          <p:spPr bwMode="auto">
            <a:xfrm>
              <a:off x="2903" y="3670"/>
              <a:ext cx="971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cs typeface="Arial" charset="0"/>
                </a:rPr>
                <a:t>Prediction</a:t>
              </a:r>
            </a:p>
          </p:txBody>
        </p:sp>
        <p:pic>
          <p:nvPicPr>
            <p:cNvPr id="33107" name="Picture 540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43" y="3972"/>
              <a:ext cx="2813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</p:pic>
      </p:grpSp>
      <p:pic>
        <p:nvPicPr>
          <p:cNvPr id="1820189" name="Picture 54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05063" y="4535488"/>
            <a:ext cx="908050" cy="3222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pic>
        <p:nvPicPr>
          <p:cNvPr id="1820190" name="Picture 54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4050" y="2224088"/>
            <a:ext cx="889000" cy="415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94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017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/>
          <a:lstStyle/>
          <a:p>
            <a:r>
              <a:rPr kumimoji="1" lang="en-US" altLang="zh-CN" dirty="0" smtClean="0"/>
              <a:t>The End!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3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Reinforcement Learning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Reinforcement learning:</a:t>
            </a:r>
          </a:p>
          <a:p>
            <a:pPr lvl="1"/>
            <a:r>
              <a:rPr lang="en-US" sz="2400" dirty="0" smtClean="0"/>
              <a:t>Still assume an MDP:</a:t>
            </a:r>
          </a:p>
          <a:p>
            <a:pPr lvl="2"/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CC0000"/>
                </a:solidFill>
              </a:rPr>
              <a:t>set of states s </a:t>
            </a:r>
            <a:r>
              <a:rPr lang="en-US" sz="2000" dirty="0" smtClean="0">
                <a:solidFill>
                  <a:srgbClr val="CC0000"/>
                </a:solidFill>
                <a:sym typeface="Symbol" pitchFamily="18" charset="2"/>
              </a:rPr>
              <a:t> </a:t>
            </a:r>
            <a:r>
              <a:rPr lang="en-US" sz="2000" dirty="0" smtClean="0">
                <a:solidFill>
                  <a:srgbClr val="CC0000"/>
                </a:solidFill>
              </a:rPr>
              <a:t>S</a:t>
            </a:r>
          </a:p>
          <a:p>
            <a:pPr lvl="2"/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CC0000"/>
                </a:solidFill>
              </a:rPr>
              <a:t>set of actions (per state) A</a:t>
            </a:r>
          </a:p>
          <a:p>
            <a:pPr lvl="2"/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CC0000"/>
                </a:solidFill>
              </a:rPr>
              <a:t>model T(</a:t>
            </a:r>
            <a:r>
              <a:rPr lang="en-US" sz="2000" dirty="0" err="1" smtClean="0">
                <a:solidFill>
                  <a:srgbClr val="CC0000"/>
                </a:solidFill>
              </a:rPr>
              <a:t>s,a,s</a:t>
            </a:r>
            <a:r>
              <a:rPr lang="en-US" sz="2000" dirty="0" smtClean="0">
                <a:solidFill>
                  <a:srgbClr val="CC0000"/>
                </a:solidFill>
              </a:rPr>
              <a:t>’)</a:t>
            </a:r>
            <a:endParaRPr lang="en-US" sz="2000" dirty="0" smtClean="0"/>
          </a:p>
          <a:p>
            <a:pPr lvl="2"/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CC0000"/>
                </a:solidFill>
              </a:rPr>
              <a:t>reward function R(</a:t>
            </a:r>
            <a:r>
              <a:rPr lang="en-US" sz="2000" dirty="0" err="1" smtClean="0">
                <a:solidFill>
                  <a:srgbClr val="CC0000"/>
                </a:solidFill>
              </a:rPr>
              <a:t>s,a,s</a:t>
            </a:r>
            <a:r>
              <a:rPr lang="en-US" sz="2000" dirty="0" smtClean="0">
                <a:solidFill>
                  <a:srgbClr val="CC0000"/>
                </a:solidFill>
              </a:rPr>
              <a:t>’)</a:t>
            </a:r>
          </a:p>
          <a:p>
            <a:pPr lvl="2"/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CC0000"/>
                </a:solidFill>
              </a:rPr>
              <a:t>discount factor </a:t>
            </a:r>
            <a:r>
              <a:rPr lang="en-US" sz="2000" dirty="0" err="1" smtClean="0">
                <a:solidFill>
                  <a:srgbClr val="CC0000"/>
                </a:solidFill>
                <a:latin typeface="Times New Roman"/>
                <a:cs typeface="Times New Roman"/>
              </a:rPr>
              <a:t>γ</a:t>
            </a:r>
            <a:r>
              <a:rPr lang="en-US" sz="200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(could be 1)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/>
            <a:r>
              <a:rPr lang="en-US" sz="2400" dirty="0" smtClean="0"/>
              <a:t>Still looking for a policy </a:t>
            </a:r>
            <a:r>
              <a:rPr lang="en-US" sz="2400" dirty="0" smtClean="0">
                <a:solidFill>
                  <a:srgbClr val="CC0000"/>
                </a:solidFill>
                <a:sym typeface="Symbol" pitchFamily="18" charset="2"/>
              </a:rPr>
              <a:t>(s)</a:t>
            </a:r>
          </a:p>
          <a:p>
            <a:pPr lvl="1"/>
            <a:endParaRPr lang="en-US" sz="2400" dirty="0" smtClean="0">
              <a:sym typeface="Symbol" pitchFamily="18" charset="2"/>
            </a:endParaRPr>
          </a:p>
          <a:p>
            <a:pPr lvl="1"/>
            <a:r>
              <a:rPr lang="en-US" sz="2400" dirty="0" smtClean="0">
                <a:sym typeface="Symbol" pitchFamily="18" charset="2"/>
              </a:rPr>
              <a:t>New twist: </a:t>
            </a:r>
            <a:r>
              <a:rPr lang="en-US" sz="2400" dirty="0" smtClean="0">
                <a:solidFill>
                  <a:srgbClr val="CC0000"/>
                </a:solidFill>
                <a:sym typeface="Symbol" pitchFamily="18" charset="2"/>
              </a:rPr>
              <a:t>don’t know T or R</a:t>
            </a:r>
          </a:p>
          <a:p>
            <a:pPr lvl="2"/>
            <a:r>
              <a:rPr lang="en-US" sz="2000" dirty="0" smtClean="0">
                <a:sym typeface="Symbol" pitchFamily="18" charset="2"/>
              </a:rPr>
              <a:t>i.e. don’t know which states are good or what the actions do</a:t>
            </a:r>
          </a:p>
          <a:p>
            <a:pPr lvl="2"/>
            <a:r>
              <a:rPr lang="en-US" sz="2000" dirty="0" smtClean="0">
                <a:sym typeface="Symbol" pitchFamily="18" charset="2"/>
              </a:rPr>
              <a:t>Must actually try actions and states out to learn</a:t>
            </a:r>
          </a:p>
          <a:p>
            <a:pPr lvl="2"/>
            <a:r>
              <a:rPr lang="zh-CN" altLang="en-US" sz="2000" dirty="0" smtClean="0">
                <a:sym typeface="Symbol" pitchFamily="18" charset="2"/>
              </a:rPr>
              <a:t>无法事先知道奖赏，也无法知道动作的结果</a:t>
            </a:r>
            <a:endParaRPr lang="en-US" sz="2000" dirty="0" smtClean="0">
              <a:sym typeface="Symbol" pitchFamily="18" charset="2"/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0CC87F-0A2D-4D75-9572-3CAEC3EDBD0E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9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Passive Learning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22438"/>
            <a:ext cx="8229600" cy="45259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Simplified task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You don’t know the transitions T(</a:t>
            </a:r>
            <a:r>
              <a:rPr lang="en-US" sz="2000" dirty="0" err="1" smtClean="0"/>
              <a:t>s,a,s</a:t>
            </a:r>
            <a:r>
              <a:rPr lang="en-US" sz="2000" dirty="0" smtClean="0"/>
              <a:t>’)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You don’t know the rewards R(</a:t>
            </a:r>
            <a:r>
              <a:rPr lang="en-US" sz="2000" dirty="0" err="1" smtClean="0"/>
              <a:t>s,a,s</a:t>
            </a:r>
            <a:r>
              <a:rPr lang="en-US" sz="2000" dirty="0" smtClean="0"/>
              <a:t>’)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You are given a policy </a:t>
            </a:r>
            <a:r>
              <a:rPr lang="en-US" sz="2000" dirty="0" smtClean="0">
                <a:sym typeface="Symbol" pitchFamily="18" charset="2"/>
              </a:rPr>
              <a:t>(s)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CC0000"/>
                </a:solidFill>
              </a:rPr>
              <a:t>Goal: learn the state values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In this case: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 choice about what actions to take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Just execute the policy and learn from experience </a:t>
            </a:r>
            <a:r>
              <a:rPr lang="zh-CN" altLang="en-US" sz="2000" dirty="0" smtClean="0"/>
              <a:t>执行策略，从经验中学习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This is NOT offline planning!  You actually take actions in the world and see what happens…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458913"/>
            <a:ext cx="2163763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53E0AF-B7CC-4C66-9CEE-7AE5478E16D2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Model-Based Learning</a:t>
            </a:r>
            <a:r>
              <a:rPr lang="zh-CN" altLang="en-US" dirty="0" smtClean="0"/>
              <a:t>基于模型的学习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Idea: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Learn the model empirically through experience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Solve for values as if the learned model were correct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Simple empirical model learning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/>
              <a:t>从经验中估计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，发现</a:t>
            </a:r>
            <a:r>
              <a:rPr lang="en-US" altLang="zh-CN" sz="2400" dirty="0" smtClean="0"/>
              <a:t>R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Count outcomes for each </a:t>
            </a:r>
            <a:r>
              <a:rPr lang="en-US" sz="2200" dirty="0" err="1" smtClean="0">
                <a:solidFill>
                  <a:srgbClr val="FF0000"/>
                </a:solidFill>
              </a:rPr>
              <a:t>s,a</a:t>
            </a:r>
            <a:endParaRPr lang="en-US" sz="2200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Normalize to give estimate of </a:t>
            </a:r>
            <a:r>
              <a:rPr lang="en-US" sz="2200" b="1" dirty="0" smtClean="0"/>
              <a:t>T(</a:t>
            </a:r>
            <a:r>
              <a:rPr lang="en-US" sz="2200" b="1" dirty="0" err="1" smtClean="0"/>
              <a:t>s,a,s</a:t>
            </a:r>
            <a:r>
              <a:rPr lang="en-US" sz="2200" b="1" dirty="0" smtClean="0"/>
              <a:t>’)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Discover </a:t>
            </a:r>
            <a:r>
              <a:rPr lang="en-US" sz="2200" b="1" dirty="0" smtClean="0"/>
              <a:t>R(</a:t>
            </a:r>
            <a:r>
              <a:rPr lang="en-US" sz="2200" b="1" dirty="0" err="1" smtClean="0"/>
              <a:t>s,a,s</a:t>
            </a:r>
            <a:r>
              <a:rPr lang="en-US" sz="2200" b="1" dirty="0" smtClean="0"/>
              <a:t>’) </a:t>
            </a:r>
            <a:r>
              <a:rPr lang="en-US" sz="2200" dirty="0" smtClean="0"/>
              <a:t>when we experience (</a:t>
            </a:r>
            <a:r>
              <a:rPr lang="en-US" sz="2200" dirty="0" err="1" smtClean="0"/>
              <a:t>s,a,s</a:t>
            </a:r>
            <a:r>
              <a:rPr lang="en-US" sz="2200" dirty="0" smtClean="0"/>
              <a:t>’)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Solving the MDP with the learned model</a:t>
            </a:r>
          </a:p>
          <a:p>
            <a:pPr>
              <a:lnSpc>
                <a:spcPct val="80000"/>
              </a:lnSpc>
            </a:pPr>
            <a:r>
              <a:rPr lang="zh-CN" altLang="en-US" sz="2400" dirty="0"/>
              <a:t>再</a:t>
            </a:r>
            <a:r>
              <a:rPr lang="zh-CN" altLang="en-US" sz="2400" dirty="0" smtClean="0"/>
              <a:t>使用学习到的模型计算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Iterative policy evaluation, for example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1F7F22-E44A-471F-A1B4-4BDC32255149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pic>
        <p:nvPicPr>
          <p:cNvPr id="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925" y="5983288"/>
            <a:ext cx="73564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010400" y="3810000"/>
            <a:ext cx="1839913" cy="2028825"/>
            <a:chOff x="7010400" y="3810000"/>
            <a:chExt cx="1839913" cy="2028825"/>
          </a:xfrm>
        </p:grpSpPr>
        <p:sp>
          <p:nvSpPr>
            <p:cNvPr id="9223" name="AutoShape 7"/>
            <p:cNvSpPr>
              <a:spLocks noChangeArrowheads="1"/>
            </p:cNvSpPr>
            <p:nvPr/>
          </p:nvSpPr>
          <p:spPr bwMode="auto">
            <a:xfrm>
              <a:off x="8112125" y="3948113"/>
              <a:ext cx="246063" cy="19685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224" name="Line 11"/>
            <p:cNvSpPr>
              <a:spLocks noChangeShapeType="1"/>
            </p:cNvSpPr>
            <p:nvPr/>
          </p:nvSpPr>
          <p:spPr bwMode="auto">
            <a:xfrm flipH="1">
              <a:off x="7867650" y="4152900"/>
              <a:ext cx="368300" cy="573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Oval 13"/>
            <p:cNvSpPr>
              <a:spLocks noChangeArrowheads="1"/>
            </p:cNvSpPr>
            <p:nvPr/>
          </p:nvSpPr>
          <p:spPr bwMode="auto">
            <a:xfrm>
              <a:off x="7785100" y="4725988"/>
              <a:ext cx="204788" cy="204787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7048500" y="4930775"/>
              <a:ext cx="1677988" cy="612775"/>
              <a:chOff x="1536" y="2400"/>
              <a:chExt cx="1584" cy="624"/>
            </a:xfrm>
          </p:grpSpPr>
          <p:sp>
            <p:nvSpPr>
              <p:cNvPr id="9233" name="Line 15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5" name="Line 17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6" name="Line 18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7" name="Text Box 19"/>
            <p:cNvSpPr txBox="1">
              <a:spLocks noChangeArrowheads="1"/>
            </p:cNvSpPr>
            <p:nvPr/>
          </p:nvSpPr>
          <p:spPr bwMode="auto">
            <a:xfrm>
              <a:off x="8039100" y="4252913"/>
              <a:ext cx="7620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0000"/>
                  </a:solidFill>
                  <a:sym typeface="Symbol" pitchFamily="18" charset="2"/>
                </a:rPr>
                <a:t>(s)</a:t>
              </a:r>
              <a:endParaRPr lang="en-US"/>
            </a:p>
          </p:txBody>
        </p:sp>
        <p:sp>
          <p:nvSpPr>
            <p:cNvPr id="9228" name="Text Box 20"/>
            <p:cNvSpPr txBox="1">
              <a:spLocks noChangeArrowheads="1"/>
            </p:cNvSpPr>
            <p:nvPr/>
          </p:nvSpPr>
          <p:spPr bwMode="auto">
            <a:xfrm>
              <a:off x="8343900" y="3810000"/>
              <a:ext cx="2047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0000"/>
                  </a:solidFill>
                </a:rPr>
                <a:t>s</a:t>
              </a:r>
            </a:p>
          </p:txBody>
        </p:sp>
        <p:sp>
          <p:nvSpPr>
            <p:cNvPr id="9229" name="Text Box 21"/>
            <p:cNvSpPr txBox="1">
              <a:spLocks noChangeArrowheads="1"/>
            </p:cNvSpPr>
            <p:nvPr/>
          </p:nvSpPr>
          <p:spPr bwMode="auto">
            <a:xfrm>
              <a:off x="7962900" y="4633913"/>
              <a:ext cx="88741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</a:rPr>
                <a:t>s, </a:t>
              </a:r>
              <a:r>
                <a:rPr lang="en-US">
                  <a:solidFill>
                    <a:schemeClr val="accent2"/>
                  </a:solidFill>
                  <a:sym typeface="Symbol" pitchFamily="18" charset="2"/>
                </a:rPr>
                <a:t>(s)</a:t>
              </a:r>
            </a:p>
          </p:txBody>
        </p:sp>
        <p:sp>
          <p:nvSpPr>
            <p:cNvPr id="9230" name="Text Box 22"/>
            <p:cNvSpPr txBox="1">
              <a:spLocks noChangeArrowheads="1"/>
            </p:cNvSpPr>
            <p:nvPr/>
          </p:nvSpPr>
          <p:spPr bwMode="auto">
            <a:xfrm>
              <a:off x="7010400" y="5087938"/>
              <a:ext cx="12573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s,</a:t>
              </a:r>
              <a:r>
                <a:rPr lang="en-US">
                  <a:sym typeface="Symbol" pitchFamily="18" charset="2"/>
                </a:rPr>
                <a:t> (s)</a:t>
              </a:r>
              <a:r>
                <a:rPr lang="en-US"/>
                <a:t>,s’</a:t>
              </a:r>
            </a:p>
          </p:txBody>
        </p:sp>
        <p:sp>
          <p:nvSpPr>
            <p:cNvPr id="9231" name="AutoShape 23"/>
            <p:cNvSpPr>
              <a:spLocks noChangeArrowheads="1"/>
            </p:cNvSpPr>
            <p:nvPr/>
          </p:nvSpPr>
          <p:spPr bwMode="auto">
            <a:xfrm>
              <a:off x="8031163" y="5553075"/>
              <a:ext cx="244475" cy="195263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/>
            </a:p>
          </p:txBody>
        </p:sp>
        <p:sp>
          <p:nvSpPr>
            <p:cNvPr id="9232" name="Text Box 24"/>
            <p:cNvSpPr txBox="1">
              <a:spLocks noChangeArrowheads="1"/>
            </p:cNvSpPr>
            <p:nvPr/>
          </p:nvSpPr>
          <p:spPr bwMode="auto">
            <a:xfrm>
              <a:off x="8275638" y="5472113"/>
              <a:ext cx="3730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>
                  <a:solidFill>
                    <a:srgbClr val="CC0000"/>
                  </a:solidFill>
                </a:rPr>
                <a:t>s’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0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Sample-Based Policy Evaluation?</a:t>
            </a:r>
            <a:r>
              <a:rPr lang="zh-CN" altLang="en-US" sz="3600" dirty="0"/>
              <a:t>基于样本</a:t>
            </a:r>
            <a:r>
              <a:rPr lang="zh-CN" altLang="en-US" sz="3600" dirty="0" smtClean="0"/>
              <a:t>的</a:t>
            </a:r>
            <a:r>
              <a:rPr lang="zh-CN" altLang="en-US" sz="3600" dirty="0"/>
              <a:t>策略</a:t>
            </a:r>
            <a:r>
              <a:rPr lang="zh-CN" altLang="en-US" sz="3600" dirty="0" smtClean="0"/>
              <a:t>评估</a:t>
            </a:r>
            <a:endParaRPr lang="en-US" sz="36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60638"/>
            <a:ext cx="62484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Approximate the expectation with samples </a:t>
            </a:r>
            <a:r>
              <a:rPr lang="zh-CN" altLang="en-US" sz="2400" dirty="0" smtClean="0"/>
              <a:t>计算期望</a:t>
            </a:r>
            <a:r>
              <a:rPr lang="en-US" sz="2400" dirty="0" smtClean="0"/>
              <a:t>(drawn from T!)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8F16C7-B5BC-4A07-8889-653AB4E9FD7A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12293" name="AutoShape 7"/>
          <p:cNvSpPr>
            <a:spLocks noChangeArrowheads="1"/>
          </p:cNvSpPr>
          <p:nvPr/>
        </p:nvSpPr>
        <p:spPr bwMode="auto">
          <a:xfrm>
            <a:off x="7464425" y="2546350"/>
            <a:ext cx="246063" cy="19685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294" name="Line 11"/>
          <p:cNvSpPr>
            <a:spLocks noChangeShapeType="1"/>
          </p:cNvSpPr>
          <p:nvPr/>
        </p:nvSpPr>
        <p:spPr bwMode="auto">
          <a:xfrm flipH="1">
            <a:off x="7219950" y="2751138"/>
            <a:ext cx="368300" cy="573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Oval 13"/>
          <p:cNvSpPr>
            <a:spLocks noChangeArrowheads="1"/>
          </p:cNvSpPr>
          <p:nvPr/>
        </p:nvSpPr>
        <p:spPr bwMode="auto">
          <a:xfrm>
            <a:off x="7137400" y="3324225"/>
            <a:ext cx="204788" cy="204788"/>
          </a:xfrm>
          <a:prstGeom prst="ellipse">
            <a:avLst/>
          </a:prstGeom>
          <a:solidFill>
            <a:srgbClr val="3333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7"/>
          <p:cNvSpPr>
            <a:spLocks noChangeShapeType="1"/>
          </p:cNvSpPr>
          <p:nvPr/>
        </p:nvSpPr>
        <p:spPr bwMode="auto">
          <a:xfrm flipH="1">
            <a:off x="6915150" y="3529013"/>
            <a:ext cx="307975" cy="6127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Text Box 19"/>
          <p:cNvSpPr txBox="1">
            <a:spLocks noChangeArrowheads="1"/>
          </p:cNvSpPr>
          <p:nvPr/>
        </p:nvSpPr>
        <p:spPr bwMode="auto">
          <a:xfrm>
            <a:off x="7391400" y="285115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  <a:sym typeface="Symbol" pitchFamily="18" charset="2"/>
              </a:rPr>
              <a:t>(s)</a:t>
            </a:r>
            <a:endParaRPr lang="en-US"/>
          </a:p>
        </p:txBody>
      </p:sp>
      <p:sp>
        <p:nvSpPr>
          <p:cNvPr id="12298" name="Text Box 20"/>
          <p:cNvSpPr txBox="1">
            <a:spLocks noChangeArrowheads="1"/>
          </p:cNvSpPr>
          <p:nvPr/>
        </p:nvSpPr>
        <p:spPr bwMode="auto">
          <a:xfrm>
            <a:off x="7696200" y="2408238"/>
            <a:ext cx="204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12299" name="Text Box 21"/>
          <p:cNvSpPr txBox="1">
            <a:spLocks noChangeArrowheads="1"/>
          </p:cNvSpPr>
          <p:nvPr/>
        </p:nvSpPr>
        <p:spPr bwMode="auto">
          <a:xfrm>
            <a:off x="7315200" y="3232150"/>
            <a:ext cx="887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s, 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(s)</a:t>
            </a:r>
          </a:p>
        </p:txBody>
      </p:sp>
      <p:pic>
        <p:nvPicPr>
          <p:cNvPr id="51" name="Picture 5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2813" y="5684838"/>
            <a:ext cx="3394075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7223125" y="3529013"/>
            <a:ext cx="854075" cy="911225"/>
            <a:chOff x="7223125" y="3529013"/>
            <a:chExt cx="854075" cy="911225"/>
          </a:xfrm>
        </p:grpSpPr>
        <p:sp>
          <p:nvSpPr>
            <p:cNvPr id="12325" name="Line 18"/>
            <p:cNvSpPr>
              <a:spLocks noChangeShapeType="1"/>
            </p:cNvSpPr>
            <p:nvPr/>
          </p:nvSpPr>
          <p:spPr bwMode="auto">
            <a:xfrm>
              <a:off x="7223125" y="3529013"/>
              <a:ext cx="296863" cy="612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AutoShape 23"/>
            <p:cNvSpPr>
              <a:spLocks noChangeArrowheads="1"/>
            </p:cNvSpPr>
            <p:nvPr/>
          </p:nvSpPr>
          <p:spPr bwMode="auto">
            <a:xfrm>
              <a:off x="7383463" y="4151313"/>
              <a:ext cx="244475" cy="195262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/>
            </a:p>
          </p:txBody>
        </p:sp>
        <p:sp>
          <p:nvSpPr>
            <p:cNvPr id="12327" name="Text Box 24"/>
            <p:cNvSpPr txBox="1">
              <a:spLocks noChangeArrowheads="1"/>
            </p:cNvSpPr>
            <p:nvPr/>
          </p:nvSpPr>
          <p:spPr bwMode="auto">
            <a:xfrm>
              <a:off x="7551738" y="4070350"/>
              <a:ext cx="52546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>
                  <a:solidFill>
                    <a:srgbClr val="CC0000"/>
                  </a:solidFill>
                </a:rPr>
                <a:t>s</a:t>
              </a:r>
              <a:r>
                <a:rPr lang="en-US" baseline="-25000">
                  <a:solidFill>
                    <a:srgbClr val="CC0000"/>
                  </a:solidFill>
                </a:rPr>
                <a:t>1</a:t>
              </a:r>
              <a:r>
                <a:rPr lang="en-US">
                  <a:solidFill>
                    <a:srgbClr val="CC0000"/>
                  </a:solidFill>
                </a:rPr>
                <a:t>’</a:t>
              </a:r>
            </a:p>
          </p:txBody>
        </p:sp>
      </p:grpSp>
      <p:pic>
        <p:nvPicPr>
          <p:cNvPr id="28688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6313" y="3586163"/>
            <a:ext cx="51196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63613" y="4140200"/>
            <a:ext cx="5118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93775" y="4881563"/>
            <a:ext cx="508793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22375" y="4668838"/>
            <a:ext cx="330200" cy="6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6" name="Picture 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0725" y="1639888"/>
            <a:ext cx="73564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7" name="Line 17"/>
          <p:cNvSpPr>
            <a:spLocks noChangeShapeType="1"/>
          </p:cNvSpPr>
          <p:nvPr/>
        </p:nvSpPr>
        <p:spPr bwMode="auto">
          <a:xfrm flipH="1">
            <a:off x="6172200" y="3362325"/>
            <a:ext cx="307975" cy="6127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 flipH="1">
            <a:off x="6777038" y="3551238"/>
            <a:ext cx="461962" cy="615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AutoShape 23"/>
          <p:cNvSpPr>
            <a:spLocks noChangeArrowheads="1"/>
          </p:cNvSpPr>
          <p:nvPr/>
        </p:nvSpPr>
        <p:spPr bwMode="auto">
          <a:xfrm>
            <a:off x="6640513" y="4176713"/>
            <a:ext cx="244475" cy="195262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/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6808788" y="4095750"/>
            <a:ext cx="525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s</a:t>
            </a:r>
            <a:r>
              <a:rPr lang="en-US" baseline="-25000">
                <a:solidFill>
                  <a:srgbClr val="CC0000"/>
                </a:solidFill>
              </a:rPr>
              <a:t>2</a:t>
            </a:r>
            <a:r>
              <a:rPr lang="en-US">
                <a:solidFill>
                  <a:srgbClr val="CC0000"/>
                </a:solidFill>
              </a:rPr>
              <a:t>’</a:t>
            </a:r>
          </a:p>
        </p:txBody>
      </p:sp>
      <p:sp>
        <p:nvSpPr>
          <p:cNvPr id="12311" name="Line 17"/>
          <p:cNvSpPr>
            <a:spLocks noChangeShapeType="1"/>
          </p:cNvSpPr>
          <p:nvPr/>
        </p:nvSpPr>
        <p:spPr bwMode="auto">
          <a:xfrm flipH="1">
            <a:off x="7677150" y="3551238"/>
            <a:ext cx="307975" cy="6127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>
            <a:off x="7239000" y="3551238"/>
            <a:ext cx="1042988" cy="612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" name="AutoShape 23"/>
          <p:cNvSpPr>
            <a:spLocks noChangeArrowheads="1"/>
          </p:cNvSpPr>
          <p:nvPr/>
        </p:nvSpPr>
        <p:spPr bwMode="auto">
          <a:xfrm>
            <a:off x="8145463" y="4173538"/>
            <a:ext cx="244475" cy="195262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/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8313738" y="4092575"/>
            <a:ext cx="525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s</a:t>
            </a:r>
            <a:r>
              <a:rPr lang="en-US" baseline="-25000">
                <a:solidFill>
                  <a:srgbClr val="CC0000"/>
                </a:solidFill>
              </a:rPr>
              <a:t>3</a:t>
            </a:r>
            <a:r>
              <a:rPr lang="en-US">
                <a:solidFill>
                  <a:srgbClr val="CC0000"/>
                </a:solidFill>
              </a:rPr>
              <a:t>’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6361113" y="3581400"/>
            <a:ext cx="1716087" cy="908050"/>
            <a:chOff x="6172200" y="2978150"/>
            <a:chExt cx="1716088" cy="908050"/>
          </a:xfrm>
        </p:grpSpPr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6210300" y="2978150"/>
              <a:ext cx="1677988" cy="612775"/>
              <a:chOff x="1536" y="2400"/>
              <a:chExt cx="1584" cy="624"/>
            </a:xfrm>
          </p:grpSpPr>
          <p:sp>
            <p:nvSpPr>
              <p:cNvPr id="12321" name="Line 15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2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3" name="Line 17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4" name="Line 18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18" name="Text Box 22"/>
            <p:cNvSpPr txBox="1">
              <a:spLocks noChangeArrowheads="1"/>
            </p:cNvSpPr>
            <p:nvPr/>
          </p:nvSpPr>
          <p:spPr bwMode="auto">
            <a:xfrm>
              <a:off x="6172200" y="3135313"/>
              <a:ext cx="12573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s,</a:t>
              </a:r>
              <a:r>
                <a:rPr lang="en-US">
                  <a:sym typeface="Symbol" pitchFamily="18" charset="2"/>
                </a:rPr>
                <a:t> (s)</a:t>
              </a:r>
              <a:r>
                <a:rPr lang="en-US"/>
                <a:t>,s’</a:t>
              </a:r>
            </a:p>
          </p:txBody>
        </p:sp>
        <p:sp>
          <p:nvSpPr>
            <p:cNvPr id="12319" name="AutoShape 23"/>
            <p:cNvSpPr>
              <a:spLocks noChangeArrowheads="1"/>
            </p:cNvSpPr>
            <p:nvPr/>
          </p:nvSpPr>
          <p:spPr bwMode="auto">
            <a:xfrm>
              <a:off x="7192963" y="3600450"/>
              <a:ext cx="244475" cy="195263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/>
            </a:p>
          </p:txBody>
        </p:sp>
        <p:sp>
          <p:nvSpPr>
            <p:cNvPr id="12320" name="Text Box 24"/>
            <p:cNvSpPr txBox="1">
              <a:spLocks noChangeArrowheads="1"/>
            </p:cNvSpPr>
            <p:nvPr/>
          </p:nvSpPr>
          <p:spPr bwMode="auto">
            <a:xfrm>
              <a:off x="7437438" y="3519488"/>
              <a:ext cx="3730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>
                  <a:solidFill>
                    <a:srgbClr val="CC0000"/>
                  </a:solidFill>
                </a:rPr>
                <a:t>s’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880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/>
      <p:bldP spid="46" grpId="0" animBg="1"/>
      <p:bldP spid="47" grpId="0" animBg="1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Temporal-Difference Learning</a:t>
            </a:r>
            <a:r>
              <a:rPr lang="zh-CN" altLang="en-US" dirty="0" smtClean="0"/>
              <a:t>时序差分学习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867400" cy="2819400"/>
          </a:xfrm>
        </p:spPr>
        <p:txBody>
          <a:bodyPr/>
          <a:lstStyle/>
          <a:p>
            <a:r>
              <a:rPr lang="en-US" sz="2000" dirty="0" smtClean="0"/>
              <a:t>Big idea: learn from every experience!</a:t>
            </a:r>
          </a:p>
          <a:p>
            <a:pPr lvl="1"/>
            <a:r>
              <a:rPr lang="en-US" sz="1800" dirty="0" smtClean="0"/>
              <a:t>Update V(s) each time we experience (</a:t>
            </a:r>
            <a:r>
              <a:rPr lang="en-US" sz="1800" dirty="0" err="1" smtClean="0"/>
              <a:t>s,a,s’,r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Likely s’ will contribute updates more often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/>
          </a:p>
          <a:p>
            <a:r>
              <a:rPr lang="en-US" sz="2000" dirty="0" smtClean="0"/>
              <a:t>Temporal difference learning</a:t>
            </a:r>
          </a:p>
          <a:p>
            <a:pPr lvl="1"/>
            <a:r>
              <a:rPr lang="en-US" sz="1800" dirty="0" smtClean="0"/>
              <a:t>Policy still fixed!</a:t>
            </a:r>
          </a:p>
          <a:p>
            <a:pPr lvl="1"/>
            <a:r>
              <a:rPr lang="en-US" sz="1800" dirty="0" smtClean="0"/>
              <a:t>Move values toward value of whatever successor occurs: running average!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2000" dirty="0" smtClean="0"/>
          </a:p>
        </p:txBody>
      </p:sp>
      <p:pic>
        <p:nvPicPr>
          <p:cNvPr id="13316" name="Picture 4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575" y="4470400"/>
            <a:ext cx="478948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5257800"/>
            <a:ext cx="51816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Slide Number Placeholder 2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D83CC5-FB9F-4675-9331-98B0F563E8C5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7464425" y="1966913"/>
            <a:ext cx="246063" cy="19685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0" name="Line 11"/>
          <p:cNvSpPr>
            <a:spLocks noChangeShapeType="1"/>
          </p:cNvSpPr>
          <p:nvPr/>
        </p:nvSpPr>
        <p:spPr bwMode="auto">
          <a:xfrm flipH="1">
            <a:off x="7219950" y="2171700"/>
            <a:ext cx="368300" cy="573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Oval 13"/>
          <p:cNvSpPr>
            <a:spLocks noChangeArrowheads="1"/>
          </p:cNvSpPr>
          <p:nvPr/>
        </p:nvSpPr>
        <p:spPr bwMode="auto">
          <a:xfrm>
            <a:off x="7137400" y="2744788"/>
            <a:ext cx="204788" cy="204787"/>
          </a:xfrm>
          <a:prstGeom prst="ellipse">
            <a:avLst/>
          </a:prstGeom>
          <a:solidFill>
            <a:srgbClr val="3333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7"/>
          <p:cNvSpPr>
            <a:spLocks noChangeShapeType="1"/>
          </p:cNvSpPr>
          <p:nvPr/>
        </p:nvSpPr>
        <p:spPr bwMode="auto">
          <a:xfrm flipH="1">
            <a:off x="6915150" y="2949575"/>
            <a:ext cx="307975" cy="6127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18"/>
          <p:cNvSpPr>
            <a:spLocks noChangeShapeType="1"/>
          </p:cNvSpPr>
          <p:nvPr/>
        </p:nvSpPr>
        <p:spPr bwMode="auto">
          <a:xfrm>
            <a:off x="7223125" y="2949575"/>
            <a:ext cx="296863" cy="612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Text Box 19"/>
          <p:cNvSpPr txBox="1">
            <a:spLocks noChangeArrowheads="1"/>
          </p:cNvSpPr>
          <p:nvPr/>
        </p:nvSpPr>
        <p:spPr bwMode="auto">
          <a:xfrm>
            <a:off x="7391400" y="2271713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  <a:sym typeface="Symbol" pitchFamily="18" charset="2"/>
              </a:rPr>
              <a:t>(s)</a:t>
            </a:r>
            <a:endParaRPr lang="en-US"/>
          </a:p>
        </p:txBody>
      </p:sp>
      <p:sp>
        <p:nvSpPr>
          <p:cNvPr id="13325" name="Text Box 20"/>
          <p:cNvSpPr txBox="1">
            <a:spLocks noChangeArrowheads="1"/>
          </p:cNvSpPr>
          <p:nvPr/>
        </p:nvSpPr>
        <p:spPr bwMode="auto">
          <a:xfrm>
            <a:off x="7696200" y="1828800"/>
            <a:ext cx="204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s</a:t>
            </a:r>
          </a:p>
        </p:txBody>
      </p:sp>
      <p:sp>
        <p:nvSpPr>
          <p:cNvPr id="13326" name="Text Box 21"/>
          <p:cNvSpPr txBox="1">
            <a:spLocks noChangeArrowheads="1"/>
          </p:cNvSpPr>
          <p:nvPr/>
        </p:nvSpPr>
        <p:spPr bwMode="auto">
          <a:xfrm>
            <a:off x="7315200" y="2652713"/>
            <a:ext cx="8874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s, 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(s)</a:t>
            </a:r>
          </a:p>
        </p:txBody>
      </p:sp>
      <p:sp>
        <p:nvSpPr>
          <p:cNvPr id="13327" name="AutoShape 23"/>
          <p:cNvSpPr>
            <a:spLocks noChangeArrowheads="1"/>
          </p:cNvSpPr>
          <p:nvPr/>
        </p:nvSpPr>
        <p:spPr bwMode="auto">
          <a:xfrm>
            <a:off x="7383463" y="3571875"/>
            <a:ext cx="244475" cy="195263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/>
          </a:p>
        </p:txBody>
      </p:sp>
      <p:sp>
        <p:nvSpPr>
          <p:cNvPr id="13328" name="Text Box 24"/>
          <p:cNvSpPr txBox="1">
            <a:spLocks noChangeArrowheads="1"/>
          </p:cNvSpPr>
          <p:nvPr/>
        </p:nvSpPr>
        <p:spPr bwMode="auto">
          <a:xfrm>
            <a:off x="7467600" y="3490913"/>
            <a:ext cx="525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</a:rPr>
              <a:t>s’</a:t>
            </a: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H="1">
            <a:off x="7677150" y="2971800"/>
            <a:ext cx="307975" cy="61277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TextBox 19"/>
          <p:cNvSpPr txBox="1">
            <a:spLocks noChangeArrowheads="1"/>
          </p:cNvSpPr>
          <p:nvPr/>
        </p:nvSpPr>
        <p:spPr bwMode="auto">
          <a:xfrm>
            <a:off x="685800" y="4506913"/>
            <a:ext cx="1865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Sample of V(s):</a:t>
            </a:r>
          </a:p>
        </p:txBody>
      </p:sp>
      <p:sp>
        <p:nvSpPr>
          <p:cNvPr id="15380" name="TextBox 21"/>
          <p:cNvSpPr txBox="1">
            <a:spLocks noChangeArrowheads="1"/>
          </p:cNvSpPr>
          <p:nvPr/>
        </p:nvSpPr>
        <p:spPr bwMode="auto">
          <a:xfrm>
            <a:off x="685800" y="5181600"/>
            <a:ext cx="1825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Update to V(s):</a:t>
            </a:r>
          </a:p>
        </p:txBody>
      </p:sp>
    </p:spTree>
    <p:extLst>
      <p:ext uri="{BB962C8B-B14F-4D97-AF65-F5344CB8AC3E}">
        <p14:creationId xmlns:p14="http://schemas.microsoft.com/office/powerpoint/2010/main" val="226336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Moving Average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400" dirty="0" smtClean="0"/>
              <a:t>Exponential moving average </a:t>
            </a:r>
          </a:p>
          <a:p>
            <a:pPr lvl="1"/>
            <a:r>
              <a:rPr lang="en-US" sz="2000" dirty="0" smtClean="0"/>
              <a:t>Makes recent samples more important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Forgets about the past (distant past values were wrong anyway)</a:t>
            </a:r>
          </a:p>
          <a:p>
            <a:pPr lvl="1"/>
            <a:r>
              <a:rPr lang="en-US" sz="2000" dirty="0" smtClean="0"/>
              <a:t>Easy to compute from the running average 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Decreasing learning rate can give converging averages</a:t>
            </a:r>
          </a:p>
          <a:p>
            <a:endParaRPr lang="en-US" sz="2400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B8D987-9AA1-4F06-8345-E51F7708CD53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  <p:pic>
        <p:nvPicPr>
          <p:cNvPr id="16389" name="Picture 2" descr="\\.host\Shared Folders\Shared with PC\exp_moving_a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725" y="2667000"/>
            <a:ext cx="72294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3" descr="\\.host\Shared Folders\Shared with PC\exp_moving_avg_upda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800600"/>
            <a:ext cx="41719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187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Problems with TD Value Learning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791200" cy="4800600"/>
          </a:xfrm>
        </p:spPr>
        <p:txBody>
          <a:bodyPr/>
          <a:lstStyle/>
          <a:p>
            <a:r>
              <a:rPr lang="en-US" sz="2400" dirty="0" smtClean="0"/>
              <a:t>TD value leaning is a model-free way to do policy evaluation</a:t>
            </a:r>
          </a:p>
          <a:p>
            <a:r>
              <a:rPr lang="en-US" sz="2400" dirty="0" smtClean="0"/>
              <a:t>However, if we want to turn values into a (new) policy, we’re sunk: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Idea: learn Q-values directly</a:t>
            </a:r>
          </a:p>
          <a:p>
            <a:r>
              <a:rPr lang="en-US" sz="2400" dirty="0" smtClean="0"/>
              <a:t>Makes action selection model-free too!</a:t>
            </a:r>
          </a:p>
        </p:txBody>
      </p:sp>
      <p:pic>
        <p:nvPicPr>
          <p:cNvPr id="1638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733800"/>
            <a:ext cx="3406775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82750" y="4483100"/>
            <a:ext cx="555625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477000" y="1752600"/>
            <a:ext cx="2209800" cy="2028825"/>
            <a:chOff x="2400" y="1401"/>
            <a:chExt cx="1392" cy="1278"/>
          </a:xfrm>
        </p:grpSpPr>
        <p:sp>
          <p:nvSpPr>
            <p:cNvPr id="16392" name="AutoShape 7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16406" name="Line 9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Line 11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9" name="Line 12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94" name="Oval 13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6402" name="Line 15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3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Line 17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" name="Line 18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96" name="Text Box 19"/>
            <p:cNvSpPr txBox="1">
              <a:spLocks noChangeArrowheads="1"/>
            </p:cNvSpPr>
            <p:nvPr/>
          </p:nvSpPr>
          <p:spPr bwMode="auto">
            <a:xfrm>
              <a:off x="3024" y="1680"/>
              <a:ext cx="1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sp>
          <p:nvSpPr>
            <p:cNvPr id="16397" name="Text Box 20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0000"/>
                  </a:solidFill>
                </a:rPr>
                <a:t>s</a:t>
              </a:r>
            </a:p>
          </p:txBody>
        </p:sp>
        <p:sp>
          <p:nvSpPr>
            <p:cNvPr id="16398" name="Text Box 21"/>
            <p:cNvSpPr txBox="1">
              <a:spLocks noChangeArrowheads="1"/>
            </p:cNvSpPr>
            <p:nvPr/>
          </p:nvSpPr>
          <p:spPr bwMode="auto">
            <a:xfrm>
              <a:off x="2976" y="1920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3333FF"/>
                  </a:solidFill>
                </a:rPr>
                <a:t>s, a</a:t>
              </a:r>
            </a:p>
          </p:txBody>
        </p:sp>
        <p:sp>
          <p:nvSpPr>
            <p:cNvPr id="16399" name="Text Box 22"/>
            <p:cNvSpPr txBox="1">
              <a:spLocks noChangeArrowheads="1"/>
            </p:cNvSpPr>
            <p:nvPr/>
          </p:nvSpPr>
          <p:spPr bwMode="auto">
            <a:xfrm>
              <a:off x="2616" y="2261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s,a,s’</a:t>
              </a:r>
            </a:p>
          </p:txBody>
        </p:sp>
        <p:sp>
          <p:nvSpPr>
            <p:cNvPr id="16400" name="AutoShape 23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/>
            </a:p>
          </p:txBody>
        </p:sp>
        <p:sp>
          <p:nvSpPr>
            <p:cNvPr id="16401" name="Text Box 24"/>
            <p:cNvSpPr txBox="1">
              <a:spLocks noChangeArrowheads="1"/>
            </p:cNvSpPr>
            <p:nvPr/>
          </p:nvSpPr>
          <p:spPr bwMode="auto">
            <a:xfrm>
              <a:off x="3173" y="2448"/>
              <a:ext cx="2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>
                  <a:solidFill>
                    <a:srgbClr val="CC0000"/>
                  </a:solidFill>
                </a:rPr>
                <a:t>s’</a:t>
              </a:r>
            </a:p>
          </p:txBody>
        </p:sp>
      </p:grpSp>
      <p:sp>
        <p:nvSpPr>
          <p:cNvPr id="16391" name="Slide Number Placeholder 2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7EA2B1-C943-4925-82E5-4FC85CD9F0A6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rickRed}{V_{i+1}^\pi(s) \leftarrow \sum_{s'} T(s, \pi(s), s') [R(s,\pi(s), s') + \gamma V_i^\pi(s')]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490"/>
  <p:tag name="PICTUREFILESIZE" val="4709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rickRed}{\pi(s) = \argmax_a Q^*(s,a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227"/>
  <p:tag name="PICTUREFILESIZE" val="2206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ue}{Q^*(s,a) = \sum_{s'} T(s,a,s') \left[ R(s,a,s') + \gamma V^*(s') \right]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431"/>
  <p:tag name="PICTUREFILESIZE" val="428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ue}{Q(s,a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64"/>
  <p:tag name="PICTUREFILESIZE" val="729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Q^*(s,a) = \sum_{s'} T(s,a,s') \left[ R(s,a,s') + \gamma \max_{a'} Q^*(s', a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MAGNIFICATION" val="1015"/>
  <p:tag name="ORIGWIDTH" val="507"/>
  <p:tag name="PICTUREFILESIZE" val="5366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Q(s,a) \leftarrow (1-\alpha) Q(s,a) + (\alpha) \left[ sample\right] 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MAGNIFICATION" val="1183"/>
  <p:tag name="ORIGWIDTH" val="379"/>
  <p:tag name="PICTUREFILESIZE" val="276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ue}{sample = R(s,a,s') + \gamma \max_{a'}Q(s',a'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351"/>
  <p:tag name="PICTUREFILESIZE" val="335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{\sc V}(s) = w_1 f_1(s) + w_2 f_2(s) + \ldots + w_n f_n(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27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413"/>
  <p:tag name="PICTUREFILESIZE" val="1852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{\sc Q}(s, a) = w_1 f_1(s, a) + w_2 f_2(s, a) + \ldots + w_n f_n(s, 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27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233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ue}{Q(s,a) \leftarrow Q(s,a) + \alpha \left[ error \right] 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272"/>
  <p:tag name="PICTUREFILESIZE" val="2016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lue}{w_i \leftarrow w_i + \alpha \left[ error \right] f_i(s, a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254"/>
  <p:tag name="PICTUREFILESIZE" val="183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V_{i+1}^\pi(s) \leftarrow \frac{1}{k} \sum_{i} sample_i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6"/>
  <p:tag name="PICTUREFILESIZE" val="282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{\sc Q}(s, a) = w_1 f_1(s, a) + w_2 f_2(s, a) + \ldots + w_n f_n(s, 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727"/>
  <p:tag name="BOXHEIGHT" val="381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2333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(x_i,y_i)_{i=1\ldots n}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61"/>
  <p:tag name="BOXHEIGHT" val="346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635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y_{n+1}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61"/>
  <p:tag name="BOXHEIGHT" val="346"/>
  <p:tag name="BOXFONT" val="10"/>
  <p:tag name="BOXWRAP" val="False"/>
  <p:tag name="WORKAROUNDTRANSPARENCYBUG" val="False"/>
  <p:tag name="ALLOWFONTSUBSTITUTION" val="False"/>
  <p:tag name="BITMAPFORMAT" val="pngmono"/>
  <p:tag name="ORIGWIDTH" val="46"/>
  <p:tag name="PICTUREFILESIZE" val="202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x_{n+1}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61"/>
  <p:tag name="BOXHEIGHT" val="346"/>
  <p:tag name="BOXFONT" val="10"/>
  <p:tag name="BOXWRAP" val="False"/>
  <p:tag name="WORKAROUNDTRANSPARENCYBUG" val="False"/>
  <p:tag name="ALLOWFONTSUBSTITUTION" val="False"/>
  <p:tag name="BITMAPFORMAT" val="pngmono"/>
  <p:tag name="ORIGWIDTH" val="47"/>
  <p:tag name="PICTUREFILESIZE" val="19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{n+1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8"/>
  <p:tag name="PICTUREFILESIZE" val="19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y}_{n+1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7"/>
  <p:tag name="PICTUREFILESIZE" val="228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*}&#10;\hat{y}_i=w_0 + w_1x_{i,1} + w_2x_{i,2}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8"/>
  <p:tag name="BOXHEIGHT" val="304"/>
  <p:tag name="BOXFONT" val="10"/>
  <p:tag name="BOXWRAP" val="False"/>
  <p:tag name="WORKAROUNDTRANSPARENCYBUG" val="False"/>
  <p:tag name="ALLOWFONTSUBSTITUTION" val="False"/>
  <p:tag name="BITMAPFORMAT" val="pngmono"/>
  <p:tag name="ORIGWIDTH" val="249"/>
  <p:tag name="PICTUREFILESIZE" val="1154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hat{y}_i=w_0+w_1x_i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3"/>
  <p:tag name="BOXHEIGHT" val="266"/>
  <p:tag name="BOXFONT" val="10"/>
  <p:tag name="BOXWRAP" val="False"/>
  <p:tag name="WORKAROUNDTRANSPARENCYBUG" val="False"/>
  <p:tag name="ALLOWFONTSUBSTITUTION" val="False"/>
  <p:tag name="BITMAPFORMAT" val="pngmono"/>
  <p:tag name="ORIGWIDTH" val="146"/>
  <p:tag name="PICTUREFILESIZE" val="67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sample_1 = R(s,\pi(s),s_1') +  \gamma V_i^\pi(s_1'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41"/>
  <p:tag name="PICTUREFILESIZE" val="2757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sample_2 = R(s,\pi(s),s_2') +  \gamma V_i^\pi(s_2'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41"/>
  <p:tag name="PICTUREFILESIZE" val="294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sample_k = R(s,\pi(s),s_k') +  \gamma V_i^\pi(s_k'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39"/>
  <p:tag name="PICTUREFILESIZE" val="2979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cdots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6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textcolor{BrickRed}{V_{i+1}^\pi(s) \leftarrow \sum_{s'} T(s, \pi(s), s') [R(s,\pi(s), s') + \gamma V_i^\pi(s')]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490"/>
  <p:tag name="PICTUREFILESIZE" val="4709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sample = R(s,\pi(s),s') +  \gamma V^\pi(s'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19"/>
  <p:tag name="PICTUREFILESIZE" val="2494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V^\pi(s) \leftarrow (1-\alpha) V^\pi(s) + (\alpha) sample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245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2767</TotalTime>
  <Words>1220</Words>
  <Application>Microsoft Office PowerPoint</Application>
  <PresentationFormat>全屏显示(4:3)</PresentationFormat>
  <Paragraphs>279</Paragraphs>
  <Slides>22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宋体</vt:lpstr>
      <vt:lpstr>Arial</vt:lpstr>
      <vt:lpstr>Calibri</vt:lpstr>
      <vt:lpstr>Helvetica</vt:lpstr>
      <vt:lpstr>Symbol</vt:lpstr>
      <vt:lpstr>Times New Roman</vt:lpstr>
      <vt:lpstr>Wingdings</vt:lpstr>
      <vt:lpstr>Office Theme</vt:lpstr>
      <vt:lpstr>Photo Editor Photo</vt:lpstr>
      <vt:lpstr>Chapter 7: Reinforcement Learning</vt:lpstr>
      <vt:lpstr>Reinforcement Learning强化学习</vt:lpstr>
      <vt:lpstr>Reinforcement Learning</vt:lpstr>
      <vt:lpstr>Passive Learning</vt:lpstr>
      <vt:lpstr>Model-Based Learning基于模型的学习</vt:lpstr>
      <vt:lpstr>Sample-Based Policy Evaluation?基于样本的策略评估</vt:lpstr>
      <vt:lpstr>Temporal-Difference Learning时序差分学习</vt:lpstr>
      <vt:lpstr>Exponential Moving Average</vt:lpstr>
      <vt:lpstr>Problems with TD Value Learning</vt:lpstr>
      <vt:lpstr>Active Learning主动学习</vt:lpstr>
      <vt:lpstr>Q-Learning</vt:lpstr>
      <vt:lpstr>Q-Learning Properties</vt:lpstr>
      <vt:lpstr>Exploration探索 / Exploitation开发</vt:lpstr>
      <vt:lpstr>Q-Learning</vt:lpstr>
      <vt:lpstr>The Story So Far: MDPs and RL</vt:lpstr>
      <vt:lpstr>Q-Learning</vt:lpstr>
      <vt:lpstr>Feature-Based Representations</vt:lpstr>
      <vt:lpstr>Linear Feature Functions 线性特征函数</vt:lpstr>
      <vt:lpstr>Function Approximation</vt:lpstr>
      <vt:lpstr>Linear regression</vt:lpstr>
      <vt:lpstr>Linear regression线性回归</vt:lpstr>
      <vt:lpstr>The End!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Chernova</dc:creator>
  <cp:lastModifiedBy>756983026@qq.com</cp:lastModifiedBy>
  <cp:revision>100</cp:revision>
  <dcterms:created xsi:type="dcterms:W3CDTF">2011-12-08T15:25:17Z</dcterms:created>
  <dcterms:modified xsi:type="dcterms:W3CDTF">2019-04-18T15:31:24Z</dcterms:modified>
</cp:coreProperties>
</file>