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Default Extension="bin" ContentType="application/vnd.openxmlformats-officedocument.oleObject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23"/>
  </p:notesMasterIdLst>
  <p:sldIdLst>
    <p:sldId id="256" r:id="rId2"/>
    <p:sldId id="257" r:id="rId3"/>
    <p:sldId id="261" r:id="rId4"/>
    <p:sldId id="278" r:id="rId5"/>
    <p:sldId id="264" r:id="rId6"/>
    <p:sldId id="282" r:id="rId7"/>
    <p:sldId id="284" r:id="rId8"/>
    <p:sldId id="285" r:id="rId9"/>
    <p:sldId id="28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83" r:id="rId2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4" Type="http://schemas.openxmlformats.org/officeDocument/2006/relationships/image" Target="../media/image1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C5993B-141C-4FF4-B785-38ADD60994CD}" type="datetimeFigureOut">
              <a:rPr lang="zh-CN" altLang="en-US" smtClean="0"/>
              <a:pPr/>
              <a:t>2017/9/2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69640A-9AC8-47F6-BEC2-76BADCBBF38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7EB09E2-0FAB-4D13-AD72-62A0802B010D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 altLang="zh-CN" smtClean="0"/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B1E4E0D-4E44-4069-B80E-745B22D8A3E9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  <a:ln cap="flat"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191FE7-DF0F-472E-B1ED-BFA2B7014793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  <a:ln cap="flat"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2" name="副标题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2017/9/2</a:t>
            </a:fld>
            <a:endParaRPr lang="zh-CN" altLang="en-US"/>
          </a:p>
        </p:txBody>
      </p:sp>
      <p:sp>
        <p:nvSpPr>
          <p:cNvPr id="20" name="页脚占位符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椭圆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2017/9/2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2017/9/2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2017/9/2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2017/9/2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椭圆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椭圆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2017/9/2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2017/9/2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2017/9/2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2017/9/2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2017/9/2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2017/9/2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9" name="流程图: 过程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流程图: 过程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饼形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椭圆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同心圆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标题占位符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24" name="日期占位符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pPr/>
              <a:t>2017/9/2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5" name="矩形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11.png"/><Relationship Id="rId12" Type="http://schemas.openxmlformats.org/officeDocument/2006/relationships/image" Target="../media/image3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0.png"/><Relationship Id="rId11" Type="http://schemas.openxmlformats.org/officeDocument/2006/relationships/image" Target="../media/image13.jpeg"/><Relationship Id="rId5" Type="http://schemas.openxmlformats.org/officeDocument/2006/relationships/image" Target="../media/image9.png"/><Relationship Id="rId10" Type="http://schemas.openxmlformats.org/officeDocument/2006/relationships/image" Target="http://211.71.86.13:8081/web/jp/&#27010;&#29575;/&#35762;&#20041;&#32593;&#32476;&#29256;/&#31532;&#19968;&#35762;.files/slide0006_image010.gif" TargetMode="External"/><Relationship Id="rId4" Type="http://schemas.openxmlformats.org/officeDocument/2006/relationships/audio" Target="../media/audio1.wav"/><Relationship Id="rId9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5" Type="http://schemas.openxmlformats.org/officeDocument/2006/relationships/oleObject" Target="../embeddings/oleObject4.bin"/><Relationship Id="rId4" Type="http://schemas.openxmlformats.org/officeDocument/2006/relationships/oleObject" Target="../embeddings/oleObject3.bin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714348" y="2214554"/>
            <a:ext cx="7772400" cy="1470025"/>
          </a:xfrm>
        </p:spPr>
        <p:txBody>
          <a:bodyPr anchor="ctr">
            <a:normAutofit/>
          </a:bodyPr>
          <a:lstStyle/>
          <a:p>
            <a:pPr algn="ctr" eaLnBrk="1" hangingPunct="1">
              <a:defRPr/>
            </a:pPr>
            <a:r>
              <a:rPr lang="zh-CN" altLang="en-US" sz="5400" dirty="0" smtClean="0"/>
              <a:t>概率论与数理统计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228600" y="762000"/>
            <a:ext cx="3048000" cy="3124200"/>
            <a:chOff x="144" y="480"/>
            <a:chExt cx="1920" cy="1968"/>
          </a:xfrm>
        </p:grpSpPr>
        <p:pic>
          <p:nvPicPr>
            <p:cNvPr id="39948" name="Picture 5" descr="specl040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44" y="480"/>
              <a:ext cx="1920" cy="1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9949" name="Rectangle 6"/>
            <p:cNvSpPr>
              <a:spLocks noChangeArrowheads="1"/>
            </p:cNvSpPr>
            <p:nvPr/>
          </p:nvSpPr>
          <p:spPr bwMode="auto">
            <a:xfrm>
              <a:off x="261" y="1852"/>
              <a:ext cx="1467" cy="5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kumimoji="0" lang="zh-CN" altLang="en-US" sz="2800" b="1" i="0">
                  <a:solidFill>
                    <a:schemeClr val="tx1"/>
                  </a:solidFill>
                  <a:ea typeface="宋体" pitchFamily="2" charset="-122"/>
                </a:rPr>
                <a:t>大量抛掷硬币</a:t>
              </a:r>
            </a:p>
            <a:p>
              <a:pPr eaLnBrk="0" hangingPunct="0"/>
              <a:r>
                <a:rPr kumimoji="0" lang="zh-CN" altLang="en-US" sz="2800" b="1" i="0">
                  <a:solidFill>
                    <a:schemeClr val="tx1"/>
                  </a:solidFill>
                  <a:ea typeface="宋体" pitchFamily="2" charset="-122"/>
                </a:rPr>
                <a:t>正面出现频率</a:t>
              </a:r>
              <a:endParaRPr kumimoji="0" lang="zh-CN" altLang="en-US" b="1" i="0">
                <a:solidFill>
                  <a:schemeClr val="tx1"/>
                </a:solidFill>
                <a:ea typeface="宋体" pitchFamily="2" charset="-122"/>
              </a:endParaRP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6172200" y="762000"/>
            <a:ext cx="2628900" cy="3068638"/>
            <a:chOff x="3744" y="1274"/>
            <a:chExt cx="1656" cy="1933"/>
          </a:xfrm>
        </p:grpSpPr>
        <p:pic>
          <p:nvPicPr>
            <p:cNvPr id="39946" name="Picture 8" descr="字母使用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744" y="1274"/>
              <a:ext cx="1656" cy="14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9947" name="Rectangle 9"/>
            <p:cNvSpPr>
              <a:spLocks noChangeArrowheads="1"/>
            </p:cNvSpPr>
            <p:nvPr/>
          </p:nvSpPr>
          <p:spPr bwMode="auto">
            <a:xfrm>
              <a:off x="3891" y="2880"/>
              <a:ext cx="146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kumimoji="0" lang="zh-CN" altLang="en-US" sz="2800" b="1" i="0">
                  <a:solidFill>
                    <a:schemeClr val="tx1"/>
                  </a:solidFill>
                  <a:ea typeface="宋体" pitchFamily="2" charset="-122"/>
                </a:rPr>
                <a:t>字母使用频率</a:t>
              </a:r>
              <a:endParaRPr kumimoji="0" lang="zh-CN" altLang="en-US" b="1" i="0">
                <a:solidFill>
                  <a:schemeClr val="tx1"/>
                </a:solidFill>
                <a:ea typeface="宋体" pitchFamily="2" charset="-122"/>
              </a:endParaRPr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3352800" y="685800"/>
            <a:ext cx="2327275" cy="3581400"/>
            <a:chOff x="2328" y="1248"/>
            <a:chExt cx="1466" cy="2256"/>
          </a:xfrm>
        </p:grpSpPr>
        <p:pic>
          <p:nvPicPr>
            <p:cNvPr id="39944" name="Picture 11" descr="DW048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388" y="1248"/>
              <a:ext cx="1239" cy="15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9945" name="Rectangle 12"/>
            <p:cNvSpPr>
              <a:spLocks noChangeArrowheads="1"/>
            </p:cNvSpPr>
            <p:nvPr/>
          </p:nvSpPr>
          <p:spPr bwMode="auto">
            <a:xfrm>
              <a:off x="2328" y="2908"/>
              <a:ext cx="1466" cy="5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kumimoji="0" lang="zh-CN" altLang="en-US" sz="2800" b="1" i="0">
                  <a:solidFill>
                    <a:schemeClr val="tx1"/>
                  </a:solidFill>
                  <a:ea typeface="宋体" pitchFamily="2" charset="-122"/>
                </a:rPr>
                <a:t>生产过程中的</a:t>
              </a:r>
            </a:p>
            <a:p>
              <a:pPr eaLnBrk="0" hangingPunct="0"/>
              <a:r>
                <a:rPr kumimoji="0" lang="zh-CN" altLang="en-US" sz="2800" b="1" i="0">
                  <a:solidFill>
                    <a:schemeClr val="tx1"/>
                  </a:solidFill>
                  <a:ea typeface="宋体" pitchFamily="2" charset="-122"/>
                </a:rPr>
                <a:t>废品率</a:t>
              </a:r>
              <a:endParaRPr kumimoji="0" lang="zh-CN" altLang="en-US" b="1" i="0">
                <a:solidFill>
                  <a:schemeClr val="tx1"/>
                </a:solidFill>
                <a:ea typeface="宋体" pitchFamily="2" charset="-122"/>
              </a:endParaRPr>
            </a:p>
          </p:txBody>
        </p:sp>
      </p:grpSp>
      <p:pic>
        <p:nvPicPr>
          <p:cNvPr id="808973" name="Picture 13" descr="COMMUTE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357818" y="4343400"/>
            <a:ext cx="2895600" cy="217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08976" name="Picture 16" descr="68907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23896" y="4343400"/>
            <a:ext cx="3276600" cy="2182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089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089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089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089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3886200" y="533400"/>
            <a:ext cx="1071563" cy="1152525"/>
            <a:chOff x="431" y="391"/>
            <a:chExt cx="675" cy="726"/>
          </a:xfrm>
        </p:grpSpPr>
        <p:pic>
          <p:nvPicPr>
            <p:cNvPr id="1035" name="Picture 2" descr="pk2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431" y="391"/>
              <a:ext cx="529" cy="7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36" name="Picture 3" descr="pk1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575" y="391"/>
              <a:ext cx="531" cy="7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711686" name="Picture 6" descr="lx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553200" y="533400"/>
            <a:ext cx="1676400" cy="103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11688" name="Object 8"/>
          <p:cNvGraphicFramePr>
            <a:graphicFrameLocks noChangeAspect="1"/>
          </p:cNvGraphicFramePr>
          <p:nvPr/>
        </p:nvGraphicFramePr>
        <p:xfrm>
          <a:off x="5105400" y="533400"/>
          <a:ext cx="1244600" cy="1206500"/>
        </p:xfrm>
        <a:graphic>
          <a:graphicData uri="http://schemas.openxmlformats.org/presentationml/2006/ole">
            <p:oleObj spid="_x0000_s1026" r:id="rId8" imgW="1415491" imgH="1370686" progId="">
              <p:embed/>
            </p:oleObj>
          </a:graphicData>
        </a:graphic>
      </p:graphicFrame>
      <p:sp>
        <p:nvSpPr>
          <p:cNvPr id="711690" name="Rectangle 10"/>
          <p:cNvSpPr>
            <a:spLocks noChangeArrowheads="1"/>
          </p:cNvSpPr>
          <p:nvPr/>
        </p:nvSpPr>
        <p:spPr bwMode="auto">
          <a:xfrm>
            <a:off x="0" y="5410200"/>
            <a:ext cx="914400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6" tIns="45714" rIns="91426" bIns="45714"/>
          <a:lstStyle/>
          <a:p>
            <a:pPr algn="l"/>
            <a:r>
              <a:rPr kumimoji="0" lang="zh-CN" altLang="en-US" sz="4000" i="0">
                <a:solidFill>
                  <a:srgbClr val="CC3300"/>
                </a:solidFill>
                <a:latin typeface="楷体_GB2312" pitchFamily="49" charset="-122"/>
              </a:rPr>
              <a:t>在我们所生活的世界上</a:t>
            </a:r>
            <a:r>
              <a:rPr kumimoji="0" lang="en-US" altLang="zh-CN" sz="4000" i="0">
                <a:solidFill>
                  <a:srgbClr val="CC3300"/>
                </a:solidFill>
                <a:latin typeface="楷体_GB2312" pitchFamily="49" charset="-122"/>
              </a:rPr>
              <a:t>,</a:t>
            </a:r>
            <a:r>
              <a:rPr kumimoji="0" lang="zh-CN" altLang="en-US" sz="4000" i="0">
                <a:solidFill>
                  <a:srgbClr val="CC3300"/>
                </a:solidFill>
                <a:latin typeface="楷体_GB2312" pitchFamily="49" charset="-122"/>
              </a:rPr>
              <a:t>充满了不确定性</a:t>
            </a:r>
            <a:r>
              <a:rPr kumimoji="0" lang="zh-CN" altLang="en-US" sz="3600" b="1" i="0">
                <a:solidFill>
                  <a:srgbClr val="CC3300"/>
                </a:solidFill>
                <a:latin typeface="楷体_GB2312" pitchFamily="49" charset="-122"/>
              </a:rPr>
              <a:t/>
            </a:r>
            <a:br>
              <a:rPr kumimoji="0" lang="zh-CN" altLang="en-US" sz="3600" b="1" i="0">
                <a:solidFill>
                  <a:srgbClr val="CC3300"/>
                </a:solidFill>
                <a:latin typeface="楷体_GB2312" pitchFamily="49" charset="-122"/>
              </a:rPr>
            </a:br>
            <a:endParaRPr kumimoji="0" lang="zh-CN" altLang="en-US" sz="3600" i="0">
              <a:solidFill>
                <a:schemeClr val="tx1"/>
              </a:solidFill>
              <a:latin typeface="楷体_GB2312" pitchFamily="49" charset="-122"/>
            </a:endParaRPr>
          </a:p>
        </p:txBody>
      </p:sp>
      <p:sp>
        <p:nvSpPr>
          <p:cNvPr id="711685" name="Rectangle 5"/>
          <p:cNvSpPr>
            <a:spLocks noChangeArrowheads="1"/>
          </p:cNvSpPr>
          <p:nvPr/>
        </p:nvSpPr>
        <p:spPr bwMode="auto">
          <a:xfrm>
            <a:off x="0" y="1981200"/>
            <a:ext cx="9144000" cy="3048000"/>
          </a:xfrm>
          <a:prstGeom prst="rect">
            <a:avLst/>
          </a:prstGeom>
          <a:noFill/>
          <a:ln w="12700" cap="sq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91426" tIns="45713" rIns="91426" bIns="45713"/>
          <a:lstStyle/>
          <a:p>
            <a:pPr algn="l"/>
            <a:r>
              <a:rPr lang="en-US" altLang="zh-CN" sz="1700" b="1" i="0">
                <a:solidFill>
                  <a:srgbClr val="EAEAEA"/>
                </a:solidFill>
                <a:ea typeface="宋体" pitchFamily="2" charset="-122"/>
              </a:rPr>
              <a:t>        </a:t>
            </a:r>
            <a:r>
              <a:rPr lang="zh-CN" altLang="en-US" sz="4000" b="1" i="0">
                <a:solidFill>
                  <a:schemeClr val="tx1"/>
                </a:solidFill>
                <a:latin typeface="楷体_GB2312" pitchFamily="49" charset="-122"/>
              </a:rPr>
              <a:t>从扔硬币、掷骰子和玩扑克等简单的机会游戏</a:t>
            </a:r>
            <a:r>
              <a:rPr lang="en-US" altLang="zh-CN" sz="4000" b="1" i="0">
                <a:solidFill>
                  <a:schemeClr val="tx1"/>
                </a:solidFill>
                <a:latin typeface="楷体_GB2312" pitchFamily="49" charset="-122"/>
              </a:rPr>
              <a:t>,</a:t>
            </a:r>
            <a:r>
              <a:rPr lang="zh-CN" altLang="en-US" sz="4000" b="1" i="0">
                <a:solidFill>
                  <a:schemeClr val="tx1"/>
                </a:solidFill>
                <a:latin typeface="楷体_GB2312" pitchFamily="49" charset="-122"/>
              </a:rPr>
              <a:t>到复杂的社会现象</a:t>
            </a:r>
            <a:r>
              <a:rPr lang="en-US" altLang="zh-CN" sz="4000" b="1" i="0">
                <a:solidFill>
                  <a:schemeClr val="tx1"/>
                </a:solidFill>
                <a:latin typeface="楷体_GB2312" pitchFamily="49" charset="-122"/>
              </a:rPr>
              <a:t>;</a:t>
            </a:r>
            <a:r>
              <a:rPr lang="zh-CN" altLang="en-US" sz="4000" b="1" i="0">
                <a:solidFill>
                  <a:schemeClr val="tx1"/>
                </a:solidFill>
                <a:latin typeface="楷体_GB2312" pitchFamily="49" charset="-122"/>
              </a:rPr>
              <a:t>从婴儿的诞生</a:t>
            </a:r>
            <a:r>
              <a:rPr lang="en-US" altLang="zh-CN" sz="4000" b="1" i="0">
                <a:solidFill>
                  <a:schemeClr val="tx1"/>
                </a:solidFill>
                <a:latin typeface="楷体_GB2312" pitchFamily="49" charset="-122"/>
              </a:rPr>
              <a:t>,</a:t>
            </a:r>
            <a:r>
              <a:rPr lang="zh-CN" altLang="en-US" sz="4000" b="1" i="0">
                <a:solidFill>
                  <a:schemeClr val="tx1"/>
                </a:solidFill>
                <a:latin typeface="楷体_GB2312" pitchFamily="49" charset="-122"/>
              </a:rPr>
              <a:t>到世间万物的繁衍生息</a:t>
            </a:r>
            <a:r>
              <a:rPr lang="en-US" altLang="zh-CN" sz="4000" b="1" i="0">
                <a:solidFill>
                  <a:schemeClr val="tx1"/>
                </a:solidFill>
                <a:latin typeface="楷体_GB2312" pitchFamily="49" charset="-122"/>
              </a:rPr>
              <a:t>;</a:t>
            </a:r>
            <a:r>
              <a:rPr lang="zh-CN" altLang="en-US" sz="4000" b="1" i="0">
                <a:solidFill>
                  <a:schemeClr val="tx1"/>
                </a:solidFill>
                <a:latin typeface="楷体_GB2312" pitchFamily="49" charset="-122"/>
              </a:rPr>
              <a:t>从流星坠落</a:t>
            </a:r>
            <a:r>
              <a:rPr lang="en-US" altLang="zh-CN" sz="4000" b="1" i="0">
                <a:solidFill>
                  <a:schemeClr val="tx1"/>
                </a:solidFill>
                <a:latin typeface="楷体_GB2312" pitchFamily="49" charset="-122"/>
              </a:rPr>
              <a:t>,</a:t>
            </a:r>
            <a:r>
              <a:rPr lang="zh-CN" altLang="en-US" sz="4000" b="1" i="0">
                <a:solidFill>
                  <a:schemeClr val="tx1"/>
                </a:solidFill>
                <a:latin typeface="楷体_GB2312" pitchFamily="49" charset="-122"/>
              </a:rPr>
              <a:t>到大自然的千变万化</a:t>
            </a:r>
            <a:r>
              <a:rPr lang="en-US" altLang="zh-CN" sz="4000" b="1" i="0">
                <a:solidFill>
                  <a:schemeClr val="tx1"/>
                </a:solidFill>
              </a:rPr>
              <a:t>……</a:t>
            </a:r>
            <a:r>
              <a:rPr lang="en-US" altLang="zh-CN" sz="4000" b="1" i="0">
                <a:solidFill>
                  <a:schemeClr val="tx1"/>
                </a:solidFill>
                <a:latin typeface="楷体_GB2312" pitchFamily="49" charset="-122"/>
              </a:rPr>
              <a:t>,</a:t>
            </a:r>
            <a:r>
              <a:rPr lang="zh-CN" altLang="en-US" sz="4000" b="1" i="0">
                <a:solidFill>
                  <a:schemeClr val="tx1"/>
                </a:solidFill>
                <a:latin typeface="楷体_GB2312" pitchFamily="49" charset="-122"/>
              </a:rPr>
              <a:t>我们无时无刻不面临着不确定性（随机性）</a:t>
            </a:r>
            <a:r>
              <a:rPr lang="en-US" altLang="zh-CN" sz="1700" b="1" i="0">
                <a:solidFill>
                  <a:schemeClr val="tx1"/>
                </a:solidFill>
                <a:latin typeface="楷体_GB2312" pitchFamily="49" charset="-122"/>
              </a:rPr>
              <a:t>.</a:t>
            </a:r>
          </a:p>
        </p:txBody>
      </p: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2057400" y="457200"/>
            <a:ext cx="1533525" cy="1271588"/>
            <a:chOff x="1536" y="336"/>
            <a:chExt cx="966" cy="801"/>
          </a:xfrm>
        </p:grpSpPr>
        <p:pic>
          <p:nvPicPr>
            <p:cNvPr id="1033" name="Picture 7" descr="http://211.71.86.13:8081/web/jp/概率/讲义网络版/第一讲.files/slide0006_image010.gif"/>
            <p:cNvPicPr>
              <a:picLocks noChangeAspect="1" noChangeArrowheads="1"/>
            </p:cNvPicPr>
            <p:nvPr/>
          </p:nvPicPr>
          <p:blipFill>
            <a:blip r:embed="rId9" r:link="rId10"/>
            <a:srcRect/>
            <a:stretch>
              <a:fillRect/>
            </a:stretch>
          </p:blipFill>
          <p:spPr bwMode="auto">
            <a:xfrm>
              <a:off x="1536" y="336"/>
              <a:ext cx="966" cy="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34" name="Picture 11" descr="dice5"/>
            <p:cNvPicPr>
              <a:picLocks noChangeAspect="1" noChangeArrowheads="1"/>
            </p:cNvPicPr>
            <p:nvPr/>
          </p:nvPicPr>
          <p:blipFill>
            <a:blip r:embed="rId11">
              <a:clrChange>
                <a:clrFrom>
                  <a:srgbClr val="050D5E"/>
                </a:clrFrom>
                <a:clrTo>
                  <a:srgbClr val="050D5E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728" y="624"/>
              <a:ext cx="616" cy="5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711694" name="Picture 14" descr="specl040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304800" y="381000"/>
            <a:ext cx="1447800" cy="136842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</p:pic>
    </p:spTree>
  </p:cSld>
  <p:clrMapOvr>
    <a:masterClrMapping/>
  </p:clrMapOvr>
  <p:transition advTm="10000">
    <p:zoom/>
    <p:sndAc>
      <p:stSnd>
        <p:snd r:embed="rId4" name="TYPE.WAV" builtIn="1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11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116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116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116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116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116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116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116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116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1690" grpId="0" autoUpdateAnimBg="0"/>
      <p:bldP spid="711685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3730" name="Picture 2" descr="YLSDD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9800" y="533400"/>
            <a:ext cx="1487488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3731" name="Picture 3" descr="亚里士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00800" y="457200"/>
            <a:ext cx="14732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3732" name="Rectangle 4"/>
          <p:cNvSpPr>
            <a:spLocks noChangeArrowheads="1"/>
          </p:cNvSpPr>
          <p:nvPr/>
        </p:nvSpPr>
        <p:spPr bwMode="auto">
          <a:xfrm>
            <a:off x="381000" y="6400800"/>
            <a:ext cx="8763000" cy="224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6" tIns="45713" rIns="91426" bIns="45713"/>
          <a:lstStyle/>
          <a:p>
            <a:pPr algn="l"/>
            <a:endParaRPr lang="zh-CN" altLang="zh-CN" sz="4000" i="0">
              <a:solidFill>
                <a:schemeClr val="tx1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713733" name="Rectangle 5"/>
          <p:cNvSpPr>
            <a:spLocks noChangeArrowheads="1"/>
          </p:cNvSpPr>
          <p:nvPr/>
        </p:nvSpPr>
        <p:spPr bwMode="auto">
          <a:xfrm>
            <a:off x="381000" y="2362200"/>
            <a:ext cx="83121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4000" i="0">
                <a:solidFill>
                  <a:schemeClr val="tx1"/>
                </a:solidFill>
                <a:latin typeface="楷体_GB2312" pitchFamily="49" charset="-122"/>
              </a:rPr>
              <a:t>从亚里士多德时代开始，哲学家们就</a:t>
            </a:r>
          </a:p>
        </p:txBody>
      </p:sp>
      <p:sp>
        <p:nvSpPr>
          <p:cNvPr id="713734" name="Rectangle 6"/>
          <p:cNvSpPr>
            <a:spLocks noChangeArrowheads="1"/>
          </p:cNvSpPr>
          <p:nvPr/>
        </p:nvSpPr>
        <p:spPr bwMode="auto">
          <a:xfrm>
            <a:off x="0" y="3124200"/>
            <a:ext cx="88201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4000" i="0">
                <a:solidFill>
                  <a:schemeClr val="tx1"/>
                </a:solidFill>
                <a:latin typeface="楷体_GB2312" pitchFamily="49" charset="-122"/>
              </a:rPr>
              <a:t>已经认识到随机性在生活中的作用，他</a:t>
            </a:r>
          </a:p>
        </p:txBody>
      </p:sp>
      <p:sp>
        <p:nvSpPr>
          <p:cNvPr id="713735" name="Rectangle 7"/>
          <p:cNvSpPr>
            <a:spLocks noChangeArrowheads="1"/>
          </p:cNvSpPr>
          <p:nvPr/>
        </p:nvSpPr>
        <p:spPr bwMode="auto">
          <a:xfrm>
            <a:off x="0" y="3810000"/>
            <a:ext cx="89154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4000" i="0">
                <a:solidFill>
                  <a:schemeClr val="tx1"/>
                </a:solidFill>
                <a:latin typeface="楷体_GB2312" pitchFamily="49" charset="-122"/>
              </a:rPr>
              <a:t>们把随机性看作为破坏生活规律、超越</a:t>
            </a:r>
          </a:p>
        </p:txBody>
      </p:sp>
      <p:sp>
        <p:nvSpPr>
          <p:cNvPr id="713736" name="Rectangle 8"/>
          <p:cNvSpPr>
            <a:spLocks noChangeArrowheads="1"/>
          </p:cNvSpPr>
          <p:nvPr/>
        </p:nvSpPr>
        <p:spPr bwMode="auto">
          <a:xfrm>
            <a:off x="0" y="4495800"/>
            <a:ext cx="88201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4000" i="0">
                <a:solidFill>
                  <a:schemeClr val="tx1"/>
                </a:solidFill>
                <a:latin typeface="楷体_GB2312" pitchFamily="49" charset="-122"/>
              </a:rPr>
              <a:t>了人们理解能力范围的东西</a:t>
            </a:r>
            <a:r>
              <a:rPr lang="en-US" altLang="zh-CN" sz="4000" i="0">
                <a:solidFill>
                  <a:schemeClr val="tx1"/>
                </a:solidFill>
                <a:latin typeface="楷体_GB2312" pitchFamily="49" charset="-122"/>
              </a:rPr>
              <a:t>. </a:t>
            </a:r>
            <a:r>
              <a:rPr lang="zh-CN" altLang="en-US" sz="4000" i="0">
                <a:solidFill>
                  <a:schemeClr val="tx1"/>
                </a:solidFill>
                <a:latin typeface="楷体_GB2312" pitchFamily="49" charset="-122"/>
              </a:rPr>
              <a:t>他们没有</a:t>
            </a:r>
          </a:p>
        </p:txBody>
      </p:sp>
      <p:sp>
        <p:nvSpPr>
          <p:cNvPr id="713737" name="Rectangle 9"/>
          <p:cNvSpPr>
            <a:spLocks noChangeArrowheads="1"/>
          </p:cNvSpPr>
          <p:nvPr/>
        </p:nvSpPr>
        <p:spPr bwMode="auto">
          <a:xfrm>
            <a:off x="0" y="5181600"/>
            <a:ext cx="88201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4000" i="0">
                <a:solidFill>
                  <a:schemeClr val="tx1"/>
                </a:solidFill>
                <a:latin typeface="楷体_GB2312" pitchFamily="49" charset="-122"/>
              </a:rPr>
              <a:t>认识到有可能去研究随机性，或者是去</a:t>
            </a:r>
          </a:p>
        </p:txBody>
      </p:sp>
      <p:sp>
        <p:nvSpPr>
          <p:cNvPr id="713738" name="Rectangle 10"/>
          <p:cNvSpPr>
            <a:spLocks noChangeArrowheads="1"/>
          </p:cNvSpPr>
          <p:nvPr/>
        </p:nvSpPr>
        <p:spPr bwMode="auto">
          <a:xfrm>
            <a:off x="0" y="5867400"/>
            <a:ext cx="77406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4000" i="0">
                <a:solidFill>
                  <a:schemeClr val="tx1"/>
                </a:solidFill>
                <a:latin typeface="楷体_GB2312" pitchFamily="49" charset="-122"/>
              </a:rPr>
              <a:t>测量不定性</a:t>
            </a:r>
            <a:r>
              <a:rPr lang="en-US" altLang="zh-CN" sz="4000" i="0">
                <a:solidFill>
                  <a:schemeClr val="tx1"/>
                </a:solidFill>
                <a:latin typeface="楷体_GB2312" pitchFamily="49" charset="-122"/>
              </a:rPr>
              <a:t>.-</a:t>
            </a:r>
            <a:r>
              <a:rPr lang="zh-CN" altLang="en-US" sz="4000" i="0">
                <a:latin typeface="楷体_GB2312" pitchFamily="49" charset="-122"/>
              </a:rPr>
              <a:t>不可知论的起源。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13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137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37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137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137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137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137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137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137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137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137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137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137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137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137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7137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137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3732" grpId="0" autoUpdateAnimBg="0"/>
      <p:bldP spid="713733" grpId="0" autoUpdateAnimBg="0"/>
      <p:bldP spid="713734" grpId="0" autoUpdateAnimBg="0"/>
      <p:bldP spid="713735" grpId="0" autoUpdateAnimBg="0"/>
      <p:bldP spid="713736" grpId="0" autoUpdateAnimBg="0"/>
      <p:bldP spid="713737" grpId="0" autoUpdateAnimBg="0"/>
      <p:bldP spid="713738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4755" name="Object 3"/>
          <p:cNvGraphicFramePr>
            <a:graphicFrameLocks noChangeAspect="1"/>
          </p:cNvGraphicFramePr>
          <p:nvPr/>
        </p:nvGraphicFramePr>
        <p:xfrm>
          <a:off x="609600" y="5181600"/>
          <a:ext cx="1525588" cy="1176338"/>
        </p:xfrm>
        <a:graphic>
          <a:graphicData uri="http://schemas.openxmlformats.org/presentationml/2006/ole">
            <p:oleObj spid="_x0000_s2050" r:id="rId3" imgW="4239895" imgH="3268345" progId="">
              <p:embed/>
            </p:oleObj>
          </a:graphicData>
        </a:graphic>
      </p:graphicFrame>
      <p:graphicFrame>
        <p:nvGraphicFramePr>
          <p:cNvPr id="714756" name="Object 4"/>
          <p:cNvGraphicFramePr>
            <a:graphicFrameLocks noChangeAspect="1"/>
          </p:cNvGraphicFramePr>
          <p:nvPr/>
        </p:nvGraphicFramePr>
        <p:xfrm>
          <a:off x="3429000" y="5029200"/>
          <a:ext cx="1295400" cy="1370013"/>
        </p:xfrm>
        <a:graphic>
          <a:graphicData uri="http://schemas.openxmlformats.org/presentationml/2006/ole">
            <p:oleObj spid="_x0000_s2051" r:id="rId4" imgW="1952244" imgH="2065630" progId="">
              <p:embed/>
            </p:oleObj>
          </a:graphicData>
        </a:graphic>
      </p:graphicFrame>
      <p:graphicFrame>
        <p:nvGraphicFramePr>
          <p:cNvPr id="714757" name="Object 5"/>
          <p:cNvGraphicFramePr>
            <a:graphicFrameLocks noChangeAspect="1"/>
          </p:cNvGraphicFramePr>
          <p:nvPr/>
        </p:nvGraphicFramePr>
        <p:xfrm>
          <a:off x="5486400" y="5029200"/>
          <a:ext cx="1144588" cy="1143000"/>
        </p:xfrm>
        <a:graphic>
          <a:graphicData uri="http://schemas.openxmlformats.org/presentationml/2006/ole">
            <p:oleObj spid="_x0000_s2052" r:id="rId5" imgW="782726" imgH="781812" progId="">
              <p:embed/>
            </p:oleObj>
          </a:graphicData>
        </a:graphic>
      </p:graphicFrame>
      <p:graphicFrame>
        <p:nvGraphicFramePr>
          <p:cNvPr id="714758" name="Object 6"/>
          <p:cNvGraphicFramePr>
            <a:graphicFrameLocks noChangeAspect="1"/>
          </p:cNvGraphicFramePr>
          <p:nvPr/>
        </p:nvGraphicFramePr>
        <p:xfrm>
          <a:off x="7315200" y="4953000"/>
          <a:ext cx="1200150" cy="1204913"/>
        </p:xfrm>
        <a:graphic>
          <a:graphicData uri="http://schemas.openxmlformats.org/presentationml/2006/ole">
            <p:oleObj spid="_x0000_s2053" r:id="rId6" imgW="1195121" imgH="1202436" progId="">
              <p:embed/>
            </p:oleObj>
          </a:graphicData>
        </a:graphic>
      </p:graphicFrame>
      <p:sp>
        <p:nvSpPr>
          <p:cNvPr id="714759" name="Rectangle 7"/>
          <p:cNvSpPr>
            <a:spLocks noChangeArrowheads="1"/>
          </p:cNvSpPr>
          <p:nvPr/>
        </p:nvSpPr>
        <p:spPr bwMode="auto">
          <a:xfrm>
            <a:off x="228600" y="533400"/>
            <a:ext cx="89154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4000" i="0" dirty="0">
                <a:solidFill>
                  <a:schemeClr val="tx1"/>
                </a:solidFill>
                <a:latin typeface="楷体_GB2312" pitchFamily="49" charset="-122"/>
              </a:rPr>
              <a:t>将</a:t>
            </a:r>
            <a:r>
              <a:rPr lang="zh-CN" altLang="en-US" sz="4000" i="0" dirty="0">
                <a:solidFill>
                  <a:srgbClr val="FF0000"/>
                </a:solidFill>
                <a:latin typeface="楷体_GB2312" pitchFamily="49" charset="-122"/>
              </a:rPr>
              <a:t>不确定性（随机性）数量化</a:t>
            </a:r>
            <a:r>
              <a:rPr lang="zh-CN" altLang="en-US" sz="4000" i="0" dirty="0">
                <a:solidFill>
                  <a:schemeClr val="tx1"/>
                </a:solidFill>
                <a:latin typeface="楷体_GB2312" pitchFamily="49" charset="-122"/>
              </a:rPr>
              <a:t>，尝试研</a:t>
            </a:r>
          </a:p>
        </p:txBody>
      </p:sp>
      <p:sp>
        <p:nvSpPr>
          <p:cNvPr id="714760" name="Rectangle 8"/>
          <p:cNvSpPr>
            <a:spLocks noChangeArrowheads="1"/>
          </p:cNvSpPr>
          <p:nvPr/>
        </p:nvSpPr>
        <p:spPr bwMode="auto">
          <a:xfrm>
            <a:off x="0" y="1447800"/>
            <a:ext cx="9144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4000" i="0" dirty="0">
                <a:solidFill>
                  <a:schemeClr val="tx1"/>
                </a:solidFill>
                <a:latin typeface="楷体_GB2312" pitchFamily="49" charset="-122"/>
              </a:rPr>
              <a:t>究随机现象，</a:t>
            </a:r>
            <a:r>
              <a:rPr lang="zh-CN" altLang="en-US" sz="4000" i="0" dirty="0" smtClean="0">
                <a:solidFill>
                  <a:schemeClr val="tx1"/>
                </a:solidFill>
                <a:latin typeface="楷体_GB2312" pitchFamily="49" charset="-122"/>
              </a:rPr>
              <a:t>是后期</a:t>
            </a:r>
            <a:r>
              <a:rPr lang="zh-CN" altLang="en-US" sz="4000" dirty="0" smtClean="0">
                <a:latin typeface="楷体_GB2312" pitchFamily="49" charset="-122"/>
              </a:rPr>
              <a:t>才开始的。</a:t>
            </a:r>
            <a:endParaRPr lang="zh-CN" altLang="en-US" sz="4000" i="0" dirty="0">
              <a:solidFill>
                <a:schemeClr val="tx1"/>
              </a:solidFill>
              <a:latin typeface="楷体_GB2312" pitchFamily="49" charset="-122"/>
            </a:endParaRPr>
          </a:p>
        </p:txBody>
      </p:sp>
      <p:sp>
        <p:nvSpPr>
          <p:cNvPr id="714761" name="Rectangle 9"/>
          <p:cNvSpPr>
            <a:spLocks noChangeArrowheads="1"/>
          </p:cNvSpPr>
          <p:nvPr/>
        </p:nvSpPr>
        <p:spPr bwMode="auto">
          <a:xfrm>
            <a:off x="0" y="2209800"/>
            <a:ext cx="954087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4000" i="0" dirty="0" smtClean="0">
                <a:solidFill>
                  <a:schemeClr val="tx1"/>
                </a:solidFill>
                <a:latin typeface="楷体_GB2312" pitchFamily="49" charset="-122"/>
              </a:rPr>
              <a:t>还</a:t>
            </a:r>
            <a:r>
              <a:rPr lang="zh-CN" altLang="en-US" sz="4000" i="0" dirty="0">
                <a:solidFill>
                  <a:schemeClr val="tx1"/>
                </a:solidFill>
                <a:latin typeface="楷体_GB2312" pitchFamily="49" charset="-122"/>
              </a:rPr>
              <a:t>不能说这个努力已经十分成功了，</a:t>
            </a:r>
          </a:p>
        </p:txBody>
      </p:sp>
      <p:sp>
        <p:nvSpPr>
          <p:cNvPr id="714762" name="Rectangle 10"/>
          <p:cNvSpPr>
            <a:spLocks noChangeArrowheads="1"/>
          </p:cNvSpPr>
          <p:nvPr/>
        </p:nvSpPr>
        <p:spPr bwMode="auto">
          <a:xfrm>
            <a:off x="0" y="2971800"/>
            <a:ext cx="9144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4000" i="0">
                <a:solidFill>
                  <a:schemeClr val="tx1"/>
                </a:solidFill>
                <a:latin typeface="楷体_GB2312" pitchFamily="49" charset="-122"/>
              </a:rPr>
              <a:t>但就是那些已得到的成果，已经给人类</a:t>
            </a:r>
          </a:p>
        </p:txBody>
      </p:sp>
      <p:sp>
        <p:nvSpPr>
          <p:cNvPr id="714763" name="Rectangle 11"/>
          <p:cNvSpPr>
            <a:spLocks noChangeArrowheads="1"/>
          </p:cNvSpPr>
          <p:nvPr/>
        </p:nvSpPr>
        <p:spPr bwMode="auto">
          <a:xfrm>
            <a:off x="0" y="3886200"/>
            <a:ext cx="9144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4000" i="0">
                <a:solidFill>
                  <a:schemeClr val="tx1"/>
                </a:solidFill>
                <a:latin typeface="楷体_GB2312" pitchFamily="49" charset="-122"/>
              </a:rPr>
              <a:t>活动的一切领域带来了一场革命。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47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47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47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147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147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147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147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147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147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147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147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147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147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147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147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147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147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147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4759" grpId="0" autoUpdateAnimBg="0"/>
      <p:bldP spid="714760" grpId="0" autoUpdateAnimBg="0"/>
      <p:bldP spid="714761" grpId="0" autoUpdateAnimBg="0"/>
      <p:bldP spid="714762" grpId="0" autoUpdateAnimBg="0"/>
      <p:bldP spid="714763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022" name="Text Box 6"/>
          <p:cNvSpPr txBox="1">
            <a:spLocks noChangeArrowheads="1"/>
          </p:cNvSpPr>
          <p:nvPr/>
        </p:nvSpPr>
        <p:spPr bwMode="auto">
          <a:xfrm>
            <a:off x="2362200" y="381000"/>
            <a:ext cx="3352800" cy="7016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4000" b="1" i="0">
                <a:solidFill>
                  <a:srgbClr val="0000FF"/>
                </a:solidFill>
                <a:latin typeface="楷体_GB2312" pitchFamily="49" charset="-122"/>
              </a:rPr>
              <a:t>本学科的</a:t>
            </a:r>
            <a:r>
              <a:rPr lang="zh-CN" altLang="en-US" sz="4000" i="0">
                <a:solidFill>
                  <a:srgbClr val="0000FF"/>
                </a:solidFill>
                <a:latin typeface="楷体_GB2312" pitchFamily="49" charset="-122"/>
              </a:rPr>
              <a:t> </a:t>
            </a:r>
            <a:r>
              <a:rPr lang="en-US" altLang="zh-CN" sz="4000">
                <a:solidFill>
                  <a:srgbClr val="0000FF"/>
                </a:solidFill>
                <a:latin typeface="楷体_GB2312" pitchFamily="49" charset="-122"/>
              </a:rPr>
              <a:t>ABC</a:t>
            </a:r>
          </a:p>
        </p:txBody>
      </p:sp>
      <p:sp>
        <p:nvSpPr>
          <p:cNvPr id="726023" name="Text Box 7"/>
          <p:cNvSpPr txBox="1">
            <a:spLocks noChangeArrowheads="1"/>
          </p:cNvSpPr>
          <p:nvPr/>
        </p:nvSpPr>
        <p:spPr bwMode="auto">
          <a:xfrm>
            <a:off x="762000" y="1143000"/>
            <a:ext cx="5687776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200" b="1" i="0">
                <a:solidFill>
                  <a:srgbClr val="660066"/>
                </a:solidFill>
                <a:latin typeface="楷体_GB2312" pitchFamily="49" charset="-122"/>
              </a:rPr>
              <a:t>概率</a:t>
            </a:r>
            <a:r>
              <a:rPr lang="en-US" altLang="zh-CN" sz="2200" b="1" i="0">
                <a:solidFill>
                  <a:srgbClr val="660066"/>
                </a:solidFill>
              </a:rPr>
              <a:t>——</a:t>
            </a:r>
            <a:r>
              <a:rPr lang="en-US" altLang="zh-CN" sz="2200" b="1" i="0">
                <a:solidFill>
                  <a:srgbClr val="660066"/>
                </a:solidFill>
                <a:latin typeface="楷体_GB2312" pitchFamily="49" charset="-122"/>
              </a:rPr>
              <a:t> </a:t>
            </a:r>
            <a:r>
              <a:rPr lang="zh-CN" altLang="en-US" sz="2200" b="1" i="0">
                <a:solidFill>
                  <a:srgbClr val="FF6600"/>
                </a:solidFill>
                <a:latin typeface="楷体_GB2312" pitchFamily="49" charset="-122"/>
              </a:rPr>
              <a:t>随机事件出现的可能性大小的度量</a:t>
            </a:r>
          </a:p>
        </p:txBody>
      </p:sp>
      <p:sp>
        <p:nvSpPr>
          <p:cNvPr id="726024" name="Text Box 8"/>
          <p:cNvSpPr txBox="1">
            <a:spLocks noChangeArrowheads="1"/>
          </p:cNvSpPr>
          <p:nvPr/>
        </p:nvSpPr>
        <p:spPr bwMode="auto">
          <a:xfrm>
            <a:off x="179388" y="1725613"/>
            <a:ext cx="4621212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zh-CN" sz="2200" b="1" i="0" dirty="0">
                <a:solidFill>
                  <a:srgbClr val="660066"/>
                </a:solidFill>
              </a:rPr>
              <a:t>——</a:t>
            </a:r>
            <a:r>
              <a:rPr lang="en-US" altLang="zh-CN" sz="2200" b="1" i="0" dirty="0">
                <a:solidFill>
                  <a:srgbClr val="660066"/>
                </a:solidFill>
                <a:latin typeface="楷体_GB2312" pitchFamily="49" charset="-122"/>
              </a:rPr>
              <a:t> </a:t>
            </a:r>
            <a:r>
              <a:rPr lang="zh-CN" altLang="en-US" sz="2200" b="1" i="0" dirty="0">
                <a:solidFill>
                  <a:srgbClr val="660066"/>
                </a:solidFill>
                <a:latin typeface="楷体_GB2312" pitchFamily="49" charset="-122"/>
              </a:rPr>
              <a:t>其起源于博弈问题</a:t>
            </a:r>
            <a:r>
              <a:rPr lang="en-US" altLang="zh-CN" sz="2200" b="1" i="0" dirty="0">
                <a:solidFill>
                  <a:srgbClr val="660066"/>
                </a:solidFill>
                <a:latin typeface="楷体_GB2312" pitchFamily="49" charset="-122"/>
              </a:rPr>
              <a:t>.</a:t>
            </a:r>
          </a:p>
        </p:txBody>
      </p:sp>
      <p:sp>
        <p:nvSpPr>
          <p:cNvPr id="726027" name="Text Box 11"/>
          <p:cNvSpPr txBox="1">
            <a:spLocks noChangeArrowheads="1"/>
          </p:cNvSpPr>
          <p:nvPr/>
        </p:nvSpPr>
        <p:spPr bwMode="auto">
          <a:xfrm>
            <a:off x="1371600" y="2667000"/>
            <a:ext cx="5266185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200" b="1" i="0">
                <a:solidFill>
                  <a:srgbClr val="660066"/>
                </a:solidFill>
                <a:latin typeface="楷体_GB2312" pitchFamily="49" charset="-122"/>
              </a:rPr>
              <a:t>16</a:t>
            </a:r>
            <a:r>
              <a:rPr lang="zh-CN" altLang="en-US" sz="2200" b="1" i="0">
                <a:solidFill>
                  <a:srgbClr val="660066"/>
                </a:solidFill>
                <a:latin typeface="楷体_GB2312" pitchFamily="49" charset="-122"/>
              </a:rPr>
              <a:t>世纪意大利学者开始研究掷骰子等赌博</a:t>
            </a:r>
          </a:p>
        </p:txBody>
      </p:sp>
      <p:sp>
        <p:nvSpPr>
          <p:cNvPr id="726028" name="Text Box 12"/>
          <p:cNvSpPr txBox="1">
            <a:spLocks noChangeArrowheads="1"/>
          </p:cNvSpPr>
          <p:nvPr/>
        </p:nvSpPr>
        <p:spPr bwMode="auto">
          <a:xfrm>
            <a:off x="228600" y="3505200"/>
            <a:ext cx="5976316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200" b="1" i="0" dirty="0">
                <a:solidFill>
                  <a:srgbClr val="660066"/>
                </a:solidFill>
                <a:latin typeface="楷体_GB2312" pitchFamily="49" charset="-122"/>
              </a:rPr>
              <a:t>中的一些问题；</a:t>
            </a:r>
            <a:r>
              <a:rPr lang="en-US" altLang="zh-CN" sz="2200" b="1" i="0" dirty="0">
                <a:solidFill>
                  <a:srgbClr val="660066"/>
                </a:solidFill>
                <a:latin typeface="楷体_GB2312" pitchFamily="49" charset="-122"/>
              </a:rPr>
              <a:t>17</a:t>
            </a:r>
            <a:r>
              <a:rPr lang="zh-CN" altLang="en-US" sz="2200" b="1" i="0" dirty="0">
                <a:solidFill>
                  <a:srgbClr val="660066"/>
                </a:solidFill>
                <a:latin typeface="楷体_GB2312" pitchFamily="49" charset="-122"/>
              </a:rPr>
              <a:t>世纪中叶，法国数学家</a:t>
            </a:r>
            <a:r>
              <a:rPr lang="en-US" altLang="zh-CN" sz="2200" b="1" i="0" dirty="0">
                <a:solidFill>
                  <a:srgbClr val="660066"/>
                </a:solidFill>
                <a:latin typeface="楷体_GB2312" pitchFamily="49" charset="-122"/>
              </a:rPr>
              <a:t>B. </a:t>
            </a:r>
            <a:r>
              <a:rPr lang="zh-CN" altLang="en-US" sz="2200" b="1" i="0" dirty="0">
                <a:solidFill>
                  <a:srgbClr val="660066"/>
                </a:solidFill>
                <a:latin typeface="楷体_GB2312" pitchFamily="49" charset="-122"/>
              </a:rPr>
              <a:t>帕</a:t>
            </a:r>
          </a:p>
        </p:txBody>
      </p:sp>
      <p:sp>
        <p:nvSpPr>
          <p:cNvPr id="726029" name="Text Box 13"/>
          <p:cNvSpPr txBox="1">
            <a:spLocks noChangeArrowheads="1"/>
          </p:cNvSpPr>
          <p:nvPr/>
        </p:nvSpPr>
        <p:spPr bwMode="auto">
          <a:xfrm>
            <a:off x="152400" y="4267200"/>
            <a:ext cx="89916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200" b="1" i="0">
                <a:solidFill>
                  <a:srgbClr val="660066"/>
                </a:solidFill>
                <a:latin typeface="楷体_GB2312" pitchFamily="49" charset="-122"/>
              </a:rPr>
              <a:t>斯卡、荷兰数学家</a:t>
            </a:r>
            <a:r>
              <a:rPr lang="en-US" altLang="zh-CN" sz="2200" b="1" i="0">
                <a:solidFill>
                  <a:srgbClr val="660066"/>
                </a:solidFill>
                <a:latin typeface="楷体_GB2312" pitchFamily="49" charset="-122"/>
              </a:rPr>
              <a:t>C. </a:t>
            </a:r>
            <a:r>
              <a:rPr lang="zh-CN" altLang="en-US" sz="2200" b="1" i="0">
                <a:solidFill>
                  <a:srgbClr val="660066"/>
                </a:solidFill>
                <a:latin typeface="楷体_GB2312" pitchFamily="49" charset="-122"/>
              </a:rPr>
              <a:t>惠更斯 基于排列组合的方</a:t>
            </a:r>
          </a:p>
        </p:txBody>
      </p:sp>
      <p:sp>
        <p:nvSpPr>
          <p:cNvPr id="726030" name="Text Box 14"/>
          <p:cNvSpPr txBox="1">
            <a:spLocks noChangeArrowheads="1"/>
          </p:cNvSpPr>
          <p:nvPr/>
        </p:nvSpPr>
        <p:spPr bwMode="auto">
          <a:xfrm>
            <a:off x="228600" y="4953000"/>
            <a:ext cx="89154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200" b="1" i="0">
                <a:solidFill>
                  <a:srgbClr val="660066"/>
                </a:solidFill>
                <a:latin typeface="楷体_GB2312" pitchFamily="49" charset="-122"/>
              </a:rPr>
              <a:t>法，研究了较复杂 的赌博问题， 解决了</a:t>
            </a:r>
            <a:r>
              <a:rPr lang="zh-CN" altLang="en-US" sz="2200" b="1" i="0">
                <a:solidFill>
                  <a:srgbClr val="660066"/>
                </a:solidFill>
              </a:rPr>
              <a:t>“</a:t>
            </a:r>
            <a:r>
              <a:rPr lang="zh-CN" altLang="en-US" sz="2200" b="1" i="0">
                <a:solidFill>
                  <a:srgbClr val="660066"/>
                </a:solidFill>
                <a:latin typeface="楷体_GB2312" pitchFamily="49" charset="-122"/>
              </a:rPr>
              <a:t> 合理</a:t>
            </a:r>
            <a:endParaRPr lang="zh-CN" altLang="en-US" sz="2200" i="0">
              <a:solidFill>
                <a:srgbClr val="CCECFF"/>
              </a:solidFill>
              <a:latin typeface="楷体_GB2312" pitchFamily="49" charset="-122"/>
            </a:endParaRPr>
          </a:p>
        </p:txBody>
      </p:sp>
      <p:sp>
        <p:nvSpPr>
          <p:cNvPr id="726031" name="Text Box 15"/>
          <p:cNvSpPr txBox="1">
            <a:spLocks noChangeArrowheads="1"/>
          </p:cNvSpPr>
          <p:nvPr/>
        </p:nvSpPr>
        <p:spPr bwMode="auto">
          <a:xfrm>
            <a:off x="228600" y="5715000"/>
            <a:ext cx="7331075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200" b="1" i="0">
                <a:solidFill>
                  <a:srgbClr val="660066"/>
                </a:solidFill>
                <a:latin typeface="楷体_GB2312" pitchFamily="49" charset="-122"/>
              </a:rPr>
              <a:t>分配赌注问题</a:t>
            </a:r>
            <a:r>
              <a:rPr lang="zh-CN" altLang="en-US" sz="2200" b="1" i="0">
                <a:solidFill>
                  <a:srgbClr val="660066"/>
                </a:solidFill>
              </a:rPr>
              <a:t>”</a:t>
            </a:r>
            <a:r>
              <a:rPr lang="zh-CN" altLang="en-US" sz="2200" b="1" i="0">
                <a:solidFill>
                  <a:srgbClr val="660066"/>
                </a:solidFill>
                <a:latin typeface="楷体_GB2312" pitchFamily="49" charset="-122"/>
              </a:rPr>
              <a:t> </a:t>
            </a:r>
            <a:r>
              <a:rPr lang="en-US" altLang="zh-CN" sz="2200" b="1" i="0">
                <a:solidFill>
                  <a:srgbClr val="660066"/>
                </a:solidFill>
                <a:latin typeface="楷体_GB2312" pitchFamily="49" charset="-122"/>
              </a:rPr>
              <a:t>( </a:t>
            </a:r>
            <a:r>
              <a:rPr lang="zh-CN" altLang="en-US" sz="2200" b="1" i="0">
                <a:solidFill>
                  <a:srgbClr val="660066"/>
                </a:solidFill>
                <a:latin typeface="楷体_GB2312" pitchFamily="49" charset="-122"/>
              </a:rPr>
              <a:t>即得分问题 </a:t>
            </a:r>
            <a:r>
              <a:rPr lang="en-US" altLang="zh-CN" sz="2200" b="1" i="0">
                <a:solidFill>
                  <a:srgbClr val="660066"/>
                </a:solidFill>
                <a:latin typeface="楷体_GB2312" pitchFamily="49" charset="-122"/>
              </a:rPr>
              <a:t>).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26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26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26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726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9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726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1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26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40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726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6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726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6022" grpId="0" animBg="1" autoUpdateAnimBg="0"/>
      <p:bldP spid="726023" grpId="0" autoUpdateAnimBg="0"/>
      <p:bldP spid="726024" grpId="0" autoUpdateAnimBg="0"/>
      <p:bldP spid="726027" grpId="0" autoUpdateAnimBg="0"/>
      <p:bldP spid="726028" grpId="0" autoUpdateAnimBg="0"/>
      <p:bldP spid="726029" grpId="0" autoUpdateAnimBg="0"/>
      <p:bldP spid="726030" grpId="0" autoUpdateAnimBg="0"/>
      <p:bldP spid="726031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44" name="Text Box 4"/>
          <p:cNvSpPr txBox="1">
            <a:spLocks noChangeArrowheads="1"/>
          </p:cNvSpPr>
          <p:nvPr/>
        </p:nvSpPr>
        <p:spPr bwMode="auto">
          <a:xfrm>
            <a:off x="1165225" y="304800"/>
            <a:ext cx="7978775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200" b="1" i="0">
                <a:solidFill>
                  <a:srgbClr val="660066"/>
                </a:solidFill>
              </a:rPr>
              <a:t>对客观世界中随机现象的分析产生了概率</a:t>
            </a:r>
          </a:p>
        </p:txBody>
      </p:sp>
      <p:sp>
        <p:nvSpPr>
          <p:cNvPr id="727045" name="Text Box 5"/>
          <p:cNvSpPr txBox="1">
            <a:spLocks noChangeArrowheads="1"/>
          </p:cNvSpPr>
          <p:nvPr/>
        </p:nvSpPr>
        <p:spPr bwMode="auto">
          <a:xfrm>
            <a:off x="457200" y="914400"/>
            <a:ext cx="5937844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200" b="1" i="0">
                <a:solidFill>
                  <a:srgbClr val="660066"/>
                </a:solidFill>
              </a:rPr>
              <a:t>论；使 概率论 成为 数学的一个分支的真正奠  </a:t>
            </a:r>
            <a:endParaRPr lang="zh-CN" altLang="en-US" sz="2200" i="0">
              <a:solidFill>
                <a:srgbClr val="CCECFF"/>
              </a:solidFill>
            </a:endParaRPr>
          </a:p>
        </p:txBody>
      </p:sp>
      <p:sp>
        <p:nvSpPr>
          <p:cNvPr id="727046" name="Text Box 6"/>
          <p:cNvSpPr txBox="1">
            <a:spLocks noChangeArrowheads="1"/>
          </p:cNvSpPr>
          <p:nvPr/>
        </p:nvSpPr>
        <p:spPr bwMode="auto">
          <a:xfrm>
            <a:off x="457200" y="1477963"/>
            <a:ext cx="571663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200" b="1" i="0">
                <a:solidFill>
                  <a:srgbClr val="660066"/>
                </a:solidFill>
              </a:rPr>
              <a:t>基人是瑞士数学家</a:t>
            </a:r>
            <a:r>
              <a:rPr lang="en-US" altLang="zh-CN" sz="2200" b="1" i="0">
                <a:solidFill>
                  <a:srgbClr val="660066"/>
                </a:solidFill>
              </a:rPr>
              <a:t>J.</a:t>
            </a:r>
            <a:r>
              <a:rPr lang="zh-CN" altLang="en-US" sz="2200" b="1" i="0">
                <a:solidFill>
                  <a:srgbClr val="660066"/>
                </a:solidFill>
              </a:rPr>
              <a:t>伯努利；而概率论的飞速</a:t>
            </a:r>
          </a:p>
        </p:txBody>
      </p:sp>
      <p:sp>
        <p:nvSpPr>
          <p:cNvPr id="727047" name="Text Box 7"/>
          <p:cNvSpPr txBox="1">
            <a:spLocks noChangeArrowheads="1"/>
          </p:cNvSpPr>
          <p:nvPr/>
        </p:nvSpPr>
        <p:spPr bwMode="auto">
          <a:xfrm>
            <a:off x="457200" y="2011363"/>
            <a:ext cx="7292975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200" b="1" i="0">
                <a:solidFill>
                  <a:srgbClr val="660066"/>
                </a:solidFill>
              </a:rPr>
              <a:t>发展则在</a:t>
            </a:r>
            <a:r>
              <a:rPr lang="en-US" altLang="zh-CN" sz="2200" b="1" i="0">
                <a:solidFill>
                  <a:srgbClr val="660066"/>
                </a:solidFill>
              </a:rPr>
              <a:t>17</a:t>
            </a:r>
            <a:r>
              <a:rPr lang="zh-CN" altLang="en-US" sz="2200" b="1" i="0">
                <a:solidFill>
                  <a:srgbClr val="660066"/>
                </a:solidFill>
              </a:rPr>
              <a:t>世纪微积分学说建立以后</a:t>
            </a:r>
            <a:r>
              <a:rPr lang="en-US" altLang="zh-CN" sz="2200" b="1" i="0">
                <a:solidFill>
                  <a:srgbClr val="660066"/>
                </a:solidFill>
              </a:rPr>
              <a:t>.</a:t>
            </a:r>
          </a:p>
        </p:txBody>
      </p:sp>
      <p:sp>
        <p:nvSpPr>
          <p:cNvPr id="727048" name="Text Box 8"/>
          <p:cNvSpPr txBox="1">
            <a:spLocks noChangeArrowheads="1"/>
          </p:cNvSpPr>
          <p:nvPr/>
        </p:nvSpPr>
        <p:spPr bwMode="auto">
          <a:xfrm>
            <a:off x="1295400" y="2544763"/>
            <a:ext cx="78486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200" b="1" i="0" dirty="0">
                <a:solidFill>
                  <a:srgbClr val="660066"/>
                </a:solidFill>
              </a:rPr>
              <a:t>第二次世界大战军事上的需要以及大工业</a:t>
            </a:r>
          </a:p>
        </p:txBody>
      </p:sp>
      <p:sp>
        <p:nvSpPr>
          <p:cNvPr id="727049" name="Text Box 9"/>
          <p:cNvSpPr txBox="1">
            <a:spLocks noChangeArrowheads="1"/>
          </p:cNvSpPr>
          <p:nvPr/>
        </p:nvSpPr>
        <p:spPr bwMode="auto">
          <a:xfrm>
            <a:off x="457200" y="3154363"/>
            <a:ext cx="5827236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200" b="1" i="0">
                <a:solidFill>
                  <a:srgbClr val="660066"/>
                </a:solidFill>
              </a:rPr>
              <a:t>与管理的复杂化产生了运筹学、系统论、信息</a:t>
            </a:r>
          </a:p>
        </p:txBody>
      </p:sp>
      <p:sp>
        <p:nvSpPr>
          <p:cNvPr id="727050" name="Text Box 10"/>
          <p:cNvSpPr txBox="1">
            <a:spLocks noChangeArrowheads="1"/>
          </p:cNvSpPr>
          <p:nvPr/>
        </p:nvSpPr>
        <p:spPr bwMode="auto">
          <a:xfrm>
            <a:off x="473075" y="3687763"/>
            <a:ext cx="4211409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200" b="1" i="0">
                <a:solidFill>
                  <a:srgbClr val="660066"/>
                </a:solidFill>
              </a:rPr>
              <a:t>论、控制论与数理统计学等学科</a:t>
            </a:r>
            <a:r>
              <a:rPr lang="en-US" altLang="zh-CN" sz="2200" b="1" i="0">
                <a:solidFill>
                  <a:srgbClr val="660066"/>
                </a:solidFill>
              </a:rPr>
              <a:t>.</a:t>
            </a:r>
          </a:p>
        </p:txBody>
      </p:sp>
      <p:sp>
        <p:nvSpPr>
          <p:cNvPr id="727051" name="Text Box 11"/>
          <p:cNvSpPr txBox="1">
            <a:spLocks noChangeArrowheads="1"/>
          </p:cNvSpPr>
          <p:nvPr/>
        </p:nvSpPr>
        <p:spPr bwMode="auto">
          <a:xfrm>
            <a:off x="1177925" y="4221163"/>
            <a:ext cx="5545108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200" b="1" i="0">
                <a:solidFill>
                  <a:srgbClr val="660066"/>
                </a:solidFill>
              </a:rPr>
              <a:t>数理统计学是一门</a:t>
            </a:r>
            <a:r>
              <a:rPr lang="zh-CN" altLang="en-US" sz="2200" b="1" i="0">
                <a:solidFill>
                  <a:srgbClr val="FF6600"/>
                </a:solidFill>
              </a:rPr>
              <a:t>研究怎样去有效地收集、</a:t>
            </a:r>
          </a:p>
        </p:txBody>
      </p:sp>
      <p:sp>
        <p:nvSpPr>
          <p:cNvPr id="727052" name="Text Box 12"/>
          <p:cNvSpPr txBox="1">
            <a:spLocks noChangeArrowheads="1"/>
          </p:cNvSpPr>
          <p:nvPr/>
        </p:nvSpPr>
        <p:spPr bwMode="auto">
          <a:xfrm>
            <a:off x="517525" y="4830763"/>
            <a:ext cx="8626475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200" b="1" i="0">
                <a:solidFill>
                  <a:srgbClr val="FF6600"/>
                </a:solidFill>
              </a:rPr>
              <a:t>整理和分析带有随机性的数据，以对所考察的</a:t>
            </a:r>
          </a:p>
        </p:txBody>
      </p:sp>
      <p:sp>
        <p:nvSpPr>
          <p:cNvPr id="727053" name="Text Box 13"/>
          <p:cNvSpPr txBox="1">
            <a:spLocks noChangeArrowheads="1"/>
          </p:cNvSpPr>
          <p:nvPr/>
        </p:nvSpPr>
        <p:spPr bwMode="auto">
          <a:xfrm>
            <a:off x="549275" y="5486400"/>
            <a:ext cx="5827236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200" b="1" i="0">
                <a:solidFill>
                  <a:srgbClr val="FF6600"/>
                </a:solidFill>
              </a:rPr>
              <a:t>问题作出推断或预测，直至为采取一定的决策</a:t>
            </a:r>
          </a:p>
        </p:txBody>
      </p:sp>
      <p:sp>
        <p:nvSpPr>
          <p:cNvPr id="727054" name="Text Box 14"/>
          <p:cNvSpPr txBox="1">
            <a:spLocks noChangeArrowheads="1"/>
          </p:cNvSpPr>
          <p:nvPr/>
        </p:nvSpPr>
        <p:spPr bwMode="auto">
          <a:xfrm>
            <a:off x="533400" y="6126163"/>
            <a:ext cx="5136342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200" b="1" i="0">
                <a:solidFill>
                  <a:srgbClr val="FF6600"/>
                </a:solidFill>
              </a:rPr>
              <a:t>和行动提供依据和建议的 </a:t>
            </a:r>
            <a:r>
              <a:rPr lang="zh-CN" altLang="en-US" sz="2200" b="1" i="0">
                <a:solidFill>
                  <a:srgbClr val="660066"/>
                </a:solidFill>
              </a:rPr>
              <a:t>数学分支学科</a:t>
            </a:r>
            <a:r>
              <a:rPr lang="en-US" altLang="zh-CN" sz="2200" b="1" i="0">
                <a:solidFill>
                  <a:srgbClr val="660066"/>
                </a:solidFill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27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27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27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727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727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27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30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727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727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80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727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5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727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3000"/>
                            </p:stCondLst>
                            <p:childTnLst>
                              <p:par>
                                <p:cTn id="45" presetID="2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727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44" grpId="0" autoUpdateAnimBg="0"/>
      <p:bldP spid="727045" grpId="0" autoUpdateAnimBg="0"/>
      <p:bldP spid="727046" grpId="0" autoUpdateAnimBg="0"/>
      <p:bldP spid="727047" grpId="0" autoUpdateAnimBg="0"/>
      <p:bldP spid="727048" grpId="0" autoUpdateAnimBg="0"/>
      <p:bldP spid="727049" grpId="0" autoUpdateAnimBg="0"/>
      <p:bldP spid="727050" grpId="0" autoUpdateAnimBg="0"/>
      <p:bldP spid="727051" grpId="0" autoUpdateAnimBg="0"/>
      <p:bldP spid="727052" grpId="0" autoUpdateAnimBg="0"/>
      <p:bldP spid="727053" grpId="0" autoUpdateAnimBg="0"/>
      <p:bldP spid="727054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068" name="Text Box 4"/>
          <p:cNvSpPr txBox="1">
            <a:spLocks noChangeArrowheads="1"/>
          </p:cNvSpPr>
          <p:nvPr/>
        </p:nvSpPr>
        <p:spPr bwMode="auto">
          <a:xfrm>
            <a:off x="936625" y="792163"/>
            <a:ext cx="820737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b="1" i="0">
                <a:solidFill>
                  <a:srgbClr val="660066"/>
                </a:solidFill>
              </a:rPr>
              <a:t>统计方法的数学理论要用到很多近代数学</a:t>
            </a:r>
          </a:p>
        </p:txBody>
      </p:sp>
      <p:sp>
        <p:nvSpPr>
          <p:cNvPr id="728069" name="Text Box 5"/>
          <p:cNvSpPr txBox="1">
            <a:spLocks noChangeArrowheads="1"/>
          </p:cNvSpPr>
          <p:nvPr/>
        </p:nvSpPr>
        <p:spPr bwMode="auto">
          <a:xfrm>
            <a:off x="311150" y="1325563"/>
            <a:ext cx="736611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800" b="1" i="0">
                <a:solidFill>
                  <a:srgbClr val="660066"/>
                </a:solidFill>
              </a:rPr>
              <a:t>知识，如函数论、拓扑学、矩阵代数、组合数</a:t>
            </a:r>
          </a:p>
        </p:txBody>
      </p:sp>
      <p:sp>
        <p:nvSpPr>
          <p:cNvPr id="728070" name="Text Box 6"/>
          <p:cNvSpPr txBox="1">
            <a:spLocks noChangeArrowheads="1"/>
          </p:cNvSpPr>
          <p:nvPr/>
        </p:nvSpPr>
        <p:spPr bwMode="auto">
          <a:xfrm>
            <a:off x="311150" y="1965325"/>
            <a:ext cx="736611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800" b="1" i="0">
                <a:solidFill>
                  <a:srgbClr val="660066"/>
                </a:solidFill>
              </a:rPr>
              <a:t>学等等，但关系最密切的是概率论，故可以这</a:t>
            </a:r>
          </a:p>
        </p:txBody>
      </p:sp>
      <p:sp>
        <p:nvSpPr>
          <p:cNvPr id="728071" name="Text Box 7"/>
          <p:cNvSpPr txBox="1">
            <a:spLocks noChangeArrowheads="1"/>
          </p:cNvSpPr>
          <p:nvPr/>
        </p:nvSpPr>
        <p:spPr bwMode="auto">
          <a:xfrm>
            <a:off x="327025" y="2544763"/>
            <a:ext cx="881697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b="1" i="0">
                <a:solidFill>
                  <a:srgbClr val="660066"/>
                </a:solidFill>
              </a:rPr>
              <a:t>样说：</a:t>
            </a:r>
            <a:r>
              <a:rPr lang="zh-CN" altLang="en-US" sz="2800" b="1" i="0">
                <a:solidFill>
                  <a:srgbClr val="006600"/>
                </a:solidFill>
              </a:rPr>
              <a:t>概率论是数理统计学的基础，数理统计</a:t>
            </a:r>
          </a:p>
        </p:txBody>
      </p:sp>
      <p:sp>
        <p:nvSpPr>
          <p:cNvPr id="728072" name="Text Box 8"/>
          <p:cNvSpPr txBox="1">
            <a:spLocks noChangeArrowheads="1"/>
          </p:cNvSpPr>
          <p:nvPr/>
        </p:nvSpPr>
        <p:spPr bwMode="auto">
          <a:xfrm>
            <a:off x="381000" y="3230563"/>
            <a:ext cx="726763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800" b="1" i="0">
                <a:solidFill>
                  <a:srgbClr val="006600"/>
                </a:solidFill>
              </a:rPr>
              <a:t>学是概率论的一种应用</a:t>
            </a:r>
            <a:r>
              <a:rPr lang="en-US" altLang="zh-CN" sz="2800" b="1" i="0">
                <a:solidFill>
                  <a:srgbClr val="660066"/>
                </a:solidFill>
              </a:rPr>
              <a:t>.  </a:t>
            </a:r>
            <a:r>
              <a:rPr lang="zh-CN" altLang="en-US" sz="2800" b="1" i="0">
                <a:solidFill>
                  <a:srgbClr val="660066"/>
                </a:solidFill>
              </a:rPr>
              <a:t>但是它们是两个并列</a:t>
            </a:r>
          </a:p>
        </p:txBody>
      </p:sp>
      <p:sp>
        <p:nvSpPr>
          <p:cNvPr id="728073" name="Text Box 9"/>
          <p:cNvSpPr txBox="1">
            <a:spLocks noChangeArrowheads="1"/>
          </p:cNvSpPr>
          <p:nvPr/>
        </p:nvSpPr>
        <p:spPr bwMode="auto">
          <a:xfrm>
            <a:off x="381000" y="3840163"/>
            <a:ext cx="763587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800" b="1" i="0">
                <a:solidFill>
                  <a:srgbClr val="660066"/>
                </a:solidFill>
              </a:rPr>
              <a:t>的数学分支学科，并无从属关系</a:t>
            </a:r>
            <a:r>
              <a:rPr lang="en-US" altLang="zh-CN" sz="2800" b="1" i="0">
                <a:solidFill>
                  <a:srgbClr val="660066"/>
                </a:solidFill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28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28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28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728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728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6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28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8068" grpId="0" autoUpdateAnimBg="0"/>
      <p:bldP spid="728069" grpId="0" autoUpdateAnimBg="0"/>
      <p:bldP spid="728070" grpId="0" autoUpdateAnimBg="0"/>
      <p:bldP spid="728071" grpId="0" autoUpdateAnimBg="0"/>
      <p:bldP spid="728072" grpId="0" autoUpdateAnimBg="0"/>
      <p:bldP spid="728073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092" name="Rectangle 4"/>
          <p:cNvSpPr>
            <a:spLocks noChangeArrowheads="1"/>
          </p:cNvSpPr>
          <p:nvPr/>
        </p:nvSpPr>
        <p:spPr bwMode="auto">
          <a:xfrm>
            <a:off x="2438400" y="533400"/>
            <a:ext cx="3841750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4800" b="1" i="0">
                <a:solidFill>
                  <a:srgbClr val="000066"/>
                </a:solidFill>
                <a:ea typeface="华文彩云" pitchFamily="2" charset="-122"/>
              </a:rPr>
              <a:t>本学科的应用</a:t>
            </a:r>
          </a:p>
        </p:txBody>
      </p:sp>
      <p:sp>
        <p:nvSpPr>
          <p:cNvPr id="729093" name="Text Box 5"/>
          <p:cNvSpPr txBox="1">
            <a:spLocks noChangeArrowheads="1"/>
          </p:cNvSpPr>
          <p:nvPr/>
        </p:nvSpPr>
        <p:spPr bwMode="auto">
          <a:xfrm>
            <a:off x="1174750" y="1447800"/>
            <a:ext cx="75247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3600" b="1" i="0">
                <a:solidFill>
                  <a:srgbClr val="000099"/>
                </a:solidFill>
              </a:rPr>
              <a:t>概率统计理论与方法的应用几乎遍及</a:t>
            </a:r>
          </a:p>
        </p:txBody>
      </p:sp>
      <p:sp>
        <p:nvSpPr>
          <p:cNvPr id="729094" name="Text Box 6"/>
          <p:cNvSpPr txBox="1">
            <a:spLocks noChangeArrowheads="1"/>
          </p:cNvSpPr>
          <p:nvPr/>
        </p:nvSpPr>
        <p:spPr bwMode="auto">
          <a:xfrm>
            <a:off x="320675" y="2133600"/>
            <a:ext cx="84423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3600" b="1" i="0">
                <a:solidFill>
                  <a:srgbClr val="000099"/>
                </a:solidFill>
              </a:rPr>
              <a:t>所有科学技术领域、工农业生产和国民经</a:t>
            </a:r>
          </a:p>
        </p:txBody>
      </p:sp>
      <p:sp>
        <p:nvSpPr>
          <p:cNvPr id="729095" name="Text Box 7"/>
          <p:cNvSpPr txBox="1">
            <a:spLocks noChangeArrowheads="1"/>
          </p:cNvSpPr>
          <p:nvPr/>
        </p:nvSpPr>
        <p:spPr bwMode="auto">
          <a:xfrm>
            <a:off x="304800" y="2752725"/>
            <a:ext cx="454183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3600" b="1" i="0">
                <a:solidFill>
                  <a:srgbClr val="000099"/>
                </a:solidFill>
              </a:rPr>
              <a:t>济的各个部门中</a:t>
            </a:r>
            <a:r>
              <a:rPr lang="en-US" altLang="zh-CN" sz="3600" b="1" i="0">
                <a:solidFill>
                  <a:srgbClr val="000099"/>
                </a:solidFill>
              </a:rPr>
              <a:t>. </a:t>
            </a:r>
            <a:r>
              <a:rPr lang="zh-CN" altLang="en-US" sz="3600" b="1" i="0">
                <a:solidFill>
                  <a:srgbClr val="000099"/>
                </a:solidFill>
              </a:rPr>
              <a:t>例如</a:t>
            </a:r>
          </a:p>
        </p:txBody>
      </p:sp>
      <p:sp>
        <p:nvSpPr>
          <p:cNvPr id="729096" name="Text Box 8"/>
          <p:cNvSpPr txBox="1">
            <a:spLocks noChangeArrowheads="1"/>
          </p:cNvSpPr>
          <p:nvPr/>
        </p:nvSpPr>
        <p:spPr bwMode="auto">
          <a:xfrm>
            <a:off x="549275" y="3484563"/>
            <a:ext cx="832326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3600" b="1" i="0">
                <a:solidFill>
                  <a:srgbClr val="000099"/>
                </a:solidFill>
              </a:rPr>
              <a:t>      1.  </a:t>
            </a:r>
            <a:r>
              <a:rPr lang="zh-CN" altLang="en-US" sz="3600" b="1" i="0">
                <a:solidFill>
                  <a:srgbClr val="000099"/>
                </a:solidFill>
              </a:rPr>
              <a:t>气象、水文、地震预报、人口控制</a:t>
            </a:r>
          </a:p>
        </p:txBody>
      </p:sp>
      <p:sp>
        <p:nvSpPr>
          <p:cNvPr id="729097" name="Text Box 9"/>
          <p:cNvSpPr txBox="1">
            <a:spLocks noChangeArrowheads="1"/>
          </p:cNvSpPr>
          <p:nvPr/>
        </p:nvSpPr>
        <p:spPr bwMode="auto">
          <a:xfrm>
            <a:off x="320675" y="4065588"/>
            <a:ext cx="706596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3600" b="1" i="0">
                <a:solidFill>
                  <a:srgbClr val="000099"/>
                </a:solidFill>
              </a:rPr>
              <a:t>及预测都与</a:t>
            </a:r>
            <a:r>
              <a:rPr lang="en-US" altLang="zh-CN" sz="3600" b="1" i="0">
                <a:solidFill>
                  <a:srgbClr val="990033"/>
                </a:solidFill>
              </a:rPr>
              <a:t>《</a:t>
            </a:r>
            <a:r>
              <a:rPr lang="zh-CN" altLang="en-US" sz="3600" b="1" i="0">
                <a:solidFill>
                  <a:srgbClr val="990033"/>
                </a:solidFill>
              </a:rPr>
              <a:t>概率论</a:t>
            </a:r>
            <a:r>
              <a:rPr lang="en-US" altLang="zh-CN" sz="3600" b="1" i="0">
                <a:solidFill>
                  <a:srgbClr val="990033"/>
                </a:solidFill>
              </a:rPr>
              <a:t>》</a:t>
            </a:r>
            <a:r>
              <a:rPr lang="zh-CN" altLang="en-US" sz="3600" b="1" i="0">
                <a:solidFill>
                  <a:srgbClr val="000099"/>
                </a:solidFill>
              </a:rPr>
              <a:t>紧密相关；</a:t>
            </a:r>
          </a:p>
        </p:txBody>
      </p:sp>
      <p:sp>
        <p:nvSpPr>
          <p:cNvPr id="729098" name="Text Box 10"/>
          <p:cNvSpPr txBox="1">
            <a:spLocks noChangeArrowheads="1"/>
          </p:cNvSpPr>
          <p:nvPr/>
        </p:nvSpPr>
        <p:spPr bwMode="auto">
          <a:xfrm>
            <a:off x="1204913" y="4978400"/>
            <a:ext cx="763746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3600" b="1" i="0">
                <a:solidFill>
                  <a:srgbClr val="000099"/>
                </a:solidFill>
              </a:rPr>
              <a:t>2.  </a:t>
            </a:r>
            <a:r>
              <a:rPr lang="zh-CN" altLang="en-US" sz="3600" b="1" i="0">
                <a:solidFill>
                  <a:srgbClr val="000099"/>
                </a:solidFill>
              </a:rPr>
              <a:t>产品的抽样验收，新研制的药品能</a:t>
            </a:r>
            <a:endParaRPr lang="zh-CN" altLang="en-US" sz="3600" b="1" i="0">
              <a:solidFill>
                <a:srgbClr val="FF6600"/>
              </a:solidFill>
            </a:endParaRPr>
          </a:p>
        </p:txBody>
      </p:sp>
      <p:sp>
        <p:nvSpPr>
          <p:cNvPr id="729099" name="Text Box 11"/>
          <p:cNvSpPr txBox="1">
            <a:spLocks noChangeArrowheads="1"/>
          </p:cNvSpPr>
          <p:nvPr/>
        </p:nvSpPr>
        <p:spPr bwMode="auto">
          <a:xfrm>
            <a:off x="242888" y="5578475"/>
            <a:ext cx="890111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3600" b="1" i="0">
                <a:solidFill>
                  <a:srgbClr val="000099"/>
                </a:solidFill>
              </a:rPr>
              <a:t>否在临床中应用，均要用到</a:t>
            </a:r>
            <a:r>
              <a:rPr lang="en-US" altLang="zh-CN" sz="3600" b="1" i="0">
                <a:solidFill>
                  <a:srgbClr val="990033"/>
                </a:solidFill>
              </a:rPr>
              <a:t>《</a:t>
            </a:r>
            <a:r>
              <a:rPr lang="zh-CN" altLang="en-US" sz="3600" b="1" i="0">
                <a:solidFill>
                  <a:srgbClr val="990033"/>
                </a:solidFill>
              </a:rPr>
              <a:t>假设检验</a:t>
            </a:r>
            <a:r>
              <a:rPr lang="en-US" altLang="zh-CN" sz="3600" b="1" i="0">
                <a:solidFill>
                  <a:srgbClr val="990033"/>
                </a:solidFill>
              </a:rPr>
              <a:t>》</a:t>
            </a:r>
            <a:r>
              <a:rPr lang="zh-CN" altLang="en-US" sz="3600" b="1" i="0">
                <a:solidFill>
                  <a:srgbClr val="990033"/>
                </a:solidFill>
              </a:rPr>
              <a:t>；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29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29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29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729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729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6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29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80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729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9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729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9092" grpId="0"/>
      <p:bldP spid="729093" grpId="0" autoUpdateAnimBg="0"/>
      <p:bldP spid="729094" grpId="0" autoUpdateAnimBg="0"/>
      <p:bldP spid="729095" grpId="0" autoUpdateAnimBg="0"/>
      <p:bldP spid="729096" grpId="0" autoUpdateAnimBg="0"/>
      <p:bldP spid="729097" grpId="0" autoUpdateAnimBg="0"/>
      <p:bldP spid="729098" grpId="0" autoUpdateAnimBg="0"/>
      <p:bldP spid="729099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138" name="Text Box 2"/>
          <p:cNvSpPr txBox="1">
            <a:spLocks noChangeArrowheads="1"/>
          </p:cNvSpPr>
          <p:nvPr/>
        </p:nvSpPr>
        <p:spPr bwMode="auto">
          <a:xfrm>
            <a:off x="588963" y="333375"/>
            <a:ext cx="8555037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3600" b="1" i="0">
                <a:solidFill>
                  <a:srgbClr val="000099"/>
                </a:solidFill>
              </a:rPr>
              <a:t>3.  </a:t>
            </a:r>
            <a:r>
              <a:rPr lang="zh-CN" altLang="en-US" sz="3600" b="1" i="0">
                <a:solidFill>
                  <a:srgbClr val="000099"/>
                </a:solidFill>
              </a:rPr>
              <a:t>寻求最佳生产方案要进行</a:t>
            </a:r>
            <a:r>
              <a:rPr lang="en-US" altLang="zh-CN" sz="3600" b="1" i="0">
                <a:solidFill>
                  <a:srgbClr val="990033"/>
                </a:solidFill>
              </a:rPr>
              <a:t>《</a:t>
            </a:r>
            <a:r>
              <a:rPr lang="zh-CN" altLang="en-US" sz="3600" b="1" i="0">
                <a:solidFill>
                  <a:srgbClr val="990033"/>
                </a:solidFill>
                <a:ea typeface="宋体" pitchFamily="2" charset="-122"/>
              </a:rPr>
              <a:t>实验设计</a:t>
            </a:r>
            <a:r>
              <a:rPr lang="en-US" altLang="zh-CN" sz="3600" b="1" i="0">
                <a:solidFill>
                  <a:srgbClr val="990033"/>
                </a:solidFill>
              </a:rPr>
              <a:t>》</a:t>
            </a:r>
          </a:p>
        </p:txBody>
      </p:sp>
      <p:sp>
        <p:nvSpPr>
          <p:cNvPr id="731139" name="Text Box 3"/>
          <p:cNvSpPr txBox="1">
            <a:spLocks noChangeArrowheads="1"/>
          </p:cNvSpPr>
          <p:nvPr/>
        </p:nvSpPr>
        <p:spPr bwMode="auto">
          <a:xfrm>
            <a:off x="381000" y="836613"/>
            <a:ext cx="38544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3600" b="1" i="0">
                <a:solidFill>
                  <a:srgbClr val="000099"/>
                </a:solidFill>
              </a:rPr>
              <a:t>和</a:t>
            </a:r>
            <a:r>
              <a:rPr lang="en-US" altLang="zh-CN" sz="3600" b="1" i="0">
                <a:solidFill>
                  <a:srgbClr val="990033"/>
                </a:solidFill>
              </a:rPr>
              <a:t>《</a:t>
            </a:r>
            <a:r>
              <a:rPr lang="zh-CN" altLang="en-US" sz="3600" b="1" i="0">
                <a:solidFill>
                  <a:srgbClr val="990033"/>
                </a:solidFill>
                <a:ea typeface="宋体" pitchFamily="2" charset="-122"/>
              </a:rPr>
              <a:t>数据处理</a:t>
            </a:r>
            <a:r>
              <a:rPr lang="en-US" altLang="zh-CN" sz="3600" b="1" i="0">
                <a:solidFill>
                  <a:srgbClr val="990033"/>
                </a:solidFill>
              </a:rPr>
              <a:t>》</a:t>
            </a:r>
            <a:r>
              <a:rPr lang="zh-CN" altLang="en-US" sz="3600" b="1" i="0">
                <a:solidFill>
                  <a:srgbClr val="990033"/>
                </a:solidFill>
              </a:rPr>
              <a:t>；</a:t>
            </a:r>
          </a:p>
        </p:txBody>
      </p:sp>
      <p:sp>
        <p:nvSpPr>
          <p:cNvPr id="731140" name="Text Box 4"/>
          <p:cNvSpPr txBox="1">
            <a:spLocks noChangeArrowheads="1"/>
          </p:cNvSpPr>
          <p:nvPr/>
        </p:nvSpPr>
        <p:spPr bwMode="auto">
          <a:xfrm>
            <a:off x="738188" y="1557338"/>
            <a:ext cx="83248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3600" b="1" i="0">
                <a:solidFill>
                  <a:srgbClr val="000099"/>
                </a:solidFill>
              </a:rPr>
              <a:t>4.  </a:t>
            </a:r>
            <a:r>
              <a:rPr lang="zh-CN" altLang="en-US" sz="3600" b="1" i="0">
                <a:solidFill>
                  <a:srgbClr val="000099"/>
                </a:solidFill>
              </a:rPr>
              <a:t>电子系统的设计</a:t>
            </a:r>
            <a:r>
              <a:rPr lang="en-US" altLang="zh-CN" sz="3600" b="1" i="0">
                <a:solidFill>
                  <a:srgbClr val="000099"/>
                </a:solidFill>
              </a:rPr>
              <a:t>, </a:t>
            </a:r>
            <a:r>
              <a:rPr lang="zh-CN" altLang="en-US" sz="3600" b="1" i="0">
                <a:solidFill>
                  <a:srgbClr val="000099"/>
                </a:solidFill>
              </a:rPr>
              <a:t>火箭卫星的研制及其</a:t>
            </a:r>
            <a:endParaRPr lang="zh-CN" altLang="en-US" sz="3600" b="1" i="0">
              <a:solidFill>
                <a:srgbClr val="FF6600"/>
              </a:solidFill>
            </a:endParaRPr>
          </a:p>
        </p:txBody>
      </p:sp>
      <p:sp>
        <p:nvSpPr>
          <p:cNvPr id="731141" name="Text Box 5"/>
          <p:cNvSpPr txBox="1">
            <a:spLocks noChangeArrowheads="1"/>
          </p:cNvSpPr>
          <p:nvPr/>
        </p:nvSpPr>
        <p:spPr bwMode="auto">
          <a:xfrm>
            <a:off x="288925" y="2254250"/>
            <a:ext cx="652938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3600" b="1" i="0">
                <a:solidFill>
                  <a:srgbClr val="000099"/>
                </a:solidFill>
              </a:rPr>
              <a:t>发射都离不开</a:t>
            </a:r>
            <a:r>
              <a:rPr lang="en-US" altLang="zh-CN" sz="3600" b="1" i="0">
                <a:solidFill>
                  <a:srgbClr val="990033"/>
                </a:solidFill>
              </a:rPr>
              <a:t>《</a:t>
            </a:r>
            <a:r>
              <a:rPr lang="zh-CN" altLang="en-US" sz="3600" b="1" i="0">
                <a:solidFill>
                  <a:srgbClr val="990033"/>
                </a:solidFill>
                <a:ea typeface="宋体" pitchFamily="2" charset="-122"/>
              </a:rPr>
              <a:t>可靠性估计</a:t>
            </a:r>
            <a:r>
              <a:rPr lang="en-US" altLang="zh-CN" sz="3600" b="1" i="0">
                <a:solidFill>
                  <a:srgbClr val="990033"/>
                </a:solidFill>
              </a:rPr>
              <a:t>》; </a:t>
            </a:r>
            <a:r>
              <a:rPr lang="en-US" altLang="zh-CN" sz="3600" b="1" i="0">
                <a:solidFill>
                  <a:srgbClr val="FF6600"/>
                </a:solidFill>
              </a:rPr>
              <a:t> </a:t>
            </a:r>
          </a:p>
        </p:txBody>
      </p:sp>
      <p:sp>
        <p:nvSpPr>
          <p:cNvPr id="731142" name="Text Box 6"/>
          <p:cNvSpPr txBox="1">
            <a:spLocks noChangeArrowheads="1"/>
          </p:cNvSpPr>
          <p:nvPr/>
        </p:nvSpPr>
        <p:spPr bwMode="auto">
          <a:xfrm>
            <a:off x="819150" y="3068638"/>
            <a:ext cx="83248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3600" b="1" i="0">
                <a:solidFill>
                  <a:srgbClr val="000099"/>
                </a:solidFill>
              </a:rPr>
              <a:t>5.  </a:t>
            </a:r>
            <a:r>
              <a:rPr lang="zh-CN" altLang="en-US" sz="3600" b="1" i="0">
                <a:solidFill>
                  <a:srgbClr val="000099"/>
                </a:solidFill>
              </a:rPr>
              <a:t>处理通信问题</a:t>
            </a:r>
            <a:r>
              <a:rPr lang="en-US" altLang="zh-CN" sz="3600" b="1" i="0">
                <a:solidFill>
                  <a:srgbClr val="000099"/>
                </a:solidFill>
              </a:rPr>
              <a:t>, </a:t>
            </a:r>
            <a:r>
              <a:rPr lang="zh-CN" altLang="en-US" sz="3600" b="1" i="0">
                <a:solidFill>
                  <a:srgbClr val="000099"/>
                </a:solidFill>
              </a:rPr>
              <a:t>需要研究</a:t>
            </a:r>
            <a:r>
              <a:rPr lang="en-US" altLang="zh-CN" sz="3600" b="1" i="0">
                <a:solidFill>
                  <a:srgbClr val="990033"/>
                </a:solidFill>
              </a:rPr>
              <a:t>《</a:t>
            </a:r>
            <a:r>
              <a:rPr lang="zh-CN" altLang="en-US" sz="3600" b="1" i="0">
                <a:solidFill>
                  <a:srgbClr val="990033"/>
                </a:solidFill>
                <a:ea typeface="宋体" pitchFamily="2" charset="-122"/>
              </a:rPr>
              <a:t>信息论</a:t>
            </a:r>
            <a:r>
              <a:rPr lang="en-US" altLang="zh-CN" sz="3600" b="1" i="0">
                <a:solidFill>
                  <a:srgbClr val="990033"/>
                </a:solidFill>
              </a:rPr>
              <a:t>》</a:t>
            </a:r>
            <a:r>
              <a:rPr lang="zh-CN" altLang="en-US" sz="3600" b="1" i="0">
                <a:solidFill>
                  <a:srgbClr val="990033"/>
                </a:solidFill>
              </a:rPr>
              <a:t>；</a:t>
            </a:r>
            <a:endParaRPr lang="zh-CN" altLang="en-US" sz="2400" b="1" i="0">
              <a:solidFill>
                <a:srgbClr val="990033"/>
              </a:solidFill>
            </a:endParaRPr>
          </a:p>
        </p:txBody>
      </p:sp>
      <p:sp>
        <p:nvSpPr>
          <p:cNvPr id="731143" name="Text Box 7"/>
          <p:cNvSpPr txBox="1">
            <a:spLocks noChangeArrowheads="1"/>
          </p:cNvSpPr>
          <p:nvPr/>
        </p:nvSpPr>
        <p:spPr bwMode="auto">
          <a:xfrm>
            <a:off x="827088" y="3886200"/>
            <a:ext cx="786606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3600" b="1" i="0">
                <a:solidFill>
                  <a:srgbClr val="000099"/>
                </a:solidFill>
              </a:rPr>
              <a:t>6.   </a:t>
            </a:r>
            <a:r>
              <a:rPr lang="zh-CN" altLang="en-US" sz="3600" b="1" i="0">
                <a:solidFill>
                  <a:srgbClr val="000099"/>
                </a:solidFill>
              </a:rPr>
              <a:t>探讨太阳黑子的变化规律时</a:t>
            </a:r>
            <a:r>
              <a:rPr lang="en-US" altLang="zh-CN" sz="3600" b="1" i="0">
                <a:solidFill>
                  <a:srgbClr val="000099"/>
                </a:solidFill>
              </a:rPr>
              <a:t>,</a:t>
            </a:r>
            <a:r>
              <a:rPr lang="en-US" altLang="zh-CN" sz="3600" b="1" i="0">
                <a:solidFill>
                  <a:srgbClr val="990033"/>
                </a:solidFill>
              </a:rPr>
              <a:t>《</a:t>
            </a:r>
            <a:r>
              <a:rPr lang="zh-CN" altLang="en-US" sz="3600" b="1" i="0">
                <a:solidFill>
                  <a:srgbClr val="990033"/>
                </a:solidFill>
                <a:ea typeface="宋体" pitchFamily="2" charset="-122"/>
              </a:rPr>
              <a:t>时间</a:t>
            </a:r>
          </a:p>
        </p:txBody>
      </p:sp>
      <p:sp>
        <p:nvSpPr>
          <p:cNvPr id="731144" name="Text Box 8"/>
          <p:cNvSpPr txBox="1">
            <a:spLocks noChangeArrowheads="1"/>
          </p:cNvSpPr>
          <p:nvPr/>
        </p:nvSpPr>
        <p:spPr bwMode="auto">
          <a:xfrm>
            <a:off x="228600" y="4572000"/>
            <a:ext cx="538321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3600" b="1" i="0">
                <a:solidFill>
                  <a:srgbClr val="990033"/>
                </a:solidFill>
                <a:ea typeface="宋体" pitchFamily="2" charset="-122"/>
              </a:rPr>
              <a:t>序列分析</a:t>
            </a:r>
            <a:r>
              <a:rPr lang="en-US" altLang="zh-CN" sz="3600" b="1" i="0">
                <a:solidFill>
                  <a:srgbClr val="990033"/>
                </a:solidFill>
              </a:rPr>
              <a:t>》</a:t>
            </a:r>
            <a:r>
              <a:rPr lang="zh-CN" altLang="en-US" sz="3600" b="1" i="0">
                <a:solidFill>
                  <a:srgbClr val="000099"/>
                </a:solidFill>
              </a:rPr>
              <a:t>方法非常有用</a:t>
            </a:r>
            <a:r>
              <a:rPr lang="en-US" altLang="zh-CN" sz="3600" b="1" i="0">
                <a:solidFill>
                  <a:srgbClr val="000099"/>
                </a:solidFill>
              </a:rPr>
              <a:t>;</a:t>
            </a:r>
          </a:p>
        </p:txBody>
      </p:sp>
      <p:sp>
        <p:nvSpPr>
          <p:cNvPr id="731145" name="Text Box 9"/>
          <p:cNvSpPr txBox="1">
            <a:spLocks noChangeArrowheads="1"/>
          </p:cNvSpPr>
          <p:nvPr/>
        </p:nvSpPr>
        <p:spPr bwMode="auto">
          <a:xfrm>
            <a:off x="852488" y="5300663"/>
            <a:ext cx="80962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3600" b="1" i="0">
                <a:solidFill>
                  <a:srgbClr val="000099"/>
                </a:solidFill>
              </a:rPr>
              <a:t>7.  </a:t>
            </a:r>
            <a:r>
              <a:rPr lang="zh-CN" altLang="en-US" sz="3600" b="1" i="0">
                <a:solidFill>
                  <a:srgbClr val="000099"/>
                </a:solidFill>
              </a:rPr>
              <a:t>研究化学反应的时变率，要以</a:t>
            </a:r>
            <a:r>
              <a:rPr lang="en-US" altLang="zh-CN" sz="3600" b="1" i="0">
                <a:solidFill>
                  <a:srgbClr val="990033"/>
                </a:solidFill>
                <a:latin typeface="楷体_GB2312" pitchFamily="49" charset="-122"/>
              </a:rPr>
              <a:t>《</a:t>
            </a:r>
            <a:r>
              <a:rPr lang="zh-CN" altLang="en-US" sz="3600" b="1" i="0">
                <a:solidFill>
                  <a:srgbClr val="990033"/>
                </a:solidFill>
                <a:ea typeface="宋体" pitchFamily="2" charset="-122"/>
              </a:rPr>
              <a:t>马尔</a:t>
            </a:r>
          </a:p>
        </p:txBody>
      </p:sp>
      <p:sp>
        <p:nvSpPr>
          <p:cNvPr id="731146" name="Text Box 10"/>
          <p:cNvSpPr txBox="1">
            <a:spLocks noChangeArrowheads="1"/>
          </p:cNvSpPr>
          <p:nvPr/>
        </p:nvSpPr>
        <p:spPr bwMode="auto">
          <a:xfrm>
            <a:off x="133350" y="5943600"/>
            <a:ext cx="41211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3600" b="1" i="0">
                <a:solidFill>
                  <a:srgbClr val="990033"/>
                </a:solidFill>
                <a:ea typeface="宋体" pitchFamily="2" charset="-122"/>
              </a:rPr>
              <a:t>可夫过程</a:t>
            </a:r>
            <a:r>
              <a:rPr lang="en-US" altLang="zh-CN" sz="3600" b="1" i="0">
                <a:solidFill>
                  <a:srgbClr val="990033"/>
                </a:solidFill>
              </a:rPr>
              <a:t>》</a:t>
            </a:r>
            <a:r>
              <a:rPr lang="en-US" altLang="zh-CN" sz="3600" b="1" i="0">
                <a:solidFill>
                  <a:srgbClr val="FF6600"/>
                </a:solidFill>
              </a:rPr>
              <a:t> </a:t>
            </a:r>
            <a:r>
              <a:rPr lang="zh-CN" altLang="en-US" sz="3600" b="1" i="0">
                <a:solidFill>
                  <a:srgbClr val="000099"/>
                </a:solidFill>
              </a:rPr>
              <a:t>来描述</a:t>
            </a:r>
            <a:r>
              <a:rPr lang="en-US" altLang="zh-CN" sz="3600" b="1" i="0">
                <a:solidFill>
                  <a:srgbClr val="000099"/>
                </a:solidFill>
              </a:rPr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31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31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31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731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731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731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31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000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731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500"/>
                            </p:stCondLst>
                            <p:childTnLst>
                              <p:par>
                                <p:cTn id="38" presetID="2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731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1138" grpId="0" autoUpdateAnimBg="0"/>
      <p:bldP spid="731139" grpId="0" autoUpdateAnimBg="0"/>
      <p:bldP spid="731140" grpId="0" autoUpdateAnimBg="0"/>
      <p:bldP spid="731141" grpId="0" autoUpdateAnimBg="0"/>
      <p:bldP spid="731142" grpId="0" autoUpdateAnimBg="0"/>
      <p:bldP spid="731143" grpId="0" autoUpdateAnimBg="0"/>
      <p:bldP spid="731144" grpId="0" autoUpdateAnimBg="0"/>
      <p:bldP spid="731145" grpId="0" autoUpdateAnimBg="0"/>
      <p:bldP spid="731146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162" name="Text Box 2"/>
          <p:cNvSpPr txBox="1">
            <a:spLocks noChangeArrowheads="1"/>
          </p:cNvSpPr>
          <p:nvPr/>
        </p:nvSpPr>
        <p:spPr bwMode="auto">
          <a:xfrm>
            <a:off x="752475" y="436563"/>
            <a:ext cx="83915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zh-CN" sz="3600" b="1" i="0">
                <a:solidFill>
                  <a:srgbClr val="000099"/>
                </a:solidFill>
              </a:rPr>
              <a:t>8.  </a:t>
            </a:r>
            <a:r>
              <a:rPr lang="zh-CN" altLang="en-US" sz="3600" b="1" i="0">
                <a:solidFill>
                  <a:srgbClr val="000099"/>
                </a:solidFill>
              </a:rPr>
              <a:t>生物学中研究 群体的增长问题时，</a:t>
            </a:r>
          </a:p>
        </p:txBody>
      </p:sp>
      <p:sp>
        <p:nvSpPr>
          <p:cNvPr id="732163" name="Text Box 3"/>
          <p:cNvSpPr txBox="1">
            <a:spLocks noChangeArrowheads="1"/>
          </p:cNvSpPr>
          <p:nvPr/>
        </p:nvSpPr>
        <p:spPr bwMode="auto">
          <a:xfrm>
            <a:off x="144463" y="1044575"/>
            <a:ext cx="890111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3600" b="1" i="0">
                <a:solidFill>
                  <a:srgbClr val="000099"/>
                </a:solidFill>
              </a:rPr>
              <a:t>提出了生灭型</a:t>
            </a:r>
            <a:r>
              <a:rPr lang="en-US" altLang="zh-CN" sz="3600" b="1" i="0">
                <a:solidFill>
                  <a:srgbClr val="990033"/>
                </a:solidFill>
              </a:rPr>
              <a:t>《</a:t>
            </a:r>
            <a:r>
              <a:rPr lang="zh-CN" altLang="en-US" sz="3600" b="1" i="0">
                <a:solidFill>
                  <a:srgbClr val="990033"/>
                </a:solidFill>
                <a:ea typeface="宋体" pitchFamily="2" charset="-122"/>
              </a:rPr>
              <a:t>随机模型</a:t>
            </a:r>
            <a:r>
              <a:rPr lang="en-US" altLang="zh-CN" sz="3600" b="1" i="0">
                <a:solidFill>
                  <a:srgbClr val="990033"/>
                </a:solidFill>
              </a:rPr>
              <a:t>》</a:t>
            </a:r>
            <a:r>
              <a:rPr lang="zh-CN" altLang="en-US" sz="3600" b="1" i="0">
                <a:solidFill>
                  <a:srgbClr val="990033"/>
                </a:solidFill>
              </a:rPr>
              <a:t>，</a:t>
            </a:r>
            <a:r>
              <a:rPr lang="zh-CN" altLang="en-US" sz="3600" b="1" i="0">
                <a:solidFill>
                  <a:srgbClr val="000099"/>
                </a:solidFill>
              </a:rPr>
              <a:t>传染病流行问</a:t>
            </a:r>
          </a:p>
        </p:txBody>
      </p:sp>
      <p:sp>
        <p:nvSpPr>
          <p:cNvPr id="732164" name="Text Box 4"/>
          <p:cNvSpPr txBox="1">
            <a:spLocks noChangeArrowheads="1"/>
          </p:cNvSpPr>
          <p:nvPr/>
        </p:nvSpPr>
        <p:spPr bwMode="auto">
          <a:xfrm>
            <a:off x="173038" y="1730375"/>
            <a:ext cx="7983537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3600" b="1" i="0">
                <a:solidFill>
                  <a:srgbClr val="000099"/>
                </a:solidFill>
              </a:rPr>
              <a:t>题要用到多变量非线性</a:t>
            </a:r>
            <a:r>
              <a:rPr lang="en-US" altLang="zh-CN" sz="3600" b="1" i="0">
                <a:solidFill>
                  <a:srgbClr val="990033"/>
                </a:solidFill>
              </a:rPr>
              <a:t>《</a:t>
            </a:r>
            <a:r>
              <a:rPr lang="zh-CN" altLang="en-US" sz="3600" b="1" i="0">
                <a:solidFill>
                  <a:srgbClr val="990033"/>
                </a:solidFill>
                <a:ea typeface="宋体" pitchFamily="2" charset="-122"/>
              </a:rPr>
              <a:t>生灭过程</a:t>
            </a:r>
            <a:r>
              <a:rPr lang="en-US" altLang="zh-CN" sz="3600" b="1" i="0">
                <a:solidFill>
                  <a:srgbClr val="990033"/>
                </a:solidFill>
              </a:rPr>
              <a:t>》</a:t>
            </a:r>
            <a:r>
              <a:rPr lang="zh-CN" altLang="en-US" sz="3600" b="1" i="0">
                <a:solidFill>
                  <a:srgbClr val="990033"/>
                </a:solidFill>
              </a:rPr>
              <a:t>；</a:t>
            </a:r>
          </a:p>
        </p:txBody>
      </p:sp>
      <p:sp>
        <p:nvSpPr>
          <p:cNvPr id="732165" name="Text Box 5"/>
          <p:cNvSpPr txBox="1">
            <a:spLocks noChangeArrowheads="1"/>
          </p:cNvSpPr>
          <p:nvPr/>
        </p:nvSpPr>
        <p:spPr bwMode="auto">
          <a:xfrm>
            <a:off x="1108075" y="2482850"/>
            <a:ext cx="76136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3600" b="1" i="0">
                <a:solidFill>
                  <a:srgbClr val="000099"/>
                </a:solidFill>
              </a:rPr>
              <a:t>9.  </a:t>
            </a:r>
            <a:r>
              <a:rPr lang="zh-CN" altLang="en-US" sz="3600" b="1" i="0">
                <a:solidFill>
                  <a:srgbClr val="000099"/>
                </a:solidFill>
              </a:rPr>
              <a:t>许多服务系统，如电话通信、船舶</a:t>
            </a:r>
          </a:p>
        </p:txBody>
      </p:sp>
      <p:sp>
        <p:nvSpPr>
          <p:cNvPr id="732166" name="Text Box 6"/>
          <p:cNvSpPr txBox="1">
            <a:spLocks noChangeArrowheads="1"/>
          </p:cNvSpPr>
          <p:nvPr/>
        </p:nvSpPr>
        <p:spPr bwMode="auto">
          <a:xfrm>
            <a:off x="381000" y="3124200"/>
            <a:ext cx="84264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3600" b="1" i="0">
                <a:solidFill>
                  <a:srgbClr val="000099"/>
                </a:solidFill>
              </a:rPr>
              <a:t>装卸、机器维修、病人候诊、存货控制、</a:t>
            </a:r>
          </a:p>
        </p:txBody>
      </p:sp>
      <p:sp>
        <p:nvSpPr>
          <p:cNvPr id="732167" name="Text Box 7"/>
          <p:cNvSpPr txBox="1">
            <a:spLocks noChangeArrowheads="1"/>
          </p:cNvSpPr>
          <p:nvPr/>
        </p:nvSpPr>
        <p:spPr bwMode="auto">
          <a:xfrm>
            <a:off x="366713" y="3733800"/>
            <a:ext cx="8777287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3600" b="1" i="0">
                <a:solidFill>
                  <a:srgbClr val="000099"/>
                </a:solidFill>
              </a:rPr>
              <a:t>水库调度、购物排队、红绿灯转换等，都</a:t>
            </a:r>
          </a:p>
        </p:txBody>
      </p:sp>
      <p:sp>
        <p:nvSpPr>
          <p:cNvPr id="732168" name="Text Box 8"/>
          <p:cNvSpPr txBox="1">
            <a:spLocks noChangeArrowheads="1"/>
          </p:cNvSpPr>
          <p:nvPr/>
        </p:nvSpPr>
        <p:spPr bwMode="auto">
          <a:xfrm>
            <a:off x="182563" y="4373563"/>
            <a:ext cx="8961437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3600" b="1" i="0">
                <a:solidFill>
                  <a:srgbClr val="000099"/>
                </a:solidFill>
              </a:rPr>
              <a:t>可用一类概率模型来描述，其涉及到 的知</a:t>
            </a:r>
          </a:p>
        </p:txBody>
      </p:sp>
      <p:sp>
        <p:nvSpPr>
          <p:cNvPr id="732169" name="Text Box 9"/>
          <p:cNvSpPr txBox="1">
            <a:spLocks noChangeArrowheads="1"/>
          </p:cNvSpPr>
          <p:nvPr/>
        </p:nvSpPr>
        <p:spPr bwMode="auto">
          <a:xfrm>
            <a:off x="338138" y="4967288"/>
            <a:ext cx="40830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3600" b="1" i="0">
                <a:solidFill>
                  <a:srgbClr val="000099"/>
                </a:solidFill>
              </a:rPr>
              <a:t>识就是 </a:t>
            </a:r>
            <a:r>
              <a:rPr lang="en-US" altLang="zh-CN" sz="3600" b="1" i="0">
                <a:solidFill>
                  <a:srgbClr val="990033"/>
                </a:solidFill>
              </a:rPr>
              <a:t>《</a:t>
            </a:r>
            <a:r>
              <a:rPr lang="zh-CN" altLang="en-US" sz="3600" b="1" i="0">
                <a:solidFill>
                  <a:srgbClr val="990033"/>
                </a:solidFill>
                <a:ea typeface="宋体" pitchFamily="2" charset="-122"/>
              </a:rPr>
              <a:t>排队论</a:t>
            </a:r>
            <a:r>
              <a:rPr lang="en-US" altLang="zh-CN" sz="3600" b="1" i="0">
                <a:solidFill>
                  <a:srgbClr val="990033"/>
                </a:solidFill>
              </a:rPr>
              <a:t>》.</a:t>
            </a:r>
          </a:p>
        </p:txBody>
      </p:sp>
      <p:sp>
        <p:nvSpPr>
          <p:cNvPr id="732170" name="Text Box 10"/>
          <p:cNvSpPr txBox="1">
            <a:spLocks noChangeArrowheads="1"/>
          </p:cNvSpPr>
          <p:nvPr/>
        </p:nvSpPr>
        <p:spPr bwMode="auto">
          <a:xfrm>
            <a:off x="1096963" y="5715000"/>
            <a:ext cx="77533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3600" b="1" i="0">
                <a:solidFill>
                  <a:srgbClr val="000099"/>
                </a:solidFill>
              </a:rPr>
              <a:t>目前</a:t>
            </a:r>
            <a:r>
              <a:rPr lang="en-US" altLang="zh-CN" sz="3600" b="1" i="0">
                <a:solidFill>
                  <a:srgbClr val="000099"/>
                </a:solidFill>
              </a:rPr>
              <a:t>, </a:t>
            </a:r>
            <a:r>
              <a:rPr lang="zh-CN" altLang="en-US" sz="3600" b="1" i="0">
                <a:solidFill>
                  <a:srgbClr val="000099"/>
                </a:solidFill>
              </a:rPr>
              <a:t>概率统计理论进入其他自然科学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32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32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32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732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732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6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32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0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732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732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732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2162" grpId="0" autoUpdateAnimBg="0"/>
      <p:bldP spid="732163" grpId="0" autoUpdateAnimBg="0"/>
      <p:bldP spid="732164" grpId="0" autoUpdateAnimBg="0"/>
      <p:bldP spid="732165" grpId="0" autoUpdateAnimBg="0"/>
      <p:bldP spid="732166" grpId="0" autoUpdateAnimBg="0"/>
      <p:bldP spid="732167" grpId="0" autoUpdateAnimBg="0"/>
      <p:bldP spid="732168" grpId="0" autoUpdateAnimBg="0"/>
      <p:bldP spid="732169" grpId="0" autoUpdateAnimBg="0"/>
      <p:bldP spid="732170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4929190" y="1000108"/>
            <a:ext cx="4071966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 eaLnBrk="0" hangingPunct="0">
              <a:spcBef>
                <a:spcPct val="50000"/>
              </a:spcBef>
            </a:pPr>
            <a:r>
              <a:rPr kumimoji="1" lang="zh-CN" altLang="en-US" sz="2400" b="1" dirty="0" smtClean="0">
                <a:latin typeface="宋体" pitchFamily="2" charset="-122"/>
              </a:rPr>
              <a:t>助教</a:t>
            </a:r>
            <a:endParaRPr kumimoji="1" lang="en-US" altLang="zh-CN" sz="2400" b="1" dirty="0" smtClean="0">
              <a:latin typeface="宋体" pitchFamily="2" charset="-122"/>
            </a:endParaRPr>
          </a:p>
          <a:p>
            <a:pPr eaLnBrk="0" hangingPunct="0">
              <a:spcBef>
                <a:spcPct val="50000"/>
              </a:spcBef>
            </a:pPr>
            <a:r>
              <a:rPr kumimoji="1" lang="zh-CN" altLang="en-US" sz="2400" b="1" dirty="0" smtClean="0">
                <a:latin typeface="宋体" pitchFamily="2" charset="-122"/>
              </a:rPr>
              <a:t>万凯  博士研究生 </a:t>
            </a:r>
            <a:endParaRPr kumimoji="1" lang="en-US" altLang="zh-CN" sz="2400" b="1" dirty="0" smtClean="0">
              <a:latin typeface="宋体" pitchFamily="2" charset="-122"/>
            </a:endParaRPr>
          </a:p>
          <a:p>
            <a:pPr eaLnBrk="0" hangingPunct="0">
              <a:spcBef>
                <a:spcPct val="50000"/>
              </a:spcBef>
            </a:pPr>
            <a:r>
              <a:rPr kumimoji="1" lang="en-US" altLang="zh-CN" sz="2400" b="1" dirty="0" smtClean="0">
                <a:latin typeface="宋体" pitchFamily="2" charset="-122"/>
              </a:rPr>
              <a:t>88189924@qq.com</a:t>
            </a:r>
            <a:endParaRPr kumimoji="1" lang="en-US" altLang="zh-CN" sz="2400" b="1" dirty="0">
              <a:latin typeface="宋体" pitchFamily="2" charset="-122"/>
            </a:endParaRPr>
          </a:p>
          <a:p>
            <a:pPr eaLnBrk="0" hangingPunct="0">
              <a:spcBef>
                <a:spcPct val="50000"/>
              </a:spcBef>
            </a:pPr>
            <a:r>
              <a:rPr kumimoji="1" lang="en-US" altLang="zh-CN" sz="2400" b="1" dirty="0" smtClean="0">
                <a:latin typeface="宋体" pitchFamily="2" charset="-122"/>
              </a:rPr>
              <a:t>183-4432-1872</a:t>
            </a:r>
            <a:endParaRPr kumimoji="1" lang="en-US" altLang="zh-CN" sz="2400" b="1" dirty="0">
              <a:latin typeface="宋体" pitchFamily="2" charset="-122"/>
            </a:endParaRPr>
          </a:p>
          <a:p>
            <a:pPr eaLnBrk="0" hangingPunct="0">
              <a:spcBef>
                <a:spcPct val="50000"/>
              </a:spcBef>
            </a:pPr>
            <a:endParaRPr kumimoji="1" lang="zh-CN" altLang="en-US" sz="2400" dirty="0"/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571472" y="4857760"/>
            <a:ext cx="3603872" cy="1644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ts val="1300"/>
              </a:spcBef>
              <a:spcAft>
                <a:spcPts val="1300"/>
              </a:spcAft>
            </a:pPr>
            <a:r>
              <a:rPr kumimoji="1" lang="zh-CN" altLang="en-US" sz="2400" dirty="0">
                <a:solidFill>
                  <a:srgbClr val="FF00FF"/>
                </a:solidFill>
                <a:latin typeface="Arial" pitchFamily="34" charset="0"/>
                <a:ea typeface="黑体" pitchFamily="49" charset="-122"/>
              </a:rPr>
              <a:t>考核方式</a:t>
            </a:r>
            <a:endParaRPr kumimoji="1" lang="en-US" altLang="zh-CN" dirty="0"/>
          </a:p>
          <a:p>
            <a:pPr eaLnBrk="0" hangingPunct="0"/>
            <a:r>
              <a:rPr kumimoji="1" lang="zh-CN" altLang="en-US" sz="2200" dirty="0"/>
              <a:t>考勤		           </a:t>
            </a:r>
            <a:r>
              <a:rPr kumimoji="1" lang="zh-CN" altLang="en-US" sz="2200" dirty="0" smtClean="0"/>
              <a:t> </a:t>
            </a:r>
            <a:r>
              <a:rPr kumimoji="1" lang="en-US" altLang="zh-CN" sz="2200" dirty="0"/>
              <a:t>10%</a:t>
            </a:r>
          </a:p>
          <a:p>
            <a:pPr eaLnBrk="0" hangingPunct="0"/>
            <a:r>
              <a:rPr kumimoji="1" lang="zh-CN" altLang="en-US" sz="2200" dirty="0"/>
              <a:t>平时作业		</a:t>
            </a:r>
            <a:r>
              <a:rPr kumimoji="1" lang="en-US" altLang="zh-CN" sz="2200" dirty="0" smtClean="0"/>
              <a:t>20% </a:t>
            </a:r>
            <a:endParaRPr kumimoji="1" lang="en-US" altLang="zh-CN" sz="2200" dirty="0"/>
          </a:p>
          <a:p>
            <a:pPr eaLnBrk="0" hangingPunct="0"/>
            <a:r>
              <a:rPr kumimoji="1" lang="zh-CN" altLang="en-US" sz="2200" dirty="0" smtClean="0"/>
              <a:t>期末</a:t>
            </a:r>
            <a:r>
              <a:rPr kumimoji="1" lang="zh-CN" altLang="en-US" sz="2200" dirty="0"/>
              <a:t>考试 		</a:t>
            </a:r>
            <a:r>
              <a:rPr kumimoji="1" lang="en-US" altLang="zh-CN" sz="2200" dirty="0" smtClean="0"/>
              <a:t>70</a:t>
            </a:r>
            <a:r>
              <a:rPr kumimoji="1" lang="en-US" altLang="zh-CN" sz="2200" dirty="0"/>
              <a:t>%</a:t>
            </a: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4843464" y="5072074"/>
            <a:ext cx="4300536" cy="13054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ts val="1300"/>
              </a:spcBef>
              <a:spcAft>
                <a:spcPts val="1300"/>
              </a:spcAft>
            </a:pPr>
            <a:r>
              <a:rPr kumimoji="1" lang="zh-CN" altLang="en-US" sz="2400" dirty="0">
                <a:solidFill>
                  <a:srgbClr val="FF00FF"/>
                </a:solidFill>
                <a:latin typeface="Arial" pitchFamily="34" charset="0"/>
                <a:ea typeface="黑体" pitchFamily="49" charset="-122"/>
              </a:rPr>
              <a:t>课件下载：</a:t>
            </a:r>
            <a:endParaRPr kumimoji="1" lang="zh-CN" altLang="en-US" sz="2400" dirty="0">
              <a:latin typeface="Arial" pitchFamily="34" charset="0"/>
              <a:ea typeface="黑体" pitchFamily="49" charset="-122"/>
            </a:endParaRPr>
          </a:p>
          <a:p>
            <a:r>
              <a:rPr kumimoji="1" lang="zh-CN" altLang="en-US" sz="2200" dirty="0"/>
              <a:t>邮箱</a:t>
            </a:r>
            <a:r>
              <a:rPr kumimoji="1" lang="zh-CN" altLang="en-US" sz="2200" dirty="0" smtClean="0"/>
              <a:t>：</a:t>
            </a:r>
            <a:r>
              <a:rPr lang="en-US" sz="2200" dirty="0" smtClean="0"/>
              <a:t> probability_dzm@163.com </a:t>
            </a:r>
            <a:endParaRPr kumimoji="1" lang="en-US" altLang="zh-CN" sz="2200" dirty="0"/>
          </a:p>
          <a:p>
            <a:pPr eaLnBrk="0" hangingPunct="0"/>
            <a:r>
              <a:rPr kumimoji="1" lang="zh-CN" altLang="en-US" sz="2200" dirty="0"/>
              <a:t>密码：</a:t>
            </a:r>
            <a:r>
              <a:rPr kumimoji="1" lang="en-US" altLang="zh-CN" sz="2200" dirty="0" smtClean="0"/>
              <a:t>123456pro</a:t>
            </a:r>
            <a:endParaRPr kumimoji="1" lang="en-US" altLang="zh-CN" sz="2200" dirty="0"/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509558" y="795318"/>
            <a:ext cx="4071966" cy="32316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 eaLnBrk="0" hangingPunct="0">
              <a:spcBef>
                <a:spcPct val="50000"/>
              </a:spcBef>
            </a:pPr>
            <a:r>
              <a:rPr kumimoji="1" lang="zh-CN" altLang="en-US" sz="2400" b="1" dirty="0" smtClean="0">
                <a:ea typeface="楷体_GB2312" pitchFamily="49" charset="-122"/>
              </a:rPr>
              <a:t>授课教师</a:t>
            </a:r>
            <a:endParaRPr kumimoji="1" lang="en-US" altLang="zh-CN" sz="2400" dirty="0" smtClean="0"/>
          </a:p>
          <a:p>
            <a:pPr algn="just" eaLnBrk="0" hangingPunct="0">
              <a:spcBef>
                <a:spcPct val="50000"/>
              </a:spcBef>
            </a:pPr>
            <a:r>
              <a:rPr kumimoji="1" lang="zh-CN" altLang="en-US" sz="2400" b="1" dirty="0" smtClean="0">
                <a:latin typeface="宋体" pitchFamily="2" charset="-122"/>
              </a:rPr>
              <a:t>戴智明</a:t>
            </a:r>
          </a:p>
          <a:p>
            <a:pPr eaLnBrk="0" hangingPunct="0">
              <a:spcBef>
                <a:spcPct val="50000"/>
              </a:spcBef>
            </a:pPr>
            <a:r>
              <a:rPr kumimoji="1" lang="en-US" altLang="zh-CN" sz="2400" b="1" dirty="0" smtClean="0">
                <a:latin typeface="宋体" pitchFamily="2" charset="-122"/>
              </a:rPr>
              <a:t>daizhim@mail.sysu.edu.cn</a:t>
            </a:r>
            <a:endParaRPr kumimoji="1" lang="en-US" altLang="zh-CN" sz="2400" b="1" dirty="0">
              <a:latin typeface="宋体" pitchFamily="2" charset="-122"/>
            </a:endParaRPr>
          </a:p>
          <a:p>
            <a:pPr eaLnBrk="0" hangingPunct="0">
              <a:spcBef>
                <a:spcPct val="50000"/>
              </a:spcBef>
            </a:pPr>
            <a:r>
              <a:rPr kumimoji="1" lang="en-US" altLang="zh-CN" sz="2400" b="1" dirty="0" smtClean="0">
                <a:latin typeface="宋体" pitchFamily="2" charset="-122"/>
              </a:rPr>
              <a:t>135-6043-4859</a:t>
            </a:r>
            <a:endParaRPr kumimoji="1" lang="en-US" altLang="zh-CN" sz="2400" b="1" dirty="0">
              <a:latin typeface="宋体" pitchFamily="2" charset="-122"/>
            </a:endParaRPr>
          </a:p>
          <a:p>
            <a:pPr eaLnBrk="0" hangingPunct="0">
              <a:spcBef>
                <a:spcPct val="50000"/>
              </a:spcBef>
            </a:pPr>
            <a:r>
              <a:rPr kumimoji="1" lang="zh-CN" altLang="en-US" sz="2400" b="1" dirty="0" smtClean="0">
                <a:latin typeface="宋体" pitchFamily="2" charset="-122"/>
              </a:rPr>
              <a:t>超算中心</a:t>
            </a:r>
            <a:r>
              <a:rPr kumimoji="1" lang="en-US" altLang="zh-CN" sz="2400" b="1" dirty="0" smtClean="0">
                <a:latin typeface="宋体" pitchFamily="2" charset="-122"/>
              </a:rPr>
              <a:t>502B</a:t>
            </a:r>
            <a:endParaRPr kumimoji="1" lang="en-US" altLang="zh-CN" sz="2400" b="1" dirty="0">
              <a:latin typeface="宋体" pitchFamily="2" charset="-122"/>
            </a:endParaRPr>
          </a:p>
          <a:p>
            <a:pPr eaLnBrk="0" hangingPunct="0">
              <a:spcBef>
                <a:spcPct val="50000"/>
              </a:spcBef>
            </a:pPr>
            <a:endParaRPr kumimoji="1"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186" name="Text Box 2"/>
          <p:cNvSpPr txBox="1">
            <a:spLocks noChangeArrowheads="1"/>
          </p:cNvSpPr>
          <p:nvPr/>
        </p:nvSpPr>
        <p:spPr bwMode="auto">
          <a:xfrm>
            <a:off x="393700" y="381000"/>
            <a:ext cx="844073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3600" b="1" i="0">
                <a:solidFill>
                  <a:srgbClr val="000099"/>
                </a:solidFill>
              </a:rPr>
              <a:t>领域的趋势还在不断发展</a:t>
            </a:r>
            <a:r>
              <a:rPr lang="en-US" altLang="zh-CN" sz="3600" b="1" i="0">
                <a:solidFill>
                  <a:srgbClr val="000099"/>
                </a:solidFill>
              </a:rPr>
              <a:t>.   </a:t>
            </a:r>
            <a:r>
              <a:rPr lang="zh-CN" altLang="en-US" sz="3600" b="1" i="0">
                <a:solidFill>
                  <a:srgbClr val="000099"/>
                </a:solidFill>
              </a:rPr>
              <a:t>在社会科学领</a:t>
            </a:r>
          </a:p>
        </p:txBody>
      </p:sp>
      <p:sp>
        <p:nvSpPr>
          <p:cNvPr id="733187" name="Text Box 3"/>
          <p:cNvSpPr txBox="1">
            <a:spLocks noChangeArrowheads="1"/>
          </p:cNvSpPr>
          <p:nvPr/>
        </p:nvSpPr>
        <p:spPr bwMode="auto">
          <a:xfrm>
            <a:off x="395288" y="935038"/>
            <a:ext cx="8440737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3600" b="1" i="0">
                <a:solidFill>
                  <a:srgbClr val="000099"/>
                </a:solidFill>
              </a:rPr>
              <a:t>领域 </a:t>
            </a:r>
            <a:r>
              <a:rPr lang="en-US" altLang="zh-CN" sz="3600" b="1" i="0">
                <a:solidFill>
                  <a:srgbClr val="000099"/>
                </a:solidFill>
              </a:rPr>
              <a:t>,  </a:t>
            </a:r>
            <a:r>
              <a:rPr lang="zh-CN" altLang="en-US" sz="3600" b="1" i="0">
                <a:solidFill>
                  <a:srgbClr val="000099"/>
                </a:solidFill>
              </a:rPr>
              <a:t>特别是经济学中研究最优决策和经</a:t>
            </a:r>
          </a:p>
        </p:txBody>
      </p:sp>
      <p:sp>
        <p:nvSpPr>
          <p:cNvPr id="733188" name="Text Box 4"/>
          <p:cNvSpPr txBox="1">
            <a:spLocks noChangeArrowheads="1"/>
          </p:cNvSpPr>
          <p:nvPr/>
        </p:nvSpPr>
        <p:spPr bwMode="auto">
          <a:xfrm>
            <a:off x="411163" y="1593850"/>
            <a:ext cx="8326437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3600" b="1" i="0">
                <a:solidFill>
                  <a:srgbClr val="000099"/>
                </a:solidFill>
              </a:rPr>
              <a:t>济的稳定增长等问题 </a:t>
            </a:r>
            <a:r>
              <a:rPr lang="en-US" altLang="zh-CN" sz="3600" b="1" i="0">
                <a:solidFill>
                  <a:srgbClr val="000099"/>
                </a:solidFill>
              </a:rPr>
              <a:t>, </a:t>
            </a:r>
            <a:r>
              <a:rPr lang="zh-CN" altLang="en-US" sz="3600" b="1" i="0">
                <a:solidFill>
                  <a:srgbClr val="000099"/>
                </a:solidFill>
              </a:rPr>
              <a:t>都大量采用</a:t>
            </a:r>
            <a:r>
              <a:rPr lang="en-US" altLang="zh-CN" sz="3600" b="1" i="0">
                <a:solidFill>
                  <a:srgbClr val="990033"/>
                </a:solidFill>
              </a:rPr>
              <a:t>《</a:t>
            </a:r>
            <a:r>
              <a:rPr lang="zh-CN" altLang="en-US" sz="3600" b="1" i="0">
                <a:solidFill>
                  <a:srgbClr val="990033"/>
                </a:solidFill>
                <a:ea typeface="宋体" pitchFamily="2" charset="-122"/>
              </a:rPr>
              <a:t>概率</a:t>
            </a:r>
            <a:endParaRPr lang="zh-CN" altLang="en-US" sz="3600" b="1" i="0">
              <a:solidFill>
                <a:srgbClr val="990033"/>
              </a:solidFill>
            </a:endParaRPr>
          </a:p>
        </p:txBody>
      </p:sp>
      <p:sp>
        <p:nvSpPr>
          <p:cNvPr id="733189" name="Text Box 5"/>
          <p:cNvSpPr txBox="1">
            <a:spLocks noChangeArrowheads="1"/>
          </p:cNvSpPr>
          <p:nvPr/>
        </p:nvSpPr>
        <p:spPr bwMode="auto">
          <a:xfrm>
            <a:off x="395288" y="2276475"/>
            <a:ext cx="8586787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3600" b="1" i="0">
                <a:solidFill>
                  <a:srgbClr val="990033"/>
                </a:solidFill>
                <a:ea typeface="宋体" pitchFamily="2" charset="-122"/>
              </a:rPr>
              <a:t>统计方法</a:t>
            </a:r>
            <a:r>
              <a:rPr lang="en-US" altLang="zh-CN" sz="3600" b="1" i="0">
                <a:solidFill>
                  <a:srgbClr val="990033"/>
                </a:solidFill>
              </a:rPr>
              <a:t>》</a:t>
            </a:r>
            <a:r>
              <a:rPr lang="en-US" altLang="zh-CN" sz="3600" b="1" i="0">
                <a:solidFill>
                  <a:srgbClr val="000099"/>
                </a:solidFill>
              </a:rPr>
              <a:t>.  </a:t>
            </a:r>
            <a:r>
              <a:rPr lang="zh-CN" altLang="en-US" sz="3600" b="1" i="0">
                <a:solidFill>
                  <a:srgbClr val="000099"/>
                </a:solidFill>
              </a:rPr>
              <a:t>法国数学家拉普拉斯</a:t>
            </a:r>
            <a:r>
              <a:rPr lang="en-US" altLang="zh-CN" sz="3600" b="1" i="0">
                <a:solidFill>
                  <a:srgbClr val="000099"/>
                </a:solidFill>
              </a:rPr>
              <a:t>(</a:t>
            </a:r>
            <a:r>
              <a:rPr lang="en-US" altLang="zh-CN" b="1">
                <a:solidFill>
                  <a:srgbClr val="000099"/>
                </a:solidFill>
              </a:rPr>
              <a:t>Laplace</a:t>
            </a:r>
            <a:r>
              <a:rPr lang="en-US" altLang="zh-CN" sz="3600" b="1" i="0">
                <a:solidFill>
                  <a:srgbClr val="000099"/>
                </a:solidFill>
              </a:rPr>
              <a:t>)</a:t>
            </a:r>
          </a:p>
        </p:txBody>
      </p:sp>
      <p:sp>
        <p:nvSpPr>
          <p:cNvPr id="733190" name="Text Box 6"/>
          <p:cNvSpPr txBox="1">
            <a:spLocks noChangeArrowheads="1"/>
          </p:cNvSpPr>
          <p:nvPr/>
        </p:nvSpPr>
        <p:spPr bwMode="auto">
          <a:xfrm>
            <a:off x="357188" y="2863850"/>
            <a:ext cx="878681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3600" b="1" i="0">
                <a:solidFill>
                  <a:srgbClr val="000099"/>
                </a:solidFill>
                <a:ea typeface="宋体" pitchFamily="2" charset="-122"/>
              </a:rPr>
              <a:t>说</a:t>
            </a:r>
            <a:r>
              <a:rPr lang="en-US" altLang="zh-CN" sz="3600" b="1" i="0">
                <a:solidFill>
                  <a:srgbClr val="000099"/>
                </a:solidFill>
              </a:rPr>
              <a:t>:  </a:t>
            </a:r>
            <a:r>
              <a:rPr lang="en-US" altLang="zh-CN" sz="3600" b="1" i="0">
                <a:solidFill>
                  <a:srgbClr val="006600"/>
                </a:solidFill>
              </a:rPr>
              <a:t>“ </a:t>
            </a:r>
            <a:r>
              <a:rPr lang="zh-CN" altLang="en-US" sz="3600" b="1" i="0">
                <a:solidFill>
                  <a:srgbClr val="006600"/>
                </a:solidFill>
              </a:rPr>
              <a:t>生活中最重要的问题 </a:t>
            </a:r>
            <a:r>
              <a:rPr lang="en-US" altLang="zh-CN" sz="3600" b="1" i="0">
                <a:solidFill>
                  <a:srgbClr val="006600"/>
                </a:solidFill>
              </a:rPr>
              <a:t>, </a:t>
            </a:r>
            <a:r>
              <a:rPr lang="zh-CN" altLang="en-US" sz="3600" b="1" i="0">
                <a:solidFill>
                  <a:srgbClr val="006600"/>
                </a:solidFill>
              </a:rPr>
              <a:t>其中绝大多数</a:t>
            </a:r>
          </a:p>
        </p:txBody>
      </p:sp>
      <p:sp>
        <p:nvSpPr>
          <p:cNvPr id="733191" name="Text Box 7"/>
          <p:cNvSpPr txBox="1">
            <a:spLocks noChangeArrowheads="1"/>
          </p:cNvSpPr>
          <p:nvPr/>
        </p:nvSpPr>
        <p:spPr bwMode="auto">
          <a:xfrm>
            <a:off x="441325" y="3505200"/>
            <a:ext cx="557371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3600" b="1" i="0">
                <a:solidFill>
                  <a:srgbClr val="006600"/>
                </a:solidFill>
              </a:rPr>
              <a:t>在实质上只是概率的问题</a:t>
            </a:r>
            <a:r>
              <a:rPr lang="en-US" altLang="zh-CN" sz="3600" b="1" i="0">
                <a:solidFill>
                  <a:srgbClr val="006600"/>
                </a:solidFill>
              </a:rPr>
              <a:t>.”</a:t>
            </a:r>
          </a:p>
        </p:txBody>
      </p:sp>
      <p:sp>
        <p:nvSpPr>
          <p:cNvPr id="733192" name="Text Box 8"/>
          <p:cNvSpPr txBox="1">
            <a:spLocks noChangeArrowheads="1"/>
          </p:cNvSpPr>
          <p:nvPr/>
        </p:nvSpPr>
        <p:spPr bwMode="auto">
          <a:xfrm>
            <a:off x="1371600" y="4159250"/>
            <a:ext cx="75247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3600" b="1" i="0">
                <a:solidFill>
                  <a:srgbClr val="000099"/>
                </a:solidFill>
              </a:rPr>
              <a:t>英国的逻辑学家和经济学家杰文斯曾</a:t>
            </a:r>
          </a:p>
        </p:txBody>
      </p:sp>
      <p:sp>
        <p:nvSpPr>
          <p:cNvPr id="733193" name="Text Box 9"/>
          <p:cNvSpPr txBox="1">
            <a:spLocks noChangeArrowheads="1"/>
          </p:cNvSpPr>
          <p:nvPr/>
        </p:nvSpPr>
        <p:spPr bwMode="auto">
          <a:xfrm>
            <a:off x="533400" y="4829175"/>
            <a:ext cx="832643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3600" b="1" i="0">
                <a:solidFill>
                  <a:srgbClr val="000099"/>
                </a:solidFill>
              </a:rPr>
              <a:t>对</a:t>
            </a:r>
            <a:r>
              <a:rPr lang="zh-CN" altLang="en-US" sz="3600" b="1" i="0">
                <a:solidFill>
                  <a:srgbClr val="3C4182"/>
                </a:solidFill>
              </a:rPr>
              <a:t>概率论</a:t>
            </a:r>
            <a:r>
              <a:rPr lang="zh-CN" altLang="en-US" sz="3600" b="1" i="0">
                <a:solidFill>
                  <a:srgbClr val="000099"/>
                </a:solidFill>
              </a:rPr>
              <a:t>大加赞美：</a:t>
            </a:r>
            <a:r>
              <a:rPr lang="zh-CN" altLang="en-US" sz="3600" b="1" i="0">
                <a:solidFill>
                  <a:srgbClr val="006600"/>
                </a:solidFill>
              </a:rPr>
              <a:t>“ 概率论是生活真正</a:t>
            </a:r>
          </a:p>
        </p:txBody>
      </p:sp>
      <p:sp>
        <p:nvSpPr>
          <p:cNvPr id="733194" name="Text Box 10"/>
          <p:cNvSpPr txBox="1">
            <a:spLocks noChangeArrowheads="1"/>
          </p:cNvSpPr>
          <p:nvPr/>
        </p:nvSpPr>
        <p:spPr bwMode="auto">
          <a:xfrm>
            <a:off x="473075" y="5378450"/>
            <a:ext cx="844073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3600" b="1" i="0">
                <a:solidFill>
                  <a:srgbClr val="006600"/>
                </a:solidFill>
              </a:rPr>
              <a:t>的领路人</a:t>
            </a:r>
            <a:r>
              <a:rPr lang="en-US" altLang="zh-CN" sz="3600" b="1" i="0">
                <a:solidFill>
                  <a:srgbClr val="006600"/>
                </a:solidFill>
              </a:rPr>
              <a:t>, </a:t>
            </a:r>
            <a:r>
              <a:rPr lang="zh-CN" altLang="en-US" sz="3600" b="1" i="0">
                <a:solidFill>
                  <a:srgbClr val="006600"/>
                </a:solidFill>
              </a:rPr>
              <a:t>如果没有对概率的某种估计</a:t>
            </a:r>
            <a:r>
              <a:rPr lang="en-US" altLang="zh-CN" sz="3600" b="1" i="0">
                <a:solidFill>
                  <a:srgbClr val="006600"/>
                </a:solidFill>
              </a:rPr>
              <a:t>, </a:t>
            </a:r>
            <a:r>
              <a:rPr lang="zh-CN" altLang="en-US" sz="3600" b="1" i="0">
                <a:solidFill>
                  <a:srgbClr val="006600"/>
                </a:solidFill>
              </a:rPr>
              <a:t>那</a:t>
            </a:r>
          </a:p>
        </p:txBody>
      </p:sp>
      <p:sp>
        <p:nvSpPr>
          <p:cNvPr id="733195" name="Text Box 11"/>
          <p:cNvSpPr txBox="1">
            <a:spLocks noChangeArrowheads="1"/>
          </p:cNvSpPr>
          <p:nvPr/>
        </p:nvSpPr>
        <p:spPr bwMode="auto">
          <a:xfrm>
            <a:off x="457200" y="5943600"/>
            <a:ext cx="60325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3600" b="1" i="0">
                <a:solidFill>
                  <a:srgbClr val="006600"/>
                </a:solidFill>
              </a:rPr>
              <a:t>么我们就寸步难行</a:t>
            </a:r>
            <a:r>
              <a:rPr lang="en-US" altLang="zh-CN" sz="3600" b="1" i="0">
                <a:solidFill>
                  <a:srgbClr val="006600"/>
                </a:solidFill>
              </a:rPr>
              <a:t>, </a:t>
            </a:r>
            <a:r>
              <a:rPr lang="zh-CN" altLang="en-US" sz="3600" b="1" i="0">
                <a:solidFill>
                  <a:srgbClr val="006600"/>
                </a:solidFill>
              </a:rPr>
              <a:t>无所作为</a:t>
            </a:r>
            <a:r>
              <a:rPr lang="en-US" altLang="zh-CN" sz="3600" b="1" i="0">
                <a:solidFill>
                  <a:srgbClr val="006600"/>
                </a:solidFill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33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33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33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733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733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7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33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90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733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1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733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40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733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65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733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3186" grpId="0" autoUpdateAnimBg="0"/>
      <p:bldP spid="733187" grpId="0" autoUpdateAnimBg="0"/>
      <p:bldP spid="733188" grpId="0" autoUpdateAnimBg="0"/>
      <p:bldP spid="733189" grpId="0" autoUpdateAnimBg="0"/>
      <p:bldP spid="733190" grpId="0" autoUpdateAnimBg="0"/>
      <p:bldP spid="733191" grpId="0" autoUpdateAnimBg="0"/>
      <p:bldP spid="733192" grpId="0" autoUpdateAnimBg="0"/>
      <p:bldP spid="733193" grpId="0" autoUpdateAnimBg="0"/>
      <p:bldP spid="733194" grpId="0" autoUpdateAnimBg="0"/>
      <p:bldP spid="733195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66" name="Rectangle 2"/>
          <p:cNvSpPr>
            <a:spLocks noGrp="1" noChangeArrowheads="1"/>
          </p:cNvSpPr>
          <p:nvPr>
            <p:ph type="title"/>
          </p:nvPr>
        </p:nvSpPr>
        <p:spPr>
          <a:xfrm>
            <a:off x="1042988" y="404813"/>
            <a:ext cx="5041900" cy="738187"/>
          </a:xfrm>
        </p:spPr>
        <p:txBody>
          <a:bodyPr/>
          <a:lstStyle/>
          <a:p>
            <a:r>
              <a:rPr lang="zh-CN" altLang="en-US" sz="4000"/>
              <a:t>如何学好概率统计</a:t>
            </a:r>
          </a:p>
        </p:txBody>
      </p:sp>
      <p:sp>
        <p:nvSpPr>
          <p:cNvPr id="318467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500034" y="1643050"/>
            <a:ext cx="8229600" cy="403383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zh-CN" dirty="0" smtClean="0">
                <a:latin typeface="Times New Roman"/>
              </a:rPr>
              <a:t>“</a:t>
            </a:r>
            <a:r>
              <a:rPr lang="zh-CN" altLang="en-US" dirty="0" smtClean="0"/>
              <a:t>概率统计</a:t>
            </a:r>
            <a:r>
              <a:rPr lang="zh-CN" altLang="en-US" dirty="0" smtClean="0">
                <a:latin typeface="Times New Roman"/>
              </a:rPr>
              <a:t>”</a:t>
            </a:r>
            <a:r>
              <a:rPr lang="zh-CN" altLang="en-US" dirty="0" smtClean="0"/>
              <a:t>是</a:t>
            </a:r>
            <a:r>
              <a:rPr lang="zh-CN" altLang="en-US" dirty="0"/>
              <a:t>一门</a:t>
            </a:r>
            <a:r>
              <a:rPr lang="zh-CN" altLang="en-US" dirty="0" smtClean="0"/>
              <a:t>数学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zh-CN" altLang="en-US" dirty="0" smtClean="0"/>
              <a:t>注重理解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通过习题加强对知识的掌握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理论</a:t>
            </a:r>
            <a:r>
              <a:rPr lang="zh-CN" altLang="en-US" dirty="0"/>
              <a:t>联系实际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2552B-C473-46E3-BC60-B7B5E3303258}" type="slidenum">
              <a:rPr lang="en-US" altLang="zh-CN"/>
              <a:pPr/>
              <a:t>21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1071538" y="185368"/>
            <a:ext cx="6854825" cy="5029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0" hangingPunct="0">
              <a:spcBef>
                <a:spcPts val="1300"/>
              </a:spcBef>
              <a:spcAft>
                <a:spcPts val="1300"/>
              </a:spcAft>
            </a:pPr>
            <a:r>
              <a:rPr kumimoji="1" lang="zh-CN" altLang="en-US" sz="2400" dirty="0">
                <a:solidFill>
                  <a:srgbClr val="FF00FF"/>
                </a:solidFill>
                <a:latin typeface="Arial" pitchFamily="34" charset="0"/>
                <a:ea typeface="黑体" pitchFamily="49" charset="-122"/>
              </a:rPr>
              <a:t>主要参考书</a:t>
            </a:r>
            <a:endParaRPr kumimoji="1" lang="zh-CN" altLang="en-US" dirty="0">
              <a:latin typeface="Arial" pitchFamily="34" charset="0"/>
              <a:ea typeface="黑体" pitchFamily="49" charset="-122"/>
            </a:endParaRPr>
          </a:p>
          <a:p>
            <a:pPr eaLnBrk="0" hangingPunct="0">
              <a:buFontTx/>
              <a:buChar char="•"/>
            </a:pPr>
            <a:r>
              <a:rPr kumimoji="1" lang="zh-CN" altLang="en-US" sz="2200" b="1" dirty="0" smtClean="0">
                <a:solidFill>
                  <a:srgbClr val="C00000"/>
                </a:solidFill>
              </a:rPr>
              <a:t>概率论与数理统计（第四版），盛骤，谢式千，潘承毅</a:t>
            </a:r>
            <a:endParaRPr kumimoji="1" lang="en-US" altLang="zh-CN" sz="2200" b="1" dirty="0" smtClean="0">
              <a:solidFill>
                <a:srgbClr val="C00000"/>
              </a:solidFill>
            </a:endParaRPr>
          </a:p>
          <a:p>
            <a:pPr eaLnBrk="0" hangingPunct="0"/>
            <a:endParaRPr kumimoji="1" lang="en-US" altLang="zh-CN" sz="2200" b="1" dirty="0">
              <a:solidFill>
                <a:schemeClr val="accent1"/>
              </a:solidFill>
            </a:endParaRPr>
          </a:p>
          <a:p>
            <a:pPr eaLnBrk="0" hangingPunct="0">
              <a:buFontTx/>
              <a:buChar char="•"/>
            </a:pPr>
            <a:r>
              <a:rPr kumimoji="1" lang="en-US" altLang="zh-CN" sz="2200" b="1" dirty="0" smtClean="0"/>
              <a:t>An Introduction to Probability Theory and Its Applications (Vol. I)-3rd edition, W Feller</a:t>
            </a:r>
          </a:p>
          <a:p>
            <a:pPr eaLnBrk="0" hangingPunct="0">
              <a:buFontTx/>
              <a:buChar char="•"/>
            </a:pPr>
            <a:endParaRPr kumimoji="1" lang="en-US" altLang="zh-CN" sz="2200" b="1" dirty="0">
              <a:solidFill>
                <a:schemeClr val="accent1"/>
              </a:solidFill>
            </a:endParaRPr>
          </a:p>
          <a:p>
            <a:pPr eaLnBrk="0" hangingPunct="0">
              <a:buFontTx/>
              <a:buChar char="•"/>
            </a:pPr>
            <a:r>
              <a:rPr kumimoji="1" lang="en-US" altLang="zh-CN" sz="2200" b="1" dirty="0" smtClean="0"/>
              <a:t>Probability : the science of uncertainty with applications to investments, insurance, and engineering , Michael A. Bean</a:t>
            </a:r>
          </a:p>
          <a:p>
            <a:pPr eaLnBrk="0" hangingPunct="0"/>
            <a:endParaRPr kumimoji="1" lang="en-US" altLang="zh-CN" sz="2200" b="1" dirty="0" smtClean="0"/>
          </a:p>
          <a:p>
            <a:pPr eaLnBrk="0" hangingPunct="0">
              <a:buFontTx/>
              <a:buChar char="•"/>
            </a:pPr>
            <a:r>
              <a:rPr kumimoji="1" lang="en-US" altLang="zh-CN" sz="2200" b="1" dirty="0" smtClean="0"/>
              <a:t>Essentials of Probability &amp; Statistics for Engineers &amp; Scientists ,  Ronald </a:t>
            </a:r>
            <a:r>
              <a:rPr kumimoji="1" lang="en-US" altLang="zh-CN" sz="2200" b="1" dirty="0" err="1" smtClean="0"/>
              <a:t>E.Walpole</a:t>
            </a:r>
            <a:r>
              <a:rPr kumimoji="1" lang="en-US" altLang="zh-CN" sz="2200" b="1" dirty="0" smtClean="0"/>
              <a:t>, Raymond </a:t>
            </a:r>
            <a:r>
              <a:rPr kumimoji="1" lang="en-US" altLang="zh-CN" sz="2200" b="1" dirty="0" err="1" smtClean="0"/>
              <a:t>H.Myers</a:t>
            </a:r>
            <a:r>
              <a:rPr kumimoji="1" lang="en-US" altLang="zh-CN" sz="2200" b="1" dirty="0" smtClean="0"/>
              <a:t>, Sharon </a:t>
            </a:r>
            <a:r>
              <a:rPr kumimoji="1" lang="en-US" altLang="zh-CN" sz="2200" b="1" dirty="0" err="1" smtClean="0"/>
              <a:t>L.Myers</a:t>
            </a:r>
            <a:r>
              <a:rPr kumimoji="1" lang="en-US" altLang="zh-CN" sz="2200" b="1" dirty="0" smtClean="0"/>
              <a:t>, Keying Ye 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071538" y="5486400"/>
            <a:ext cx="74168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buFont typeface="Wingdings" pitchFamily="2" charset="2"/>
              <a:buNone/>
            </a:pPr>
            <a:r>
              <a:rPr lang="zh-CN" altLang="en-US" sz="2200" dirty="0">
                <a:solidFill>
                  <a:schemeClr val="folHlink"/>
                </a:solidFill>
                <a:latin typeface="宋体" pitchFamily="2" charset="-122"/>
              </a:rPr>
              <a:t>统计软件</a:t>
            </a:r>
            <a:r>
              <a:rPr lang="en-US" altLang="zh-CN" sz="2200" dirty="0">
                <a:solidFill>
                  <a:schemeClr val="folHlink"/>
                </a:solidFill>
                <a:latin typeface="宋体" pitchFamily="2" charset="-122"/>
              </a:rPr>
              <a:t>:</a:t>
            </a:r>
          </a:p>
          <a:p>
            <a:pPr marL="342900" indent="-342900">
              <a:lnSpc>
                <a:spcPct val="0"/>
              </a:lnSpc>
              <a:buFont typeface="Wingdings" pitchFamily="2" charset="2"/>
              <a:buNone/>
            </a:pPr>
            <a:endParaRPr lang="en-US" altLang="zh-CN" sz="2200" dirty="0">
              <a:solidFill>
                <a:schemeClr val="folHlink"/>
              </a:solidFill>
              <a:latin typeface="宋体" pitchFamily="2" charset="-122"/>
            </a:endParaRPr>
          </a:p>
          <a:p>
            <a:pPr marL="342900" indent="-342900"/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MATLAB, SPSS, R, SAS, …</a:t>
            </a:r>
            <a:endParaRPr lang="en-US" altLang="zh-CN" sz="22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/>
            <a:endParaRPr lang="en-US" altLang="zh-CN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6217543B-D15D-4618-A5FF-481BE9B0C642}" type="slidenum">
              <a:rPr lang="zh-CN" altLang="en-US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4</a:t>
            </a:fld>
            <a:endParaRPr lang="en-US" altLang="zh-CN" sz="1200">
              <a:solidFill>
                <a:schemeClr val="tx1">
                  <a:tint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1428750" y="1571625"/>
            <a:ext cx="6858026" cy="4955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zh-CN" altLang="en-US" sz="3600" dirty="0">
                <a:latin typeface="宋体" pitchFamily="2" charset="-122"/>
              </a:rPr>
              <a:t>第</a:t>
            </a:r>
            <a:r>
              <a:rPr lang="en-US" altLang="zh-CN" sz="3600" dirty="0">
                <a:latin typeface="宋体" pitchFamily="2" charset="-122"/>
              </a:rPr>
              <a:t>1</a:t>
            </a:r>
            <a:r>
              <a:rPr lang="zh-CN" altLang="en-US" sz="3600" dirty="0">
                <a:latin typeface="宋体" pitchFamily="2" charset="-122"/>
              </a:rPr>
              <a:t>章  </a:t>
            </a:r>
            <a:r>
              <a:rPr lang="zh-CN" altLang="en-US" sz="3600" dirty="0" smtClean="0">
                <a:latin typeface="宋体" pitchFamily="2" charset="-122"/>
              </a:rPr>
              <a:t>概率论的基本概念</a:t>
            </a:r>
            <a:endParaRPr lang="zh-CN" altLang="en-US" sz="3600" dirty="0">
              <a:latin typeface="宋体" pitchFamily="2" charset="-122"/>
            </a:endParaRPr>
          </a:p>
          <a:p>
            <a:r>
              <a:rPr lang="zh-CN" altLang="en-US" sz="3600" dirty="0">
                <a:latin typeface="宋体" pitchFamily="2" charset="-122"/>
              </a:rPr>
              <a:t>第</a:t>
            </a:r>
            <a:r>
              <a:rPr lang="en-US" altLang="zh-CN" sz="3600" dirty="0">
                <a:latin typeface="宋体" pitchFamily="2" charset="-122"/>
              </a:rPr>
              <a:t>2</a:t>
            </a:r>
            <a:r>
              <a:rPr lang="zh-CN" altLang="en-US" sz="3600" dirty="0">
                <a:latin typeface="宋体" pitchFamily="2" charset="-122"/>
              </a:rPr>
              <a:t>章  </a:t>
            </a:r>
            <a:r>
              <a:rPr lang="zh-CN" altLang="en-US" sz="3600" dirty="0" smtClean="0">
                <a:latin typeface="宋体" pitchFamily="2" charset="-122"/>
              </a:rPr>
              <a:t>随机变量及其分布</a:t>
            </a:r>
            <a:endParaRPr lang="zh-CN" altLang="en-US" sz="3600" dirty="0">
              <a:latin typeface="宋体" pitchFamily="2" charset="-122"/>
            </a:endParaRPr>
          </a:p>
          <a:p>
            <a:r>
              <a:rPr lang="zh-CN" altLang="en-US" sz="3600" dirty="0">
                <a:latin typeface="宋体" pitchFamily="2" charset="-122"/>
              </a:rPr>
              <a:t>第</a:t>
            </a:r>
            <a:r>
              <a:rPr lang="en-US" altLang="zh-CN" sz="3600" dirty="0">
                <a:latin typeface="宋体" pitchFamily="2" charset="-122"/>
              </a:rPr>
              <a:t>3</a:t>
            </a:r>
            <a:r>
              <a:rPr lang="zh-CN" altLang="en-US" sz="3600" dirty="0" smtClean="0">
                <a:latin typeface="宋体" pitchFamily="2" charset="-122"/>
              </a:rPr>
              <a:t>章  多维随机变量及其分布</a:t>
            </a:r>
            <a:endParaRPr lang="zh-CN" altLang="en-US" sz="3600" dirty="0">
              <a:latin typeface="宋体" pitchFamily="2" charset="-122"/>
            </a:endParaRPr>
          </a:p>
          <a:p>
            <a:r>
              <a:rPr lang="zh-CN" altLang="en-US" sz="3600" dirty="0">
                <a:latin typeface="宋体" pitchFamily="2" charset="-122"/>
              </a:rPr>
              <a:t>第</a:t>
            </a:r>
            <a:r>
              <a:rPr lang="en-US" altLang="zh-CN" sz="3600" dirty="0">
                <a:latin typeface="宋体" pitchFamily="2" charset="-122"/>
              </a:rPr>
              <a:t>4</a:t>
            </a:r>
            <a:r>
              <a:rPr lang="zh-CN" altLang="en-US" sz="3600" dirty="0">
                <a:latin typeface="宋体" pitchFamily="2" charset="-122"/>
              </a:rPr>
              <a:t>章  </a:t>
            </a:r>
            <a:r>
              <a:rPr lang="zh-CN" altLang="en-US" sz="3600" dirty="0" smtClean="0">
                <a:latin typeface="宋体" pitchFamily="2" charset="-122"/>
              </a:rPr>
              <a:t>随机变量的数字特征</a:t>
            </a:r>
            <a:endParaRPr lang="zh-CN" altLang="en-US" sz="3600" dirty="0">
              <a:latin typeface="宋体" pitchFamily="2" charset="-122"/>
            </a:endParaRPr>
          </a:p>
          <a:p>
            <a:r>
              <a:rPr lang="zh-CN" altLang="en-US" sz="3600" dirty="0">
                <a:latin typeface="宋体" pitchFamily="2" charset="-122"/>
              </a:rPr>
              <a:t>第</a:t>
            </a:r>
            <a:r>
              <a:rPr lang="en-US" altLang="zh-CN" sz="3600" dirty="0">
                <a:latin typeface="宋体" pitchFamily="2" charset="-122"/>
              </a:rPr>
              <a:t>5</a:t>
            </a:r>
            <a:r>
              <a:rPr lang="zh-CN" altLang="en-US" sz="3600" dirty="0">
                <a:latin typeface="宋体" pitchFamily="2" charset="-122"/>
              </a:rPr>
              <a:t>章  </a:t>
            </a:r>
            <a:r>
              <a:rPr lang="zh-CN" altLang="en-US" sz="3600" dirty="0" smtClean="0">
                <a:latin typeface="宋体" pitchFamily="2" charset="-122"/>
              </a:rPr>
              <a:t>大数定律及中心极限定理</a:t>
            </a:r>
            <a:endParaRPr lang="zh-CN" altLang="en-US" sz="3600" dirty="0">
              <a:latin typeface="宋体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zh-CN" altLang="en-US" sz="3600" dirty="0">
                <a:latin typeface="宋体" pitchFamily="2" charset="-122"/>
              </a:rPr>
              <a:t>第</a:t>
            </a:r>
            <a:r>
              <a:rPr lang="en-US" altLang="zh-CN" sz="3600" dirty="0">
                <a:latin typeface="宋体" pitchFamily="2" charset="-122"/>
              </a:rPr>
              <a:t>6</a:t>
            </a:r>
            <a:r>
              <a:rPr lang="zh-CN" altLang="en-US" sz="3600" dirty="0">
                <a:latin typeface="宋体" pitchFamily="2" charset="-122"/>
              </a:rPr>
              <a:t>章  </a:t>
            </a:r>
            <a:r>
              <a:rPr lang="zh-CN" altLang="en-US" sz="3600" dirty="0" smtClean="0">
                <a:latin typeface="宋体" pitchFamily="2" charset="-122"/>
              </a:rPr>
              <a:t>样本及抽样分布</a:t>
            </a:r>
            <a:endParaRPr lang="zh-CN" altLang="en-US" sz="3600" dirty="0">
              <a:latin typeface="Calibri" pitchFamily="34" charset="0"/>
            </a:endParaRPr>
          </a:p>
          <a:p>
            <a:pPr>
              <a:buFont typeface="Wingdings" pitchFamily="2" charset="2"/>
              <a:buNone/>
            </a:pPr>
            <a:r>
              <a:rPr lang="zh-CN" altLang="en-US" sz="3600" dirty="0">
                <a:latin typeface="宋体" pitchFamily="2" charset="-122"/>
              </a:rPr>
              <a:t>第</a:t>
            </a:r>
            <a:r>
              <a:rPr lang="en-US" altLang="zh-CN" sz="3600" dirty="0">
                <a:latin typeface="宋体" pitchFamily="2" charset="-122"/>
              </a:rPr>
              <a:t>7</a:t>
            </a:r>
            <a:r>
              <a:rPr lang="zh-CN" altLang="en-US" sz="3600" dirty="0">
                <a:latin typeface="宋体" pitchFamily="2" charset="-122"/>
              </a:rPr>
              <a:t>章  </a:t>
            </a:r>
            <a:r>
              <a:rPr lang="zh-CN" altLang="en-US" sz="3600" dirty="0" smtClean="0">
                <a:latin typeface="宋体" pitchFamily="2" charset="-122"/>
              </a:rPr>
              <a:t>参数估计</a:t>
            </a:r>
            <a:endParaRPr lang="zh-CN" altLang="en-US" sz="3600" dirty="0">
              <a:latin typeface="宋体" pitchFamily="2" charset="-122"/>
            </a:endParaRPr>
          </a:p>
          <a:p>
            <a:r>
              <a:rPr lang="zh-CN" altLang="en-US" sz="3600" dirty="0">
                <a:latin typeface="宋体" pitchFamily="2" charset="-122"/>
              </a:rPr>
              <a:t>第</a:t>
            </a:r>
            <a:r>
              <a:rPr lang="en-US" altLang="zh-CN" sz="3600" dirty="0">
                <a:latin typeface="宋体" pitchFamily="2" charset="-122"/>
              </a:rPr>
              <a:t>8</a:t>
            </a:r>
            <a:r>
              <a:rPr lang="zh-CN" altLang="en-US" sz="3600" dirty="0">
                <a:latin typeface="宋体" pitchFamily="2" charset="-122"/>
              </a:rPr>
              <a:t>章  </a:t>
            </a:r>
            <a:r>
              <a:rPr lang="zh-CN" altLang="en-US" sz="3600" dirty="0" smtClean="0">
                <a:latin typeface="宋体" pitchFamily="2" charset="-122"/>
              </a:rPr>
              <a:t>假设检验</a:t>
            </a:r>
            <a:endParaRPr lang="zh-CN" altLang="en-US" sz="3600" dirty="0">
              <a:latin typeface="宋体" pitchFamily="2" charset="-122"/>
            </a:endParaRPr>
          </a:p>
          <a:p>
            <a:pPr eaLnBrk="0" hangingPunct="0"/>
            <a:endParaRPr lang="zh-CN" altLang="en-US" sz="2800" dirty="0">
              <a:latin typeface="宋体" pitchFamily="2" charset="-122"/>
            </a:endParaRPr>
          </a:p>
        </p:txBody>
      </p:sp>
      <p:sp>
        <p:nvSpPr>
          <p:cNvPr id="14340" name="Text Box 5"/>
          <p:cNvSpPr txBox="1">
            <a:spLocks noChangeArrowheads="1"/>
          </p:cNvSpPr>
          <p:nvPr/>
        </p:nvSpPr>
        <p:spPr bwMode="auto">
          <a:xfrm>
            <a:off x="1371600" y="609600"/>
            <a:ext cx="57912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4000" b="1">
                <a:latin typeface="Calibri" pitchFamily="34" charset="0"/>
              </a:rPr>
              <a:t>课程安排</a:t>
            </a:r>
            <a:endParaRPr lang="zh-CN" altLang="en-US" sz="2800" b="1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954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0" y="990600"/>
            <a:ext cx="7772400" cy="304800"/>
          </a:xfrm>
          <a:solidFill>
            <a:srgbClr val="FF00FF"/>
          </a:solidFill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00FF"/>
            </a:extrusionClr>
          </a:sp3d>
        </p:spPr>
        <p:txBody>
          <a:bodyPr lIns="92075" tIns="46038" rIns="92075" bIns="46038">
            <a:normAutofit fontScale="90000"/>
            <a:flatTx/>
          </a:bodyPr>
          <a:lstStyle/>
          <a:p>
            <a:pPr eaLnBrk="1" hangingPunct="1">
              <a:defRPr/>
            </a:pPr>
            <a:r>
              <a:rPr lang="zh-CN" altLang="en-US" sz="4800" b="1" smtClean="0">
                <a:solidFill>
                  <a:srgbClr val="FF00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55FF"/>
                    </a:outerShdw>
                  </a:cont>
                  <a:cont type="tree" name="">
                    <a:effect ref="fillLine"/>
                    <a:outerShdw dist="38100" dir="2700000" algn="tl">
                      <a:srgbClr val="980099"/>
                    </a:outerShdw>
                  </a:cont>
                  <a:effect ref="fillLine"/>
                </a:effectDag>
                <a:latin typeface="楷体_GB2312" pitchFamily="49" charset="-122"/>
              </a:rPr>
              <a:t>序   言</a:t>
            </a:r>
            <a:endParaRPr lang="zh-CN" altLang="en-US" b="1" smtClean="0">
              <a:solidFill>
                <a:srgbClr val="FF00FF"/>
              </a:solidFill>
              <a:effectDag name="">
                <a:cont type="tree" name="">
                  <a:effect ref="fillLine"/>
                  <a:outerShdw dist="38100" dir="13500000" algn="br">
                    <a:srgbClr val="FF55FF"/>
                  </a:outerShdw>
                </a:cont>
                <a:cont type="tree" name="">
                  <a:effect ref="fillLine"/>
                  <a:outerShdw dist="38100" dir="2700000" algn="tl">
                    <a:srgbClr val="980099"/>
                  </a:outerShdw>
                </a:cont>
                <a:effect ref="fillLine"/>
              </a:effectDag>
            </a:endParaRPr>
          </a:p>
        </p:txBody>
      </p:sp>
      <p:sp>
        <p:nvSpPr>
          <p:cNvPr id="637955" name="WordArt 3"/>
          <p:cNvSpPr>
            <a:spLocks noChangeArrowheads="1" noChangeShapeType="1" noTextEdit="1"/>
          </p:cNvSpPr>
          <p:nvPr/>
        </p:nvSpPr>
        <p:spPr bwMode="auto">
          <a:xfrm>
            <a:off x="990600" y="2133600"/>
            <a:ext cx="1104900" cy="1111250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44444"/>
              </a:avLst>
            </a:prstTxWarp>
            <a:scene3d>
              <a:camera prst="legacyPerspectiveFront">
                <a:rot lat="20519997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</a:sp3d>
          </a:bodyPr>
          <a:lstStyle/>
          <a:p>
            <a:r>
              <a:rPr lang="en-US" altLang="zh-CN" sz="3600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宋体"/>
                <a:ea typeface="宋体"/>
              </a:rPr>
              <a:t>?</a:t>
            </a:r>
            <a:endParaRPr lang="zh-CN" altLang="en-US" sz="3600" kern="10">
              <a:ln w="9525">
                <a:round/>
                <a:headEnd/>
                <a:tailEnd/>
              </a:ln>
              <a:gradFill rotWithShape="1">
                <a:gsLst>
                  <a:gs pos="0">
                    <a:srgbClr val="FFE701"/>
                  </a:gs>
                  <a:gs pos="100000">
                    <a:srgbClr val="FE3E02"/>
                  </a:gs>
                </a:gsLst>
                <a:lin ang="5400000" scaled="1"/>
              </a:gradFill>
              <a:latin typeface="宋体"/>
              <a:ea typeface="宋体"/>
            </a:endParaRPr>
          </a:p>
        </p:txBody>
      </p:sp>
      <p:sp>
        <p:nvSpPr>
          <p:cNvPr id="637956" name="Text Box 4"/>
          <p:cNvSpPr txBox="1">
            <a:spLocks noChangeArrowheads="1"/>
          </p:cNvSpPr>
          <p:nvPr/>
        </p:nvSpPr>
        <p:spPr bwMode="auto">
          <a:xfrm>
            <a:off x="1835150" y="2997200"/>
            <a:ext cx="5410200" cy="161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4000">
                <a:solidFill>
                  <a:schemeClr val="tx1"/>
                </a:solidFill>
                <a:latin typeface="楷体_GB2312" pitchFamily="49" charset="-122"/>
              </a:rPr>
              <a:t>概率论与数理统计</a:t>
            </a:r>
          </a:p>
          <a:p>
            <a:pPr eaLnBrk="0" hangingPunct="0">
              <a:spcBef>
                <a:spcPct val="50000"/>
              </a:spcBef>
            </a:pPr>
            <a:r>
              <a:rPr lang="zh-CN" altLang="en-US" sz="4000">
                <a:solidFill>
                  <a:schemeClr val="tx1"/>
                </a:solidFill>
                <a:latin typeface="楷体_GB2312" pitchFamily="49" charset="-122"/>
              </a:rPr>
              <a:t>是研究什么的？</a:t>
            </a:r>
          </a:p>
        </p:txBody>
      </p:sp>
    </p:spTree>
  </p:cSld>
  <p:clrMapOvr>
    <a:masterClrMapping/>
  </p:clrMapOvr>
  <p:transition advTm="10000">
    <p:zoom/>
    <p:sndAc>
      <p:stSnd>
        <p:snd r:embed="rId3" name="TYPE.WAV" builtIn="1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37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37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637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7954" grpId="0" animBg="1"/>
      <p:bldP spid="637955" grpId="0" animBg="1"/>
      <p:bldP spid="63795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1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214282" y="785794"/>
            <a:ext cx="8724900" cy="525621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10000"/>
          </a:bodyPr>
          <a:lstStyle/>
          <a:p>
            <a:pPr>
              <a:lnSpc>
                <a:spcPct val="50000"/>
              </a:lnSpc>
              <a:buFont typeface="Wingdings" pitchFamily="2" charset="2"/>
              <a:buNone/>
            </a:pPr>
            <a:endParaRPr lang="en-US" altLang="zh-CN" sz="3200" dirty="0"/>
          </a:p>
          <a:p>
            <a:pPr>
              <a:buNone/>
            </a:pPr>
            <a:r>
              <a:rPr lang="zh-CN" altLang="en-US" dirty="0" smtClean="0"/>
              <a:t>概率统计是研究随机现象及其规律性科学。 </a:t>
            </a:r>
          </a:p>
          <a:p>
            <a:pPr>
              <a:buFont typeface="Wingdings" pitchFamily="2" charset="2"/>
              <a:buNone/>
            </a:pPr>
            <a:r>
              <a:rPr lang="en-US" altLang="zh-CN" sz="3200" dirty="0" smtClean="0"/>
              <a:t>   </a:t>
            </a:r>
          </a:p>
          <a:p>
            <a:pPr>
              <a:buFont typeface="Wingdings" pitchFamily="2" charset="2"/>
              <a:buNone/>
            </a:pPr>
            <a:r>
              <a:rPr lang="zh-CN" altLang="en-US" sz="3200" dirty="0" smtClean="0">
                <a:latin typeface="宋体" pitchFamily="2" charset="-122"/>
              </a:rPr>
              <a:t>这</a:t>
            </a:r>
            <a:r>
              <a:rPr lang="zh-CN" altLang="en-US" sz="3200" dirty="0">
                <a:latin typeface="宋体" pitchFamily="2" charset="-122"/>
              </a:rPr>
              <a:t>门课程分为</a:t>
            </a:r>
            <a:r>
              <a:rPr lang="zh-CN" altLang="en-US" sz="3200" dirty="0">
                <a:solidFill>
                  <a:schemeClr val="tx2"/>
                </a:solidFill>
                <a:latin typeface="宋体" pitchFamily="2" charset="-122"/>
              </a:rPr>
              <a:t>概率论</a:t>
            </a:r>
            <a:r>
              <a:rPr lang="zh-CN" altLang="en-US" sz="3200" dirty="0">
                <a:latin typeface="宋体" pitchFamily="2" charset="-122"/>
              </a:rPr>
              <a:t>和</a:t>
            </a:r>
            <a:r>
              <a:rPr lang="zh-CN" altLang="en-US" sz="3200" dirty="0">
                <a:solidFill>
                  <a:schemeClr val="tx2"/>
                </a:solidFill>
                <a:latin typeface="宋体" pitchFamily="2" charset="-122"/>
              </a:rPr>
              <a:t>数理统计</a:t>
            </a:r>
            <a:r>
              <a:rPr lang="zh-CN" altLang="en-US" sz="3200" dirty="0">
                <a:latin typeface="宋体" pitchFamily="2" charset="-122"/>
              </a:rPr>
              <a:t>两部分内容</a:t>
            </a:r>
            <a:r>
              <a:rPr lang="en-US" altLang="zh-CN" sz="3200" dirty="0">
                <a:latin typeface="宋体" pitchFamily="2" charset="-122"/>
              </a:rPr>
              <a:t>.</a:t>
            </a:r>
          </a:p>
          <a:p>
            <a:pPr>
              <a:lnSpc>
                <a:spcPct val="50000"/>
              </a:lnSpc>
              <a:buFont typeface="Wingdings" pitchFamily="2" charset="2"/>
              <a:buNone/>
            </a:pPr>
            <a:endParaRPr lang="en-US" altLang="zh-CN" sz="3200" dirty="0"/>
          </a:p>
          <a:p>
            <a:pPr>
              <a:lnSpc>
                <a:spcPct val="15000"/>
              </a:lnSpc>
              <a:buFont typeface="Wingdings" pitchFamily="2" charset="2"/>
              <a:buNone/>
            </a:pPr>
            <a:r>
              <a:rPr lang="en-US" altLang="zh-CN" sz="3200" dirty="0"/>
              <a:t>   </a:t>
            </a:r>
          </a:p>
          <a:p>
            <a:pPr>
              <a:buFont typeface="Wingdings" pitchFamily="2" charset="2"/>
              <a:buNone/>
            </a:pPr>
            <a:r>
              <a:rPr lang="en-US" altLang="zh-CN" sz="3200" dirty="0"/>
              <a:t> </a:t>
            </a:r>
            <a:r>
              <a:rPr lang="zh-CN" altLang="en-US" sz="3200" dirty="0" smtClean="0">
                <a:solidFill>
                  <a:schemeClr val="folHlink"/>
                </a:solidFill>
                <a:latin typeface="宋体" pitchFamily="2" charset="-122"/>
              </a:rPr>
              <a:t>概率论</a:t>
            </a:r>
            <a:r>
              <a:rPr lang="zh-CN" altLang="en-US" sz="3200" dirty="0" smtClean="0">
                <a:latin typeface="宋体" pitchFamily="2" charset="-122"/>
              </a:rPr>
              <a:t>是</a:t>
            </a:r>
            <a:r>
              <a:rPr lang="zh-CN" altLang="en-US" dirty="0" smtClean="0"/>
              <a:t>研究事件发生的可能性，</a:t>
            </a:r>
            <a:r>
              <a:rPr lang="zh-CN" altLang="en-US" sz="3200" dirty="0" smtClean="0">
                <a:latin typeface="宋体" pitchFamily="2" charset="-122"/>
              </a:rPr>
              <a:t>学习</a:t>
            </a:r>
            <a:r>
              <a:rPr lang="zh-CN" altLang="en-US" sz="3200" dirty="0">
                <a:latin typeface="宋体" pitchFamily="2" charset="-122"/>
              </a:rPr>
              <a:t>数理统计学和将数理统计应用于实践必不可少的基础知识</a:t>
            </a:r>
            <a:r>
              <a:rPr lang="en-US" altLang="zh-CN" sz="3200" dirty="0">
                <a:latin typeface="宋体" pitchFamily="2" charset="-122"/>
              </a:rPr>
              <a:t>.</a:t>
            </a:r>
          </a:p>
          <a:p>
            <a:pPr>
              <a:lnSpc>
                <a:spcPct val="60000"/>
              </a:lnSpc>
              <a:buFont typeface="Wingdings" pitchFamily="2" charset="2"/>
              <a:buNone/>
            </a:pPr>
            <a:r>
              <a:rPr lang="en-US" altLang="zh-CN" sz="3200" dirty="0"/>
              <a:t>   </a:t>
            </a:r>
          </a:p>
          <a:p>
            <a:pPr>
              <a:buFont typeface="Wingdings" pitchFamily="2" charset="2"/>
              <a:buNone/>
            </a:pPr>
            <a:r>
              <a:rPr lang="en-US" altLang="zh-CN" sz="3200" dirty="0"/>
              <a:t> </a:t>
            </a:r>
            <a:r>
              <a:rPr lang="zh-CN" altLang="en-US" sz="3200" dirty="0" smtClean="0">
                <a:solidFill>
                  <a:schemeClr val="folHlink"/>
                </a:solidFill>
                <a:latin typeface="宋体" pitchFamily="2" charset="-122"/>
              </a:rPr>
              <a:t>数理统计</a:t>
            </a:r>
            <a:r>
              <a:rPr lang="zh-CN" altLang="en-US" sz="3200" dirty="0">
                <a:latin typeface="宋体" pitchFamily="2" charset="-122"/>
              </a:rPr>
              <a:t>是以概率论为基础</a:t>
            </a:r>
            <a:r>
              <a:rPr lang="en-US" altLang="zh-CN" sz="3200" dirty="0">
                <a:latin typeface="宋体" pitchFamily="2" charset="-122"/>
              </a:rPr>
              <a:t>,</a:t>
            </a:r>
            <a:r>
              <a:rPr lang="zh-CN" altLang="en-US" sz="3200" dirty="0">
                <a:latin typeface="宋体" pitchFamily="2" charset="-122"/>
              </a:rPr>
              <a:t>研究如何有效地</a:t>
            </a:r>
            <a:r>
              <a:rPr lang="zh-CN" altLang="en-US" sz="3200" u="sng" dirty="0">
                <a:latin typeface="宋体" pitchFamily="2" charset="-122"/>
              </a:rPr>
              <a:t>收集</a:t>
            </a:r>
            <a:r>
              <a:rPr lang="en-US" altLang="zh-CN" sz="3200" dirty="0">
                <a:latin typeface="宋体" pitchFamily="2" charset="-122"/>
              </a:rPr>
              <a:t>,</a:t>
            </a:r>
            <a:r>
              <a:rPr lang="zh-CN" altLang="en-US" sz="3200" u="sng" dirty="0">
                <a:latin typeface="宋体" pitchFamily="2" charset="-122"/>
              </a:rPr>
              <a:t>整理</a:t>
            </a:r>
            <a:r>
              <a:rPr lang="zh-CN" altLang="en-US" sz="3200" dirty="0">
                <a:latin typeface="宋体" pitchFamily="2" charset="-122"/>
              </a:rPr>
              <a:t>和</a:t>
            </a:r>
            <a:r>
              <a:rPr lang="zh-CN" altLang="en-US" sz="3200" u="sng" dirty="0">
                <a:latin typeface="宋体" pitchFamily="2" charset="-122"/>
              </a:rPr>
              <a:t>分析</a:t>
            </a:r>
            <a:r>
              <a:rPr lang="zh-CN" altLang="en-US" sz="3200" dirty="0">
                <a:latin typeface="宋体" pitchFamily="2" charset="-122"/>
              </a:rPr>
              <a:t>受随机影响的</a:t>
            </a:r>
            <a:r>
              <a:rPr lang="zh-CN" altLang="en-US" sz="3200" u="sng" dirty="0">
                <a:latin typeface="宋体" pitchFamily="2" charset="-122"/>
              </a:rPr>
              <a:t>数据</a:t>
            </a:r>
            <a:r>
              <a:rPr lang="en-US" altLang="zh-CN" sz="3200" dirty="0">
                <a:latin typeface="宋体" pitchFamily="2" charset="-122"/>
              </a:rPr>
              <a:t>,</a:t>
            </a:r>
            <a:r>
              <a:rPr lang="zh-CN" altLang="en-US" sz="3200" dirty="0">
                <a:latin typeface="宋体" pitchFamily="2" charset="-122"/>
              </a:rPr>
              <a:t>并做出</a:t>
            </a:r>
            <a:r>
              <a:rPr lang="zh-CN" altLang="en-US" sz="3200" u="sng" dirty="0">
                <a:latin typeface="宋体" pitchFamily="2" charset="-122"/>
              </a:rPr>
              <a:t>推断</a:t>
            </a:r>
            <a:r>
              <a:rPr lang="zh-CN" altLang="en-US" sz="3200" dirty="0">
                <a:latin typeface="宋体" pitchFamily="2" charset="-122"/>
              </a:rPr>
              <a:t>或</a:t>
            </a:r>
            <a:r>
              <a:rPr lang="zh-CN" altLang="en-US" sz="3200" u="sng" dirty="0">
                <a:latin typeface="宋体" pitchFamily="2" charset="-122"/>
              </a:rPr>
              <a:t>预测</a:t>
            </a:r>
            <a:r>
              <a:rPr lang="en-US" altLang="zh-CN" sz="3200" dirty="0">
                <a:latin typeface="宋体" pitchFamily="2" charset="-122"/>
              </a:rPr>
              <a:t>,</a:t>
            </a:r>
            <a:r>
              <a:rPr lang="zh-CN" altLang="en-US" sz="3200" dirty="0">
                <a:latin typeface="宋体" pitchFamily="2" charset="-122"/>
              </a:rPr>
              <a:t>为采取决策和行动提供依据和建议的一门学科</a:t>
            </a:r>
            <a:r>
              <a:rPr lang="en-US" altLang="zh-CN" sz="3200" dirty="0">
                <a:latin typeface="宋体" pitchFamily="2" charset="-122"/>
              </a:rPr>
              <a:t>.</a:t>
            </a:r>
            <a:endParaRPr lang="en-US" altLang="zh-CN" sz="3200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C8660-CDD7-4646-A2C0-2829652BDAD6}" type="slidenum">
              <a:rPr lang="en-US" altLang="zh-CN"/>
              <a:pPr/>
              <a:t>6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E4C25-CC5B-4A18-A465-F2329DC9057C}" type="slidenum">
              <a:rPr lang="en-US" altLang="zh-CN" sz="2400"/>
              <a:pPr/>
              <a:t>7</a:t>
            </a:fld>
            <a:endParaRPr lang="en-US" altLang="zh-CN" sz="2400"/>
          </a:p>
        </p:txBody>
      </p:sp>
      <p:sp>
        <p:nvSpPr>
          <p:cNvPr id="208898" name="Rectangle 2"/>
          <p:cNvSpPr>
            <a:spLocks noChangeArrowheads="1"/>
          </p:cNvSpPr>
          <p:nvPr/>
        </p:nvSpPr>
        <p:spPr bwMode="auto">
          <a:xfrm>
            <a:off x="1187450" y="333375"/>
            <a:ext cx="549275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400" dirty="0" smtClean="0">
                <a:solidFill>
                  <a:schemeClr val="tx2"/>
                </a:solidFill>
              </a:rPr>
              <a:t>例子</a:t>
            </a:r>
            <a:r>
              <a:rPr lang="en-US" altLang="zh-CN" sz="4400" dirty="0" smtClean="0">
                <a:solidFill>
                  <a:schemeClr val="tx2"/>
                </a:solidFill>
              </a:rPr>
              <a:t>1</a:t>
            </a:r>
            <a:endParaRPr lang="zh-CN" altLang="en-US" sz="4400" dirty="0">
              <a:solidFill>
                <a:schemeClr val="tx2"/>
              </a:solidFill>
            </a:endParaRPr>
          </a:p>
        </p:txBody>
      </p:sp>
      <p:sp>
        <p:nvSpPr>
          <p:cNvPr id="208899" name="Text Box 3"/>
          <p:cNvSpPr txBox="1">
            <a:spLocks noChangeArrowheads="1"/>
          </p:cNvSpPr>
          <p:nvPr/>
        </p:nvSpPr>
        <p:spPr bwMode="auto">
          <a:xfrm>
            <a:off x="142844" y="1428736"/>
            <a:ext cx="871378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 smtClean="0"/>
              <a:t>在长隆欢乐世界游玩两天，遇到了朋友张三，这种偶遇的可能性有多大？</a:t>
            </a:r>
            <a:endParaRPr lang="zh-CN" altLang="en-US" sz="2400" dirty="0"/>
          </a:p>
        </p:txBody>
      </p:sp>
      <p:sp>
        <p:nvSpPr>
          <p:cNvPr id="208901" name="Text Box 5"/>
          <p:cNvSpPr txBox="1">
            <a:spLocks noChangeArrowheads="1"/>
          </p:cNvSpPr>
          <p:nvPr/>
        </p:nvSpPr>
        <p:spPr bwMode="auto">
          <a:xfrm>
            <a:off x="357158" y="2643182"/>
            <a:ext cx="84963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0" dirty="0" smtClean="0">
                <a:latin typeface="Times New Roman" pitchFamily="18" charset="0"/>
                <a:cs typeface="Times New Roman" pitchFamily="18" charset="0"/>
              </a:rPr>
              <a:t>广州人口</a:t>
            </a:r>
            <a:r>
              <a:rPr lang="en-US" altLang="zh-CN" sz="2400" b="0" dirty="0" smtClean="0">
                <a:latin typeface="Times New Roman" pitchFamily="18" charset="0"/>
                <a:cs typeface="Times New Roman" pitchFamily="18" charset="0"/>
              </a:rPr>
              <a:t>1400</a:t>
            </a:r>
            <a:r>
              <a:rPr lang="zh-CN" altLang="en-US" sz="2400" b="0" dirty="0" smtClean="0">
                <a:latin typeface="Times New Roman" pitchFamily="18" charset="0"/>
                <a:cs typeface="Times New Roman" pitchFamily="18" charset="0"/>
              </a:rPr>
              <a:t>万，可能性就是</a:t>
            </a:r>
            <a:r>
              <a:rPr lang="en-US" altLang="zh-CN" sz="2400" b="0" dirty="0" smtClean="0">
                <a:latin typeface="Times New Roman" pitchFamily="18" charset="0"/>
                <a:cs typeface="Times New Roman" pitchFamily="18" charset="0"/>
              </a:rPr>
              <a:t>1/14000000</a:t>
            </a:r>
            <a:r>
              <a:rPr lang="zh-CN" altLang="en-US" sz="2400" b="0" dirty="0" smtClean="0">
                <a:latin typeface="Times New Roman" pitchFamily="18" charset="0"/>
                <a:cs typeface="Times New Roman" pitchFamily="18" charset="0"/>
              </a:rPr>
              <a:t>？</a:t>
            </a:r>
            <a:endParaRPr lang="zh-CN" altLang="en-US" sz="2400" dirty="0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214282" y="3500438"/>
            <a:ext cx="84963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0" dirty="0" smtClean="0">
                <a:latin typeface="Times New Roman" pitchFamily="18" charset="0"/>
                <a:cs typeface="Times New Roman" pitchFamily="18" charset="0"/>
              </a:rPr>
              <a:t>游玩两天，至少与</a:t>
            </a:r>
            <a:r>
              <a:rPr lang="en-US" altLang="zh-CN" sz="2400" b="0" dirty="0" smtClean="0">
                <a:latin typeface="Times New Roman" pitchFamily="18" charset="0"/>
                <a:cs typeface="Times New Roman" pitchFamily="18" charset="0"/>
              </a:rPr>
              <a:t>2000</a:t>
            </a:r>
            <a:r>
              <a:rPr lang="zh-CN" altLang="en-US" sz="2400" b="0" dirty="0" smtClean="0">
                <a:latin typeface="Times New Roman" pitchFamily="18" charset="0"/>
                <a:cs typeface="Times New Roman" pitchFamily="18" charset="0"/>
              </a:rPr>
              <a:t>人碰面，她们任何一人都可能会是张三，可能性增加了</a:t>
            </a:r>
            <a:r>
              <a:rPr lang="en-US" altLang="zh-CN" sz="2400" b="0" dirty="0" smtClean="0">
                <a:latin typeface="Times New Roman" pitchFamily="18" charset="0"/>
                <a:cs typeface="Times New Roman" pitchFamily="18" charset="0"/>
              </a:rPr>
              <a:t>2000</a:t>
            </a:r>
            <a:r>
              <a:rPr lang="zh-CN" altLang="en-US" sz="2400" b="0" dirty="0" smtClean="0">
                <a:latin typeface="Times New Roman" pitchFamily="18" charset="0"/>
                <a:cs typeface="Times New Roman" pitchFamily="18" charset="0"/>
              </a:rPr>
              <a:t>倍，就是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400" b="0" dirty="0" smtClean="0">
                <a:latin typeface="Times New Roman" pitchFamily="18" charset="0"/>
                <a:cs typeface="Times New Roman" pitchFamily="18" charset="0"/>
              </a:rPr>
              <a:t>/14000</a:t>
            </a:r>
            <a:r>
              <a:rPr lang="zh-CN" altLang="en-US" sz="2400" b="0" dirty="0" smtClean="0">
                <a:latin typeface="Times New Roman" pitchFamily="18" charset="0"/>
                <a:cs typeface="Times New Roman" pitchFamily="18" charset="0"/>
              </a:rPr>
              <a:t>？</a:t>
            </a:r>
            <a:endParaRPr lang="zh-CN" altLang="en-US" sz="2400" dirty="0"/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285720" y="5000636"/>
            <a:ext cx="84963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 smtClean="0"/>
              <a:t>但张三并不是我们唯一可能会遇到的人。很多亲戚，朋友，同学都有可能，至少有</a:t>
            </a:r>
            <a:r>
              <a:rPr lang="en-US" altLang="zh-CN" sz="2400" dirty="0" smtClean="0"/>
              <a:t>500</a:t>
            </a:r>
            <a:r>
              <a:rPr lang="zh-CN" altLang="en-US" sz="2400" dirty="0" smtClean="0"/>
              <a:t>像张三这样的人，可能性又增加了</a:t>
            </a:r>
            <a:r>
              <a:rPr lang="en-US" altLang="zh-CN" sz="2400" dirty="0" smtClean="0"/>
              <a:t>500</a:t>
            </a:r>
            <a:r>
              <a:rPr lang="zh-CN" altLang="en-US" sz="2400" dirty="0" smtClean="0"/>
              <a:t>倍，变成</a:t>
            </a:r>
            <a:r>
              <a:rPr lang="en-US" altLang="zh-CN" sz="2400" dirty="0" smtClean="0"/>
              <a:t>1/14</a:t>
            </a:r>
            <a:r>
              <a:rPr lang="zh-CN" altLang="en-US" sz="2400" dirty="0" smtClean="0"/>
              <a:t>了</a:t>
            </a:r>
            <a:r>
              <a:rPr lang="zh-CN" altLang="en-US" sz="2400" dirty="0" smtClean="0"/>
              <a:t>。</a:t>
            </a:r>
            <a:endParaRPr lang="zh-CN" alt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08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08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08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8898" grpId="0" autoUpdateAnimBg="0"/>
      <p:bldP spid="208899" grpId="0" autoUpdateAnimBg="0"/>
      <p:bldP spid="208901" grpId="0"/>
      <p:bldP spid="8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3648" y="6381774"/>
            <a:ext cx="457200" cy="476250"/>
          </a:xfrm>
        </p:spPr>
        <p:txBody>
          <a:bodyPr/>
          <a:lstStyle/>
          <a:p>
            <a:fld id="{D7BE4C25-CC5B-4A18-A465-F2329DC9057C}" type="slidenum">
              <a:rPr lang="en-US" altLang="zh-CN" sz="2000"/>
              <a:pPr/>
              <a:t>8</a:t>
            </a:fld>
            <a:endParaRPr lang="en-US" altLang="zh-CN" sz="2000"/>
          </a:p>
        </p:txBody>
      </p:sp>
      <p:sp>
        <p:nvSpPr>
          <p:cNvPr id="208898" name="Rectangle 2"/>
          <p:cNvSpPr>
            <a:spLocks noChangeArrowheads="1"/>
          </p:cNvSpPr>
          <p:nvPr/>
        </p:nvSpPr>
        <p:spPr bwMode="auto">
          <a:xfrm>
            <a:off x="1187450" y="333375"/>
            <a:ext cx="549275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400" dirty="0" smtClean="0">
                <a:solidFill>
                  <a:schemeClr val="tx2"/>
                </a:solidFill>
              </a:rPr>
              <a:t>例子</a:t>
            </a:r>
            <a:r>
              <a:rPr lang="en-US" altLang="zh-CN" sz="4400" dirty="0" smtClean="0">
                <a:solidFill>
                  <a:schemeClr val="tx2"/>
                </a:solidFill>
              </a:rPr>
              <a:t>2</a:t>
            </a:r>
            <a:endParaRPr lang="zh-CN" altLang="en-US" sz="4400" dirty="0">
              <a:solidFill>
                <a:schemeClr val="tx2"/>
              </a:solidFill>
            </a:endParaRPr>
          </a:p>
        </p:txBody>
      </p:sp>
      <p:sp>
        <p:nvSpPr>
          <p:cNvPr id="208899" name="Text Box 3"/>
          <p:cNvSpPr txBox="1">
            <a:spLocks noChangeArrowheads="1"/>
          </p:cNvSpPr>
          <p:nvPr/>
        </p:nvSpPr>
        <p:spPr bwMode="auto">
          <a:xfrm>
            <a:off x="214282" y="1285860"/>
            <a:ext cx="8713788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 smtClean="0"/>
              <a:t>小</a:t>
            </a:r>
            <a:r>
              <a:rPr lang="zh-CN" altLang="en-US" sz="2800" dirty="0" smtClean="0"/>
              <a:t>明和小华是好朋友，同时喜欢上小美，他们决定用抛硬币的方法决定谁退出，但他们手上没有硬币，只有一瓶矿泉水，请问有办法吗？</a:t>
            </a:r>
            <a:endParaRPr lang="zh-CN" altLang="en-US" sz="2800" dirty="0"/>
          </a:p>
        </p:txBody>
      </p:sp>
      <p:sp>
        <p:nvSpPr>
          <p:cNvPr id="208901" name="Text Box 5"/>
          <p:cNvSpPr txBox="1">
            <a:spLocks noChangeArrowheads="1"/>
          </p:cNvSpPr>
          <p:nvPr/>
        </p:nvSpPr>
        <p:spPr bwMode="auto">
          <a:xfrm>
            <a:off x="428596" y="4000504"/>
            <a:ext cx="8496300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 smtClean="0"/>
              <a:t>掷两次瓶盖，如果投掷结果是</a:t>
            </a:r>
            <a:r>
              <a:rPr lang="en-US" altLang="zh-CN" sz="2800" dirty="0" smtClean="0"/>
              <a:t>HT</a:t>
            </a:r>
            <a:r>
              <a:rPr lang="zh-CN" altLang="en-US" sz="2800" dirty="0" smtClean="0"/>
              <a:t>，那么小明退出</a:t>
            </a:r>
            <a:r>
              <a:rPr lang="zh-CN" altLang="en-US" sz="2800" dirty="0" smtClean="0"/>
              <a:t>；如果如果投掷结果</a:t>
            </a:r>
            <a:r>
              <a:rPr lang="zh-CN" altLang="en-US" sz="2800" dirty="0" smtClean="0"/>
              <a:t>是</a:t>
            </a:r>
            <a:r>
              <a:rPr lang="en-US" altLang="zh-CN" sz="2800" dirty="0" smtClean="0"/>
              <a:t>TH</a:t>
            </a:r>
            <a:r>
              <a:rPr lang="zh-CN" altLang="en-US" sz="2800" dirty="0" smtClean="0"/>
              <a:t>，小华退出。否则为平局，重新开始掷瓶盖。</a:t>
            </a:r>
            <a:endParaRPr lang="en-US" altLang="zh-CN" sz="28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08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08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08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8898" grpId="0" autoUpdateAnimBg="0"/>
      <p:bldP spid="208899" grpId="0" autoUpdateAnimBg="0"/>
      <p:bldP spid="20890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74638"/>
            <a:ext cx="8715404" cy="1143000"/>
          </a:xfrm>
        </p:spPr>
        <p:txBody>
          <a:bodyPr>
            <a:normAutofit fontScale="90000"/>
          </a:bodyPr>
          <a:lstStyle/>
          <a:p>
            <a:r>
              <a:rPr lang="zh-CN" altLang="en-US" b="1" dirty="0" smtClean="0"/>
              <a:t>例子</a:t>
            </a:r>
            <a:r>
              <a:rPr lang="en-US" altLang="zh-CN" b="1" dirty="0" smtClean="0"/>
              <a:t>3</a:t>
            </a:r>
            <a:r>
              <a:rPr lang="zh-CN" altLang="en-US" b="1" dirty="0" smtClean="0"/>
              <a:t>：国家人均巧克力销量越大，诺贝尔奖得主越多</a:t>
            </a:r>
            <a:br>
              <a:rPr lang="zh-CN" altLang="en-US" b="1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2770" name="Picture 2" descr="http://2.im.guokr.com/gkimage/aw/5r/31/aw5r3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385220"/>
            <a:ext cx="8429684" cy="547278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夏至">
  <a:themeElements>
    <a:clrScheme name="夏至">
      <a:dk1>
        <a:sysClr val="windowText" lastClr="000000"/>
      </a:dk1>
      <a:lt1>
        <a:sysClr val="window" lastClr="CCE8C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夏至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夏至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532</TotalTime>
  <Words>1294</Words>
  <PresentationFormat>全屏显示(4:3)</PresentationFormat>
  <Paragraphs>154</Paragraphs>
  <Slides>21</Slides>
  <Notes>3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21</vt:i4>
      </vt:variant>
    </vt:vector>
  </HeadingPairs>
  <TitlesOfParts>
    <vt:vector size="22" baseType="lpstr">
      <vt:lpstr>夏至</vt:lpstr>
      <vt:lpstr>概率论与数理统计</vt:lpstr>
      <vt:lpstr>幻灯片 2</vt:lpstr>
      <vt:lpstr>幻灯片 3</vt:lpstr>
      <vt:lpstr>幻灯片 4</vt:lpstr>
      <vt:lpstr>序   言</vt:lpstr>
      <vt:lpstr>幻灯片 6</vt:lpstr>
      <vt:lpstr>幻灯片 7</vt:lpstr>
      <vt:lpstr>幻灯片 8</vt:lpstr>
      <vt:lpstr>例子3：国家人均巧克力销量越大，诺贝尔奖得主越多 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如何学好概率统计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概率论与数理统计</dc:title>
  <dc:creator>Administrator</dc:creator>
  <cp:lastModifiedBy>DZM</cp:lastModifiedBy>
  <cp:revision>41</cp:revision>
  <dcterms:created xsi:type="dcterms:W3CDTF">2013-09-13T06:09:31Z</dcterms:created>
  <dcterms:modified xsi:type="dcterms:W3CDTF">2017-09-02T15:00:32Z</dcterms:modified>
</cp:coreProperties>
</file>