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13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48" r:id="rId1"/>
  </p:sldMasterIdLst>
  <p:notesMasterIdLst>
    <p:notesMasterId r:id="rId140"/>
  </p:notesMasterIdLst>
  <p:sldIdLst>
    <p:sldId id="256" r:id="rId2"/>
    <p:sldId id="257" r:id="rId3"/>
    <p:sldId id="259" r:id="rId4"/>
    <p:sldId id="441" r:id="rId5"/>
    <p:sldId id="442" r:id="rId6"/>
    <p:sldId id="260" r:id="rId7"/>
    <p:sldId id="262" r:id="rId8"/>
    <p:sldId id="261" r:id="rId9"/>
    <p:sldId id="284" r:id="rId10"/>
    <p:sldId id="443" r:id="rId11"/>
    <p:sldId id="264" r:id="rId12"/>
    <p:sldId id="491" r:id="rId13"/>
    <p:sldId id="267" r:id="rId14"/>
    <p:sldId id="268" r:id="rId15"/>
    <p:sldId id="269" r:id="rId16"/>
    <p:sldId id="270" r:id="rId17"/>
    <p:sldId id="271" r:id="rId18"/>
    <p:sldId id="272" r:id="rId19"/>
    <p:sldId id="447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448" r:id="rId30"/>
    <p:sldId id="449" r:id="rId31"/>
    <p:sldId id="450" r:id="rId32"/>
    <p:sldId id="282" r:id="rId33"/>
    <p:sldId id="444" r:id="rId34"/>
    <p:sldId id="445" r:id="rId35"/>
    <p:sldId id="283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451" r:id="rId48"/>
    <p:sldId id="297" r:id="rId49"/>
    <p:sldId id="298" r:id="rId50"/>
    <p:sldId id="452" r:id="rId51"/>
    <p:sldId id="299" r:id="rId52"/>
    <p:sldId id="300" r:id="rId53"/>
    <p:sldId id="301" r:id="rId54"/>
    <p:sldId id="328" r:id="rId55"/>
    <p:sldId id="329" r:id="rId56"/>
    <p:sldId id="330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27" r:id="rId65"/>
    <p:sldId id="310" r:id="rId66"/>
    <p:sldId id="311" r:id="rId67"/>
    <p:sldId id="312" r:id="rId68"/>
    <p:sldId id="453" r:id="rId69"/>
    <p:sldId id="454" r:id="rId70"/>
    <p:sldId id="455" r:id="rId71"/>
    <p:sldId id="495" r:id="rId72"/>
    <p:sldId id="496" r:id="rId73"/>
    <p:sldId id="497" r:id="rId74"/>
    <p:sldId id="492" r:id="rId75"/>
    <p:sldId id="493" r:id="rId76"/>
    <p:sldId id="494" r:id="rId77"/>
    <p:sldId id="459" r:id="rId78"/>
    <p:sldId id="460" r:id="rId79"/>
    <p:sldId id="461" r:id="rId80"/>
    <p:sldId id="462" r:id="rId81"/>
    <p:sldId id="463" r:id="rId82"/>
    <p:sldId id="464" r:id="rId83"/>
    <p:sldId id="465" r:id="rId84"/>
    <p:sldId id="466" r:id="rId85"/>
    <p:sldId id="467" r:id="rId86"/>
    <p:sldId id="485" r:id="rId87"/>
    <p:sldId id="470" r:id="rId88"/>
    <p:sldId id="472" r:id="rId89"/>
    <p:sldId id="473" r:id="rId90"/>
    <p:sldId id="474" r:id="rId91"/>
    <p:sldId id="475" r:id="rId92"/>
    <p:sldId id="476" r:id="rId93"/>
    <p:sldId id="477" r:id="rId94"/>
    <p:sldId id="478" r:id="rId95"/>
    <p:sldId id="479" r:id="rId96"/>
    <p:sldId id="480" r:id="rId97"/>
    <p:sldId id="481" r:id="rId98"/>
    <p:sldId id="482" r:id="rId99"/>
    <p:sldId id="483" r:id="rId100"/>
    <p:sldId id="484" r:id="rId101"/>
    <p:sldId id="424" r:id="rId102"/>
    <p:sldId id="425" r:id="rId103"/>
    <p:sldId id="426" r:id="rId104"/>
    <p:sldId id="436" r:id="rId105"/>
    <p:sldId id="437" r:id="rId106"/>
    <p:sldId id="429" r:id="rId107"/>
    <p:sldId id="430" r:id="rId108"/>
    <p:sldId id="439" r:id="rId109"/>
    <p:sldId id="440" r:id="rId110"/>
    <p:sldId id="431" r:id="rId111"/>
    <p:sldId id="432" r:id="rId112"/>
    <p:sldId id="433" r:id="rId113"/>
    <p:sldId id="434" r:id="rId114"/>
    <p:sldId id="435" r:id="rId115"/>
    <p:sldId id="349" r:id="rId116"/>
    <p:sldId id="350" r:id="rId117"/>
    <p:sldId id="486" r:id="rId118"/>
    <p:sldId id="487" r:id="rId119"/>
    <p:sldId id="488" r:id="rId120"/>
    <p:sldId id="351" r:id="rId121"/>
    <p:sldId id="352" r:id="rId122"/>
    <p:sldId id="489" r:id="rId123"/>
    <p:sldId id="490" r:id="rId124"/>
    <p:sldId id="358" r:id="rId125"/>
    <p:sldId id="359" r:id="rId126"/>
    <p:sldId id="375" r:id="rId127"/>
    <p:sldId id="376" r:id="rId128"/>
    <p:sldId id="377" r:id="rId129"/>
    <p:sldId id="378" r:id="rId130"/>
    <p:sldId id="379" r:id="rId131"/>
    <p:sldId id="380" r:id="rId132"/>
    <p:sldId id="422" r:id="rId133"/>
    <p:sldId id="423" r:id="rId134"/>
    <p:sldId id="381" r:id="rId135"/>
    <p:sldId id="382" r:id="rId136"/>
    <p:sldId id="383" r:id="rId137"/>
    <p:sldId id="384" r:id="rId138"/>
    <p:sldId id="313" r:id="rId13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華康少女文字W3(P)" pitchFamily="2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華康少女文字W3(P)" pitchFamily="2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華康少女文字W3(P)" pitchFamily="2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華康少女文字W3(P)" pitchFamily="2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華康少女文字W3(P)" pitchFamily="2" charset="-120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華康少女文字W3(P)" pitchFamily="2" charset="-120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華康少女文字W3(P)" pitchFamily="2" charset="-120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華康少女文字W3(P)" pitchFamily="2" charset="-120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華康少女文字W3(P)" pitchFamily="2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9933"/>
    <a:srgbClr val="3366CC"/>
    <a:srgbClr val="082538"/>
    <a:srgbClr val="FF0066"/>
    <a:srgbClr val="02083E"/>
    <a:srgbClr val="FFFF00"/>
    <a:srgbClr val="333C04"/>
    <a:srgbClr val="0C043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4346" autoAdjust="0"/>
    <p:restoredTop sz="94636" autoAdjust="0"/>
  </p:normalViewPr>
  <p:slideViewPr>
    <p:cSldViewPr>
      <p:cViewPr varScale="1">
        <p:scale>
          <a:sx n="84" d="100"/>
          <a:sy n="84" d="100"/>
        </p:scale>
        <p:origin x="-139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emf"/></Relationships>
</file>

<file path=ppt/drawings/_rels/vmlDrawing10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3.emf"/><Relationship Id="rId2" Type="http://schemas.openxmlformats.org/officeDocument/2006/relationships/image" Target="../media/image552.emf"/><Relationship Id="rId1" Type="http://schemas.openxmlformats.org/officeDocument/2006/relationships/image" Target="../media/image551.emf"/><Relationship Id="rId5" Type="http://schemas.openxmlformats.org/officeDocument/2006/relationships/image" Target="../media/image555.emf"/><Relationship Id="rId4" Type="http://schemas.openxmlformats.org/officeDocument/2006/relationships/image" Target="../media/image554.emf"/></Relationships>
</file>

<file path=ppt/drawings/_rels/vmlDrawing10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8.emf"/><Relationship Id="rId2" Type="http://schemas.openxmlformats.org/officeDocument/2006/relationships/image" Target="../media/image557.emf"/><Relationship Id="rId1" Type="http://schemas.openxmlformats.org/officeDocument/2006/relationships/image" Target="../media/image556.emf"/><Relationship Id="rId5" Type="http://schemas.openxmlformats.org/officeDocument/2006/relationships/image" Target="../media/image560.emf"/><Relationship Id="rId4" Type="http://schemas.openxmlformats.org/officeDocument/2006/relationships/image" Target="../media/image559.emf"/></Relationships>
</file>

<file path=ppt/drawings/_rels/vmlDrawing10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8.emf"/><Relationship Id="rId3" Type="http://schemas.openxmlformats.org/officeDocument/2006/relationships/image" Target="../media/image563.emf"/><Relationship Id="rId7" Type="http://schemas.openxmlformats.org/officeDocument/2006/relationships/image" Target="../media/image567.emf"/><Relationship Id="rId2" Type="http://schemas.openxmlformats.org/officeDocument/2006/relationships/image" Target="../media/image562.emf"/><Relationship Id="rId1" Type="http://schemas.openxmlformats.org/officeDocument/2006/relationships/image" Target="../media/image561.emf"/><Relationship Id="rId6" Type="http://schemas.openxmlformats.org/officeDocument/2006/relationships/image" Target="../media/image566.emf"/><Relationship Id="rId5" Type="http://schemas.openxmlformats.org/officeDocument/2006/relationships/image" Target="../media/image565.emf"/><Relationship Id="rId4" Type="http://schemas.openxmlformats.org/officeDocument/2006/relationships/image" Target="../media/image564.emf"/></Relationships>
</file>

<file path=ppt/drawings/_rels/vmlDrawing10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0.wmf"/><Relationship Id="rId1" Type="http://schemas.openxmlformats.org/officeDocument/2006/relationships/image" Target="../media/image569.wmf"/></Relationships>
</file>

<file path=ppt/drawings/_rels/vmlDrawing10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3.wmf"/><Relationship Id="rId2" Type="http://schemas.openxmlformats.org/officeDocument/2006/relationships/image" Target="../media/image572.wmf"/><Relationship Id="rId1" Type="http://schemas.openxmlformats.org/officeDocument/2006/relationships/image" Target="../media/image571.wmf"/></Relationships>
</file>

<file path=ppt/drawings/_rels/vmlDrawing10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6.emf"/><Relationship Id="rId2" Type="http://schemas.openxmlformats.org/officeDocument/2006/relationships/image" Target="../media/image575.emf"/><Relationship Id="rId1" Type="http://schemas.openxmlformats.org/officeDocument/2006/relationships/image" Target="../media/image574.emf"/><Relationship Id="rId5" Type="http://schemas.openxmlformats.org/officeDocument/2006/relationships/image" Target="../media/image578.emf"/><Relationship Id="rId4" Type="http://schemas.openxmlformats.org/officeDocument/2006/relationships/image" Target="../media/image577.emf"/></Relationships>
</file>

<file path=ppt/drawings/_rels/vmlDrawing10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1.emf"/><Relationship Id="rId2" Type="http://schemas.openxmlformats.org/officeDocument/2006/relationships/image" Target="../media/image580.emf"/><Relationship Id="rId1" Type="http://schemas.openxmlformats.org/officeDocument/2006/relationships/image" Target="../media/image579.emf"/><Relationship Id="rId6" Type="http://schemas.openxmlformats.org/officeDocument/2006/relationships/image" Target="../media/image584.emf"/><Relationship Id="rId5" Type="http://schemas.openxmlformats.org/officeDocument/2006/relationships/image" Target="../media/image583.emf"/><Relationship Id="rId4" Type="http://schemas.openxmlformats.org/officeDocument/2006/relationships/image" Target="../media/image582.emf"/></Relationships>
</file>

<file path=ppt/drawings/_rels/vmlDrawing10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5.wmf"/></Relationships>
</file>

<file path=ppt/drawings/_rels/vmlDrawing10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7.wmf"/><Relationship Id="rId1" Type="http://schemas.openxmlformats.org/officeDocument/2006/relationships/image" Target="../media/image586.wmf"/></Relationships>
</file>

<file path=ppt/drawings/_rels/vmlDrawing10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wmf"/><Relationship Id="rId2" Type="http://schemas.openxmlformats.org/officeDocument/2006/relationships/image" Target="../media/image589.wmf"/><Relationship Id="rId1" Type="http://schemas.openxmlformats.org/officeDocument/2006/relationships/image" Target="../media/image588.wmf"/><Relationship Id="rId4" Type="http://schemas.openxmlformats.org/officeDocument/2006/relationships/image" Target="../media/image59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e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e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2.wmf"/></Relationships>
</file>

<file path=ppt/drawings/_rels/vmlDrawing1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3.wmf"/></Relationships>
</file>

<file path=ppt/drawings/_rels/vmlDrawing1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6.wmf"/><Relationship Id="rId2" Type="http://schemas.openxmlformats.org/officeDocument/2006/relationships/image" Target="../media/image595.wmf"/><Relationship Id="rId1" Type="http://schemas.openxmlformats.org/officeDocument/2006/relationships/image" Target="../media/image594.wmf"/><Relationship Id="rId4" Type="http://schemas.openxmlformats.org/officeDocument/2006/relationships/image" Target="../media/image59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e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image" Target="../media/image66.emf"/><Relationship Id="rId7" Type="http://schemas.openxmlformats.org/officeDocument/2006/relationships/image" Target="../media/image70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6" Type="http://schemas.openxmlformats.org/officeDocument/2006/relationships/image" Target="../media/image69.emf"/><Relationship Id="rId5" Type="http://schemas.openxmlformats.org/officeDocument/2006/relationships/image" Target="../media/image68.emf"/><Relationship Id="rId10" Type="http://schemas.openxmlformats.org/officeDocument/2006/relationships/image" Target="../media/image73.emf"/><Relationship Id="rId4" Type="http://schemas.openxmlformats.org/officeDocument/2006/relationships/image" Target="../media/image67.emf"/><Relationship Id="rId9" Type="http://schemas.openxmlformats.org/officeDocument/2006/relationships/image" Target="../media/image72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4" Type="http://schemas.openxmlformats.org/officeDocument/2006/relationships/image" Target="../media/image8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5" Type="http://schemas.openxmlformats.org/officeDocument/2006/relationships/image" Target="../media/image93.wmf"/><Relationship Id="rId4" Type="http://schemas.openxmlformats.org/officeDocument/2006/relationships/image" Target="../media/image9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emf"/><Relationship Id="rId1" Type="http://schemas.openxmlformats.org/officeDocument/2006/relationships/image" Target="../media/image99.wmf"/><Relationship Id="rId4" Type="http://schemas.openxmlformats.org/officeDocument/2006/relationships/image" Target="../media/image102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4" Type="http://schemas.openxmlformats.org/officeDocument/2006/relationships/image" Target="../media/image112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emf"/><Relationship Id="rId1" Type="http://schemas.openxmlformats.org/officeDocument/2006/relationships/image" Target="../media/image113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Relationship Id="rId5" Type="http://schemas.openxmlformats.org/officeDocument/2006/relationships/image" Target="../media/image120.emf"/><Relationship Id="rId4" Type="http://schemas.openxmlformats.org/officeDocument/2006/relationships/image" Target="../media/image119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emf"/><Relationship Id="rId1" Type="http://schemas.openxmlformats.org/officeDocument/2006/relationships/image" Target="../media/image121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3" Type="http://schemas.openxmlformats.org/officeDocument/2006/relationships/image" Target="../media/image127.emf"/><Relationship Id="rId7" Type="http://schemas.openxmlformats.org/officeDocument/2006/relationships/image" Target="../media/image131.emf"/><Relationship Id="rId2" Type="http://schemas.openxmlformats.org/officeDocument/2006/relationships/image" Target="../media/image126.emf"/><Relationship Id="rId1" Type="http://schemas.openxmlformats.org/officeDocument/2006/relationships/image" Target="../media/image125.wmf"/><Relationship Id="rId6" Type="http://schemas.openxmlformats.org/officeDocument/2006/relationships/image" Target="../media/image130.emf"/><Relationship Id="rId11" Type="http://schemas.openxmlformats.org/officeDocument/2006/relationships/image" Target="../media/image135.emf"/><Relationship Id="rId5" Type="http://schemas.openxmlformats.org/officeDocument/2006/relationships/image" Target="../media/image129.emf"/><Relationship Id="rId10" Type="http://schemas.openxmlformats.org/officeDocument/2006/relationships/image" Target="../media/image134.emf"/><Relationship Id="rId4" Type="http://schemas.openxmlformats.org/officeDocument/2006/relationships/image" Target="../media/image128.emf"/><Relationship Id="rId9" Type="http://schemas.openxmlformats.org/officeDocument/2006/relationships/image" Target="../media/image133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4" Type="http://schemas.openxmlformats.org/officeDocument/2006/relationships/image" Target="../media/image14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emf"/><Relationship Id="rId1" Type="http://schemas.openxmlformats.org/officeDocument/2006/relationships/image" Target="../media/image141.emf"/><Relationship Id="rId4" Type="http://schemas.openxmlformats.org/officeDocument/2006/relationships/image" Target="../media/image14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4" Type="http://schemas.openxmlformats.org/officeDocument/2006/relationships/image" Target="../media/image14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4" Type="http://schemas.openxmlformats.org/officeDocument/2006/relationships/image" Target="../media/image152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164.emf"/><Relationship Id="rId5" Type="http://schemas.openxmlformats.org/officeDocument/2006/relationships/image" Target="../media/image163.emf"/><Relationship Id="rId4" Type="http://schemas.openxmlformats.org/officeDocument/2006/relationships/image" Target="../media/image162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6" Type="http://schemas.openxmlformats.org/officeDocument/2006/relationships/image" Target="../media/image170.wmf"/><Relationship Id="rId5" Type="http://schemas.openxmlformats.org/officeDocument/2006/relationships/image" Target="../media/image169.wmf"/><Relationship Id="rId4" Type="http://schemas.openxmlformats.org/officeDocument/2006/relationships/image" Target="../media/image168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image" Target="../media/image173.wmf"/><Relationship Id="rId7" Type="http://schemas.openxmlformats.org/officeDocument/2006/relationships/image" Target="../media/image177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6" Type="http://schemas.openxmlformats.org/officeDocument/2006/relationships/image" Target="../media/image176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Relationship Id="rId9" Type="http://schemas.openxmlformats.org/officeDocument/2006/relationships/image" Target="../media/image179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Relationship Id="rId5" Type="http://schemas.openxmlformats.org/officeDocument/2006/relationships/image" Target="../media/image184.wmf"/><Relationship Id="rId4" Type="http://schemas.openxmlformats.org/officeDocument/2006/relationships/image" Target="../media/image183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3" Type="http://schemas.openxmlformats.org/officeDocument/2006/relationships/image" Target="../media/image187.wmf"/><Relationship Id="rId7" Type="http://schemas.openxmlformats.org/officeDocument/2006/relationships/image" Target="../media/image191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6" Type="http://schemas.openxmlformats.org/officeDocument/2006/relationships/image" Target="../media/image190.wmf"/><Relationship Id="rId11" Type="http://schemas.openxmlformats.org/officeDocument/2006/relationships/image" Target="../media/image195.wmf"/><Relationship Id="rId5" Type="http://schemas.openxmlformats.org/officeDocument/2006/relationships/image" Target="../media/image189.wmf"/><Relationship Id="rId10" Type="http://schemas.openxmlformats.org/officeDocument/2006/relationships/image" Target="../media/image194.wmf"/><Relationship Id="rId4" Type="http://schemas.openxmlformats.org/officeDocument/2006/relationships/image" Target="../media/image188.wmf"/><Relationship Id="rId9" Type="http://schemas.openxmlformats.org/officeDocument/2006/relationships/image" Target="../media/image193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emf"/><Relationship Id="rId2" Type="http://schemas.openxmlformats.org/officeDocument/2006/relationships/image" Target="../media/image197.emf"/><Relationship Id="rId1" Type="http://schemas.openxmlformats.org/officeDocument/2006/relationships/image" Target="../media/image196.emf"/><Relationship Id="rId5" Type="http://schemas.openxmlformats.org/officeDocument/2006/relationships/image" Target="../media/image200.emf"/><Relationship Id="rId4" Type="http://schemas.openxmlformats.org/officeDocument/2006/relationships/image" Target="../media/image19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4" Type="http://schemas.openxmlformats.org/officeDocument/2006/relationships/image" Target="../media/image16.e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3" Type="http://schemas.openxmlformats.org/officeDocument/2006/relationships/image" Target="../media/image203.emf"/><Relationship Id="rId7" Type="http://schemas.openxmlformats.org/officeDocument/2006/relationships/image" Target="../media/image207.wmf"/><Relationship Id="rId2" Type="http://schemas.openxmlformats.org/officeDocument/2006/relationships/image" Target="../media/image202.emf"/><Relationship Id="rId1" Type="http://schemas.openxmlformats.org/officeDocument/2006/relationships/image" Target="../media/image201.emf"/><Relationship Id="rId6" Type="http://schemas.openxmlformats.org/officeDocument/2006/relationships/image" Target="../media/image206.emf"/><Relationship Id="rId5" Type="http://schemas.openxmlformats.org/officeDocument/2006/relationships/image" Target="../media/image205.emf"/><Relationship Id="rId4" Type="http://schemas.openxmlformats.org/officeDocument/2006/relationships/image" Target="../media/image204.emf"/><Relationship Id="rId9" Type="http://schemas.openxmlformats.org/officeDocument/2006/relationships/image" Target="../media/image209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3" Type="http://schemas.openxmlformats.org/officeDocument/2006/relationships/image" Target="../media/image212.wmf"/><Relationship Id="rId7" Type="http://schemas.openxmlformats.org/officeDocument/2006/relationships/image" Target="../media/image216.wmf"/><Relationship Id="rId2" Type="http://schemas.openxmlformats.org/officeDocument/2006/relationships/image" Target="../media/image211.wmf"/><Relationship Id="rId1" Type="http://schemas.openxmlformats.org/officeDocument/2006/relationships/image" Target="../media/image210.wmf"/><Relationship Id="rId6" Type="http://schemas.openxmlformats.org/officeDocument/2006/relationships/image" Target="../media/image215.wmf"/><Relationship Id="rId5" Type="http://schemas.openxmlformats.org/officeDocument/2006/relationships/image" Target="../media/image214.wmf"/><Relationship Id="rId10" Type="http://schemas.openxmlformats.org/officeDocument/2006/relationships/image" Target="../media/image190.wmf"/><Relationship Id="rId4" Type="http://schemas.openxmlformats.org/officeDocument/2006/relationships/image" Target="../media/image213.wmf"/><Relationship Id="rId9" Type="http://schemas.openxmlformats.org/officeDocument/2006/relationships/image" Target="../media/image218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3" Type="http://schemas.openxmlformats.org/officeDocument/2006/relationships/image" Target="../media/image221.wmf"/><Relationship Id="rId7" Type="http://schemas.openxmlformats.org/officeDocument/2006/relationships/image" Target="../media/image225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Relationship Id="rId6" Type="http://schemas.openxmlformats.org/officeDocument/2006/relationships/image" Target="../media/image224.wmf"/><Relationship Id="rId5" Type="http://schemas.openxmlformats.org/officeDocument/2006/relationships/image" Target="../media/image223.wmf"/><Relationship Id="rId4" Type="http://schemas.openxmlformats.org/officeDocument/2006/relationships/image" Target="../media/image222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emf"/><Relationship Id="rId7" Type="http://schemas.openxmlformats.org/officeDocument/2006/relationships/image" Target="../media/image233.emf"/><Relationship Id="rId2" Type="http://schemas.openxmlformats.org/officeDocument/2006/relationships/image" Target="../media/image228.emf"/><Relationship Id="rId1" Type="http://schemas.openxmlformats.org/officeDocument/2006/relationships/image" Target="../media/image227.emf"/><Relationship Id="rId6" Type="http://schemas.openxmlformats.org/officeDocument/2006/relationships/image" Target="../media/image232.emf"/><Relationship Id="rId5" Type="http://schemas.openxmlformats.org/officeDocument/2006/relationships/image" Target="../media/image231.emf"/><Relationship Id="rId4" Type="http://schemas.openxmlformats.org/officeDocument/2006/relationships/image" Target="../media/image230.e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emf"/><Relationship Id="rId2" Type="http://schemas.openxmlformats.org/officeDocument/2006/relationships/image" Target="../media/image235.emf"/><Relationship Id="rId1" Type="http://schemas.openxmlformats.org/officeDocument/2006/relationships/image" Target="../media/image234.emf"/><Relationship Id="rId4" Type="http://schemas.openxmlformats.org/officeDocument/2006/relationships/image" Target="../media/image237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emf"/><Relationship Id="rId2" Type="http://schemas.openxmlformats.org/officeDocument/2006/relationships/image" Target="../media/image239.emf"/><Relationship Id="rId1" Type="http://schemas.openxmlformats.org/officeDocument/2006/relationships/image" Target="../media/image238.emf"/><Relationship Id="rId4" Type="http://schemas.openxmlformats.org/officeDocument/2006/relationships/image" Target="../media/image241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2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emf"/><Relationship Id="rId3" Type="http://schemas.openxmlformats.org/officeDocument/2006/relationships/image" Target="../media/image245.emf"/><Relationship Id="rId7" Type="http://schemas.openxmlformats.org/officeDocument/2006/relationships/image" Target="../media/image249.emf"/><Relationship Id="rId2" Type="http://schemas.openxmlformats.org/officeDocument/2006/relationships/image" Target="../media/image244.emf"/><Relationship Id="rId1" Type="http://schemas.openxmlformats.org/officeDocument/2006/relationships/image" Target="../media/image243.emf"/><Relationship Id="rId6" Type="http://schemas.openxmlformats.org/officeDocument/2006/relationships/image" Target="../media/image248.emf"/><Relationship Id="rId5" Type="http://schemas.openxmlformats.org/officeDocument/2006/relationships/image" Target="../media/image247.wmf"/><Relationship Id="rId10" Type="http://schemas.openxmlformats.org/officeDocument/2006/relationships/image" Target="../media/image252.emf"/><Relationship Id="rId4" Type="http://schemas.openxmlformats.org/officeDocument/2006/relationships/image" Target="../media/image246.wmf"/><Relationship Id="rId9" Type="http://schemas.openxmlformats.org/officeDocument/2006/relationships/image" Target="../media/image251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3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4" Type="http://schemas.openxmlformats.org/officeDocument/2006/relationships/image" Target="../media/image20.e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6.wmf"/><Relationship Id="rId1" Type="http://schemas.openxmlformats.org/officeDocument/2006/relationships/image" Target="../media/image255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emf"/><Relationship Id="rId2" Type="http://schemas.openxmlformats.org/officeDocument/2006/relationships/image" Target="../media/image258.emf"/><Relationship Id="rId1" Type="http://schemas.openxmlformats.org/officeDocument/2006/relationships/image" Target="../media/image257.emf"/><Relationship Id="rId6" Type="http://schemas.openxmlformats.org/officeDocument/2006/relationships/image" Target="../media/image262.wmf"/><Relationship Id="rId5" Type="http://schemas.openxmlformats.org/officeDocument/2006/relationships/image" Target="../media/image261.emf"/><Relationship Id="rId4" Type="http://schemas.openxmlformats.org/officeDocument/2006/relationships/image" Target="../media/image260.e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emf"/><Relationship Id="rId7" Type="http://schemas.openxmlformats.org/officeDocument/2006/relationships/image" Target="../media/image269.emf"/><Relationship Id="rId2" Type="http://schemas.openxmlformats.org/officeDocument/2006/relationships/image" Target="../media/image264.emf"/><Relationship Id="rId1" Type="http://schemas.openxmlformats.org/officeDocument/2006/relationships/image" Target="../media/image263.emf"/><Relationship Id="rId6" Type="http://schemas.openxmlformats.org/officeDocument/2006/relationships/image" Target="../media/image268.emf"/><Relationship Id="rId5" Type="http://schemas.openxmlformats.org/officeDocument/2006/relationships/image" Target="../media/image267.emf"/><Relationship Id="rId4" Type="http://schemas.openxmlformats.org/officeDocument/2006/relationships/image" Target="../media/image266.e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emf"/><Relationship Id="rId2" Type="http://schemas.openxmlformats.org/officeDocument/2006/relationships/image" Target="../media/image271.emf"/><Relationship Id="rId1" Type="http://schemas.openxmlformats.org/officeDocument/2006/relationships/image" Target="../media/image270.emf"/><Relationship Id="rId6" Type="http://schemas.openxmlformats.org/officeDocument/2006/relationships/image" Target="../media/image275.emf"/><Relationship Id="rId5" Type="http://schemas.openxmlformats.org/officeDocument/2006/relationships/image" Target="../media/image274.emf"/><Relationship Id="rId4" Type="http://schemas.openxmlformats.org/officeDocument/2006/relationships/image" Target="../media/image273.e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emf"/><Relationship Id="rId2" Type="http://schemas.openxmlformats.org/officeDocument/2006/relationships/image" Target="../media/image277.emf"/><Relationship Id="rId1" Type="http://schemas.openxmlformats.org/officeDocument/2006/relationships/image" Target="../media/image276.e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emf"/><Relationship Id="rId7" Type="http://schemas.openxmlformats.org/officeDocument/2006/relationships/image" Target="../media/image285.emf"/><Relationship Id="rId2" Type="http://schemas.openxmlformats.org/officeDocument/2006/relationships/image" Target="../media/image280.emf"/><Relationship Id="rId1" Type="http://schemas.openxmlformats.org/officeDocument/2006/relationships/image" Target="../media/image279.emf"/><Relationship Id="rId6" Type="http://schemas.openxmlformats.org/officeDocument/2006/relationships/image" Target="../media/image284.emf"/><Relationship Id="rId5" Type="http://schemas.openxmlformats.org/officeDocument/2006/relationships/image" Target="../media/image283.emf"/><Relationship Id="rId4" Type="http://schemas.openxmlformats.org/officeDocument/2006/relationships/image" Target="../media/image282.e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8.emf"/><Relationship Id="rId2" Type="http://schemas.openxmlformats.org/officeDocument/2006/relationships/image" Target="../media/image287.emf"/><Relationship Id="rId1" Type="http://schemas.openxmlformats.org/officeDocument/2006/relationships/image" Target="../media/image286.e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emf"/><Relationship Id="rId2" Type="http://schemas.openxmlformats.org/officeDocument/2006/relationships/image" Target="../media/image290.emf"/><Relationship Id="rId1" Type="http://schemas.openxmlformats.org/officeDocument/2006/relationships/image" Target="../media/image289.emf"/><Relationship Id="rId6" Type="http://schemas.openxmlformats.org/officeDocument/2006/relationships/image" Target="../media/image294.emf"/><Relationship Id="rId5" Type="http://schemas.openxmlformats.org/officeDocument/2006/relationships/image" Target="../media/image293.emf"/><Relationship Id="rId4" Type="http://schemas.openxmlformats.org/officeDocument/2006/relationships/image" Target="../media/image292.e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7.emf"/><Relationship Id="rId2" Type="http://schemas.openxmlformats.org/officeDocument/2006/relationships/image" Target="../media/image296.emf"/><Relationship Id="rId1" Type="http://schemas.openxmlformats.org/officeDocument/2006/relationships/image" Target="../media/image295.emf"/><Relationship Id="rId6" Type="http://schemas.openxmlformats.org/officeDocument/2006/relationships/image" Target="../media/image300.emf"/><Relationship Id="rId5" Type="http://schemas.openxmlformats.org/officeDocument/2006/relationships/image" Target="../media/image299.emf"/><Relationship Id="rId4" Type="http://schemas.openxmlformats.org/officeDocument/2006/relationships/image" Target="../media/image298.e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emf"/><Relationship Id="rId2" Type="http://schemas.openxmlformats.org/officeDocument/2006/relationships/image" Target="../media/image302.emf"/><Relationship Id="rId1" Type="http://schemas.openxmlformats.org/officeDocument/2006/relationships/image" Target="../media/image301.emf"/><Relationship Id="rId4" Type="http://schemas.openxmlformats.org/officeDocument/2006/relationships/image" Target="../media/image30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7.wmf"/><Relationship Id="rId2" Type="http://schemas.openxmlformats.org/officeDocument/2006/relationships/image" Target="../media/image306.wmf"/><Relationship Id="rId1" Type="http://schemas.openxmlformats.org/officeDocument/2006/relationships/image" Target="../media/image305.wmf"/><Relationship Id="rId5" Type="http://schemas.openxmlformats.org/officeDocument/2006/relationships/image" Target="../media/image309.wmf"/><Relationship Id="rId4" Type="http://schemas.openxmlformats.org/officeDocument/2006/relationships/image" Target="../media/image308.w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0.wmf"/></Relationships>
</file>

<file path=ppt/drawings/_rels/vmlDrawing6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emf"/><Relationship Id="rId3" Type="http://schemas.openxmlformats.org/officeDocument/2006/relationships/image" Target="../media/image313.wmf"/><Relationship Id="rId7" Type="http://schemas.openxmlformats.org/officeDocument/2006/relationships/image" Target="../media/image317.emf"/><Relationship Id="rId2" Type="http://schemas.openxmlformats.org/officeDocument/2006/relationships/image" Target="../media/image312.emf"/><Relationship Id="rId1" Type="http://schemas.openxmlformats.org/officeDocument/2006/relationships/image" Target="../media/image311.emf"/><Relationship Id="rId6" Type="http://schemas.openxmlformats.org/officeDocument/2006/relationships/image" Target="../media/image316.emf"/><Relationship Id="rId11" Type="http://schemas.openxmlformats.org/officeDocument/2006/relationships/image" Target="../media/image321.emf"/><Relationship Id="rId5" Type="http://schemas.openxmlformats.org/officeDocument/2006/relationships/image" Target="../media/image315.emf"/><Relationship Id="rId10" Type="http://schemas.openxmlformats.org/officeDocument/2006/relationships/image" Target="../media/image320.emf"/><Relationship Id="rId4" Type="http://schemas.openxmlformats.org/officeDocument/2006/relationships/image" Target="../media/image314.wmf"/><Relationship Id="rId9" Type="http://schemas.openxmlformats.org/officeDocument/2006/relationships/image" Target="../media/image319.emf"/></Relationships>
</file>

<file path=ppt/drawings/_rels/vmlDrawing6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emf"/><Relationship Id="rId3" Type="http://schemas.openxmlformats.org/officeDocument/2006/relationships/image" Target="../media/image313.wmf"/><Relationship Id="rId7" Type="http://schemas.openxmlformats.org/officeDocument/2006/relationships/image" Target="../media/image326.emf"/><Relationship Id="rId12" Type="http://schemas.openxmlformats.org/officeDocument/2006/relationships/image" Target="../media/image331.emf"/><Relationship Id="rId2" Type="http://schemas.openxmlformats.org/officeDocument/2006/relationships/image" Target="../media/image323.emf"/><Relationship Id="rId1" Type="http://schemas.openxmlformats.org/officeDocument/2006/relationships/image" Target="../media/image322.emf"/><Relationship Id="rId6" Type="http://schemas.openxmlformats.org/officeDocument/2006/relationships/image" Target="../media/image314.wmf"/><Relationship Id="rId11" Type="http://schemas.openxmlformats.org/officeDocument/2006/relationships/image" Target="../media/image330.emf"/><Relationship Id="rId5" Type="http://schemas.openxmlformats.org/officeDocument/2006/relationships/image" Target="../media/image325.emf"/><Relationship Id="rId10" Type="http://schemas.openxmlformats.org/officeDocument/2006/relationships/image" Target="../media/image329.emf"/><Relationship Id="rId4" Type="http://schemas.openxmlformats.org/officeDocument/2006/relationships/image" Target="../media/image324.emf"/><Relationship Id="rId9" Type="http://schemas.openxmlformats.org/officeDocument/2006/relationships/image" Target="../media/image328.e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4.emf"/><Relationship Id="rId2" Type="http://schemas.openxmlformats.org/officeDocument/2006/relationships/image" Target="../media/image333.emf"/><Relationship Id="rId1" Type="http://schemas.openxmlformats.org/officeDocument/2006/relationships/image" Target="../media/image332.emf"/><Relationship Id="rId6" Type="http://schemas.openxmlformats.org/officeDocument/2006/relationships/image" Target="../media/image314.wmf"/><Relationship Id="rId5" Type="http://schemas.openxmlformats.org/officeDocument/2006/relationships/image" Target="../media/image336.emf"/><Relationship Id="rId4" Type="http://schemas.openxmlformats.org/officeDocument/2006/relationships/image" Target="../media/image335.e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emf"/><Relationship Id="rId7" Type="http://schemas.openxmlformats.org/officeDocument/2006/relationships/image" Target="../media/image314.wmf"/><Relationship Id="rId2" Type="http://schemas.openxmlformats.org/officeDocument/2006/relationships/image" Target="../media/image339.emf"/><Relationship Id="rId1" Type="http://schemas.openxmlformats.org/officeDocument/2006/relationships/image" Target="../media/image338.emf"/><Relationship Id="rId6" Type="http://schemas.openxmlformats.org/officeDocument/2006/relationships/image" Target="../media/image343.emf"/><Relationship Id="rId5" Type="http://schemas.openxmlformats.org/officeDocument/2006/relationships/image" Target="../media/image342.emf"/><Relationship Id="rId4" Type="http://schemas.openxmlformats.org/officeDocument/2006/relationships/image" Target="../media/image341.e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7.emf"/><Relationship Id="rId2" Type="http://schemas.openxmlformats.org/officeDocument/2006/relationships/image" Target="../media/image346.emf"/><Relationship Id="rId1" Type="http://schemas.openxmlformats.org/officeDocument/2006/relationships/image" Target="../media/image345.emf"/><Relationship Id="rId6" Type="http://schemas.openxmlformats.org/officeDocument/2006/relationships/image" Target="../media/image349.emf"/><Relationship Id="rId5" Type="http://schemas.openxmlformats.org/officeDocument/2006/relationships/image" Target="../media/image314.wmf"/><Relationship Id="rId4" Type="http://schemas.openxmlformats.org/officeDocument/2006/relationships/image" Target="../media/image348.e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3.emf"/><Relationship Id="rId7" Type="http://schemas.openxmlformats.org/officeDocument/2006/relationships/image" Target="../media/image357.emf"/><Relationship Id="rId2" Type="http://schemas.openxmlformats.org/officeDocument/2006/relationships/image" Target="../media/image352.emf"/><Relationship Id="rId1" Type="http://schemas.openxmlformats.org/officeDocument/2006/relationships/image" Target="../media/image351.emf"/><Relationship Id="rId6" Type="http://schemas.openxmlformats.org/officeDocument/2006/relationships/image" Target="../media/image356.emf"/><Relationship Id="rId5" Type="http://schemas.openxmlformats.org/officeDocument/2006/relationships/image" Target="../media/image355.emf"/><Relationship Id="rId4" Type="http://schemas.openxmlformats.org/officeDocument/2006/relationships/image" Target="../media/image354.e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emf"/><Relationship Id="rId2" Type="http://schemas.openxmlformats.org/officeDocument/2006/relationships/image" Target="../media/image359.emf"/><Relationship Id="rId1" Type="http://schemas.openxmlformats.org/officeDocument/2006/relationships/image" Target="../media/image358.e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3.emf"/><Relationship Id="rId2" Type="http://schemas.openxmlformats.org/officeDocument/2006/relationships/image" Target="../media/image362.emf"/><Relationship Id="rId1" Type="http://schemas.openxmlformats.org/officeDocument/2006/relationships/image" Target="../media/image361.emf"/><Relationship Id="rId4" Type="http://schemas.openxmlformats.org/officeDocument/2006/relationships/image" Target="../media/image36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4" Type="http://schemas.openxmlformats.org/officeDocument/2006/relationships/image" Target="../media/image31.emf"/></Relationships>
</file>

<file path=ppt/drawings/_rels/vmlDrawing7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8.emf"/><Relationship Id="rId2" Type="http://schemas.openxmlformats.org/officeDocument/2006/relationships/image" Target="../media/image367.emf"/><Relationship Id="rId1" Type="http://schemas.openxmlformats.org/officeDocument/2006/relationships/image" Target="../media/image366.emf"/></Relationships>
</file>

<file path=ppt/drawings/_rels/vmlDrawing7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6.wmf"/><Relationship Id="rId3" Type="http://schemas.openxmlformats.org/officeDocument/2006/relationships/image" Target="../media/image371.wmf"/><Relationship Id="rId7" Type="http://schemas.openxmlformats.org/officeDocument/2006/relationships/image" Target="../media/image375.wmf"/><Relationship Id="rId2" Type="http://schemas.openxmlformats.org/officeDocument/2006/relationships/image" Target="../media/image370.wmf"/><Relationship Id="rId1" Type="http://schemas.openxmlformats.org/officeDocument/2006/relationships/image" Target="../media/image369.wmf"/><Relationship Id="rId6" Type="http://schemas.openxmlformats.org/officeDocument/2006/relationships/image" Target="../media/image374.wmf"/><Relationship Id="rId5" Type="http://schemas.openxmlformats.org/officeDocument/2006/relationships/image" Target="../media/image373.wmf"/><Relationship Id="rId4" Type="http://schemas.openxmlformats.org/officeDocument/2006/relationships/image" Target="../media/image372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9.emf"/><Relationship Id="rId2" Type="http://schemas.openxmlformats.org/officeDocument/2006/relationships/image" Target="../media/image378.emf"/><Relationship Id="rId1" Type="http://schemas.openxmlformats.org/officeDocument/2006/relationships/image" Target="../media/image377.emf"/></Relationships>
</file>

<file path=ppt/drawings/_rels/vmlDrawing7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2.emf"/><Relationship Id="rId2" Type="http://schemas.openxmlformats.org/officeDocument/2006/relationships/image" Target="../media/image381.emf"/><Relationship Id="rId1" Type="http://schemas.openxmlformats.org/officeDocument/2006/relationships/image" Target="../media/image380.emf"/><Relationship Id="rId6" Type="http://schemas.openxmlformats.org/officeDocument/2006/relationships/image" Target="../media/image385.wmf"/><Relationship Id="rId5" Type="http://schemas.openxmlformats.org/officeDocument/2006/relationships/image" Target="../media/image384.emf"/><Relationship Id="rId4" Type="http://schemas.openxmlformats.org/officeDocument/2006/relationships/image" Target="../media/image383.emf"/></Relationships>
</file>

<file path=ppt/drawings/_rels/vmlDrawing7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3.emf"/><Relationship Id="rId3" Type="http://schemas.openxmlformats.org/officeDocument/2006/relationships/image" Target="../media/image388.emf"/><Relationship Id="rId7" Type="http://schemas.openxmlformats.org/officeDocument/2006/relationships/image" Target="../media/image392.emf"/><Relationship Id="rId2" Type="http://schemas.openxmlformats.org/officeDocument/2006/relationships/image" Target="../media/image387.emf"/><Relationship Id="rId1" Type="http://schemas.openxmlformats.org/officeDocument/2006/relationships/image" Target="../media/image386.emf"/><Relationship Id="rId6" Type="http://schemas.openxmlformats.org/officeDocument/2006/relationships/image" Target="../media/image391.emf"/><Relationship Id="rId5" Type="http://schemas.openxmlformats.org/officeDocument/2006/relationships/image" Target="../media/image390.emf"/><Relationship Id="rId10" Type="http://schemas.openxmlformats.org/officeDocument/2006/relationships/image" Target="../media/image385.wmf"/><Relationship Id="rId4" Type="http://schemas.openxmlformats.org/officeDocument/2006/relationships/image" Target="../media/image389.emf"/><Relationship Id="rId9" Type="http://schemas.openxmlformats.org/officeDocument/2006/relationships/image" Target="../media/image394.emf"/></Relationships>
</file>

<file path=ppt/drawings/_rels/vmlDrawing7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5.wmf"/><Relationship Id="rId3" Type="http://schemas.openxmlformats.org/officeDocument/2006/relationships/image" Target="../media/image398.emf"/><Relationship Id="rId7" Type="http://schemas.openxmlformats.org/officeDocument/2006/relationships/image" Target="../media/image402.emf"/><Relationship Id="rId2" Type="http://schemas.openxmlformats.org/officeDocument/2006/relationships/image" Target="../media/image397.emf"/><Relationship Id="rId1" Type="http://schemas.openxmlformats.org/officeDocument/2006/relationships/image" Target="../media/image396.emf"/><Relationship Id="rId6" Type="http://schemas.openxmlformats.org/officeDocument/2006/relationships/image" Target="../media/image401.emf"/><Relationship Id="rId5" Type="http://schemas.openxmlformats.org/officeDocument/2006/relationships/image" Target="../media/image400.emf"/><Relationship Id="rId4" Type="http://schemas.openxmlformats.org/officeDocument/2006/relationships/image" Target="../media/image399.emf"/></Relationships>
</file>

<file path=ppt/drawings/_rels/vmlDrawing7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emf"/><Relationship Id="rId3" Type="http://schemas.openxmlformats.org/officeDocument/2006/relationships/image" Target="../media/image406.emf"/><Relationship Id="rId7" Type="http://schemas.openxmlformats.org/officeDocument/2006/relationships/image" Target="../media/image410.emf"/><Relationship Id="rId12" Type="http://schemas.openxmlformats.org/officeDocument/2006/relationships/image" Target="../media/image415.wmf"/><Relationship Id="rId2" Type="http://schemas.openxmlformats.org/officeDocument/2006/relationships/image" Target="../media/image405.emf"/><Relationship Id="rId1" Type="http://schemas.openxmlformats.org/officeDocument/2006/relationships/image" Target="../media/image404.emf"/><Relationship Id="rId6" Type="http://schemas.openxmlformats.org/officeDocument/2006/relationships/image" Target="../media/image409.emf"/><Relationship Id="rId11" Type="http://schemas.openxmlformats.org/officeDocument/2006/relationships/image" Target="../media/image414.emf"/><Relationship Id="rId5" Type="http://schemas.openxmlformats.org/officeDocument/2006/relationships/image" Target="../media/image408.emf"/><Relationship Id="rId10" Type="http://schemas.openxmlformats.org/officeDocument/2006/relationships/image" Target="../media/image413.emf"/><Relationship Id="rId4" Type="http://schemas.openxmlformats.org/officeDocument/2006/relationships/image" Target="../media/image407.emf"/><Relationship Id="rId9" Type="http://schemas.openxmlformats.org/officeDocument/2006/relationships/image" Target="../media/image412.emf"/></Relationships>
</file>

<file path=ppt/drawings/_rels/vmlDrawing7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4.emf"/><Relationship Id="rId3" Type="http://schemas.openxmlformats.org/officeDocument/2006/relationships/image" Target="../media/image419.emf"/><Relationship Id="rId7" Type="http://schemas.openxmlformats.org/officeDocument/2006/relationships/image" Target="../media/image423.emf"/><Relationship Id="rId12" Type="http://schemas.openxmlformats.org/officeDocument/2006/relationships/image" Target="../media/image415.wmf"/><Relationship Id="rId2" Type="http://schemas.openxmlformats.org/officeDocument/2006/relationships/image" Target="../media/image418.emf"/><Relationship Id="rId1" Type="http://schemas.openxmlformats.org/officeDocument/2006/relationships/image" Target="../media/image417.emf"/><Relationship Id="rId6" Type="http://schemas.openxmlformats.org/officeDocument/2006/relationships/image" Target="../media/image422.emf"/><Relationship Id="rId11" Type="http://schemas.openxmlformats.org/officeDocument/2006/relationships/image" Target="../media/image427.emf"/><Relationship Id="rId5" Type="http://schemas.openxmlformats.org/officeDocument/2006/relationships/image" Target="../media/image421.emf"/><Relationship Id="rId10" Type="http://schemas.openxmlformats.org/officeDocument/2006/relationships/image" Target="../media/image426.emf"/><Relationship Id="rId4" Type="http://schemas.openxmlformats.org/officeDocument/2006/relationships/image" Target="../media/image420.emf"/><Relationship Id="rId9" Type="http://schemas.openxmlformats.org/officeDocument/2006/relationships/image" Target="../media/image425.emf"/></Relationships>
</file>

<file path=ppt/drawings/_rels/vmlDrawing7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emf"/><Relationship Id="rId2" Type="http://schemas.openxmlformats.org/officeDocument/2006/relationships/image" Target="../media/image429.emf"/><Relationship Id="rId1" Type="http://schemas.openxmlformats.org/officeDocument/2006/relationships/image" Target="../media/image428.emf"/><Relationship Id="rId6" Type="http://schemas.openxmlformats.org/officeDocument/2006/relationships/image" Target="../media/image433.emf"/><Relationship Id="rId5" Type="http://schemas.openxmlformats.org/officeDocument/2006/relationships/image" Target="../media/image432.emf"/><Relationship Id="rId4" Type="http://schemas.openxmlformats.org/officeDocument/2006/relationships/image" Target="../media/image431.emf"/></Relationships>
</file>

<file path=ppt/drawings/_rels/vmlDrawing7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2.emf"/><Relationship Id="rId3" Type="http://schemas.openxmlformats.org/officeDocument/2006/relationships/image" Target="../media/image437.emf"/><Relationship Id="rId7" Type="http://schemas.openxmlformats.org/officeDocument/2006/relationships/image" Target="../media/image441.emf"/><Relationship Id="rId2" Type="http://schemas.openxmlformats.org/officeDocument/2006/relationships/image" Target="../media/image436.emf"/><Relationship Id="rId1" Type="http://schemas.openxmlformats.org/officeDocument/2006/relationships/image" Target="../media/image435.emf"/><Relationship Id="rId6" Type="http://schemas.openxmlformats.org/officeDocument/2006/relationships/image" Target="../media/image440.emf"/><Relationship Id="rId11" Type="http://schemas.openxmlformats.org/officeDocument/2006/relationships/image" Target="../media/image445.emf"/><Relationship Id="rId5" Type="http://schemas.openxmlformats.org/officeDocument/2006/relationships/image" Target="../media/image439.emf"/><Relationship Id="rId10" Type="http://schemas.openxmlformats.org/officeDocument/2006/relationships/image" Target="../media/image444.emf"/><Relationship Id="rId4" Type="http://schemas.openxmlformats.org/officeDocument/2006/relationships/image" Target="../media/image438.emf"/><Relationship Id="rId9" Type="http://schemas.openxmlformats.org/officeDocument/2006/relationships/image" Target="../media/image44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8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3.emf"/><Relationship Id="rId3" Type="http://schemas.openxmlformats.org/officeDocument/2006/relationships/image" Target="../media/image448.emf"/><Relationship Id="rId7" Type="http://schemas.openxmlformats.org/officeDocument/2006/relationships/image" Target="../media/image452.emf"/><Relationship Id="rId2" Type="http://schemas.openxmlformats.org/officeDocument/2006/relationships/image" Target="../media/image447.emf"/><Relationship Id="rId1" Type="http://schemas.openxmlformats.org/officeDocument/2006/relationships/image" Target="../media/image446.emf"/><Relationship Id="rId6" Type="http://schemas.openxmlformats.org/officeDocument/2006/relationships/image" Target="../media/image451.emf"/><Relationship Id="rId5" Type="http://schemas.openxmlformats.org/officeDocument/2006/relationships/image" Target="../media/image450.emf"/><Relationship Id="rId4" Type="http://schemas.openxmlformats.org/officeDocument/2006/relationships/image" Target="../media/image449.emf"/><Relationship Id="rId9" Type="http://schemas.openxmlformats.org/officeDocument/2006/relationships/image" Target="../media/image454.emf"/></Relationships>
</file>

<file path=ppt/drawings/_rels/vmlDrawing8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7.emf"/><Relationship Id="rId2" Type="http://schemas.openxmlformats.org/officeDocument/2006/relationships/image" Target="../media/image456.emf"/><Relationship Id="rId1" Type="http://schemas.openxmlformats.org/officeDocument/2006/relationships/image" Target="../media/image455.emf"/><Relationship Id="rId6" Type="http://schemas.openxmlformats.org/officeDocument/2006/relationships/image" Target="../media/image460.wmf"/><Relationship Id="rId5" Type="http://schemas.openxmlformats.org/officeDocument/2006/relationships/image" Target="../media/image459.emf"/><Relationship Id="rId4" Type="http://schemas.openxmlformats.org/officeDocument/2006/relationships/image" Target="../media/image458.emf"/></Relationships>
</file>

<file path=ppt/drawings/_rels/vmlDrawing8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3.emf"/><Relationship Id="rId7" Type="http://schemas.openxmlformats.org/officeDocument/2006/relationships/image" Target="../media/image467.emf"/><Relationship Id="rId2" Type="http://schemas.openxmlformats.org/officeDocument/2006/relationships/image" Target="../media/image462.emf"/><Relationship Id="rId1" Type="http://schemas.openxmlformats.org/officeDocument/2006/relationships/image" Target="../media/image461.emf"/><Relationship Id="rId6" Type="http://schemas.openxmlformats.org/officeDocument/2006/relationships/image" Target="../media/image466.emf"/><Relationship Id="rId5" Type="http://schemas.openxmlformats.org/officeDocument/2006/relationships/image" Target="../media/image465.emf"/><Relationship Id="rId4" Type="http://schemas.openxmlformats.org/officeDocument/2006/relationships/image" Target="../media/image464.emf"/></Relationships>
</file>

<file path=ppt/drawings/_rels/vmlDrawing8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emf"/><Relationship Id="rId2" Type="http://schemas.openxmlformats.org/officeDocument/2006/relationships/image" Target="../media/image469.emf"/><Relationship Id="rId1" Type="http://schemas.openxmlformats.org/officeDocument/2006/relationships/image" Target="../media/image468.emf"/><Relationship Id="rId4" Type="http://schemas.openxmlformats.org/officeDocument/2006/relationships/image" Target="../media/image471.emf"/></Relationships>
</file>

<file path=ppt/drawings/_rels/vmlDrawing8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4.wmf"/><Relationship Id="rId7" Type="http://schemas.openxmlformats.org/officeDocument/2006/relationships/image" Target="../media/image478.wmf"/><Relationship Id="rId2" Type="http://schemas.openxmlformats.org/officeDocument/2006/relationships/image" Target="../media/image473.wmf"/><Relationship Id="rId1" Type="http://schemas.openxmlformats.org/officeDocument/2006/relationships/image" Target="../media/image472.wmf"/><Relationship Id="rId6" Type="http://schemas.openxmlformats.org/officeDocument/2006/relationships/image" Target="../media/image477.wmf"/><Relationship Id="rId5" Type="http://schemas.openxmlformats.org/officeDocument/2006/relationships/image" Target="../media/image476.wmf"/><Relationship Id="rId4" Type="http://schemas.openxmlformats.org/officeDocument/2006/relationships/image" Target="../media/image475.wmf"/></Relationships>
</file>

<file path=ppt/drawings/_rels/vmlDrawing8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wmf"/><Relationship Id="rId7" Type="http://schemas.openxmlformats.org/officeDocument/2006/relationships/image" Target="../media/image484.wmf"/><Relationship Id="rId2" Type="http://schemas.openxmlformats.org/officeDocument/2006/relationships/image" Target="../media/image475.wmf"/><Relationship Id="rId1" Type="http://schemas.openxmlformats.org/officeDocument/2006/relationships/image" Target="../media/image479.wmf"/><Relationship Id="rId6" Type="http://schemas.openxmlformats.org/officeDocument/2006/relationships/image" Target="../media/image483.wmf"/><Relationship Id="rId5" Type="http://schemas.openxmlformats.org/officeDocument/2006/relationships/image" Target="../media/image482.wmf"/><Relationship Id="rId4" Type="http://schemas.openxmlformats.org/officeDocument/2006/relationships/image" Target="../media/image481.wmf"/></Relationships>
</file>

<file path=ppt/drawings/_rels/vmlDrawing8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2.wmf"/><Relationship Id="rId3" Type="http://schemas.openxmlformats.org/officeDocument/2006/relationships/image" Target="../media/image487.wmf"/><Relationship Id="rId7" Type="http://schemas.openxmlformats.org/officeDocument/2006/relationships/image" Target="../media/image491.wmf"/><Relationship Id="rId2" Type="http://schemas.openxmlformats.org/officeDocument/2006/relationships/image" Target="../media/image486.wmf"/><Relationship Id="rId1" Type="http://schemas.openxmlformats.org/officeDocument/2006/relationships/image" Target="../media/image485.wmf"/><Relationship Id="rId6" Type="http://schemas.openxmlformats.org/officeDocument/2006/relationships/image" Target="../media/image490.wmf"/><Relationship Id="rId5" Type="http://schemas.openxmlformats.org/officeDocument/2006/relationships/image" Target="../media/image489.wmf"/><Relationship Id="rId10" Type="http://schemas.openxmlformats.org/officeDocument/2006/relationships/image" Target="../media/image483.wmf"/><Relationship Id="rId4" Type="http://schemas.openxmlformats.org/officeDocument/2006/relationships/image" Target="../media/image488.wmf"/><Relationship Id="rId9" Type="http://schemas.openxmlformats.org/officeDocument/2006/relationships/image" Target="../media/image493.wmf"/></Relationships>
</file>

<file path=ppt/drawings/_rels/vmlDrawing8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6.wmf"/><Relationship Id="rId1" Type="http://schemas.openxmlformats.org/officeDocument/2006/relationships/image" Target="../media/image495.w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7.wmf"/></Relationships>
</file>

<file path=ppt/drawings/_rels/vmlDrawing8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wmf"/><Relationship Id="rId2" Type="http://schemas.openxmlformats.org/officeDocument/2006/relationships/image" Target="../media/image499.wmf"/><Relationship Id="rId1" Type="http://schemas.openxmlformats.org/officeDocument/2006/relationships/image" Target="../media/image49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e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9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6.wmf"/><Relationship Id="rId3" Type="http://schemas.openxmlformats.org/officeDocument/2006/relationships/image" Target="../media/image480.wmf"/><Relationship Id="rId7" Type="http://schemas.openxmlformats.org/officeDocument/2006/relationships/image" Target="../media/image505.wmf"/><Relationship Id="rId12" Type="http://schemas.openxmlformats.org/officeDocument/2006/relationships/image" Target="../media/image508.wmf"/><Relationship Id="rId2" Type="http://schemas.openxmlformats.org/officeDocument/2006/relationships/image" Target="../media/image502.wmf"/><Relationship Id="rId1" Type="http://schemas.openxmlformats.org/officeDocument/2006/relationships/image" Target="../media/image501.wmf"/><Relationship Id="rId6" Type="http://schemas.openxmlformats.org/officeDocument/2006/relationships/image" Target="../media/image504.wmf"/><Relationship Id="rId11" Type="http://schemas.openxmlformats.org/officeDocument/2006/relationships/image" Target="../media/image507.wmf"/><Relationship Id="rId5" Type="http://schemas.openxmlformats.org/officeDocument/2006/relationships/image" Target="../media/image503.wmf"/><Relationship Id="rId10" Type="http://schemas.openxmlformats.org/officeDocument/2006/relationships/image" Target="../media/image506.wmf"/><Relationship Id="rId4" Type="http://schemas.openxmlformats.org/officeDocument/2006/relationships/image" Target="../media/image481.wmf"/><Relationship Id="rId9" Type="http://schemas.openxmlformats.org/officeDocument/2006/relationships/image" Target="../media/image487.w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0.wmf"/></Relationships>
</file>

<file path=ppt/drawings/_rels/vmlDrawing9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2.wmf"/><Relationship Id="rId1" Type="http://schemas.openxmlformats.org/officeDocument/2006/relationships/image" Target="../media/image511.wmf"/></Relationships>
</file>

<file path=ppt/drawings/_rels/vmlDrawing9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4.wmf"/><Relationship Id="rId7" Type="http://schemas.openxmlformats.org/officeDocument/2006/relationships/image" Target="../media/image518.wmf"/><Relationship Id="rId2" Type="http://schemas.openxmlformats.org/officeDocument/2006/relationships/image" Target="../media/image513.wmf"/><Relationship Id="rId1" Type="http://schemas.openxmlformats.org/officeDocument/2006/relationships/image" Target="../media/image478.wmf"/><Relationship Id="rId6" Type="http://schemas.openxmlformats.org/officeDocument/2006/relationships/image" Target="../media/image517.wmf"/><Relationship Id="rId5" Type="http://schemas.openxmlformats.org/officeDocument/2006/relationships/image" Target="../media/image516.wmf"/><Relationship Id="rId4" Type="http://schemas.openxmlformats.org/officeDocument/2006/relationships/image" Target="../media/image515.wmf"/></Relationships>
</file>

<file path=ppt/drawings/_rels/vmlDrawing9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wmf"/><Relationship Id="rId1" Type="http://schemas.openxmlformats.org/officeDocument/2006/relationships/image" Target="../media/image519.wmf"/></Relationships>
</file>

<file path=ppt/drawings/_rels/vmlDrawing9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4.wmf"/><Relationship Id="rId2" Type="http://schemas.openxmlformats.org/officeDocument/2006/relationships/image" Target="../media/image523.wmf"/><Relationship Id="rId1" Type="http://schemas.openxmlformats.org/officeDocument/2006/relationships/image" Target="../media/image522.wmf"/><Relationship Id="rId6" Type="http://schemas.openxmlformats.org/officeDocument/2006/relationships/image" Target="../media/image527.wmf"/><Relationship Id="rId5" Type="http://schemas.openxmlformats.org/officeDocument/2006/relationships/image" Target="../media/image526.wmf"/><Relationship Id="rId4" Type="http://schemas.openxmlformats.org/officeDocument/2006/relationships/image" Target="../media/image525.wmf"/></Relationships>
</file>

<file path=ppt/drawings/_rels/vmlDrawing9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5.wmf"/><Relationship Id="rId3" Type="http://schemas.openxmlformats.org/officeDocument/2006/relationships/image" Target="../media/image530.wmf"/><Relationship Id="rId7" Type="http://schemas.openxmlformats.org/officeDocument/2006/relationships/image" Target="../media/image534.wmf"/><Relationship Id="rId2" Type="http://schemas.openxmlformats.org/officeDocument/2006/relationships/image" Target="../media/image529.wmf"/><Relationship Id="rId1" Type="http://schemas.openxmlformats.org/officeDocument/2006/relationships/image" Target="../media/image528.wmf"/><Relationship Id="rId6" Type="http://schemas.openxmlformats.org/officeDocument/2006/relationships/image" Target="../media/image533.wmf"/><Relationship Id="rId5" Type="http://schemas.openxmlformats.org/officeDocument/2006/relationships/image" Target="../media/image532.wmf"/><Relationship Id="rId10" Type="http://schemas.openxmlformats.org/officeDocument/2006/relationships/image" Target="../media/image537.wmf"/><Relationship Id="rId4" Type="http://schemas.openxmlformats.org/officeDocument/2006/relationships/image" Target="../media/image531.wmf"/><Relationship Id="rId9" Type="http://schemas.openxmlformats.org/officeDocument/2006/relationships/image" Target="../media/image536.wmf"/></Relationships>
</file>

<file path=ppt/drawings/_rels/vmlDrawing9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4.wmf"/><Relationship Id="rId3" Type="http://schemas.openxmlformats.org/officeDocument/2006/relationships/image" Target="../media/image540.wmf"/><Relationship Id="rId7" Type="http://schemas.openxmlformats.org/officeDocument/2006/relationships/image" Target="../media/image523.wmf"/><Relationship Id="rId2" Type="http://schemas.openxmlformats.org/officeDocument/2006/relationships/image" Target="../media/image539.wmf"/><Relationship Id="rId1" Type="http://schemas.openxmlformats.org/officeDocument/2006/relationships/image" Target="../media/image538.wmf"/><Relationship Id="rId6" Type="http://schemas.openxmlformats.org/officeDocument/2006/relationships/image" Target="../media/image543.wmf"/><Relationship Id="rId5" Type="http://schemas.openxmlformats.org/officeDocument/2006/relationships/image" Target="../media/image542.wmf"/><Relationship Id="rId4" Type="http://schemas.openxmlformats.org/officeDocument/2006/relationships/image" Target="../media/image541.wmf"/></Relationships>
</file>

<file path=ppt/drawings/_rels/vmlDrawing9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7.wmf"/><Relationship Id="rId2" Type="http://schemas.openxmlformats.org/officeDocument/2006/relationships/image" Target="../media/image546.wmf"/><Relationship Id="rId1" Type="http://schemas.openxmlformats.org/officeDocument/2006/relationships/image" Target="../media/image545.wmf"/><Relationship Id="rId4" Type="http://schemas.openxmlformats.org/officeDocument/2006/relationships/image" Target="../media/image548.wmf"/></Relationships>
</file>

<file path=ppt/drawings/_rels/vmlDrawing9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wmf"/><Relationship Id="rId2" Type="http://schemas.openxmlformats.org/officeDocument/2006/relationships/image" Target="../media/image548.wmf"/><Relationship Id="rId1" Type="http://schemas.openxmlformats.org/officeDocument/2006/relationships/image" Target="../media/image54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PMingLiU" pitchFamily="18" charset="-12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PMingLiU" pitchFamily="18" charset="-12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58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PMingLiU" pitchFamily="18" charset="-12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PMingLiU" pitchFamily="18" charset="-120"/>
              </a:defRPr>
            </a:lvl1pPr>
          </a:lstStyle>
          <a:p>
            <a:pPr>
              <a:defRPr/>
            </a:pPr>
            <a:fld id="{EA24B963-9B7C-45BA-A437-E014F00E4B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1832E3-428F-4B58-B663-16AC07DEAEBE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2A5D8C-96B7-42C3-9B9E-CB4B42C32229}" type="slidenum">
              <a:rPr lang="en-US" altLang="zh-CN"/>
              <a:pPr/>
              <a:t>131</a:t>
            </a:fld>
            <a:endParaRPr lang="en-US" altLang="zh-CN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ACD5CF-DA1D-4FCB-8792-F0A26EF54390}" type="slidenum">
              <a:rPr lang="en-US" altLang="zh-CN"/>
              <a:pPr/>
              <a:t>134</a:t>
            </a:fld>
            <a:endParaRPr lang="en-US" altLang="zh-CN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A312F6-4576-47A8-99C7-2D17AB061486}" type="slidenum">
              <a:rPr lang="en-US" altLang="zh-CN"/>
              <a:pPr/>
              <a:t>135</a:t>
            </a:fld>
            <a:endParaRPr lang="en-US" altLang="zh-CN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3DA034-800D-4DEE-ADEC-D5514CC79D34}" type="slidenum">
              <a:rPr lang="en-US" altLang="zh-CN"/>
              <a:pPr/>
              <a:t>136</a:t>
            </a:fld>
            <a:endParaRPr lang="en-US" altLang="zh-CN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2FD543-778A-453A-84A9-73AADF406289}" type="slidenum">
              <a:rPr lang="en-US" altLang="zh-CN"/>
              <a:pPr/>
              <a:t>137</a:t>
            </a:fld>
            <a:endParaRPr lang="en-US" altLang="zh-CN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918D65-4A9B-4509-AB0E-352B4A3F087F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D840F5-DB36-4F12-9BFD-8C312D9343B6}" type="slidenum">
              <a:rPr lang="en-US" altLang="zh-CN"/>
              <a:pPr/>
              <a:t>115</a:t>
            </a:fld>
            <a:endParaRPr lang="en-US" altLang="zh-CN"/>
          </a:p>
        </p:txBody>
      </p:sp>
      <p:sp>
        <p:nvSpPr>
          <p:cNvPr id="4116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16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24B963-9B7C-45BA-A437-E014F00E4B54}" type="slidenum">
              <a:rPr lang="zh-CN" altLang="en-US" smtClean="0"/>
              <a:pPr>
                <a:defRPr/>
              </a:pPr>
              <a:t>121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1A156C-F6E1-414A-A8A6-F43B6506168D}" type="slidenum">
              <a:rPr lang="en-US" altLang="zh-CN"/>
              <a:pPr/>
              <a:t>126</a:t>
            </a:fld>
            <a:endParaRPr lang="en-US" altLang="zh-CN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44907F-02CC-4CF6-9C36-E587FAA84052}" type="slidenum">
              <a:rPr lang="en-US" altLang="zh-CN"/>
              <a:pPr/>
              <a:t>127</a:t>
            </a:fld>
            <a:endParaRPr lang="en-US" altLang="zh-CN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35EBBF-0A9C-4480-A622-DE1512A7F0C2}" type="slidenum">
              <a:rPr lang="en-US" altLang="zh-CN"/>
              <a:pPr/>
              <a:t>128</a:t>
            </a:fld>
            <a:endParaRPr lang="en-US" altLang="zh-CN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01FA33-FD91-4326-BC88-AD9E1C5CE9EF}" type="slidenum">
              <a:rPr lang="en-US" altLang="zh-CN"/>
              <a:pPr/>
              <a:t>129</a:t>
            </a:fld>
            <a:endParaRPr lang="en-US" altLang="zh-CN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4F1897-7996-42F4-BBD8-8394A9BAD29C}" type="slidenum">
              <a:rPr lang="en-US" altLang="zh-CN"/>
              <a:pPr/>
              <a:t>130</a:t>
            </a:fld>
            <a:endParaRPr lang="en-US" altLang="zh-CN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2712-F3E9-4F4A-B6E0-163AFAC506D5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3ED0-8353-441E-8825-CA683205CE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2712-F3E9-4F4A-B6E0-163AFAC506D5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3ED0-8353-441E-8825-CA683205CE4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2712-F3E9-4F4A-B6E0-163AFAC506D5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3ED0-8353-441E-8825-CA683205CE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4F9B2712-F3E9-4F4A-B6E0-163AFAC506D5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3ED0-8353-441E-8825-CA683205CE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2712-F3E9-4F4A-B6E0-163AFAC506D5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3ED0-8353-441E-8825-CA683205CE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2712-F3E9-4F4A-B6E0-163AFAC506D5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3ED0-8353-441E-8825-CA683205CE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2712-F3E9-4F4A-B6E0-163AFAC506D5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3ED0-8353-441E-8825-CA683205CE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2712-F3E9-4F4A-B6E0-163AFAC506D5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3ED0-8353-441E-8825-CA683205CE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2712-F3E9-4F4A-B6E0-163AFAC506D5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3ED0-8353-441E-8825-CA683205CE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2712-F3E9-4F4A-B6E0-163AFAC506D5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3ED0-8353-441E-8825-CA683205CE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2712-F3E9-4F4A-B6E0-163AFAC506D5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3ED0-8353-441E-8825-CA683205CE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4F9B2712-F3E9-4F4A-B6E0-163AFAC506D5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A9F3ED0-8353-441E-8825-CA683205CE4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grpSp>
        <p:nvGrpSpPr>
          <p:cNvPr id="9" name="Group 1026"/>
          <p:cNvGrpSpPr>
            <a:grpSpLocks/>
          </p:cNvGrpSpPr>
          <p:nvPr userDrawn="1"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10" name="Rectangle 1027"/>
            <p:cNvSpPr>
              <a:spLocks noChangeArrowheads="1"/>
            </p:cNvSpPr>
            <p:nvPr userDrawn="1"/>
          </p:nvSpPr>
          <p:spPr bwMode="ltGray">
            <a:xfrm>
              <a:off x="336" y="150"/>
              <a:ext cx="5253" cy="402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ea typeface="PMingLiU" pitchFamily="18" charset="-120"/>
              </a:endParaRPr>
            </a:p>
          </p:txBody>
        </p:sp>
        <p:pic>
          <p:nvPicPr>
            <p:cNvPr id="11" name="Picture 1028" descr="minispir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Line 1029"/>
            <p:cNvSpPr>
              <a:spLocks noChangeShapeType="1"/>
            </p:cNvSpPr>
            <p:nvPr userDrawn="1"/>
          </p:nvSpPr>
          <p:spPr bwMode="ltGray">
            <a:xfrm>
              <a:off x="640" y="1008"/>
              <a:ext cx="488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9" r:id="rId1"/>
    <p:sldLayoutId id="2147484550" r:id="rId2"/>
    <p:sldLayoutId id="2147484551" r:id="rId3"/>
    <p:sldLayoutId id="2147484552" r:id="rId4"/>
    <p:sldLayoutId id="2147484553" r:id="rId5"/>
    <p:sldLayoutId id="2147484554" r:id="rId6"/>
    <p:sldLayoutId id="2147484555" r:id="rId7"/>
    <p:sldLayoutId id="2147484556" r:id="rId8"/>
    <p:sldLayoutId id="2147484557" r:id="rId9"/>
    <p:sldLayoutId id="2147484558" r:id="rId10"/>
    <p:sldLayoutId id="2147484559" r:id="rId11"/>
    <p:sldLayoutId id="2147484560" r:id="rId12"/>
  </p:sldLayoutIdLst>
  <p:transition spd="slow">
    <p:pull dir="rd"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3.vml"/><Relationship Id="rId6" Type="http://schemas.openxmlformats.org/officeDocument/2006/relationships/oleObject" Target="../embeddings/oleObject477.bin"/><Relationship Id="rId5" Type="http://schemas.openxmlformats.org/officeDocument/2006/relationships/oleObject" Target="../embeddings/oleObject476.bin"/><Relationship Id="rId4" Type="http://schemas.openxmlformats.org/officeDocument/2006/relationships/oleObject" Target="../embeddings/oleObject475.bin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3.bin"/><Relationship Id="rId3" Type="http://schemas.openxmlformats.org/officeDocument/2006/relationships/oleObject" Target="../embeddings/oleObject478.bin"/><Relationship Id="rId7" Type="http://schemas.openxmlformats.org/officeDocument/2006/relationships/oleObject" Target="../embeddings/oleObject4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4.vml"/><Relationship Id="rId6" Type="http://schemas.openxmlformats.org/officeDocument/2006/relationships/oleObject" Target="../embeddings/oleObject481.bin"/><Relationship Id="rId5" Type="http://schemas.openxmlformats.org/officeDocument/2006/relationships/oleObject" Target="../embeddings/oleObject480.bin"/><Relationship Id="rId4" Type="http://schemas.openxmlformats.org/officeDocument/2006/relationships/oleObject" Target="../embeddings/oleObject479.bin"/><Relationship Id="rId9" Type="http://schemas.openxmlformats.org/officeDocument/2006/relationships/oleObject" Target="../embeddings/oleObject484.bin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0.bin"/><Relationship Id="rId3" Type="http://schemas.openxmlformats.org/officeDocument/2006/relationships/oleObject" Target="../embeddings/oleObject485.bin"/><Relationship Id="rId7" Type="http://schemas.openxmlformats.org/officeDocument/2006/relationships/oleObject" Target="../embeddings/oleObject4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5.vml"/><Relationship Id="rId6" Type="http://schemas.openxmlformats.org/officeDocument/2006/relationships/oleObject" Target="../embeddings/oleObject488.bin"/><Relationship Id="rId5" Type="http://schemas.openxmlformats.org/officeDocument/2006/relationships/oleObject" Target="../embeddings/oleObject487.bin"/><Relationship Id="rId4" Type="http://schemas.openxmlformats.org/officeDocument/2006/relationships/oleObject" Target="../embeddings/oleObject486.bin"/><Relationship Id="rId9" Type="http://schemas.openxmlformats.org/officeDocument/2006/relationships/oleObject" Target="../embeddings/oleObject491.bin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7.bin"/><Relationship Id="rId13" Type="http://schemas.openxmlformats.org/officeDocument/2006/relationships/oleObject" Target="../embeddings/oleObject501.bin"/><Relationship Id="rId3" Type="http://schemas.openxmlformats.org/officeDocument/2006/relationships/oleObject" Target="../embeddings/oleObject492.bin"/><Relationship Id="rId7" Type="http://schemas.openxmlformats.org/officeDocument/2006/relationships/oleObject" Target="../embeddings/oleObject496.bin"/><Relationship Id="rId12" Type="http://schemas.openxmlformats.org/officeDocument/2006/relationships/oleObject" Target="../embeddings/oleObject5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6.vml"/><Relationship Id="rId6" Type="http://schemas.openxmlformats.org/officeDocument/2006/relationships/oleObject" Target="../embeddings/oleObject495.bin"/><Relationship Id="rId11" Type="http://schemas.openxmlformats.org/officeDocument/2006/relationships/oleObject" Target="../embeddings/oleObject499.bin"/><Relationship Id="rId5" Type="http://schemas.openxmlformats.org/officeDocument/2006/relationships/oleObject" Target="../embeddings/oleObject494.bin"/><Relationship Id="rId10" Type="http://schemas.openxmlformats.org/officeDocument/2006/relationships/image" Target="../media/image494.wmf"/><Relationship Id="rId4" Type="http://schemas.openxmlformats.org/officeDocument/2006/relationships/oleObject" Target="../embeddings/oleObject493.bin"/><Relationship Id="rId9" Type="http://schemas.openxmlformats.org/officeDocument/2006/relationships/oleObject" Target="../embeddings/oleObject498.bin"/><Relationship Id="rId14" Type="http://schemas.openxmlformats.org/officeDocument/2006/relationships/oleObject" Target="../embeddings/oleObject502.bin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7.vml"/><Relationship Id="rId4" Type="http://schemas.openxmlformats.org/officeDocument/2006/relationships/oleObject" Target="../embeddings/oleObject504.bin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8.v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9.vml"/><Relationship Id="rId5" Type="http://schemas.openxmlformats.org/officeDocument/2006/relationships/oleObject" Target="../embeddings/oleObject508.bin"/><Relationship Id="rId4" Type="http://schemas.openxmlformats.org/officeDocument/2006/relationships/oleObject" Target="../embeddings/oleObject507.bin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4.bin"/><Relationship Id="rId13" Type="http://schemas.openxmlformats.org/officeDocument/2006/relationships/image" Target="../media/image509.wmf"/><Relationship Id="rId3" Type="http://schemas.openxmlformats.org/officeDocument/2006/relationships/oleObject" Target="../embeddings/oleObject509.bin"/><Relationship Id="rId7" Type="http://schemas.openxmlformats.org/officeDocument/2006/relationships/oleObject" Target="../embeddings/oleObject513.bin"/><Relationship Id="rId12" Type="http://schemas.openxmlformats.org/officeDocument/2006/relationships/oleObject" Target="../embeddings/oleObject5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0.vml"/><Relationship Id="rId6" Type="http://schemas.openxmlformats.org/officeDocument/2006/relationships/oleObject" Target="../embeddings/oleObject512.bin"/><Relationship Id="rId11" Type="http://schemas.openxmlformats.org/officeDocument/2006/relationships/oleObject" Target="../embeddings/oleObject517.bin"/><Relationship Id="rId5" Type="http://schemas.openxmlformats.org/officeDocument/2006/relationships/oleObject" Target="../embeddings/oleObject511.bin"/><Relationship Id="rId15" Type="http://schemas.openxmlformats.org/officeDocument/2006/relationships/oleObject" Target="../embeddings/oleObject520.bin"/><Relationship Id="rId10" Type="http://schemas.openxmlformats.org/officeDocument/2006/relationships/oleObject" Target="../embeddings/oleObject516.bin"/><Relationship Id="rId4" Type="http://schemas.openxmlformats.org/officeDocument/2006/relationships/oleObject" Target="../embeddings/oleObject510.bin"/><Relationship Id="rId9" Type="http://schemas.openxmlformats.org/officeDocument/2006/relationships/oleObject" Target="../embeddings/oleObject515.bin"/><Relationship Id="rId14" Type="http://schemas.openxmlformats.org/officeDocument/2006/relationships/oleObject" Target="../embeddings/oleObject519.bin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1.v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2.vml"/><Relationship Id="rId4" Type="http://schemas.openxmlformats.org/officeDocument/2006/relationships/oleObject" Target="../embeddings/oleObject52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9.bin"/><Relationship Id="rId3" Type="http://schemas.openxmlformats.org/officeDocument/2006/relationships/oleObject" Target="../embeddings/oleObject524.bin"/><Relationship Id="rId7" Type="http://schemas.openxmlformats.org/officeDocument/2006/relationships/oleObject" Target="../embeddings/oleObject5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3.vml"/><Relationship Id="rId6" Type="http://schemas.openxmlformats.org/officeDocument/2006/relationships/oleObject" Target="../embeddings/oleObject527.bin"/><Relationship Id="rId5" Type="http://schemas.openxmlformats.org/officeDocument/2006/relationships/oleObject" Target="../embeddings/oleObject526.bin"/><Relationship Id="rId4" Type="http://schemas.openxmlformats.org/officeDocument/2006/relationships/oleObject" Target="../embeddings/oleObject525.bin"/><Relationship Id="rId9" Type="http://schemas.openxmlformats.org/officeDocument/2006/relationships/oleObject" Target="../embeddings/oleObject530.bin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4.vml"/><Relationship Id="rId5" Type="http://schemas.openxmlformats.org/officeDocument/2006/relationships/oleObject" Target="../embeddings/oleObject532.bin"/><Relationship Id="rId4" Type="http://schemas.openxmlformats.org/officeDocument/2006/relationships/oleObject" Target="../embeddings/oleObject531.bin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8.bin"/><Relationship Id="rId3" Type="http://schemas.openxmlformats.org/officeDocument/2006/relationships/oleObject" Target="../embeddings/oleObject533.bin"/><Relationship Id="rId7" Type="http://schemas.openxmlformats.org/officeDocument/2006/relationships/oleObject" Target="../embeddings/oleObject5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5.vml"/><Relationship Id="rId6" Type="http://schemas.openxmlformats.org/officeDocument/2006/relationships/oleObject" Target="../embeddings/oleObject536.bin"/><Relationship Id="rId5" Type="http://schemas.openxmlformats.org/officeDocument/2006/relationships/oleObject" Target="../embeddings/oleObject535.bin"/><Relationship Id="rId4" Type="http://schemas.openxmlformats.org/officeDocument/2006/relationships/oleObject" Target="../embeddings/oleObject534.bin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4.bin"/><Relationship Id="rId3" Type="http://schemas.openxmlformats.org/officeDocument/2006/relationships/oleObject" Target="../embeddings/oleObject539.bin"/><Relationship Id="rId7" Type="http://schemas.openxmlformats.org/officeDocument/2006/relationships/oleObject" Target="../embeddings/oleObject543.bin"/><Relationship Id="rId12" Type="http://schemas.openxmlformats.org/officeDocument/2006/relationships/oleObject" Target="../embeddings/oleObject5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6.vml"/><Relationship Id="rId6" Type="http://schemas.openxmlformats.org/officeDocument/2006/relationships/oleObject" Target="../embeddings/oleObject542.bin"/><Relationship Id="rId11" Type="http://schemas.openxmlformats.org/officeDocument/2006/relationships/oleObject" Target="../embeddings/oleObject547.bin"/><Relationship Id="rId5" Type="http://schemas.openxmlformats.org/officeDocument/2006/relationships/oleObject" Target="../embeddings/oleObject541.bin"/><Relationship Id="rId10" Type="http://schemas.openxmlformats.org/officeDocument/2006/relationships/oleObject" Target="../embeddings/oleObject546.bin"/><Relationship Id="rId4" Type="http://schemas.openxmlformats.org/officeDocument/2006/relationships/oleObject" Target="../embeddings/oleObject540.bin"/><Relationship Id="rId9" Type="http://schemas.openxmlformats.org/officeDocument/2006/relationships/oleObject" Target="../embeddings/oleObject545.bin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4.bin"/><Relationship Id="rId3" Type="http://schemas.openxmlformats.org/officeDocument/2006/relationships/oleObject" Target="../embeddings/oleObject549.bin"/><Relationship Id="rId7" Type="http://schemas.openxmlformats.org/officeDocument/2006/relationships/oleObject" Target="../embeddings/oleObject5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7.vml"/><Relationship Id="rId6" Type="http://schemas.openxmlformats.org/officeDocument/2006/relationships/oleObject" Target="../embeddings/oleObject552.bin"/><Relationship Id="rId5" Type="http://schemas.openxmlformats.org/officeDocument/2006/relationships/oleObject" Target="../embeddings/oleObject551.bin"/><Relationship Id="rId10" Type="http://schemas.openxmlformats.org/officeDocument/2006/relationships/oleObject" Target="../embeddings/oleObject556.bin"/><Relationship Id="rId4" Type="http://schemas.openxmlformats.org/officeDocument/2006/relationships/oleObject" Target="../embeddings/oleObject550.bin"/><Relationship Id="rId9" Type="http://schemas.openxmlformats.org/officeDocument/2006/relationships/oleObject" Target="../embeddings/oleObject555.bin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9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5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8.vml"/><Relationship Id="rId6" Type="http://schemas.openxmlformats.org/officeDocument/2006/relationships/oleObject" Target="../embeddings/oleObject557.bin"/><Relationship Id="rId5" Type="http://schemas.openxmlformats.org/officeDocument/2006/relationships/audio" Target="../media/audio6.wav"/><Relationship Id="rId4" Type="http://schemas.openxmlformats.org/officeDocument/2006/relationships/audio" Target="../media/audio5.wav"/><Relationship Id="rId9" Type="http://schemas.openxmlformats.org/officeDocument/2006/relationships/oleObject" Target="../embeddings/oleObject560.bin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9.vml"/><Relationship Id="rId6" Type="http://schemas.openxmlformats.org/officeDocument/2006/relationships/oleObject" Target="../embeddings/oleObject563.bin"/><Relationship Id="rId5" Type="http://schemas.openxmlformats.org/officeDocument/2006/relationships/oleObject" Target="../embeddings/oleObject562.bin"/><Relationship Id="rId4" Type="http://schemas.openxmlformats.org/officeDocument/2006/relationships/oleObject" Target="../embeddings/oleObject561.bin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4.bin"/><Relationship Id="rId7" Type="http://schemas.openxmlformats.org/officeDocument/2006/relationships/oleObject" Target="../embeddings/oleObject5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0.vml"/><Relationship Id="rId6" Type="http://schemas.openxmlformats.org/officeDocument/2006/relationships/oleObject" Target="../embeddings/oleObject567.bin"/><Relationship Id="rId5" Type="http://schemas.openxmlformats.org/officeDocument/2006/relationships/oleObject" Target="../embeddings/oleObject566.bin"/><Relationship Id="rId4" Type="http://schemas.openxmlformats.org/officeDocument/2006/relationships/oleObject" Target="../embeddings/oleObject565.bin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9.bin"/><Relationship Id="rId7" Type="http://schemas.openxmlformats.org/officeDocument/2006/relationships/oleObject" Target="../embeddings/oleObject5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1.vml"/><Relationship Id="rId6" Type="http://schemas.openxmlformats.org/officeDocument/2006/relationships/oleObject" Target="../embeddings/oleObject572.bin"/><Relationship Id="rId5" Type="http://schemas.openxmlformats.org/officeDocument/2006/relationships/oleObject" Target="../embeddings/oleObject571.bin"/><Relationship Id="rId4" Type="http://schemas.openxmlformats.org/officeDocument/2006/relationships/oleObject" Target="../embeddings/oleObject570.bin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9.bin"/><Relationship Id="rId3" Type="http://schemas.openxmlformats.org/officeDocument/2006/relationships/oleObject" Target="../embeddings/oleObject574.bin"/><Relationship Id="rId7" Type="http://schemas.openxmlformats.org/officeDocument/2006/relationships/oleObject" Target="../embeddings/oleObject5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2.vml"/><Relationship Id="rId6" Type="http://schemas.openxmlformats.org/officeDocument/2006/relationships/oleObject" Target="../embeddings/oleObject577.bin"/><Relationship Id="rId5" Type="http://schemas.openxmlformats.org/officeDocument/2006/relationships/oleObject" Target="../embeddings/oleObject576.bin"/><Relationship Id="rId10" Type="http://schemas.openxmlformats.org/officeDocument/2006/relationships/oleObject" Target="../embeddings/oleObject581.bin"/><Relationship Id="rId4" Type="http://schemas.openxmlformats.org/officeDocument/2006/relationships/oleObject" Target="../embeddings/oleObject575.bin"/><Relationship Id="rId9" Type="http://schemas.openxmlformats.org/officeDocument/2006/relationships/oleObject" Target="../embeddings/oleObject580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3.vml"/><Relationship Id="rId5" Type="http://schemas.openxmlformats.org/officeDocument/2006/relationships/oleObject" Target="../embeddings/oleObject583.bin"/><Relationship Id="rId4" Type="http://schemas.openxmlformats.org/officeDocument/2006/relationships/oleObject" Target="../embeddings/oleObject582.bin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4.vml"/><Relationship Id="rId6" Type="http://schemas.openxmlformats.org/officeDocument/2006/relationships/oleObject" Target="../embeddings/oleObject586.bin"/><Relationship Id="rId5" Type="http://schemas.openxmlformats.org/officeDocument/2006/relationships/oleObject" Target="../embeddings/oleObject585.bin"/><Relationship Id="rId4" Type="http://schemas.openxmlformats.org/officeDocument/2006/relationships/oleObject" Target="../embeddings/oleObject584.bin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7.bin"/><Relationship Id="rId7" Type="http://schemas.openxmlformats.org/officeDocument/2006/relationships/oleObject" Target="../embeddings/oleObject5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5.vml"/><Relationship Id="rId6" Type="http://schemas.openxmlformats.org/officeDocument/2006/relationships/oleObject" Target="../embeddings/oleObject590.bin"/><Relationship Id="rId5" Type="http://schemas.openxmlformats.org/officeDocument/2006/relationships/oleObject" Target="../embeddings/oleObject589.bin"/><Relationship Id="rId4" Type="http://schemas.openxmlformats.org/officeDocument/2006/relationships/oleObject" Target="../embeddings/oleObject588.bin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7.bin"/><Relationship Id="rId3" Type="http://schemas.openxmlformats.org/officeDocument/2006/relationships/oleObject" Target="../embeddings/oleObject592.bin"/><Relationship Id="rId7" Type="http://schemas.openxmlformats.org/officeDocument/2006/relationships/oleObject" Target="../embeddings/oleObject5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6.vml"/><Relationship Id="rId6" Type="http://schemas.openxmlformats.org/officeDocument/2006/relationships/oleObject" Target="../embeddings/oleObject595.bin"/><Relationship Id="rId5" Type="http://schemas.openxmlformats.org/officeDocument/2006/relationships/oleObject" Target="../embeddings/oleObject594.bin"/><Relationship Id="rId4" Type="http://schemas.openxmlformats.org/officeDocument/2006/relationships/oleObject" Target="../embeddings/oleObject593.bin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7.vml"/><Relationship Id="rId4" Type="http://schemas.openxmlformats.org/officeDocument/2006/relationships/oleObject" Target="../embeddings/oleObject598.bin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8.vml"/><Relationship Id="rId5" Type="http://schemas.openxmlformats.org/officeDocument/2006/relationships/oleObject" Target="../embeddings/oleObject600.bin"/><Relationship Id="rId4" Type="http://schemas.openxmlformats.org/officeDocument/2006/relationships/oleObject" Target="../embeddings/oleObject599.bin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9.vml"/><Relationship Id="rId6" Type="http://schemas.openxmlformats.org/officeDocument/2006/relationships/oleObject" Target="../embeddings/oleObject604.bin"/><Relationship Id="rId5" Type="http://schemas.openxmlformats.org/officeDocument/2006/relationships/oleObject" Target="../embeddings/oleObject603.bin"/><Relationship Id="rId4" Type="http://schemas.openxmlformats.org/officeDocument/2006/relationships/oleObject" Target="../embeddings/oleObject602.bin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0.vml"/><Relationship Id="rId4" Type="http://schemas.openxmlformats.org/officeDocument/2006/relationships/oleObject" Target="../embeddings/oleObject605.bin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1.vml"/><Relationship Id="rId4" Type="http://schemas.openxmlformats.org/officeDocument/2006/relationships/oleObject" Target="../embeddings/oleObject606.bin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6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2.vml"/><Relationship Id="rId6" Type="http://schemas.openxmlformats.org/officeDocument/2006/relationships/oleObject" Target="../embeddings/oleObject609.bin"/><Relationship Id="rId5" Type="http://schemas.openxmlformats.org/officeDocument/2006/relationships/oleObject" Target="../embeddings/oleObject608.bin"/><Relationship Id="rId4" Type="http://schemas.openxmlformats.org/officeDocument/2006/relationships/oleObject" Target="../embeddings/oleObject607.bin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1.bin"/><Relationship Id="rId9" Type="http://schemas.openxmlformats.org/officeDocument/2006/relationships/oleObject" Target="../embeddings/oleObject4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4.bin"/><Relationship Id="rId9" Type="http://schemas.openxmlformats.org/officeDocument/2006/relationships/oleObject" Target="../embeddings/oleObject5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5.bin"/><Relationship Id="rId12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4.bin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3.bin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2.bin"/><Relationship Id="rId9" Type="http://schemas.openxmlformats.org/officeDocument/2006/relationships/oleObject" Target="../embeddings/oleObject6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7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75.bin"/><Relationship Id="rId4" Type="http://schemas.openxmlformats.org/officeDocument/2006/relationships/oleObject" Target="../embeddings/oleObject7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9.bin"/><Relationship Id="rId5" Type="http://schemas.openxmlformats.org/officeDocument/2006/relationships/oleObject" Target="../embeddings/oleObject78.bin"/><Relationship Id="rId4" Type="http://schemas.openxmlformats.org/officeDocument/2006/relationships/oleObject" Target="../embeddings/oleObject7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5.bin"/><Relationship Id="rId5" Type="http://schemas.openxmlformats.org/officeDocument/2006/relationships/oleObject" Target="../embeddings/oleObject84.bin"/><Relationship Id="rId4" Type="http://schemas.openxmlformats.org/officeDocument/2006/relationships/oleObject" Target="../embeddings/oleObject8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9.bin"/><Relationship Id="rId5" Type="http://schemas.openxmlformats.org/officeDocument/2006/relationships/oleObject" Target="../embeddings/oleObject88.bin"/><Relationship Id="rId4" Type="http://schemas.openxmlformats.org/officeDocument/2006/relationships/oleObject" Target="../embeddings/oleObject8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94.bin"/><Relationship Id="rId5" Type="http://schemas.openxmlformats.org/officeDocument/2006/relationships/oleObject" Target="../embeddings/oleObject93.bin"/><Relationship Id="rId4" Type="http://schemas.openxmlformats.org/officeDocument/2006/relationships/oleObject" Target="../embeddings/oleObject9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9.bin"/><Relationship Id="rId5" Type="http://schemas.openxmlformats.org/officeDocument/2006/relationships/oleObject" Target="../embeddings/oleObject98.bin"/><Relationship Id="rId4" Type="http://schemas.openxmlformats.org/officeDocument/2006/relationships/oleObject" Target="../embeddings/oleObject9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03.bin"/><Relationship Id="rId5" Type="http://schemas.openxmlformats.org/officeDocument/2006/relationships/oleObject" Target="../embeddings/oleObject102.bin"/><Relationship Id="rId4" Type="http://schemas.openxmlformats.org/officeDocument/2006/relationships/oleObject" Target="../embeddings/oleObject10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09.bin"/><Relationship Id="rId5" Type="http://schemas.openxmlformats.org/officeDocument/2006/relationships/oleObject" Target="../embeddings/oleObject108.bin"/><Relationship Id="rId4" Type="http://schemas.openxmlformats.org/officeDocument/2006/relationships/oleObject" Target="../embeddings/oleObject10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15.png"/><Relationship Id="rId4" Type="http://schemas.openxmlformats.org/officeDocument/2006/relationships/oleObject" Target="../embeddings/oleObject11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15.bin"/><Relationship Id="rId5" Type="http://schemas.openxmlformats.org/officeDocument/2006/relationships/oleObject" Target="../embeddings/oleObject114.bin"/><Relationship Id="rId4" Type="http://schemas.openxmlformats.org/officeDocument/2006/relationships/oleObject" Target="../embeddings/oleObject11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118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12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oleObject" Target="../embeddings/oleObject130.bin"/><Relationship Id="rId3" Type="http://schemas.openxmlformats.org/officeDocument/2006/relationships/image" Target="../media/image136.png"/><Relationship Id="rId7" Type="http://schemas.openxmlformats.org/officeDocument/2006/relationships/oleObject" Target="../embeddings/oleObject124.bin"/><Relationship Id="rId12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23.bin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2.bin"/><Relationship Id="rId10" Type="http://schemas.openxmlformats.org/officeDocument/2006/relationships/oleObject" Target="../embeddings/oleObject127.bin"/><Relationship Id="rId4" Type="http://schemas.openxmlformats.org/officeDocument/2006/relationships/oleObject" Target="../embeddings/oleObject121.bin"/><Relationship Id="rId9" Type="http://schemas.openxmlformats.org/officeDocument/2006/relationships/oleObject" Target="../embeddings/oleObject126.bin"/><Relationship Id="rId14" Type="http://schemas.openxmlformats.org/officeDocument/2006/relationships/oleObject" Target="../embeddings/oleObject131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35.bin"/><Relationship Id="rId5" Type="http://schemas.openxmlformats.org/officeDocument/2006/relationships/oleObject" Target="../embeddings/oleObject134.bin"/><Relationship Id="rId4" Type="http://schemas.openxmlformats.org/officeDocument/2006/relationships/oleObject" Target="../embeddings/oleObject13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39.bin"/><Relationship Id="rId5" Type="http://schemas.openxmlformats.org/officeDocument/2006/relationships/oleObject" Target="../embeddings/oleObject138.bin"/><Relationship Id="rId4" Type="http://schemas.openxmlformats.org/officeDocument/2006/relationships/oleObject" Target="../embeddings/oleObject13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43.bin"/><Relationship Id="rId5" Type="http://schemas.openxmlformats.org/officeDocument/2006/relationships/oleObject" Target="../embeddings/oleObject142.bin"/><Relationship Id="rId4" Type="http://schemas.openxmlformats.org/officeDocument/2006/relationships/oleObject" Target="../embeddings/oleObject14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47.bin"/><Relationship Id="rId5" Type="http://schemas.openxmlformats.org/officeDocument/2006/relationships/oleObject" Target="../embeddings/oleObject146.bin"/><Relationship Id="rId4" Type="http://schemas.openxmlformats.org/officeDocument/2006/relationships/oleObject" Target="../embeddings/oleObject145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51.bin"/><Relationship Id="rId5" Type="http://schemas.openxmlformats.org/officeDocument/2006/relationships/oleObject" Target="../embeddings/oleObject150.bin"/><Relationship Id="rId4" Type="http://schemas.openxmlformats.org/officeDocument/2006/relationships/oleObject" Target="../embeddings/oleObject14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57.bin"/><Relationship Id="rId5" Type="http://schemas.openxmlformats.org/officeDocument/2006/relationships/oleObject" Target="../embeddings/oleObject156.bin"/><Relationship Id="rId4" Type="http://schemas.openxmlformats.org/officeDocument/2006/relationships/oleObject" Target="../embeddings/oleObject155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63.bin"/><Relationship Id="rId5" Type="http://schemas.openxmlformats.org/officeDocument/2006/relationships/oleObject" Target="../embeddings/oleObject162.bin"/><Relationship Id="rId4" Type="http://schemas.openxmlformats.org/officeDocument/2006/relationships/oleObject" Target="../embeddings/oleObject161.bin"/><Relationship Id="rId9" Type="http://schemas.openxmlformats.org/officeDocument/2006/relationships/oleObject" Target="../embeddings/oleObject166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2.bin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70.bin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oleObject169.bin"/><Relationship Id="rId10" Type="http://schemas.openxmlformats.org/officeDocument/2006/relationships/oleObject" Target="../embeddings/oleObject174.bin"/><Relationship Id="rId4" Type="http://schemas.openxmlformats.org/officeDocument/2006/relationships/oleObject" Target="../embeddings/oleObject168.bin"/><Relationship Id="rId9" Type="http://schemas.openxmlformats.org/officeDocument/2006/relationships/oleObject" Target="../embeddings/oleObject173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79.bin"/><Relationship Id="rId5" Type="http://schemas.openxmlformats.org/officeDocument/2006/relationships/oleObject" Target="../embeddings/oleObject178.bin"/><Relationship Id="rId4" Type="http://schemas.openxmlformats.org/officeDocument/2006/relationships/oleObject" Target="../embeddings/oleObject177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6.bin"/><Relationship Id="rId13" Type="http://schemas.openxmlformats.org/officeDocument/2006/relationships/oleObject" Target="../embeddings/oleObject191.bin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5.bin"/><Relationship Id="rId12" Type="http://schemas.openxmlformats.org/officeDocument/2006/relationships/oleObject" Target="../embeddings/oleObject1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84.bin"/><Relationship Id="rId11" Type="http://schemas.openxmlformats.org/officeDocument/2006/relationships/oleObject" Target="../embeddings/oleObject189.bin"/><Relationship Id="rId5" Type="http://schemas.openxmlformats.org/officeDocument/2006/relationships/oleObject" Target="../embeddings/oleObject183.bin"/><Relationship Id="rId10" Type="http://schemas.openxmlformats.org/officeDocument/2006/relationships/oleObject" Target="../embeddings/oleObject188.bin"/><Relationship Id="rId4" Type="http://schemas.openxmlformats.org/officeDocument/2006/relationships/oleObject" Target="../embeddings/oleObject182.bin"/><Relationship Id="rId9" Type="http://schemas.openxmlformats.org/officeDocument/2006/relationships/oleObject" Target="../embeddings/oleObject187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95.bin"/><Relationship Id="rId5" Type="http://schemas.openxmlformats.org/officeDocument/2006/relationships/oleObject" Target="../embeddings/oleObject194.bin"/><Relationship Id="rId4" Type="http://schemas.openxmlformats.org/officeDocument/2006/relationships/oleObject" Target="../embeddings/oleObject19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2.bin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2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00.bin"/><Relationship Id="rId11" Type="http://schemas.openxmlformats.org/officeDocument/2006/relationships/oleObject" Target="../embeddings/oleObject205.bin"/><Relationship Id="rId5" Type="http://schemas.openxmlformats.org/officeDocument/2006/relationships/oleObject" Target="../embeddings/oleObject199.bin"/><Relationship Id="rId10" Type="http://schemas.openxmlformats.org/officeDocument/2006/relationships/oleObject" Target="../embeddings/oleObject204.bin"/><Relationship Id="rId4" Type="http://schemas.openxmlformats.org/officeDocument/2006/relationships/oleObject" Target="../embeddings/oleObject198.bin"/><Relationship Id="rId9" Type="http://schemas.openxmlformats.org/officeDocument/2006/relationships/oleObject" Target="../embeddings/oleObject203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1.bin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10.bin"/><Relationship Id="rId12" Type="http://schemas.openxmlformats.org/officeDocument/2006/relationships/oleObject" Target="../embeddings/oleObject2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209.bin"/><Relationship Id="rId11" Type="http://schemas.openxmlformats.org/officeDocument/2006/relationships/oleObject" Target="../embeddings/oleObject214.bin"/><Relationship Id="rId5" Type="http://schemas.openxmlformats.org/officeDocument/2006/relationships/oleObject" Target="../embeddings/oleObject208.bin"/><Relationship Id="rId10" Type="http://schemas.openxmlformats.org/officeDocument/2006/relationships/oleObject" Target="../embeddings/oleObject213.bin"/><Relationship Id="rId4" Type="http://schemas.openxmlformats.org/officeDocument/2006/relationships/oleObject" Target="../embeddings/oleObject207.bin"/><Relationship Id="rId9" Type="http://schemas.openxmlformats.org/officeDocument/2006/relationships/oleObject" Target="../embeddings/oleObject212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1.bin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219.bin"/><Relationship Id="rId5" Type="http://schemas.openxmlformats.org/officeDocument/2006/relationships/oleObject" Target="../embeddings/oleObject218.bin"/><Relationship Id="rId10" Type="http://schemas.openxmlformats.org/officeDocument/2006/relationships/oleObject" Target="../embeddings/oleObject223.bin"/><Relationship Id="rId4" Type="http://schemas.openxmlformats.org/officeDocument/2006/relationships/oleObject" Target="../embeddings/oleObject217.bin"/><Relationship Id="rId9" Type="http://schemas.openxmlformats.org/officeDocument/2006/relationships/oleObject" Target="../embeddings/oleObject222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9.bin"/><Relationship Id="rId3" Type="http://schemas.openxmlformats.org/officeDocument/2006/relationships/oleObject" Target="../embeddings/oleObject224.bin"/><Relationship Id="rId7" Type="http://schemas.openxmlformats.org/officeDocument/2006/relationships/oleObject" Target="../embeddings/oleObject2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227.bin"/><Relationship Id="rId5" Type="http://schemas.openxmlformats.org/officeDocument/2006/relationships/oleObject" Target="../embeddings/oleObject226.bin"/><Relationship Id="rId4" Type="http://schemas.openxmlformats.org/officeDocument/2006/relationships/oleObject" Target="../embeddings/oleObject225.bin"/><Relationship Id="rId9" Type="http://schemas.openxmlformats.org/officeDocument/2006/relationships/oleObject" Target="../embeddings/oleObject230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234.bin"/><Relationship Id="rId5" Type="http://schemas.openxmlformats.org/officeDocument/2006/relationships/oleObject" Target="../embeddings/oleObject233.bin"/><Relationship Id="rId4" Type="http://schemas.openxmlformats.org/officeDocument/2006/relationships/oleObject" Target="../embeddings/oleObject232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238.bin"/><Relationship Id="rId5" Type="http://schemas.openxmlformats.org/officeDocument/2006/relationships/oleObject" Target="../embeddings/oleObject237.bin"/><Relationship Id="rId4" Type="http://schemas.openxmlformats.org/officeDocument/2006/relationships/oleObject" Target="../embeddings/oleObject236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5.bin"/><Relationship Id="rId3" Type="http://schemas.openxmlformats.org/officeDocument/2006/relationships/oleObject" Target="../embeddings/oleObject240.bin"/><Relationship Id="rId7" Type="http://schemas.openxmlformats.org/officeDocument/2006/relationships/oleObject" Target="../embeddings/oleObject244.bin"/><Relationship Id="rId12" Type="http://schemas.openxmlformats.org/officeDocument/2006/relationships/oleObject" Target="../embeddings/oleObject2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243.bin"/><Relationship Id="rId11" Type="http://schemas.openxmlformats.org/officeDocument/2006/relationships/oleObject" Target="../embeddings/oleObject248.bin"/><Relationship Id="rId5" Type="http://schemas.openxmlformats.org/officeDocument/2006/relationships/oleObject" Target="../embeddings/oleObject242.bin"/><Relationship Id="rId10" Type="http://schemas.openxmlformats.org/officeDocument/2006/relationships/oleObject" Target="../embeddings/oleObject247.bin"/><Relationship Id="rId4" Type="http://schemas.openxmlformats.org/officeDocument/2006/relationships/oleObject" Target="../embeddings/oleObject241.bin"/><Relationship Id="rId9" Type="http://schemas.openxmlformats.org/officeDocument/2006/relationships/oleObject" Target="../embeddings/oleObject246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9.v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0.vml"/><Relationship Id="rId4" Type="http://schemas.openxmlformats.org/officeDocument/2006/relationships/oleObject" Target="../embeddings/oleObject253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9.bin"/><Relationship Id="rId3" Type="http://schemas.openxmlformats.org/officeDocument/2006/relationships/oleObject" Target="../embeddings/oleObject254.bin"/><Relationship Id="rId7" Type="http://schemas.openxmlformats.org/officeDocument/2006/relationships/oleObject" Target="../embeddings/oleObject2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257.bin"/><Relationship Id="rId5" Type="http://schemas.openxmlformats.org/officeDocument/2006/relationships/oleObject" Target="../embeddings/oleObject256.bin"/><Relationship Id="rId4" Type="http://schemas.openxmlformats.org/officeDocument/2006/relationships/oleObject" Target="../embeddings/oleObject255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5.bin"/><Relationship Id="rId3" Type="http://schemas.openxmlformats.org/officeDocument/2006/relationships/oleObject" Target="../embeddings/oleObject260.bin"/><Relationship Id="rId7" Type="http://schemas.openxmlformats.org/officeDocument/2006/relationships/oleObject" Target="../embeddings/oleObject2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263.bin"/><Relationship Id="rId5" Type="http://schemas.openxmlformats.org/officeDocument/2006/relationships/oleObject" Target="../embeddings/oleObject262.bin"/><Relationship Id="rId4" Type="http://schemas.openxmlformats.org/officeDocument/2006/relationships/oleObject" Target="../embeddings/oleObject261.bin"/><Relationship Id="rId9" Type="http://schemas.openxmlformats.org/officeDocument/2006/relationships/oleObject" Target="../embeddings/oleObject266.bin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2.bin"/><Relationship Id="rId3" Type="http://schemas.openxmlformats.org/officeDocument/2006/relationships/oleObject" Target="../embeddings/oleObject267.bin"/><Relationship Id="rId7" Type="http://schemas.openxmlformats.org/officeDocument/2006/relationships/oleObject" Target="../embeddings/oleObject2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270.bin"/><Relationship Id="rId5" Type="http://schemas.openxmlformats.org/officeDocument/2006/relationships/oleObject" Target="../embeddings/oleObject269.bin"/><Relationship Id="rId4" Type="http://schemas.openxmlformats.org/officeDocument/2006/relationships/oleObject" Target="../embeddings/oleObject268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5" Type="http://schemas.openxmlformats.org/officeDocument/2006/relationships/oleObject" Target="../embeddings/oleObject275.bin"/><Relationship Id="rId4" Type="http://schemas.openxmlformats.org/officeDocument/2006/relationships/oleObject" Target="../embeddings/oleObject274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1.bin"/><Relationship Id="rId3" Type="http://schemas.openxmlformats.org/officeDocument/2006/relationships/oleObject" Target="../embeddings/oleObject276.bin"/><Relationship Id="rId7" Type="http://schemas.openxmlformats.org/officeDocument/2006/relationships/oleObject" Target="../embeddings/oleObject2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279.bin"/><Relationship Id="rId5" Type="http://schemas.openxmlformats.org/officeDocument/2006/relationships/oleObject" Target="../embeddings/oleObject278.bin"/><Relationship Id="rId4" Type="http://schemas.openxmlformats.org/officeDocument/2006/relationships/oleObject" Target="../embeddings/oleObject277.bin"/><Relationship Id="rId9" Type="http://schemas.openxmlformats.org/officeDocument/2006/relationships/oleObject" Target="../embeddings/oleObject282.bin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4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285.bin"/><Relationship Id="rId5" Type="http://schemas.openxmlformats.org/officeDocument/2006/relationships/oleObject" Target="../embeddings/oleObject284.bin"/><Relationship Id="rId4" Type="http://schemas.openxmlformats.org/officeDocument/2006/relationships/image" Target="../media/image115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1.bin"/><Relationship Id="rId3" Type="http://schemas.openxmlformats.org/officeDocument/2006/relationships/oleObject" Target="../embeddings/oleObject286.bin"/><Relationship Id="rId7" Type="http://schemas.openxmlformats.org/officeDocument/2006/relationships/oleObject" Target="../embeddings/oleObject2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289.bin"/><Relationship Id="rId5" Type="http://schemas.openxmlformats.org/officeDocument/2006/relationships/oleObject" Target="../embeddings/oleObject288.bin"/><Relationship Id="rId4" Type="http://schemas.openxmlformats.org/officeDocument/2006/relationships/oleObject" Target="../embeddings/oleObject287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7.bin"/><Relationship Id="rId3" Type="http://schemas.openxmlformats.org/officeDocument/2006/relationships/oleObject" Target="../embeddings/oleObject292.bin"/><Relationship Id="rId7" Type="http://schemas.openxmlformats.org/officeDocument/2006/relationships/oleObject" Target="../embeddings/oleObject2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295.bin"/><Relationship Id="rId5" Type="http://schemas.openxmlformats.org/officeDocument/2006/relationships/oleObject" Target="../embeddings/oleObject294.bin"/><Relationship Id="rId4" Type="http://schemas.openxmlformats.org/officeDocument/2006/relationships/oleObject" Target="../embeddings/oleObject293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301.bin"/><Relationship Id="rId5" Type="http://schemas.openxmlformats.org/officeDocument/2006/relationships/oleObject" Target="../embeddings/oleObject300.bin"/><Relationship Id="rId4" Type="http://schemas.openxmlformats.org/officeDocument/2006/relationships/oleObject" Target="../embeddings/oleObject299.bin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2.bin"/><Relationship Id="rId7" Type="http://schemas.openxmlformats.org/officeDocument/2006/relationships/oleObject" Target="../embeddings/oleObject3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6" Type="http://schemas.openxmlformats.org/officeDocument/2006/relationships/oleObject" Target="../embeddings/oleObject305.bin"/><Relationship Id="rId5" Type="http://schemas.openxmlformats.org/officeDocument/2006/relationships/oleObject" Target="../embeddings/oleObject304.bin"/><Relationship Id="rId4" Type="http://schemas.openxmlformats.org/officeDocument/2006/relationships/oleObject" Target="../embeddings/oleObject303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3.bin"/><Relationship Id="rId13" Type="http://schemas.openxmlformats.org/officeDocument/2006/relationships/oleObject" Target="../embeddings/oleObject318.bin"/><Relationship Id="rId3" Type="http://schemas.openxmlformats.org/officeDocument/2006/relationships/oleObject" Target="../embeddings/oleObject308.bin"/><Relationship Id="rId7" Type="http://schemas.openxmlformats.org/officeDocument/2006/relationships/oleObject" Target="../embeddings/oleObject312.bin"/><Relationship Id="rId12" Type="http://schemas.openxmlformats.org/officeDocument/2006/relationships/oleObject" Target="../embeddings/oleObject3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6" Type="http://schemas.openxmlformats.org/officeDocument/2006/relationships/oleObject" Target="../embeddings/oleObject311.bin"/><Relationship Id="rId11" Type="http://schemas.openxmlformats.org/officeDocument/2006/relationships/oleObject" Target="../embeddings/oleObject316.bin"/><Relationship Id="rId5" Type="http://schemas.openxmlformats.org/officeDocument/2006/relationships/oleObject" Target="../embeddings/oleObject310.bin"/><Relationship Id="rId10" Type="http://schemas.openxmlformats.org/officeDocument/2006/relationships/oleObject" Target="../embeddings/oleObject315.bin"/><Relationship Id="rId4" Type="http://schemas.openxmlformats.org/officeDocument/2006/relationships/oleObject" Target="../embeddings/oleObject309.bin"/><Relationship Id="rId9" Type="http://schemas.openxmlformats.org/officeDocument/2006/relationships/oleObject" Target="../embeddings/oleObject314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4.bin"/><Relationship Id="rId13" Type="http://schemas.openxmlformats.org/officeDocument/2006/relationships/oleObject" Target="../embeddings/oleObject329.bin"/><Relationship Id="rId3" Type="http://schemas.openxmlformats.org/officeDocument/2006/relationships/oleObject" Target="../embeddings/oleObject319.bin"/><Relationship Id="rId7" Type="http://schemas.openxmlformats.org/officeDocument/2006/relationships/oleObject" Target="../embeddings/oleObject323.bin"/><Relationship Id="rId12" Type="http://schemas.openxmlformats.org/officeDocument/2006/relationships/oleObject" Target="../embeddings/oleObject3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Relationship Id="rId6" Type="http://schemas.openxmlformats.org/officeDocument/2006/relationships/oleObject" Target="../embeddings/oleObject322.bin"/><Relationship Id="rId11" Type="http://schemas.openxmlformats.org/officeDocument/2006/relationships/oleObject" Target="../embeddings/oleObject327.bin"/><Relationship Id="rId5" Type="http://schemas.openxmlformats.org/officeDocument/2006/relationships/oleObject" Target="../embeddings/oleObject321.bin"/><Relationship Id="rId10" Type="http://schemas.openxmlformats.org/officeDocument/2006/relationships/oleObject" Target="../embeddings/oleObject326.bin"/><Relationship Id="rId4" Type="http://schemas.openxmlformats.org/officeDocument/2006/relationships/oleObject" Target="../embeddings/oleObject320.bin"/><Relationship Id="rId9" Type="http://schemas.openxmlformats.org/officeDocument/2006/relationships/oleObject" Target="../embeddings/oleObject325.bin"/><Relationship Id="rId14" Type="http://schemas.openxmlformats.org/officeDocument/2006/relationships/oleObject" Target="../embeddings/oleObject330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5.bin"/><Relationship Id="rId3" Type="http://schemas.openxmlformats.org/officeDocument/2006/relationships/image" Target="../media/image337.jpeg"/><Relationship Id="rId7" Type="http://schemas.openxmlformats.org/officeDocument/2006/relationships/oleObject" Target="../embeddings/oleObject3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4.vml"/><Relationship Id="rId6" Type="http://schemas.openxmlformats.org/officeDocument/2006/relationships/oleObject" Target="../embeddings/oleObject333.bin"/><Relationship Id="rId5" Type="http://schemas.openxmlformats.org/officeDocument/2006/relationships/oleObject" Target="../embeddings/oleObject332.bin"/><Relationship Id="rId4" Type="http://schemas.openxmlformats.org/officeDocument/2006/relationships/oleObject" Target="../embeddings/oleObject331.bin"/><Relationship Id="rId9" Type="http://schemas.openxmlformats.org/officeDocument/2006/relationships/oleObject" Target="../embeddings/oleObject33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1.bin"/><Relationship Id="rId3" Type="http://schemas.openxmlformats.org/officeDocument/2006/relationships/image" Target="../media/image344.jpeg"/><Relationship Id="rId7" Type="http://schemas.openxmlformats.org/officeDocument/2006/relationships/oleObject" Target="../embeddings/oleObject3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5.vml"/><Relationship Id="rId6" Type="http://schemas.openxmlformats.org/officeDocument/2006/relationships/oleObject" Target="../embeddings/oleObject339.bin"/><Relationship Id="rId5" Type="http://schemas.openxmlformats.org/officeDocument/2006/relationships/oleObject" Target="../embeddings/oleObject338.bin"/><Relationship Id="rId10" Type="http://schemas.openxmlformats.org/officeDocument/2006/relationships/oleObject" Target="../embeddings/oleObject343.bin"/><Relationship Id="rId4" Type="http://schemas.openxmlformats.org/officeDocument/2006/relationships/oleObject" Target="../embeddings/oleObject337.bin"/><Relationship Id="rId9" Type="http://schemas.openxmlformats.org/officeDocument/2006/relationships/oleObject" Target="../embeddings/oleObject342.bin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8.bin"/><Relationship Id="rId3" Type="http://schemas.openxmlformats.org/officeDocument/2006/relationships/image" Target="../media/image350.jpeg"/><Relationship Id="rId7" Type="http://schemas.openxmlformats.org/officeDocument/2006/relationships/oleObject" Target="../embeddings/oleObject3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6.vml"/><Relationship Id="rId6" Type="http://schemas.openxmlformats.org/officeDocument/2006/relationships/oleObject" Target="../embeddings/oleObject346.bin"/><Relationship Id="rId5" Type="http://schemas.openxmlformats.org/officeDocument/2006/relationships/oleObject" Target="../embeddings/oleObject345.bin"/><Relationship Id="rId4" Type="http://schemas.openxmlformats.org/officeDocument/2006/relationships/oleObject" Target="../embeddings/oleObject344.bin"/><Relationship Id="rId9" Type="http://schemas.openxmlformats.org/officeDocument/2006/relationships/oleObject" Target="../embeddings/oleObject349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4.bin"/><Relationship Id="rId3" Type="http://schemas.openxmlformats.org/officeDocument/2006/relationships/audio" Target="../media/audio3.wav"/><Relationship Id="rId7" Type="http://schemas.openxmlformats.org/officeDocument/2006/relationships/oleObject" Target="../embeddings/oleObject3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7.vml"/><Relationship Id="rId6" Type="http://schemas.openxmlformats.org/officeDocument/2006/relationships/oleObject" Target="../embeddings/oleObject352.bin"/><Relationship Id="rId5" Type="http://schemas.openxmlformats.org/officeDocument/2006/relationships/oleObject" Target="../embeddings/oleObject351.bin"/><Relationship Id="rId10" Type="http://schemas.openxmlformats.org/officeDocument/2006/relationships/oleObject" Target="../embeddings/oleObject356.bin"/><Relationship Id="rId4" Type="http://schemas.openxmlformats.org/officeDocument/2006/relationships/oleObject" Target="../embeddings/oleObject350.bin"/><Relationship Id="rId9" Type="http://schemas.openxmlformats.org/officeDocument/2006/relationships/oleObject" Target="../embeddings/oleObject355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8.vml"/><Relationship Id="rId6" Type="http://schemas.openxmlformats.org/officeDocument/2006/relationships/oleObject" Target="../embeddings/oleObject359.bin"/><Relationship Id="rId5" Type="http://schemas.openxmlformats.org/officeDocument/2006/relationships/oleObject" Target="../embeddings/oleObject358.bin"/><Relationship Id="rId4" Type="http://schemas.openxmlformats.org/officeDocument/2006/relationships/oleObject" Target="../embeddings/oleObject357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0.bin"/><Relationship Id="rId7" Type="http://schemas.openxmlformats.org/officeDocument/2006/relationships/oleObject" Target="../embeddings/oleObject3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9.vml"/><Relationship Id="rId6" Type="http://schemas.openxmlformats.org/officeDocument/2006/relationships/oleObject" Target="../embeddings/oleObject362.bin"/><Relationship Id="rId5" Type="http://schemas.openxmlformats.org/officeDocument/2006/relationships/oleObject" Target="../embeddings/oleObject361.bin"/><Relationship Id="rId4" Type="http://schemas.openxmlformats.org/officeDocument/2006/relationships/image" Target="../media/image365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365.png"/><Relationship Id="rId5" Type="http://schemas.openxmlformats.org/officeDocument/2006/relationships/oleObject" Target="../embeddings/oleObject366.bin"/><Relationship Id="rId4" Type="http://schemas.openxmlformats.org/officeDocument/2006/relationships/oleObject" Target="../embeddings/oleObject365.bin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2.bin"/><Relationship Id="rId3" Type="http://schemas.openxmlformats.org/officeDocument/2006/relationships/oleObject" Target="../embeddings/oleObject367.bin"/><Relationship Id="rId7" Type="http://schemas.openxmlformats.org/officeDocument/2006/relationships/oleObject" Target="../embeddings/oleObject3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1.vml"/><Relationship Id="rId6" Type="http://schemas.openxmlformats.org/officeDocument/2006/relationships/oleObject" Target="../embeddings/oleObject370.bin"/><Relationship Id="rId11" Type="http://schemas.openxmlformats.org/officeDocument/2006/relationships/oleObject" Target="../embeddings/oleObject375.bin"/><Relationship Id="rId5" Type="http://schemas.openxmlformats.org/officeDocument/2006/relationships/oleObject" Target="../embeddings/oleObject369.bin"/><Relationship Id="rId10" Type="http://schemas.openxmlformats.org/officeDocument/2006/relationships/oleObject" Target="../embeddings/oleObject374.bin"/><Relationship Id="rId4" Type="http://schemas.openxmlformats.org/officeDocument/2006/relationships/oleObject" Target="../embeddings/oleObject368.bin"/><Relationship Id="rId9" Type="http://schemas.openxmlformats.org/officeDocument/2006/relationships/oleObject" Target="../embeddings/oleObject373.bin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2.vml"/><Relationship Id="rId5" Type="http://schemas.openxmlformats.org/officeDocument/2006/relationships/oleObject" Target="../embeddings/oleObject378.bin"/><Relationship Id="rId4" Type="http://schemas.openxmlformats.org/officeDocument/2006/relationships/oleObject" Target="../embeddings/oleObject377.bin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4.bin"/><Relationship Id="rId3" Type="http://schemas.openxmlformats.org/officeDocument/2006/relationships/oleObject" Target="../embeddings/oleObject379.bin"/><Relationship Id="rId7" Type="http://schemas.openxmlformats.org/officeDocument/2006/relationships/oleObject" Target="../embeddings/oleObject3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3.vml"/><Relationship Id="rId6" Type="http://schemas.openxmlformats.org/officeDocument/2006/relationships/oleObject" Target="../embeddings/oleObject382.bin"/><Relationship Id="rId5" Type="http://schemas.openxmlformats.org/officeDocument/2006/relationships/oleObject" Target="../embeddings/oleObject381.bin"/><Relationship Id="rId4" Type="http://schemas.openxmlformats.org/officeDocument/2006/relationships/oleObject" Target="../embeddings/oleObject380.bin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9.bin"/><Relationship Id="rId13" Type="http://schemas.openxmlformats.org/officeDocument/2006/relationships/oleObject" Target="../embeddings/oleObject394.bin"/><Relationship Id="rId3" Type="http://schemas.openxmlformats.org/officeDocument/2006/relationships/oleObject" Target="../embeddings/oleObject385.bin"/><Relationship Id="rId7" Type="http://schemas.openxmlformats.org/officeDocument/2006/relationships/oleObject" Target="../embeddings/oleObject388.bin"/><Relationship Id="rId12" Type="http://schemas.openxmlformats.org/officeDocument/2006/relationships/oleObject" Target="../embeddings/oleObject3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4.vml"/><Relationship Id="rId6" Type="http://schemas.openxmlformats.org/officeDocument/2006/relationships/oleObject" Target="../embeddings/oleObject387.bin"/><Relationship Id="rId11" Type="http://schemas.openxmlformats.org/officeDocument/2006/relationships/oleObject" Target="../embeddings/oleObject392.bin"/><Relationship Id="rId5" Type="http://schemas.openxmlformats.org/officeDocument/2006/relationships/oleObject" Target="../embeddings/oleObject386.bin"/><Relationship Id="rId10" Type="http://schemas.openxmlformats.org/officeDocument/2006/relationships/oleObject" Target="../embeddings/oleObject391.bin"/><Relationship Id="rId4" Type="http://schemas.openxmlformats.org/officeDocument/2006/relationships/image" Target="../media/image395.png"/><Relationship Id="rId9" Type="http://schemas.openxmlformats.org/officeDocument/2006/relationships/oleObject" Target="../embeddings/oleObject39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9.bin"/><Relationship Id="rId3" Type="http://schemas.openxmlformats.org/officeDocument/2006/relationships/oleObject" Target="../embeddings/oleObject395.bin"/><Relationship Id="rId7" Type="http://schemas.openxmlformats.org/officeDocument/2006/relationships/oleObject" Target="../embeddings/oleObject3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5.vml"/><Relationship Id="rId6" Type="http://schemas.openxmlformats.org/officeDocument/2006/relationships/oleObject" Target="../embeddings/oleObject397.bin"/><Relationship Id="rId11" Type="http://schemas.openxmlformats.org/officeDocument/2006/relationships/oleObject" Target="../embeddings/oleObject402.bin"/><Relationship Id="rId5" Type="http://schemas.openxmlformats.org/officeDocument/2006/relationships/oleObject" Target="../embeddings/oleObject396.bin"/><Relationship Id="rId10" Type="http://schemas.openxmlformats.org/officeDocument/2006/relationships/oleObject" Target="../embeddings/oleObject401.bin"/><Relationship Id="rId4" Type="http://schemas.openxmlformats.org/officeDocument/2006/relationships/image" Target="../media/image403.png"/><Relationship Id="rId9" Type="http://schemas.openxmlformats.org/officeDocument/2006/relationships/oleObject" Target="../embeddings/oleObject400.bin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7.bin"/><Relationship Id="rId13" Type="http://schemas.openxmlformats.org/officeDocument/2006/relationships/oleObject" Target="../embeddings/oleObject412.bin"/><Relationship Id="rId3" Type="http://schemas.openxmlformats.org/officeDocument/2006/relationships/image" Target="../media/image416.png"/><Relationship Id="rId7" Type="http://schemas.openxmlformats.org/officeDocument/2006/relationships/oleObject" Target="../embeddings/oleObject406.bin"/><Relationship Id="rId12" Type="http://schemas.openxmlformats.org/officeDocument/2006/relationships/oleObject" Target="../embeddings/oleObject411.bin"/><Relationship Id="rId17" Type="http://schemas.openxmlformats.org/officeDocument/2006/relationships/oleObject" Target="../embeddings/oleObject41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15.bin"/><Relationship Id="rId1" Type="http://schemas.openxmlformats.org/officeDocument/2006/relationships/vmlDrawing" Target="../drawings/vmlDrawing76.vml"/><Relationship Id="rId6" Type="http://schemas.openxmlformats.org/officeDocument/2006/relationships/oleObject" Target="../embeddings/oleObject405.bin"/><Relationship Id="rId11" Type="http://schemas.openxmlformats.org/officeDocument/2006/relationships/oleObject" Target="../embeddings/oleObject410.bin"/><Relationship Id="rId5" Type="http://schemas.openxmlformats.org/officeDocument/2006/relationships/oleObject" Target="../embeddings/oleObject404.bin"/><Relationship Id="rId15" Type="http://schemas.openxmlformats.org/officeDocument/2006/relationships/oleObject" Target="../embeddings/oleObject414.bin"/><Relationship Id="rId10" Type="http://schemas.openxmlformats.org/officeDocument/2006/relationships/oleObject" Target="../embeddings/oleObject409.bin"/><Relationship Id="rId4" Type="http://schemas.openxmlformats.org/officeDocument/2006/relationships/oleObject" Target="../embeddings/oleObject403.bin"/><Relationship Id="rId9" Type="http://schemas.openxmlformats.org/officeDocument/2006/relationships/oleObject" Target="../embeddings/oleObject408.bin"/><Relationship Id="rId14" Type="http://schemas.openxmlformats.org/officeDocument/2006/relationships/oleObject" Target="../embeddings/oleObject413.bin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1.bin"/><Relationship Id="rId13" Type="http://schemas.openxmlformats.org/officeDocument/2006/relationships/oleObject" Target="../embeddings/oleObject426.bin"/><Relationship Id="rId3" Type="http://schemas.openxmlformats.org/officeDocument/2006/relationships/image" Target="../media/image416.png"/><Relationship Id="rId7" Type="http://schemas.openxmlformats.org/officeDocument/2006/relationships/oleObject" Target="../embeddings/oleObject420.bin"/><Relationship Id="rId12" Type="http://schemas.openxmlformats.org/officeDocument/2006/relationships/oleObject" Target="../embeddings/oleObject425.bin"/><Relationship Id="rId17" Type="http://schemas.openxmlformats.org/officeDocument/2006/relationships/oleObject" Target="../embeddings/oleObject43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29.bin"/><Relationship Id="rId1" Type="http://schemas.openxmlformats.org/officeDocument/2006/relationships/vmlDrawing" Target="../drawings/vmlDrawing77.vml"/><Relationship Id="rId6" Type="http://schemas.openxmlformats.org/officeDocument/2006/relationships/oleObject" Target="../embeddings/oleObject419.bin"/><Relationship Id="rId11" Type="http://schemas.openxmlformats.org/officeDocument/2006/relationships/oleObject" Target="../embeddings/oleObject424.bin"/><Relationship Id="rId5" Type="http://schemas.openxmlformats.org/officeDocument/2006/relationships/oleObject" Target="../embeddings/oleObject418.bin"/><Relationship Id="rId15" Type="http://schemas.openxmlformats.org/officeDocument/2006/relationships/oleObject" Target="../embeddings/oleObject428.bin"/><Relationship Id="rId10" Type="http://schemas.openxmlformats.org/officeDocument/2006/relationships/oleObject" Target="../embeddings/oleObject423.bin"/><Relationship Id="rId4" Type="http://schemas.openxmlformats.org/officeDocument/2006/relationships/oleObject" Target="../embeddings/oleObject417.bin"/><Relationship Id="rId9" Type="http://schemas.openxmlformats.org/officeDocument/2006/relationships/oleObject" Target="../embeddings/oleObject422.bin"/><Relationship Id="rId14" Type="http://schemas.openxmlformats.org/officeDocument/2006/relationships/oleObject" Target="../embeddings/oleObject427.bin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6.bin"/><Relationship Id="rId3" Type="http://schemas.openxmlformats.org/officeDocument/2006/relationships/oleObject" Target="../embeddings/oleObject431.bin"/><Relationship Id="rId7" Type="http://schemas.openxmlformats.org/officeDocument/2006/relationships/oleObject" Target="../embeddings/oleObject4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8.vml"/><Relationship Id="rId6" Type="http://schemas.openxmlformats.org/officeDocument/2006/relationships/oleObject" Target="../embeddings/oleObject434.bin"/><Relationship Id="rId5" Type="http://schemas.openxmlformats.org/officeDocument/2006/relationships/oleObject" Target="../embeddings/oleObject433.bin"/><Relationship Id="rId4" Type="http://schemas.openxmlformats.org/officeDocument/2006/relationships/oleObject" Target="../embeddings/oleObject432.bin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4.jpe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2.bin"/><Relationship Id="rId13" Type="http://schemas.openxmlformats.org/officeDocument/2006/relationships/oleObject" Target="../embeddings/oleObject447.bin"/><Relationship Id="rId3" Type="http://schemas.openxmlformats.org/officeDocument/2006/relationships/oleObject" Target="../embeddings/oleObject437.bin"/><Relationship Id="rId7" Type="http://schemas.openxmlformats.org/officeDocument/2006/relationships/oleObject" Target="../embeddings/oleObject441.bin"/><Relationship Id="rId12" Type="http://schemas.openxmlformats.org/officeDocument/2006/relationships/oleObject" Target="../embeddings/oleObject4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9.vml"/><Relationship Id="rId6" Type="http://schemas.openxmlformats.org/officeDocument/2006/relationships/oleObject" Target="../embeddings/oleObject440.bin"/><Relationship Id="rId11" Type="http://schemas.openxmlformats.org/officeDocument/2006/relationships/oleObject" Target="../embeddings/oleObject445.bin"/><Relationship Id="rId5" Type="http://schemas.openxmlformats.org/officeDocument/2006/relationships/oleObject" Target="../embeddings/oleObject439.bin"/><Relationship Id="rId10" Type="http://schemas.openxmlformats.org/officeDocument/2006/relationships/oleObject" Target="../embeddings/oleObject444.bin"/><Relationship Id="rId4" Type="http://schemas.openxmlformats.org/officeDocument/2006/relationships/oleObject" Target="../embeddings/oleObject438.bin"/><Relationship Id="rId9" Type="http://schemas.openxmlformats.org/officeDocument/2006/relationships/oleObject" Target="../embeddings/oleObject443.bin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3.bin"/><Relationship Id="rId3" Type="http://schemas.openxmlformats.org/officeDocument/2006/relationships/oleObject" Target="../embeddings/oleObject448.bin"/><Relationship Id="rId7" Type="http://schemas.openxmlformats.org/officeDocument/2006/relationships/oleObject" Target="../embeddings/oleObject4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0.vml"/><Relationship Id="rId6" Type="http://schemas.openxmlformats.org/officeDocument/2006/relationships/oleObject" Target="../embeddings/oleObject451.bin"/><Relationship Id="rId11" Type="http://schemas.openxmlformats.org/officeDocument/2006/relationships/oleObject" Target="../embeddings/oleObject456.bin"/><Relationship Id="rId5" Type="http://schemas.openxmlformats.org/officeDocument/2006/relationships/oleObject" Target="../embeddings/oleObject450.bin"/><Relationship Id="rId10" Type="http://schemas.openxmlformats.org/officeDocument/2006/relationships/oleObject" Target="../embeddings/oleObject455.bin"/><Relationship Id="rId4" Type="http://schemas.openxmlformats.org/officeDocument/2006/relationships/oleObject" Target="../embeddings/oleObject449.bin"/><Relationship Id="rId9" Type="http://schemas.openxmlformats.org/officeDocument/2006/relationships/oleObject" Target="../embeddings/oleObject454.bin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2.bin"/><Relationship Id="rId3" Type="http://schemas.openxmlformats.org/officeDocument/2006/relationships/oleObject" Target="../embeddings/oleObject457.bin"/><Relationship Id="rId7" Type="http://schemas.openxmlformats.org/officeDocument/2006/relationships/oleObject" Target="../embeddings/oleObject461.bin"/><Relationship Id="rId12" Type="http://schemas.openxmlformats.org/officeDocument/2006/relationships/oleObject" Target="../embeddings/oleObject4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1.vml"/><Relationship Id="rId6" Type="http://schemas.openxmlformats.org/officeDocument/2006/relationships/oleObject" Target="../embeddings/oleObject460.bin"/><Relationship Id="rId11" Type="http://schemas.openxmlformats.org/officeDocument/2006/relationships/oleObject" Target="../embeddings/oleObject465.bin"/><Relationship Id="rId5" Type="http://schemas.openxmlformats.org/officeDocument/2006/relationships/oleObject" Target="../embeddings/oleObject459.bin"/><Relationship Id="rId10" Type="http://schemas.openxmlformats.org/officeDocument/2006/relationships/oleObject" Target="../embeddings/oleObject464.bin"/><Relationship Id="rId4" Type="http://schemas.openxmlformats.org/officeDocument/2006/relationships/oleObject" Target="../embeddings/oleObject458.bin"/><Relationship Id="rId9" Type="http://schemas.openxmlformats.org/officeDocument/2006/relationships/oleObject" Target="../embeddings/oleObject463.bin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2.bin"/><Relationship Id="rId3" Type="http://schemas.openxmlformats.org/officeDocument/2006/relationships/oleObject" Target="../embeddings/oleObject467.bin"/><Relationship Id="rId7" Type="http://schemas.openxmlformats.org/officeDocument/2006/relationships/oleObject" Target="../embeddings/oleObject4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2.vml"/><Relationship Id="rId6" Type="http://schemas.openxmlformats.org/officeDocument/2006/relationships/oleObject" Target="../embeddings/oleObject470.bin"/><Relationship Id="rId5" Type="http://schemas.openxmlformats.org/officeDocument/2006/relationships/oleObject" Target="../embeddings/oleObject469.bin"/><Relationship Id="rId4" Type="http://schemas.openxmlformats.org/officeDocument/2006/relationships/oleObject" Target="../embeddings/oleObject468.bin"/><Relationship Id="rId9" Type="http://schemas.openxmlformats.org/officeDocument/2006/relationships/oleObject" Target="../embeddings/oleObject47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026"/>
          <p:cNvSpPr txBox="1">
            <a:spLocks noChangeArrowheads="1"/>
          </p:cNvSpPr>
          <p:nvPr/>
        </p:nvSpPr>
        <p:spPr bwMode="auto">
          <a:xfrm>
            <a:off x="395288" y="1844675"/>
            <a:ext cx="8353425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AU" altLang="zh-CN" sz="5400" b="1">
                <a:solidFill>
                  <a:srgbClr val="339933"/>
                </a:solidFill>
                <a:ea typeface="宋体" pitchFamily="2" charset="-122"/>
              </a:rPr>
              <a:t>Chapter </a:t>
            </a:r>
            <a:r>
              <a:rPr kumimoji="0" lang="en-AU" altLang="zh-CN" sz="5400" b="1">
                <a:solidFill>
                  <a:srgbClr val="FF0000"/>
                </a:solidFill>
                <a:ea typeface="宋体" pitchFamily="2" charset="-122"/>
              </a:rPr>
              <a:t>7</a:t>
            </a:r>
          </a:p>
          <a:p>
            <a:pPr algn="ctr"/>
            <a:r>
              <a:rPr kumimoji="0" lang="zh-CN" altLang="en-AU" sz="5400" b="1">
                <a:solidFill>
                  <a:schemeClr val="tx2"/>
                </a:solidFill>
                <a:ea typeface="宋体" pitchFamily="2" charset="-122"/>
              </a:rPr>
              <a:t>参数估计</a:t>
            </a:r>
            <a:endParaRPr lang="en-US" altLang="zh-CN" sz="5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026"/>
          <p:cNvSpPr txBox="1">
            <a:spLocks noChangeArrowheads="1"/>
          </p:cNvSpPr>
          <p:nvPr/>
        </p:nvSpPr>
        <p:spPr bwMode="auto">
          <a:xfrm>
            <a:off x="433388" y="1049338"/>
            <a:ext cx="7162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  寻求</a:t>
            </a:r>
            <a:r>
              <a:rPr lang="zh-CN" altLang="en-US" sz="3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估计量的方法</a:t>
            </a:r>
          </a:p>
        </p:txBody>
      </p:sp>
      <p:sp>
        <p:nvSpPr>
          <p:cNvPr id="70659" name="Rectangle 1027"/>
          <p:cNvSpPr>
            <a:spLocks noChangeArrowheads="1"/>
          </p:cNvSpPr>
          <p:nvPr/>
        </p:nvSpPr>
        <p:spPr bwMode="auto">
          <a:xfrm>
            <a:off x="1285852" y="3000372"/>
            <a:ext cx="5638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 sz="3200" b="1" dirty="0" smtClean="0">
                <a:solidFill>
                  <a:schemeClr val="accent1"/>
                </a:solidFill>
              </a:rPr>
              <a:t>2. </a:t>
            </a:r>
            <a:r>
              <a:rPr lang="zh-CN" altLang="en-US" sz="3200" b="1" dirty="0">
                <a:solidFill>
                  <a:schemeClr val="accent1"/>
                </a:solidFill>
              </a:rPr>
              <a:t>矩估计法</a:t>
            </a:r>
            <a:endParaRPr lang="zh-CN" altLang="en-US" sz="3200" b="1" dirty="0"/>
          </a:p>
        </p:txBody>
      </p:sp>
      <p:sp>
        <p:nvSpPr>
          <p:cNvPr id="70660" name="Rectangle 1028"/>
          <p:cNvSpPr>
            <a:spLocks noChangeArrowheads="1"/>
          </p:cNvSpPr>
          <p:nvPr/>
        </p:nvSpPr>
        <p:spPr bwMode="auto">
          <a:xfrm>
            <a:off x="928662" y="2285992"/>
            <a:ext cx="3340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3200" b="1" dirty="0" smtClean="0">
                <a:solidFill>
                  <a:schemeClr val="accent1"/>
                </a:solidFill>
              </a:rPr>
              <a:t>1. </a:t>
            </a:r>
            <a:r>
              <a:rPr lang="zh-CN" altLang="en-US" sz="3200" b="1" dirty="0">
                <a:solidFill>
                  <a:schemeClr val="accent1"/>
                </a:solidFill>
              </a:rPr>
              <a:t>极大似然法</a:t>
            </a:r>
            <a:endParaRPr lang="zh-CN" altLang="en-US" sz="3200" b="1" dirty="0"/>
          </a:p>
        </p:txBody>
      </p:sp>
      <p:sp>
        <p:nvSpPr>
          <p:cNvPr id="70661" name="Rectangle 1029"/>
          <p:cNvSpPr>
            <a:spLocks noChangeArrowheads="1"/>
          </p:cNvSpPr>
          <p:nvPr/>
        </p:nvSpPr>
        <p:spPr bwMode="auto">
          <a:xfrm>
            <a:off x="920750" y="3684588"/>
            <a:ext cx="33575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3200" b="1"/>
              <a:t>3. </a:t>
            </a:r>
            <a:r>
              <a:rPr lang="zh-CN" altLang="en-US" sz="3200" b="1"/>
              <a:t>最小二乘法</a:t>
            </a:r>
          </a:p>
        </p:txBody>
      </p:sp>
      <p:sp>
        <p:nvSpPr>
          <p:cNvPr id="70662" name="Rectangle 1030"/>
          <p:cNvSpPr>
            <a:spLocks noChangeArrowheads="1"/>
          </p:cNvSpPr>
          <p:nvPr/>
        </p:nvSpPr>
        <p:spPr bwMode="auto">
          <a:xfrm>
            <a:off x="1268413" y="4568825"/>
            <a:ext cx="30368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3200" b="1"/>
              <a:t>4. </a:t>
            </a:r>
            <a:r>
              <a:rPr lang="zh-CN" altLang="en-US" sz="3200" b="1"/>
              <a:t>贝叶斯方法    </a:t>
            </a:r>
          </a:p>
        </p:txBody>
      </p:sp>
      <p:sp>
        <p:nvSpPr>
          <p:cNvPr id="70663" name="Rectangle 1031"/>
          <p:cNvSpPr>
            <a:spLocks noChangeArrowheads="1"/>
          </p:cNvSpPr>
          <p:nvPr/>
        </p:nvSpPr>
        <p:spPr bwMode="auto">
          <a:xfrm>
            <a:off x="4576763" y="4568825"/>
            <a:ext cx="12096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/>
            <a:r>
              <a:rPr lang="zh-CN" altLang="zh-CN" sz="3200" b="1"/>
              <a:t>……</a:t>
            </a:r>
            <a:endParaRPr lang="en-US" altLang="zh-CN" sz="3200" b="1">
              <a:solidFill>
                <a:schemeClr val="accent1"/>
              </a:solidFill>
            </a:endParaRPr>
          </a:p>
        </p:txBody>
      </p:sp>
      <p:sp>
        <p:nvSpPr>
          <p:cNvPr id="70664" name="Rectangle 1032"/>
          <p:cNvSpPr>
            <a:spLocks noChangeArrowheads="1"/>
          </p:cNvSpPr>
          <p:nvPr/>
        </p:nvSpPr>
        <p:spPr bwMode="auto">
          <a:xfrm>
            <a:off x="611188" y="5513388"/>
            <a:ext cx="60991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sz="3200" b="1"/>
              <a:t>这里我们主要介绍前面两种方法 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utoUpdateAnimBg="0"/>
      <p:bldP spid="70659" grpId="0" autoUpdateAnimBg="0"/>
      <p:bldP spid="70660" grpId="0" autoUpdateAnimBg="0"/>
      <p:bldP spid="70661" grpId="0" autoUpdateAnimBg="0"/>
      <p:bldP spid="70662" grpId="0" autoUpdateAnimBg="0"/>
      <p:bldP spid="70663" grpId="0" autoUpdateAnimBg="0"/>
      <p:bldP spid="70664" grpId="0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074"/>
          <p:cNvSpPr>
            <a:spLocks noChangeArrowheads="1"/>
          </p:cNvSpPr>
          <p:nvPr/>
        </p:nvSpPr>
        <p:spPr bwMode="auto">
          <a:xfrm>
            <a:off x="695325" y="3163888"/>
            <a:ext cx="3886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b="1"/>
              <a:t> </a:t>
            </a:r>
            <a:r>
              <a:rPr lang="zh-CN" altLang="en-US" b="1"/>
              <a:t>将样本值代入得</a:t>
            </a:r>
            <a:endParaRPr lang="zh-CN" altLang="en-US"/>
          </a:p>
        </p:txBody>
      </p:sp>
      <p:grpSp>
        <p:nvGrpSpPr>
          <p:cNvPr id="2" name="Group 3085"/>
          <p:cNvGrpSpPr>
            <a:grpSpLocks/>
          </p:cNvGrpSpPr>
          <p:nvPr/>
        </p:nvGrpSpPr>
        <p:grpSpPr bwMode="auto">
          <a:xfrm>
            <a:off x="684213" y="4125913"/>
            <a:ext cx="6180137" cy="582612"/>
            <a:chOff x="649" y="1937"/>
            <a:chExt cx="3893" cy="367"/>
          </a:xfrm>
        </p:grpSpPr>
        <p:graphicFrame>
          <p:nvGraphicFramePr>
            <p:cNvPr id="146435" name="Object 3075"/>
            <p:cNvGraphicFramePr>
              <a:graphicFrameLocks noChangeAspect="1"/>
            </p:cNvGraphicFramePr>
            <p:nvPr/>
          </p:nvGraphicFramePr>
          <p:xfrm>
            <a:off x="649" y="2014"/>
            <a:ext cx="271" cy="290"/>
          </p:xfrm>
          <a:graphic>
            <a:graphicData uri="http://schemas.openxmlformats.org/presentationml/2006/ole">
              <p:oleObj spid="_x0000_s308234" name="公式" r:id="rId3" imgW="142920" imgH="152280" progId="Equation.3">
                <p:embed/>
              </p:oleObj>
            </a:graphicData>
          </a:graphic>
        </p:graphicFrame>
        <p:sp>
          <p:nvSpPr>
            <p:cNvPr id="111621" name="Rectangle 3077"/>
            <p:cNvSpPr>
              <a:spLocks noChangeArrowheads="1"/>
            </p:cNvSpPr>
            <p:nvPr/>
          </p:nvSpPr>
          <p:spPr bwMode="auto">
            <a:xfrm>
              <a:off x="884" y="1937"/>
              <a:ext cx="365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/>
                <a:t>的置信水平为</a:t>
              </a:r>
              <a:r>
                <a:rPr lang="en-US" altLang="zh-CN" b="1">
                  <a:solidFill>
                    <a:schemeClr val="accent1"/>
                  </a:solidFill>
                </a:rPr>
                <a:t>0.95</a:t>
              </a:r>
              <a:r>
                <a:rPr lang="zh-CN" altLang="en-US" b="1"/>
                <a:t>的单侧置信下限是</a:t>
              </a:r>
            </a:p>
          </p:txBody>
        </p:sp>
      </p:grpSp>
      <p:sp>
        <p:nvSpPr>
          <p:cNvPr id="111622" name="Rectangle 3078"/>
          <p:cNvSpPr>
            <a:spLocks noChangeArrowheads="1"/>
          </p:cNvSpPr>
          <p:nvPr/>
        </p:nvSpPr>
        <p:spPr bwMode="auto">
          <a:xfrm>
            <a:off x="3057525" y="4937125"/>
            <a:ext cx="1816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3200" b="1"/>
              <a:t>1065</a:t>
            </a:r>
            <a:r>
              <a:rPr lang="zh-CN" altLang="en-US" sz="3200" b="1"/>
              <a:t>小时</a:t>
            </a:r>
          </a:p>
        </p:txBody>
      </p:sp>
      <p:graphicFrame>
        <p:nvGraphicFramePr>
          <p:cNvPr id="146432" name="Object 3072"/>
          <p:cNvGraphicFramePr>
            <a:graphicFrameLocks noChangeAspect="1"/>
          </p:cNvGraphicFramePr>
          <p:nvPr/>
        </p:nvGraphicFramePr>
        <p:xfrm>
          <a:off x="1404938" y="1296988"/>
          <a:ext cx="430212" cy="460375"/>
        </p:xfrm>
        <a:graphic>
          <a:graphicData uri="http://schemas.openxmlformats.org/presentationml/2006/ole">
            <p:oleObj spid="_x0000_s308235" name="公式" r:id="rId4" imgW="142920" imgH="152280" progId="Equation.3">
              <p:embed/>
            </p:oleObj>
          </a:graphicData>
        </a:graphic>
      </p:graphicFrame>
      <p:sp>
        <p:nvSpPr>
          <p:cNvPr id="111625" name="Rectangle 3081"/>
          <p:cNvSpPr>
            <a:spLocks noChangeArrowheads="1"/>
          </p:cNvSpPr>
          <p:nvPr/>
        </p:nvSpPr>
        <p:spPr bwMode="auto">
          <a:xfrm>
            <a:off x="1835150" y="1177925"/>
            <a:ext cx="6073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b="1"/>
              <a:t>的置信水平为          的</a:t>
            </a:r>
            <a:r>
              <a:rPr lang="zh-CN" altLang="en-US" b="1">
                <a:solidFill>
                  <a:schemeClr val="accent1"/>
                </a:solidFill>
              </a:rPr>
              <a:t>单侧置信下限</a:t>
            </a:r>
            <a:r>
              <a:rPr lang="zh-CN" altLang="en-US" b="1"/>
              <a:t>为</a:t>
            </a:r>
          </a:p>
        </p:txBody>
      </p:sp>
      <p:graphicFrame>
        <p:nvGraphicFramePr>
          <p:cNvPr id="146433" name="Object 3073"/>
          <p:cNvGraphicFramePr>
            <a:graphicFrameLocks noChangeAspect="1"/>
          </p:cNvGraphicFramePr>
          <p:nvPr/>
        </p:nvGraphicFramePr>
        <p:xfrm>
          <a:off x="3995738" y="1185863"/>
          <a:ext cx="969962" cy="495300"/>
        </p:xfrm>
        <a:graphic>
          <a:graphicData uri="http://schemas.openxmlformats.org/presentationml/2006/ole">
            <p:oleObj spid="_x0000_s308236" name="公式" r:id="rId5" imgW="333720" imgH="171360" progId="Equation.3">
              <p:embed/>
            </p:oleObj>
          </a:graphicData>
        </a:graphic>
      </p:graphicFrame>
      <p:sp>
        <p:nvSpPr>
          <p:cNvPr id="111627" name="Rectangle 3083"/>
          <p:cNvSpPr>
            <a:spLocks noChangeArrowheads="1"/>
          </p:cNvSpPr>
          <p:nvPr/>
        </p:nvSpPr>
        <p:spPr bwMode="auto">
          <a:xfrm>
            <a:off x="863600" y="1177925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b="1"/>
              <a:t>即</a:t>
            </a:r>
          </a:p>
        </p:txBody>
      </p:sp>
      <p:graphicFrame>
        <p:nvGraphicFramePr>
          <p:cNvPr id="146434" name="Object 3074"/>
          <p:cNvGraphicFramePr>
            <a:graphicFrameLocks noChangeAspect="1"/>
          </p:cNvGraphicFramePr>
          <p:nvPr/>
        </p:nvGraphicFramePr>
        <p:xfrm>
          <a:off x="2422525" y="1871663"/>
          <a:ext cx="2863850" cy="1123950"/>
        </p:xfrm>
        <a:graphic>
          <a:graphicData uri="http://schemas.openxmlformats.org/presentationml/2006/ole">
            <p:oleObj spid="_x0000_s308237" name="公式" r:id="rId6" imgW="25619040" imgH="10051200" progId="Equation.3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 autoUpdateAnimBg="0"/>
      <p:bldP spid="111622" grpId="0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903288" y="476250"/>
            <a:ext cx="647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一、一个正态总体参数的区间估计</a:t>
            </a:r>
          </a:p>
        </p:txBody>
      </p:sp>
      <p:graphicFrame>
        <p:nvGraphicFramePr>
          <p:cNvPr id="208901" name="Object 5"/>
          <p:cNvGraphicFramePr>
            <a:graphicFrameLocks noChangeAspect="1"/>
          </p:cNvGraphicFramePr>
          <p:nvPr/>
        </p:nvGraphicFramePr>
        <p:xfrm>
          <a:off x="468313" y="1581150"/>
          <a:ext cx="8496300" cy="479425"/>
        </p:xfrm>
        <a:graphic>
          <a:graphicData uri="http://schemas.openxmlformats.org/presentationml/2006/ole">
            <p:oleObj spid="_x0000_s237584" name="Equation" r:id="rId3" imgW="8445500" imgH="482600" progId="Equation.3">
              <p:embed/>
            </p:oleObj>
          </a:graphicData>
        </a:graphic>
      </p:graphicFrame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1979613" y="1484313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~</a:t>
            </a:r>
            <a:endParaRPr lang="en-US" altLang="zh-CN" sz="2800">
              <a:latin typeface="Times New Roman" pitchFamily="18" charset="0"/>
            </a:endParaRPr>
          </a:p>
        </p:txBody>
      </p:sp>
      <p:graphicFrame>
        <p:nvGraphicFramePr>
          <p:cNvPr id="208903" name="Object 7"/>
          <p:cNvGraphicFramePr>
            <a:graphicFrameLocks noChangeAspect="1"/>
          </p:cNvGraphicFramePr>
          <p:nvPr/>
        </p:nvGraphicFramePr>
        <p:xfrm>
          <a:off x="1042988" y="2708275"/>
          <a:ext cx="3009900" cy="444500"/>
        </p:xfrm>
        <a:graphic>
          <a:graphicData uri="http://schemas.openxmlformats.org/presentationml/2006/ole">
            <p:oleObj spid="_x0000_s237585" name="Equation" r:id="rId4" imgW="3009900" imgH="444500" progId="Equation.3">
              <p:embed/>
            </p:oleObj>
          </a:graphicData>
        </a:graphic>
      </p:graphicFrame>
      <p:graphicFrame>
        <p:nvGraphicFramePr>
          <p:cNvPr id="208904" name="Object 8"/>
          <p:cNvGraphicFramePr>
            <a:graphicFrameLocks noChangeAspect="1"/>
          </p:cNvGraphicFramePr>
          <p:nvPr/>
        </p:nvGraphicFramePr>
        <p:xfrm>
          <a:off x="1042988" y="4076700"/>
          <a:ext cx="3200400" cy="469900"/>
        </p:xfrm>
        <a:graphic>
          <a:graphicData uri="http://schemas.openxmlformats.org/presentationml/2006/ole">
            <p:oleObj spid="_x0000_s237586" name="Equation" r:id="rId5" imgW="3200400" imgH="469900" progId="Equation.3">
              <p:embed/>
            </p:oleObj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708400" y="2420938"/>
            <a:ext cx="2139950" cy="533400"/>
            <a:chOff x="2064" y="1008"/>
            <a:chExt cx="1348" cy="336"/>
          </a:xfrm>
        </p:grpSpPr>
        <p:graphicFrame>
          <p:nvGraphicFramePr>
            <p:cNvPr id="208906" name="Object 10"/>
            <p:cNvGraphicFramePr>
              <a:graphicFrameLocks noChangeAspect="1"/>
            </p:cNvGraphicFramePr>
            <p:nvPr/>
          </p:nvGraphicFramePr>
          <p:xfrm>
            <a:off x="2292" y="1008"/>
            <a:ext cx="1120" cy="296"/>
          </p:xfrm>
          <a:graphic>
            <a:graphicData uri="http://schemas.openxmlformats.org/presentationml/2006/ole">
              <p:oleObj spid="_x0000_s237587" name="Equation" r:id="rId6" imgW="1778000" imgH="469900" progId="Equation.3">
                <p:embed/>
              </p:oleObj>
            </a:graphicData>
          </a:graphic>
        </p:graphicFrame>
        <p:sp>
          <p:nvSpPr>
            <p:cNvPr id="208907" name="Line 11"/>
            <p:cNvSpPr>
              <a:spLocks noChangeShapeType="1"/>
            </p:cNvSpPr>
            <p:nvPr/>
          </p:nvSpPr>
          <p:spPr bwMode="auto">
            <a:xfrm flipV="1">
              <a:off x="2064" y="1200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708400" y="2924175"/>
            <a:ext cx="2171700" cy="546100"/>
            <a:chOff x="2064" y="1344"/>
            <a:chExt cx="1368" cy="344"/>
          </a:xfrm>
        </p:grpSpPr>
        <p:graphicFrame>
          <p:nvGraphicFramePr>
            <p:cNvPr id="208909" name="Object 13"/>
            <p:cNvGraphicFramePr>
              <a:graphicFrameLocks noChangeAspect="1"/>
            </p:cNvGraphicFramePr>
            <p:nvPr/>
          </p:nvGraphicFramePr>
          <p:xfrm>
            <a:off x="2272" y="1392"/>
            <a:ext cx="1160" cy="296"/>
          </p:xfrm>
          <a:graphic>
            <a:graphicData uri="http://schemas.openxmlformats.org/presentationml/2006/ole">
              <p:oleObj spid="_x0000_s237588" name="Equation" r:id="rId7" imgW="1841500" imgH="469900" progId="Equation.3">
                <p:embed/>
              </p:oleObj>
            </a:graphicData>
          </a:graphic>
        </p:graphicFrame>
        <p:sp>
          <p:nvSpPr>
            <p:cNvPr id="208910" name="Line 14"/>
            <p:cNvSpPr>
              <a:spLocks noChangeShapeType="1"/>
            </p:cNvSpPr>
            <p:nvPr/>
          </p:nvSpPr>
          <p:spPr bwMode="auto">
            <a:xfrm>
              <a:off x="2064" y="134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851275" y="3860800"/>
            <a:ext cx="1993900" cy="457200"/>
            <a:chOff x="2112" y="1824"/>
            <a:chExt cx="1256" cy="288"/>
          </a:xfrm>
        </p:grpSpPr>
        <p:graphicFrame>
          <p:nvGraphicFramePr>
            <p:cNvPr id="208912" name="Object 16"/>
            <p:cNvGraphicFramePr>
              <a:graphicFrameLocks noChangeAspect="1"/>
            </p:cNvGraphicFramePr>
            <p:nvPr/>
          </p:nvGraphicFramePr>
          <p:xfrm>
            <a:off x="2352" y="1824"/>
            <a:ext cx="1016" cy="280"/>
          </p:xfrm>
          <a:graphic>
            <a:graphicData uri="http://schemas.openxmlformats.org/presentationml/2006/ole">
              <p:oleObj spid="_x0000_s237589" name="Equation" r:id="rId8" imgW="1612900" imgH="444500" progId="Equation.3">
                <p:embed/>
              </p:oleObj>
            </a:graphicData>
          </a:graphic>
        </p:graphicFrame>
        <p:sp>
          <p:nvSpPr>
            <p:cNvPr id="208913" name="Line 17"/>
            <p:cNvSpPr>
              <a:spLocks noChangeShapeType="1"/>
            </p:cNvSpPr>
            <p:nvPr/>
          </p:nvSpPr>
          <p:spPr bwMode="auto">
            <a:xfrm flipV="1">
              <a:off x="2112" y="196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883025" y="4292600"/>
            <a:ext cx="2057400" cy="596900"/>
            <a:chOff x="2112" y="2112"/>
            <a:chExt cx="1296" cy="376"/>
          </a:xfrm>
        </p:grpSpPr>
        <p:graphicFrame>
          <p:nvGraphicFramePr>
            <p:cNvPr id="208915" name="Object 19"/>
            <p:cNvGraphicFramePr>
              <a:graphicFrameLocks noChangeAspect="1"/>
            </p:cNvGraphicFramePr>
            <p:nvPr/>
          </p:nvGraphicFramePr>
          <p:xfrm>
            <a:off x="2352" y="2208"/>
            <a:ext cx="1056" cy="280"/>
          </p:xfrm>
          <a:graphic>
            <a:graphicData uri="http://schemas.openxmlformats.org/presentationml/2006/ole">
              <p:oleObj spid="_x0000_s237590" name="Equation" r:id="rId9" imgW="1675673" imgH="444307" progId="Equation.3">
                <p:embed/>
              </p:oleObj>
            </a:graphicData>
          </a:graphic>
        </p:graphicFrame>
        <p:sp>
          <p:nvSpPr>
            <p:cNvPr id="208916" name="Line 20"/>
            <p:cNvSpPr>
              <a:spLocks noChangeShapeType="1"/>
            </p:cNvSpPr>
            <p:nvPr/>
          </p:nvSpPr>
          <p:spPr bwMode="auto">
            <a:xfrm>
              <a:off x="2112" y="211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/>
      <p:bldP spid="208902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447675" y="1412875"/>
            <a:ext cx="377190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</a:rPr>
              <a:t>由</a:t>
            </a:r>
            <a:r>
              <a:rPr lang="zh-CN" altLang="en-US" sz="2800" dirty="0" smtClean="0">
                <a:latin typeface="Times New Roman" pitchFamily="18" charset="0"/>
              </a:rPr>
              <a:t>定理知</a:t>
            </a:r>
            <a:r>
              <a:rPr lang="zh-CN" altLang="en-US" sz="2800" dirty="0">
                <a:latin typeface="Times New Roman" pitchFamily="18" charset="0"/>
              </a:rPr>
              <a:t>，</a:t>
            </a:r>
          </a:p>
        </p:txBody>
      </p:sp>
      <p:graphicFrame>
        <p:nvGraphicFramePr>
          <p:cNvPr id="209927" name="Object 7"/>
          <p:cNvGraphicFramePr>
            <a:graphicFrameLocks noChangeAspect="1"/>
          </p:cNvGraphicFramePr>
          <p:nvPr/>
        </p:nvGraphicFramePr>
        <p:xfrm>
          <a:off x="4146550" y="1268413"/>
          <a:ext cx="3162300" cy="927100"/>
        </p:xfrm>
        <a:graphic>
          <a:graphicData uri="http://schemas.openxmlformats.org/presentationml/2006/ole">
            <p:oleObj spid="_x0000_s238608" name="Equation" r:id="rId3" imgW="3162300" imgH="927100" progId="Equation.3">
              <p:embed/>
            </p:oleObj>
          </a:graphicData>
        </a:graphic>
      </p:graphicFrame>
      <p:sp>
        <p:nvSpPr>
          <p:cNvPr id="209928" name="Text Box 8"/>
          <p:cNvSpPr txBox="1">
            <a:spLocks noChangeArrowheads="1"/>
          </p:cNvSpPr>
          <p:nvPr/>
        </p:nvSpPr>
        <p:spPr bwMode="auto">
          <a:xfrm>
            <a:off x="5822950" y="1497013"/>
            <a:ext cx="412750" cy="5191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~</a:t>
            </a:r>
            <a:endParaRPr lang="en-US" altLang="zh-CN" sz="2800">
              <a:latin typeface="Times New Roman" pitchFamily="18" charset="0"/>
            </a:endParaRPr>
          </a:p>
        </p:txBody>
      </p:sp>
      <p:graphicFrame>
        <p:nvGraphicFramePr>
          <p:cNvPr id="209929" name="Object 9"/>
          <p:cNvGraphicFramePr>
            <a:graphicFrameLocks noChangeAspect="1"/>
          </p:cNvGraphicFramePr>
          <p:nvPr/>
        </p:nvGraphicFramePr>
        <p:xfrm>
          <a:off x="4356100" y="549275"/>
          <a:ext cx="1778000" cy="469900"/>
        </p:xfrm>
        <a:graphic>
          <a:graphicData uri="http://schemas.openxmlformats.org/presentationml/2006/ole">
            <p:oleObj spid="_x0000_s238609" name="Equation" r:id="rId4" imgW="1778000" imgH="469900" progId="Equation.3">
              <p:embed/>
            </p:oleObj>
          </a:graphicData>
        </a:graphic>
      </p:graphicFrame>
      <p:sp>
        <p:nvSpPr>
          <p:cNvPr id="209930" name="Text Box 10"/>
          <p:cNvSpPr txBox="1">
            <a:spLocks noChangeArrowheads="1"/>
          </p:cNvSpPr>
          <p:nvPr/>
        </p:nvSpPr>
        <p:spPr bwMode="auto">
          <a:xfrm>
            <a:off x="1195388" y="519113"/>
            <a:ext cx="3200400" cy="5191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1.       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的区间估计</a:t>
            </a:r>
          </a:p>
        </p:txBody>
      </p:sp>
      <p:graphicFrame>
        <p:nvGraphicFramePr>
          <p:cNvPr id="209931" name="Object 11"/>
          <p:cNvGraphicFramePr>
            <a:graphicFrameLocks noChangeAspect="1"/>
          </p:cNvGraphicFramePr>
          <p:nvPr/>
        </p:nvGraphicFramePr>
        <p:xfrm>
          <a:off x="1804988" y="671513"/>
          <a:ext cx="350837" cy="381000"/>
        </p:xfrm>
        <a:graphic>
          <a:graphicData uri="http://schemas.openxmlformats.org/presentationml/2006/ole">
            <p:oleObj spid="_x0000_s238610" name="Equation" r:id="rId5" imgW="291847" imgH="317225" progId="Equation.3">
              <p:embed/>
            </p:oleObj>
          </a:graphicData>
        </a:graphic>
      </p:graphicFrame>
      <p:sp>
        <p:nvSpPr>
          <p:cNvPr id="209933" name="Text Box 13"/>
          <p:cNvSpPr txBox="1">
            <a:spLocks noChangeArrowheads="1"/>
          </p:cNvSpPr>
          <p:nvPr/>
        </p:nvSpPr>
        <p:spPr bwMode="auto">
          <a:xfrm>
            <a:off x="428625" y="2565400"/>
            <a:ext cx="464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对     查表可得           ，使得</a:t>
            </a:r>
          </a:p>
        </p:txBody>
      </p:sp>
      <p:graphicFrame>
        <p:nvGraphicFramePr>
          <p:cNvPr id="209934" name="Object 14"/>
          <p:cNvGraphicFramePr>
            <a:graphicFrameLocks noChangeAspect="1"/>
          </p:cNvGraphicFramePr>
          <p:nvPr/>
        </p:nvGraphicFramePr>
        <p:xfrm>
          <a:off x="962025" y="2717800"/>
          <a:ext cx="292100" cy="254000"/>
        </p:xfrm>
        <a:graphic>
          <a:graphicData uri="http://schemas.openxmlformats.org/presentationml/2006/ole">
            <p:oleObj spid="_x0000_s238611" name="Equation" r:id="rId6" imgW="291973" imgH="253890" progId="Equation.3">
              <p:embed/>
            </p:oleObj>
          </a:graphicData>
        </a:graphic>
      </p:graphicFrame>
      <p:graphicFrame>
        <p:nvGraphicFramePr>
          <p:cNvPr id="209935" name="Object 15"/>
          <p:cNvGraphicFramePr>
            <a:graphicFrameLocks noChangeAspect="1"/>
          </p:cNvGraphicFramePr>
          <p:nvPr/>
        </p:nvGraphicFramePr>
        <p:xfrm>
          <a:off x="2800350" y="2420938"/>
          <a:ext cx="908050" cy="1008062"/>
        </p:xfrm>
        <a:graphic>
          <a:graphicData uri="http://schemas.openxmlformats.org/presentationml/2006/ole">
            <p:oleObj spid="_x0000_s238612" name="公式" r:id="rId7" imgW="342751" imgH="380835" progId="Equation.3">
              <p:embed/>
            </p:oleObj>
          </a:graphicData>
        </a:graphic>
      </p:graphicFrame>
      <p:graphicFrame>
        <p:nvGraphicFramePr>
          <p:cNvPr id="209936" name="Object 16"/>
          <p:cNvGraphicFramePr>
            <a:graphicFrameLocks noChangeAspect="1"/>
          </p:cNvGraphicFramePr>
          <p:nvPr/>
        </p:nvGraphicFramePr>
        <p:xfrm>
          <a:off x="1331913" y="3573463"/>
          <a:ext cx="6480175" cy="1149350"/>
        </p:xfrm>
        <a:graphic>
          <a:graphicData uri="http://schemas.openxmlformats.org/presentationml/2006/ole">
            <p:oleObj spid="_x0000_s238613" name="公式" r:id="rId8" imgW="1828800" imgH="381000" progId="Equation.3">
              <p:embed/>
            </p:oleObj>
          </a:graphicData>
        </a:graphic>
      </p:graphicFrame>
      <p:grpSp>
        <p:nvGrpSpPr>
          <p:cNvPr id="2" name="Group 0"/>
          <p:cNvGrpSpPr>
            <a:grpSpLocks/>
          </p:cNvGrpSpPr>
          <p:nvPr/>
        </p:nvGrpSpPr>
        <p:grpSpPr bwMode="auto">
          <a:xfrm>
            <a:off x="3530600" y="5124450"/>
            <a:ext cx="1884363" cy="681038"/>
            <a:chOff x="2368" y="3319"/>
            <a:chExt cx="1187" cy="429"/>
          </a:xfrm>
        </p:grpSpPr>
        <p:sp>
          <p:nvSpPr>
            <p:cNvPr id="226305" name="Text Box 1"/>
            <p:cNvSpPr txBox="1">
              <a:spLocks noChangeArrowheads="1"/>
            </p:cNvSpPr>
            <p:nvPr/>
          </p:nvSpPr>
          <p:spPr bwMode="auto">
            <a:xfrm>
              <a:off x="2368" y="3319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仅</a:t>
              </a:r>
            </a:p>
          </p:txBody>
        </p:sp>
        <p:graphicFrame>
          <p:nvGraphicFramePr>
            <p:cNvPr id="226306" name="Object 2"/>
            <p:cNvGraphicFramePr>
              <a:graphicFrameLocks noChangeAspect="1"/>
            </p:cNvGraphicFramePr>
            <p:nvPr/>
          </p:nvGraphicFramePr>
          <p:xfrm>
            <a:off x="2653" y="3385"/>
            <a:ext cx="335" cy="363"/>
          </p:xfrm>
          <a:graphic>
            <a:graphicData uri="http://schemas.openxmlformats.org/presentationml/2006/ole">
              <p:oleObj spid="_x0000_s238614" name="公式" r:id="rId9" imgW="152268" imgH="164957" progId="Equation.3">
                <p:embed/>
              </p:oleObj>
            </a:graphicData>
          </a:graphic>
        </p:graphicFrame>
        <p:sp>
          <p:nvSpPr>
            <p:cNvPr id="226307" name="Text Box 3"/>
            <p:cNvSpPr txBox="1">
              <a:spLocks noChangeArrowheads="1"/>
            </p:cNvSpPr>
            <p:nvPr/>
          </p:nvSpPr>
          <p:spPr bwMode="auto">
            <a:xfrm>
              <a:off x="2925" y="3339"/>
              <a:ext cx="63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未知</a:t>
              </a:r>
            </a:p>
          </p:txBody>
        </p:sp>
      </p:grp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3562350" y="5143500"/>
            <a:ext cx="1873250" cy="647700"/>
          </a:xfrm>
          <a:prstGeom prst="rect">
            <a:avLst/>
          </a:prstGeom>
          <a:noFill/>
          <a:ln w="476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09" name="Line 5"/>
          <p:cNvSpPr>
            <a:spLocks noChangeShapeType="1"/>
          </p:cNvSpPr>
          <p:nvPr/>
        </p:nvSpPr>
        <p:spPr bwMode="auto">
          <a:xfrm>
            <a:off x="4068763" y="4149725"/>
            <a:ext cx="503237" cy="936625"/>
          </a:xfrm>
          <a:prstGeom prst="line">
            <a:avLst/>
          </a:prstGeom>
          <a:noFill/>
          <a:ln w="4762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427038" y="5105400"/>
            <a:ext cx="2271712" cy="627063"/>
          </a:xfrm>
          <a:prstGeom prst="rect">
            <a:avLst/>
          </a:prstGeom>
          <a:noFill/>
          <a:ln w="476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可查表得到</a:t>
            </a:r>
          </a:p>
        </p:txBody>
      </p:sp>
      <p:sp>
        <p:nvSpPr>
          <p:cNvPr id="226311" name="Line 7"/>
          <p:cNvSpPr>
            <a:spLocks noChangeShapeType="1"/>
          </p:cNvSpPr>
          <p:nvPr/>
        </p:nvSpPr>
        <p:spPr bwMode="auto">
          <a:xfrm flipH="1">
            <a:off x="1547813" y="4221163"/>
            <a:ext cx="792162" cy="792162"/>
          </a:xfrm>
          <a:prstGeom prst="line">
            <a:avLst/>
          </a:prstGeom>
          <a:noFill/>
          <a:ln w="476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6312" name="Line 8"/>
          <p:cNvSpPr>
            <a:spLocks noChangeShapeType="1"/>
          </p:cNvSpPr>
          <p:nvPr/>
        </p:nvSpPr>
        <p:spPr bwMode="auto">
          <a:xfrm flipH="1">
            <a:off x="1979613" y="4149725"/>
            <a:ext cx="3097212" cy="863600"/>
          </a:xfrm>
          <a:prstGeom prst="line">
            <a:avLst/>
          </a:prstGeom>
          <a:noFill/>
          <a:ln w="476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6313" name="Rectangle 9"/>
          <p:cNvSpPr>
            <a:spLocks noChangeArrowheads="1"/>
          </p:cNvSpPr>
          <p:nvPr/>
        </p:nvSpPr>
        <p:spPr bwMode="auto">
          <a:xfrm>
            <a:off x="6116638" y="5157788"/>
            <a:ext cx="2592387" cy="647700"/>
          </a:xfrm>
          <a:prstGeom prst="rect">
            <a:avLst/>
          </a:prstGeom>
          <a:noFill/>
          <a:ln w="4762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6314" name="Text Box 10"/>
          <p:cNvSpPr txBox="1">
            <a:spLocks noChangeArrowheads="1"/>
          </p:cNvSpPr>
          <p:nvPr/>
        </p:nvSpPr>
        <p:spPr bwMode="auto">
          <a:xfrm>
            <a:off x="6116638" y="5157788"/>
            <a:ext cx="2632075" cy="579437"/>
          </a:xfrm>
          <a:prstGeom prst="rect">
            <a:avLst/>
          </a:prstGeom>
          <a:noFill/>
          <a:ln w="476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给定的置信度</a:t>
            </a:r>
          </a:p>
        </p:txBody>
      </p:sp>
      <p:sp>
        <p:nvSpPr>
          <p:cNvPr id="226315" name="Line 11"/>
          <p:cNvSpPr>
            <a:spLocks noChangeShapeType="1"/>
          </p:cNvSpPr>
          <p:nvPr/>
        </p:nvSpPr>
        <p:spPr bwMode="auto">
          <a:xfrm>
            <a:off x="7019925" y="4149725"/>
            <a:ext cx="576263" cy="935038"/>
          </a:xfrm>
          <a:prstGeom prst="line">
            <a:avLst/>
          </a:prstGeom>
          <a:noFill/>
          <a:ln w="476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9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0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2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2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5" grpId="0" animBg="1"/>
      <p:bldP spid="209928" grpId="0" animBg="1"/>
      <p:bldP spid="209930" grpId="0" animBg="1"/>
      <p:bldP spid="209933" grpId="0"/>
      <p:bldP spid="226308" grpId="0" animBg="1"/>
      <p:bldP spid="226309" grpId="0" animBg="1"/>
      <p:bldP spid="226310" grpId="0" animBg="1"/>
      <p:bldP spid="226311" grpId="0" animBg="1"/>
      <p:bldP spid="226312" grpId="0" animBg="1"/>
      <p:bldP spid="226313" grpId="0" animBg="1"/>
      <p:bldP spid="226314" grpId="0"/>
      <p:bldP spid="22631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294" name="Object 14"/>
          <p:cNvGraphicFramePr>
            <a:graphicFrameLocks noChangeAspect="1"/>
          </p:cNvGraphicFramePr>
          <p:nvPr/>
        </p:nvGraphicFramePr>
        <p:xfrm>
          <a:off x="1116013" y="3213100"/>
          <a:ext cx="5905500" cy="1162050"/>
        </p:xfrm>
        <a:graphic>
          <a:graphicData uri="http://schemas.openxmlformats.org/presentationml/2006/ole">
            <p:oleObj spid="_x0000_s239640" name="公式" r:id="rId3" imgW="2844800" imgH="558800" progId="Equation.3">
              <p:embed/>
            </p:oleObj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36588" y="4508500"/>
            <a:ext cx="6096000" cy="519113"/>
            <a:chOff x="192" y="2880"/>
            <a:chExt cx="3840" cy="327"/>
          </a:xfrm>
        </p:grpSpPr>
        <p:sp>
          <p:nvSpPr>
            <p:cNvPr id="225296" name="Text Box 16"/>
            <p:cNvSpPr txBox="1">
              <a:spLocks noChangeArrowheads="1"/>
            </p:cNvSpPr>
            <p:nvPr/>
          </p:nvSpPr>
          <p:spPr bwMode="auto">
            <a:xfrm>
              <a:off x="192" y="2880"/>
              <a:ext cx="38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Times New Roman" pitchFamily="18" charset="0"/>
                </a:rPr>
                <a:t>故    的置信度为         的置信区间为</a:t>
              </a:r>
            </a:p>
          </p:txBody>
        </p:sp>
        <p:graphicFrame>
          <p:nvGraphicFramePr>
            <p:cNvPr id="225297" name="Object 17"/>
            <p:cNvGraphicFramePr>
              <a:graphicFrameLocks noChangeAspect="1"/>
            </p:cNvGraphicFramePr>
            <p:nvPr/>
          </p:nvGraphicFramePr>
          <p:xfrm>
            <a:off x="480" y="2968"/>
            <a:ext cx="184" cy="200"/>
          </p:xfrm>
          <a:graphic>
            <a:graphicData uri="http://schemas.openxmlformats.org/presentationml/2006/ole">
              <p:oleObj spid="_x0000_s239641" name="Equation" r:id="rId4" imgW="291847" imgH="317225" progId="Equation.3">
                <p:embed/>
              </p:oleObj>
            </a:graphicData>
          </a:graphic>
        </p:graphicFrame>
        <p:graphicFrame>
          <p:nvGraphicFramePr>
            <p:cNvPr id="225298" name="Object 18"/>
            <p:cNvGraphicFramePr>
              <a:graphicFrameLocks noChangeAspect="1"/>
            </p:cNvGraphicFramePr>
            <p:nvPr/>
          </p:nvGraphicFramePr>
          <p:xfrm>
            <a:off x="1824" y="2928"/>
            <a:ext cx="504" cy="208"/>
          </p:xfrm>
          <a:graphic>
            <a:graphicData uri="http://schemas.openxmlformats.org/presentationml/2006/ole">
              <p:oleObj spid="_x0000_s239642" name="Equation" r:id="rId5" imgW="799753" imgH="330057" progId="Equation.3">
                <p:embed/>
              </p:oleObj>
            </a:graphicData>
          </a:graphic>
        </p:graphicFrame>
      </p:grpSp>
      <p:graphicFrame>
        <p:nvGraphicFramePr>
          <p:cNvPr id="225299" name="Object 19"/>
          <p:cNvGraphicFramePr>
            <a:graphicFrameLocks noChangeAspect="1"/>
          </p:cNvGraphicFramePr>
          <p:nvPr/>
        </p:nvGraphicFramePr>
        <p:xfrm>
          <a:off x="1476375" y="5299075"/>
          <a:ext cx="3959225" cy="1082675"/>
        </p:xfrm>
        <a:graphic>
          <a:graphicData uri="http://schemas.openxmlformats.org/presentationml/2006/ole">
            <p:oleObj spid="_x0000_s239643" name="公式" r:id="rId6" imgW="2044700" imgH="558800" progId="Equation.3">
              <p:embed/>
            </p:oleObj>
          </a:graphicData>
        </a:graphic>
      </p:graphicFrame>
      <p:sp>
        <p:nvSpPr>
          <p:cNvPr id="225300" name="Line 20"/>
          <p:cNvSpPr>
            <a:spLocks noChangeShapeType="1"/>
          </p:cNvSpPr>
          <p:nvPr/>
        </p:nvSpPr>
        <p:spPr bwMode="auto">
          <a:xfrm>
            <a:off x="5724525" y="6021388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301" name="Object 21"/>
          <p:cNvGraphicFramePr>
            <a:graphicFrameLocks noChangeAspect="1"/>
          </p:cNvGraphicFramePr>
          <p:nvPr/>
        </p:nvGraphicFramePr>
        <p:xfrm>
          <a:off x="6410325" y="5838825"/>
          <a:ext cx="1930400" cy="406400"/>
        </p:xfrm>
        <a:graphic>
          <a:graphicData uri="http://schemas.openxmlformats.org/presentationml/2006/ole">
            <p:oleObj spid="_x0000_s239644" name="Equation" r:id="rId7" imgW="1930400" imgH="406400" progId="Equation.3">
              <p:embed/>
            </p:oleObj>
          </a:graphicData>
        </a:graphic>
      </p:graphicFrame>
      <p:graphicFrame>
        <p:nvGraphicFramePr>
          <p:cNvPr id="225302" name="Object 22"/>
          <p:cNvGraphicFramePr>
            <a:graphicFrameLocks noChangeAspect="1"/>
          </p:cNvGraphicFramePr>
          <p:nvPr/>
        </p:nvGraphicFramePr>
        <p:xfrm>
          <a:off x="7172325" y="6092825"/>
          <a:ext cx="368300" cy="381000"/>
        </p:xfrm>
        <a:graphic>
          <a:graphicData uri="http://schemas.openxmlformats.org/presentationml/2006/ole">
            <p:oleObj spid="_x0000_s239645" name="Equation" r:id="rId8" imgW="368300" imgH="381000" progId="Equation.3">
              <p:embed/>
            </p:oleObj>
          </a:graphicData>
        </a:graphic>
      </p:graphicFrame>
      <p:graphicFrame>
        <p:nvGraphicFramePr>
          <p:cNvPr id="225303" name="Object 23"/>
          <p:cNvGraphicFramePr>
            <a:graphicFrameLocks noChangeAspect="1"/>
          </p:cNvGraphicFramePr>
          <p:nvPr/>
        </p:nvGraphicFramePr>
        <p:xfrm>
          <a:off x="7237413" y="4719638"/>
          <a:ext cx="1079500" cy="869950"/>
        </p:xfrm>
        <a:graphic>
          <a:graphicData uri="http://schemas.openxmlformats.org/presentationml/2006/ole">
            <p:oleObj spid="_x0000_s239646" name="公式" r:id="rId9" imgW="583947" imgH="469696" progId="Equation.3">
              <p:embed/>
            </p:oleObj>
          </a:graphicData>
        </a:graphic>
      </p:graphicFrame>
      <p:sp>
        <p:nvSpPr>
          <p:cNvPr id="225304" name="AutoShape 24"/>
          <p:cNvSpPr>
            <a:spLocks/>
          </p:cNvSpPr>
          <p:nvPr/>
        </p:nvSpPr>
        <p:spPr bwMode="auto">
          <a:xfrm rot="16188512">
            <a:off x="7646988" y="5322888"/>
            <a:ext cx="304800" cy="838200"/>
          </a:xfrm>
          <a:prstGeom prst="rightBrace">
            <a:avLst>
              <a:gd name="adj1" fmla="val 22917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34" name="Text Box 6"/>
          <p:cNvSpPr txBox="1">
            <a:spLocks noChangeArrowheads="1"/>
          </p:cNvSpPr>
          <p:nvPr/>
        </p:nvSpPr>
        <p:spPr bwMode="auto">
          <a:xfrm>
            <a:off x="6659563" y="2887663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hlink"/>
                </a:solidFill>
                <a:latin typeface="Times New Roman" pitchFamily="18" charset="0"/>
              </a:rPr>
              <a:t>双侧分位点</a:t>
            </a:r>
          </a:p>
        </p:txBody>
      </p:sp>
      <p:sp>
        <p:nvSpPr>
          <p:cNvPr id="227335" name="Line 7"/>
          <p:cNvSpPr>
            <a:spLocks noChangeShapeType="1"/>
          </p:cNvSpPr>
          <p:nvPr/>
        </p:nvSpPr>
        <p:spPr bwMode="auto">
          <a:xfrm flipH="1" flipV="1">
            <a:off x="5795963" y="2708275"/>
            <a:ext cx="935037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908175" y="188913"/>
            <a:ext cx="4537075" cy="3097212"/>
            <a:chOff x="3453" y="436"/>
            <a:chExt cx="2307" cy="1694"/>
          </a:xfrm>
        </p:grpSpPr>
        <p:pic>
          <p:nvPicPr>
            <p:cNvPr id="227337" name="Picture 9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453" y="436"/>
              <a:ext cx="2307" cy="1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227338" name="Object 10"/>
            <p:cNvGraphicFramePr>
              <a:graphicFrameLocks noChangeAspect="1"/>
            </p:cNvGraphicFramePr>
            <p:nvPr/>
          </p:nvGraphicFramePr>
          <p:xfrm>
            <a:off x="4332" y="1207"/>
            <a:ext cx="504" cy="208"/>
          </p:xfrm>
          <a:graphic>
            <a:graphicData uri="http://schemas.openxmlformats.org/presentationml/2006/ole">
              <p:oleObj spid="_x0000_s239647" name="Equation" r:id="rId11" imgW="799753" imgH="330057" progId="Equation.3">
                <p:embed/>
              </p:oleObj>
            </a:graphicData>
          </a:graphic>
        </p:graphicFrame>
        <p:graphicFrame>
          <p:nvGraphicFramePr>
            <p:cNvPr id="227339" name="Object 11"/>
            <p:cNvGraphicFramePr>
              <a:graphicFrameLocks noChangeAspect="1"/>
            </p:cNvGraphicFramePr>
            <p:nvPr/>
          </p:nvGraphicFramePr>
          <p:xfrm>
            <a:off x="5103" y="1752"/>
            <a:ext cx="298" cy="331"/>
          </p:xfrm>
          <a:graphic>
            <a:graphicData uri="http://schemas.openxmlformats.org/presentationml/2006/ole">
              <p:oleObj spid="_x0000_s239648" name="公式" r:id="rId12" imgW="342751" imgH="380835" progId="Equation.3">
                <p:embed/>
              </p:oleObj>
            </a:graphicData>
          </a:graphic>
        </p:graphicFrame>
        <p:graphicFrame>
          <p:nvGraphicFramePr>
            <p:cNvPr id="227340" name="Object 12"/>
            <p:cNvGraphicFramePr>
              <a:graphicFrameLocks noChangeAspect="1"/>
            </p:cNvGraphicFramePr>
            <p:nvPr/>
          </p:nvGraphicFramePr>
          <p:xfrm>
            <a:off x="3696" y="1752"/>
            <a:ext cx="454" cy="378"/>
          </p:xfrm>
          <a:graphic>
            <a:graphicData uri="http://schemas.openxmlformats.org/presentationml/2006/ole">
              <p:oleObj spid="_x0000_s239649" name="公式" r:id="rId13" imgW="457200" imgH="381000" progId="Equation.3">
                <p:embed/>
              </p:oleObj>
            </a:graphicData>
          </a:graphic>
        </p:graphicFrame>
      </p:grpSp>
      <p:graphicFrame>
        <p:nvGraphicFramePr>
          <p:cNvPr id="227341" name="Object 13"/>
          <p:cNvGraphicFramePr>
            <a:graphicFrameLocks noChangeAspect="1"/>
          </p:cNvGraphicFramePr>
          <p:nvPr/>
        </p:nvGraphicFramePr>
        <p:xfrm>
          <a:off x="4787900" y="260350"/>
          <a:ext cx="4176713" cy="741363"/>
        </p:xfrm>
        <a:graphic>
          <a:graphicData uri="http://schemas.openxmlformats.org/presentationml/2006/ole">
            <p:oleObj spid="_x0000_s239650" name="公式" r:id="rId14" imgW="1828800" imgH="381000" progId="Equation.3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7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5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2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0" grpId="0" animBg="1"/>
      <p:bldP spid="225304" grpId="0" animBg="1"/>
      <p:bldP spid="227334" grpId="0"/>
      <p:bldP spid="227335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700" name="Rectangle 4"/>
          <p:cNvSpPr>
            <a:spLocks noChangeArrowheads="1"/>
          </p:cNvSpPr>
          <p:nvPr/>
        </p:nvSpPr>
        <p:spPr bwMode="auto">
          <a:xfrm>
            <a:off x="19050" y="609600"/>
            <a:ext cx="8955088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0">
                <a:ea typeface="楷体_GB2312" pitchFamily="49" charset="-122"/>
              </a:rPr>
              <a:t>例</a:t>
            </a:r>
            <a:r>
              <a:rPr lang="en-US" altLang="zh-CN" sz="3200" b="0">
                <a:ea typeface="楷体_GB2312" pitchFamily="49" charset="-122"/>
              </a:rPr>
              <a:t>2(</a:t>
            </a:r>
            <a:r>
              <a:rPr lang="zh-CN" altLang="en-US" sz="3200" b="0">
                <a:ea typeface="楷体_GB2312" pitchFamily="49" charset="-122"/>
              </a:rPr>
              <a:t>续例</a:t>
            </a:r>
            <a:r>
              <a:rPr lang="en-US" altLang="zh-CN" sz="3200" b="0">
                <a:ea typeface="楷体_GB2312" pitchFamily="49" charset="-122"/>
              </a:rPr>
              <a:t>1</a:t>
            </a:r>
            <a:r>
              <a:rPr lang="zh-CN" altLang="en-US" sz="3200" b="0">
                <a:ea typeface="楷体_GB2312" pitchFamily="49" charset="-122"/>
              </a:rPr>
              <a:t>） 某灯泡厂某天生产了一大批灯泡，从</a:t>
            </a:r>
          </a:p>
          <a:p>
            <a:r>
              <a:rPr lang="zh-CN" altLang="en-US" sz="3200" b="0">
                <a:ea typeface="楷体_GB2312" pitchFamily="49" charset="-122"/>
              </a:rPr>
              <a:t>中抽取了</a:t>
            </a:r>
            <a:r>
              <a:rPr lang="en-US" altLang="zh-CN" sz="3200" b="0">
                <a:ea typeface="楷体_GB2312" pitchFamily="49" charset="-122"/>
              </a:rPr>
              <a:t>10</a:t>
            </a:r>
            <a:r>
              <a:rPr lang="zh-CN" altLang="en-US" sz="3200" b="0">
                <a:ea typeface="楷体_GB2312" pitchFamily="49" charset="-122"/>
              </a:rPr>
              <a:t>个进行寿命试验，得数据如下</a:t>
            </a:r>
          </a:p>
          <a:p>
            <a:r>
              <a:rPr lang="zh-CN" altLang="en-US" sz="3200" b="0">
                <a:ea typeface="楷体_GB2312" pitchFamily="49" charset="-122"/>
              </a:rPr>
              <a:t>（单位：</a:t>
            </a:r>
            <a:r>
              <a:rPr lang="en-US" altLang="zh-CN" sz="3200" b="0">
                <a:ea typeface="楷体_GB2312" pitchFamily="49" charset="-122"/>
              </a:rPr>
              <a:t>h</a:t>
            </a:r>
            <a:r>
              <a:rPr lang="zh-CN" altLang="en-US" sz="3200" b="0">
                <a:ea typeface="楷体_GB2312" pitchFamily="49" charset="-122"/>
              </a:rPr>
              <a:t>）</a:t>
            </a:r>
          </a:p>
        </p:txBody>
      </p:sp>
      <p:sp>
        <p:nvSpPr>
          <p:cNvPr id="541701" name="Rectangle 5"/>
          <p:cNvSpPr>
            <a:spLocks noChangeArrowheads="1"/>
          </p:cNvSpPr>
          <p:nvPr/>
        </p:nvSpPr>
        <p:spPr bwMode="auto">
          <a:xfrm>
            <a:off x="1447800" y="2209800"/>
            <a:ext cx="6019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0">
                <a:ea typeface="楷体_GB2312" pitchFamily="49" charset="-122"/>
              </a:rPr>
              <a:t>1050   1100   1080   1120   1200  </a:t>
            </a:r>
          </a:p>
          <a:p>
            <a:r>
              <a:rPr lang="en-US" altLang="zh-CN" sz="3200" b="0">
                <a:ea typeface="楷体_GB2312" pitchFamily="49" charset="-122"/>
              </a:rPr>
              <a:t>1250   1040   1130   1300   1200</a:t>
            </a:r>
          </a:p>
        </p:txBody>
      </p:sp>
      <p:sp>
        <p:nvSpPr>
          <p:cNvPr id="541702" name="Rectangle 6"/>
          <p:cNvSpPr>
            <a:spLocks noChangeArrowheads="1"/>
          </p:cNvSpPr>
          <p:nvPr/>
        </p:nvSpPr>
        <p:spPr bwMode="auto">
          <a:xfrm>
            <a:off x="0" y="3505200"/>
            <a:ext cx="89154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b="0">
                <a:ea typeface="楷体_GB2312" pitchFamily="49" charset="-122"/>
              </a:rPr>
              <a:t>已知这天生产的灯泡寿命服从正态分布且方差为</a:t>
            </a:r>
            <a:r>
              <a:rPr lang="en-US" altLang="zh-CN" sz="3200" b="0">
                <a:ea typeface="楷体_GB2312" pitchFamily="49" charset="-122"/>
              </a:rPr>
              <a:t>8</a:t>
            </a:r>
            <a:r>
              <a:rPr lang="zh-CN" altLang="en-US" sz="3200" b="0">
                <a:ea typeface="楷体_GB2312" pitchFamily="49" charset="-122"/>
              </a:rPr>
              <a:t>，试求以</a:t>
            </a:r>
            <a:r>
              <a:rPr lang="en-US" altLang="zh-CN" sz="3200" b="0">
                <a:ea typeface="楷体_GB2312" pitchFamily="49" charset="-122"/>
              </a:rPr>
              <a:t>95%</a:t>
            </a:r>
            <a:r>
              <a:rPr lang="zh-CN" altLang="en-US" sz="3200" b="0">
                <a:ea typeface="楷体_GB2312" pitchFamily="49" charset="-122"/>
              </a:rPr>
              <a:t>以上概率认为灯泡的平均寿命的置信区间？</a:t>
            </a:r>
          </a:p>
        </p:txBody>
      </p:sp>
      <p:sp>
        <p:nvSpPr>
          <p:cNvPr id="541704" name="Rectangle 8"/>
          <p:cNvSpPr>
            <a:spLocks noChangeArrowheads="1"/>
          </p:cNvSpPr>
          <p:nvPr/>
        </p:nvSpPr>
        <p:spPr bwMode="auto">
          <a:xfrm>
            <a:off x="228600" y="5181600"/>
            <a:ext cx="6429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ea typeface="楷体_GB2312" pitchFamily="49" charset="-122"/>
              </a:rPr>
              <a:t>解</a:t>
            </a:r>
          </a:p>
        </p:txBody>
      </p:sp>
      <p:graphicFrame>
        <p:nvGraphicFramePr>
          <p:cNvPr id="541706" name="Object 10"/>
          <p:cNvGraphicFramePr>
            <a:graphicFrameLocks noChangeAspect="1"/>
          </p:cNvGraphicFramePr>
          <p:nvPr/>
        </p:nvGraphicFramePr>
        <p:xfrm>
          <a:off x="2819400" y="5334000"/>
          <a:ext cx="1905000" cy="482600"/>
        </p:xfrm>
        <a:graphic>
          <a:graphicData uri="http://schemas.openxmlformats.org/presentationml/2006/ole">
            <p:oleObj spid="_x0000_s249862" r:id="rId3" imgW="787058" imgH="203112" progId="Equation.3">
              <p:embed/>
            </p:oleObj>
          </a:graphicData>
        </a:graphic>
      </p:graphicFrame>
      <p:graphicFrame>
        <p:nvGraphicFramePr>
          <p:cNvPr id="541707" name="Object 11"/>
          <p:cNvGraphicFramePr>
            <a:graphicFrameLocks noChangeAspect="1"/>
          </p:cNvGraphicFramePr>
          <p:nvPr/>
        </p:nvGraphicFramePr>
        <p:xfrm>
          <a:off x="1447800" y="5943600"/>
          <a:ext cx="5622925" cy="603250"/>
        </p:xfrm>
        <a:graphic>
          <a:graphicData uri="http://schemas.openxmlformats.org/presentationml/2006/ole">
            <p:oleObj spid="_x0000_s249863" name="Equation" r:id="rId4" imgW="2324100" imgH="254000" progId="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1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1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1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1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0" grpId="0" autoUpdateAnimBg="0"/>
      <p:bldP spid="541701" grpId="0" autoUpdateAnimBg="0"/>
      <p:bldP spid="541702" grpId="0" autoUpdateAnimBg="0"/>
      <p:bldP spid="541704" grpId="0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7" name="Rectangle 7"/>
          <p:cNvSpPr>
            <a:spLocks noChangeArrowheads="1"/>
          </p:cNvSpPr>
          <p:nvPr/>
        </p:nvSpPr>
        <p:spPr bwMode="auto">
          <a:xfrm>
            <a:off x="0" y="3810000"/>
            <a:ext cx="88392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66700" algn="just"/>
            <a:r>
              <a:rPr lang="zh-CN" altLang="en-US" sz="3600" b="0">
                <a:ea typeface="楷体_GB2312" pitchFamily="49" charset="-122"/>
              </a:rPr>
              <a:t>可见选取同样大小的样本，由于已知总体这一信息，求出的结果比用契比雪夫不等式估计的结果要精确。</a:t>
            </a:r>
          </a:p>
          <a:p>
            <a:pPr indent="266700" eaLnBrk="0" hangingPunct="0"/>
            <a:endParaRPr lang="en-US" altLang="zh-CN" sz="3600" b="0">
              <a:ea typeface="楷体_GB2312" pitchFamily="49" charset="-122"/>
            </a:endParaRPr>
          </a:p>
        </p:txBody>
      </p:sp>
      <p:graphicFrame>
        <p:nvGraphicFramePr>
          <p:cNvPr id="542725" name="Object 5"/>
          <p:cNvGraphicFramePr>
            <a:graphicFrameLocks noChangeAspect="1"/>
          </p:cNvGraphicFramePr>
          <p:nvPr/>
        </p:nvGraphicFramePr>
        <p:xfrm>
          <a:off x="685800" y="2057400"/>
          <a:ext cx="7696200" cy="1082675"/>
        </p:xfrm>
        <a:graphic>
          <a:graphicData uri="http://schemas.openxmlformats.org/presentationml/2006/ole">
            <p:oleObj spid="_x0000_s250884" r:id="rId3" imgW="4476312" imgH="549241" progId="Equation.3">
              <p:embed/>
            </p:oleObj>
          </a:graphicData>
        </a:graphic>
      </p:graphicFrame>
      <p:sp>
        <p:nvSpPr>
          <p:cNvPr id="542728" name="Rectangle 8"/>
          <p:cNvSpPr>
            <a:spLocks noChangeArrowheads="1"/>
          </p:cNvSpPr>
          <p:nvPr/>
        </p:nvSpPr>
        <p:spPr bwMode="auto">
          <a:xfrm>
            <a:off x="762000" y="457200"/>
            <a:ext cx="78803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b="0" dirty="0">
                <a:ea typeface="楷体_GB2312" pitchFamily="49" charset="-122"/>
              </a:rPr>
              <a:t>利用公式，得到的置信度为</a:t>
            </a:r>
            <a:r>
              <a:rPr lang="en-US" altLang="zh-CN" sz="3600" b="0" dirty="0">
                <a:ea typeface="楷体_GB2312" pitchFamily="49" charset="-122"/>
              </a:rPr>
              <a:t>95%</a:t>
            </a:r>
            <a:r>
              <a:rPr lang="zh-CN" altLang="en-US" sz="3600" b="0" dirty="0">
                <a:ea typeface="楷体_GB2312" pitchFamily="49" charset="-122"/>
              </a:rPr>
              <a:t>的置信</a:t>
            </a:r>
          </a:p>
          <a:p>
            <a:r>
              <a:rPr lang="zh-CN" altLang="en-US" sz="3600" b="0" dirty="0">
                <a:ea typeface="楷体_GB2312" pitchFamily="49" charset="-122"/>
              </a:rPr>
              <a:t>区间为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7" grpId="0" autoUpdateAnimBg="0"/>
      <p:bldP spid="542728" grpId="0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685800" y="549275"/>
            <a:ext cx="480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  </a:t>
            </a:r>
            <a:r>
              <a:rPr lang="zh-CN" altLang="en-US">
                <a:solidFill>
                  <a:schemeClr val="folHlink"/>
                </a:solidFill>
                <a:latin typeface="Times New Roman" pitchFamily="18" charset="0"/>
                <a:sym typeface="Wingdings" pitchFamily="2" charset="2"/>
              </a:rPr>
              <a:t>几个常用分位点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  <a:sym typeface="Wingdings" pitchFamily="2" charset="2"/>
              </a:rPr>
              <a:t>:</a:t>
            </a:r>
            <a:endParaRPr lang="en-US" altLang="zh-CN">
              <a:solidFill>
                <a:schemeClr val="folHlink"/>
              </a:solidFill>
              <a:latin typeface="Times New Roman" pitchFamily="18" charset="0"/>
            </a:endParaRPr>
          </a:p>
        </p:txBody>
      </p:sp>
      <p:graphicFrame>
        <p:nvGraphicFramePr>
          <p:cNvPr id="212997" name="Object 5"/>
          <p:cNvGraphicFramePr>
            <a:graphicFrameLocks noChangeAspect="1"/>
          </p:cNvGraphicFramePr>
          <p:nvPr/>
        </p:nvGraphicFramePr>
        <p:xfrm>
          <a:off x="2051050" y="2708275"/>
          <a:ext cx="4040188" cy="993775"/>
        </p:xfrm>
        <a:graphic>
          <a:graphicData uri="http://schemas.openxmlformats.org/presentationml/2006/ole">
            <p:oleObj spid="_x0000_s242696" name="公式" r:id="rId3" imgW="1548728" imgH="380835" progId="Equation.3">
              <p:embed/>
            </p:oleObj>
          </a:graphicData>
        </a:graphic>
      </p:graphicFrame>
      <p:graphicFrame>
        <p:nvGraphicFramePr>
          <p:cNvPr id="212998" name="Object 6"/>
          <p:cNvGraphicFramePr>
            <a:graphicFrameLocks noChangeAspect="1"/>
          </p:cNvGraphicFramePr>
          <p:nvPr/>
        </p:nvGraphicFramePr>
        <p:xfrm>
          <a:off x="2051050" y="4005263"/>
          <a:ext cx="4248150" cy="1036637"/>
        </p:xfrm>
        <a:graphic>
          <a:graphicData uri="http://schemas.openxmlformats.org/presentationml/2006/ole">
            <p:oleObj spid="_x0000_s242697" name="公式" r:id="rId4" imgW="1562100" imgH="381000" progId="Equation.3">
              <p:embed/>
            </p:oleObj>
          </a:graphicData>
        </a:graphic>
      </p:graphicFrame>
      <p:graphicFrame>
        <p:nvGraphicFramePr>
          <p:cNvPr id="212999" name="Object 7"/>
          <p:cNvGraphicFramePr>
            <a:graphicFrameLocks noChangeAspect="1"/>
          </p:cNvGraphicFramePr>
          <p:nvPr/>
        </p:nvGraphicFramePr>
        <p:xfrm>
          <a:off x="2124075" y="1557338"/>
          <a:ext cx="3960813" cy="1033462"/>
        </p:xfrm>
        <a:graphic>
          <a:graphicData uri="http://schemas.openxmlformats.org/presentationml/2006/ole">
            <p:oleObj spid="_x0000_s242698" name="公式" r:id="rId5" imgW="1459866" imgH="380835" progId="Equation.3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6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176213" y="990600"/>
            <a:ext cx="3603625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</a:rPr>
              <a:t>由</a:t>
            </a:r>
            <a:r>
              <a:rPr lang="zh-CN" altLang="en-US" sz="2800" dirty="0" smtClean="0">
                <a:latin typeface="Times New Roman" pitchFamily="18" charset="0"/>
              </a:rPr>
              <a:t>定理知</a:t>
            </a:r>
            <a:r>
              <a:rPr lang="zh-CN" altLang="en-US" sz="2800" dirty="0">
                <a:latin typeface="Times New Roman" pitchFamily="18" charset="0"/>
              </a:rPr>
              <a:t>，</a:t>
            </a:r>
          </a:p>
        </p:txBody>
      </p:sp>
      <p:graphicFrame>
        <p:nvGraphicFramePr>
          <p:cNvPr id="214022" name="Object 6"/>
          <p:cNvGraphicFramePr>
            <a:graphicFrameLocks noChangeAspect="1"/>
          </p:cNvGraphicFramePr>
          <p:nvPr/>
        </p:nvGraphicFramePr>
        <p:xfrm>
          <a:off x="3563938" y="765175"/>
          <a:ext cx="3024187" cy="1019175"/>
        </p:xfrm>
        <a:graphic>
          <a:graphicData uri="http://schemas.openxmlformats.org/presentationml/2006/ole">
            <p:oleObj spid="_x0000_s243738" name="公式" r:id="rId3" imgW="1320227" imgH="444307" progId="Equation.3">
              <p:embed/>
            </p:oleObj>
          </a:graphicData>
        </a:graphic>
      </p:graphicFrame>
      <p:sp>
        <p:nvSpPr>
          <p:cNvPr id="214023" name="Text Box 7"/>
          <p:cNvSpPr txBox="1">
            <a:spLocks noChangeArrowheads="1"/>
          </p:cNvSpPr>
          <p:nvPr/>
        </p:nvSpPr>
        <p:spPr bwMode="auto">
          <a:xfrm>
            <a:off x="5148263" y="981075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~</a:t>
            </a:r>
            <a:endParaRPr lang="en-US" altLang="zh-CN" sz="2800">
              <a:latin typeface="Times New Roman" pitchFamily="18" charset="0"/>
            </a:endParaRPr>
          </a:p>
        </p:txBody>
      </p:sp>
      <p:graphicFrame>
        <p:nvGraphicFramePr>
          <p:cNvPr id="214024" name="Object 8"/>
          <p:cNvGraphicFramePr>
            <a:graphicFrameLocks noChangeAspect="1"/>
          </p:cNvGraphicFramePr>
          <p:nvPr/>
        </p:nvGraphicFramePr>
        <p:xfrm>
          <a:off x="3779838" y="333375"/>
          <a:ext cx="1841500" cy="469900"/>
        </p:xfrm>
        <a:graphic>
          <a:graphicData uri="http://schemas.openxmlformats.org/presentationml/2006/ole">
            <p:oleObj spid="_x0000_s243739" name="Equation" r:id="rId4" imgW="1841500" imgH="469900" progId="Equation.3">
              <p:embed/>
            </p:oleObj>
          </a:graphicData>
        </a:graphic>
      </p:graphicFrame>
      <p:sp>
        <p:nvSpPr>
          <p:cNvPr id="214025" name="Text Box 9"/>
          <p:cNvSpPr txBox="1">
            <a:spLocks noChangeArrowheads="1"/>
          </p:cNvSpPr>
          <p:nvPr/>
        </p:nvSpPr>
        <p:spPr bwMode="auto">
          <a:xfrm>
            <a:off x="557213" y="304800"/>
            <a:ext cx="320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1.       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的区间估计</a:t>
            </a:r>
          </a:p>
        </p:txBody>
      </p:sp>
      <p:graphicFrame>
        <p:nvGraphicFramePr>
          <p:cNvPr id="214026" name="Object 10"/>
          <p:cNvGraphicFramePr>
            <a:graphicFrameLocks noChangeAspect="1"/>
          </p:cNvGraphicFramePr>
          <p:nvPr/>
        </p:nvGraphicFramePr>
        <p:xfrm>
          <a:off x="1166813" y="457200"/>
          <a:ext cx="350837" cy="381000"/>
        </p:xfrm>
        <a:graphic>
          <a:graphicData uri="http://schemas.openxmlformats.org/presentationml/2006/ole">
            <p:oleObj spid="_x0000_s243740" name="Equation" r:id="rId5" imgW="291847" imgH="317225" progId="Equation.3">
              <p:embed/>
            </p:oleObj>
          </a:graphicData>
        </a:graphic>
      </p:graphicFrame>
      <p:sp>
        <p:nvSpPr>
          <p:cNvPr id="214028" name="Text Box 12"/>
          <p:cNvSpPr txBox="1">
            <a:spLocks noChangeArrowheads="1"/>
          </p:cNvSpPr>
          <p:nvPr/>
        </p:nvSpPr>
        <p:spPr bwMode="auto">
          <a:xfrm>
            <a:off x="179388" y="1773238"/>
            <a:ext cx="55451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对     查表可得                     ，使得</a:t>
            </a:r>
          </a:p>
        </p:txBody>
      </p:sp>
      <p:graphicFrame>
        <p:nvGraphicFramePr>
          <p:cNvPr id="214029" name="Object 13"/>
          <p:cNvGraphicFramePr>
            <a:graphicFrameLocks noChangeAspect="1"/>
          </p:cNvGraphicFramePr>
          <p:nvPr/>
        </p:nvGraphicFramePr>
        <p:xfrm>
          <a:off x="712788" y="1925638"/>
          <a:ext cx="377825" cy="254000"/>
        </p:xfrm>
        <a:graphic>
          <a:graphicData uri="http://schemas.openxmlformats.org/presentationml/2006/ole">
            <p:oleObj spid="_x0000_s243741" name="Equation" r:id="rId6" imgW="291973" imgH="253890" progId="Equation.3">
              <p:embed/>
            </p:oleObj>
          </a:graphicData>
        </a:graphic>
      </p:graphicFrame>
      <p:graphicFrame>
        <p:nvGraphicFramePr>
          <p:cNvPr id="214030" name="Object 14"/>
          <p:cNvGraphicFramePr>
            <a:graphicFrameLocks noChangeAspect="1"/>
          </p:cNvGraphicFramePr>
          <p:nvPr/>
        </p:nvGraphicFramePr>
        <p:xfrm>
          <a:off x="2555875" y="1773238"/>
          <a:ext cx="1800225" cy="744537"/>
        </p:xfrm>
        <a:graphic>
          <a:graphicData uri="http://schemas.openxmlformats.org/presentationml/2006/ole">
            <p:oleObj spid="_x0000_s243742" name="公式" r:id="rId7" imgW="710891" imgH="380835" progId="Equation.3">
              <p:embed/>
            </p:oleObj>
          </a:graphicData>
        </a:graphic>
      </p:graphicFrame>
      <p:graphicFrame>
        <p:nvGraphicFramePr>
          <p:cNvPr id="214031" name="Object 15"/>
          <p:cNvGraphicFramePr>
            <a:graphicFrameLocks noChangeAspect="1"/>
          </p:cNvGraphicFramePr>
          <p:nvPr/>
        </p:nvGraphicFramePr>
        <p:xfrm>
          <a:off x="1258888" y="2565400"/>
          <a:ext cx="4392612" cy="868363"/>
        </p:xfrm>
        <a:graphic>
          <a:graphicData uri="http://schemas.openxmlformats.org/presentationml/2006/ole">
            <p:oleObj spid="_x0000_s243743" name="公式" r:id="rId8" imgW="1739900" imgH="381000" progId="Equation.3">
              <p:embed/>
            </p:oleObj>
          </a:graphicData>
        </a:graphic>
      </p:graphicFrame>
      <p:sp>
        <p:nvSpPr>
          <p:cNvPr id="214032" name="Text Box 16"/>
          <p:cNvSpPr txBox="1">
            <a:spLocks noChangeArrowheads="1"/>
          </p:cNvSpPr>
          <p:nvPr/>
        </p:nvSpPr>
        <p:spPr bwMode="auto">
          <a:xfrm>
            <a:off x="395288" y="36449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即</a:t>
            </a:r>
          </a:p>
        </p:txBody>
      </p:sp>
      <p:graphicFrame>
        <p:nvGraphicFramePr>
          <p:cNvPr id="214033" name="Object 17"/>
          <p:cNvGraphicFramePr>
            <a:graphicFrameLocks noChangeAspect="1"/>
          </p:cNvGraphicFramePr>
          <p:nvPr/>
        </p:nvGraphicFramePr>
        <p:xfrm>
          <a:off x="1258888" y="3395663"/>
          <a:ext cx="5545137" cy="1112837"/>
        </p:xfrm>
        <a:graphic>
          <a:graphicData uri="http://schemas.openxmlformats.org/presentationml/2006/ole">
            <p:oleObj spid="_x0000_s243744" name="公式" r:id="rId9" imgW="2781300" imgH="558800" progId="Equation.3">
              <p:embed/>
            </p:oleObj>
          </a:graphicData>
        </a:graphic>
      </p:graphicFrame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68313" y="4581525"/>
            <a:ext cx="6096000" cy="519113"/>
            <a:chOff x="192" y="2880"/>
            <a:chExt cx="3840" cy="327"/>
          </a:xfrm>
        </p:grpSpPr>
        <p:sp>
          <p:nvSpPr>
            <p:cNvPr id="214035" name="Text Box 19"/>
            <p:cNvSpPr txBox="1">
              <a:spLocks noChangeArrowheads="1"/>
            </p:cNvSpPr>
            <p:nvPr/>
          </p:nvSpPr>
          <p:spPr bwMode="auto">
            <a:xfrm>
              <a:off x="192" y="2880"/>
              <a:ext cx="38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故    的置信度为         的置信区间为</a:t>
              </a:r>
            </a:p>
          </p:txBody>
        </p:sp>
        <p:graphicFrame>
          <p:nvGraphicFramePr>
            <p:cNvPr id="214036" name="Object 20"/>
            <p:cNvGraphicFramePr>
              <a:graphicFrameLocks noChangeAspect="1"/>
            </p:cNvGraphicFramePr>
            <p:nvPr/>
          </p:nvGraphicFramePr>
          <p:xfrm>
            <a:off x="480" y="2968"/>
            <a:ext cx="184" cy="200"/>
          </p:xfrm>
          <a:graphic>
            <a:graphicData uri="http://schemas.openxmlformats.org/presentationml/2006/ole">
              <p:oleObj spid="_x0000_s243745" name="Equation" r:id="rId10" imgW="291847" imgH="317225" progId="Equation.3">
                <p:embed/>
              </p:oleObj>
            </a:graphicData>
          </a:graphic>
        </p:graphicFrame>
        <p:graphicFrame>
          <p:nvGraphicFramePr>
            <p:cNvPr id="214037" name="Object 21"/>
            <p:cNvGraphicFramePr>
              <a:graphicFrameLocks noChangeAspect="1"/>
            </p:cNvGraphicFramePr>
            <p:nvPr/>
          </p:nvGraphicFramePr>
          <p:xfrm>
            <a:off x="1824" y="2928"/>
            <a:ext cx="504" cy="208"/>
          </p:xfrm>
          <a:graphic>
            <a:graphicData uri="http://schemas.openxmlformats.org/presentationml/2006/ole">
              <p:oleObj spid="_x0000_s243746" name="Equation" r:id="rId11" imgW="799753" imgH="330057" progId="Equation.3">
                <p:embed/>
              </p:oleObj>
            </a:graphicData>
          </a:graphic>
        </p:graphicFrame>
      </p:grpSp>
      <p:graphicFrame>
        <p:nvGraphicFramePr>
          <p:cNvPr id="214038" name="Object 22"/>
          <p:cNvGraphicFramePr>
            <a:graphicFrameLocks noChangeAspect="1"/>
          </p:cNvGraphicFramePr>
          <p:nvPr/>
        </p:nvGraphicFramePr>
        <p:xfrm>
          <a:off x="1835150" y="5300663"/>
          <a:ext cx="4032250" cy="1144587"/>
        </p:xfrm>
        <a:graphic>
          <a:graphicData uri="http://schemas.openxmlformats.org/presentationml/2006/ole">
            <p:oleObj spid="_x0000_s243747" name="公式" r:id="rId12" imgW="1968500" imgH="558800" progId="Equation.3">
              <p:embed/>
            </p:oleObj>
          </a:graphicData>
        </a:graphic>
      </p:graphicFrame>
      <p:pic>
        <p:nvPicPr>
          <p:cNvPr id="214054" name="Picture 38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724525" y="549275"/>
            <a:ext cx="3619500" cy="229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24257" name="Object 1"/>
          <p:cNvGraphicFramePr>
            <a:graphicFrameLocks noChangeAspect="1"/>
          </p:cNvGraphicFramePr>
          <p:nvPr/>
        </p:nvGraphicFramePr>
        <p:xfrm>
          <a:off x="8101013" y="2565400"/>
          <a:ext cx="403225" cy="504825"/>
        </p:xfrm>
        <a:graphic>
          <a:graphicData uri="http://schemas.openxmlformats.org/presentationml/2006/ole">
            <p:oleObj spid="_x0000_s243748" name="公式" r:id="rId14" imgW="304668" imgH="380835" progId="Equation.3">
              <p:embed/>
            </p:oleObj>
          </a:graphicData>
        </a:graphic>
      </p:graphicFrame>
      <p:graphicFrame>
        <p:nvGraphicFramePr>
          <p:cNvPr id="224258" name="Object 2"/>
          <p:cNvGraphicFramePr>
            <a:graphicFrameLocks noChangeAspect="1"/>
          </p:cNvGraphicFramePr>
          <p:nvPr/>
        </p:nvGraphicFramePr>
        <p:xfrm>
          <a:off x="6372225" y="2544763"/>
          <a:ext cx="576263" cy="523875"/>
        </p:xfrm>
        <a:graphic>
          <a:graphicData uri="http://schemas.openxmlformats.org/presentationml/2006/ole">
            <p:oleObj spid="_x0000_s243749" name="公式" r:id="rId15" imgW="418918" imgH="380835" progId="Equation.3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1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14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1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1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0" grpId="0" animBg="1"/>
      <p:bldP spid="214023" grpId="0"/>
      <p:bldP spid="214025" grpId="0"/>
      <p:bldP spid="214028" grpId="0"/>
      <p:bldP spid="214032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806" name="Rectangle 14"/>
          <p:cNvSpPr>
            <a:spLocks noChangeArrowheads="1"/>
          </p:cNvSpPr>
          <p:nvPr/>
        </p:nvSpPr>
        <p:spPr bwMode="auto">
          <a:xfrm>
            <a:off x="0" y="457200"/>
            <a:ext cx="87582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3600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3600" dirty="0" smtClean="0">
                <a:ea typeface="楷体_GB2312" pitchFamily="49" charset="-122"/>
              </a:rPr>
              <a:t> </a:t>
            </a:r>
            <a:r>
              <a:rPr lang="zh-CN" altLang="en-US" sz="3600" b="0" dirty="0">
                <a:ea typeface="楷体_GB2312" pitchFamily="49" charset="-122"/>
              </a:rPr>
              <a:t>有一大批糖果</a:t>
            </a:r>
            <a:r>
              <a:rPr lang="en-US" altLang="zh-CN" sz="3600" b="0" dirty="0">
                <a:ea typeface="楷体_GB2312" pitchFamily="49" charset="-122"/>
              </a:rPr>
              <a:t>, </a:t>
            </a:r>
            <a:r>
              <a:rPr lang="zh-CN" altLang="en-US" sz="3600" b="0" dirty="0">
                <a:ea typeface="楷体_GB2312" pitchFamily="49" charset="-122"/>
              </a:rPr>
              <a:t>现随机地从中取</a:t>
            </a:r>
            <a:r>
              <a:rPr lang="en-US" altLang="zh-CN" sz="3600" b="0" dirty="0">
                <a:ea typeface="楷体_GB2312" pitchFamily="49" charset="-122"/>
              </a:rPr>
              <a:t>16</a:t>
            </a:r>
            <a:r>
              <a:rPr lang="zh-CN" altLang="en-US" sz="3600" b="0" dirty="0">
                <a:ea typeface="楷体_GB2312" pitchFamily="49" charset="-122"/>
              </a:rPr>
              <a:t>袋</a:t>
            </a:r>
            <a:r>
              <a:rPr lang="en-US" altLang="zh-CN" sz="3600" b="0" dirty="0">
                <a:ea typeface="楷体_GB2312" pitchFamily="49" charset="-122"/>
              </a:rPr>
              <a:t>,</a:t>
            </a:r>
            <a:r>
              <a:rPr lang="zh-CN" altLang="en-US" sz="3600" b="0" dirty="0">
                <a:ea typeface="楷体_GB2312" pitchFamily="49" charset="-122"/>
              </a:rPr>
              <a:t>称</a:t>
            </a:r>
          </a:p>
          <a:p>
            <a:r>
              <a:rPr lang="zh-CN" altLang="en-US" sz="3600" b="0" dirty="0">
                <a:ea typeface="楷体_GB2312" pitchFamily="49" charset="-122"/>
              </a:rPr>
              <a:t>得重量（单位：</a:t>
            </a:r>
            <a:r>
              <a:rPr lang="en-US" altLang="zh-CN" sz="3600" b="0" dirty="0">
                <a:ea typeface="楷体_GB2312" pitchFamily="49" charset="-122"/>
              </a:rPr>
              <a:t>g</a:t>
            </a:r>
            <a:r>
              <a:rPr lang="zh-CN" altLang="en-US" sz="3600" b="0" dirty="0">
                <a:ea typeface="楷体_GB2312" pitchFamily="49" charset="-122"/>
              </a:rPr>
              <a:t>）如下</a:t>
            </a:r>
          </a:p>
        </p:txBody>
      </p:sp>
      <p:sp>
        <p:nvSpPr>
          <p:cNvPr id="545807" name="Rectangle 15"/>
          <p:cNvSpPr>
            <a:spLocks noChangeArrowheads="1"/>
          </p:cNvSpPr>
          <p:nvPr/>
        </p:nvSpPr>
        <p:spPr bwMode="auto">
          <a:xfrm>
            <a:off x="0" y="1752600"/>
            <a:ext cx="9144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0">
                <a:ea typeface="楷体_GB2312" pitchFamily="49" charset="-122"/>
              </a:rPr>
              <a:t>506,    508,   499,   503,   504,   510,   497,   512     514,    505,   493,   496,   506,   502,   509,   496</a:t>
            </a:r>
          </a:p>
        </p:txBody>
      </p:sp>
      <p:sp>
        <p:nvSpPr>
          <p:cNvPr id="545808" name="Rectangle 16"/>
          <p:cNvSpPr>
            <a:spLocks noChangeArrowheads="1"/>
          </p:cNvSpPr>
          <p:nvPr/>
        </p:nvSpPr>
        <p:spPr bwMode="auto">
          <a:xfrm>
            <a:off x="0" y="3152775"/>
            <a:ext cx="89852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b="0">
                <a:ea typeface="楷体_GB2312" pitchFamily="49" charset="-122"/>
              </a:rPr>
              <a:t>设袋装糖果的重量近似地服从正态分布</a:t>
            </a:r>
            <a:r>
              <a:rPr lang="en-US" altLang="zh-CN" sz="3600" b="0">
                <a:ea typeface="楷体_GB2312" pitchFamily="49" charset="-122"/>
              </a:rPr>
              <a:t>,</a:t>
            </a:r>
            <a:r>
              <a:rPr lang="zh-CN" altLang="en-US" sz="3600" b="0">
                <a:ea typeface="楷体_GB2312" pitchFamily="49" charset="-122"/>
              </a:rPr>
              <a:t>试求</a:t>
            </a:r>
          </a:p>
          <a:p>
            <a:r>
              <a:rPr lang="zh-CN" altLang="en-US" sz="3600" b="0">
                <a:ea typeface="楷体_GB2312" pitchFamily="49" charset="-122"/>
              </a:rPr>
              <a:t>总体均值</a:t>
            </a:r>
            <a:r>
              <a:rPr lang="zh-CN" altLang="en-US" sz="3600" b="0" i="1">
                <a:ea typeface="楷体_GB2312" pitchFamily="49" charset="-122"/>
                <a:sym typeface="Symbol" pitchFamily="18" charset="2"/>
              </a:rPr>
              <a:t></a:t>
            </a:r>
            <a:r>
              <a:rPr lang="zh-CN" altLang="en-US" sz="3600" b="0">
                <a:ea typeface="楷体_GB2312" pitchFamily="49" charset="-122"/>
              </a:rPr>
              <a:t>的置信区间</a:t>
            </a:r>
            <a:r>
              <a:rPr lang="en-US" altLang="zh-CN" sz="3600" b="0">
                <a:ea typeface="楷体_GB2312" pitchFamily="49" charset="-122"/>
              </a:rPr>
              <a:t>(</a:t>
            </a:r>
            <a:r>
              <a:rPr lang="en-US" altLang="zh-CN" sz="3600" b="0" i="1">
                <a:ea typeface="楷体_GB2312" pitchFamily="49" charset="-122"/>
                <a:sym typeface="Symbol" pitchFamily="18" charset="2"/>
              </a:rPr>
              <a:t></a:t>
            </a:r>
            <a:r>
              <a:rPr lang="en-US" altLang="zh-CN" sz="3600" b="0">
                <a:ea typeface="楷体_GB2312" pitchFamily="49" charset="-122"/>
                <a:sym typeface="Symbol" pitchFamily="18" charset="2"/>
              </a:rPr>
              <a:t>=0.05).</a:t>
            </a:r>
          </a:p>
        </p:txBody>
      </p:sp>
      <p:sp>
        <p:nvSpPr>
          <p:cNvPr id="545809" name="Rectangle 17"/>
          <p:cNvSpPr>
            <a:spLocks noChangeArrowheads="1"/>
          </p:cNvSpPr>
          <p:nvPr/>
        </p:nvSpPr>
        <p:spPr bwMode="auto">
          <a:xfrm>
            <a:off x="0" y="4267200"/>
            <a:ext cx="68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600">
                <a:ea typeface="楷体_GB2312" pitchFamily="49" charset="-122"/>
              </a:rPr>
              <a:t>解</a:t>
            </a:r>
            <a:endParaRPr lang="zh-CN" altLang="en-US" sz="3600" b="0">
              <a:ea typeface="楷体_GB2312" pitchFamily="49" charset="-122"/>
            </a:endParaRPr>
          </a:p>
        </p:txBody>
      </p:sp>
      <p:sp>
        <p:nvSpPr>
          <p:cNvPr id="545810" name="Rectangle 18"/>
          <p:cNvSpPr>
            <a:spLocks noChangeArrowheads="1"/>
          </p:cNvSpPr>
          <p:nvPr/>
        </p:nvSpPr>
        <p:spPr bwMode="auto">
          <a:xfrm>
            <a:off x="685800" y="4495800"/>
            <a:ext cx="845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600" b="0">
                <a:ea typeface="楷体_GB2312" pitchFamily="49" charset="-122"/>
              </a:rPr>
              <a:t>这里</a:t>
            </a:r>
            <a:r>
              <a:rPr lang="en-US" altLang="zh-CN" sz="3600" b="0">
                <a:ea typeface="楷体_GB2312" pitchFamily="49" charset="-122"/>
              </a:rPr>
              <a:t>1-</a:t>
            </a:r>
            <a:r>
              <a:rPr lang="en-US" altLang="zh-CN" sz="3600" b="0" i="1">
                <a:ea typeface="楷体_GB2312" pitchFamily="49" charset="-122"/>
                <a:sym typeface="Symbol" pitchFamily="18" charset="2"/>
              </a:rPr>
              <a:t>=</a:t>
            </a:r>
            <a:r>
              <a:rPr lang="en-US" altLang="zh-CN" sz="3600" b="0">
                <a:ea typeface="楷体_GB2312" pitchFamily="49" charset="-122"/>
              </a:rPr>
              <a:t>0.95</a:t>
            </a:r>
            <a:r>
              <a:rPr lang="zh-CN" altLang="en-US" sz="3600" b="0">
                <a:ea typeface="楷体_GB2312" pitchFamily="49" charset="-122"/>
              </a:rPr>
              <a:t>，  查表得</a:t>
            </a:r>
            <a:r>
              <a:rPr lang="en-US" altLang="zh-CN" sz="3600" b="0" i="1">
                <a:ea typeface="楷体_GB2312" pitchFamily="49" charset="-122"/>
              </a:rPr>
              <a:t>t</a:t>
            </a:r>
            <a:r>
              <a:rPr lang="en-US" altLang="zh-CN" sz="3600" b="0" baseline="-30000">
                <a:ea typeface="楷体_GB2312" pitchFamily="49" charset="-122"/>
              </a:rPr>
              <a:t>0.025</a:t>
            </a:r>
            <a:r>
              <a:rPr lang="en-US" altLang="zh-CN" sz="3600" b="0">
                <a:ea typeface="楷体_GB2312" pitchFamily="49" charset="-122"/>
              </a:rPr>
              <a:t>(15)=2.1315,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28600" y="5638800"/>
            <a:ext cx="8315325" cy="647700"/>
            <a:chOff x="144" y="3552"/>
            <a:chExt cx="5238" cy="408"/>
          </a:xfrm>
        </p:grpSpPr>
        <p:sp>
          <p:nvSpPr>
            <p:cNvPr id="545811" name="Rectangle 19"/>
            <p:cNvSpPr>
              <a:spLocks noChangeArrowheads="1"/>
            </p:cNvSpPr>
            <p:nvPr/>
          </p:nvSpPr>
          <p:spPr bwMode="auto">
            <a:xfrm>
              <a:off x="144" y="3552"/>
              <a:ext cx="27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3600" b="0">
                  <a:ea typeface="楷体_GB2312" pitchFamily="49" charset="-122"/>
                </a:rPr>
                <a:t>由给出的数据算得：</a:t>
              </a:r>
            </a:p>
          </p:txBody>
        </p:sp>
        <p:graphicFrame>
          <p:nvGraphicFramePr>
            <p:cNvPr id="545814" name="Object 22"/>
            <p:cNvGraphicFramePr>
              <a:graphicFrameLocks noChangeAspect="1"/>
            </p:cNvGraphicFramePr>
            <p:nvPr/>
          </p:nvGraphicFramePr>
          <p:xfrm>
            <a:off x="2736" y="3600"/>
            <a:ext cx="1152" cy="360"/>
          </p:xfrm>
          <a:graphic>
            <a:graphicData uri="http://schemas.openxmlformats.org/presentationml/2006/ole">
              <p:oleObj spid="_x0000_s252932" name="Equation" r:id="rId3" imgW="685502" imgH="215806" progId="">
                <p:embed/>
              </p:oleObj>
            </a:graphicData>
          </a:graphic>
        </p:graphicFrame>
        <p:sp>
          <p:nvSpPr>
            <p:cNvPr id="545815" name="Rectangle 23"/>
            <p:cNvSpPr>
              <a:spLocks noChangeArrowheads="1"/>
            </p:cNvSpPr>
            <p:nvPr/>
          </p:nvSpPr>
          <p:spPr bwMode="auto">
            <a:xfrm>
              <a:off x="4128" y="3552"/>
              <a:ext cx="125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600" b="0" i="1">
                  <a:ea typeface="楷体_GB2312" pitchFamily="49" charset="-122"/>
                </a:rPr>
                <a:t>s</a:t>
              </a:r>
              <a:r>
                <a:rPr lang="en-US" altLang="zh-CN" sz="3600" b="0">
                  <a:ea typeface="楷体_GB2312" pitchFamily="49" charset="-122"/>
                </a:rPr>
                <a:t>=6.2022.</a:t>
              </a:r>
            </a:p>
          </p:txBody>
        </p:sp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5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5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5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5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5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5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5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5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5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5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806" grpId="0" autoUpdateAnimBg="0"/>
      <p:bldP spid="545807" grpId="0" autoUpdateAnimBg="0"/>
      <p:bldP spid="545808" grpId="0" autoUpdateAnimBg="0"/>
      <p:bldP spid="545809" grpId="0" autoUpdateAnimBg="0"/>
      <p:bldP spid="545810" grpId="0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6823" name="Object 7"/>
          <p:cNvGraphicFramePr>
            <a:graphicFrameLocks noChangeAspect="1"/>
          </p:cNvGraphicFramePr>
          <p:nvPr/>
        </p:nvGraphicFramePr>
        <p:xfrm>
          <a:off x="152400" y="2438400"/>
          <a:ext cx="8796338" cy="1068388"/>
        </p:xfrm>
        <a:graphic>
          <a:graphicData uri="http://schemas.openxmlformats.org/presentationml/2006/ole">
            <p:oleObj spid="_x0000_s253958" name="Equation" r:id="rId3" imgW="3454400" imgH="419100" progId="">
              <p:embed/>
            </p:oleObj>
          </a:graphicData>
        </a:graphic>
      </p:graphicFrame>
      <p:sp>
        <p:nvSpPr>
          <p:cNvPr id="546826" name="Rectangle 10"/>
          <p:cNvSpPr>
            <a:spLocks noChangeArrowheads="1"/>
          </p:cNvSpPr>
          <p:nvPr/>
        </p:nvSpPr>
        <p:spPr bwMode="auto">
          <a:xfrm>
            <a:off x="0" y="533400"/>
            <a:ext cx="6734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600" b="0">
                <a:ea typeface="楷体_GB2312" pitchFamily="49" charset="-122"/>
              </a:rPr>
              <a:t>则</a:t>
            </a:r>
            <a:r>
              <a:rPr lang="zh-CN" altLang="en-US" sz="3600" b="0" i="1">
                <a:ea typeface="楷体_GB2312" pitchFamily="49" charset="-122"/>
                <a:sym typeface="Symbol" pitchFamily="18" charset="2"/>
              </a:rPr>
              <a:t></a:t>
            </a:r>
            <a:r>
              <a:rPr lang="zh-CN" altLang="en-US" sz="3600" b="0">
                <a:ea typeface="楷体_GB2312" pitchFamily="49" charset="-122"/>
              </a:rPr>
              <a:t>的置信度为</a:t>
            </a:r>
            <a:r>
              <a:rPr lang="en-US" altLang="zh-CN" sz="3600" b="0">
                <a:ea typeface="楷体_GB2312" pitchFamily="49" charset="-122"/>
              </a:rPr>
              <a:t>0.95</a:t>
            </a:r>
            <a:r>
              <a:rPr lang="zh-CN" altLang="en-US" sz="3600" b="0">
                <a:ea typeface="楷体_GB2312" pitchFamily="49" charset="-122"/>
              </a:rPr>
              <a:t>的置信区间为</a:t>
            </a:r>
          </a:p>
        </p:txBody>
      </p:sp>
      <p:graphicFrame>
        <p:nvGraphicFramePr>
          <p:cNvPr id="546827" name="Object 11"/>
          <p:cNvGraphicFramePr>
            <a:graphicFrameLocks noChangeAspect="1"/>
          </p:cNvGraphicFramePr>
          <p:nvPr/>
        </p:nvGraphicFramePr>
        <p:xfrm>
          <a:off x="1295400" y="1295400"/>
          <a:ext cx="6142038" cy="1023938"/>
        </p:xfrm>
        <a:graphic>
          <a:graphicData uri="http://schemas.openxmlformats.org/presentationml/2006/ole">
            <p:oleObj spid="_x0000_s253959" name="Equation" r:id="rId4" imgW="2616200" imgH="431800" progId="Equation.3">
              <p:embed/>
            </p:oleObj>
          </a:graphicData>
        </a:graphic>
      </p:graphicFrame>
      <p:sp>
        <p:nvSpPr>
          <p:cNvPr id="546828" name="Rectangle 12"/>
          <p:cNvSpPr>
            <a:spLocks noChangeArrowheads="1"/>
          </p:cNvSpPr>
          <p:nvPr/>
        </p:nvSpPr>
        <p:spPr bwMode="auto">
          <a:xfrm>
            <a:off x="0" y="3581400"/>
            <a:ext cx="3727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b="0">
                <a:ea typeface="楷体_GB2312" pitchFamily="49" charset="-122"/>
              </a:rPr>
              <a:t>即（</a:t>
            </a:r>
            <a:r>
              <a:rPr lang="en-US" altLang="zh-CN" sz="3600" b="0">
                <a:ea typeface="楷体_GB2312" pitchFamily="49" charset="-122"/>
              </a:rPr>
              <a:t>500.4,507.1</a:t>
            </a:r>
            <a:r>
              <a:rPr lang="zh-CN" altLang="en-US" sz="3600" b="0">
                <a:ea typeface="楷体_GB2312" pitchFamily="49" charset="-122"/>
              </a:rPr>
              <a:t>）</a:t>
            </a:r>
          </a:p>
        </p:txBody>
      </p:sp>
      <p:sp>
        <p:nvSpPr>
          <p:cNvPr id="546829" name="Rectangle 13"/>
          <p:cNvSpPr>
            <a:spLocks noChangeArrowheads="1"/>
          </p:cNvSpPr>
          <p:nvPr/>
        </p:nvSpPr>
        <p:spPr bwMode="auto">
          <a:xfrm>
            <a:off x="228600" y="4752975"/>
            <a:ext cx="8528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b="0">
                <a:ea typeface="楷体_GB2312" pitchFamily="49" charset="-122"/>
              </a:rPr>
              <a:t>在实际问题中，总体方差未知的情况居多</a:t>
            </a:r>
            <a:r>
              <a:rPr lang="en-US" altLang="zh-CN" sz="3600" b="0"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6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6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6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6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6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6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6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6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6" grpId="0" autoUpdateAnimBg="0"/>
      <p:bldP spid="546828" grpId="0" autoUpdateAnimBg="0"/>
      <p:bldP spid="54682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4"/>
          <p:cNvSpPr txBox="1">
            <a:spLocks noChangeArrowheads="1"/>
          </p:cNvSpPr>
          <p:nvPr/>
        </p:nvSpPr>
        <p:spPr bwMode="auto">
          <a:xfrm>
            <a:off x="1116013" y="836613"/>
            <a:ext cx="3225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hlink"/>
                </a:solidFill>
                <a:ea typeface="宋体" pitchFamily="2" charset="-122"/>
              </a:rPr>
              <a:t>  </a:t>
            </a:r>
            <a:r>
              <a:rPr lang="zh-CN" altLang="en-US" sz="4000" b="1">
                <a:ea typeface="宋体" pitchFamily="2" charset="-122"/>
              </a:rPr>
              <a:t>最大似然法</a:t>
            </a:r>
          </a:p>
        </p:txBody>
      </p:sp>
      <p:sp>
        <p:nvSpPr>
          <p:cNvPr id="1628165" name="Rectangle 5"/>
          <p:cNvSpPr>
            <a:spLocks noChangeArrowheads="1"/>
          </p:cNvSpPr>
          <p:nvPr/>
        </p:nvSpPr>
        <p:spPr bwMode="auto">
          <a:xfrm>
            <a:off x="889000" y="1520825"/>
            <a:ext cx="8135938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15000"/>
              </a:lnSpc>
            </a:pPr>
            <a:r>
              <a:rPr lang="zh-CN" altLang="en-US" b="1">
                <a:ea typeface="宋体" pitchFamily="2" charset="-122"/>
              </a:rPr>
              <a:t>        它是在</a:t>
            </a:r>
            <a:r>
              <a:rPr lang="zh-CN" altLang="en-US" b="1">
                <a:solidFill>
                  <a:srgbClr val="339933"/>
                </a:solidFill>
                <a:ea typeface="宋体" pitchFamily="2" charset="-122"/>
              </a:rPr>
              <a:t>总体分布</a:t>
            </a:r>
            <a:r>
              <a:rPr lang="zh-CN" altLang="en-US" b="1">
                <a:solidFill>
                  <a:srgbClr val="3366CC"/>
                </a:solidFill>
                <a:ea typeface="宋体" pitchFamily="2" charset="-122"/>
              </a:rPr>
              <a:t>已知</a:t>
            </a:r>
            <a:r>
              <a:rPr lang="zh-CN" altLang="en-US" b="1">
                <a:ea typeface="宋体" pitchFamily="2" charset="-122"/>
              </a:rPr>
              <a:t>条件下使用的一种参数估计方法 </a:t>
            </a:r>
            <a:r>
              <a:rPr lang="en-US" altLang="zh-CN" b="1">
                <a:ea typeface="宋体" pitchFamily="2" charset="-122"/>
              </a:rPr>
              <a:t>.</a:t>
            </a:r>
            <a:endParaRPr lang="en-US" altLang="zh-CN" b="1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1628173" name="Rectangle 13"/>
          <p:cNvSpPr>
            <a:spLocks noChangeArrowheads="1"/>
          </p:cNvSpPr>
          <p:nvPr/>
        </p:nvSpPr>
        <p:spPr bwMode="auto">
          <a:xfrm>
            <a:off x="815975" y="3425825"/>
            <a:ext cx="5472113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ea typeface="宋体" pitchFamily="2" charset="-122"/>
              </a:rPr>
              <a:t>                             </a:t>
            </a:r>
            <a:endParaRPr lang="en-US" altLang="zh-CN" b="1">
              <a:ea typeface="宋体" pitchFamily="2" charset="-122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2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65" grpId="0" autoUpdateAnimBg="0"/>
      <p:bldP spid="1628173" grpId="0" autoUpdateAnimBg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714375" y="333375"/>
            <a:ext cx="624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2.       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的区间估计</a:t>
            </a:r>
          </a:p>
        </p:txBody>
      </p:sp>
      <p:graphicFrame>
        <p:nvGraphicFramePr>
          <p:cNvPr id="216069" name="Object 5"/>
          <p:cNvGraphicFramePr>
            <a:graphicFrameLocks noChangeAspect="1"/>
          </p:cNvGraphicFramePr>
          <p:nvPr/>
        </p:nvGraphicFramePr>
        <p:xfrm>
          <a:off x="3779838" y="404813"/>
          <a:ext cx="1676400" cy="444500"/>
        </p:xfrm>
        <a:graphic>
          <a:graphicData uri="http://schemas.openxmlformats.org/presentationml/2006/ole">
            <p:oleObj spid="_x0000_s244752" name="Equation" r:id="rId3" imgW="1675673" imgH="444307" progId="Equation.3">
              <p:embed/>
            </p:oleObj>
          </a:graphicData>
        </a:graphic>
      </p:graphicFrame>
      <p:graphicFrame>
        <p:nvGraphicFramePr>
          <p:cNvPr id="216070" name="Object 6"/>
          <p:cNvGraphicFramePr>
            <a:graphicFrameLocks noChangeAspect="1"/>
          </p:cNvGraphicFramePr>
          <p:nvPr/>
        </p:nvGraphicFramePr>
        <p:xfrm>
          <a:off x="1323975" y="409575"/>
          <a:ext cx="419100" cy="393700"/>
        </p:xfrm>
        <a:graphic>
          <a:graphicData uri="http://schemas.openxmlformats.org/presentationml/2006/ole">
            <p:oleObj spid="_x0000_s244753" name="Equation" r:id="rId4" imgW="418918" imgH="393529" progId="Equation.3">
              <p:embed/>
            </p:oleObj>
          </a:graphicData>
        </a:graphic>
      </p:graphicFrame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790575" y="1033463"/>
            <a:ext cx="3962400" cy="5191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</a:rPr>
              <a:t>由</a:t>
            </a:r>
            <a:r>
              <a:rPr lang="zh-CN" altLang="en-US" sz="2800" dirty="0" smtClean="0">
                <a:latin typeface="Times New Roman" pitchFamily="18" charset="0"/>
              </a:rPr>
              <a:t>定理知</a:t>
            </a:r>
            <a:r>
              <a:rPr lang="zh-CN" altLang="en-US" sz="2800" dirty="0">
                <a:latin typeface="Times New Roman" pitchFamily="18" charset="0"/>
              </a:rPr>
              <a:t>，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908175" y="1700213"/>
            <a:ext cx="4535488" cy="1008062"/>
            <a:chOff x="1152" y="1056"/>
            <a:chExt cx="2688" cy="576"/>
          </a:xfrm>
        </p:grpSpPr>
        <p:graphicFrame>
          <p:nvGraphicFramePr>
            <p:cNvPr id="216073" name="Object 9"/>
            <p:cNvGraphicFramePr>
              <a:graphicFrameLocks noChangeAspect="1"/>
            </p:cNvGraphicFramePr>
            <p:nvPr/>
          </p:nvGraphicFramePr>
          <p:xfrm>
            <a:off x="1152" y="1056"/>
            <a:ext cx="2688" cy="576"/>
          </p:xfrm>
          <a:graphic>
            <a:graphicData uri="http://schemas.openxmlformats.org/presentationml/2006/ole">
              <p:oleObj spid="_x0000_s244754" name="Equation" r:id="rId5" imgW="4267200" imgH="914400" progId="Equation.3">
                <p:embed/>
              </p:oleObj>
            </a:graphicData>
          </a:graphic>
        </p:graphicFrame>
        <p:sp>
          <p:nvSpPr>
            <p:cNvPr id="216074" name="Text Box 10"/>
            <p:cNvSpPr txBox="1">
              <a:spLocks noChangeArrowheads="1"/>
            </p:cNvSpPr>
            <p:nvPr/>
          </p:nvSpPr>
          <p:spPr bwMode="auto">
            <a:xfrm>
              <a:off x="2592" y="1200"/>
              <a:ext cx="528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~</a:t>
              </a:r>
              <a:endParaRPr lang="en-US" altLang="zh-CN" sz="2800">
                <a:latin typeface="Times New Roman" pitchFamily="18" charset="0"/>
              </a:endParaRPr>
            </a:p>
          </p:txBody>
        </p:sp>
      </p:grpSp>
      <p:graphicFrame>
        <p:nvGraphicFramePr>
          <p:cNvPr id="216075" name="Object 11"/>
          <p:cNvGraphicFramePr>
            <a:graphicFrameLocks noChangeAspect="1"/>
          </p:cNvGraphicFramePr>
          <p:nvPr/>
        </p:nvGraphicFramePr>
        <p:xfrm>
          <a:off x="1055688" y="3463925"/>
          <a:ext cx="6108700" cy="1117600"/>
        </p:xfrm>
        <a:graphic>
          <a:graphicData uri="http://schemas.openxmlformats.org/presentationml/2006/ole">
            <p:oleObj spid="_x0000_s244755" name="公式" r:id="rId6" imgW="2565400" imgH="469900" progId="Equation.3">
              <p:embed/>
            </p:oleObj>
          </a:graphicData>
        </a:graphic>
      </p:graphicFrame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14375" y="2938463"/>
            <a:ext cx="2514600" cy="519112"/>
            <a:chOff x="240" y="1680"/>
            <a:chExt cx="1584" cy="327"/>
          </a:xfrm>
        </p:grpSpPr>
        <p:sp>
          <p:nvSpPr>
            <p:cNvPr id="216077" name="Text Box 13"/>
            <p:cNvSpPr txBox="1">
              <a:spLocks noChangeArrowheads="1"/>
            </p:cNvSpPr>
            <p:nvPr/>
          </p:nvSpPr>
          <p:spPr bwMode="auto">
            <a:xfrm>
              <a:off x="240" y="1680"/>
              <a:ext cx="15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对于     ，由</a:t>
              </a:r>
            </a:p>
          </p:txBody>
        </p:sp>
        <p:graphicFrame>
          <p:nvGraphicFramePr>
            <p:cNvPr id="216078" name="Object 14"/>
            <p:cNvGraphicFramePr>
              <a:graphicFrameLocks noChangeAspect="1"/>
            </p:cNvGraphicFramePr>
            <p:nvPr/>
          </p:nvGraphicFramePr>
          <p:xfrm>
            <a:off x="768" y="1776"/>
            <a:ext cx="184" cy="160"/>
          </p:xfrm>
          <a:graphic>
            <a:graphicData uri="http://schemas.openxmlformats.org/presentationml/2006/ole">
              <p:oleObj spid="_x0000_s244756" name="Equation" r:id="rId7" imgW="291973" imgH="253890" progId="Equation.3">
                <p:embed/>
              </p:oleObj>
            </a:graphicData>
          </a:graphic>
        </p:graphicFrame>
      </p:grpSp>
      <p:graphicFrame>
        <p:nvGraphicFramePr>
          <p:cNvPr id="216079" name="Object 15"/>
          <p:cNvGraphicFramePr>
            <a:graphicFrameLocks noChangeAspect="1"/>
          </p:cNvGraphicFramePr>
          <p:nvPr/>
        </p:nvGraphicFramePr>
        <p:xfrm>
          <a:off x="1033463" y="4365625"/>
          <a:ext cx="6634162" cy="1052513"/>
        </p:xfrm>
        <a:graphic>
          <a:graphicData uri="http://schemas.openxmlformats.org/presentationml/2006/ole">
            <p:oleObj spid="_x0000_s244757" name="公式" r:id="rId8" imgW="2959100" imgH="469900" progId="Equation.3">
              <p:embed/>
            </p:oleObj>
          </a:graphicData>
        </a:graphic>
      </p:graphicFrame>
      <p:graphicFrame>
        <p:nvGraphicFramePr>
          <p:cNvPr id="216082" name="Object 18"/>
          <p:cNvGraphicFramePr>
            <a:graphicFrameLocks noChangeAspect="1"/>
          </p:cNvGraphicFramePr>
          <p:nvPr/>
        </p:nvGraphicFramePr>
        <p:xfrm>
          <a:off x="828675" y="5508625"/>
          <a:ext cx="7272338" cy="1016000"/>
        </p:xfrm>
        <a:graphic>
          <a:graphicData uri="http://schemas.openxmlformats.org/presentationml/2006/ole">
            <p:oleObj spid="_x0000_s244758" name="公式" r:id="rId9" imgW="2997200" imgH="419100" progId="Equation.3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3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1773238"/>
            <a:ext cx="7704138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6526213" y="5329238"/>
            <a:ext cx="936625" cy="649287"/>
          </a:xfrm>
          <a:prstGeom prst="rect">
            <a:avLst/>
          </a:prstGeom>
          <a:solidFill>
            <a:schemeClr val="bg1"/>
          </a:solidFill>
          <a:ln w="476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1700213" y="5256213"/>
            <a:ext cx="936625" cy="649287"/>
          </a:xfrm>
          <a:prstGeom prst="rect">
            <a:avLst/>
          </a:prstGeom>
          <a:solidFill>
            <a:schemeClr val="bg1"/>
          </a:solidFill>
          <a:ln w="476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9381" name="Object 5"/>
          <p:cNvGraphicFramePr>
            <a:graphicFrameLocks noChangeAspect="1"/>
          </p:cNvGraphicFramePr>
          <p:nvPr/>
        </p:nvGraphicFramePr>
        <p:xfrm>
          <a:off x="5715008" y="5357826"/>
          <a:ext cx="2582863" cy="1268413"/>
        </p:xfrm>
        <a:graphic>
          <a:graphicData uri="http://schemas.openxmlformats.org/presentationml/2006/ole">
            <p:oleObj spid="_x0000_s245766" name="公式" r:id="rId4" imgW="723586" imgH="355446" progId="Equation.3">
              <p:embed/>
            </p:oleObj>
          </a:graphicData>
        </a:graphic>
      </p:graphicFrame>
      <p:graphicFrame>
        <p:nvGraphicFramePr>
          <p:cNvPr id="229382" name="Object 6"/>
          <p:cNvGraphicFramePr>
            <a:graphicFrameLocks noChangeAspect="1"/>
          </p:cNvGraphicFramePr>
          <p:nvPr/>
        </p:nvGraphicFramePr>
        <p:xfrm>
          <a:off x="1773238" y="5329238"/>
          <a:ext cx="2232025" cy="1247775"/>
        </p:xfrm>
        <a:graphic>
          <a:graphicData uri="http://schemas.openxmlformats.org/presentationml/2006/ole">
            <p:oleObj spid="_x0000_s245767" name="公式" r:id="rId5" imgW="634725" imgH="355446" progId="Equation.3">
              <p:embed/>
            </p:oleObj>
          </a:graphicData>
        </a:graphic>
      </p:graphicFrame>
      <p:sp>
        <p:nvSpPr>
          <p:cNvPr id="229384" name="Text Box 8"/>
          <p:cNvSpPr txBox="1">
            <a:spLocks noChangeArrowheads="1"/>
          </p:cNvSpPr>
          <p:nvPr/>
        </p:nvSpPr>
        <p:spPr bwMode="auto">
          <a:xfrm>
            <a:off x="981075" y="620713"/>
            <a:ext cx="7551738" cy="1066800"/>
          </a:xfrm>
          <a:prstGeom prst="rect">
            <a:avLst/>
          </a:prstGeom>
          <a:solidFill>
            <a:schemeClr val="bg1"/>
          </a:solidFill>
          <a:ln w="476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folHlink"/>
                </a:solidFill>
                <a:latin typeface="宋体" charset="-122"/>
              </a:rPr>
              <a:t>注意，卡方分布密度函数不对称。需要得出两个分位点的值</a:t>
            </a:r>
            <a:r>
              <a:rPr lang="en-US" altLang="zh-CN">
                <a:solidFill>
                  <a:schemeClr val="folHlink"/>
                </a:solidFill>
                <a:latin typeface="宋体" charset="-122"/>
              </a:rPr>
              <a:t>.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animBg="1"/>
      <p:bldP spid="229380" grpId="0" animBg="1"/>
      <p:bldP spid="229384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092" name="Object 4"/>
          <p:cNvGraphicFramePr>
            <a:graphicFrameLocks noChangeAspect="1"/>
          </p:cNvGraphicFramePr>
          <p:nvPr/>
        </p:nvGraphicFramePr>
        <p:xfrm>
          <a:off x="1763713" y="323857"/>
          <a:ext cx="5605462" cy="1779588"/>
        </p:xfrm>
        <a:graphic>
          <a:graphicData uri="http://schemas.openxmlformats.org/presentationml/2006/ole">
            <p:oleObj spid="_x0000_s246798" name="公式" r:id="rId3" imgW="2641600" imgH="838200" progId="Equation.3">
              <p:embed/>
            </p:oleObj>
          </a:graphicData>
        </a:graphic>
      </p:graphicFrame>
      <p:sp>
        <p:nvSpPr>
          <p:cNvPr id="217093" name="Text Box 5"/>
          <p:cNvSpPr txBox="1">
            <a:spLocks noChangeArrowheads="1"/>
          </p:cNvSpPr>
          <p:nvPr/>
        </p:nvSpPr>
        <p:spPr bwMode="auto">
          <a:xfrm>
            <a:off x="768350" y="755657"/>
            <a:ext cx="995363" cy="11604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即</a:t>
            </a:r>
          </a:p>
          <a:p>
            <a:pPr>
              <a:spcBef>
                <a:spcPct val="50000"/>
              </a:spcBef>
            </a:pPr>
            <a:endParaRPr lang="en-US" altLang="zh-CN" sz="2800">
              <a:latin typeface="Times New Roman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55650" y="2197107"/>
            <a:ext cx="6400800" cy="519113"/>
            <a:chOff x="336" y="1344"/>
            <a:chExt cx="4032" cy="327"/>
          </a:xfrm>
        </p:grpSpPr>
        <p:sp>
          <p:nvSpPr>
            <p:cNvPr id="217095" name="Text Box 7"/>
            <p:cNvSpPr txBox="1">
              <a:spLocks noChangeArrowheads="1"/>
            </p:cNvSpPr>
            <p:nvPr/>
          </p:nvSpPr>
          <p:spPr bwMode="auto">
            <a:xfrm>
              <a:off x="336" y="1344"/>
              <a:ext cx="40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故     的置信度为            的置信区间为</a:t>
              </a:r>
            </a:p>
          </p:txBody>
        </p:sp>
        <p:graphicFrame>
          <p:nvGraphicFramePr>
            <p:cNvPr id="217096" name="Object 8"/>
            <p:cNvGraphicFramePr>
              <a:graphicFrameLocks noChangeAspect="1"/>
            </p:cNvGraphicFramePr>
            <p:nvPr/>
          </p:nvGraphicFramePr>
          <p:xfrm>
            <a:off x="624" y="1392"/>
            <a:ext cx="264" cy="248"/>
          </p:xfrm>
          <a:graphic>
            <a:graphicData uri="http://schemas.openxmlformats.org/presentationml/2006/ole">
              <p:oleObj spid="_x0000_s246799" name="Equation" r:id="rId4" imgW="418918" imgH="393529" progId="Equation.3">
                <p:embed/>
              </p:oleObj>
            </a:graphicData>
          </a:graphic>
        </p:graphicFrame>
        <p:graphicFrame>
          <p:nvGraphicFramePr>
            <p:cNvPr id="217097" name="Object 9"/>
            <p:cNvGraphicFramePr>
              <a:graphicFrameLocks noChangeAspect="1"/>
            </p:cNvGraphicFramePr>
            <p:nvPr/>
          </p:nvGraphicFramePr>
          <p:xfrm>
            <a:off x="2112" y="1392"/>
            <a:ext cx="504" cy="208"/>
          </p:xfrm>
          <a:graphic>
            <a:graphicData uri="http://schemas.openxmlformats.org/presentationml/2006/ole">
              <p:oleObj spid="_x0000_s246800" name="Equation" r:id="rId5" imgW="799753" imgH="330057" progId="Equation.3">
                <p:embed/>
              </p:oleObj>
            </a:graphicData>
          </a:graphic>
        </p:graphicFrame>
      </p:grpSp>
      <p:graphicFrame>
        <p:nvGraphicFramePr>
          <p:cNvPr id="217098" name="Object 10"/>
          <p:cNvGraphicFramePr>
            <a:graphicFrameLocks noChangeAspect="1"/>
          </p:cNvGraphicFramePr>
          <p:nvPr/>
        </p:nvGraphicFramePr>
        <p:xfrm>
          <a:off x="2336800" y="2719395"/>
          <a:ext cx="3752850" cy="1781175"/>
        </p:xfrm>
        <a:graphic>
          <a:graphicData uri="http://schemas.openxmlformats.org/presentationml/2006/ole">
            <p:oleObj spid="_x0000_s246801" name="公式" r:id="rId6" imgW="1765300" imgH="838200" progId="Equation.3">
              <p:embed/>
            </p:oleObj>
          </a:graphicData>
        </a:graphic>
      </p:graphicFrame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31850" y="4552950"/>
            <a:ext cx="8229600" cy="519113"/>
            <a:chOff x="384" y="2832"/>
            <a:chExt cx="4560" cy="327"/>
          </a:xfrm>
        </p:grpSpPr>
        <p:sp>
          <p:nvSpPr>
            <p:cNvPr id="217100" name="Text Box 12"/>
            <p:cNvSpPr txBox="1">
              <a:spLocks noChangeArrowheads="1"/>
            </p:cNvSpPr>
            <p:nvPr/>
          </p:nvSpPr>
          <p:spPr bwMode="auto">
            <a:xfrm>
              <a:off x="384" y="2832"/>
              <a:ext cx="45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当     已知时，可利用下式求得置信区间</a:t>
              </a:r>
            </a:p>
          </p:txBody>
        </p:sp>
        <p:graphicFrame>
          <p:nvGraphicFramePr>
            <p:cNvPr id="217101" name="Object 13"/>
            <p:cNvGraphicFramePr>
              <a:graphicFrameLocks noChangeAspect="1"/>
            </p:cNvGraphicFramePr>
            <p:nvPr/>
          </p:nvGraphicFramePr>
          <p:xfrm>
            <a:off x="720" y="2920"/>
            <a:ext cx="184" cy="200"/>
          </p:xfrm>
          <a:graphic>
            <a:graphicData uri="http://schemas.openxmlformats.org/presentationml/2006/ole">
              <p:oleObj spid="_x0000_s246802" name="Equation" r:id="rId7" imgW="291847" imgH="317225" progId="Equation.3">
                <p:embed/>
              </p:oleObj>
            </a:graphicData>
          </a:graphic>
        </p:graphicFrame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060575" y="5153025"/>
            <a:ext cx="4749800" cy="939800"/>
            <a:chOff x="192" y="3392"/>
            <a:chExt cx="2992" cy="592"/>
          </a:xfrm>
        </p:grpSpPr>
        <p:graphicFrame>
          <p:nvGraphicFramePr>
            <p:cNvPr id="217103" name="Object 15"/>
            <p:cNvGraphicFramePr>
              <a:graphicFrameLocks noChangeAspect="1"/>
            </p:cNvGraphicFramePr>
            <p:nvPr/>
          </p:nvGraphicFramePr>
          <p:xfrm>
            <a:off x="192" y="3392"/>
            <a:ext cx="2992" cy="592"/>
          </p:xfrm>
          <a:graphic>
            <a:graphicData uri="http://schemas.openxmlformats.org/presentationml/2006/ole">
              <p:oleObj spid="_x0000_s246803" name="Equation" r:id="rId8" imgW="4749800" imgH="939800" progId="Equation.3">
                <p:embed/>
              </p:oleObj>
            </a:graphicData>
          </a:graphic>
        </p:graphicFrame>
        <p:sp>
          <p:nvSpPr>
            <p:cNvPr id="217104" name="Text Box 16"/>
            <p:cNvSpPr txBox="1">
              <a:spLocks noChangeArrowheads="1"/>
            </p:cNvSpPr>
            <p:nvPr/>
          </p:nvSpPr>
          <p:spPr bwMode="auto">
            <a:xfrm>
              <a:off x="2256" y="3504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~</a:t>
              </a:r>
              <a:endParaRPr lang="en-US" altLang="zh-CN" sz="28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381000" y="228600"/>
            <a:ext cx="8305800" cy="94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例：</a:t>
            </a:r>
            <a:r>
              <a:rPr lang="zh-CN" altLang="en-US" sz="2800">
                <a:latin typeface="Times New Roman" pitchFamily="18" charset="0"/>
              </a:rPr>
              <a:t> 从某厂生产的钢珠中随机抽取</a:t>
            </a:r>
            <a:r>
              <a:rPr lang="en-US" altLang="zh-CN" sz="2800">
                <a:latin typeface="Times New Roman" pitchFamily="18" charset="0"/>
              </a:rPr>
              <a:t>9</a:t>
            </a:r>
            <a:r>
              <a:rPr lang="zh-CN" altLang="en-US" sz="2800">
                <a:latin typeface="Times New Roman" pitchFamily="18" charset="0"/>
              </a:rPr>
              <a:t>个，测得它们的直径（单位：毫米）为：</a:t>
            </a:r>
          </a:p>
        </p:txBody>
      </p:sp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533400" y="12192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</a:rPr>
              <a:t>15.2   15.0   14.8   15.1   14.8   15.1   14.7   14.9   15.0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3400" y="1752600"/>
            <a:ext cx="7315200" cy="519113"/>
            <a:chOff x="240" y="1152"/>
            <a:chExt cx="4608" cy="327"/>
          </a:xfrm>
        </p:grpSpPr>
        <p:sp>
          <p:nvSpPr>
            <p:cNvPr id="218119" name="Text Box 7"/>
            <p:cNvSpPr txBox="1">
              <a:spLocks noChangeArrowheads="1"/>
            </p:cNvSpPr>
            <p:nvPr/>
          </p:nvSpPr>
          <p:spPr bwMode="auto">
            <a:xfrm>
              <a:off x="240" y="1152"/>
              <a:ext cx="46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假设钢珠的直径服从正态分布                     ，</a:t>
              </a:r>
            </a:p>
          </p:txBody>
        </p:sp>
        <p:graphicFrame>
          <p:nvGraphicFramePr>
            <p:cNvPr id="218120" name="Object 8"/>
            <p:cNvGraphicFramePr>
              <a:graphicFrameLocks noChangeAspect="1"/>
            </p:cNvGraphicFramePr>
            <p:nvPr/>
          </p:nvGraphicFramePr>
          <p:xfrm>
            <a:off x="3312" y="1152"/>
            <a:ext cx="928" cy="296"/>
          </p:xfrm>
          <a:graphic>
            <a:graphicData uri="http://schemas.openxmlformats.org/presentationml/2006/ole">
              <p:oleObj spid="_x0000_s247830" name="Equation" r:id="rId3" imgW="1473200" imgH="469900" progId="Equation.3">
                <p:embed/>
              </p:oleObj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09600" y="2286000"/>
            <a:ext cx="6248400" cy="519113"/>
            <a:chOff x="384" y="1488"/>
            <a:chExt cx="3936" cy="327"/>
          </a:xfrm>
        </p:grpSpPr>
        <p:sp>
          <p:nvSpPr>
            <p:cNvPr id="218122" name="Text Box 10"/>
            <p:cNvSpPr txBox="1">
              <a:spLocks noChangeArrowheads="1"/>
            </p:cNvSpPr>
            <p:nvPr/>
          </p:nvSpPr>
          <p:spPr bwMode="auto">
            <a:xfrm>
              <a:off x="384" y="1488"/>
              <a:ext cx="39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求      的置信度为</a:t>
              </a:r>
              <a:r>
                <a:rPr lang="en-US" altLang="zh-CN" sz="2800">
                  <a:latin typeface="Times New Roman" pitchFamily="18" charset="0"/>
                </a:rPr>
                <a:t>90</a:t>
              </a:r>
              <a:r>
                <a:rPr lang="zh-CN" altLang="en-US" sz="2800">
                  <a:latin typeface="Times New Roman" pitchFamily="18" charset="0"/>
                </a:rPr>
                <a:t>％的置信区间。</a:t>
              </a:r>
            </a:p>
          </p:txBody>
        </p:sp>
        <p:graphicFrame>
          <p:nvGraphicFramePr>
            <p:cNvPr id="218123" name="Object 11"/>
            <p:cNvGraphicFramePr>
              <a:graphicFrameLocks noChangeAspect="1"/>
            </p:cNvGraphicFramePr>
            <p:nvPr/>
          </p:nvGraphicFramePr>
          <p:xfrm>
            <a:off x="720" y="1536"/>
            <a:ext cx="264" cy="248"/>
          </p:xfrm>
          <a:graphic>
            <a:graphicData uri="http://schemas.openxmlformats.org/presentationml/2006/ole">
              <p:oleObj spid="_x0000_s247831" name="Equation" r:id="rId4" imgW="418918" imgH="393529" progId="Equation.3">
                <p:embed/>
              </p:oleObj>
            </a:graphicData>
          </a:graphic>
        </p:graphicFrame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57200" y="2895600"/>
            <a:ext cx="7543800" cy="519113"/>
            <a:chOff x="288" y="1824"/>
            <a:chExt cx="4752" cy="327"/>
          </a:xfrm>
        </p:grpSpPr>
        <p:sp>
          <p:nvSpPr>
            <p:cNvPr id="218125" name="Text Box 13"/>
            <p:cNvSpPr txBox="1">
              <a:spLocks noChangeArrowheads="1"/>
            </p:cNvSpPr>
            <p:nvPr/>
          </p:nvSpPr>
          <p:spPr bwMode="auto">
            <a:xfrm>
              <a:off x="288" y="1824"/>
              <a:ext cx="47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解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: </a:t>
              </a:r>
              <a:r>
                <a:rPr lang="en-US" altLang="zh-CN" sz="28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因为      未知，               所以取随机变量</a:t>
              </a:r>
            </a:p>
          </p:txBody>
        </p:sp>
        <p:graphicFrame>
          <p:nvGraphicFramePr>
            <p:cNvPr id="218126" name="Object 14"/>
            <p:cNvGraphicFramePr>
              <a:graphicFrameLocks noChangeAspect="1"/>
            </p:cNvGraphicFramePr>
            <p:nvPr/>
          </p:nvGraphicFramePr>
          <p:xfrm>
            <a:off x="1296" y="1912"/>
            <a:ext cx="184" cy="200"/>
          </p:xfrm>
          <a:graphic>
            <a:graphicData uri="http://schemas.openxmlformats.org/presentationml/2006/ole">
              <p:oleObj spid="_x0000_s247832" name="Equation" r:id="rId5" imgW="291847" imgH="317225" progId="Equation.3">
                <p:embed/>
              </p:oleObj>
            </a:graphicData>
          </a:graphic>
        </p:graphicFrame>
        <p:graphicFrame>
          <p:nvGraphicFramePr>
            <p:cNvPr id="218127" name="Object 15"/>
            <p:cNvGraphicFramePr>
              <a:graphicFrameLocks noChangeAspect="1"/>
            </p:cNvGraphicFramePr>
            <p:nvPr/>
          </p:nvGraphicFramePr>
          <p:xfrm>
            <a:off x="2160" y="1872"/>
            <a:ext cx="576" cy="248"/>
          </p:xfrm>
          <a:graphic>
            <a:graphicData uri="http://schemas.openxmlformats.org/presentationml/2006/ole">
              <p:oleObj spid="_x0000_s247833" name="Equation" r:id="rId6" imgW="914400" imgH="393700" progId="Equation.3">
                <p:embed/>
              </p:oleObj>
            </a:graphicData>
          </a:graphic>
        </p:graphicFrame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219200" y="3581400"/>
            <a:ext cx="5410200" cy="914400"/>
            <a:chOff x="768" y="2256"/>
            <a:chExt cx="3408" cy="576"/>
          </a:xfrm>
        </p:grpSpPr>
        <p:graphicFrame>
          <p:nvGraphicFramePr>
            <p:cNvPr id="218129" name="Object 17"/>
            <p:cNvGraphicFramePr>
              <a:graphicFrameLocks noChangeAspect="1"/>
            </p:cNvGraphicFramePr>
            <p:nvPr/>
          </p:nvGraphicFramePr>
          <p:xfrm>
            <a:off x="768" y="2256"/>
            <a:ext cx="3408" cy="576"/>
          </p:xfrm>
          <a:graphic>
            <a:graphicData uri="http://schemas.openxmlformats.org/presentationml/2006/ole">
              <p:oleObj spid="_x0000_s247834" name="Equation" r:id="rId7" imgW="5410200" imgH="914400" progId="Equation.3">
                <p:embed/>
              </p:oleObj>
            </a:graphicData>
          </a:graphic>
        </p:graphicFrame>
        <p:sp>
          <p:nvSpPr>
            <p:cNvPr id="218130" name="Text Box 18"/>
            <p:cNvSpPr txBox="1">
              <a:spLocks noChangeArrowheads="1"/>
            </p:cNvSpPr>
            <p:nvPr/>
          </p:nvSpPr>
          <p:spPr bwMode="auto">
            <a:xfrm>
              <a:off x="3024" y="2400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~</a:t>
              </a:r>
              <a:endParaRPr lang="en-US" altLang="zh-CN" sz="2800">
                <a:latin typeface="Times New Roman" pitchFamily="18" charset="0"/>
              </a:endParaRPr>
            </a:p>
          </p:txBody>
        </p:sp>
      </p:grpSp>
      <p:graphicFrame>
        <p:nvGraphicFramePr>
          <p:cNvPr id="218131" name="Object 19"/>
          <p:cNvGraphicFramePr>
            <a:graphicFrameLocks noChangeAspect="1"/>
          </p:cNvGraphicFramePr>
          <p:nvPr/>
        </p:nvGraphicFramePr>
        <p:xfrm>
          <a:off x="3657600" y="3657600"/>
          <a:ext cx="977900" cy="914400"/>
        </p:xfrm>
        <a:graphic>
          <a:graphicData uri="http://schemas.openxmlformats.org/presentationml/2006/ole">
            <p:oleObj spid="_x0000_s247835" name="Equation" r:id="rId8" imgW="977900" imgH="914400" progId="Equation.3">
              <p:embed/>
            </p:oleObj>
          </a:graphicData>
        </a:graphic>
      </p:graphicFrame>
      <p:graphicFrame>
        <p:nvGraphicFramePr>
          <p:cNvPr id="218132" name="Object 20"/>
          <p:cNvGraphicFramePr>
            <a:graphicFrameLocks noChangeAspect="1"/>
          </p:cNvGraphicFramePr>
          <p:nvPr/>
        </p:nvGraphicFramePr>
        <p:xfrm>
          <a:off x="5780088" y="3886200"/>
          <a:ext cx="736600" cy="406400"/>
        </p:xfrm>
        <a:graphic>
          <a:graphicData uri="http://schemas.openxmlformats.org/presentationml/2006/ole">
            <p:oleObj spid="_x0000_s247836" name="Equation" r:id="rId9" imgW="736280" imgH="406224" progId="Equation.3">
              <p:embed/>
            </p:oleObj>
          </a:graphicData>
        </a:graphic>
      </p:graphicFrame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116013" y="4797425"/>
            <a:ext cx="3429000" cy="519113"/>
            <a:chOff x="384" y="2976"/>
            <a:chExt cx="2160" cy="327"/>
          </a:xfrm>
        </p:grpSpPr>
        <p:sp>
          <p:nvSpPr>
            <p:cNvPr id="218134" name="Text Box 22"/>
            <p:cNvSpPr txBox="1">
              <a:spLocks noChangeArrowheads="1"/>
            </p:cNvSpPr>
            <p:nvPr/>
          </p:nvSpPr>
          <p:spPr bwMode="auto">
            <a:xfrm>
              <a:off x="384" y="2976"/>
              <a:ext cx="21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对               </a:t>
              </a:r>
            </a:p>
          </p:txBody>
        </p:sp>
        <p:graphicFrame>
          <p:nvGraphicFramePr>
            <p:cNvPr id="218135" name="Object 23"/>
            <p:cNvGraphicFramePr>
              <a:graphicFrameLocks noChangeAspect="1"/>
            </p:cNvGraphicFramePr>
            <p:nvPr/>
          </p:nvGraphicFramePr>
          <p:xfrm>
            <a:off x="816" y="3024"/>
            <a:ext cx="776" cy="248"/>
          </p:xfrm>
          <a:graphic>
            <a:graphicData uri="http://schemas.openxmlformats.org/presentationml/2006/ole">
              <p:oleObj spid="_x0000_s247837" name="Equation" r:id="rId10" imgW="1231366" imgH="393529" progId="Equation.3">
                <p:embed/>
              </p:oleObj>
            </a:graphicData>
          </a:graphic>
        </p:graphicFrame>
      </p:grpSp>
      <p:graphicFrame>
        <p:nvGraphicFramePr>
          <p:cNvPr id="218136" name="Object 24"/>
          <p:cNvGraphicFramePr>
            <a:graphicFrameLocks noChangeAspect="1"/>
          </p:cNvGraphicFramePr>
          <p:nvPr/>
        </p:nvGraphicFramePr>
        <p:xfrm>
          <a:off x="3187700" y="4724400"/>
          <a:ext cx="5003800" cy="976313"/>
        </p:xfrm>
        <a:graphic>
          <a:graphicData uri="http://schemas.openxmlformats.org/presentationml/2006/ole">
            <p:oleObj spid="_x0000_s247838" name="公式" r:id="rId11" imgW="2146300" imgH="419100" progId="Equation.3">
              <p:embed/>
            </p:oleObj>
          </a:graphicData>
        </a:graphic>
      </p:graphicFrame>
      <p:graphicFrame>
        <p:nvGraphicFramePr>
          <p:cNvPr id="218137" name="Object 25"/>
          <p:cNvGraphicFramePr>
            <a:graphicFrameLocks noChangeAspect="1"/>
          </p:cNvGraphicFramePr>
          <p:nvPr/>
        </p:nvGraphicFramePr>
        <p:xfrm>
          <a:off x="2197100" y="5710238"/>
          <a:ext cx="4535488" cy="1031875"/>
        </p:xfrm>
        <a:graphic>
          <a:graphicData uri="http://schemas.openxmlformats.org/presentationml/2006/ole">
            <p:oleObj spid="_x0000_s247839" name="公式" r:id="rId12" imgW="1841500" imgH="419100" progId="Equation.3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6" grpId="0" animBg="1"/>
      <p:bldP spid="218117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140" name="Object 4"/>
          <p:cNvGraphicFramePr>
            <a:graphicFrameLocks noChangeAspect="1"/>
          </p:cNvGraphicFramePr>
          <p:nvPr/>
        </p:nvGraphicFramePr>
        <p:xfrm>
          <a:off x="2051050" y="1196975"/>
          <a:ext cx="4465638" cy="925513"/>
        </p:xfrm>
        <a:graphic>
          <a:graphicData uri="http://schemas.openxmlformats.org/presentationml/2006/ole">
            <p:oleObj spid="_x0000_s248850" name="公式" r:id="rId3" imgW="2019300" imgH="419100" progId="Equation.3">
              <p:embed/>
            </p:oleObj>
          </a:graphicData>
        </a:graphic>
      </p:graphicFrame>
      <p:graphicFrame>
        <p:nvGraphicFramePr>
          <p:cNvPr id="219141" name="Object 5"/>
          <p:cNvGraphicFramePr>
            <a:graphicFrameLocks noChangeAspect="1"/>
          </p:cNvGraphicFramePr>
          <p:nvPr/>
        </p:nvGraphicFramePr>
        <p:xfrm>
          <a:off x="900113" y="282575"/>
          <a:ext cx="4895850" cy="914400"/>
        </p:xfrm>
        <a:graphic>
          <a:graphicData uri="http://schemas.openxmlformats.org/presentationml/2006/ole">
            <p:oleObj spid="_x0000_s248851" name="公式" r:id="rId4" imgW="2247900" imgH="419100" progId="Equation.3">
              <p:embed/>
            </p:oleObj>
          </a:graphicData>
        </a:graphic>
      </p:graphicFrame>
      <p:sp>
        <p:nvSpPr>
          <p:cNvPr id="219142" name="Text Box 6"/>
          <p:cNvSpPr txBox="1">
            <a:spLocks noChangeArrowheads="1"/>
          </p:cNvSpPr>
          <p:nvPr/>
        </p:nvSpPr>
        <p:spPr bwMode="auto">
          <a:xfrm>
            <a:off x="849313" y="207645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使得</a:t>
            </a:r>
          </a:p>
        </p:txBody>
      </p:sp>
      <p:graphicFrame>
        <p:nvGraphicFramePr>
          <p:cNvPr id="219143" name="Object 7"/>
          <p:cNvGraphicFramePr>
            <a:graphicFrameLocks noChangeAspect="1"/>
          </p:cNvGraphicFramePr>
          <p:nvPr/>
        </p:nvGraphicFramePr>
        <p:xfrm>
          <a:off x="2124075" y="1989138"/>
          <a:ext cx="4968875" cy="671512"/>
        </p:xfrm>
        <a:graphic>
          <a:graphicData uri="http://schemas.openxmlformats.org/presentationml/2006/ole">
            <p:oleObj spid="_x0000_s248852" name="公式" r:id="rId5" imgW="1879600" imgH="254000" progId="Equation.3">
              <p:embed/>
            </p:oleObj>
          </a:graphicData>
        </a:graphic>
      </p:graphicFrame>
      <p:sp>
        <p:nvSpPr>
          <p:cNvPr id="219144" name="Text Box 8"/>
          <p:cNvSpPr txBox="1">
            <a:spLocks noChangeArrowheads="1"/>
          </p:cNvSpPr>
          <p:nvPr/>
        </p:nvSpPr>
        <p:spPr bwMode="auto">
          <a:xfrm>
            <a:off x="925513" y="291465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即</a:t>
            </a:r>
          </a:p>
        </p:txBody>
      </p:sp>
      <p:graphicFrame>
        <p:nvGraphicFramePr>
          <p:cNvPr id="219145" name="Object 9"/>
          <p:cNvGraphicFramePr>
            <a:graphicFrameLocks noChangeAspect="1"/>
          </p:cNvGraphicFramePr>
          <p:nvPr/>
        </p:nvGraphicFramePr>
        <p:xfrm>
          <a:off x="2124075" y="2636838"/>
          <a:ext cx="4968875" cy="1282700"/>
        </p:xfrm>
        <a:graphic>
          <a:graphicData uri="http://schemas.openxmlformats.org/presentationml/2006/ole">
            <p:oleObj spid="_x0000_s248853" name="公式" r:id="rId6" imgW="1968500" imgH="508000" progId="Equation.3">
              <p:embed/>
            </p:oleObj>
          </a:graphicData>
        </a:graphic>
      </p:graphicFrame>
      <p:sp>
        <p:nvSpPr>
          <p:cNvPr id="219146" name="Text Box 10"/>
          <p:cNvSpPr txBox="1">
            <a:spLocks noChangeArrowheads="1"/>
          </p:cNvSpPr>
          <p:nvPr/>
        </p:nvSpPr>
        <p:spPr bwMode="auto">
          <a:xfrm>
            <a:off x="900113" y="398145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从而得置信区间</a:t>
            </a:r>
          </a:p>
        </p:txBody>
      </p:sp>
      <p:graphicFrame>
        <p:nvGraphicFramePr>
          <p:cNvPr id="219147" name="Object 11"/>
          <p:cNvGraphicFramePr>
            <a:graphicFrameLocks noChangeAspect="1"/>
          </p:cNvGraphicFramePr>
          <p:nvPr/>
        </p:nvGraphicFramePr>
        <p:xfrm>
          <a:off x="4024313" y="3905250"/>
          <a:ext cx="2870200" cy="1016000"/>
        </p:xfrm>
        <a:graphic>
          <a:graphicData uri="http://schemas.openxmlformats.org/presentationml/2006/ole">
            <p:oleObj spid="_x0000_s248854" name="Equation" r:id="rId7" imgW="2870200" imgH="1016000" progId="Equation.3">
              <p:embed/>
            </p:oleObj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971550" y="4941888"/>
            <a:ext cx="5257800" cy="519112"/>
            <a:chOff x="240" y="3264"/>
            <a:chExt cx="3312" cy="327"/>
          </a:xfrm>
        </p:grpSpPr>
        <p:sp>
          <p:nvSpPr>
            <p:cNvPr id="219149" name="Text Box 13"/>
            <p:cNvSpPr txBox="1">
              <a:spLocks noChangeArrowheads="1"/>
            </p:cNvSpPr>
            <p:nvPr/>
          </p:nvSpPr>
          <p:spPr bwMode="auto">
            <a:xfrm>
              <a:off x="240" y="3264"/>
              <a:ext cx="33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由样本值计算得</a:t>
              </a:r>
            </a:p>
          </p:txBody>
        </p:sp>
        <p:graphicFrame>
          <p:nvGraphicFramePr>
            <p:cNvPr id="219150" name="Object 14"/>
            <p:cNvGraphicFramePr>
              <a:graphicFrameLocks noChangeAspect="1"/>
            </p:cNvGraphicFramePr>
            <p:nvPr/>
          </p:nvGraphicFramePr>
          <p:xfrm>
            <a:off x="2016" y="3264"/>
            <a:ext cx="1072" cy="288"/>
          </p:xfrm>
          <a:graphic>
            <a:graphicData uri="http://schemas.openxmlformats.org/presentationml/2006/ole">
              <p:oleObj spid="_x0000_s248855" name="Equation" r:id="rId8" imgW="1701800" imgH="457200" progId="Equation.3">
                <p:embed/>
              </p:oleObj>
            </a:graphicData>
          </a:graphic>
        </p:graphicFrame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989013" y="5589588"/>
            <a:ext cx="7543800" cy="519112"/>
            <a:chOff x="192" y="3561"/>
            <a:chExt cx="4752" cy="327"/>
          </a:xfrm>
        </p:grpSpPr>
        <p:sp>
          <p:nvSpPr>
            <p:cNvPr id="219152" name="Text Box 16"/>
            <p:cNvSpPr txBox="1">
              <a:spLocks noChangeArrowheads="1"/>
            </p:cNvSpPr>
            <p:nvPr/>
          </p:nvSpPr>
          <p:spPr bwMode="auto">
            <a:xfrm>
              <a:off x="192" y="3561"/>
              <a:ext cx="47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代入上式得     的置信度为</a:t>
              </a:r>
              <a:r>
                <a:rPr lang="en-US" altLang="zh-CN" sz="2800">
                  <a:latin typeface="Times New Roman" pitchFamily="18" charset="0"/>
                </a:rPr>
                <a:t>90</a:t>
              </a:r>
              <a:r>
                <a:rPr lang="zh-CN" altLang="en-US" sz="2800">
                  <a:latin typeface="Times New Roman" pitchFamily="18" charset="0"/>
                </a:rPr>
                <a:t>％ 的置信区间为</a:t>
              </a:r>
            </a:p>
          </p:txBody>
        </p:sp>
        <p:graphicFrame>
          <p:nvGraphicFramePr>
            <p:cNvPr id="219153" name="Object 17"/>
            <p:cNvGraphicFramePr>
              <a:graphicFrameLocks noChangeAspect="1"/>
            </p:cNvGraphicFramePr>
            <p:nvPr/>
          </p:nvGraphicFramePr>
          <p:xfrm>
            <a:off x="1392" y="3592"/>
            <a:ext cx="264" cy="248"/>
          </p:xfrm>
          <a:graphic>
            <a:graphicData uri="http://schemas.openxmlformats.org/presentationml/2006/ole">
              <p:oleObj spid="_x0000_s248856" name="Equation" r:id="rId9" imgW="418918" imgH="393529" progId="Equation.3">
                <p:embed/>
              </p:oleObj>
            </a:graphicData>
          </a:graphic>
        </p:graphicFrame>
      </p:grpSp>
      <p:graphicFrame>
        <p:nvGraphicFramePr>
          <p:cNvPr id="219154" name="Object 18"/>
          <p:cNvGraphicFramePr>
            <a:graphicFrameLocks noChangeAspect="1"/>
          </p:cNvGraphicFramePr>
          <p:nvPr/>
        </p:nvGraphicFramePr>
        <p:xfrm>
          <a:off x="3656013" y="6199188"/>
          <a:ext cx="2451100" cy="406400"/>
        </p:xfrm>
        <a:graphic>
          <a:graphicData uri="http://schemas.openxmlformats.org/presentationml/2006/ole">
            <p:oleObj spid="_x0000_s248857" name="Equation" r:id="rId10" imgW="2451100" imgH="406400" progId="Equation.3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2" grpId="0"/>
      <p:bldP spid="219144" grpId="0"/>
      <p:bldP spid="219146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26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75438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二、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双正态总体均值差的置信区间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69327" name="Object 15"/>
          <p:cNvGraphicFramePr>
            <a:graphicFrameLocks noChangeAspect="1"/>
          </p:cNvGraphicFramePr>
          <p:nvPr/>
        </p:nvGraphicFramePr>
        <p:xfrm>
          <a:off x="547688" y="1600200"/>
          <a:ext cx="7999412" cy="1225550"/>
        </p:xfrm>
        <a:graphic>
          <a:graphicData uri="http://schemas.openxmlformats.org/presentationml/2006/ole">
            <p:oleObj spid="_x0000_s91146" name="Equation" r:id="rId6" imgW="3657600" imgH="584200" progId="Equation.3">
              <p:embed/>
            </p:oleObj>
          </a:graphicData>
        </a:graphic>
      </p:graphicFrame>
      <p:graphicFrame>
        <p:nvGraphicFramePr>
          <p:cNvPr id="269328" name="Object 16"/>
          <p:cNvGraphicFramePr>
            <a:graphicFrameLocks noChangeAspect="1"/>
          </p:cNvGraphicFramePr>
          <p:nvPr/>
        </p:nvGraphicFramePr>
        <p:xfrm>
          <a:off x="484188" y="3136900"/>
          <a:ext cx="3228975" cy="488950"/>
        </p:xfrm>
        <a:graphic>
          <a:graphicData uri="http://schemas.openxmlformats.org/presentationml/2006/ole">
            <p:oleObj spid="_x0000_s91147" name="Equation" r:id="rId7" imgW="1498600" imgH="228600" progId="Equation.3">
              <p:embed/>
            </p:oleObj>
          </a:graphicData>
        </a:graphic>
      </p:graphicFrame>
      <p:graphicFrame>
        <p:nvGraphicFramePr>
          <p:cNvPr id="269334" name="Object 22"/>
          <p:cNvGraphicFramePr>
            <a:graphicFrameLocks noChangeAspect="1"/>
          </p:cNvGraphicFramePr>
          <p:nvPr/>
        </p:nvGraphicFramePr>
        <p:xfrm>
          <a:off x="228600" y="3810000"/>
          <a:ext cx="6934200" cy="1157288"/>
        </p:xfrm>
        <a:graphic>
          <a:graphicData uri="http://schemas.openxmlformats.org/presentationml/2006/ole">
            <p:oleObj spid="_x0000_s91148" name="Equation" r:id="rId8" imgW="3086100" imgH="495300" progId="Equation.3">
              <p:embed/>
            </p:oleObj>
          </a:graphicData>
        </a:graphic>
      </p:graphicFrame>
      <p:graphicFrame>
        <p:nvGraphicFramePr>
          <p:cNvPr id="269336" name="Object 24"/>
          <p:cNvGraphicFramePr>
            <a:graphicFrameLocks noChangeAspect="1"/>
          </p:cNvGraphicFramePr>
          <p:nvPr/>
        </p:nvGraphicFramePr>
        <p:xfrm>
          <a:off x="1600200" y="5181600"/>
          <a:ext cx="4343400" cy="1192213"/>
        </p:xfrm>
        <a:graphic>
          <a:graphicData uri="http://schemas.openxmlformats.org/presentationml/2006/ole">
            <p:oleObj spid="_x0000_s91149" name="Equation" r:id="rId9" imgW="1663700" imgH="457200" progId="">
              <p:embed/>
            </p:oleObj>
          </a:graphicData>
        </a:graphic>
      </p:graphicFrame>
    </p:spTree>
  </p:cSld>
  <p:clrMapOvr>
    <a:masterClrMapping/>
  </p:clrMapOvr>
  <p:transition advTm="10000">
    <p:sndAc>
      <p:stSnd>
        <p:snd r:embed="rId4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9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9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9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9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9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9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9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9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9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26" grpId="0" autoUpdateAnimBg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7840" name="Object 0"/>
          <p:cNvGraphicFramePr>
            <a:graphicFrameLocks noChangeAspect="1"/>
          </p:cNvGraphicFramePr>
          <p:nvPr/>
        </p:nvGraphicFramePr>
        <p:xfrm>
          <a:off x="762000" y="3124200"/>
          <a:ext cx="6875463" cy="673100"/>
        </p:xfrm>
        <a:graphic>
          <a:graphicData uri="http://schemas.openxmlformats.org/presentationml/2006/ole">
            <p:oleObj spid="_x0000_s92168" name="Equation" r:id="rId4" imgW="2603500" imgH="254000" progId="Equation.3">
              <p:embed/>
            </p:oleObj>
          </a:graphicData>
        </a:graphic>
      </p:graphicFrame>
      <p:sp>
        <p:nvSpPr>
          <p:cNvPr id="518148" name="Text Box 4"/>
          <p:cNvSpPr txBox="1">
            <a:spLocks noChangeArrowheads="1"/>
          </p:cNvSpPr>
          <p:nvPr/>
        </p:nvSpPr>
        <p:spPr bwMode="auto">
          <a:xfrm>
            <a:off x="228600" y="4800600"/>
            <a:ext cx="10668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latin typeface="Symbol" pitchFamily="18" charset="2"/>
                <a:ea typeface="仿宋_GB2312" pitchFamily="49" charset="-122"/>
              </a:rPr>
              <a:t>其中</a:t>
            </a:r>
          </a:p>
        </p:txBody>
      </p:sp>
      <p:graphicFrame>
        <p:nvGraphicFramePr>
          <p:cNvPr id="547841" name="Object 1"/>
          <p:cNvGraphicFramePr>
            <a:graphicFrameLocks noChangeAspect="1"/>
          </p:cNvGraphicFramePr>
          <p:nvPr/>
        </p:nvGraphicFramePr>
        <p:xfrm>
          <a:off x="1524000" y="4724400"/>
          <a:ext cx="4648200" cy="1276350"/>
        </p:xfrm>
        <a:graphic>
          <a:graphicData uri="http://schemas.openxmlformats.org/presentationml/2006/ole">
            <p:oleObj spid="_x0000_s92169" name="Equation" r:id="rId5" imgW="1663700" imgH="457200" progId="">
              <p:embed/>
            </p:oleObj>
          </a:graphicData>
        </a:graphic>
      </p:graphicFrame>
      <p:sp>
        <p:nvSpPr>
          <p:cNvPr id="518150" name="Text Box 6"/>
          <p:cNvSpPr txBox="1">
            <a:spLocks noChangeArrowheads="1"/>
          </p:cNvSpPr>
          <p:nvPr/>
        </p:nvSpPr>
        <p:spPr bwMode="auto">
          <a:xfrm>
            <a:off x="304800" y="1905000"/>
            <a:ext cx="50546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600" b="0">
                <a:ea typeface="楷体_GB2312" pitchFamily="49" charset="-122"/>
              </a:rPr>
              <a:t>可解得</a:t>
            </a:r>
            <a:r>
              <a:rPr lang="zh-CN" altLang="en-US" sz="3600" b="0" i="1">
                <a:ea typeface="楷体_GB2312" pitchFamily="49" charset="-122"/>
                <a:sym typeface="Symbol" pitchFamily="18" charset="2"/>
              </a:rPr>
              <a:t></a:t>
            </a:r>
            <a:r>
              <a:rPr lang="en-US" altLang="zh-CN" sz="3600" b="0" baseline="-25000">
                <a:ea typeface="楷体_GB2312" pitchFamily="49" charset="-122"/>
              </a:rPr>
              <a:t>1</a:t>
            </a:r>
            <a:r>
              <a:rPr lang="en-US" altLang="zh-CN" sz="3600" b="0">
                <a:ea typeface="楷体_GB2312" pitchFamily="49" charset="-122"/>
              </a:rPr>
              <a:t>- </a:t>
            </a:r>
            <a:r>
              <a:rPr lang="en-US" altLang="zh-CN" sz="3600" b="0" i="1">
                <a:ea typeface="楷体_GB2312" pitchFamily="49" charset="-122"/>
                <a:sym typeface="Symbol" pitchFamily="18" charset="2"/>
              </a:rPr>
              <a:t></a:t>
            </a:r>
            <a:r>
              <a:rPr lang="en-US" altLang="zh-CN" sz="3600" b="0" baseline="-25000">
                <a:ea typeface="楷体_GB2312" pitchFamily="49" charset="-122"/>
              </a:rPr>
              <a:t>2</a:t>
            </a:r>
            <a:r>
              <a:rPr lang="en-US" altLang="zh-CN" sz="3600" b="0">
                <a:ea typeface="楷体_GB2312" pitchFamily="49" charset="-122"/>
              </a:rPr>
              <a:t> </a:t>
            </a:r>
            <a:r>
              <a:rPr lang="zh-CN" altLang="en-US" sz="3600" b="0">
                <a:ea typeface="楷体_GB2312" pitchFamily="49" charset="-122"/>
              </a:rPr>
              <a:t>的置信区间</a:t>
            </a:r>
          </a:p>
        </p:txBody>
      </p:sp>
      <p:graphicFrame>
        <p:nvGraphicFramePr>
          <p:cNvPr id="547842" name="Object 2"/>
          <p:cNvGraphicFramePr>
            <a:graphicFrameLocks noChangeAspect="1"/>
          </p:cNvGraphicFramePr>
          <p:nvPr/>
        </p:nvGraphicFramePr>
        <p:xfrm>
          <a:off x="1066800" y="685800"/>
          <a:ext cx="6019800" cy="754063"/>
        </p:xfrm>
        <a:graphic>
          <a:graphicData uri="http://schemas.openxmlformats.org/presentationml/2006/ole">
            <p:oleObj spid="_x0000_s92170" name="Equation" r:id="rId6" imgW="2108200" imgH="254000" progId="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7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7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8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4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8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8" grpId="0" build="p" autoUpdateAnimBg="0"/>
      <p:bldP spid="518150" grpId="0" build="p" autoUpdateAnimBg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11188" y="836613"/>
            <a:ext cx="7993062" cy="4537075"/>
            <a:chOff x="385" y="527"/>
            <a:chExt cx="5035" cy="2858"/>
          </a:xfrm>
        </p:grpSpPr>
        <p:sp>
          <p:nvSpPr>
            <p:cNvPr id="136196" name="Rectangle 4"/>
            <p:cNvSpPr>
              <a:spLocks noChangeArrowheads="1"/>
            </p:cNvSpPr>
            <p:nvPr/>
          </p:nvSpPr>
          <p:spPr bwMode="auto">
            <a:xfrm>
              <a:off x="385" y="527"/>
              <a:ext cx="5035" cy="28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2800" b="1" dirty="0">
                  <a:solidFill>
                    <a:srgbClr val="CCFFFF"/>
                  </a:solidFill>
                </a:rPr>
                <a:t>        </a:t>
              </a:r>
              <a:r>
                <a:rPr lang="en-US" altLang="zh-CN" sz="2800" b="1" dirty="0" smtClean="0">
                  <a:solidFill>
                    <a:srgbClr val="CCFFFF"/>
                  </a:solidFill>
                </a:rPr>
                <a:t> </a:t>
              </a:r>
              <a:r>
                <a:rPr lang="zh-CN" altLang="en-US" sz="2800" b="1" dirty="0" smtClean="0">
                  <a:solidFill>
                    <a:srgbClr val="CCFFFF"/>
                  </a:solidFill>
                </a:rPr>
                <a:t>例</a:t>
              </a:r>
              <a:r>
                <a:rPr lang="en-US" altLang="zh-CN" b="1" dirty="0" smtClean="0">
                  <a:solidFill>
                    <a:srgbClr val="CCFFFF"/>
                  </a:solidFill>
                </a:rPr>
                <a:t> </a:t>
              </a:r>
              <a:r>
                <a:rPr lang="en-US" altLang="zh-CN" sz="2800" b="1" dirty="0" smtClean="0">
                  <a:solidFill>
                    <a:srgbClr val="CCFFFF"/>
                  </a:solidFill>
                </a:rPr>
                <a:t>   </a:t>
              </a:r>
              <a:r>
                <a:rPr lang="zh-CN" altLang="en-US" sz="2800" b="1" dirty="0" smtClean="0"/>
                <a:t>为</a:t>
              </a:r>
              <a:r>
                <a:rPr lang="zh-CN" altLang="en-US" sz="2800" b="1" dirty="0"/>
                <a:t>比较  </a:t>
              </a:r>
              <a:r>
                <a:rPr lang="en-US" altLang="zh-CN" sz="2800" b="1" dirty="0"/>
                <a:t>I , </a:t>
              </a:r>
              <a:r>
                <a:rPr lang="en-US" altLang="zh-CN" sz="2800" b="1" dirty="0">
                  <a:latin typeface="宋体" pitchFamily="2" charset="-122"/>
                </a:rPr>
                <a:t>Ⅱ</a:t>
              </a:r>
              <a:r>
                <a:rPr lang="en-US" altLang="zh-CN" sz="2800" b="1" dirty="0"/>
                <a:t> </a:t>
              </a:r>
              <a:r>
                <a:rPr lang="zh-CN" altLang="en-US" sz="2800" b="1" dirty="0"/>
                <a:t>两种型号步枪子弹的枪口速度 </a:t>
              </a:r>
              <a:r>
                <a:rPr lang="en-US" altLang="zh-CN" sz="2800" b="1" dirty="0"/>
                <a:t>,</a:t>
              </a:r>
              <a:r>
                <a:rPr lang="zh-CN" altLang="en-US" sz="2800" b="1" dirty="0"/>
                <a:t>随机地取 </a:t>
              </a:r>
              <a:r>
                <a:rPr lang="en-US" altLang="zh-CN" sz="2800" b="1" dirty="0"/>
                <a:t>I </a:t>
              </a:r>
              <a:r>
                <a:rPr lang="zh-CN" altLang="en-US" sz="2800" b="1" dirty="0"/>
                <a:t>型子弹 </a:t>
              </a:r>
              <a:r>
                <a:rPr lang="en-US" altLang="zh-CN" sz="2800" b="1" dirty="0"/>
                <a:t>10 </a:t>
              </a:r>
              <a:r>
                <a:rPr lang="zh-CN" altLang="en-US" sz="2800" b="1" dirty="0"/>
                <a:t>发 </a:t>
              </a:r>
              <a:r>
                <a:rPr lang="en-US" altLang="zh-CN" sz="2800" b="1" dirty="0"/>
                <a:t>,</a:t>
              </a:r>
              <a:r>
                <a:rPr lang="zh-CN" altLang="en-US" sz="2800" b="1" dirty="0"/>
                <a:t>得到枪口速度的平  均值 为                            标准差                            随机地取 </a:t>
              </a:r>
              <a:r>
                <a:rPr lang="en-US" altLang="zh-CN" b="1" dirty="0"/>
                <a:t>Ⅱ</a:t>
              </a:r>
              <a:r>
                <a:rPr lang="en-US" altLang="zh-CN" sz="2800" b="1" dirty="0"/>
                <a:t> </a:t>
              </a:r>
              <a:r>
                <a:rPr lang="zh-CN" altLang="en-US" sz="2800" b="1" dirty="0"/>
                <a:t>型子弹 </a:t>
              </a:r>
              <a:r>
                <a:rPr lang="en-US" altLang="zh-CN" sz="2800" b="1" dirty="0"/>
                <a:t>20 </a:t>
              </a:r>
              <a:r>
                <a:rPr lang="zh-CN" altLang="en-US" sz="2800" b="1" dirty="0"/>
                <a:t>发 </a:t>
              </a:r>
              <a:r>
                <a:rPr lang="en-US" altLang="zh-CN" sz="2800" b="1" dirty="0"/>
                <a:t>,</a:t>
              </a:r>
              <a:r>
                <a:rPr lang="zh-CN" altLang="en-US" sz="2800" b="1" dirty="0"/>
                <a:t>得到枪口速度的平均值为</a:t>
              </a:r>
            </a:p>
            <a:p>
              <a:pPr algn="l">
                <a:lnSpc>
                  <a:spcPct val="130000"/>
                </a:lnSpc>
              </a:pPr>
              <a:r>
                <a:rPr lang="zh-CN" altLang="en-US" sz="2800" b="1" dirty="0"/>
                <a:t>                            标准差                             假设两总体都可认为近似地服从正态分布</a:t>
              </a:r>
              <a:r>
                <a:rPr lang="en-US" altLang="zh-CN" sz="2800" b="1" dirty="0"/>
                <a:t>.</a:t>
              </a:r>
              <a:r>
                <a:rPr lang="zh-CN" altLang="en-US" sz="2800" b="1" dirty="0"/>
                <a:t>且生产过程可认为方差相等 </a:t>
              </a:r>
              <a:r>
                <a:rPr lang="en-US" altLang="zh-CN" sz="2800" b="1" dirty="0"/>
                <a:t>.</a:t>
              </a:r>
              <a:r>
                <a:rPr lang="zh-CN" altLang="en-US" sz="2800" b="1" dirty="0"/>
                <a:t>求两总体均值差           </a:t>
              </a:r>
              <a:r>
                <a:rPr lang="zh-CN" altLang="zh-CN" sz="2800" b="1" dirty="0"/>
                <a:t>的</a:t>
              </a:r>
              <a:r>
                <a:rPr lang="zh-CN" altLang="en-US" sz="2800" b="1" dirty="0"/>
                <a:t>置信水平为 </a:t>
              </a:r>
            </a:p>
            <a:p>
              <a:pPr algn="l">
                <a:lnSpc>
                  <a:spcPct val="130000"/>
                </a:lnSpc>
              </a:pPr>
              <a:r>
                <a:rPr lang="en-US" altLang="zh-CN" sz="2800" b="1" dirty="0">
                  <a:solidFill>
                    <a:schemeClr val="accent1"/>
                  </a:solidFill>
                </a:rPr>
                <a:t>0.95</a:t>
              </a:r>
              <a:r>
                <a:rPr lang="en-US" altLang="zh-CN" sz="2800" b="1" dirty="0"/>
                <a:t> </a:t>
              </a:r>
              <a:r>
                <a:rPr lang="zh-CN" altLang="en-US" sz="2800" b="1" dirty="0"/>
                <a:t>的置信区间</a:t>
              </a:r>
              <a:r>
                <a:rPr lang="en-US" altLang="zh-CN" sz="2800" b="1" dirty="0"/>
                <a:t>.</a:t>
              </a:r>
            </a:p>
          </p:txBody>
        </p:sp>
        <p:graphicFrame>
          <p:nvGraphicFramePr>
            <p:cNvPr id="136197" name="Object 5"/>
            <p:cNvGraphicFramePr>
              <a:graphicFrameLocks noChangeAspect="1"/>
            </p:cNvGraphicFramePr>
            <p:nvPr/>
          </p:nvGraphicFramePr>
          <p:xfrm>
            <a:off x="1205" y="1304"/>
            <a:ext cx="1448" cy="312"/>
          </p:xfrm>
          <a:graphic>
            <a:graphicData uri="http://schemas.openxmlformats.org/presentationml/2006/ole">
              <p:oleObj spid="_x0000_s310284" name="Equation" r:id="rId3" imgW="55213560" imgH="11880720" progId="">
                <p:embed/>
              </p:oleObj>
            </a:graphicData>
          </a:graphic>
        </p:graphicFrame>
        <p:graphicFrame>
          <p:nvGraphicFramePr>
            <p:cNvPr id="136198" name="Object 6"/>
            <p:cNvGraphicFramePr>
              <a:graphicFrameLocks noChangeAspect="1"/>
            </p:cNvGraphicFramePr>
            <p:nvPr/>
          </p:nvGraphicFramePr>
          <p:xfrm>
            <a:off x="3503" y="1308"/>
            <a:ext cx="1480" cy="304"/>
          </p:xfrm>
          <a:graphic>
            <a:graphicData uri="http://schemas.openxmlformats.org/presentationml/2006/ole">
              <p:oleObj spid="_x0000_s310285" name="Equation" r:id="rId4" imgW="56433960" imgH="11575800" progId="">
                <p:embed/>
              </p:oleObj>
            </a:graphicData>
          </a:graphic>
        </p:graphicFrame>
        <p:graphicFrame>
          <p:nvGraphicFramePr>
            <p:cNvPr id="136199" name="Object 7"/>
            <p:cNvGraphicFramePr>
              <a:graphicFrameLocks noChangeAspect="1"/>
            </p:cNvGraphicFramePr>
            <p:nvPr/>
          </p:nvGraphicFramePr>
          <p:xfrm>
            <a:off x="471" y="1984"/>
            <a:ext cx="1464" cy="312"/>
          </p:xfrm>
          <a:graphic>
            <a:graphicData uri="http://schemas.openxmlformats.org/presentationml/2006/ole">
              <p:oleObj spid="_x0000_s310286" name="Equation" r:id="rId5" imgW="55823760" imgH="11880720" progId="">
                <p:embed/>
              </p:oleObj>
            </a:graphicData>
          </a:graphic>
        </p:graphicFrame>
        <p:graphicFrame>
          <p:nvGraphicFramePr>
            <p:cNvPr id="136200" name="Object 8"/>
            <p:cNvGraphicFramePr>
              <a:graphicFrameLocks noChangeAspect="1"/>
            </p:cNvGraphicFramePr>
            <p:nvPr/>
          </p:nvGraphicFramePr>
          <p:xfrm>
            <a:off x="2777" y="1988"/>
            <a:ext cx="1480" cy="304"/>
          </p:xfrm>
          <a:graphic>
            <a:graphicData uri="http://schemas.openxmlformats.org/presentationml/2006/ole">
              <p:oleObj spid="_x0000_s310287" name="Equation" r:id="rId6" imgW="56433960" imgH="11575800" progId="">
                <p:embed/>
              </p:oleObj>
            </a:graphicData>
          </a:graphic>
        </p:graphicFrame>
        <p:graphicFrame>
          <p:nvGraphicFramePr>
            <p:cNvPr id="136203" name="Object 11"/>
            <p:cNvGraphicFramePr>
              <a:graphicFrameLocks noChangeAspect="1"/>
            </p:cNvGraphicFramePr>
            <p:nvPr/>
          </p:nvGraphicFramePr>
          <p:xfrm>
            <a:off x="3243" y="2704"/>
            <a:ext cx="656" cy="272"/>
          </p:xfrm>
          <a:graphic>
            <a:graphicData uri="http://schemas.openxmlformats.org/presentationml/2006/ole">
              <p:oleObj spid="_x0000_s310288" name="Equation" r:id="rId7" imgW="25008840" imgH="10356120" progId="">
                <p:embed/>
              </p:oleObj>
            </a:graphicData>
          </a:graphic>
        </p:graphicFrame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1293813" y="118110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/>
              <a:t>解</a:t>
            </a:r>
          </a:p>
        </p:txBody>
      </p:sp>
      <p:graphicFrame>
        <p:nvGraphicFramePr>
          <p:cNvPr id="137230" name="Object 14"/>
          <p:cNvGraphicFramePr>
            <a:graphicFrameLocks noChangeAspect="1"/>
          </p:cNvGraphicFramePr>
          <p:nvPr/>
        </p:nvGraphicFramePr>
        <p:xfrm>
          <a:off x="1703388" y="3827463"/>
          <a:ext cx="5549900" cy="1041400"/>
        </p:xfrm>
        <a:graphic>
          <a:graphicData uri="http://schemas.openxmlformats.org/presentationml/2006/ole">
            <p:oleObj spid="_x0000_s311308" name="Equation" r:id="rId3" imgW="133319160" imgH="24990120" progId="">
              <p:embed/>
            </p:oleObj>
          </a:graphicData>
        </a:graphic>
      </p:graphicFrame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39750" y="1123950"/>
            <a:ext cx="7991475" cy="2314575"/>
            <a:chOff x="340" y="436"/>
            <a:chExt cx="5034" cy="1458"/>
          </a:xfrm>
        </p:grpSpPr>
        <p:sp>
          <p:nvSpPr>
            <p:cNvPr id="137226" name="Text Box 10"/>
            <p:cNvSpPr txBox="1">
              <a:spLocks noChangeArrowheads="1"/>
            </p:cNvSpPr>
            <p:nvPr/>
          </p:nvSpPr>
          <p:spPr bwMode="auto">
            <a:xfrm>
              <a:off x="340" y="436"/>
              <a:ext cx="5034" cy="1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2800" b="1"/>
                <a:t>                </a:t>
              </a:r>
              <a:r>
                <a:rPr lang="zh-CN" altLang="en-US" sz="2800" b="1"/>
                <a:t>依题意 </a:t>
              </a:r>
              <a:r>
                <a:rPr lang="en-US" altLang="zh-CN" sz="2800" b="1"/>
                <a:t>, </a:t>
              </a:r>
              <a:r>
                <a:rPr lang="zh-CN" altLang="en-US" sz="2800" b="1"/>
                <a:t>可认为分别来自两总体的样本是相互独立的</a:t>
              </a:r>
              <a:r>
                <a:rPr lang="en-US" altLang="zh-CN" sz="2800" b="1"/>
                <a:t>.</a:t>
              </a:r>
              <a:r>
                <a:rPr lang="zh-CN" altLang="en-US" sz="2800" b="1"/>
                <a:t>又因为由假设两总体的</a:t>
              </a:r>
              <a:r>
                <a:rPr lang="zh-CN" altLang="en-US" sz="2800" b="1">
                  <a:solidFill>
                    <a:schemeClr val="accent1"/>
                  </a:solidFill>
                </a:rPr>
                <a:t>方差相等</a:t>
              </a:r>
              <a:r>
                <a:rPr lang="zh-CN" altLang="en-US" sz="2800" b="1"/>
                <a:t> </a:t>
              </a:r>
              <a:r>
                <a:rPr lang="en-US" altLang="zh-CN" sz="2800" b="1"/>
                <a:t>,</a:t>
              </a:r>
              <a:r>
                <a:rPr lang="zh-CN" altLang="en-US" sz="2800" b="1"/>
                <a:t>但</a:t>
              </a:r>
              <a:r>
                <a:rPr lang="zh-CN" altLang="en-US" sz="2800" b="1">
                  <a:solidFill>
                    <a:schemeClr val="accent1"/>
                  </a:solidFill>
                </a:rPr>
                <a:t>数值未知</a:t>
              </a:r>
              <a:r>
                <a:rPr lang="zh-CN" altLang="en-US" sz="2800" b="1"/>
                <a:t> </a:t>
              </a:r>
              <a:r>
                <a:rPr lang="en-US" altLang="zh-CN" sz="2800" b="1"/>
                <a:t>,</a:t>
              </a:r>
              <a:r>
                <a:rPr lang="zh-CN" altLang="en-US" sz="2800" b="1"/>
                <a:t>故两总体均值差            </a:t>
              </a:r>
              <a:r>
                <a:rPr lang="zh-CN" altLang="zh-CN" sz="2800" b="1">
                  <a:solidFill>
                    <a:schemeClr val="accent1"/>
                  </a:solidFill>
                </a:rPr>
                <a:t>的</a:t>
              </a:r>
              <a:r>
                <a:rPr lang="zh-CN" altLang="en-US" sz="2800" b="1">
                  <a:solidFill>
                    <a:schemeClr val="accent1"/>
                  </a:solidFill>
                </a:rPr>
                <a:t>置信水平为</a:t>
              </a:r>
            </a:p>
            <a:p>
              <a:pPr algn="l">
                <a:lnSpc>
                  <a:spcPct val="130000"/>
                </a:lnSpc>
              </a:pPr>
              <a:r>
                <a:rPr lang="zh-CN" altLang="en-US" sz="2800" b="1">
                  <a:solidFill>
                    <a:schemeClr val="accent1"/>
                  </a:solidFill>
                </a:rPr>
                <a:t>的置信区间</a:t>
              </a:r>
              <a:r>
                <a:rPr lang="zh-CN" altLang="en-US" sz="2800" b="1"/>
                <a:t>为</a:t>
              </a:r>
            </a:p>
          </p:txBody>
        </p:sp>
        <p:graphicFrame>
          <p:nvGraphicFramePr>
            <p:cNvPr id="137229" name="Object 13"/>
            <p:cNvGraphicFramePr>
              <a:graphicFrameLocks noChangeAspect="1"/>
            </p:cNvGraphicFramePr>
            <p:nvPr/>
          </p:nvGraphicFramePr>
          <p:xfrm>
            <a:off x="2788" y="1253"/>
            <a:ext cx="656" cy="272"/>
          </p:xfrm>
          <a:graphic>
            <a:graphicData uri="http://schemas.openxmlformats.org/presentationml/2006/ole">
              <p:oleObj spid="_x0000_s311309" name="Equation" r:id="rId4" imgW="1029600" imgH="419040" progId="">
                <p:embed/>
              </p:oleObj>
            </a:graphicData>
          </a:graphic>
        </p:graphicFrame>
        <p:graphicFrame>
          <p:nvGraphicFramePr>
            <p:cNvPr id="137231" name="Object 15"/>
            <p:cNvGraphicFramePr>
              <a:graphicFrameLocks noChangeAspect="1"/>
            </p:cNvGraphicFramePr>
            <p:nvPr/>
          </p:nvGraphicFramePr>
          <p:xfrm>
            <a:off x="4830" y="1253"/>
            <a:ext cx="448" cy="200"/>
          </p:xfrm>
          <a:graphic>
            <a:graphicData uri="http://schemas.openxmlformats.org/presentationml/2006/ole">
              <p:oleObj spid="_x0000_s311310" name="Equation" r:id="rId5" imgW="17076240" imgH="7612200" progId="">
                <p:embed/>
              </p:oleObj>
            </a:graphicData>
          </a:graphic>
        </p:graphicFrame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81025" y="5330825"/>
            <a:ext cx="6664325" cy="977900"/>
            <a:chOff x="366" y="2859"/>
            <a:chExt cx="4198" cy="616"/>
          </a:xfrm>
        </p:grpSpPr>
        <p:sp>
          <p:nvSpPr>
            <p:cNvPr id="137237" name="Rectangle 21"/>
            <p:cNvSpPr>
              <a:spLocks noChangeArrowheads="1"/>
            </p:cNvSpPr>
            <p:nvPr/>
          </p:nvSpPr>
          <p:spPr bwMode="auto">
            <a:xfrm>
              <a:off x="366" y="2921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其中</a:t>
              </a:r>
            </a:p>
          </p:txBody>
        </p:sp>
        <p:graphicFrame>
          <p:nvGraphicFramePr>
            <p:cNvPr id="137238" name="Object 22"/>
            <p:cNvGraphicFramePr>
              <a:graphicFrameLocks noChangeAspect="1"/>
            </p:cNvGraphicFramePr>
            <p:nvPr/>
          </p:nvGraphicFramePr>
          <p:xfrm>
            <a:off x="985" y="2932"/>
            <a:ext cx="944" cy="368"/>
          </p:xfrm>
          <a:graphic>
            <a:graphicData uri="http://schemas.openxmlformats.org/presentationml/2006/ole">
              <p:oleObj spid="_x0000_s311311" name="Equation" r:id="rId6" imgW="35992440" imgH="14014800" progId="">
                <p:embed/>
              </p:oleObj>
            </a:graphicData>
          </a:graphic>
        </p:graphicFrame>
        <p:graphicFrame>
          <p:nvGraphicFramePr>
            <p:cNvPr id="137239" name="Object 23"/>
            <p:cNvGraphicFramePr>
              <a:graphicFrameLocks noChangeAspect="1"/>
            </p:cNvGraphicFramePr>
            <p:nvPr/>
          </p:nvGraphicFramePr>
          <p:xfrm>
            <a:off x="2084" y="2859"/>
            <a:ext cx="2480" cy="616"/>
          </p:xfrm>
          <a:graphic>
            <a:graphicData uri="http://schemas.openxmlformats.org/presentationml/2006/ole">
              <p:oleObj spid="_x0000_s311312" name="Equation" r:id="rId7" imgW="94571640" imgH="23465880" progId="">
                <p:embed/>
              </p:oleObj>
            </a:graphicData>
          </a:graphic>
        </p:graphicFrame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652463" y="1181100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/>
              <a:t>这里</a:t>
            </a:r>
          </a:p>
        </p:txBody>
      </p:sp>
      <p:graphicFrame>
        <p:nvGraphicFramePr>
          <p:cNvPr id="138250" name="Object 10"/>
          <p:cNvGraphicFramePr>
            <a:graphicFrameLocks noChangeAspect="1"/>
          </p:cNvGraphicFramePr>
          <p:nvPr/>
        </p:nvGraphicFramePr>
        <p:xfrm>
          <a:off x="1692275" y="1252538"/>
          <a:ext cx="6629400" cy="431800"/>
        </p:xfrm>
        <a:graphic>
          <a:graphicData uri="http://schemas.openxmlformats.org/presentationml/2006/ole">
            <p:oleObj spid="_x0000_s312338" name="Equation" r:id="rId3" imgW="159252840" imgH="10356120" progId="">
              <p:embed/>
            </p:oleObj>
          </a:graphicData>
        </a:graphic>
      </p:graphicFrame>
      <p:graphicFrame>
        <p:nvGraphicFramePr>
          <p:cNvPr id="138251" name="Object 11"/>
          <p:cNvGraphicFramePr>
            <a:graphicFrameLocks noChangeAspect="1"/>
          </p:cNvGraphicFramePr>
          <p:nvPr/>
        </p:nvGraphicFramePr>
        <p:xfrm>
          <a:off x="755650" y="1993900"/>
          <a:ext cx="2438400" cy="482600"/>
        </p:xfrm>
        <a:graphic>
          <a:graphicData uri="http://schemas.openxmlformats.org/presentationml/2006/ole">
            <p:oleObj spid="_x0000_s312339" name="Equation" r:id="rId4" imgW="58569840" imgH="11575800" progId="">
              <p:embed/>
            </p:oleObj>
          </a:graphicData>
        </a:graphic>
      </p:graphicFrame>
      <p:graphicFrame>
        <p:nvGraphicFramePr>
          <p:cNvPr id="138252" name="Object 12"/>
          <p:cNvGraphicFramePr>
            <a:graphicFrameLocks noChangeAspect="1"/>
          </p:cNvGraphicFramePr>
          <p:nvPr/>
        </p:nvGraphicFramePr>
        <p:xfrm>
          <a:off x="6227763" y="1974850"/>
          <a:ext cx="1803400" cy="431800"/>
        </p:xfrm>
        <a:graphic>
          <a:graphicData uri="http://schemas.openxmlformats.org/presentationml/2006/ole">
            <p:oleObj spid="_x0000_s312340" name="Equation" r:id="rId5" imgW="43314840" imgH="10356120" progId="">
              <p:embed/>
            </p:oleObj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39750" y="2765425"/>
            <a:ext cx="8208963" cy="1203325"/>
            <a:chOff x="340" y="1570"/>
            <a:chExt cx="5171" cy="758"/>
          </a:xfrm>
        </p:grpSpPr>
        <p:sp>
          <p:nvSpPr>
            <p:cNvPr id="138254" name="Rectangle 14"/>
            <p:cNvSpPr>
              <a:spLocks noChangeArrowheads="1"/>
            </p:cNvSpPr>
            <p:nvPr/>
          </p:nvSpPr>
          <p:spPr bwMode="auto">
            <a:xfrm>
              <a:off x="340" y="1570"/>
              <a:ext cx="5171" cy="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2800" b="1"/>
                <a:t>故两总体均值差            </a:t>
              </a:r>
              <a:r>
                <a:rPr lang="zh-CN" altLang="zh-CN" sz="2800" b="1">
                  <a:solidFill>
                    <a:schemeClr val="accent1"/>
                  </a:solidFill>
                </a:rPr>
                <a:t>的</a:t>
              </a:r>
              <a:r>
                <a:rPr lang="zh-CN" altLang="en-US" sz="2800" b="1">
                  <a:solidFill>
                    <a:schemeClr val="accent1"/>
                  </a:solidFill>
                </a:rPr>
                <a:t>置信水平为</a:t>
              </a:r>
              <a:r>
                <a:rPr lang="en-US" altLang="zh-CN" sz="2800" b="1">
                  <a:solidFill>
                    <a:schemeClr val="accent1"/>
                  </a:solidFill>
                </a:rPr>
                <a:t>0.95 </a:t>
              </a:r>
              <a:r>
                <a:rPr lang="zh-CN" altLang="en-US" sz="2800" b="1">
                  <a:solidFill>
                    <a:schemeClr val="accent1"/>
                  </a:solidFill>
                </a:rPr>
                <a:t>的置信区间</a:t>
              </a:r>
              <a:r>
                <a:rPr lang="zh-CN" altLang="en-US" sz="2800" b="1"/>
                <a:t>为</a:t>
              </a:r>
            </a:p>
          </p:txBody>
        </p:sp>
        <p:graphicFrame>
          <p:nvGraphicFramePr>
            <p:cNvPr id="138255" name="Object 15"/>
            <p:cNvGraphicFramePr>
              <a:graphicFrameLocks noChangeAspect="1"/>
            </p:cNvGraphicFramePr>
            <p:nvPr/>
          </p:nvGraphicFramePr>
          <p:xfrm>
            <a:off x="2018" y="1661"/>
            <a:ext cx="656" cy="272"/>
          </p:xfrm>
          <a:graphic>
            <a:graphicData uri="http://schemas.openxmlformats.org/presentationml/2006/ole">
              <p:oleObj spid="_x0000_s312341" name="Equation" r:id="rId6" imgW="1029600" imgH="419040" progId="">
                <p:embed/>
              </p:oleObj>
            </a:graphicData>
          </a:graphic>
        </p:graphicFrame>
      </p:grpSp>
      <p:graphicFrame>
        <p:nvGraphicFramePr>
          <p:cNvPr id="138257" name="Object 17"/>
          <p:cNvGraphicFramePr>
            <a:graphicFrameLocks noChangeAspect="1"/>
          </p:cNvGraphicFramePr>
          <p:nvPr/>
        </p:nvGraphicFramePr>
        <p:xfrm>
          <a:off x="3276600" y="1901825"/>
          <a:ext cx="1384300" cy="495300"/>
        </p:xfrm>
        <a:graphic>
          <a:graphicData uri="http://schemas.openxmlformats.org/presentationml/2006/ole">
            <p:oleObj spid="_x0000_s312342" name="Equation" r:id="rId7" imgW="33246360" imgH="11880720" progId="">
              <p:embed/>
            </p:oleObj>
          </a:graphicData>
        </a:graphic>
      </p:graphicFrame>
      <p:graphicFrame>
        <p:nvGraphicFramePr>
          <p:cNvPr id="138258" name="Object 18"/>
          <p:cNvGraphicFramePr>
            <a:graphicFrameLocks noChangeAspect="1"/>
          </p:cNvGraphicFramePr>
          <p:nvPr/>
        </p:nvGraphicFramePr>
        <p:xfrm>
          <a:off x="4787900" y="1901825"/>
          <a:ext cx="1397000" cy="495300"/>
        </p:xfrm>
        <a:graphic>
          <a:graphicData uri="http://schemas.openxmlformats.org/presentationml/2006/ole">
            <p:oleObj spid="_x0000_s312343" name="Equation" r:id="rId8" imgW="33551640" imgH="11880720" progId="">
              <p:embed/>
            </p:oleObj>
          </a:graphicData>
        </a:graphic>
      </p:graphicFrame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795338" y="4206875"/>
            <a:ext cx="7305675" cy="1041400"/>
            <a:chOff x="340" y="2478"/>
            <a:chExt cx="4602" cy="656"/>
          </a:xfrm>
        </p:grpSpPr>
        <p:graphicFrame>
          <p:nvGraphicFramePr>
            <p:cNvPr id="138256" name="Object 16"/>
            <p:cNvGraphicFramePr>
              <a:graphicFrameLocks noChangeAspect="1"/>
            </p:cNvGraphicFramePr>
            <p:nvPr/>
          </p:nvGraphicFramePr>
          <p:xfrm>
            <a:off x="340" y="2478"/>
            <a:ext cx="3496" cy="656"/>
          </p:xfrm>
          <a:graphic>
            <a:graphicData uri="http://schemas.openxmlformats.org/presentationml/2006/ole">
              <p:oleObj spid="_x0000_s312344" name="Equation" r:id="rId9" imgW="5549040" imgH="1028880" progId="">
                <p:embed/>
              </p:oleObj>
            </a:graphicData>
          </a:graphic>
        </p:graphicFrame>
        <p:graphicFrame>
          <p:nvGraphicFramePr>
            <p:cNvPr id="138259" name="Object 19"/>
            <p:cNvGraphicFramePr>
              <a:graphicFrameLocks noChangeAspect="1"/>
            </p:cNvGraphicFramePr>
            <p:nvPr/>
          </p:nvGraphicFramePr>
          <p:xfrm>
            <a:off x="3878" y="2659"/>
            <a:ext cx="1064" cy="248"/>
          </p:xfrm>
          <a:graphic>
            <a:graphicData uri="http://schemas.openxmlformats.org/presentationml/2006/ole">
              <p:oleObj spid="_x0000_s312345" name="Equation" r:id="rId10" imgW="40568760" imgH="9441720" progId="">
                <p:embed/>
              </p:oleObj>
            </a:graphicData>
          </a:graphic>
        </p:graphicFrame>
      </p:grpSp>
      <p:sp>
        <p:nvSpPr>
          <p:cNvPr id="138261" name="Text Box 21"/>
          <p:cNvSpPr txBox="1">
            <a:spLocks noChangeArrowheads="1"/>
          </p:cNvSpPr>
          <p:nvPr/>
        </p:nvSpPr>
        <p:spPr bwMode="auto">
          <a:xfrm>
            <a:off x="611188" y="5357813"/>
            <a:ext cx="2879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即  </a:t>
            </a:r>
            <a:r>
              <a:rPr lang="en-US" altLang="zh-CN" sz="2800" b="1"/>
              <a:t>(3.07, 4.93) .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3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684213" y="250825"/>
            <a:ext cx="30572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最大似然估计</a:t>
            </a:r>
            <a:r>
              <a:rPr lang="zh-CN" altLang="en-US" sz="32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法</a:t>
            </a: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914400" y="17526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zh-CN" sz="2400"/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468313" y="836613"/>
            <a:ext cx="8496300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accent2"/>
                </a:solidFill>
                <a:ea typeface="黑体" pitchFamily="49" charset="-122"/>
              </a:rPr>
              <a:t>       </a:t>
            </a:r>
            <a:r>
              <a:rPr lang="zh-CN" altLang="en-US" u="sng">
                <a:solidFill>
                  <a:schemeClr val="accent2"/>
                </a:solidFill>
                <a:ea typeface="黑体" pitchFamily="49" charset="-122"/>
              </a:rPr>
              <a:t>最大似然估计法</a:t>
            </a:r>
            <a:r>
              <a:rPr lang="zh-CN" altLang="en-US">
                <a:solidFill>
                  <a:schemeClr val="accent2"/>
                </a:solidFill>
                <a:ea typeface="楷体_GB2312" pitchFamily="49" charset="-122"/>
              </a:rPr>
              <a:t>是求点估计的另一种方法。它最早是由德国数学家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高斯</a:t>
            </a:r>
            <a:r>
              <a:rPr lang="zh-CN" altLang="en-US">
                <a:solidFill>
                  <a:schemeClr val="accent2"/>
                </a:solidFill>
                <a:ea typeface="楷体_GB2312" pitchFamily="49" charset="-122"/>
              </a:rPr>
              <a:t>于</a:t>
            </a:r>
            <a:r>
              <a:rPr lang="en-US" altLang="zh-CN">
                <a:solidFill>
                  <a:schemeClr val="accent2"/>
                </a:solidFill>
                <a:ea typeface="楷体_GB2312" pitchFamily="49" charset="-122"/>
              </a:rPr>
              <a:t>1821</a:t>
            </a:r>
            <a:r>
              <a:rPr lang="zh-CN" altLang="en-US">
                <a:solidFill>
                  <a:schemeClr val="accent2"/>
                </a:solidFill>
                <a:ea typeface="楷体_GB2312" pitchFamily="49" charset="-122"/>
              </a:rPr>
              <a:t>年所提出，后来为英国统计学家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费希尔</a:t>
            </a:r>
            <a:r>
              <a:rPr lang="zh-CN" altLang="en-US">
                <a:solidFill>
                  <a:schemeClr val="accent2"/>
                </a:solidFill>
                <a:ea typeface="楷体_GB2312" pitchFamily="49" charset="-122"/>
              </a:rPr>
              <a:t>在</a:t>
            </a:r>
            <a:r>
              <a:rPr lang="en-US" altLang="zh-CN">
                <a:solidFill>
                  <a:schemeClr val="accent2"/>
                </a:solidFill>
                <a:ea typeface="楷体_GB2312" pitchFamily="49" charset="-122"/>
              </a:rPr>
              <a:t>1912</a:t>
            </a:r>
            <a:r>
              <a:rPr lang="zh-CN" altLang="en-US">
                <a:solidFill>
                  <a:schemeClr val="accent2"/>
                </a:solidFill>
                <a:ea typeface="楷体_GB2312" pitchFamily="49" charset="-122"/>
              </a:rPr>
              <a:t>年重新提出并做了进一步的研究。这是目前仍然得到最广泛应用的一种方法。它是建立在极大似然原理的基础上的一个统计方法。</a:t>
            </a:r>
            <a:endParaRPr lang="zh-CN" altLang="en-US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4693" name="Line 5"/>
          <p:cNvSpPr>
            <a:spLocks noChangeShapeType="1"/>
          </p:cNvSpPr>
          <p:nvPr/>
        </p:nvSpPr>
        <p:spPr bwMode="auto">
          <a:xfrm>
            <a:off x="728663" y="836613"/>
            <a:ext cx="3962400" cy="0"/>
          </a:xfrm>
          <a:prstGeom prst="line">
            <a:avLst/>
          </a:prstGeom>
          <a:noFill/>
          <a:ln w="38100">
            <a:solidFill>
              <a:srgbClr val="99CC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468313" y="3357563"/>
            <a:ext cx="8496300" cy="291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     </a:t>
            </a:r>
            <a:r>
              <a:rPr lang="zh-CN" altLang="en-US" u="sng" dirty="0">
                <a:solidFill>
                  <a:schemeClr val="accent2"/>
                </a:solidFill>
                <a:ea typeface="黑体" pitchFamily="49" charset="-122"/>
              </a:rPr>
              <a:t>最大似然法原理的直观想法</a:t>
            </a:r>
            <a:r>
              <a:rPr lang="en-US" altLang="zh-CN" u="sng" dirty="0"/>
              <a:t>: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CC0000"/>
                </a:solidFill>
                <a:ea typeface="楷体_GB2312" pitchFamily="49" charset="-122"/>
              </a:rPr>
              <a:t>“</a:t>
            </a:r>
            <a:r>
              <a:rPr lang="zh-CN" altLang="en-US" dirty="0">
                <a:solidFill>
                  <a:srgbClr val="CC0000"/>
                </a:solidFill>
                <a:ea typeface="楷体_GB2312" pitchFamily="49" charset="-122"/>
              </a:rPr>
              <a:t>概率最大的事件最可能出现”</a:t>
            </a:r>
            <a:r>
              <a:rPr lang="en-US" altLang="zh-CN" dirty="0">
                <a:ea typeface="楷体_GB2312" pitchFamily="49" charset="-122"/>
              </a:rPr>
              <a:t>.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例如有一个事件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若知道它出现的概率只能是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0.01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0.99,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而在一次观测中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此事件出现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此时自然会说它的概率应为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0.99.</a:t>
            </a:r>
            <a:r>
              <a:rPr lang="zh-CN" altLang="en-US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因此</a:t>
            </a:r>
            <a:r>
              <a:rPr lang="en-US" altLang="zh-CN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参数估计的极大似然法是要</a:t>
            </a:r>
            <a:r>
              <a:rPr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选取这样的值来作为参数的估计值</a:t>
            </a:r>
            <a:r>
              <a:rPr lang="en-US" altLang="zh-CN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使得当参数取这一数值时</a:t>
            </a:r>
            <a:r>
              <a:rPr lang="en-US" altLang="zh-CN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观测结果出现的可能性为最大</a:t>
            </a:r>
            <a:r>
              <a:rPr lang="en-US" altLang="zh-CN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.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autoUpdateAnimBg="0"/>
      <p:bldP spid="114694" grpId="0" autoUpdateAnimBg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8" name="Rectangle 1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7848600" cy="609600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三、</a:t>
            </a:r>
            <a:r>
              <a:rPr lang="zh-CN" altLang="zh-CN" sz="3600" b="1" dirty="0">
                <a:latin typeface="楷体_GB2312" pitchFamily="49" charset="-122"/>
                <a:ea typeface="楷体_GB2312" pitchFamily="49" charset="-122"/>
              </a:rPr>
              <a:t>双正态总体方差比的置信区间</a:t>
            </a:r>
            <a:endParaRPr lang="zh-CN" altLang="en-US" sz="36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70349" name="Object 13"/>
          <p:cNvGraphicFramePr>
            <a:graphicFrameLocks noChangeAspect="1"/>
          </p:cNvGraphicFramePr>
          <p:nvPr/>
        </p:nvGraphicFramePr>
        <p:xfrm>
          <a:off x="304800" y="1447800"/>
          <a:ext cx="8839200" cy="2255838"/>
        </p:xfrm>
        <a:graphic>
          <a:graphicData uri="http://schemas.openxmlformats.org/presentationml/2006/ole">
            <p:oleObj spid="_x0000_s93190" name="Equation" r:id="rId4" imgW="3644900" imgH="1041400" progId="">
              <p:embed/>
            </p:oleObj>
          </a:graphicData>
        </a:graphic>
      </p:graphicFrame>
      <p:sp>
        <p:nvSpPr>
          <p:cNvPr id="270350" name="Text Box 14"/>
          <p:cNvSpPr txBox="1">
            <a:spLocks noChangeArrowheads="1"/>
          </p:cNvSpPr>
          <p:nvPr/>
        </p:nvSpPr>
        <p:spPr bwMode="auto">
          <a:xfrm>
            <a:off x="533400" y="4191000"/>
            <a:ext cx="28194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rgbClr val="FF33CC"/>
                </a:solidFill>
                <a:latin typeface="Arial" charset="0"/>
                <a:ea typeface="仿宋_GB2312" pitchFamily="49" charset="-122"/>
              </a:rPr>
              <a:t>假定</a:t>
            </a:r>
            <a:r>
              <a:rPr lang="zh-CN" altLang="en-US">
                <a:solidFill>
                  <a:srgbClr val="FF33CC"/>
                </a:solidFill>
                <a:latin typeface="Arial" charset="0"/>
                <a:ea typeface="仿宋_GB2312" pitchFamily="49" charset="-122"/>
                <a:sym typeface="Symbol" pitchFamily="18" charset="2"/>
              </a:rPr>
              <a:t></a:t>
            </a:r>
            <a:r>
              <a:rPr lang="en-US" altLang="zh-CN" baseline="-25000">
                <a:solidFill>
                  <a:srgbClr val="FF33CC"/>
                </a:solidFill>
                <a:latin typeface="Arial" charset="0"/>
                <a:ea typeface="仿宋_GB2312" pitchFamily="49" charset="-122"/>
              </a:rPr>
              <a:t>1</a:t>
            </a:r>
            <a:r>
              <a:rPr lang="zh-CN" altLang="en-US">
                <a:solidFill>
                  <a:srgbClr val="FF33CC"/>
                </a:solidFill>
                <a:latin typeface="Arial" charset="0"/>
                <a:ea typeface="仿宋_GB2312" pitchFamily="49" charset="-122"/>
              </a:rPr>
              <a:t>，</a:t>
            </a:r>
            <a:r>
              <a:rPr lang="zh-CN" altLang="en-US">
                <a:solidFill>
                  <a:srgbClr val="FF33CC"/>
                </a:solidFill>
                <a:latin typeface="Arial" charset="0"/>
                <a:ea typeface="仿宋_GB2312" pitchFamily="49" charset="-122"/>
                <a:sym typeface="Symbol" pitchFamily="18" charset="2"/>
              </a:rPr>
              <a:t></a:t>
            </a:r>
            <a:r>
              <a:rPr lang="en-US" altLang="zh-CN" baseline="-25000">
                <a:solidFill>
                  <a:srgbClr val="FF33CC"/>
                </a:solidFill>
                <a:latin typeface="Arial" charset="0"/>
                <a:ea typeface="仿宋_GB2312" pitchFamily="49" charset="-122"/>
              </a:rPr>
              <a:t>2</a:t>
            </a:r>
            <a:r>
              <a:rPr lang="zh-CN" altLang="en-US" b="0">
                <a:solidFill>
                  <a:srgbClr val="FF33CC"/>
                </a:solidFill>
                <a:latin typeface="Arial" charset="0"/>
                <a:ea typeface="仿宋_GB2312" pitchFamily="49" charset="-122"/>
              </a:rPr>
              <a:t>未知</a:t>
            </a:r>
          </a:p>
        </p:txBody>
      </p:sp>
      <p:graphicFrame>
        <p:nvGraphicFramePr>
          <p:cNvPr id="270354" name="Object 18"/>
          <p:cNvGraphicFramePr>
            <a:graphicFrameLocks noChangeAspect="1"/>
          </p:cNvGraphicFramePr>
          <p:nvPr/>
        </p:nvGraphicFramePr>
        <p:xfrm>
          <a:off x="1447800" y="5029200"/>
          <a:ext cx="5029200" cy="1273175"/>
        </p:xfrm>
        <a:graphic>
          <a:graphicData uri="http://schemas.openxmlformats.org/presentationml/2006/ole">
            <p:oleObj spid="_x0000_s93191" name="Equation" r:id="rId5" imgW="1816100" imgH="457200" progId="">
              <p:embed/>
            </p:oleObj>
          </a:graphicData>
        </a:graphic>
      </p:graphicFrame>
    </p:spTree>
  </p:cSld>
  <p:clrMapOvr>
    <a:masterClrMapping/>
  </p:clrMapOvr>
  <p:transition advTm="10000"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0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0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0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8" grpId="0" autoUpdateAnimBg="0"/>
      <p:bldP spid="270350" grpId="0" build="p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9170" name="Object 2"/>
          <p:cNvGraphicFramePr>
            <a:graphicFrameLocks noChangeAspect="1"/>
          </p:cNvGraphicFramePr>
          <p:nvPr/>
        </p:nvGraphicFramePr>
        <p:xfrm>
          <a:off x="1295400" y="2667000"/>
          <a:ext cx="6296025" cy="1252538"/>
        </p:xfrm>
        <a:graphic>
          <a:graphicData uri="http://schemas.openxmlformats.org/presentationml/2006/ole">
            <p:oleObj spid="_x0000_s94216" name="Equation" r:id="rId4" imgW="2438400" imgH="482600" progId="">
              <p:embed/>
            </p:oleObj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81000" y="1600200"/>
            <a:ext cx="4883150" cy="722313"/>
            <a:chOff x="288" y="288"/>
            <a:chExt cx="3076" cy="455"/>
          </a:xfrm>
        </p:grpSpPr>
        <p:graphicFrame>
          <p:nvGraphicFramePr>
            <p:cNvPr id="519174" name="Object 6"/>
            <p:cNvGraphicFramePr>
              <a:graphicFrameLocks noChangeAspect="1"/>
            </p:cNvGraphicFramePr>
            <p:nvPr/>
          </p:nvGraphicFramePr>
          <p:xfrm>
            <a:off x="1152" y="288"/>
            <a:ext cx="864" cy="455"/>
          </p:xfrm>
          <a:graphic>
            <a:graphicData uri="http://schemas.openxmlformats.org/presentationml/2006/ole">
              <p:oleObj spid="_x0000_s94217" name="Equation" r:id="rId5" imgW="457200" imgH="241300" progId="">
                <p:embed/>
              </p:oleObj>
            </a:graphicData>
          </a:graphic>
        </p:graphicFrame>
        <p:sp>
          <p:nvSpPr>
            <p:cNvPr id="519175" name="Rectangle 7"/>
            <p:cNvSpPr>
              <a:spLocks noChangeArrowheads="1"/>
            </p:cNvSpPr>
            <p:nvPr/>
          </p:nvSpPr>
          <p:spPr bwMode="auto">
            <a:xfrm>
              <a:off x="288" y="351"/>
              <a:ext cx="88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3200" b="0">
                  <a:latin typeface="Arial" charset="0"/>
                  <a:ea typeface="楷体_GB2312" pitchFamily="49" charset="-122"/>
                </a:rPr>
                <a:t>可解得</a:t>
              </a:r>
            </a:p>
          </p:txBody>
        </p:sp>
        <p:sp>
          <p:nvSpPr>
            <p:cNvPr id="519176" name="Rectangle 8"/>
            <p:cNvSpPr>
              <a:spLocks noChangeArrowheads="1"/>
            </p:cNvSpPr>
            <p:nvPr/>
          </p:nvSpPr>
          <p:spPr bwMode="auto">
            <a:xfrm>
              <a:off x="1968" y="351"/>
              <a:ext cx="139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3200" b="0">
                  <a:latin typeface="Arial" charset="0"/>
                  <a:ea typeface="楷体_GB2312" pitchFamily="49" charset="-122"/>
                </a:rPr>
                <a:t>的置信区间</a:t>
              </a:r>
            </a:p>
          </p:txBody>
        </p:sp>
      </p:grpSp>
      <p:graphicFrame>
        <p:nvGraphicFramePr>
          <p:cNvPr id="519178" name="Object 10"/>
          <p:cNvGraphicFramePr>
            <a:graphicFrameLocks noChangeAspect="1"/>
          </p:cNvGraphicFramePr>
          <p:nvPr/>
        </p:nvGraphicFramePr>
        <p:xfrm>
          <a:off x="304800" y="609600"/>
          <a:ext cx="8839200" cy="588963"/>
        </p:xfrm>
        <a:graphic>
          <a:graphicData uri="http://schemas.openxmlformats.org/presentationml/2006/ole">
            <p:oleObj spid="_x0000_s94218" name="Equation" r:id="rId6" imgW="3441700" imgH="228600" progId="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68313" y="1268413"/>
            <a:ext cx="8137525" cy="4537075"/>
            <a:chOff x="385" y="527"/>
            <a:chExt cx="5126" cy="2858"/>
          </a:xfrm>
        </p:grpSpPr>
        <p:sp>
          <p:nvSpPr>
            <p:cNvPr id="141316" name="Rectangle 4"/>
            <p:cNvSpPr>
              <a:spLocks noChangeArrowheads="1"/>
            </p:cNvSpPr>
            <p:nvPr/>
          </p:nvSpPr>
          <p:spPr bwMode="auto">
            <a:xfrm>
              <a:off x="385" y="527"/>
              <a:ext cx="5126" cy="28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2800" b="1" dirty="0">
                  <a:solidFill>
                    <a:srgbClr val="CCFFFF"/>
                  </a:solidFill>
                </a:rPr>
                <a:t>         </a:t>
              </a:r>
              <a:r>
                <a:rPr lang="zh-CN" altLang="en-US" sz="2800" b="1" dirty="0" smtClean="0">
                  <a:solidFill>
                    <a:srgbClr val="CCFFFF"/>
                  </a:solidFill>
                </a:rPr>
                <a:t>例</a:t>
              </a:r>
              <a:r>
                <a:rPr lang="en-US" altLang="zh-CN" sz="2800" b="1" dirty="0" smtClean="0">
                  <a:solidFill>
                    <a:srgbClr val="CCFFFF"/>
                  </a:solidFill>
                </a:rPr>
                <a:t>     </a:t>
              </a:r>
              <a:r>
                <a:rPr lang="zh-CN" altLang="en-US" sz="2800" b="1" dirty="0"/>
                <a:t>研究由机器 </a:t>
              </a:r>
              <a:r>
                <a:rPr lang="en-US" altLang="zh-CN" sz="2800" dirty="0"/>
                <a:t>A</a:t>
              </a:r>
              <a:r>
                <a:rPr lang="en-US" altLang="zh-CN" sz="2800" b="1" dirty="0"/>
                <a:t> </a:t>
              </a:r>
              <a:r>
                <a:rPr lang="zh-CN" altLang="en-US" sz="2800" b="1" dirty="0"/>
                <a:t>和机器 </a:t>
              </a:r>
              <a:r>
                <a:rPr lang="en-US" altLang="zh-CN" sz="2800" b="1" i="1" dirty="0"/>
                <a:t>B</a:t>
              </a:r>
              <a:r>
                <a:rPr lang="en-US" altLang="zh-CN" sz="2800" b="1" dirty="0"/>
                <a:t> </a:t>
              </a:r>
              <a:r>
                <a:rPr lang="zh-CN" altLang="en-US" sz="2800" b="1" dirty="0"/>
                <a:t>生产的钢管的内径 </a:t>
              </a:r>
              <a:r>
                <a:rPr lang="en-US" altLang="zh-CN" sz="2800" b="1" dirty="0"/>
                <a:t>, </a:t>
              </a:r>
              <a:r>
                <a:rPr lang="zh-CN" altLang="en-US" sz="2800" b="1" dirty="0"/>
                <a:t>随机地抽取机器 </a:t>
              </a:r>
              <a:r>
                <a:rPr lang="en-US" altLang="zh-CN" sz="2800" dirty="0"/>
                <a:t>A</a:t>
              </a:r>
              <a:r>
                <a:rPr lang="zh-CN" altLang="en-US" sz="2800" b="1" dirty="0"/>
                <a:t>生产的钢管</a:t>
              </a:r>
              <a:r>
                <a:rPr lang="en-US" altLang="zh-CN" sz="2800" b="1" dirty="0"/>
                <a:t>18</a:t>
              </a:r>
              <a:r>
                <a:rPr lang="zh-CN" altLang="en-US" sz="2800" b="1" dirty="0"/>
                <a:t>只 </a:t>
              </a:r>
              <a:r>
                <a:rPr lang="en-US" altLang="zh-CN" sz="2800" b="1" dirty="0"/>
                <a:t>, </a:t>
              </a:r>
              <a:r>
                <a:rPr lang="zh-CN" altLang="en-US" sz="2800" b="1" dirty="0"/>
                <a:t>测得样本方差                              随机地取机器 </a:t>
              </a:r>
              <a:r>
                <a:rPr lang="en-US" altLang="zh-CN" sz="2800" b="1" i="1" dirty="0"/>
                <a:t>B</a:t>
              </a:r>
              <a:r>
                <a:rPr lang="en-US" altLang="zh-CN" sz="2800" b="1" dirty="0"/>
                <a:t> </a:t>
              </a:r>
              <a:r>
                <a:rPr lang="zh-CN" altLang="en-US" sz="2800" b="1" dirty="0"/>
                <a:t>生产的钢管</a:t>
              </a:r>
              <a:r>
                <a:rPr lang="en-US" altLang="zh-CN" sz="2800" b="1" dirty="0"/>
                <a:t>13</a:t>
              </a:r>
              <a:r>
                <a:rPr lang="zh-CN" altLang="en-US" sz="2800" b="1" dirty="0"/>
                <a:t>只 </a:t>
              </a:r>
              <a:r>
                <a:rPr lang="en-US" altLang="zh-CN" sz="2800" b="1" dirty="0"/>
                <a:t>,</a:t>
              </a:r>
              <a:r>
                <a:rPr lang="zh-CN" altLang="en-US" sz="2800" b="1" dirty="0"/>
                <a:t>测得样本方差                              设两样本相互独立 </a:t>
              </a:r>
              <a:r>
                <a:rPr lang="en-US" altLang="zh-CN" sz="2800" b="1" dirty="0"/>
                <a:t>,   </a:t>
              </a:r>
              <a:r>
                <a:rPr lang="zh-CN" altLang="en-US" sz="2800" b="1" dirty="0"/>
                <a:t>且设由机器 </a:t>
              </a:r>
              <a:r>
                <a:rPr lang="en-US" altLang="zh-CN" sz="2800" dirty="0"/>
                <a:t>A</a:t>
              </a:r>
              <a:r>
                <a:rPr lang="en-US" altLang="zh-CN" sz="2800" b="1" dirty="0"/>
                <a:t> </a:t>
              </a:r>
              <a:r>
                <a:rPr lang="zh-CN" altLang="en-US" sz="2800" b="1" dirty="0"/>
                <a:t>和机器 </a:t>
              </a:r>
              <a:r>
                <a:rPr lang="en-US" altLang="zh-CN" sz="2800" b="1" i="1" dirty="0"/>
                <a:t>B</a:t>
              </a:r>
              <a:r>
                <a:rPr lang="en-US" altLang="zh-CN" sz="2800" b="1" dirty="0"/>
                <a:t> </a:t>
              </a:r>
              <a:r>
                <a:rPr lang="zh-CN" altLang="en-US" sz="2800" b="1" dirty="0"/>
                <a:t>生产的钢管的内径分别服从正态分布                                      这里             </a:t>
              </a:r>
              <a:r>
                <a:rPr lang="en-US" altLang="zh-CN" sz="2800" b="1" dirty="0">
                  <a:solidFill>
                    <a:schemeClr val="accent1"/>
                  </a:solidFill>
                </a:rPr>
                <a:t>(</a:t>
              </a:r>
              <a:r>
                <a:rPr lang="en-US" altLang="zh-CN" sz="2800" b="1" i="1" dirty="0" err="1">
                  <a:solidFill>
                    <a:schemeClr val="accent1"/>
                  </a:solidFill>
                </a:rPr>
                <a:t>i</a:t>
              </a:r>
              <a:r>
                <a:rPr lang="en-US" altLang="zh-CN" sz="2800" b="1" i="1" dirty="0">
                  <a:solidFill>
                    <a:schemeClr val="accent1"/>
                  </a:solidFill>
                </a:rPr>
                <a:t> </a:t>
              </a:r>
              <a:r>
                <a:rPr lang="en-US" altLang="zh-CN" sz="2800" b="1" dirty="0">
                  <a:solidFill>
                    <a:schemeClr val="accent1"/>
                  </a:solidFill>
                </a:rPr>
                <a:t>=1,2)</a:t>
              </a:r>
              <a:r>
                <a:rPr lang="en-US" altLang="zh-CN" sz="2800" b="1" dirty="0"/>
                <a:t> </a:t>
              </a:r>
              <a:r>
                <a:rPr lang="zh-CN" altLang="en-US" sz="2800" b="1" dirty="0"/>
                <a:t>均未知 </a:t>
              </a:r>
              <a:r>
                <a:rPr lang="en-US" altLang="zh-CN" sz="2800" b="1" dirty="0"/>
                <a:t>.</a:t>
              </a:r>
              <a:r>
                <a:rPr lang="zh-CN" altLang="en-US" sz="2800" b="1" dirty="0"/>
                <a:t>试求方差比             </a:t>
              </a:r>
              <a:r>
                <a:rPr lang="zh-CN" altLang="zh-CN" sz="2800" b="1" dirty="0"/>
                <a:t>的</a:t>
              </a:r>
              <a:r>
                <a:rPr lang="zh-CN" altLang="en-US" sz="2800" b="1" dirty="0"/>
                <a:t>置信水平为 </a:t>
              </a:r>
              <a:r>
                <a:rPr lang="en-US" altLang="zh-CN" sz="2800" b="1" dirty="0">
                  <a:solidFill>
                    <a:schemeClr val="accent1"/>
                  </a:solidFill>
                </a:rPr>
                <a:t>0.90</a:t>
              </a:r>
              <a:r>
                <a:rPr lang="en-US" altLang="zh-CN" sz="2800" b="1" dirty="0"/>
                <a:t> </a:t>
              </a:r>
              <a:r>
                <a:rPr lang="zh-CN" altLang="en-US" sz="2800" b="1" dirty="0"/>
                <a:t>的置信区间</a:t>
              </a:r>
              <a:r>
                <a:rPr lang="en-US" altLang="zh-CN" sz="2800" b="1" dirty="0"/>
                <a:t>.</a:t>
              </a:r>
            </a:p>
          </p:txBody>
        </p:sp>
        <p:graphicFrame>
          <p:nvGraphicFramePr>
            <p:cNvPr id="141318" name="Object 6"/>
            <p:cNvGraphicFramePr>
              <a:graphicFrameLocks noChangeAspect="1"/>
            </p:cNvGraphicFramePr>
            <p:nvPr/>
          </p:nvGraphicFramePr>
          <p:xfrm>
            <a:off x="986" y="1302"/>
            <a:ext cx="1576" cy="304"/>
          </p:xfrm>
          <a:graphic>
            <a:graphicData uri="http://schemas.openxmlformats.org/presentationml/2006/ole">
              <p:oleObj spid="_x0000_s313356" name="Equation" r:id="rId3" imgW="60095160" imgH="11575800" progId="">
                <p:embed/>
              </p:oleObj>
            </a:graphicData>
          </a:graphic>
        </p:graphicFrame>
        <p:graphicFrame>
          <p:nvGraphicFramePr>
            <p:cNvPr id="141321" name="Object 9"/>
            <p:cNvGraphicFramePr>
              <a:graphicFrameLocks noChangeAspect="1"/>
            </p:cNvGraphicFramePr>
            <p:nvPr/>
          </p:nvGraphicFramePr>
          <p:xfrm>
            <a:off x="4830" y="2341"/>
            <a:ext cx="512" cy="304"/>
          </p:xfrm>
          <a:graphic>
            <a:graphicData uri="http://schemas.openxmlformats.org/presentationml/2006/ole">
              <p:oleObj spid="_x0000_s313357" name="Equation" r:id="rId4" imgW="19517040" imgH="11575800" progId="">
                <p:embed/>
              </p:oleObj>
            </a:graphicData>
          </a:graphic>
        </p:graphicFrame>
        <p:graphicFrame>
          <p:nvGraphicFramePr>
            <p:cNvPr id="141322" name="Object 10"/>
            <p:cNvGraphicFramePr>
              <a:graphicFrameLocks noChangeAspect="1"/>
            </p:cNvGraphicFramePr>
            <p:nvPr/>
          </p:nvGraphicFramePr>
          <p:xfrm>
            <a:off x="2426" y="1661"/>
            <a:ext cx="1568" cy="304"/>
          </p:xfrm>
          <a:graphic>
            <a:graphicData uri="http://schemas.openxmlformats.org/presentationml/2006/ole">
              <p:oleObj spid="_x0000_s313358" name="Equation" r:id="rId5" imgW="59790240" imgH="11575800" progId="">
                <p:embed/>
              </p:oleObj>
            </a:graphicData>
          </a:graphic>
        </p:graphicFrame>
        <p:graphicFrame>
          <p:nvGraphicFramePr>
            <p:cNvPr id="141323" name="Object 11"/>
            <p:cNvGraphicFramePr>
              <a:graphicFrameLocks noChangeAspect="1"/>
            </p:cNvGraphicFramePr>
            <p:nvPr/>
          </p:nvGraphicFramePr>
          <p:xfrm>
            <a:off x="2245" y="2341"/>
            <a:ext cx="2152" cy="368"/>
          </p:xfrm>
          <a:graphic>
            <a:graphicData uri="http://schemas.openxmlformats.org/presentationml/2006/ole">
              <p:oleObj spid="_x0000_s313359" name="Equation" r:id="rId6" imgW="82062360" imgH="14014800" progId="">
                <p:embed/>
              </p:oleObj>
            </a:graphicData>
          </a:graphic>
        </p:graphicFrame>
        <p:graphicFrame>
          <p:nvGraphicFramePr>
            <p:cNvPr id="141324" name="Object 12"/>
            <p:cNvGraphicFramePr>
              <a:graphicFrameLocks noChangeAspect="1"/>
            </p:cNvGraphicFramePr>
            <p:nvPr/>
          </p:nvGraphicFramePr>
          <p:xfrm>
            <a:off x="3152" y="2704"/>
            <a:ext cx="592" cy="304"/>
          </p:xfrm>
          <a:graphic>
            <a:graphicData uri="http://schemas.openxmlformats.org/presentationml/2006/ole">
              <p:oleObj spid="_x0000_s313360" name="Equation" r:id="rId7" imgW="22568040" imgH="11575800" progId="">
                <p:embed/>
              </p:oleObj>
            </a:graphicData>
          </a:graphic>
        </p:graphicFrame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2236788" y="908050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/>
              <a:t>这里</a:t>
            </a:r>
          </a:p>
        </p:txBody>
      </p:sp>
      <p:graphicFrame>
        <p:nvGraphicFramePr>
          <p:cNvPr id="142341" name="Object 5"/>
          <p:cNvGraphicFramePr>
            <a:graphicFrameLocks noChangeAspect="1"/>
          </p:cNvGraphicFramePr>
          <p:nvPr/>
        </p:nvGraphicFramePr>
        <p:xfrm>
          <a:off x="3346450" y="1012825"/>
          <a:ext cx="5257800" cy="419100"/>
        </p:xfrm>
        <a:graphic>
          <a:graphicData uri="http://schemas.openxmlformats.org/presentationml/2006/ole">
            <p:oleObj spid="_x0000_s314382" name="Equation" r:id="rId3" imgW="126302040" imgH="10051200" progId="">
              <p:embed/>
            </p:oleObj>
          </a:graphicData>
        </a:graphic>
      </p:graphicFrame>
      <p:graphicFrame>
        <p:nvGraphicFramePr>
          <p:cNvPr id="142342" name="Object 6"/>
          <p:cNvGraphicFramePr>
            <a:graphicFrameLocks noChangeAspect="1"/>
          </p:cNvGraphicFramePr>
          <p:nvPr/>
        </p:nvGraphicFramePr>
        <p:xfrm>
          <a:off x="5940425" y="1722438"/>
          <a:ext cx="2743200" cy="482600"/>
        </p:xfrm>
        <a:graphic>
          <a:graphicData uri="http://schemas.openxmlformats.org/presentationml/2006/ole">
            <p:oleObj spid="_x0000_s314383" name="Equation" r:id="rId4" imgW="65892240" imgH="11575800" progId="">
              <p:embed/>
            </p:oleObj>
          </a:graphicData>
        </a:graphic>
      </p:graphicFrame>
      <p:sp>
        <p:nvSpPr>
          <p:cNvPr id="142351" name="Text Box 15"/>
          <p:cNvSpPr txBox="1">
            <a:spLocks noChangeArrowheads="1"/>
          </p:cNvSpPr>
          <p:nvPr/>
        </p:nvSpPr>
        <p:spPr bwMode="auto">
          <a:xfrm>
            <a:off x="612775" y="5862638"/>
            <a:ext cx="2879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/>
              <a:t>即  </a:t>
            </a:r>
            <a:r>
              <a:rPr lang="en-US" altLang="zh-CN" sz="2800" b="1"/>
              <a:t>(0.45 , 2.79) .</a:t>
            </a:r>
          </a:p>
        </p:txBody>
      </p:sp>
      <p:graphicFrame>
        <p:nvGraphicFramePr>
          <p:cNvPr id="142352" name="Object 16"/>
          <p:cNvGraphicFramePr>
            <a:graphicFrameLocks noChangeAspect="1"/>
          </p:cNvGraphicFramePr>
          <p:nvPr/>
        </p:nvGraphicFramePr>
        <p:xfrm>
          <a:off x="684213" y="1700213"/>
          <a:ext cx="5257800" cy="482600"/>
        </p:xfrm>
        <a:graphic>
          <a:graphicData uri="http://schemas.openxmlformats.org/presentationml/2006/ole">
            <p:oleObj spid="_x0000_s314384" name="Equation" r:id="rId5" imgW="126302040" imgH="11575800" progId="">
              <p:embed/>
            </p:oleObj>
          </a:graphicData>
        </a:graphic>
      </p:graphicFrame>
      <p:sp>
        <p:nvSpPr>
          <p:cNvPr id="142353" name="Rectangle 17"/>
          <p:cNvSpPr>
            <a:spLocks noChangeArrowheads="1"/>
          </p:cNvSpPr>
          <p:nvPr/>
        </p:nvSpPr>
        <p:spPr bwMode="auto">
          <a:xfrm>
            <a:off x="1511300" y="90805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/>
              <a:t>解</a:t>
            </a:r>
          </a:p>
        </p:txBody>
      </p:sp>
      <p:graphicFrame>
        <p:nvGraphicFramePr>
          <p:cNvPr id="142354" name="Object 18"/>
          <p:cNvGraphicFramePr>
            <a:graphicFrameLocks noChangeAspect="1"/>
          </p:cNvGraphicFramePr>
          <p:nvPr/>
        </p:nvGraphicFramePr>
        <p:xfrm>
          <a:off x="684213" y="2306638"/>
          <a:ext cx="4889500" cy="977900"/>
        </p:xfrm>
        <a:graphic>
          <a:graphicData uri="http://schemas.openxmlformats.org/presentationml/2006/ole">
            <p:oleObj spid="_x0000_s314385" name="Equation" r:id="rId6" imgW="117453960" imgH="23465880" progId="">
              <p:embed/>
            </p:oleObj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39750" y="3305175"/>
            <a:ext cx="8208963" cy="1203325"/>
            <a:chOff x="340" y="1946"/>
            <a:chExt cx="5171" cy="758"/>
          </a:xfrm>
        </p:grpSpPr>
        <p:sp>
          <p:nvSpPr>
            <p:cNvPr id="142344" name="Rectangle 8"/>
            <p:cNvSpPr>
              <a:spLocks noChangeArrowheads="1"/>
            </p:cNvSpPr>
            <p:nvPr/>
          </p:nvSpPr>
          <p:spPr bwMode="auto">
            <a:xfrm>
              <a:off x="340" y="1946"/>
              <a:ext cx="5171" cy="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2800" b="1"/>
                <a:t>故两总体方差比            </a:t>
              </a:r>
              <a:r>
                <a:rPr lang="zh-CN" altLang="zh-CN" sz="2800" b="1">
                  <a:solidFill>
                    <a:schemeClr val="accent1"/>
                  </a:solidFill>
                </a:rPr>
                <a:t>的</a:t>
              </a:r>
              <a:r>
                <a:rPr lang="zh-CN" altLang="en-US" sz="2800" b="1">
                  <a:solidFill>
                    <a:schemeClr val="accent1"/>
                  </a:solidFill>
                </a:rPr>
                <a:t>置信水平为</a:t>
              </a:r>
              <a:r>
                <a:rPr lang="en-US" altLang="zh-CN" sz="2800" b="1">
                  <a:solidFill>
                    <a:schemeClr val="accent1"/>
                  </a:solidFill>
                </a:rPr>
                <a:t>0.90 </a:t>
              </a:r>
              <a:r>
                <a:rPr lang="zh-CN" altLang="en-US" sz="2800" b="1">
                  <a:solidFill>
                    <a:schemeClr val="accent1"/>
                  </a:solidFill>
                </a:rPr>
                <a:t>的置信区间</a:t>
              </a:r>
              <a:r>
                <a:rPr lang="zh-CN" altLang="en-US" sz="2800" b="1"/>
                <a:t>为</a:t>
              </a:r>
            </a:p>
          </p:txBody>
        </p:sp>
        <p:graphicFrame>
          <p:nvGraphicFramePr>
            <p:cNvPr id="142355" name="Object 19"/>
            <p:cNvGraphicFramePr>
              <a:graphicFrameLocks noChangeAspect="1"/>
            </p:cNvGraphicFramePr>
            <p:nvPr/>
          </p:nvGraphicFramePr>
          <p:xfrm>
            <a:off x="2018" y="2024"/>
            <a:ext cx="592" cy="304"/>
          </p:xfrm>
          <a:graphic>
            <a:graphicData uri="http://schemas.openxmlformats.org/presentationml/2006/ole">
              <p:oleObj spid="_x0000_s314386" name="Equation" r:id="rId7" imgW="22568040" imgH="11575800" progId="">
                <p:embed/>
              </p:oleObj>
            </a:graphicData>
          </a:graphic>
        </p:graphicFrame>
      </p:grpSp>
      <p:graphicFrame>
        <p:nvGraphicFramePr>
          <p:cNvPr id="142356" name="Object 20"/>
          <p:cNvGraphicFramePr>
            <a:graphicFrameLocks noChangeAspect="1"/>
          </p:cNvGraphicFramePr>
          <p:nvPr/>
        </p:nvGraphicFramePr>
        <p:xfrm>
          <a:off x="1160463" y="4652963"/>
          <a:ext cx="7083425" cy="1028700"/>
        </p:xfrm>
        <a:graphic>
          <a:graphicData uri="http://schemas.openxmlformats.org/presentationml/2006/ole">
            <p:oleObj spid="_x0000_s314387" name="Equation" r:id="rId8" imgW="186406560" imgH="24685200" progId="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4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/>
      <p:bldP spid="142351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50" name="Rectangle 6"/>
          <p:cNvSpPr>
            <a:spLocks noGrp="1" noChangeArrowheads="1"/>
          </p:cNvSpPr>
          <p:nvPr>
            <p:ph type="title"/>
          </p:nvPr>
        </p:nvSpPr>
        <p:spPr>
          <a:xfrm>
            <a:off x="3929058" y="428604"/>
            <a:ext cx="2895600" cy="533400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dirty="0" err="1" smtClean="0">
                <a:latin typeface="隶书" pitchFamily="49" charset="-122"/>
                <a:ea typeface="隶书" pitchFamily="49" charset="-122"/>
              </a:rPr>
              <a:t>Bayes</a:t>
            </a:r>
            <a:r>
              <a:rPr lang="zh-CN" altLang="en-US" sz="2800" b="1" dirty="0">
                <a:latin typeface="隶书" pitchFamily="49" charset="-122"/>
                <a:ea typeface="隶书" pitchFamily="49" charset="-122"/>
              </a:rPr>
              <a:t>估计</a:t>
            </a:r>
          </a:p>
        </p:txBody>
      </p:sp>
      <p:sp>
        <p:nvSpPr>
          <p:cNvPr id="262169" name="Rectangle 25"/>
          <p:cNvSpPr>
            <a:spLocks noChangeArrowheads="1"/>
          </p:cNvSpPr>
          <p:nvPr/>
        </p:nvSpPr>
        <p:spPr bwMode="auto">
          <a:xfrm>
            <a:off x="228600" y="1371600"/>
            <a:ext cx="35958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Bayes</a:t>
            </a: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估计的统计基础</a:t>
            </a:r>
          </a:p>
        </p:txBody>
      </p:sp>
      <p:sp>
        <p:nvSpPr>
          <p:cNvPr id="262170" name="Rectangle 26"/>
          <p:cNvSpPr>
            <a:spLocks noChangeArrowheads="1"/>
          </p:cNvSpPr>
          <p:nvPr/>
        </p:nvSpPr>
        <p:spPr bwMode="auto">
          <a:xfrm>
            <a:off x="457200" y="2209800"/>
            <a:ext cx="868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统计推断是根据样本信息对总体分布或其特征进行推</a:t>
            </a:r>
          </a:p>
        </p:txBody>
      </p:sp>
      <p:sp>
        <p:nvSpPr>
          <p:cNvPr id="262171" name="Rectangle 27"/>
          <p:cNvSpPr>
            <a:spLocks noChangeArrowheads="1"/>
          </p:cNvSpPr>
          <p:nvPr/>
        </p:nvSpPr>
        <p:spPr bwMode="auto">
          <a:xfrm>
            <a:off x="0" y="2895600"/>
            <a:ext cx="899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断的过程，统计推断应用了总体信息与样本信息，而</a:t>
            </a:r>
          </a:p>
        </p:txBody>
      </p:sp>
      <p:sp>
        <p:nvSpPr>
          <p:cNvPr id="262172" name="Rectangle 28"/>
          <p:cNvSpPr>
            <a:spLocks noChangeArrowheads="1"/>
          </p:cNvSpPr>
          <p:nvPr/>
        </p:nvSpPr>
        <p:spPr bwMode="auto">
          <a:xfrm>
            <a:off x="0" y="3581400"/>
            <a:ext cx="792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latin typeface="楷体_GB2312" pitchFamily="49" charset="-122"/>
                <a:ea typeface="楷体_GB2312" pitchFamily="49" charset="-122"/>
              </a:rPr>
              <a:t>Bayes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学派认为应当应用第三类信息：先验信息。</a:t>
            </a:r>
          </a:p>
        </p:txBody>
      </p:sp>
      <p:sp>
        <p:nvSpPr>
          <p:cNvPr id="262173" name="Rectangle 29"/>
          <p:cNvSpPr>
            <a:spLocks noChangeArrowheads="1"/>
          </p:cNvSpPr>
          <p:nvPr/>
        </p:nvSpPr>
        <p:spPr bwMode="auto">
          <a:xfrm>
            <a:off x="228600" y="4343400"/>
            <a:ext cx="868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总体信息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是指总体分布或分布簇提供的信息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如</a:t>
            </a:r>
          </a:p>
        </p:txBody>
      </p:sp>
      <p:sp>
        <p:nvSpPr>
          <p:cNvPr id="262175" name="Rectangle 31"/>
          <p:cNvSpPr>
            <a:spLocks noChangeArrowheads="1"/>
          </p:cNvSpPr>
          <p:nvPr/>
        </p:nvSpPr>
        <p:spPr bwMode="auto">
          <a:xfrm>
            <a:off x="0" y="5029200"/>
            <a:ext cx="762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总体服从正态分布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;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总体的一、二阶存在等。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8600" y="5581673"/>
            <a:ext cx="868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样本信息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是指得到样本观察值后得到的一些信息；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6267473"/>
            <a:ext cx="914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如：样本均值、样本方差</a:t>
            </a:r>
          </a:p>
        </p:txBody>
      </p:sp>
    </p:spTree>
  </p:cSld>
  <p:clrMapOvr>
    <a:masterClrMapping/>
  </p:clrMapOvr>
  <p:transition advTm="10000"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2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2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2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2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2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2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2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2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2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2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2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2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2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2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50" grpId="0" build="p" autoUpdateAnimBg="0"/>
      <p:bldP spid="262169" grpId="0" autoUpdateAnimBg="0"/>
      <p:bldP spid="262170" grpId="0" autoUpdateAnimBg="0"/>
      <p:bldP spid="262171" grpId="0" autoUpdateAnimBg="0"/>
      <p:bldP spid="262172" grpId="0" autoUpdateAnimBg="0"/>
      <p:bldP spid="262173" grpId="0" autoUpdateAnimBg="0"/>
      <p:bldP spid="262175" grpId="0" autoUpdateAnimBg="0"/>
      <p:bldP spid="9" grpId="0" autoUpdateAnimBg="0"/>
      <p:bldP spid="10" grpId="0" autoUpdateAnimBg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ChangeArrowheads="1"/>
          </p:cNvSpPr>
          <p:nvPr/>
        </p:nvSpPr>
        <p:spPr bwMode="auto">
          <a:xfrm>
            <a:off x="0" y="2209800"/>
            <a:ext cx="91440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先验信息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来自于经验或历史资料，如研究大学生的平均身高，人们大体上知道应当在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[100cm,200cm]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之间，这</a:t>
            </a:r>
          </a:p>
          <a:p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就是先验信息。</a:t>
            </a:r>
          </a:p>
        </p:txBody>
      </p:sp>
      <p:sp>
        <p:nvSpPr>
          <p:cNvPr id="537605" name="Rectangle 5"/>
          <p:cNvSpPr>
            <a:spLocks noChangeArrowheads="1"/>
          </p:cNvSpPr>
          <p:nvPr/>
        </p:nvSpPr>
        <p:spPr bwMode="auto">
          <a:xfrm>
            <a:off x="609600" y="4038600"/>
            <a:ext cx="853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latin typeface="楷体_GB2312" pitchFamily="49" charset="-122"/>
                <a:ea typeface="楷体_GB2312" pitchFamily="49" charset="-122"/>
              </a:rPr>
              <a:t>Bayes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估计的基本思想是：将待估参数视为一随机变</a:t>
            </a:r>
          </a:p>
        </p:txBody>
      </p:sp>
      <p:sp>
        <p:nvSpPr>
          <p:cNvPr id="537606" name="Rectangle 6"/>
          <p:cNvSpPr>
            <a:spLocks noChangeArrowheads="1"/>
          </p:cNvSpPr>
          <p:nvPr/>
        </p:nvSpPr>
        <p:spPr bwMode="auto">
          <a:xfrm>
            <a:off x="152400" y="4876800"/>
            <a:ext cx="868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量，可用一概率分布描述，这个分布称为先验分布。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7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7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7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7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7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7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2" grpId="0" autoUpdateAnimBg="0"/>
      <p:bldP spid="537605" grpId="0" autoUpdateAnimBg="0"/>
      <p:bldP spid="537606" grpId="0" autoUpdateAnimBg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idx="1"/>
          </p:nvPr>
        </p:nvSpPr>
        <p:spPr>
          <a:xfrm>
            <a:off x="542925" y="1143000"/>
            <a:ext cx="7773988" cy="48783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基于上述三种信息进行统计推断的统计学称为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贝叶斯统计学。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它与经典统计学的差别就在于是否利用先验信息。贝叶斯统计在重视使用总体信息和样本信息的同时，还注意先验信息的收集、挖掘和加工，使它数量化，形成先验分布，参加到统计推断中来，以提高统计推断的质量。忽视先验信息的利用，有时是一种浪费，有时还会导出不合理的结论。 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2" grpId="0" build="p" autoUpdateAnimBg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285875"/>
            <a:ext cx="7850187" cy="4230688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贝叶斯学派的基本观点：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任一未知量</a:t>
            </a:r>
            <a:r>
              <a:rPr lang="zh-CN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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都可看作随机变量</a:t>
            </a:r>
            <a:r>
              <a:rPr lang="zh-CN" altLang="en-US" dirty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可用一个概率分布去描述，这个分布称为先验分布；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在获得样本之后，总体分布、样本与先验分布通过贝叶斯公式结合起来得到一个关于未知量</a:t>
            </a:r>
            <a:r>
              <a:rPr lang="zh-CN" altLang="en-US" i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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新的分布</a:t>
            </a:r>
            <a:r>
              <a:rPr lang="en-US" altLang="zh-CN" dirty="0">
                <a:latin typeface="Times New Roman"/>
                <a:ea typeface="楷体_GB2312" pitchFamily="49" charset="-122"/>
              </a:rPr>
              <a:t>—</a:t>
            </a:r>
            <a:r>
              <a:rPr lang="zh-CN" altLang="en-US" u="sng" dirty="0">
                <a:latin typeface="楷体_GB2312" pitchFamily="49" charset="-122"/>
                <a:ea typeface="楷体_GB2312" pitchFamily="49" charset="-122"/>
              </a:rPr>
              <a:t>后验分布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；任何关于</a:t>
            </a:r>
            <a:r>
              <a:rPr lang="zh-CN" altLang="en-US" i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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的统计推断都应该基于</a:t>
            </a:r>
            <a:r>
              <a:rPr lang="zh-CN" altLang="en-US" i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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的后验分布进行。 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4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4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0" grpId="0" build="p" autoUpdateAnimBg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801688"/>
            <a:ext cx="7010400" cy="755650"/>
          </a:xfrm>
          <a:ln w="38100"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zh-CN" altLang="en-US" sz="32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贝叶斯公式</a:t>
            </a:r>
            <a:r>
              <a:rPr lang="zh-CN" altLang="en-US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的密度函数形式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7926388" cy="4497388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  <a:buClr>
                <a:srgbClr val="00FF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总体依赖于参数</a:t>
            </a:r>
            <a:r>
              <a:rPr lang="zh-CN" altLang="en-US" i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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的概率函数在贝叶斯统计中记为</a:t>
            </a:r>
            <a:r>
              <a:rPr lang="en-US" altLang="zh-CN" i="1" dirty="0">
                <a:ea typeface="楷体_GB2312" pitchFamily="49" charset="-122"/>
              </a:rPr>
              <a:t>P </a:t>
            </a:r>
            <a:r>
              <a:rPr lang="en-US" altLang="zh-CN" dirty="0">
                <a:ea typeface="楷体_GB2312" pitchFamily="49" charset="-122"/>
              </a:rPr>
              <a:t>(</a:t>
            </a:r>
            <a:r>
              <a:rPr lang="en-US" altLang="zh-CN" i="1" dirty="0">
                <a:ea typeface="楷体_GB2312" pitchFamily="49" charset="-122"/>
              </a:rPr>
              <a:t>x </a:t>
            </a:r>
            <a:r>
              <a:rPr lang="en-US" altLang="zh-CN" dirty="0">
                <a:ea typeface="楷体_GB2312" pitchFamily="49" charset="-122"/>
                <a:sym typeface="Symbol" pitchFamily="18" charset="2"/>
              </a:rPr>
              <a:t>| 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 </a:t>
            </a:r>
            <a:r>
              <a:rPr lang="en-US" altLang="zh-CN" dirty="0">
                <a:ea typeface="楷体_GB2312" pitchFamily="49" charset="-122"/>
              </a:rPr>
              <a:t>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，它表示在随机变量</a:t>
            </a:r>
            <a:r>
              <a:rPr lang="en-US" altLang="zh-CN" i="1" dirty="0">
                <a:latin typeface="楷体_GB2312" pitchFamily="49" charset="-122"/>
                <a:ea typeface="楷体_GB2312" pitchFamily="49" charset="-122"/>
              </a:rPr>
              <a:t>θ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取某个给定值时总体的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条件概率函数； </a:t>
            </a:r>
          </a:p>
          <a:p>
            <a:pPr>
              <a:buClr>
                <a:srgbClr val="00FF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根据参数</a:t>
            </a:r>
            <a:r>
              <a:rPr lang="zh-CN" altLang="en-US" i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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的先验信息可确定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先验分布</a:t>
            </a:r>
            <a:r>
              <a:rPr lang="zh-CN" altLang="en-US" i="1" dirty="0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 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； </a:t>
            </a:r>
          </a:p>
          <a:p>
            <a:pPr>
              <a:buClr>
                <a:srgbClr val="00FF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从贝叶斯观点看，样本 </a:t>
            </a:r>
            <a:r>
              <a:rPr lang="en-US" altLang="zh-CN" i="1" dirty="0">
                <a:ea typeface="楷体_GB2312" pitchFamily="49" charset="-122"/>
              </a:rPr>
              <a:t>x</a:t>
            </a:r>
            <a:r>
              <a:rPr lang="en-US" altLang="zh-CN" baseline="-30000" dirty="0">
                <a:ea typeface="楷体_GB2312" pitchFamily="49" charset="-122"/>
              </a:rPr>
              <a:t>1</a:t>
            </a:r>
            <a:r>
              <a:rPr lang="en-US" altLang="zh-CN" i="1" dirty="0">
                <a:ea typeface="楷体_GB2312" pitchFamily="49" charset="-122"/>
              </a:rPr>
              <a:t>, x</a:t>
            </a:r>
            <a:r>
              <a:rPr lang="en-US" altLang="zh-CN" baseline="-30000" dirty="0">
                <a:ea typeface="楷体_GB2312" pitchFamily="49" charset="-122"/>
              </a:rPr>
              <a:t>2</a:t>
            </a:r>
            <a:r>
              <a:rPr lang="en-US" altLang="zh-CN" i="1" baseline="-30000" dirty="0">
                <a:ea typeface="楷体_GB2312" pitchFamily="49" charset="-122"/>
              </a:rPr>
              <a:t> </a:t>
            </a:r>
            <a:r>
              <a:rPr lang="en-US" altLang="zh-CN" i="1" dirty="0">
                <a:ea typeface="楷体_GB2312" pitchFamily="49" charset="-122"/>
              </a:rPr>
              <a:t>,</a:t>
            </a:r>
            <a:r>
              <a:rPr lang="en-US" altLang="zh-CN" i="1" baseline="-30000" dirty="0">
                <a:ea typeface="楷体_GB2312" pitchFamily="49" charset="-122"/>
              </a:rPr>
              <a:t> </a:t>
            </a:r>
            <a:r>
              <a:rPr lang="en-US" altLang="zh-CN" i="1" dirty="0">
                <a:ea typeface="楷体_GB2312" pitchFamily="49" charset="-122"/>
              </a:rPr>
              <a:t>…, </a:t>
            </a:r>
            <a:r>
              <a:rPr lang="en-US" altLang="zh-CN" i="1" dirty="0" err="1">
                <a:ea typeface="楷体_GB2312" pitchFamily="49" charset="-122"/>
              </a:rPr>
              <a:t>x</a:t>
            </a:r>
            <a:r>
              <a:rPr lang="en-US" altLang="zh-CN" i="1" baseline="-30000" dirty="0" err="1">
                <a:ea typeface="楷体_GB2312" pitchFamily="49" charset="-122"/>
              </a:rPr>
              <a:t>n</a:t>
            </a:r>
            <a:r>
              <a:rPr lang="en-US" altLang="zh-CN" i="1" baseline="-30000" dirty="0">
                <a:ea typeface="楷体_GB2312" pitchFamily="49" charset="-12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的产生分两步进行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首先从先验分布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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产生一个样本</a:t>
            </a:r>
            <a:r>
              <a:rPr lang="zh-CN" altLang="en-US" i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</a:t>
            </a:r>
            <a:r>
              <a:rPr lang="en-US" altLang="zh-CN" baseline="-25000" dirty="0">
                <a:ea typeface="楷体_GB2312" pitchFamily="49" charset="-122"/>
              </a:rPr>
              <a:t>0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，然后从</a:t>
            </a:r>
            <a:r>
              <a:rPr lang="en-US" altLang="zh-CN" i="1" dirty="0">
                <a:ea typeface="楷体_GB2312" pitchFamily="49" charset="-122"/>
              </a:rPr>
              <a:t>P </a:t>
            </a:r>
            <a:r>
              <a:rPr lang="en-US" altLang="zh-CN" dirty="0">
                <a:ea typeface="楷体_GB2312" pitchFamily="49" charset="-122"/>
              </a:rPr>
              <a:t>(</a:t>
            </a:r>
            <a:r>
              <a:rPr lang="en-US" altLang="zh-CN" i="1" dirty="0">
                <a:ea typeface="楷体_GB2312" pitchFamily="49" charset="-122"/>
              </a:rPr>
              <a:t>x |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</a:t>
            </a:r>
            <a:r>
              <a:rPr lang="en-US" altLang="zh-CN" baseline="-25000" dirty="0">
                <a:ea typeface="楷体_GB2312" pitchFamily="49" charset="-122"/>
              </a:rPr>
              <a:t>0</a:t>
            </a:r>
            <a:r>
              <a:rPr lang="en-US" altLang="zh-CN" dirty="0">
                <a:ea typeface="楷体_GB2312" pitchFamily="49" charset="-122"/>
              </a:rPr>
              <a:t>)</a:t>
            </a:r>
            <a:r>
              <a:rPr lang="zh-CN" altLang="en-US" dirty="0">
                <a:ea typeface="楷体_GB2312" pitchFamily="49" charset="-122"/>
              </a:rPr>
              <a:t>中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产生一组样本。这时样本的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联合条件概率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  <a:endParaRPr lang="en-US" altLang="zh-CN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00FF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00FF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为               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，这个分布综合了总体信息和样本信息； </a:t>
            </a:r>
          </a:p>
        </p:txBody>
      </p:sp>
      <p:graphicFrame>
        <p:nvGraphicFramePr>
          <p:cNvPr id="336900" name="Object 4"/>
          <p:cNvGraphicFramePr>
            <a:graphicFrameLocks noChangeAspect="1"/>
          </p:cNvGraphicFramePr>
          <p:nvPr/>
        </p:nvGraphicFramePr>
        <p:xfrm>
          <a:off x="1500166" y="5000636"/>
          <a:ext cx="2952750" cy="669925"/>
        </p:xfrm>
        <a:graphic>
          <a:graphicData uri="http://schemas.openxmlformats.org/presentationml/2006/ole">
            <p:oleObj spid="_x0000_s119812" name="Equation" r:id="rId4" imgW="1866900" imgH="431800" progId="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8" grpId="0" animBg="1" autoUpdateAnimBg="0"/>
      <p:bldP spid="336899" grpId="0" build="p" autoUpdateAnimBg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idx="1"/>
          </p:nvPr>
        </p:nvSpPr>
        <p:spPr>
          <a:xfrm>
            <a:off x="762000" y="1066800"/>
            <a:ext cx="7620000" cy="4419600"/>
          </a:xfrm>
        </p:spPr>
        <p:txBody>
          <a:bodyPr>
            <a:normAutofit/>
          </a:bodyPr>
          <a:lstStyle/>
          <a:p>
            <a:pPr>
              <a:buClr>
                <a:srgbClr val="00FF00"/>
              </a:buClr>
              <a:buFont typeface="Wingdings" pitchFamily="2" charset="2"/>
              <a:buChar char="Ø"/>
            </a:pP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</a:t>
            </a:r>
            <a:r>
              <a:rPr lang="en-US" altLang="zh-CN" sz="2000" baseline="-25000" dirty="0">
                <a:ea typeface="楷体_GB2312" pitchFamily="49" charset="-122"/>
              </a:rPr>
              <a:t>0</a:t>
            </a:r>
            <a:r>
              <a:rPr lang="en-US" altLang="zh-CN" sz="2000" baseline="-25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是未知的，它是按先验分布</a:t>
            </a:r>
            <a:r>
              <a:rPr lang="zh-CN" altLang="en-US" i="1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 dirty="0">
                <a:sym typeface="Symbol" pitchFamily="18" charset="2"/>
              </a:rPr>
              <a:t>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产生的。为把先验信息综合进去，不能只考虑</a:t>
            </a:r>
            <a:r>
              <a:rPr lang="zh-CN" altLang="en-US" i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</a:t>
            </a:r>
            <a:r>
              <a:rPr lang="en-US" altLang="zh-CN" sz="2000" baseline="-25000" dirty="0">
                <a:ea typeface="楷体_GB2312" pitchFamily="49" charset="-122"/>
              </a:rPr>
              <a:t>0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，对</a:t>
            </a:r>
            <a:r>
              <a:rPr lang="zh-CN" altLang="en-US" i="1" dirty="0">
                <a:sym typeface="Symbol" pitchFamily="18" charset="2"/>
              </a:rPr>
              <a:t>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的其它值发生的可能性也要加以考虑，故要用</a:t>
            </a:r>
            <a:r>
              <a:rPr lang="zh-CN" altLang="en-US" i="1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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进行综合。这样一来，样本</a:t>
            </a:r>
            <a:r>
              <a:rPr lang="en-US" altLang="zh-CN" i="1" dirty="0">
                <a:ea typeface="楷体_GB2312" pitchFamily="49" charset="-122"/>
              </a:rPr>
              <a:t>x</a:t>
            </a:r>
            <a:r>
              <a:rPr lang="en-US" altLang="zh-CN" sz="2000" baseline="-30000" dirty="0">
                <a:ea typeface="楷体_GB2312" pitchFamily="49" charset="-122"/>
              </a:rPr>
              <a:t>1</a:t>
            </a:r>
            <a:r>
              <a:rPr lang="en-US" altLang="zh-CN" sz="2000" i="1" baseline="-30000" dirty="0">
                <a:ea typeface="楷体_GB2312" pitchFamily="49" charset="-122"/>
              </a:rPr>
              <a:t> </a:t>
            </a:r>
            <a:r>
              <a:rPr lang="en-US" altLang="zh-CN" i="1" dirty="0">
                <a:ea typeface="楷体_GB2312" pitchFamily="49" charset="-122"/>
              </a:rPr>
              <a:t>,</a:t>
            </a:r>
            <a:r>
              <a:rPr lang="en-US" altLang="zh-CN" sz="2000" i="1" baseline="-30000" dirty="0">
                <a:ea typeface="楷体_GB2312" pitchFamily="49" charset="-122"/>
              </a:rPr>
              <a:t> </a:t>
            </a:r>
            <a:r>
              <a:rPr lang="en-US" altLang="zh-CN" i="1" dirty="0">
                <a:ea typeface="楷体_GB2312" pitchFamily="49" charset="-122"/>
              </a:rPr>
              <a:t>…, </a:t>
            </a:r>
            <a:r>
              <a:rPr lang="en-US" altLang="zh-CN" i="1" dirty="0" err="1">
                <a:ea typeface="楷体_GB2312" pitchFamily="49" charset="-122"/>
              </a:rPr>
              <a:t>x</a:t>
            </a:r>
            <a:r>
              <a:rPr lang="en-US" altLang="zh-CN" sz="2400" i="1" baseline="-30000" dirty="0" err="1">
                <a:ea typeface="楷体_GB2312" pitchFamily="49" charset="-122"/>
              </a:rPr>
              <a:t>n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和参数</a:t>
            </a:r>
            <a:r>
              <a:rPr lang="zh-CN" altLang="en-US" i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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dirty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联合分布为</a:t>
            </a:r>
            <a:r>
              <a:rPr lang="en-US" altLang="zh-CN" dirty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algn="ctr"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i="1" dirty="0">
                <a:solidFill>
                  <a:srgbClr val="00FF00"/>
                </a:solidFill>
                <a:ea typeface="楷体_GB2312" pitchFamily="49" charset="-122"/>
              </a:rPr>
              <a:t>    h</a:t>
            </a:r>
            <a:r>
              <a:rPr lang="en-US" altLang="zh-CN" dirty="0">
                <a:solidFill>
                  <a:srgbClr val="00FF00"/>
                </a:solidFill>
                <a:ea typeface="楷体_GB2312" pitchFamily="49" charset="-122"/>
              </a:rPr>
              <a:t>(</a:t>
            </a:r>
            <a:r>
              <a:rPr lang="en-US" altLang="zh-CN" i="1" dirty="0">
                <a:solidFill>
                  <a:srgbClr val="00FF00"/>
                </a:solidFill>
                <a:ea typeface="楷体_GB2312" pitchFamily="49" charset="-122"/>
              </a:rPr>
              <a:t>x</a:t>
            </a:r>
            <a:r>
              <a:rPr lang="en-US" altLang="zh-CN" sz="2000" baseline="-30000" dirty="0">
                <a:solidFill>
                  <a:srgbClr val="00FF00"/>
                </a:solidFill>
                <a:ea typeface="楷体_GB2312" pitchFamily="49" charset="-122"/>
              </a:rPr>
              <a:t>1</a:t>
            </a:r>
            <a:r>
              <a:rPr lang="en-US" altLang="zh-CN" i="1" dirty="0">
                <a:solidFill>
                  <a:srgbClr val="00FF00"/>
                </a:solidFill>
                <a:ea typeface="楷体_GB2312" pitchFamily="49" charset="-122"/>
              </a:rPr>
              <a:t>, x</a:t>
            </a:r>
            <a:r>
              <a:rPr lang="en-US" altLang="zh-CN" sz="2000" baseline="-30000" dirty="0">
                <a:solidFill>
                  <a:srgbClr val="00FF00"/>
                </a:solidFill>
                <a:ea typeface="楷体_GB2312" pitchFamily="49" charset="-122"/>
              </a:rPr>
              <a:t>2</a:t>
            </a:r>
            <a:r>
              <a:rPr lang="en-US" altLang="zh-CN" sz="2000" i="1" baseline="-30000" dirty="0">
                <a:solidFill>
                  <a:srgbClr val="00FF00"/>
                </a:solidFill>
                <a:ea typeface="楷体_GB2312" pitchFamily="49" charset="-122"/>
              </a:rPr>
              <a:t>  </a:t>
            </a:r>
            <a:r>
              <a:rPr lang="en-US" altLang="zh-CN" i="1" dirty="0">
                <a:solidFill>
                  <a:srgbClr val="00FF00"/>
                </a:solidFill>
                <a:ea typeface="楷体_GB2312" pitchFamily="49" charset="-122"/>
              </a:rPr>
              <a:t>,</a:t>
            </a:r>
            <a:r>
              <a:rPr lang="en-US" altLang="zh-CN" sz="2000" i="1" baseline="-30000" dirty="0">
                <a:solidFill>
                  <a:srgbClr val="00FF00"/>
                </a:solidFill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rgbClr val="00FF00"/>
                </a:solidFill>
                <a:ea typeface="楷体_GB2312" pitchFamily="49" charset="-122"/>
              </a:rPr>
              <a:t>…, </a:t>
            </a:r>
            <a:r>
              <a:rPr lang="en-US" altLang="zh-CN" i="1" dirty="0" err="1">
                <a:solidFill>
                  <a:srgbClr val="00FF00"/>
                </a:solidFill>
                <a:ea typeface="楷体_GB2312" pitchFamily="49" charset="-122"/>
              </a:rPr>
              <a:t>x</a:t>
            </a:r>
            <a:r>
              <a:rPr lang="en-US" altLang="zh-CN" sz="2400" i="1" baseline="-30000" dirty="0" err="1">
                <a:solidFill>
                  <a:srgbClr val="00FF00"/>
                </a:solidFill>
                <a:ea typeface="楷体_GB2312" pitchFamily="49" charset="-122"/>
              </a:rPr>
              <a:t>n</a:t>
            </a:r>
            <a:r>
              <a:rPr lang="en-US" altLang="zh-CN" sz="2400" i="1" dirty="0">
                <a:solidFill>
                  <a:srgbClr val="00FF00"/>
                </a:solidFill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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0FF00"/>
                </a:solidFill>
                <a:ea typeface="楷体_GB2312" pitchFamily="49" charset="-122"/>
              </a:rPr>
              <a:t>) = </a:t>
            </a:r>
            <a:r>
              <a:rPr lang="en-US" altLang="zh-CN" i="1" dirty="0">
                <a:solidFill>
                  <a:srgbClr val="00FF00"/>
                </a:solidFill>
                <a:ea typeface="楷体_GB2312" pitchFamily="49" charset="-122"/>
              </a:rPr>
              <a:t>p</a:t>
            </a:r>
            <a:r>
              <a:rPr lang="en-US" altLang="zh-CN" dirty="0">
                <a:solidFill>
                  <a:srgbClr val="00FF00"/>
                </a:solidFill>
                <a:ea typeface="楷体_GB2312" pitchFamily="49" charset="-122"/>
              </a:rPr>
              <a:t>(</a:t>
            </a:r>
            <a:r>
              <a:rPr lang="en-US" altLang="zh-CN" i="1" dirty="0">
                <a:solidFill>
                  <a:srgbClr val="00FF00"/>
                </a:solidFill>
                <a:ea typeface="楷体_GB2312" pitchFamily="49" charset="-122"/>
              </a:rPr>
              <a:t>x</a:t>
            </a:r>
            <a:r>
              <a:rPr lang="en-US" altLang="zh-CN" sz="2000" baseline="-30000" dirty="0">
                <a:solidFill>
                  <a:srgbClr val="00FF00"/>
                </a:solidFill>
                <a:ea typeface="楷体_GB2312" pitchFamily="49" charset="-122"/>
              </a:rPr>
              <a:t>1</a:t>
            </a:r>
            <a:r>
              <a:rPr lang="en-US" altLang="zh-CN" i="1" dirty="0">
                <a:solidFill>
                  <a:srgbClr val="00FF00"/>
                </a:solidFill>
                <a:ea typeface="楷体_GB2312" pitchFamily="49" charset="-122"/>
              </a:rPr>
              <a:t>, x</a:t>
            </a:r>
            <a:r>
              <a:rPr lang="en-US" altLang="zh-CN" sz="2000" baseline="-30000" dirty="0">
                <a:solidFill>
                  <a:srgbClr val="00FF00"/>
                </a:solidFill>
                <a:ea typeface="楷体_GB2312" pitchFamily="49" charset="-122"/>
              </a:rPr>
              <a:t>2</a:t>
            </a:r>
            <a:r>
              <a:rPr lang="en-US" altLang="zh-CN" sz="2000" i="1" baseline="-30000" dirty="0">
                <a:solidFill>
                  <a:srgbClr val="00FF00"/>
                </a:solidFill>
                <a:ea typeface="楷体_GB2312" pitchFamily="49" charset="-122"/>
              </a:rPr>
              <a:t>  </a:t>
            </a:r>
            <a:r>
              <a:rPr lang="en-US" altLang="zh-CN" i="1" dirty="0">
                <a:solidFill>
                  <a:srgbClr val="00FF00"/>
                </a:solidFill>
                <a:ea typeface="楷体_GB2312" pitchFamily="49" charset="-122"/>
              </a:rPr>
              <a:t>,</a:t>
            </a:r>
            <a:r>
              <a:rPr lang="en-US" altLang="zh-CN" sz="2000" i="1" baseline="-30000" dirty="0">
                <a:solidFill>
                  <a:srgbClr val="00FF00"/>
                </a:solidFill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rgbClr val="00FF00"/>
                </a:solidFill>
                <a:ea typeface="楷体_GB2312" pitchFamily="49" charset="-122"/>
              </a:rPr>
              <a:t>…, </a:t>
            </a:r>
            <a:r>
              <a:rPr lang="en-US" altLang="zh-CN" i="1" dirty="0" err="1">
                <a:solidFill>
                  <a:srgbClr val="00FF00"/>
                </a:solidFill>
                <a:ea typeface="楷体_GB2312" pitchFamily="49" charset="-122"/>
              </a:rPr>
              <a:t>x</a:t>
            </a:r>
            <a:r>
              <a:rPr lang="en-US" altLang="zh-CN" sz="2400" i="1" baseline="-30000" dirty="0" err="1">
                <a:solidFill>
                  <a:srgbClr val="00FF00"/>
                </a:solidFill>
                <a:ea typeface="楷体_GB2312" pitchFamily="49" charset="-122"/>
              </a:rPr>
              <a:t>n</a:t>
            </a:r>
            <a:r>
              <a:rPr lang="en-US" altLang="zh-CN" dirty="0">
                <a:solidFill>
                  <a:srgbClr val="00FF00"/>
                </a:solidFill>
                <a:ea typeface="楷体_GB2312" pitchFamily="49" charset="-122"/>
                <a:sym typeface="Symbol" pitchFamily="18" charset="2"/>
              </a:rPr>
              <a:t></a:t>
            </a:r>
            <a:r>
              <a:rPr lang="en-US" altLang="zh-CN" i="1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 </a:t>
            </a:r>
            <a:r>
              <a:rPr lang="en-US" altLang="zh-CN" dirty="0">
                <a:solidFill>
                  <a:srgbClr val="00FF00"/>
                </a:solidFill>
                <a:ea typeface="楷体_GB2312" pitchFamily="49" charset="-122"/>
              </a:rPr>
              <a:t>)</a:t>
            </a:r>
            <a:r>
              <a:rPr lang="en-US" altLang="zh-CN" i="1" dirty="0">
                <a:solidFill>
                  <a:srgbClr val="00FF00"/>
                </a:solidFill>
                <a:ea typeface="楷体_GB2312" pitchFamily="49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rgbClr val="00FF00"/>
                </a:solidFill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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0FF00"/>
                </a:solidFill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dirty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这个联合分布把总体信息、样本信息和先验信息三种可用信息都综合进去了；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248" name="Text Box 16"/>
          <p:cNvSpPr txBox="1">
            <a:spLocks noChangeArrowheads="1"/>
          </p:cNvSpPr>
          <p:nvPr/>
        </p:nvSpPr>
        <p:spPr bwMode="auto">
          <a:xfrm>
            <a:off x="939800" y="365125"/>
            <a:ext cx="7232650" cy="120015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CC99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3600" b="1">
                <a:solidFill>
                  <a:srgbClr val="FF0066"/>
                </a:solidFill>
                <a:latin typeface="宋体" pitchFamily="2" charset="-122"/>
                <a:ea typeface="宋体" pitchFamily="2" charset="-122"/>
              </a:rPr>
              <a:t>思想方法</a:t>
            </a:r>
            <a:r>
              <a:rPr lang="zh-CN" altLang="en-US" sz="3600">
                <a:solidFill>
                  <a:srgbClr val="FF0066"/>
                </a:solidFill>
                <a:latin typeface="宋体" pitchFamily="2" charset="-122"/>
                <a:ea typeface="宋体" pitchFamily="2" charset="-122"/>
              </a:rPr>
              <a:t>：使得事件的出现有较</a:t>
            </a:r>
          </a:p>
          <a:p>
            <a:r>
              <a:rPr lang="zh-CN" altLang="en-US" sz="3600">
                <a:solidFill>
                  <a:srgbClr val="FF0066"/>
                </a:solidFill>
                <a:latin typeface="宋体" pitchFamily="2" charset="-122"/>
                <a:ea typeface="宋体" pitchFamily="2" charset="-122"/>
              </a:rPr>
              <a:t>           大的概率 </a:t>
            </a:r>
          </a:p>
        </p:txBody>
      </p:sp>
      <p:sp>
        <p:nvSpPr>
          <p:cNvPr id="1631249" name="Text Box 17"/>
          <p:cNvSpPr txBox="1">
            <a:spLocks noChangeArrowheads="1"/>
          </p:cNvSpPr>
          <p:nvPr/>
        </p:nvSpPr>
        <p:spPr bwMode="auto">
          <a:xfrm>
            <a:off x="895350" y="1762125"/>
            <a:ext cx="73469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66FFFF"/>
                </a:solidFill>
                <a:latin typeface="宋体" pitchFamily="2" charset="-122"/>
                <a:ea typeface="宋体" pitchFamily="2" charset="-122"/>
              </a:rPr>
              <a:t>例如</a:t>
            </a:r>
            <a:r>
              <a:rPr lang="zh-CN" altLang="en-US" sz="3600">
                <a:latin typeface="宋体" pitchFamily="2" charset="-122"/>
                <a:ea typeface="宋体" pitchFamily="2" charset="-122"/>
              </a:rPr>
              <a:t>: 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有两外形相同的箱子,各装100个球</a:t>
            </a:r>
          </a:p>
          <a:p>
            <a:r>
              <a:rPr lang="zh-CN" altLang="en-US" b="1">
                <a:latin typeface="宋体" pitchFamily="2" charset="-122"/>
                <a:ea typeface="宋体" pitchFamily="2" charset="-122"/>
              </a:rPr>
              <a:t>          一箱    99个白球      1 个红球</a:t>
            </a:r>
          </a:p>
          <a:p>
            <a:r>
              <a:rPr lang="zh-CN" altLang="en-US" b="1">
                <a:latin typeface="宋体" pitchFamily="2" charset="-122"/>
                <a:ea typeface="宋体" pitchFamily="2" charset="-122"/>
              </a:rPr>
              <a:t>          一箱     1 个白球     99个红球</a:t>
            </a:r>
          </a:p>
        </p:txBody>
      </p:sp>
      <p:sp>
        <p:nvSpPr>
          <p:cNvPr id="1631250" name="Text Box 18"/>
          <p:cNvSpPr txBox="1">
            <a:spLocks noChangeArrowheads="1"/>
          </p:cNvSpPr>
          <p:nvPr/>
        </p:nvSpPr>
        <p:spPr bwMode="auto">
          <a:xfrm>
            <a:off x="941388" y="3603625"/>
            <a:ext cx="82994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>
                <a:ea typeface="楷体_GB2312" pitchFamily="49" charset="-122"/>
              </a:rPr>
              <a:t>现从两箱中任取一箱, 并从箱中任取一球,</a:t>
            </a:r>
          </a:p>
          <a:p>
            <a:r>
              <a:rPr lang="zh-CN" altLang="en-US" sz="3600">
                <a:ea typeface="楷体_GB2312" pitchFamily="49" charset="-122"/>
              </a:rPr>
              <a:t>结果所取得的球是白球.</a:t>
            </a:r>
          </a:p>
        </p:txBody>
      </p:sp>
      <p:sp>
        <p:nvSpPr>
          <p:cNvPr id="1631251" name="Text Box 19"/>
          <p:cNvSpPr txBox="1">
            <a:spLocks noChangeArrowheads="1"/>
          </p:cNvSpPr>
          <p:nvPr/>
        </p:nvSpPr>
        <p:spPr bwMode="auto">
          <a:xfrm>
            <a:off x="3492500" y="5805488"/>
            <a:ext cx="27035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339933"/>
                </a:solidFill>
                <a:latin typeface="宋体" pitchFamily="2" charset="-122"/>
                <a:ea typeface="宋体" pitchFamily="2" charset="-122"/>
              </a:rPr>
              <a:t>答:</a:t>
            </a:r>
            <a:r>
              <a:rPr lang="zh-CN" altLang="en-US" sz="3600">
                <a:solidFill>
                  <a:srgbClr val="339933"/>
                </a:solidFill>
                <a:latin typeface="宋体" pitchFamily="2" charset="-122"/>
                <a:ea typeface="宋体" pitchFamily="2" charset="-122"/>
              </a:rPr>
              <a:t> 第一箱</a:t>
            </a:r>
            <a:r>
              <a:rPr lang="zh-CN" altLang="en-US" sz="3600" b="1">
                <a:solidFill>
                  <a:srgbClr val="339933"/>
                </a:solidFill>
                <a:latin typeface="宋体" pitchFamily="2" charset="-122"/>
                <a:ea typeface="宋体" pitchFamily="2" charset="-122"/>
              </a:rPr>
              <a:t>.</a:t>
            </a:r>
          </a:p>
        </p:txBody>
      </p:sp>
      <p:sp>
        <p:nvSpPr>
          <p:cNvPr id="1631252" name="Text Box 20"/>
          <p:cNvSpPr txBox="1">
            <a:spLocks noChangeArrowheads="1"/>
          </p:cNvSpPr>
          <p:nvPr/>
        </p:nvSpPr>
        <p:spPr bwMode="auto">
          <a:xfrm>
            <a:off x="1042988" y="4941888"/>
            <a:ext cx="56753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3366CC"/>
                </a:solidFill>
                <a:latin typeface="宋体" pitchFamily="2" charset="-122"/>
                <a:ea typeface="宋体" pitchFamily="2" charset="-122"/>
              </a:rPr>
              <a:t>问: </a:t>
            </a:r>
            <a:r>
              <a:rPr lang="zh-CN" altLang="en-US" sz="3600">
                <a:solidFill>
                  <a:srgbClr val="3366CC"/>
                </a:solidFill>
                <a:latin typeface="宋体" pitchFamily="2" charset="-122"/>
                <a:ea typeface="宋体" pitchFamily="2" charset="-122"/>
              </a:rPr>
              <a:t>所取的球来自哪一箱？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31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31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31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3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1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31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a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1248" grpId="0" animBg="1" autoUpdateAnimBg="0"/>
      <p:bldP spid="1631249" grpId="0" build="p" autoUpdateAnimBg="0"/>
      <p:bldP spid="1631250" grpId="0" autoUpdateAnimBg="0"/>
      <p:bldP spid="1631251" grpId="0" autoUpdateAnimBg="0"/>
      <p:bldP spid="1631252" grpId="0" autoUpdateAnimBg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838200"/>
            <a:ext cx="8070850" cy="518318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rgbClr val="00FF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在没有样本信息时，人们只能依据先验分布对</a:t>
            </a:r>
            <a:r>
              <a:rPr lang="zh-CN" altLang="en-US" sz="2600" i="1" dirty="0">
                <a:sym typeface="Symbol" pitchFamily="18" charset="2"/>
              </a:rPr>
              <a:t></a:t>
            </a:r>
            <a:r>
              <a:rPr lang="zh-CN" altLang="en-US" i="1" dirty="0">
                <a:sym typeface="Symbol" pitchFamily="18" charset="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作出推断。在有了样本观察值 </a:t>
            </a:r>
            <a:r>
              <a:rPr lang="en-US" altLang="zh-CN" i="1" dirty="0">
                <a:ea typeface="楷体_GB2312" pitchFamily="49" charset="-122"/>
              </a:rPr>
              <a:t>x</a:t>
            </a:r>
            <a:r>
              <a:rPr lang="en-US" altLang="zh-CN" sz="2000" baseline="-30000" dirty="0">
                <a:ea typeface="楷体_GB2312" pitchFamily="49" charset="-122"/>
              </a:rPr>
              <a:t>1</a:t>
            </a:r>
            <a:r>
              <a:rPr lang="en-US" altLang="zh-CN" i="1" dirty="0">
                <a:ea typeface="楷体_GB2312" pitchFamily="49" charset="-122"/>
              </a:rPr>
              <a:t>, x</a:t>
            </a:r>
            <a:r>
              <a:rPr lang="en-US" altLang="zh-CN" sz="2000" baseline="-30000" dirty="0">
                <a:ea typeface="楷体_GB2312" pitchFamily="49" charset="-122"/>
              </a:rPr>
              <a:t>2</a:t>
            </a:r>
            <a:r>
              <a:rPr lang="en-US" altLang="zh-CN" sz="2000" i="1" baseline="-30000" dirty="0">
                <a:ea typeface="楷体_GB2312" pitchFamily="49" charset="-122"/>
              </a:rPr>
              <a:t> </a:t>
            </a:r>
            <a:r>
              <a:rPr lang="en-US" altLang="zh-CN" i="1" dirty="0">
                <a:ea typeface="楷体_GB2312" pitchFamily="49" charset="-122"/>
              </a:rPr>
              <a:t>,</a:t>
            </a:r>
            <a:r>
              <a:rPr lang="en-US" altLang="zh-CN" sz="2000" i="1" baseline="-30000" dirty="0">
                <a:ea typeface="楷体_GB2312" pitchFamily="49" charset="-122"/>
              </a:rPr>
              <a:t> </a:t>
            </a:r>
            <a:r>
              <a:rPr lang="en-US" altLang="zh-CN" i="1" dirty="0">
                <a:ea typeface="楷体_GB2312" pitchFamily="49" charset="-122"/>
              </a:rPr>
              <a:t>…, </a:t>
            </a:r>
            <a:r>
              <a:rPr lang="en-US" altLang="zh-CN" i="1" dirty="0" err="1">
                <a:ea typeface="楷体_GB2312" pitchFamily="49" charset="-122"/>
              </a:rPr>
              <a:t>x</a:t>
            </a:r>
            <a:r>
              <a:rPr lang="en-US" altLang="zh-CN" sz="2400" i="1" baseline="-30000" dirty="0" err="1">
                <a:ea typeface="楷体_GB2312" pitchFamily="49" charset="-122"/>
              </a:rPr>
              <a:t>n</a:t>
            </a:r>
            <a:r>
              <a:rPr lang="en-US" altLang="zh-CN" sz="2400" i="1" baseline="-30000" dirty="0">
                <a:ea typeface="楷体_GB2312" pitchFamily="49" charset="-12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之后，则应依据 </a:t>
            </a:r>
            <a:r>
              <a:rPr lang="en-US" altLang="zh-CN" i="1" dirty="0">
                <a:ea typeface="楷体_GB2312" pitchFamily="49" charset="-122"/>
              </a:rPr>
              <a:t>h</a:t>
            </a:r>
            <a:r>
              <a:rPr lang="en-US" altLang="zh-CN" dirty="0">
                <a:ea typeface="楷体_GB2312" pitchFamily="49" charset="-122"/>
              </a:rPr>
              <a:t>(</a:t>
            </a:r>
            <a:r>
              <a:rPr lang="en-US" altLang="zh-CN" i="1" dirty="0">
                <a:ea typeface="楷体_GB2312" pitchFamily="49" charset="-122"/>
              </a:rPr>
              <a:t>x</a:t>
            </a:r>
            <a:r>
              <a:rPr lang="en-US" altLang="zh-CN" sz="2000" baseline="-30000" dirty="0">
                <a:ea typeface="楷体_GB2312" pitchFamily="49" charset="-122"/>
              </a:rPr>
              <a:t>1</a:t>
            </a:r>
            <a:r>
              <a:rPr lang="en-US" altLang="zh-CN" i="1" dirty="0">
                <a:ea typeface="楷体_GB2312" pitchFamily="49" charset="-122"/>
              </a:rPr>
              <a:t>, x</a:t>
            </a:r>
            <a:r>
              <a:rPr lang="en-US" altLang="zh-CN" sz="2000" baseline="-30000" dirty="0">
                <a:ea typeface="楷体_GB2312" pitchFamily="49" charset="-122"/>
              </a:rPr>
              <a:t>2</a:t>
            </a:r>
            <a:r>
              <a:rPr lang="en-US" altLang="zh-CN" sz="2000" i="1" baseline="-30000" dirty="0">
                <a:ea typeface="楷体_GB2312" pitchFamily="49" charset="-122"/>
              </a:rPr>
              <a:t> </a:t>
            </a:r>
            <a:r>
              <a:rPr lang="en-US" altLang="zh-CN" i="1" dirty="0">
                <a:ea typeface="楷体_GB2312" pitchFamily="49" charset="-122"/>
              </a:rPr>
              <a:t>,</a:t>
            </a:r>
            <a:r>
              <a:rPr lang="en-US" altLang="zh-CN" sz="2000" i="1" baseline="-30000" dirty="0">
                <a:ea typeface="楷体_GB2312" pitchFamily="49" charset="-122"/>
              </a:rPr>
              <a:t> </a:t>
            </a:r>
            <a:r>
              <a:rPr lang="en-US" altLang="zh-CN" i="1" dirty="0">
                <a:ea typeface="楷体_GB2312" pitchFamily="49" charset="-122"/>
              </a:rPr>
              <a:t>…, </a:t>
            </a:r>
            <a:r>
              <a:rPr lang="en-US" altLang="zh-CN" i="1" dirty="0" err="1">
                <a:ea typeface="楷体_GB2312" pitchFamily="49" charset="-122"/>
              </a:rPr>
              <a:t>x</a:t>
            </a:r>
            <a:r>
              <a:rPr lang="en-US" altLang="zh-CN" sz="2400" i="1" baseline="-30000" dirty="0" err="1">
                <a:ea typeface="楷体_GB2312" pitchFamily="49" charset="-122"/>
              </a:rPr>
              <a:t>n</a:t>
            </a:r>
            <a:r>
              <a:rPr lang="en-US" altLang="zh-CN" sz="2400" i="1" baseline="-300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600" i="1" dirty="0">
                <a:sym typeface="Symbol" pitchFamily="18" charset="2"/>
              </a:rPr>
              <a:t>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</a:t>
            </a:r>
            <a:r>
              <a:rPr lang="en-US" altLang="zh-CN" dirty="0">
                <a:ea typeface="楷体_GB2312" pitchFamily="49" charset="-122"/>
              </a:rPr>
              <a:t>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zh-CN" altLang="en-US" sz="2600" i="1" dirty="0">
                <a:sym typeface="Symbol" pitchFamily="18" charset="2"/>
              </a:rPr>
              <a:t></a:t>
            </a:r>
            <a:r>
              <a:rPr lang="zh-CN" altLang="en-US" i="1" dirty="0">
                <a:sym typeface="Symbol" pitchFamily="18" charset="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作出推断。由于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>
                <a:srgbClr val="00FF00"/>
              </a:buClr>
              <a:buFont typeface="Wingdings" pitchFamily="2" charset="2"/>
              <a:buNone/>
            </a:pPr>
            <a:r>
              <a:rPr lang="en-US" altLang="zh-CN" i="1" dirty="0">
                <a:ea typeface="楷体_GB2312" pitchFamily="49" charset="-122"/>
              </a:rPr>
              <a:t>h</a:t>
            </a:r>
            <a:r>
              <a:rPr lang="en-US" altLang="zh-CN" dirty="0">
                <a:ea typeface="楷体_GB2312" pitchFamily="49" charset="-122"/>
              </a:rPr>
              <a:t>(</a:t>
            </a:r>
            <a:r>
              <a:rPr lang="en-US" altLang="zh-CN" i="1" dirty="0">
                <a:ea typeface="楷体_GB2312" pitchFamily="49" charset="-122"/>
              </a:rPr>
              <a:t>x</a:t>
            </a:r>
            <a:r>
              <a:rPr lang="en-US" altLang="zh-CN" sz="2000" baseline="-30000" dirty="0">
                <a:ea typeface="楷体_GB2312" pitchFamily="49" charset="-122"/>
              </a:rPr>
              <a:t>1</a:t>
            </a:r>
            <a:r>
              <a:rPr lang="en-US" altLang="zh-CN" i="1" dirty="0">
                <a:ea typeface="楷体_GB2312" pitchFamily="49" charset="-122"/>
              </a:rPr>
              <a:t>,x</a:t>
            </a:r>
            <a:r>
              <a:rPr lang="en-US" altLang="zh-CN" sz="2000" baseline="-30000" dirty="0">
                <a:ea typeface="楷体_GB2312" pitchFamily="49" charset="-122"/>
              </a:rPr>
              <a:t>2</a:t>
            </a:r>
            <a:r>
              <a:rPr lang="en-US" altLang="zh-CN" sz="2000" i="1" baseline="-30000" dirty="0">
                <a:ea typeface="楷体_GB2312" pitchFamily="49" charset="-122"/>
              </a:rPr>
              <a:t> </a:t>
            </a:r>
            <a:r>
              <a:rPr lang="en-US" altLang="zh-CN" i="1" dirty="0">
                <a:ea typeface="楷体_GB2312" pitchFamily="49" charset="-122"/>
              </a:rPr>
              <a:t>,…,</a:t>
            </a:r>
            <a:r>
              <a:rPr lang="en-US" altLang="zh-CN" i="1" dirty="0" err="1">
                <a:ea typeface="楷体_GB2312" pitchFamily="49" charset="-122"/>
              </a:rPr>
              <a:t>x</a:t>
            </a:r>
            <a:r>
              <a:rPr lang="en-US" altLang="zh-CN" sz="2400" i="1" baseline="-30000" dirty="0" err="1">
                <a:ea typeface="楷体_GB2312" pitchFamily="49" charset="-122"/>
              </a:rPr>
              <a:t>n</a:t>
            </a:r>
            <a:r>
              <a:rPr lang="en-US" altLang="zh-CN" sz="2400" i="1" baseline="-300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600" i="1" dirty="0">
                <a:sym typeface="Symbol" pitchFamily="18" charset="2"/>
              </a:rPr>
              <a:t>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</a:t>
            </a:r>
            <a:r>
              <a:rPr lang="en-US" altLang="zh-CN" dirty="0">
                <a:ea typeface="楷体_GB2312" pitchFamily="49" charset="-122"/>
              </a:rPr>
              <a:t>) =</a:t>
            </a:r>
            <a:r>
              <a:rPr lang="en-US" altLang="zh-CN" i="1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600" i="1" dirty="0">
                <a:sym typeface="Symbol" pitchFamily="18" charset="2"/>
              </a:rPr>
              <a:t>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</a:t>
            </a:r>
            <a:r>
              <a:rPr lang="en-US" altLang="zh-CN" dirty="0">
                <a:ea typeface="楷体_GB2312" pitchFamily="49" charset="-122"/>
                <a:sym typeface="Symbol" pitchFamily="18" charset="2"/>
              </a:rPr>
              <a:t> </a:t>
            </a:r>
            <a:r>
              <a:rPr lang="en-US" altLang="zh-CN" i="1" dirty="0">
                <a:ea typeface="楷体_GB2312" pitchFamily="49" charset="-122"/>
              </a:rPr>
              <a:t>x</a:t>
            </a:r>
            <a:r>
              <a:rPr lang="en-US" altLang="zh-CN" sz="2000" baseline="-30000" dirty="0">
                <a:ea typeface="楷体_GB2312" pitchFamily="49" charset="-122"/>
              </a:rPr>
              <a:t>1</a:t>
            </a:r>
            <a:r>
              <a:rPr lang="en-US" altLang="zh-CN" i="1" dirty="0">
                <a:ea typeface="楷体_GB2312" pitchFamily="49" charset="-122"/>
              </a:rPr>
              <a:t>,x</a:t>
            </a:r>
            <a:r>
              <a:rPr lang="en-US" altLang="zh-CN" sz="2000" baseline="-30000" dirty="0">
                <a:ea typeface="楷体_GB2312" pitchFamily="49" charset="-122"/>
              </a:rPr>
              <a:t>2</a:t>
            </a:r>
            <a:r>
              <a:rPr lang="en-US" altLang="zh-CN" sz="2000" i="1" baseline="-30000" dirty="0">
                <a:ea typeface="楷体_GB2312" pitchFamily="49" charset="-122"/>
              </a:rPr>
              <a:t> </a:t>
            </a:r>
            <a:r>
              <a:rPr lang="en-US" altLang="zh-CN" i="1" dirty="0">
                <a:ea typeface="楷体_GB2312" pitchFamily="49" charset="-122"/>
              </a:rPr>
              <a:t>,…,</a:t>
            </a:r>
            <a:r>
              <a:rPr lang="en-US" altLang="zh-CN" i="1" dirty="0" err="1">
                <a:ea typeface="楷体_GB2312" pitchFamily="49" charset="-122"/>
              </a:rPr>
              <a:t>x</a:t>
            </a:r>
            <a:r>
              <a:rPr lang="en-US" altLang="zh-CN" sz="2400" i="1" baseline="-30000" dirty="0" err="1">
                <a:ea typeface="楷体_GB2312" pitchFamily="49" charset="-122"/>
              </a:rPr>
              <a:t>n</a:t>
            </a:r>
            <a:r>
              <a:rPr lang="en-US" altLang="zh-CN" sz="2400" i="1" baseline="-30000" dirty="0"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zh-CN" i="1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m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 dirty="0">
                <a:ea typeface="楷体_GB2312" pitchFamily="49" charset="-122"/>
              </a:rPr>
              <a:t>x</a:t>
            </a:r>
            <a:r>
              <a:rPr lang="en-US" altLang="zh-CN" sz="2000" baseline="-30000" dirty="0">
                <a:ea typeface="楷体_GB2312" pitchFamily="49" charset="-122"/>
              </a:rPr>
              <a:t>1</a:t>
            </a:r>
            <a:r>
              <a:rPr lang="en-US" altLang="zh-CN" i="1" dirty="0">
                <a:ea typeface="楷体_GB2312" pitchFamily="49" charset="-122"/>
              </a:rPr>
              <a:t>,x</a:t>
            </a:r>
            <a:r>
              <a:rPr lang="en-US" altLang="zh-CN" sz="2000" baseline="-30000" dirty="0">
                <a:ea typeface="楷体_GB2312" pitchFamily="49" charset="-122"/>
              </a:rPr>
              <a:t>2</a:t>
            </a:r>
            <a:r>
              <a:rPr lang="en-US" altLang="zh-CN" sz="2000" i="1" baseline="-30000" dirty="0">
                <a:ea typeface="楷体_GB2312" pitchFamily="49" charset="-122"/>
              </a:rPr>
              <a:t> </a:t>
            </a:r>
            <a:r>
              <a:rPr lang="en-US" altLang="zh-CN" i="1" dirty="0">
                <a:ea typeface="楷体_GB2312" pitchFamily="49" charset="-122"/>
              </a:rPr>
              <a:t>,…,</a:t>
            </a:r>
            <a:r>
              <a:rPr lang="en-US" altLang="zh-CN" i="1" dirty="0" err="1">
                <a:ea typeface="楷体_GB2312" pitchFamily="49" charset="-122"/>
              </a:rPr>
              <a:t>x</a:t>
            </a:r>
            <a:r>
              <a:rPr lang="en-US" altLang="zh-CN" sz="2400" i="1" baseline="-30000" dirty="0" err="1">
                <a:ea typeface="楷体_GB2312" pitchFamily="49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00FF00"/>
              </a:buCl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其中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是</a:t>
            </a:r>
            <a:r>
              <a:rPr lang="en-US" altLang="zh-CN" i="1" dirty="0">
                <a:ea typeface="楷体_GB2312" pitchFamily="49" charset="-122"/>
              </a:rPr>
              <a:t>x</a:t>
            </a:r>
            <a:r>
              <a:rPr lang="en-US" altLang="zh-CN" sz="2000" baseline="-30000" dirty="0">
                <a:ea typeface="楷体_GB2312" pitchFamily="49" charset="-122"/>
              </a:rPr>
              <a:t>1</a:t>
            </a:r>
            <a:r>
              <a:rPr lang="en-US" altLang="zh-CN" i="1" dirty="0">
                <a:ea typeface="楷体_GB2312" pitchFamily="49" charset="-122"/>
              </a:rPr>
              <a:t>, x</a:t>
            </a:r>
            <a:r>
              <a:rPr lang="en-US" altLang="zh-CN" sz="2000" baseline="-30000" dirty="0">
                <a:ea typeface="楷体_GB2312" pitchFamily="49" charset="-122"/>
              </a:rPr>
              <a:t>2</a:t>
            </a:r>
            <a:r>
              <a:rPr lang="en-US" altLang="zh-CN" sz="2000" i="1" baseline="-30000" dirty="0">
                <a:ea typeface="楷体_GB2312" pitchFamily="49" charset="-122"/>
              </a:rPr>
              <a:t> </a:t>
            </a:r>
            <a:r>
              <a:rPr lang="en-US" altLang="zh-CN" i="1" dirty="0">
                <a:ea typeface="楷体_GB2312" pitchFamily="49" charset="-122"/>
              </a:rPr>
              <a:t>,</a:t>
            </a:r>
            <a:r>
              <a:rPr lang="en-US" altLang="zh-CN" sz="2000" i="1" baseline="-30000" dirty="0">
                <a:ea typeface="楷体_GB2312" pitchFamily="49" charset="-122"/>
              </a:rPr>
              <a:t> </a:t>
            </a:r>
            <a:r>
              <a:rPr lang="en-US" altLang="zh-CN" i="1" dirty="0">
                <a:ea typeface="楷体_GB2312" pitchFamily="49" charset="-122"/>
              </a:rPr>
              <a:t>…, </a:t>
            </a:r>
            <a:r>
              <a:rPr lang="en-US" altLang="zh-CN" i="1" dirty="0" err="1">
                <a:ea typeface="楷体_GB2312" pitchFamily="49" charset="-122"/>
              </a:rPr>
              <a:t>x</a:t>
            </a:r>
            <a:r>
              <a:rPr lang="en-US" altLang="zh-CN" sz="2400" i="1" baseline="-30000" dirty="0" err="1">
                <a:ea typeface="楷体_GB2312" pitchFamily="49" charset="-122"/>
              </a:rPr>
              <a:t>n</a:t>
            </a:r>
            <a:r>
              <a:rPr lang="en-US" altLang="zh-CN" sz="2400" i="1" baseline="-30000" dirty="0">
                <a:ea typeface="楷体_GB2312" pitchFamily="49" charset="-12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的边际概率函数，它与</a:t>
            </a:r>
            <a:r>
              <a:rPr lang="zh-CN" altLang="en-US" sz="2600" i="1" dirty="0">
                <a:sym typeface="Symbol" pitchFamily="18" charset="2"/>
              </a:rPr>
              <a:t></a:t>
            </a:r>
            <a:r>
              <a:rPr lang="zh-CN" altLang="en-US" i="1" dirty="0">
                <a:sym typeface="Symbol" pitchFamily="18" charset="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无关，不含</a:t>
            </a:r>
            <a:r>
              <a:rPr lang="zh-CN" altLang="en-US" sz="2600" i="1" dirty="0">
                <a:sym typeface="Symbol" pitchFamily="18" charset="2"/>
              </a:rPr>
              <a:t></a:t>
            </a:r>
            <a:r>
              <a:rPr lang="zh-CN" altLang="en-US" i="1" dirty="0">
                <a:sym typeface="Symbol" pitchFamily="18" charset="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的任何信息。因此能用来对</a:t>
            </a:r>
            <a:r>
              <a:rPr lang="zh-CN" altLang="en-US" sz="2600" i="1" dirty="0">
                <a:sym typeface="Symbol" pitchFamily="18" charset="2"/>
              </a:rPr>
              <a:t></a:t>
            </a:r>
            <a:r>
              <a:rPr lang="zh-CN" altLang="en-US" i="1" dirty="0">
                <a:sym typeface="Symbol" pitchFamily="18" charset="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作出推断的仅是条件分布</a:t>
            </a:r>
            <a:r>
              <a:rPr lang="zh-CN" altLang="en-US" i="1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600" i="1" dirty="0">
                <a:sym typeface="Symbol" pitchFamily="18" charset="2"/>
              </a:rPr>
              <a:t>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</a:t>
            </a:r>
            <a:r>
              <a:rPr lang="en-US" altLang="zh-CN" dirty="0">
                <a:ea typeface="楷体_GB2312" pitchFamily="49" charset="-122"/>
                <a:sym typeface="Symbol" pitchFamily="18" charset="2"/>
              </a:rPr>
              <a:t> </a:t>
            </a:r>
            <a:r>
              <a:rPr lang="en-US" altLang="zh-CN" i="1" dirty="0">
                <a:ea typeface="楷体_GB2312" pitchFamily="49" charset="-122"/>
              </a:rPr>
              <a:t>x</a:t>
            </a:r>
            <a:r>
              <a:rPr lang="en-US" altLang="zh-CN" sz="2000" baseline="-30000" dirty="0">
                <a:ea typeface="楷体_GB2312" pitchFamily="49" charset="-122"/>
              </a:rPr>
              <a:t>1</a:t>
            </a:r>
            <a:r>
              <a:rPr lang="en-US" altLang="zh-CN" i="1" dirty="0">
                <a:ea typeface="楷体_GB2312" pitchFamily="49" charset="-122"/>
              </a:rPr>
              <a:t>, x</a:t>
            </a:r>
            <a:r>
              <a:rPr lang="en-US" altLang="zh-CN" sz="2000" baseline="-30000" dirty="0">
                <a:ea typeface="楷体_GB2312" pitchFamily="49" charset="-122"/>
              </a:rPr>
              <a:t>2</a:t>
            </a:r>
            <a:r>
              <a:rPr lang="en-US" altLang="zh-CN" sz="2000" i="1" baseline="-30000" dirty="0">
                <a:ea typeface="楷体_GB2312" pitchFamily="49" charset="-122"/>
              </a:rPr>
              <a:t> </a:t>
            </a:r>
            <a:r>
              <a:rPr lang="en-US" altLang="zh-CN" i="1" dirty="0">
                <a:ea typeface="楷体_GB2312" pitchFamily="49" charset="-122"/>
              </a:rPr>
              <a:t>,</a:t>
            </a:r>
            <a:r>
              <a:rPr lang="en-US" altLang="zh-CN" sz="2000" i="1" baseline="-30000" dirty="0">
                <a:ea typeface="楷体_GB2312" pitchFamily="49" charset="-122"/>
              </a:rPr>
              <a:t> </a:t>
            </a:r>
            <a:r>
              <a:rPr lang="en-US" altLang="zh-CN" i="1" dirty="0">
                <a:ea typeface="楷体_GB2312" pitchFamily="49" charset="-122"/>
              </a:rPr>
              <a:t>…, </a:t>
            </a:r>
            <a:r>
              <a:rPr lang="en-US" altLang="zh-CN" i="1" dirty="0" err="1">
                <a:ea typeface="楷体_GB2312" pitchFamily="49" charset="-122"/>
              </a:rPr>
              <a:t>x</a:t>
            </a:r>
            <a:r>
              <a:rPr lang="en-US" altLang="zh-CN" sz="2400" i="1" baseline="-30000" dirty="0" err="1">
                <a:ea typeface="楷体_GB2312" pitchFamily="49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，它的计算公式是 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40995" name="Object 3"/>
          <p:cNvGraphicFramePr>
            <a:graphicFrameLocks noChangeAspect="1"/>
          </p:cNvGraphicFramePr>
          <p:nvPr/>
        </p:nvGraphicFramePr>
        <p:xfrm>
          <a:off x="1785918" y="3357562"/>
          <a:ext cx="7051704" cy="506413"/>
        </p:xfrm>
        <a:graphic>
          <a:graphicData uri="http://schemas.openxmlformats.org/presentationml/2006/ole">
            <p:oleObj spid="_x0000_s120838" name="Equation" r:id="rId4" imgW="3771900" imgH="304800" progId="">
              <p:embed/>
            </p:oleObj>
          </a:graphicData>
        </a:graphic>
      </p:graphicFrame>
      <p:graphicFrame>
        <p:nvGraphicFramePr>
          <p:cNvPr id="340996" name="Object 4"/>
          <p:cNvGraphicFramePr>
            <a:graphicFrameLocks noChangeAspect="1"/>
          </p:cNvGraphicFramePr>
          <p:nvPr/>
        </p:nvGraphicFramePr>
        <p:xfrm>
          <a:off x="1785918" y="5888038"/>
          <a:ext cx="7086600" cy="969962"/>
        </p:xfrm>
        <a:graphic>
          <a:graphicData uri="http://schemas.openxmlformats.org/presentationml/2006/ole">
            <p:oleObj spid="_x0000_s120839" name="Equation" r:id="rId5" imgW="3619500" imgH="495300" progId="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4" grpId="0" autoUpdateAnimBg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001000" cy="14478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这个条件分布称为</a:t>
            </a:r>
            <a:r>
              <a:rPr lang="zh-CN" altLang="en-US" sz="2600" i="1">
                <a:sym typeface="Symbol" pitchFamily="18" charset="2"/>
              </a:rPr>
              <a:t></a:t>
            </a:r>
            <a:r>
              <a:rPr lang="zh-CN" altLang="en-US" i="1">
                <a:sym typeface="Symbol" pitchFamily="18" charset="2"/>
              </a:rPr>
              <a:t>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b="1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后验分布</a:t>
            </a:r>
            <a:r>
              <a:rPr lang="zh-CN" altLang="en-US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它集中了总体、样本和先验中有关</a:t>
            </a:r>
            <a:r>
              <a:rPr lang="zh-CN" altLang="en-US" sz="2600" i="1">
                <a:sym typeface="Symbol" pitchFamily="18" charset="2"/>
              </a:rPr>
              <a:t></a:t>
            </a:r>
            <a:r>
              <a:rPr lang="zh-CN" altLang="en-US" i="1">
                <a:sym typeface="Symbol" pitchFamily="18" charset="2"/>
              </a:rPr>
              <a:t>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的一切信息。 </a:t>
            </a:r>
          </a:p>
        </p:txBody>
      </p:sp>
      <p:sp>
        <p:nvSpPr>
          <p:cNvPr id="343043" name="Rectangle 3"/>
          <p:cNvSpPr>
            <a:spLocks noChangeArrowheads="1"/>
          </p:cNvSpPr>
          <p:nvPr/>
        </p:nvSpPr>
        <p:spPr bwMode="auto">
          <a:xfrm>
            <a:off x="381000" y="2514600"/>
            <a:ext cx="8001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  <a:latin typeface="宋体" charset="-122"/>
              </a:rPr>
              <a:t>  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后验分布</a:t>
            </a:r>
            <a:r>
              <a:rPr lang="zh-CN" altLang="en-US" sz="28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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600" i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 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000" baseline="-300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, x</a:t>
            </a:r>
            <a:r>
              <a:rPr lang="en-US" altLang="zh-CN" sz="2000" baseline="-300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altLang="zh-CN" sz="2000" i="1" baseline="-300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en-US" altLang="zh-CN" sz="2000" i="1" baseline="-300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i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…, </a:t>
            </a:r>
            <a:r>
              <a:rPr lang="en-US" altLang="zh-CN" sz="2800" i="1" dirty="0" err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400" i="1" baseline="-30000" dirty="0" err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400" i="1" baseline="-300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的计算公式就是用密度函数表示的贝叶斯公式。它是用总体和样本对先验分布</a:t>
            </a:r>
            <a:r>
              <a:rPr lang="zh-CN" altLang="en-US" sz="28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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600" i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altLang="zh-CN" sz="28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作调整的结果，贝叶斯统计的一切推断都基于后验分布进行。</a:t>
            </a:r>
            <a:r>
              <a:rPr lang="zh-CN" altLang="en-US" sz="2800" dirty="0">
                <a:solidFill>
                  <a:schemeClr val="tx2"/>
                </a:solidFill>
                <a:latin typeface="宋体" charset="-122"/>
              </a:rPr>
              <a:t>  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2" grpId="0" build="p" autoUpdateAnimBg="0"/>
      <p:bldP spid="343043" grpId="0" autoUpdateAnimBg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ChangeArrowheads="1"/>
          </p:cNvSpPr>
          <p:nvPr/>
        </p:nvSpPr>
        <p:spPr bwMode="auto">
          <a:xfrm>
            <a:off x="152400" y="533400"/>
            <a:ext cx="4295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二、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Bayes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估计的基本步骤</a:t>
            </a:r>
          </a:p>
        </p:txBody>
      </p:sp>
      <p:sp>
        <p:nvSpPr>
          <p:cNvPr id="538627" name="Rectangle 3"/>
          <p:cNvSpPr>
            <a:spLocks noChangeArrowheads="1"/>
          </p:cNvSpPr>
          <p:nvPr/>
        </p:nvSpPr>
        <p:spPr bwMode="auto">
          <a:xfrm>
            <a:off x="152400" y="13716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）参数</a:t>
            </a:r>
            <a:r>
              <a:rPr lang="zh-CN" altLang="en-US" i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 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为随机变量，先验分布的密度函数为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38628" name="Object 4"/>
          <p:cNvGraphicFramePr>
            <a:graphicFrameLocks noChangeAspect="1"/>
          </p:cNvGraphicFramePr>
          <p:nvPr/>
        </p:nvGraphicFramePr>
        <p:xfrm>
          <a:off x="7958138" y="1371600"/>
          <a:ext cx="868362" cy="463550"/>
        </p:xfrm>
        <a:graphic>
          <a:graphicData uri="http://schemas.openxmlformats.org/presentationml/2006/ole">
            <p:oleObj spid="_x0000_s157706" name="Equation" r:id="rId3" imgW="380835" imgH="203112" progId="">
              <p:embed/>
            </p:oleObj>
          </a:graphicData>
        </a:graphic>
      </p:graphicFrame>
      <p:sp>
        <p:nvSpPr>
          <p:cNvPr id="538629" name="Rectangle 5"/>
          <p:cNvSpPr>
            <a:spLocks noChangeArrowheads="1"/>
          </p:cNvSpPr>
          <p:nvPr/>
        </p:nvSpPr>
        <p:spPr bwMode="auto">
          <a:xfrm>
            <a:off x="152400" y="2209800"/>
            <a:ext cx="8534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）样本</a:t>
            </a:r>
            <a:r>
              <a:rPr lang="en-US" altLang="zh-CN" b="0" i="1">
                <a:ea typeface="楷体_GB2312" pitchFamily="49" charset="-122"/>
              </a:rPr>
              <a:t>X=</a:t>
            </a:r>
            <a:r>
              <a:rPr lang="en-US" altLang="zh-CN" b="0">
                <a:ea typeface="楷体_GB2312" pitchFamily="49" charset="-122"/>
              </a:rPr>
              <a:t>(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1</a:t>
            </a:r>
            <a:r>
              <a:rPr lang="en-US" altLang="zh-CN" b="0">
                <a:ea typeface="楷体_GB2312" pitchFamily="49" charset="-122"/>
              </a:rPr>
              <a:t>,</a:t>
            </a:r>
            <a:r>
              <a:rPr lang="en-US" altLang="zh-CN" b="0" baseline="30000">
                <a:ea typeface="楷体_GB2312" pitchFamily="49" charset="-122"/>
              </a:rPr>
              <a:t>… </a:t>
            </a:r>
            <a:r>
              <a:rPr lang="en-US" altLang="zh-CN" b="0" i="1">
                <a:ea typeface="楷体_GB2312" pitchFamily="49" charset="-122"/>
              </a:rPr>
              <a:t>,X</a:t>
            </a:r>
            <a:r>
              <a:rPr lang="en-US" altLang="zh-CN" b="0" i="1" baseline="-25000">
                <a:ea typeface="楷体_GB2312" pitchFamily="49" charset="-122"/>
              </a:rPr>
              <a:t>n</a:t>
            </a:r>
            <a:r>
              <a:rPr lang="en-US" altLang="zh-CN" b="0">
                <a:ea typeface="楷体_GB2312" pitchFamily="49" charset="-122"/>
              </a:rPr>
              <a:t>) </a:t>
            </a:r>
            <a:r>
              <a:rPr lang="en-US" altLang="zh-CN" b="0" i="1">
                <a:ea typeface="楷体_GB2312" pitchFamily="49" charset="-122"/>
              </a:rPr>
              <a:t>i.i.d.p</a:t>
            </a:r>
            <a:r>
              <a:rPr lang="en-US" altLang="zh-CN" b="0">
                <a:ea typeface="楷体_GB2312" pitchFamily="49" charset="-122"/>
              </a:rPr>
              <a:t>(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>
                <a:ea typeface="楷体_GB2312" pitchFamily="49" charset="-122"/>
              </a:rPr>
              <a:t>|</a:t>
            </a:r>
            <a:r>
              <a:rPr lang="en-US" altLang="zh-CN" i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</a:t>
            </a:r>
            <a:r>
              <a:rPr lang="en-US" altLang="zh-CN" b="0">
                <a:ea typeface="楷体_GB2312" pitchFamily="49" charset="-122"/>
              </a:rPr>
              <a:t>),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zh-CN" altLang="en-US" b="0">
                <a:ea typeface="楷体_GB2312" pitchFamily="49" charset="-122"/>
              </a:rPr>
              <a:t>的条件密度函数为</a:t>
            </a:r>
          </a:p>
          <a:p>
            <a:endParaRPr lang="en-US" altLang="zh-CN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538631" name="Object 7"/>
          <p:cNvGraphicFramePr>
            <a:graphicFrameLocks noChangeAspect="1"/>
          </p:cNvGraphicFramePr>
          <p:nvPr/>
        </p:nvGraphicFramePr>
        <p:xfrm>
          <a:off x="1524000" y="2895600"/>
          <a:ext cx="5715000" cy="560388"/>
        </p:xfrm>
        <a:graphic>
          <a:graphicData uri="http://schemas.openxmlformats.org/presentationml/2006/ole">
            <p:oleObj spid="_x0000_s157707" name="Equation" r:id="rId4" imgW="2336800" imgH="228600" progId="">
              <p:embed/>
            </p:oleObj>
          </a:graphicData>
        </a:graphic>
      </p:graphicFrame>
      <p:sp>
        <p:nvSpPr>
          <p:cNvPr id="538632" name="Rectangle 8"/>
          <p:cNvSpPr>
            <a:spLocks noChangeArrowheads="1"/>
          </p:cNvSpPr>
          <p:nvPr/>
        </p:nvSpPr>
        <p:spPr bwMode="auto">
          <a:xfrm>
            <a:off x="0" y="3429000"/>
            <a:ext cx="8991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）样本</a:t>
            </a:r>
            <a:r>
              <a:rPr lang="en-US" altLang="zh-CN" b="0" i="1" dirty="0">
                <a:ea typeface="楷体_GB2312" pitchFamily="49" charset="-122"/>
              </a:rPr>
              <a:t>X=</a:t>
            </a:r>
            <a:r>
              <a:rPr lang="en-US" altLang="zh-CN" b="0" dirty="0">
                <a:ea typeface="楷体_GB2312" pitchFamily="49" charset="-122"/>
              </a:rPr>
              <a:t>(</a:t>
            </a:r>
            <a:r>
              <a:rPr lang="en-US" altLang="zh-CN" b="0" i="1" dirty="0">
                <a:ea typeface="楷体_GB2312" pitchFamily="49" charset="-122"/>
              </a:rPr>
              <a:t>X</a:t>
            </a:r>
            <a:r>
              <a:rPr lang="en-US" altLang="zh-CN" b="0" baseline="-25000" dirty="0">
                <a:ea typeface="楷体_GB2312" pitchFamily="49" charset="-122"/>
              </a:rPr>
              <a:t>1</a:t>
            </a:r>
            <a:r>
              <a:rPr lang="en-US" altLang="zh-CN" b="0" dirty="0">
                <a:ea typeface="楷体_GB2312" pitchFamily="49" charset="-122"/>
              </a:rPr>
              <a:t>,</a:t>
            </a:r>
            <a:r>
              <a:rPr lang="en-US" altLang="zh-CN" b="0" baseline="30000" dirty="0">
                <a:ea typeface="楷体_GB2312" pitchFamily="49" charset="-122"/>
              </a:rPr>
              <a:t>… </a:t>
            </a:r>
            <a:r>
              <a:rPr lang="en-US" altLang="zh-CN" b="0" i="1" dirty="0">
                <a:ea typeface="楷体_GB2312" pitchFamily="49" charset="-122"/>
              </a:rPr>
              <a:t>,</a:t>
            </a:r>
            <a:r>
              <a:rPr lang="en-US" altLang="zh-CN" b="0" i="1" dirty="0" err="1">
                <a:ea typeface="楷体_GB2312" pitchFamily="49" charset="-122"/>
              </a:rPr>
              <a:t>X</a:t>
            </a:r>
            <a:r>
              <a:rPr lang="en-US" altLang="zh-CN" b="0" i="1" baseline="-25000" dirty="0" err="1">
                <a:ea typeface="楷体_GB2312" pitchFamily="49" charset="-122"/>
              </a:rPr>
              <a:t>n</a:t>
            </a:r>
            <a:r>
              <a:rPr lang="en-US" altLang="zh-CN" b="0" dirty="0">
                <a:ea typeface="楷体_GB2312" pitchFamily="49" charset="-122"/>
              </a:rPr>
              <a:t>) </a:t>
            </a:r>
            <a:r>
              <a:rPr lang="zh-CN" altLang="en-US" b="0" dirty="0">
                <a:ea typeface="楷体_GB2312" pitchFamily="49" charset="-122"/>
              </a:rPr>
              <a:t>与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参数</a:t>
            </a:r>
            <a:r>
              <a:rPr lang="zh-CN" altLang="en-US" i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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的联合概率分布密度函数为</a:t>
            </a:r>
          </a:p>
        </p:txBody>
      </p:sp>
      <p:graphicFrame>
        <p:nvGraphicFramePr>
          <p:cNvPr id="538633" name="Object 9"/>
          <p:cNvGraphicFramePr>
            <a:graphicFrameLocks noChangeAspect="1"/>
          </p:cNvGraphicFramePr>
          <p:nvPr/>
        </p:nvGraphicFramePr>
        <p:xfrm>
          <a:off x="2209800" y="4343400"/>
          <a:ext cx="3354388" cy="498475"/>
        </p:xfrm>
        <a:graphic>
          <a:graphicData uri="http://schemas.openxmlformats.org/presentationml/2006/ole">
            <p:oleObj spid="_x0000_s157708" name="Equation" r:id="rId5" imgW="1371600" imgH="203200" progId="">
              <p:embed/>
            </p:oleObj>
          </a:graphicData>
        </a:graphic>
      </p:graphicFrame>
      <p:graphicFrame>
        <p:nvGraphicFramePr>
          <p:cNvPr id="538634" name="Object 10"/>
          <p:cNvGraphicFramePr>
            <a:graphicFrameLocks noChangeAspect="1"/>
          </p:cNvGraphicFramePr>
          <p:nvPr/>
        </p:nvGraphicFramePr>
        <p:xfrm>
          <a:off x="2362200" y="5486400"/>
          <a:ext cx="5745163" cy="1211263"/>
        </p:xfrm>
        <a:graphic>
          <a:graphicData uri="http://schemas.openxmlformats.org/presentationml/2006/ole">
            <p:oleObj spid="_x0000_s157709" name="Equation" r:id="rId6" imgW="2349500" imgH="495300" progId="">
              <p:embed/>
            </p:oleObj>
          </a:graphicData>
        </a:graphic>
      </p:graphicFrame>
      <p:sp>
        <p:nvSpPr>
          <p:cNvPr id="538635" name="Rectangle 11"/>
          <p:cNvSpPr>
            <a:spLocks noChangeArrowheads="1"/>
          </p:cNvSpPr>
          <p:nvPr/>
        </p:nvSpPr>
        <p:spPr bwMode="auto">
          <a:xfrm>
            <a:off x="152400" y="5029200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）求后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验分布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8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8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8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8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8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8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8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8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8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8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8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8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8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8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8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8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8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38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26" grpId="0" autoUpdateAnimBg="0"/>
      <p:bldP spid="538627" grpId="0" autoUpdateAnimBg="0"/>
      <p:bldP spid="538629" grpId="0" autoUpdateAnimBg="0"/>
      <p:bldP spid="538632" grpId="0" autoUpdateAnimBg="0"/>
      <p:bldP spid="538635" grpId="0" autoUpdateAnimBg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7158" y="2428868"/>
            <a:ext cx="8610600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）求后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验分布的数学期望作为参数的估计，称为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Bayes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估计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838200"/>
            <a:ext cx="8001000" cy="5562600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贝叶斯估计</a:t>
            </a:r>
            <a:endParaRPr lang="zh-CN" altLang="en-US" sz="3200" dirty="0">
              <a:solidFill>
                <a:srgbClr val="00FF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基于后验分布</a:t>
            </a:r>
            <a:r>
              <a:rPr lang="zh-CN" altLang="en-US" i="1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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600" i="1" dirty="0">
                <a:sym typeface="Symbol" pitchFamily="18" charset="2"/>
              </a:rPr>
              <a:t></a:t>
            </a:r>
            <a:r>
              <a:rPr lang="en-US" altLang="zh-CN" dirty="0">
                <a:ea typeface="楷体_GB2312" pitchFamily="49" charset="-122"/>
                <a:sym typeface="Symbol" pitchFamily="18" charset="2"/>
              </a:rPr>
              <a:t> </a:t>
            </a:r>
            <a:r>
              <a:rPr lang="en-US" altLang="zh-CN" i="1" dirty="0">
                <a:ea typeface="楷体_GB2312" pitchFamily="49" charset="-122"/>
              </a:rPr>
              <a:t>x</a:t>
            </a:r>
            <a:r>
              <a:rPr lang="en-US" altLang="zh-CN" sz="2000" baseline="-30000" dirty="0">
                <a:ea typeface="楷体_GB2312" pitchFamily="49" charset="-122"/>
              </a:rPr>
              <a:t>1</a:t>
            </a:r>
            <a:r>
              <a:rPr lang="en-US" altLang="zh-CN" i="1" dirty="0">
                <a:ea typeface="楷体_GB2312" pitchFamily="49" charset="-122"/>
              </a:rPr>
              <a:t>, x</a:t>
            </a:r>
            <a:r>
              <a:rPr lang="en-US" altLang="zh-CN" sz="2000" baseline="-30000" dirty="0">
                <a:ea typeface="楷体_GB2312" pitchFamily="49" charset="-122"/>
              </a:rPr>
              <a:t>2</a:t>
            </a:r>
            <a:r>
              <a:rPr lang="en-US" altLang="zh-CN" sz="2000" i="1" baseline="-30000" dirty="0">
                <a:ea typeface="楷体_GB2312" pitchFamily="49" charset="-122"/>
              </a:rPr>
              <a:t> </a:t>
            </a:r>
            <a:r>
              <a:rPr lang="en-US" altLang="zh-CN" i="1" dirty="0">
                <a:ea typeface="楷体_GB2312" pitchFamily="49" charset="-122"/>
              </a:rPr>
              <a:t>,</a:t>
            </a:r>
            <a:r>
              <a:rPr lang="en-US" altLang="zh-CN" sz="2000" i="1" baseline="-30000" dirty="0">
                <a:ea typeface="楷体_GB2312" pitchFamily="49" charset="-122"/>
              </a:rPr>
              <a:t> </a:t>
            </a:r>
            <a:r>
              <a:rPr lang="en-US" altLang="zh-CN" i="1" dirty="0">
                <a:ea typeface="楷体_GB2312" pitchFamily="49" charset="-122"/>
              </a:rPr>
              <a:t>…, </a:t>
            </a:r>
            <a:r>
              <a:rPr lang="en-US" altLang="zh-CN" i="1" dirty="0" err="1">
                <a:ea typeface="楷体_GB2312" pitchFamily="49" charset="-122"/>
              </a:rPr>
              <a:t>x</a:t>
            </a:r>
            <a:r>
              <a:rPr lang="en-US" altLang="zh-CN" sz="2400" i="1" baseline="-30000" dirty="0" err="1">
                <a:ea typeface="楷体_GB2312" pitchFamily="49" charset="-122"/>
              </a:rPr>
              <a:t>n</a:t>
            </a:r>
            <a:r>
              <a:rPr lang="en-US" altLang="zh-CN" sz="2400" i="1" baseline="-30000" dirty="0"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zh-CN" altLang="en-US" sz="2600" i="1" dirty="0">
                <a:sym typeface="Symbol" pitchFamily="18" charset="2"/>
              </a:rPr>
              <a:t></a:t>
            </a:r>
            <a:r>
              <a:rPr lang="zh-CN" altLang="en-US" i="1" dirty="0">
                <a:sym typeface="Symbol" pitchFamily="18" charset="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所作的贝叶斯估计有多种，常用有如下三种：</a:t>
            </a:r>
          </a:p>
          <a:p>
            <a:pPr>
              <a:buClr>
                <a:srgbClr val="00FF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使用后验分布的密度函数最大值作为</a:t>
            </a:r>
            <a:r>
              <a:rPr lang="zh-CN" altLang="en-US" sz="2600" i="1" dirty="0">
                <a:sym typeface="Symbol" pitchFamily="18" charset="2"/>
              </a:rPr>
              <a:t></a:t>
            </a:r>
            <a:r>
              <a:rPr lang="zh-CN" altLang="en-US" i="1" dirty="0">
                <a:sym typeface="Symbol" pitchFamily="18" charset="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的点估计，称为最大后验估计；</a:t>
            </a:r>
          </a:p>
          <a:p>
            <a:pPr>
              <a:buClr>
                <a:srgbClr val="00FF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使用后验分布的中位数作为</a:t>
            </a:r>
            <a:r>
              <a:rPr lang="zh-CN" altLang="en-US" sz="2600" i="1" dirty="0">
                <a:sym typeface="Symbol" pitchFamily="18" charset="2"/>
              </a:rPr>
              <a:t></a:t>
            </a:r>
            <a:r>
              <a:rPr lang="zh-CN" altLang="en-US" i="1" dirty="0">
                <a:sym typeface="Symbol" pitchFamily="18" charset="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的点估计，称为后验中位数估计；</a:t>
            </a:r>
          </a:p>
          <a:p>
            <a:pPr>
              <a:buClr>
                <a:srgbClr val="00FF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使用后验分布的均值作为</a:t>
            </a:r>
            <a:r>
              <a:rPr lang="zh-CN" altLang="en-US" sz="2600" i="1" dirty="0">
                <a:sym typeface="Symbol" pitchFamily="18" charset="2"/>
              </a:rPr>
              <a:t></a:t>
            </a:r>
            <a:r>
              <a:rPr lang="zh-CN" altLang="en-US" i="1" dirty="0">
                <a:sym typeface="Symbol" pitchFamily="18" charset="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的点估计，称为后验期望估计。</a:t>
            </a:r>
          </a:p>
          <a:p>
            <a:pPr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用得最多的是后验期望估计，它一般也简称为贝叶斯估计，记为  。    </a:t>
            </a:r>
          </a:p>
        </p:txBody>
      </p:sp>
      <p:graphicFrame>
        <p:nvGraphicFramePr>
          <p:cNvPr id="345091" name="Object 3"/>
          <p:cNvGraphicFramePr>
            <a:graphicFrameLocks noChangeAspect="1"/>
          </p:cNvGraphicFramePr>
          <p:nvPr/>
        </p:nvGraphicFramePr>
        <p:xfrm>
          <a:off x="5143504" y="5572140"/>
          <a:ext cx="373063" cy="533400"/>
        </p:xfrm>
        <a:graphic>
          <a:graphicData uri="http://schemas.openxmlformats.org/presentationml/2006/ole">
            <p:oleObj spid="_x0000_s121860" name="Equation" r:id="rId4" imgW="177569" imgH="253670" progId="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5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5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45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45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45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45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0" grpId="0" build="p" autoUpdateAnimBg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836613"/>
            <a:ext cx="8355013" cy="518318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某事件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在一次试验中发生的概率为</a:t>
            </a:r>
            <a:r>
              <a:rPr lang="zh-CN" altLang="en-US" sz="2600" i="1" dirty="0">
                <a:sym typeface="Symbol" pitchFamily="18" charset="2"/>
              </a:rPr>
              <a:t></a:t>
            </a:r>
            <a:r>
              <a:rPr lang="zh-CN" altLang="en-US" i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，为估计</a:t>
            </a:r>
            <a:r>
              <a:rPr lang="zh-CN" altLang="en-US" sz="2600" i="1" dirty="0">
                <a:sym typeface="Symbol" pitchFamily="18" charset="2"/>
              </a:rPr>
              <a:t></a:t>
            </a:r>
            <a:r>
              <a:rPr lang="zh-CN" altLang="en-US" i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，对试验进行了</a:t>
            </a:r>
            <a:r>
              <a:rPr lang="en-US" altLang="zh-CN" i="1" dirty="0">
                <a:ea typeface="楷体_GB2312" pitchFamily="49" charset="-122"/>
              </a:rPr>
              <a:t>n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次独立观测，其中事件</a:t>
            </a:r>
            <a:r>
              <a:rPr lang="en-US" altLang="zh-CN" i="1" dirty="0">
                <a:ea typeface="楷体_GB2312" pitchFamily="49" charset="-122"/>
              </a:rPr>
              <a:t>A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发生了</a:t>
            </a:r>
            <a:r>
              <a:rPr lang="en-US" altLang="zh-CN" i="1" dirty="0">
                <a:ea typeface="楷体_GB2312" pitchFamily="49" charset="-122"/>
              </a:rPr>
              <a:t>X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次，显然 </a:t>
            </a:r>
            <a:r>
              <a:rPr lang="en-US" altLang="zh-CN" i="1" dirty="0">
                <a:ea typeface="楷体_GB2312" pitchFamily="49" charset="-122"/>
              </a:rPr>
              <a:t>X</a:t>
            </a:r>
            <a:r>
              <a:rPr lang="en-US" altLang="zh-CN" dirty="0">
                <a:ea typeface="楷体_GB2312" pitchFamily="49" charset="-122"/>
                <a:sym typeface="Symbol" pitchFamily="18" charset="2"/>
              </a:rPr>
              <a:t></a:t>
            </a:r>
            <a:r>
              <a:rPr lang="en-US" altLang="zh-CN" sz="2600" i="1" dirty="0">
                <a:sym typeface="Symbol" pitchFamily="18" charset="2"/>
              </a:rPr>
              <a:t></a:t>
            </a:r>
            <a:r>
              <a:rPr lang="en-US" altLang="zh-CN" i="1" dirty="0">
                <a:ea typeface="楷体_GB2312" pitchFamily="49" charset="-122"/>
              </a:rPr>
              <a:t> </a:t>
            </a:r>
            <a:r>
              <a:rPr lang="en-US" altLang="zh-CN" i="1" dirty="0">
                <a:ea typeface="楷体_GB2312" pitchFamily="49" charset="-122"/>
                <a:sym typeface="Symbol" pitchFamily="18" charset="2"/>
              </a:rPr>
              <a:t>b</a:t>
            </a:r>
            <a:r>
              <a:rPr lang="en-US" altLang="zh-CN" dirty="0"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 dirty="0"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 dirty="0">
                <a:ea typeface="楷体_GB2312" pitchFamily="49" charset="-122"/>
                <a:sym typeface="Symbol" pitchFamily="18" charset="2"/>
              </a:rPr>
              <a:t>,</a:t>
            </a:r>
            <a:r>
              <a:rPr lang="en-US" altLang="zh-CN" sz="2600" i="1" dirty="0">
                <a:sym typeface="Symbol" pitchFamily="18" charset="2"/>
              </a:rPr>
              <a:t> </a:t>
            </a:r>
            <a:r>
              <a:rPr lang="en-US" altLang="zh-CN" dirty="0"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，即</a:t>
            </a:r>
          </a:p>
          <a:p>
            <a:pPr>
              <a:buFont typeface="Wingdings" pitchFamily="2" charset="2"/>
              <a:buNone/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假若我们在试验前对事件</a:t>
            </a:r>
            <a:r>
              <a:rPr lang="en-US" altLang="zh-CN" i="1" dirty="0">
                <a:ea typeface="楷体_GB2312" pitchFamily="49" charset="-122"/>
              </a:rPr>
              <a:t>A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没有什么了解，从而对其发生的概率</a:t>
            </a:r>
            <a:r>
              <a:rPr lang="zh-CN" altLang="en-US" sz="2600" i="1" dirty="0">
                <a:sym typeface="Symbol" pitchFamily="18" charset="2"/>
              </a:rPr>
              <a:t></a:t>
            </a:r>
            <a:r>
              <a:rPr lang="zh-CN" altLang="en-US" i="1" dirty="0">
                <a:sym typeface="Symbol" pitchFamily="18" charset="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也没有任何信息。在这种场合，贝叶斯本人建议采用</a:t>
            </a:r>
            <a:r>
              <a:rPr lang="zh-CN" altLang="en-US" dirty="0">
                <a:latin typeface="Times New Roman"/>
                <a:ea typeface="楷体_GB2312" pitchFamily="49" charset="-122"/>
              </a:rPr>
              <a:t>“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同等无知</a:t>
            </a:r>
            <a:r>
              <a:rPr lang="zh-CN" altLang="en-US" dirty="0">
                <a:latin typeface="Times New Roman"/>
                <a:ea typeface="楷体_GB2312" pitchFamily="49" charset="-122"/>
              </a:rPr>
              <a:t>”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的原则使用区间</a:t>
            </a:r>
            <a:r>
              <a:rPr lang="zh-CN" altLang="en-US" dirty="0">
                <a:ea typeface="楷体_GB2312" pitchFamily="49" charset="-122"/>
              </a:rPr>
              <a:t>（</a:t>
            </a:r>
            <a:r>
              <a:rPr lang="en-US" altLang="zh-CN" dirty="0">
                <a:ea typeface="楷体_GB2312" pitchFamily="49" charset="-122"/>
              </a:rPr>
              <a:t>0,1</a:t>
            </a:r>
            <a:r>
              <a:rPr lang="zh-CN" altLang="en-US" dirty="0">
                <a:ea typeface="楷体_GB2312" pitchFamily="49" charset="-122"/>
              </a:rPr>
              <a:t>）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上的均匀分布</a:t>
            </a:r>
            <a:r>
              <a:rPr lang="en-US" altLang="zh-CN" i="1" dirty="0">
                <a:ea typeface="楷体_GB2312" pitchFamily="49" charset="-122"/>
              </a:rPr>
              <a:t>U</a:t>
            </a:r>
            <a:r>
              <a:rPr lang="en-US" altLang="zh-CN" dirty="0">
                <a:ea typeface="楷体_GB2312" pitchFamily="49" charset="-122"/>
              </a:rPr>
              <a:t>(0,1)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作为</a:t>
            </a:r>
            <a:r>
              <a:rPr lang="zh-CN" altLang="en-US" sz="2600" i="1" dirty="0">
                <a:sym typeface="Symbol" pitchFamily="18" charset="2"/>
              </a:rPr>
              <a:t></a:t>
            </a:r>
            <a:r>
              <a:rPr lang="zh-CN" altLang="en-US" i="1" dirty="0">
                <a:sym typeface="Symbol" pitchFamily="18" charset="2"/>
              </a:rPr>
              <a:t>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的先验分布，因为它取</a:t>
            </a:r>
            <a:r>
              <a:rPr lang="zh-CN" altLang="en-US" dirty="0">
                <a:ea typeface="楷体_GB2312" pitchFamily="49" charset="-122"/>
              </a:rPr>
              <a:t>（</a:t>
            </a:r>
            <a:r>
              <a:rPr lang="en-US" altLang="zh-CN" dirty="0">
                <a:ea typeface="楷体_GB2312" pitchFamily="49" charset="-122"/>
              </a:rPr>
              <a:t>0,1</a:t>
            </a:r>
            <a:r>
              <a:rPr lang="zh-CN" altLang="en-US" dirty="0">
                <a:ea typeface="楷体_GB2312" pitchFamily="49" charset="-122"/>
              </a:rPr>
              <a:t>）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上的每一点的机会均等。贝叶斯的这个建议被后人称为贝叶斯假设。 </a:t>
            </a:r>
          </a:p>
        </p:txBody>
      </p:sp>
      <p:graphicFrame>
        <p:nvGraphicFramePr>
          <p:cNvPr id="347139" name="Object 3"/>
          <p:cNvGraphicFramePr>
            <a:graphicFrameLocks noChangeAspect="1"/>
          </p:cNvGraphicFramePr>
          <p:nvPr/>
        </p:nvGraphicFramePr>
        <p:xfrm>
          <a:off x="1714480" y="1928802"/>
          <a:ext cx="5715000" cy="914400"/>
        </p:xfrm>
        <a:graphic>
          <a:graphicData uri="http://schemas.openxmlformats.org/presentationml/2006/ole">
            <p:oleObj spid="_x0000_s122884" name="Equation" r:id="rId4" imgW="2882900" imgH="457200" progId="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4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8" grpId="0" autoUpdateAnimBg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229600" cy="55626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由此即可利用贝叶斯公式求出</a:t>
            </a:r>
            <a:r>
              <a:rPr lang="zh-CN" altLang="en-US" sz="2400" i="1" dirty="0">
                <a:sym typeface="Symbol" pitchFamily="18" charset="2"/>
              </a:rPr>
              <a:t>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的后验分布。具体如下：先写出</a:t>
            </a:r>
            <a:r>
              <a:rPr lang="en-US" altLang="zh-CN" sz="2400" i="1" dirty="0">
                <a:ea typeface="楷体_GB2312" pitchFamily="49" charset="-122"/>
              </a:rPr>
              <a:t>X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400" i="1" dirty="0">
                <a:sym typeface="Symbol" pitchFamily="18" charset="2"/>
              </a:rPr>
              <a:t>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的联合分布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然后求</a:t>
            </a:r>
            <a:r>
              <a:rPr lang="en-US" altLang="zh-CN" sz="2400" i="1" dirty="0">
                <a:ea typeface="楷体_GB2312" pitchFamily="49" charset="-122"/>
              </a:rPr>
              <a:t>X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的边际分布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最后求出</a:t>
            </a:r>
            <a:r>
              <a:rPr lang="zh-CN" altLang="en-US" sz="2400" i="1" dirty="0">
                <a:sym typeface="Symbol" pitchFamily="18" charset="2"/>
              </a:rPr>
              <a:t>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的后验分布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最后的结果说明</a:t>
            </a:r>
            <a:r>
              <a:rPr lang="zh-CN" altLang="en-US" sz="2400" i="1" dirty="0">
                <a:sym typeface="Symbol" pitchFamily="18" charset="2"/>
              </a:rPr>
              <a:t></a:t>
            </a:r>
            <a:r>
              <a:rPr lang="zh-CN" alt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</a:t>
            </a:r>
            <a:r>
              <a:rPr lang="zh-CN" altLang="en-US" sz="2400" dirty="0">
                <a:ea typeface="楷体_GB2312" pitchFamily="49" charset="-122"/>
                <a:sym typeface="Symbol" pitchFamily="18" charset="2"/>
              </a:rPr>
              <a:t></a:t>
            </a:r>
            <a:r>
              <a:rPr lang="en-US" altLang="zh-CN" sz="2400" i="1" dirty="0">
                <a:ea typeface="楷体_GB2312" pitchFamily="49" charset="-122"/>
              </a:rPr>
              <a:t>X </a:t>
            </a:r>
            <a:r>
              <a:rPr lang="en-US" altLang="zh-CN" sz="2400" i="1" dirty="0">
                <a:ea typeface="楷体_GB2312" pitchFamily="49" charset="-122"/>
                <a:sym typeface="Symbol" pitchFamily="18" charset="2"/>
              </a:rPr>
              <a:t>Be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sz="2400" i="1" dirty="0"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+1</a:t>
            </a:r>
            <a:r>
              <a:rPr lang="en-US" altLang="zh-CN" sz="2400" i="1" dirty="0">
                <a:ea typeface="楷体_GB2312" pitchFamily="49" charset="-122"/>
                <a:sym typeface="Symbol" pitchFamily="18" charset="2"/>
              </a:rPr>
              <a:t>,n</a:t>
            </a:r>
            <a:r>
              <a:rPr lang="en-US" altLang="zh-CN" sz="2400" dirty="0">
                <a:latin typeface="宋体" charset="-122"/>
                <a:sym typeface="Symbol" pitchFamily="18" charset="2"/>
              </a:rPr>
              <a:t>-</a:t>
            </a:r>
            <a:r>
              <a:rPr lang="en-US" altLang="zh-CN" sz="2400" i="1" dirty="0">
                <a:ea typeface="楷体_GB2312" pitchFamily="49" charset="-122"/>
                <a:sym typeface="Symbol" pitchFamily="18" charset="2"/>
              </a:rPr>
              <a:t>x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+1)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，其后验期望估计为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                                        </a:t>
            </a:r>
            <a:endParaRPr lang="en-US" altLang="zh-CN" sz="2400" dirty="0">
              <a:ea typeface="楷体_GB2312" pitchFamily="49" charset="-122"/>
            </a:endParaRPr>
          </a:p>
        </p:txBody>
      </p:sp>
      <p:graphicFrame>
        <p:nvGraphicFramePr>
          <p:cNvPr id="349187" name="Object 3"/>
          <p:cNvGraphicFramePr>
            <a:graphicFrameLocks noChangeAspect="1"/>
          </p:cNvGraphicFramePr>
          <p:nvPr/>
        </p:nvGraphicFramePr>
        <p:xfrm>
          <a:off x="2357422" y="1643050"/>
          <a:ext cx="5943600" cy="808038"/>
        </p:xfrm>
        <a:graphic>
          <a:graphicData uri="http://schemas.openxmlformats.org/presentationml/2006/ole">
            <p:oleObj spid="_x0000_s123914" name="Equation" r:id="rId4" imgW="3238500" imgH="457200" progId="">
              <p:embed/>
            </p:oleObj>
          </a:graphicData>
        </a:graphic>
      </p:graphicFrame>
      <p:graphicFrame>
        <p:nvGraphicFramePr>
          <p:cNvPr id="349188" name="Object 4"/>
          <p:cNvGraphicFramePr>
            <a:graphicFrameLocks noChangeAspect="1"/>
          </p:cNvGraphicFramePr>
          <p:nvPr/>
        </p:nvGraphicFramePr>
        <p:xfrm>
          <a:off x="3357554" y="2714620"/>
          <a:ext cx="5029200" cy="844550"/>
        </p:xfrm>
        <a:graphic>
          <a:graphicData uri="http://schemas.openxmlformats.org/presentationml/2006/ole">
            <p:oleObj spid="_x0000_s123915" name="Equation" r:id="rId5" imgW="2476500" imgH="457200" progId="">
              <p:embed/>
            </p:oleObj>
          </a:graphicData>
        </a:graphic>
      </p:graphicFrame>
      <p:graphicFrame>
        <p:nvGraphicFramePr>
          <p:cNvPr id="349189" name="Object 5"/>
          <p:cNvGraphicFramePr>
            <a:graphicFrameLocks noChangeAspect="1"/>
          </p:cNvGraphicFramePr>
          <p:nvPr/>
        </p:nvGraphicFramePr>
        <p:xfrm>
          <a:off x="642910" y="4071942"/>
          <a:ext cx="7696200" cy="838200"/>
        </p:xfrm>
        <a:graphic>
          <a:graphicData uri="http://schemas.openxmlformats.org/presentationml/2006/ole">
            <p:oleObj spid="_x0000_s123916" name="Equation" r:id="rId6" imgW="4368800" imgH="419100" progId="">
              <p:embed/>
            </p:oleObj>
          </a:graphicData>
        </a:graphic>
      </p:graphicFrame>
      <p:graphicFrame>
        <p:nvGraphicFramePr>
          <p:cNvPr id="349190" name="Object 6"/>
          <p:cNvGraphicFramePr>
            <a:graphicFrameLocks noChangeAspect="1"/>
          </p:cNvGraphicFramePr>
          <p:nvPr/>
        </p:nvGraphicFramePr>
        <p:xfrm>
          <a:off x="3214678" y="5643578"/>
          <a:ext cx="2209800" cy="685800"/>
        </p:xfrm>
        <a:graphic>
          <a:graphicData uri="http://schemas.openxmlformats.org/presentationml/2006/ole">
            <p:oleObj spid="_x0000_s123917" name="Equation" r:id="rId7" imgW="1269449" imgH="393529" progId="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6" grpId="0" autoUpdateAnimBg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ChangeArrowheads="1"/>
          </p:cNvSpPr>
          <p:nvPr/>
        </p:nvSpPr>
        <p:spPr bwMode="auto">
          <a:xfrm>
            <a:off x="755650" y="1341438"/>
            <a:ext cx="7920038" cy="372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某些场合，贝叶斯估计要比极大似然估计更合理一点。比如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:   “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抽检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个全是合格品”与“抽检</a:t>
            </a: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10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个全是合格品”，后者的质量比前者更信得过。这种差别在不合格品率的极大似然估计中反映不出来（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两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者都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为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），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而用贝叶斯估计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两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者分别是 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0.8 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和 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0.92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lang="zh-CN" altLang="en-US" sz="2800" dirty="0">
              <a:solidFill>
                <a:schemeClr val="tx2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由此可以看到，在这些极端情况下，贝叶斯估计比极大似然估计更符合人们的理念。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4" grpId="0" autoUpdateAnimBg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765175"/>
            <a:ext cx="6094413" cy="742950"/>
          </a:xfrm>
          <a:noFill/>
          <a:ln>
            <a:miter lim="800000"/>
            <a:headEnd/>
            <a:tailEnd/>
          </a:ln>
        </p:spPr>
        <p:txBody>
          <a:bodyPr vert="horz" wrap="square" lIns="71683" tIns="35841" rIns="71683" bIns="35841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作业</a:t>
            </a:r>
          </a:p>
        </p:txBody>
      </p:sp>
      <p:sp>
        <p:nvSpPr>
          <p:cNvPr id="64515" name="Text Box 5"/>
          <p:cNvSpPr txBox="1">
            <a:spLocks noChangeArrowheads="1"/>
          </p:cNvSpPr>
          <p:nvPr/>
        </p:nvSpPr>
        <p:spPr bwMode="auto">
          <a:xfrm>
            <a:off x="1979613" y="2420938"/>
            <a:ext cx="428995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3366CC"/>
                </a:solidFill>
              </a:rPr>
              <a:t>Exes.</a:t>
            </a:r>
            <a:r>
              <a:rPr lang="en-US" altLang="zh-CN" sz="3200" dirty="0"/>
              <a:t>  </a:t>
            </a:r>
            <a:r>
              <a:rPr lang="en-US" altLang="zh-CN" sz="3200" b="1" dirty="0" smtClean="0">
                <a:solidFill>
                  <a:srgbClr val="FF0066"/>
                </a:solidFill>
              </a:rPr>
              <a:t>5,  12, 16</a:t>
            </a:r>
            <a:r>
              <a:rPr lang="en-US" altLang="zh-CN" sz="3200" b="1" dirty="0" smtClean="0">
                <a:solidFill>
                  <a:srgbClr val="FF0066"/>
                </a:solidFill>
              </a:rPr>
              <a:t>,  21,  </a:t>
            </a:r>
            <a:r>
              <a:rPr lang="en-US" altLang="zh-CN" sz="3200" b="1" dirty="0" smtClean="0">
                <a:solidFill>
                  <a:srgbClr val="FF0066"/>
                </a:solidFill>
              </a:rPr>
              <a:t>27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en-US" altLang="zh-CN" sz="3200" dirty="0"/>
          </a:p>
        </p:txBody>
      </p:sp>
    </p:spTree>
  </p:cSld>
  <p:clrMapOvr>
    <a:masterClrMapping/>
  </p:clrMapOvr>
  <p:transition spd="slow">
    <p:pull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Text Box 11"/>
          <p:cNvSpPr txBox="1">
            <a:spLocks noChangeArrowheads="1"/>
          </p:cNvSpPr>
          <p:nvPr/>
        </p:nvSpPr>
        <p:spPr bwMode="auto">
          <a:xfrm>
            <a:off x="1042988" y="908050"/>
            <a:ext cx="343217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最大似然估计法</a:t>
            </a:r>
          </a:p>
        </p:txBody>
      </p:sp>
      <p:graphicFrame>
        <p:nvGraphicFramePr>
          <p:cNvPr id="1632268" name="Object 12"/>
          <p:cNvGraphicFramePr>
            <a:graphicFrameLocks noChangeAspect="1"/>
          </p:cNvGraphicFramePr>
          <p:nvPr/>
        </p:nvGraphicFramePr>
        <p:xfrm>
          <a:off x="1042988" y="2636838"/>
          <a:ext cx="4073525" cy="541337"/>
        </p:xfrm>
        <a:graphic>
          <a:graphicData uri="http://schemas.openxmlformats.org/presentationml/2006/ole">
            <p:oleObj spid="_x0000_s8204" name="公式" r:id="rId3" imgW="39043440" imgH="5173200" progId="Equation.3">
              <p:embed/>
            </p:oleObj>
          </a:graphicData>
        </a:graphic>
      </p:graphicFrame>
      <p:graphicFrame>
        <p:nvGraphicFramePr>
          <p:cNvPr id="1632269" name="Object 13"/>
          <p:cNvGraphicFramePr>
            <a:graphicFrameLocks noChangeAspect="1"/>
          </p:cNvGraphicFramePr>
          <p:nvPr/>
        </p:nvGraphicFramePr>
        <p:xfrm>
          <a:off x="1547813" y="3284538"/>
          <a:ext cx="7092950" cy="465137"/>
        </p:xfrm>
        <a:graphic>
          <a:graphicData uri="http://schemas.openxmlformats.org/presentationml/2006/ole">
            <p:oleObj spid="_x0000_s8205" name="公式" r:id="rId4" imgW="3276600" imgH="215900" progId="Equation.3">
              <p:embed/>
            </p:oleObj>
          </a:graphicData>
        </a:graphic>
      </p:graphicFrame>
      <p:graphicFrame>
        <p:nvGraphicFramePr>
          <p:cNvPr id="1632270" name="Object 14"/>
          <p:cNvGraphicFramePr>
            <a:graphicFrameLocks noChangeAspect="1"/>
          </p:cNvGraphicFramePr>
          <p:nvPr/>
        </p:nvGraphicFramePr>
        <p:xfrm>
          <a:off x="1187450" y="4508500"/>
          <a:ext cx="6119813" cy="573088"/>
        </p:xfrm>
        <a:graphic>
          <a:graphicData uri="http://schemas.openxmlformats.org/presentationml/2006/ole">
            <p:oleObj spid="_x0000_s8206" name="公式" r:id="rId5" imgW="2438400" imgH="228600" progId="Equation.3">
              <p:embed/>
            </p:oleObj>
          </a:graphicData>
        </a:graphic>
      </p:graphicFrame>
      <p:graphicFrame>
        <p:nvGraphicFramePr>
          <p:cNvPr id="1632271" name="Object 15"/>
          <p:cNvGraphicFramePr>
            <a:graphicFrameLocks noChangeAspect="1"/>
          </p:cNvGraphicFramePr>
          <p:nvPr/>
        </p:nvGraphicFramePr>
        <p:xfrm>
          <a:off x="1116013" y="5229225"/>
          <a:ext cx="7129462" cy="1042988"/>
        </p:xfrm>
        <a:graphic>
          <a:graphicData uri="http://schemas.openxmlformats.org/presentationml/2006/ole">
            <p:oleObj spid="_x0000_s8207" name="公式" r:id="rId6" imgW="2959100" imgH="431800" progId="Equation.3">
              <p:embed/>
            </p:oleObj>
          </a:graphicData>
        </a:graphic>
      </p:graphicFrame>
      <p:sp>
        <p:nvSpPr>
          <p:cNvPr id="1632272" name="Text Box 16"/>
          <p:cNvSpPr txBox="1">
            <a:spLocks noChangeArrowheads="1"/>
          </p:cNvSpPr>
          <p:nvPr/>
        </p:nvSpPr>
        <p:spPr bwMode="auto">
          <a:xfrm>
            <a:off x="1116013" y="1844675"/>
            <a:ext cx="3106737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似然函数的定义</a:t>
            </a:r>
          </a:p>
        </p:txBody>
      </p:sp>
      <p:graphicFrame>
        <p:nvGraphicFramePr>
          <p:cNvPr id="1632273" name="Object 17"/>
          <p:cNvGraphicFramePr>
            <a:graphicFrameLocks noChangeAspect="1"/>
          </p:cNvGraphicFramePr>
          <p:nvPr/>
        </p:nvGraphicFramePr>
        <p:xfrm>
          <a:off x="1187450" y="3860800"/>
          <a:ext cx="4824413" cy="503238"/>
        </p:xfrm>
        <a:graphic>
          <a:graphicData uri="http://schemas.openxmlformats.org/presentationml/2006/ole">
            <p:oleObj spid="_x0000_s8208" name="公式" r:id="rId7" imgW="2082800" imgH="215900" progId="Equation.3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2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2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2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227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3284" name="Object 4"/>
          <p:cNvGraphicFramePr>
            <a:graphicFrameLocks noChangeAspect="1"/>
          </p:cNvGraphicFramePr>
          <p:nvPr/>
        </p:nvGraphicFramePr>
        <p:xfrm>
          <a:off x="900113" y="2924175"/>
          <a:ext cx="8243887" cy="522288"/>
        </p:xfrm>
        <a:graphic>
          <a:graphicData uri="http://schemas.openxmlformats.org/presentationml/2006/ole">
            <p:oleObj spid="_x0000_s9228" name="公式" r:id="rId3" imgW="3606800" imgH="228600" progId="Equation.3">
              <p:embed/>
            </p:oleObj>
          </a:graphicData>
        </a:graphic>
      </p:graphicFrame>
      <p:graphicFrame>
        <p:nvGraphicFramePr>
          <p:cNvPr id="1633285" name="Object 5"/>
          <p:cNvGraphicFramePr>
            <a:graphicFrameLocks noChangeAspect="1"/>
          </p:cNvGraphicFramePr>
          <p:nvPr/>
        </p:nvGraphicFramePr>
        <p:xfrm>
          <a:off x="1042988" y="3644900"/>
          <a:ext cx="7129462" cy="487363"/>
        </p:xfrm>
        <a:graphic>
          <a:graphicData uri="http://schemas.openxmlformats.org/presentationml/2006/ole">
            <p:oleObj spid="_x0000_s9229" name="公式" r:id="rId4" imgW="3340100" imgH="228600" progId="Equation.3">
              <p:embed/>
            </p:oleObj>
          </a:graphicData>
        </a:graphic>
      </p:graphicFrame>
      <p:graphicFrame>
        <p:nvGraphicFramePr>
          <p:cNvPr id="1633286" name="Object 6"/>
          <p:cNvGraphicFramePr>
            <a:graphicFrameLocks noChangeAspect="1"/>
          </p:cNvGraphicFramePr>
          <p:nvPr/>
        </p:nvGraphicFramePr>
        <p:xfrm>
          <a:off x="1187450" y="4292600"/>
          <a:ext cx="7561263" cy="1120775"/>
        </p:xfrm>
        <a:graphic>
          <a:graphicData uri="http://schemas.openxmlformats.org/presentationml/2006/ole">
            <p:oleObj spid="_x0000_s9230" name="公式" r:id="rId5" imgW="69858360" imgH="10356120" progId="Equation.3">
              <p:embed/>
            </p:oleObj>
          </a:graphicData>
        </a:graphic>
      </p:graphicFrame>
      <p:graphicFrame>
        <p:nvGraphicFramePr>
          <p:cNvPr id="1633287" name="Object 7"/>
          <p:cNvGraphicFramePr>
            <a:graphicFrameLocks noChangeAspect="1"/>
          </p:cNvGraphicFramePr>
          <p:nvPr/>
        </p:nvGraphicFramePr>
        <p:xfrm>
          <a:off x="1116013" y="5734050"/>
          <a:ext cx="6121400" cy="700088"/>
        </p:xfrm>
        <a:graphic>
          <a:graphicData uri="http://schemas.openxmlformats.org/presentationml/2006/ole">
            <p:oleObj spid="_x0000_s9231" name="公式" r:id="rId6" imgW="45145440" imgH="5173200" progId="Equation.3">
              <p:embed/>
            </p:oleObj>
          </a:graphicData>
        </a:graphic>
      </p:graphicFrame>
      <p:graphicFrame>
        <p:nvGraphicFramePr>
          <p:cNvPr id="9222" name="Object 8"/>
          <p:cNvGraphicFramePr>
            <a:graphicFrameLocks noChangeAspect="1"/>
          </p:cNvGraphicFramePr>
          <p:nvPr/>
        </p:nvGraphicFramePr>
        <p:xfrm>
          <a:off x="1042988" y="1773238"/>
          <a:ext cx="7345362" cy="984250"/>
        </p:xfrm>
        <a:graphic>
          <a:graphicData uri="http://schemas.openxmlformats.org/presentationml/2006/ole">
            <p:oleObj spid="_x0000_s9232" name="公式" r:id="rId7" imgW="3225800" imgH="431800" progId="Equation.3">
              <p:embed/>
            </p:oleObj>
          </a:graphicData>
        </a:graphic>
      </p:graphicFrame>
      <p:sp>
        <p:nvSpPr>
          <p:cNvPr id="9223" name="Text Box 9"/>
          <p:cNvSpPr txBox="1">
            <a:spLocks noChangeArrowheads="1"/>
          </p:cNvSpPr>
          <p:nvPr/>
        </p:nvSpPr>
        <p:spPr bwMode="auto">
          <a:xfrm>
            <a:off x="1042988" y="908050"/>
            <a:ext cx="475297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最大似然估计法</a:t>
            </a:r>
            <a:r>
              <a:rPr lang="en-US" altLang="zh-CN" sz="36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(Cont.)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" name="Text Box 4"/>
          <p:cNvSpPr txBox="1">
            <a:spLocks noChangeArrowheads="1"/>
          </p:cNvSpPr>
          <p:nvPr/>
        </p:nvSpPr>
        <p:spPr bwMode="auto">
          <a:xfrm>
            <a:off x="1042988" y="908050"/>
            <a:ext cx="475297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最大似然估计法</a:t>
            </a:r>
            <a:r>
              <a:rPr lang="en-US" altLang="zh-CN" sz="36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(Cont.)</a:t>
            </a:r>
          </a:p>
        </p:txBody>
      </p:sp>
      <p:sp>
        <p:nvSpPr>
          <p:cNvPr id="1634309" name="Rectangle 5"/>
          <p:cNvSpPr>
            <a:spLocks noChangeArrowheads="1"/>
          </p:cNvSpPr>
          <p:nvPr/>
        </p:nvSpPr>
        <p:spPr bwMode="auto">
          <a:xfrm>
            <a:off x="1403350" y="6165850"/>
            <a:ext cx="2009775" cy="417513"/>
          </a:xfrm>
          <a:prstGeom prst="rect">
            <a:avLst/>
          </a:prstGeom>
          <a:solidFill>
            <a:srgbClr val="00FFCC"/>
          </a:soli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4310" name="Rectangle 6"/>
          <p:cNvSpPr>
            <a:spLocks noChangeArrowheads="1"/>
          </p:cNvSpPr>
          <p:nvPr/>
        </p:nvSpPr>
        <p:spPr bwMode="auto">
          <a:xfrm>
            <a:off x="1187450" y="5013325"/>
            <a:ext cx="2232025" cy="504825"/>
          </a:xfrm>
          <a:prstGeom prst="rect">
            <a:avLst/>
          </a:prstGeom>
          <a:solidFill>
            <a:srgbClr val="FFCC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34312" name="Object 8"/>
          <p:cNvGraphicFramePr>
            <a:graphicFrameLocks noChangeAspect="1"/>
          </p:cNvGraphicFramePr>
          <p:nvPr/>
        </p:nvGraphicFramePr>
        <p:xfrm>
          <a:off x="1258888" y="1773238"/>
          <a:ext cx="4392612" cy="620712"/>
        </p:xfrm>
        <a:graphic>
          <a:graphicData uri="http://schemas.openxmlformats.org/presentationml/2006/ole">
            <p:oleObj spid="_x0000_s10258" name="公式" r:id="rId3" imgW="1536033" imgH="215806" progId="Equation.3">
              <p:embed/>
            </p:oleObj>
          </a:graphicData>
        </a:graphic>
      </p:graphicFrame>
      <p:graphicFrame>
        <p:nvGraphicFramePr>
          <p:cNvPr id="1634313" name="Object 9"/>
          <p:cNvGraphicFramePr>
            <a:graphicFrameLocks noChangeAspect="1"/>
          </p:cNvGraphicFramePr>
          <p:nvPr/>
        </p:nvGraphicFramePr>
        <p:xfrm>
          <a:off x="1116013" y="2492375"/>
          <a:ext cx="7343775" cy="598488"/>
        </p:xfrm>
        <a:graphic>
          <a:graphicData uri="http://schemas.openxmlformats.org/presentationml/2006/ole">
            <p:oleObj spid="_x0000_s10259" name="公式" r:id="rId4" imgW="2959100" imgH="241300" progId="Equation.3">
              <p:embed/>
            </p:oleObj>
          </a:graphicData>
        </a:graphic>
      </p:graphicFrame>
      <p:graphicFrame>
        <p:nvGraphicFramePr>
          <p:cNvPr id="1634314" name="Object 10"/>
          <p:cNvGraphicFramePr>
            <a:graphicFrameLocks noChangeAspect="1"/>
          </p:cNvGraphicFramePr>
          <p:nvPr/>
        </p:nvGraphicFramePr>
        <p:xfrm>
          <a:off x="1258888" y="3141663"/>
          <a:ext cx="7345362" cy="769937"/>
        </p:xfrm>
        <a:graphic>
          <a:graphicData uri="http://schemas.openxmlformats.org/presentationml/2006/ole">
            <p:oleObj spid="_x0000_s10260" name="公式" r:id="rId5" imgW="2921000" imgH="304800" progId="Equation.3">
              <p:embed/>
            </p:oleObj>
          </a:graphicData>
        </a:graphic>
      </p:graphicFrame>
      <p:graphicFrame>
        <p:nvGraphicFramePr>
          <p:cNvPr id="1634315" name="Object 11"/>
          <p:cNvGraphicFramePr>
            <a:graphicFrameLocks noChangeAspect="1"/>
          </p:cNvGraphicFramePr>
          <p:nvPr/>
        </p:nvGraphicFramePr>
        <p:xfrm>
          <a:off x="1258888" y="3860800"/>
          <a:ext cx="5327650" cy="517525"/>
        </p:xfrm>
        <a:graphic>
          <a:graphicData uri="http://schemas.openxmlformats.org/presentationml/2006/ole">
            <p:oleObj spid="_x0000_s10261" name="公式" r:id="rId6" imgW="2234230" imgH="215806" progId="Equation.3">
              <p:embed/>
            </p:oleObj>
          </a:graphicData>
        </a:graphic>
      </p:graphicFrame>
      <p:graphicFrame>
        <p:nvGraphicFramePr>
          <p:cNvPr id="1634316" name="Object 12"/>
          <p:cNvGraphicFramePr>
            <a:graphicFrameLocks noChangeAspect="1"/>
          </p:cNvGraphicFramePr>
          <p:nvPr/>
        </p:nvGraphicFramePr>
        <p:xfrm>
          <a:off x="1258888" y="4365625"/>
          <a:ext cx="6985000" cy="1165225"/>
        </p:xfrm>
        <a:graphic>
          <a:graphicData uri="http://schemas.openxmlformats.org/presentationml/2006/ole">
            <p:oleObj spid="_x0000_s10262" name="公式" r:id="rId7" imgW="3035300" imgH="508000" progId="Equation.3">
              <p:embed/>
            </p:oleObj>
          </a:graphicData>
        </a:graphic>
      </p:graphicFrame>
      <p:graphicFrame>
        <p:nvGraphicFramePr>
          <p:cNvPr id="1634318" name="Object 14"/>
          <p:cNvGraphicFramePr>
            <a:graphicFrameLocks noChangeAspect="1"/>
          </p:cNvGraphicFramePr>
          <p:nvPr/>
        </p:nvGraphicFramePr>
        <p:xfrm>
          <a:off x="3492500" y="5084763"/>
          <a:ext cx="5430838" cy="614362"/>
        </p:xfrm>
        <a:graphic>
          <a:graphicData uri="http://schemas.openxmlformats.org/presentationml/2006/ole">
            <p:oleObj spid="_x0000_s10263" name="公式" r:id="rId8" imgW="46060560" imgH="5173200" progId="Equation.3">
              <p:embed/>
            </p:oleObj>
          </a:graphicData>
        </a:graphic>
      </p:graphicFrame>
      <p:graphicFrame>
        <p:nvGraphicFramePr>
          <p:cNvPr id="1634319" name="Object 15"/>
          <p:cNvGraphicFramePr>
            <a:graphicFrameLocks noChangeAspect="1"/>
          </p:cNvGraphicFramePr>
          <p:nvPr/>
        </p:nvGraphicFramePr>
        <p:xfrm>
          <a:off x="3563938" y="6237288"/>
          <a:ext cx="3427412" cy="347662"/>
        </p:xfrm>
        <a:graphic>
          <a:graphicData uri="http://schemas.openxmlformats.org/presentationml/2006/ole">
            <p:oleObj spid="_x0000_s10264" name="Equation" r:id="rId9" imgW="105249960" imgH="10661040" progId="Equation.3">
              <p:embed/>
            </p:oleObj>
          </a:graphicData>
        </a:graphic>
      </p:graphicFrame>
      <p:graphicFrame>
        <p:nvGraphicFramePr>
          <p:cNvPr id="1634321" name="Object 17"/>
          <p:cNvGraphicFramePr>
            <a:graphicFrameLocks noChangeAspect="1"/>
          </p:cNvGraphicFramePr>
          <p:nvPr/>
        </p:nvGraphicFramePr>
        <p:xfrm>
          <a:off x="1403350" y="6165850"/>
          <a:ext cx="2089150" cy="393700"/>
        </p:xfrm>
        <a:graphic>
          <a:graphicData uri="http://schemas.openxmlformats.org/presentationml/2006/ole">
            <p:oleObj spid="_x0000_s10265" name="Equation" r:id="rId10" imgW="2565400" imgH="482600" progId="Equation.3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4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3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34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4309" grpId="0" animBg="1"/>
      <p:bldP spid="16343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971550" y="2420938"/>
          <a:ext cx="5281613" cy="698500"/>
        </p:xfrm>
        <a:graphic>
          <a:graphicData uri="http://schemas.openxmlformats.org/presentationml/2006/ole">
            <p:oleObj spid="_x0000_s11276" name="公式" r:id="rId3" imgW="39348360" imgH="5173200" progId="Equation.3">
              <p:embed/>
            </p:oleObj>
          </a:graphicData>
        </a:graphic>
      </p:graphicFrame>
      <p:graphicFrame>
        <p:nvGraphicFramePr>
          <p:cNvPr id="1635333" name="Object 5"/>
          <p:cNvGraphicFramePr>
            <a:graphicFrameLocks noChangeAspect="1"/>
          </p:cNvGraphicFramePr>
          <p:nvPr/>
        </p:nvGraphicFramePr>
        <p:xfrm>
          <a:off x="1042988" y="3141663"/>
          <a:ext cx="7127875" cy="514350"/>
        </p:xfrm>
        <a:graphic>
          <a:graphicData uri="http://schemas.openxmlformats.org/presentationml/2006/ole">
            <p:oleObj spid="_x0000_s11277" name="公式" r:id="rId4" imgW="2997200" imgH="215900" progId="Equation.3">
              <p:embed/>
            </p:oleObj>
          </a:graphicData>
        </a:graphic>
      </p:graphicFrame>
      <p:graphicFrame>
        <p:nvGraphicFramePr>
          <p:cNvPr id="1635334" name="Object 6"/>
          <p:cNvGraphicFramePr>
            <a:graphicFrameLocks noChangeAspect="1"/>
          </p:cNvGraphicFramePr>
          <p:nvPr/>
        </p:nvGraphicFramePr>
        <p:xfrm>
          <a:off x="1187450" y="4437063"/>
          <a:ext cx="6624638" cy="603250"/>
        </p:xfrm>
        <a:graphic>
          <a:graphicData uri="http://schemas.openxmlformats.org/presentationml/2006/ole">
            <p:oleObj spid="_x0000_s11278" name="公式" r:id="rId5" imgW="2514600" imgH="228600" progId="Equation.3">
              <p:embed/>
            </p:oleObj>
          </a:graphicData>
        </a:graphic>
      </p:graphicFrame>
      <p:graphicFrame>
        <p:nvGraphicFramePr>
          <p:cNvPr id="1635335" name="Object 7"/>
          <p:cNvGraphicFramePr>
            <a:graphicFrameLocks noChangeAspect="1"/>
          </p:cNvGraphicFramePr>
          <p:nvPr/>
        </p:nvGraphicFramePr>
        <p:xfrm>
          <a:off x="1187450" y="5013325"/>
          <a:ext cx="5976938" cy="942975"/>
        </p:xfrm>
        <a:graphic>
          <a:graphicData uri="http://schemas.openxmlformats.org/presentationml/2006/ole">
            <p:oleObj spid="_x0000_s11279" name="公式" r:id="rId6" imgW="2730500" imgH="431800" progId="Equation.3">
              <p:embed/>
            </p:oleObj>
          </a:graphicData>
        </a:graphic>
      </p:graphicFrame>
      <p:sp>
        <p:nvSpPr>
          <p:cNvPr id="1635336" name="Text Box 8"/>
          <p:cNvSpPr txBox="1">
            <a:spLocks noChangeArrowheads="1"/>
          </p:cNvSpPr>
          <p:nvPr/>
        </p:nvSpPr>
        <p:spPr bwMode="auto">
          <a:xfrm>
            <a:off x="1042988" y="1773238"/>
            <a:ext cx="4719637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似然函数的定义</a:t>
            </a:r>
          </a:p>
        </p:txBody>
      </p:sp>
      <p:graphicFrame>
        <p:nvGraphicFramePr>
          <p:cNvPr id="1635337" name="Object 9"/>
          <p:cNvGraphicFramePr>
            <a:graphicFrameLocks noChangeAspect="1"/>
          </p:cNvGraphicFramePr>
          <p:nvPr/>
        </p:nvGraphicFramePr>
        <p:xfrm>
          <a:off x="1042988" y="3789363"/>
          <a:ext cx="5834062" cy="573087"/>
        </p:xfrm>
        <a:graphic>
          <a:graphicData uri="http://schemas.openxmlformats.org/presentationml/2006/ole">
            <p:oleObj spid="_x0000_s11280" name="公式" r:id="rId7" imgW="2197100" imgH="215900" progId="Equation.3">
              <p:embed/>
            </p:oleObj>
          </a:graphicData>
        </a:graphic>
      </p:graphicFrame>
      <p:sp>
        <p:nvSpPr>
          <p:cNvPr id="11272" name="Text Box 11"/>
          <p:cNvSpPr txBox="1">
            <a:spLocks noChangeArrowheads="1"/>
          </p:cNvSpPr>
          <p:nvPr/>
        </p:nvSpPr>
        <p:spPr bwMode="auto">
          <a:xfrm>
            <a:off x="1042988" y="908050"/>
            <a:ext cx="475297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最大似然估计法</a:t>
            </a:r>
            <a:r>
              <a:rPr lang="en-US" altLang="zh-CN" sz="36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(Cont.)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533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6358" name="Object 6"/>
          <p:cNvGraphicFramePr>
            <a:graphicFrameLocks noChangeAspect="1"/>
          </p:cNvGraphicFramePr>
          <p:nvPr/>
        </p:nvGraphicFramePr>
        <p:xfrm>
          <a:off x="1042988" y="1844675"/>
          <a:ext cx="6696075" cy="896938"/>
        </p:xfrm>
        <a:graphic>
          <a:graphicData uri="http://schemas.openxmlformats.org/presentationml/2006/ole">
            <p:oleObj spid="_x0000_s12306" name="公式" r:id="rId3" imgW="3225800" imgH="431800" progId="Equation.3">
              <p:embed/>
            </p:oleObj>
          </a:graphicData>
        </a:graphic>
      </p:graphicFrame>
      <p:sp>
        <p:nvSpPr>
          <p:cNvPr id="12298" name="Text Box 7"/>
          <p:cNvSpPr txBox="1">
            <a:spLocks noChangeArrowheads="1"/>
          </p:cNvSpPr>
          <p:nvPr/>
        </p:nvSpPr>
        <p:spPr bwMode="auto">
          <a:xfrm>
            <a:off x="1042988" y="908050"/>
            <a:ext cx="475297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最大似然估计法</a:t>
            </a:r>
            <a:r>
              <a:rPr lang="en-US" altLang="zh-CN" sz="36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(Cont.)</a:t>
            </a:r>
          </a:p>
        </p:txBody>
      </p:sp>
      <p:sp>
        <p:nvSpPr>
          <p:cNvPr id="1636360" name="Rectangle 8"/>
          <p:cNvSpPr>
            <a:spLocks noChangeArrowheads="1"/>
          </p:cNvSpPr>
          <p:nvPr/>
        </p:nvSpPr>
        <p:spPr bwMode="auto">
          <a:xfrm>
            <a:off x="1346200" y="6297613"/>
            <a:ext cx="1731963" cy="417512"/>
          </a:xfrm>
          <a:prstGeom prst="rect">
            <a:avLst/>
          </a:prstGeom>
          <a:solidFill>
            <a:srgbClr val="FFCC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291" name="Object 10"/>
          <p:cNvGraphicFramePr>
            <a:graphicFrameLocks noChangeAspect="1"/>
          </p:cNvGraphicFramePr>
          <p:nvPr/>
        </p:nvGraphicFramePr>
        <p:xfrm>
          <a:off x="1116013" y="2852738"/>
          <a:ext cx="7561262" cy="1636712"/>
        </p:xfrm>
        <a:graphic>
          <a:graphicData uri="http://schemas.openxmlformats.org/presentationml/2006/ole">
            <p:oleObj spid="_x0000_s12307" name="公式" r:id="rId4" imgW="3225800" imgH="698500" progId="Equation.3">
              <p:embed/>
            </p:oleObj>
          </a:graphicData>
        </a:graphic>
      </p:graphicFrame>
      <p:graphicFrame>
        <p:nvGraphicFramePr>
          <p:cNvPr id="1636363" name="Object 11"/>
          <p:cNvGraphicFramePr>
            <a:graphicFrameLocks noChangeAspect="1"/>
          </p:cNvGraphicFramePr>
          <p:nvPr/>
        </p:nvGraphicFramePr>
        <p:xfrm>
          <a:off x="3779838" y="3789363"/>
          <a:ext cx="2087562" cy="896937"/>
        </p:xfrm>
        <a:graphic>
          <a:graphicData uri="http://schemas.openxmlformats.org/presentationml/2006/ole">
            <p:oleObj spid="_x0000_s12308" name="公式" r:id="rId5" imgW="1002865" imgH="431613" progId="Equation.3">
              <p:embed/>
            </p:oleObj>
          </a:graphicData>
        </a:graphic>
      </p:graphicFrame>
      <p:graphicFrame>
        <p:nvGraphicFramePr>
          <p:cNvPr id="1636364" name="Object 12"/>
          <p:cNvGraphicFramePr>
            <a:graphicFrameLocks noChangeAspect="1"/>
          </p:cNvGraphicFramePr>
          <p:nvPr/>
        </p:nvGraphicFramePr>
        <p:xfrm>
          <a:off x="1331913" y="4449763"/>
          <a:ext cx="5651500" cy="955675"/>
        </p:xfrm>
        <a:graphic>
          <a:graphicData uri="http://schemas.openxmlformats.org/presentationml/2006/ole">
            <p:oleObj spid="_x0000_s12309" name="公式" r:id="rId6" imgW="2552700" imgH="431800" progId="Equation.3">
              <p:embed/>
            </p:oleObj>
          </a:graphicData>
        </a:graphic>
      </p:graphicFrame>
      <p:graphicFrame>
        <p:nvGraphicFramePr>
          <p:cNvPr id="1636365" name="Object 13"/>
          <p:cNvGraphicFramePr>
            <a:graphicFrameLocks noChangeAspect="1"/>
          </p:cNvGraphicFramePr>
          <p:nvPr/>
        </p:nvGraphicFramePr>
        <p:xfrm>
          <a:off x="1187450" y="5272088"/>
          <a:ext cx="4968875" cy="571500"/>
        </p:xfrm>
        <a:graphic>
          <a:graphicData uri="http://schemas.openxmlformats.org/presentationml/2006/ole">
            <p:oleObj spid="_x0000_s12310" name="公式" r:id="rId7" imgW="1879600" imgH="215900" progId="Equation.3">
              <p:embed/>
            </p:oleObj>
          </a:graphicData>
        </a:graphic>
      </p:graphicFrame>
      <p:graphicFrame>
        <p:nvGraphicFramePr>
          <p:cNvPr id="1636366" name="Object 14"/>
          <p:cNvGraphicFramePr>
            <a:graphicFrameLocks noChangeAspect="1"/>
          </p:cNvGraphicFramePr>
          <p:nvPr/>
        </p:nvGraphicFramePr>
        <p:xfrm>
          <a:off x="1244600" y="5862638"/>
          <a:ext cx="6423025" cy="569912"/>
        </p:xfrm>
        <a:graphic>
          <a:graphicData uri="http://schemas.openxmlformats.org/presentationml/2006/ole">
            <p:oleObj spid="_x0000_s12311" name="公式" r:id="rId8" imgW="2933700" imgH="304800" progId="Equation.3">
              <p:embed/>
            </p:oleObj>
          </a:graphicData>
        </a:graphic>
      </p:graphicFrame>
      <p:graphicFrame>
        <p:nvGraphicFramePr>
          <p:cNvPr id="1636367" name="Object 15"/>
          <p:cNvGraphicFramePr>
            <a:graphicFrameLocks noChangeAspect="1"/>
          </p:cNvGraphicFramePr>
          <p:nvPr/>
        </p:nvGraphicFramePr>
        <p:xfrm>
          <a:off x="1331913" y="6308725"/>
          <a:ext cx="1770062" cy="377825"/>
        </p:xfrm>
        <a:graphic>
          <a:graphicData uri="http://schemas.openxmlformats.org/presentationml/2006/ole">
            <p:oleObj spid="_x0000_s12312" name="Equation" r:id="rId9" imgW="2260600" imgH="482600" progId="Equation.3">
              <p:embed/>
            </p:oleObj>
          </a:graphicData>
        </a:graphic>
      </p:graphicFrame>
      <p:graphicFrame>
        <p:nvGraphicFramePr>
          <p:cNvPr id="1636369" name="Object 17"/>
          <p:cNvGraphicFramePr>
            <a:graphicFrameLocks noChangeAspect="1"/>
          </p:cNvGraphicFramePr>
          <p:nvPr/>
        </p:nvGraphicFramePr>
        <p:xfrm>
          <a:off x="3152775" y="6338888"/>
          <a:ext cx="3443288" cy="349250"/>
        </p:xfrm>
        <a:graphic>
          <a:graphicData uri="http://schemas.openxmlformats.org/presentationml/2006/ole">
            <p:oleObj spid="_x0000_s12313" name="Equation" r:id="rId10" imgW="105249960" imgH="10661040" progId="Equation.3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636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1093788" y="476250"/>
            <a:ext cx="1970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sz="2800" b="1">
                <a:solidFill>
                  <a:schemeClr val="hlink"/>
                </a:solidFill>
              </a:rPr>
              <a:t>两点说明：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22263" y="1071563"/>
            <a:ext cx="7913687" cy="2227262"/>
            <a:chOff x="476" y="585"/>
            <a:chExt cx="4985" cy="1403"/>
          </a:xfrm>
        </p:grpSpPr>
        <p:sp>
          <p:nvSpPr>
            <p:cNvPr id="105476" name="Rectangle 4"/>
            <p:cNvSpPr>
              <a:spLocks noChangeArrowheads="1"/>
            </p:cNvSpPr>
            <p:nvPr/>
          </p:nvSpPr>
          <p:spPr bwMode="auto">
            <a:xfrm>
              <a:off x="476" y="585"/>
              <a:ext cx="4985" cy="1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r>
                <a:rPr lang="en-US" altLang="zh-CN" sz="2800" b="1"/>
                <a:t>         1</a:t>
              </a:r>
              <a:r>
                <a:rPr lang="zh-CN" altLang="en-US" sz="2800" b="1"/>
                <a:t>、求似然函数</a:t>
              </a:r>
              <a:r>
                <a:rPr lang="en-US" altLang="zh-CN" sz="2800" b="1" i="1">
                  <a:solidFill>
                    <a:schemeClr val="accent1"/>
                  </a:solidFill>
                </a:rPr>
                <a:t>L</a:t>
              </a:r>
              <a:r>
                <a:rPr lang="en-US" altLang="zh-CN" sz="2800" b="1">
                  <a:solidFill>
                    <a:schemeClr val="accent1"/>
                  </a:solidFill>
                </a:rPr>
                <a:t>(    ) </a:t>
              </a:r>
              <a:r>
                <a:rPr lang="zh-CN" altLang="en-US" sz="2800" b="1"/>
                <a:t>的最大值点，可以应用微积分中的技巧。由于</a:t>
              </a:r>
              <a:r>
                <a:rPr lang="en-US" altLang="zh-CN" sz="2800" b="1"/>
                <a:t>ln(</a:t>
              </a:r>
              <a:r>
                <a:rPr lang="en-US" altLang="zh-CN" sz="2800" b="1" i="1"/>
                <a:t>x</a:t>
              </a:r>
              <a:r>
                <a:rPr lang="en-US" altLang="zh-CN" sz="2800" b="1"/>
                <a:t>)</a:t>
              </a:r>
              <a:r>
                <a:rPr lang="zh-CN" altLang="zh-CN" sz="2800" b="1"/>
                <a:t>是</a:t>
              </a:r>
              <a:r>
                <a:rPr lang="zh-CN" altLang="en-US" sz="2800" b="1"/>
                <a:t> </a:t>
              </a:r>
              <a:r>
                <a:rPr lang="en-US" altLang="zh-CN" sz="2800" b="1" i="1"/>
                <a:t>x </a:t>
              </a:r>
              <a:r>
                <a:rPr lang="zh-CN" altLang="zh-CN" sz="2800" b="1"/>
                <a:t>的增函数</a:t>
              </a:r>
              <a:r>
                <a:rPr lang="en-US" altLang="zh-CN" sz="2800" b="1"/>
                <a:t>, ln</a:t>
              </a:r>
              <a:r>
                <a:rPr lang="en-US" altLang="zh-CN" sz="2800" b="1" i="1"/>
                <a:t>L</a:t>
              </a:r>
              <a:r>
                <a:rPr lang="en-US" altLang="zh-CN" sz="2800" b="1"/>
                <a:t>(   )</a:t>
              </a:r>
              <a:r>
                <a:rPr lang="zh-CN" altLang="en-US" sz="2800" b="1"/>
                <a:t>与</a:t>
              </a:r>
              <a:r>
                <a:rPr lang="en-US" altLang="zh-CN" sz="2800" b="1" i="1"/>
                <a:t>L</a:t>
              </a:r>
              <a:r>
                <a:rPr lang="en-US" altLang="zh-CN" sz="2800" b="1"/>
                <a:t>(    )</a:t>
              </a:r>
              <a:r>
                <a:rPr lang="zh-CN" altLang="zh-CN" sz="2800" b="1"/>
                <a:t>在</a:t>
              </a:r>
              <a:r>
                <a:rPr lang="zh-CN" altLang="en-US" sz="2800" b="1"/>
                <a:t>    的同一值处达到它的最大值，假定   是一实数，且</a:t>
              </a:r>
              <a:r>
                <a:rPr lang="en-US" altLang="zh-CN" sz="2800" b="1"/>
                <a:t>ln</a:t>
              </a:r>
              <a:r>
                <a:rPr lang="en-US" altLang="zh-CN" sz="2800" b="1" i="1"/>
                <a:t>L</a:t>
              </a:r>
              <a:r>
                <a:rPr lang="en-US" altLang="zh-CN" sz="2800" b="1"/>
                <a:t>(    )</a:t>
              </a:r>
              <a:r>
                <a:rPr lang="zh-CN" altLang="en-US" sz="2800" b="1"/>
                <a:t>是    的一个可微函数。通过求解方程：</a:t>
              </a:r>
            </a:p>
          </p:txBody>
        </p:sp>
        <p:graphicFrame>
          <p:nvGraphicFramePr>
            <p:cNvPr id="105477" name="Object 5"/>
            <p:cNvGraphicFramePr>
              <a:graphicFrameLocks noChangeAspect="1"/>
            </p:cNvGraphicFramePr>
            <p:nvPr/>
          </p:nvGraphicFramePr>
          <p:xfrm>
            <a:off x="2717" y="654"/>
            <a:ext cx="250" cy="272"/>
          </p:xfrm>
          <a:graphic>
            <a:graphicData uri="http://schemas.openxmlformats.org/presentationml/2006/ole">
              <p:oleObj spid="_x0000_s277526" name="公式" r:id="rId3" imgW="3346560" imgH="4258800" progId="Equation.3">
                <p:embed/>
              </p:oleObj>
            </a:graphicData>
          </a:graphic>
        </p:graphicFrame>
        <p:graphicFrame>
          <p:nvGraphicFramePr>
            <p:cNvPr id="105478" name="Object 6"/>
            <p:cNvGraphicFramePr>
              <a:graphicFrameLocks noChangeAspect="1"/>
            </p:cNvGraphicFramePr>
            <p:nvPr/>
          </p:nvGraphicFramePr>
          <p:xfrm>
            <a:off x="1519" y="1166"/>
            <a:ext cx="250" cy="259"/>
          </p:xfrm>
          <a:graphic>
            <a:graphicData uri="http://schemas.openxmlformats.org/presentationml/2006/ole">
              <p:oleObj spid="_x0000_s277527" name="公式" r:id="rId4" imgW="133560" imgH="171360" progId="Equation.3">
                <p:embed/>
              </p:oleObj>
            </a:graphicData>
          </a:graphic>
        </p:graphicFrame>
        <p:graphicFrame>
          <p:nvGraphicFramePr>
            <p:cNvPr id="105479" name="Object 7"/>
            <p:cNvGraphicFramePr>
              <a:graphicFrameLocks noChangeAspect="1"/>
            </p:cNvGraphicFramePr>
            <p:nvPr/>
          </p:nvGraphicFramePr>
          <p:xfrm>
            <a:off x="5075" y="881"/>
            <a:ext cx="250" cy="272"/>
          </p:xfrm>
          <a:graphic>
            <a:graphicData uri="http://schemas.openxmlformats.org/presentationml/2006/ole">
              <p:oleObj spid="_x0000_s277528" name="公式" r:id="rId5" imgW="133560" imgH="171360" progId="Equation.3">
                <p:embed/>
              </p:oleObj>
            </a:graphicData>
          </a:graphic>
        </p:graphicFrame>
        <p:graphicFrame>
          <p:nvGraphicFramePr>
            <p:cNvPr id="105480" name="Object 8"/>
            <p:cNvGraphicFramePr>
              <a:graphicFrameLocks noChangeAspect="1"/>
            </p:cNvGraphicFramePr>
            <p:nvPr/>
          </p:nvGraphicFramePr>
          <p:xfrm>
            <a:off x="971" y="1152"/>
            <a:ext cx="218" cy="273"/>
          </p:xfrm>
          <a:graphic>
            <a:graphicData uri="http://schemas.openxmlformats.org/presentationml/2006/ole">
              <p:oleObj spid="_x0000_s277529" name="公式" r:id="rId6" imgW="133560" imgH="171360" progId="Equation.3">
                <p:embed/>
              </p:oleObj>
            </a:graphicData>
          </a:graphic>
        </p:graphicFrame>
        <p:graphicFrame>
          <p:nvGraphicFramePr>
            <p:cNvPr id="105481" name="Object 9"/>
            <p:cNvGraphicFramePr>
              <a:graphicFrameLocks noChangeAspect="1"/>
            </p:cNvGraphicFramePr>
            <p:nvPr/>
          </p:nvGraphicFramePr>
          <p:xfrm>
            <a:off x="2308" y="1425"/>
            <a:ext cx="250" cy="272"/>
          </p:xfrm>
          <a:graphic>
            <a:graphicData uri="http://schemas.openxmlformats.org/presentationml/2006/ole">
              <p:oleObj spid="_x0000_s277530" name="公式" r:id="rId7" imgW="133560" imgH="171360" progId="Equation.3">
                <p:embed/>
              </p:oleObj>
            </a:graphicData>
          </a:graphic>
        </p:graphicFrame>
        <p:graphicFrame>
          <p:nvGraphicFramePr>
            <p:cNvPr id="105482" name="Object 10"/>
            <p:cNvGraphicFramePr>
              <a:graphicFrameLocks noChangeAspect="1"/>
            </p:cNvGraphicFramePr>
            <p:nvPr/>
          </p:nvGraphicFramePr>
          <p:xfrm>
            <a:off x="5076" y="1152"/>
            <a:ext cx="249" cy="273"/>
          </p:xfrm>
          <a:graphic>
            <a:graphicData uri="http://schemas.openxmlformats.org/presentationml/2006/ole">
              <p:oleObj spid="_x0000_s277531" name="公式" r:id="rId8" imgW="133560" imgH="171360" progId="Equation.3">
                <p:embed/>
              </p:oleObj>
            </a:graphicData>
          </a:graphic>
        </p:graphicFrame>
        <p:graphicFrame>
          <p:nvGraphicFramePr>
            <p:cNvPr id="105483" name="Object 11"/>
            <p:cNvGraphicFramePr>
              <a:graphicFrameLocks noChangeAspect="1"/>
            </p:cNvGraphicFramePr>
            <p:nvPr/>
          </p:nvGraphicFramePr>
          <p:xfrm>
            <a:off x="2807" y="1425"/>
            <a:ext cx="250" cy="272"/>
          </p:xfrm>
          <a:graphic>
            <a:graphicData uri="http://schemas.openxmlformats.org/presentationml/2006/ole">
              <p:oleObj spid="_x0000_s277532" name="公式" r:id="rId9" imgW="133560" imgH="171360" progId="Equation.3">
                <p:embed/>
              </p:oleObj>
            </a:graphicData>
          </a:graphic>
        </p:graphicFrame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50825" y="4508500"/>
            <a:ext cx="3733800" cy="519113"/>
            <a:chOff x="528" y="2947"/>
            <a:chExt cx="2352" cy="327"/>
          </a:xfrm>
        </p:grpSpPr>
        <p:sp>
          <p:nvSpPr>
            <p:cNvPr id="105485" name="Rectangle 13"/>
            <p:cNvSpPr>
              <a:spLocks noChangeArrowheads="1"/>
            </p:cNvSpPr>
            <p:nvPr/>
          </p:nvSpPr>
          <p:spPr bwMode="auto">
            <a:xfrm>
              <a:off x="528" y="2947"/>
              <a:ext cx="23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r>
                <a:rPr lang="zh-CN" altLang="en-US" sz="2800" b="1"/>
                <a:t>可以得到    的</a:t>
              </a:r>
              <a:r>
                <a:rPr lang="en-US" altLang="zh-CN" sz="2800" b="1"/>
                <a:t>MLE .</a:t>
              </a:r>
            </a:p>
          </p:txBody>
        </p:sp>
        <p:graphicFrame>
          <p:nvGraphicFramePr>
            <p:cNvPr id="105486" name="Object 14"/>
            <p:cNvGraphicFramePr>
              <a:graphicFrameLocks noChangeAspect="1"/>
            </p:cNvGraphicFramePr>
            <p:nvPr/>
          </p:nvGraphicFramePr>
          <p:xfrm>
            <a:off x="1519" y="2976"/>
            <a:ext cx="250" cy="284"/>
          </p:xfrm>
          <a:graphic>
            <a:graphicData uri="http://schemas.openxmlformats.org/presentationml/2006/ole">
              <p:oleObj spid="_x0000_s277533" name="公式" r:id="rId10" imgW="133560" imgH="171360" progId="Equation.3">
                <p:embed/>
              </p:oleObj>
            </a:graphicData>
          </a:graphic>
        </p:graphicFrame>
      </p:grpSp>
      <p:graphicFrame>
        <p:nvGraphicFramePr>
          <p:cNvPr id="105487" name="Object 15"/>
          <p:cNvGraphicFramePr>
            <a:graphicFrameLocks noChangeAspect="1"/>
          </p:cNvGraphicFramePr>
          <p:nvPr/>
        </p:nvGraphicFramePr>
        <p:xfrm>
          <a:off x="2846388" y="3344863"/>
          <a:ext cx="2378075" cy="1106487"/>
        </p:xfrm>
        <a:graphic>
          <a:graphicData uri="http://schemas.openxmlformats.org/presentationml/2006/ole">
            <p:oleObj spid="_x0000_s277534" name="公式" r:id="rId11" imgW="20127240" imgH="9441720" progId="Equation.3">
              <p:embed/>
            </p:oleObj>
          </a:graphicData>
        </a:graphic>
      </p:graphicFrame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250825" y="5084763"/>
            <a:ext cx="7343775" cy="519112"/>
            <a:chOff x="567" y="3294"/>
            <a:chExt cx="4626" cy="327"/>
          </a:xfrm>
        </p:grpSpPr>
        <p:graphicFrame>
          <p:nvGraphicFramePr>
            <p:cNvPr id="105489" name="Object 17"/>
            <p:cNvGraphicFramePr>
              <a:graphicFrameLocks noChangeAspect="1"/>
            </p:cNvGraphicFramePr>
            <p:nvPr/>
          </p:nvGraphicFramePr>
          <p:xfrm>
            <a:off x="1275" y="3335"/>
            <a:ext cx="380" cy="277"/>
          </p:xfrm>
          <a:graphic>
            <a:graphicData uri="http://schemas.openxmlformats.org/presentationml/2006/ole">
              <p:oleObj spid="_x0000_s277535" name="公式" r:id="rId12" imgW="133560" imgH="171360" progId="Equation.3">
                <p:embed/>
              </p:oleObj>
            </a:graphicData>
          </a:graphic>
        </p:graphicFrame>
        <p:sp>
          <p:nvSpPr>
            <p:cNvPr id="105490" name="Rectangle 18"/>
            <p:cNvSpPr>
              <a:spLocks noChangeArrowheads="1"/>
            </p:cNvSpPr>
            <p:nvPr/>
          </p:nvSpPr>
          <p:spPr bwMode="auto">
            <a:xfrm>
              <a:off x="567" y="3294"/>
              <a:ext cx="462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r>
                <a:rPr lang="en-US" altLang="zh-CN" sz="2800" b="1"/>
                <a:t>        </a:t>
              </a:r>
              <a:r>
                <a:rPr lang="zh-CN" altLang="en-US" sz="2800" b="1"/>
                <a:t>若   是向量，上述方程必须用方程组代替 </a:t>
              </a:r>
              <a:r>
                <a:rPr lang="en-US" altLang="zh-CN" sz="2800" b="1"/>
                <a:t>.</a:t>
              </a:r>
            </a:p>
          </p:txBody>
        </p:sp>
      </p:grpSp>
      <p:sp>
        <p:nvSpPr>
          <p:cNvPr id="105493" name="Rectangle 21"/>
          <p:cNvSpPr>
            <a:spLocks noChangeArrowheads="1"/>
          </p:cNvSpPr>
          <p:nvPr/>
        </p:nvSpPr>
        <p:spPr bwMode="auto">
          <a:xfrm>
            <a:off x="268288" y="5478463"/>
            <a:ext cx="7974012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b="1"/>
              <a:t>         2</a:t>
            </a:r>
            <a:r>
              <a:rPr lang="zh-CN" altLang="en-US" sz="2800" b="1"/>
              <a:t>、用上述求导方法求参数的</a:t>
            </a:r>
            <a:r>
              <a:rPr lang="en-US" altLang="zh-CN" sz="2800" b="1"/>
              <a:t>MLE</a:t>
            </a:r>
            <a:r>
              <a:rPr lang="zh-CN" altLang="en-US" sz="2800" b="1"/>
              <a:t>有时行不通，这时要用最大似然原则来求 </a:t>
            </a:r>
            <a:r>
              <a:rPr lang="en-US" altLang="zh-CN" sz="2800" b="1"/>
              <a:t>.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10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autoUpdateAnimBg="0"/>
      <p:bldP spid="10549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998" name="Rectangle 6"/>
          <p:cNvSpPr>
            <a:spLocks noChangeArrowheads="1"/>
          </p:cNvSpPr>
          <p:nvPr/>
        </p:nvSpPr>
        <p:spPr bwMode="auto">
          <a:xfrm>
            <a:off x="815975" y="1700213"/>
            <a:ext cx="8443913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>
                <a:ea typeface="宋体" pitchFamily="2" charset="-122"/>
              </a:rPr>
              <a:t>       参数估计问题是利用从</a:t>
            </a:r>
            <a:r>
              <a:rPr lang="zh-CN" altLang="en-US" b="1">
                <a:solidFill>
                  <a:srgbClr val="FF0066"/>
                </a:solidFill>
                <a:ea typeface="宋体" pitchFamily="2" charset="-122"/>
              </a:rPr>
              <a:t>总体抽样</a:t>
            </a:r>
            <a:r>
              <a:rPr lang="zh-CN" altLang="en-US" b="1">
                <a:ea typeface="宋体" pitchFamily="2" charset="-122"/>
              </a:rPr>
              <a:t>得到的</a:t>
            </a:r>
            <a:r>
              <a:rPr lang="zh-CN" altLang="en-US" b="1">
                <a:solidFill>
                  <a:srgbClr val="3366CC"/>
                </a:solidFill>
                <a:ea typeface="宋体" pitchFamily="2" charset="-122"/>
              </a:rPr>
              <a:t>信息</a:t>
            </a:r>
            <a:r>
              <a:rPr lang="zh-CN" altLang="en-US" b="1">
                <a:ea typeface="宋体" pitchFamily="2" charset="-122"/>
              </a:rPr>
              <a:t>来</a:t>
            </a:r>
            <a:r>
              <a:rPr lang="zh-CN" altLang="en-US" b="1">
                <a:solidFill>
                  <a:srgbClr val="3366CC"/>
                </a:solidFill>
                <a:ea typeface="宋体" pitchFamily="2" charset="-122"/>
              </a:rPr>
              <a:t>估计</a:t>
            </a:r>
            <a:r>
              <a:rPr lang="zh-CN" altLang="en-US" b="1">
                <a:ea typeface="宋体" pitchFamily="2" charset="-122"/>
              </a:rPr>
              <a:t>总体的某些</a:t>
            </a:r>
            <a:r>
              <a:rPr lang="zh-CN" altLang="en-US" b="1">
                <a:solidFill>
                  <a:srgbClr val="339933"/>
                </a:solidFill>
                <a:ea typeface="宋体" pitchFamily="2" charset="-122"/>
              </a:rPr>
              <a:t>参数</a:t>
            </a:r>
            <a:r>
              <a:rPr lang="zh-CN" altLang="en-US" b="1">
                <a:ea typeface="宋体" pitchFamily="2" charset="-122"/>
              </a:rPr>
              <a:t>或者参数的某些函数</a:t>
            </a:r>
            <a:r>
              <a:rPr lang="en-US" altLang="zh-CN" b="1">
                <a:ea typeface="宋体" pitchFamily="2" charset="-122"/>
              </a:rPr>
              <a:t>.</a:t>
            </a:r>
          </a:p>
        </p:txBody>
      </p:sp>
      <p:sp>
        <p:nvSpPr>
          <p:cNvPr id="1620999" name="Rectangle 7"/>
          <p:cNvSpPr>
            <a:spLocks noChangeArrowheads="1"/>
          </p:cNvSpPr>
          <p:nvPr/>
        </p:nvSpPr>
        <p:spPr bwMode="auto">
          <a:xfrm>
            <a:off x="1042988" y="836613"/>
            <a:ext cx="25781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3200" b="1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zh-CN" altLang="en-US" sz="4000" b="1">
                <a:ea typeface="宋体" pitchFamily="2" charset="-122"/>
              </a:rPr>
              <a:t>参数估计</a:t>
            </a:r>
          </a:p>
        </p:txBody>
      </p:sp>
      <p:sp>
        <p:nvSpPr>
          <p:cNvPr id="1621009" name="AutoShape 17"/>
          <p:cNvSpPr>
            <a:spLocks noChangeArrowheads="1"/>
          </p:cNvSpPr>
          <p:nvPr/>
        </p:nvSpPr>
        <p:spPr bwMode="auto">
          <a:xfrm>
            <a:off x="6234113" y="4451350"/>
            <a:ext cx="2808287" cy="2160588"/>
          </a:xfrm>
          <a:prstGeom prst="wedgeRectCallout">
            <a:avLst>
              <a:gd name="adj1" fmla="val -2292"/>
              <a:gd name="adj2" fmla="val 248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b="1">
                <a:solidFill>
                  <a:srgbClr val="3366CC"/>
                </a:solidFill>
                <a:ea typeface="宋体" pitchFamily="2" charset="-122"/>
              </a:rPr>
              <a:t>在参数估计问题</a:t>
            </a:r>
          </a:p>
          <a:p>
            <a:r>
              <a:rPr lang="zh-CN" altLang="en-US" b="1">
                <a:solidFill>
                  <a:srgbClr val="3366CC"/>
                </a:solidFill>
                <a:ea typeface="宋体" pitchFamily="2" charset="-122"/>
              </a:rPr>
              <a:t>中，假定</a:t>
            </a:r>
            <a:r>
              <a:rPr lang="zh-CN" altLang="en-US" b="1">
                <a:solidFill>
                  <a:srgbClr val="FF0066"/>
                </a:solidFill>
                <a:ea typeface="宋体" pitchFamily="2" charset="-122"/>
              </a:rPr>
              <a:t>总体分</a:t>
            </a:r>
          </a:p>
          <a:p>
            <a:r>
              <a:rPr lang="zh-CN" altLang="en-US" b="1">
                <a:solidFill>
                  <a:srgbClr val="FF0066"/>
                </a:solidFill>
                <a:ea typeface="宋体" pitchFamily="2" charset="-122"/>
              </a:rPr>
              <a:t>布</a:t>
            </a:r>
            <a:r>
              <a:rPr lang="zh-CN" altLang="en-US" b="1">
                <a:solidFill>
                  <a:srgbClr val="3366CC"/>
                </a:solidFill>
                <a:ea typeface="宋体" pitchFamily="2" charset="-122"/>
              </a:rPr>
              <a:t>形式</a:t>
            </a:r>
            <a:r>
              <a:rPr lang="zh-CN" altLang="en-US" b="1">
                <a:solidFill>
                  <a:srgbClr val="339933"/>
                </a:solidFill>
                <a:ea typeface="宋体" pitchFamily="2" charset="-122"/>
              </a:rPr>
              <a:t>已知</a:t>
            </a:r>
            <a:r>
              <a:rPr lang="zh-CN" altLang="en-US" b="1">
                <a:solidFill>
                  <a:srgbClr val="3366CC"/>
                </a:solidFill>
                <a:ea typeface="宋体" pitchFamily="2" charset="-122"/>
              </a:rPr>
              <a:t>，未</a:t>
            </a:r>
          </a:p>
          <a:p>
            <a:r>
              <a:rPr lang="zh-CN" altLang="en-US" b="1">
                <a:solidFill>
                  <a:srgbClr val="3366CC"/>
                </a:solidFill>
                <a:ea typeface="宋体" pitchFamily="2" charset="-122"/>
              </a:rPr>
              <a:t>知的仅仅是一个</a:t>
            </a:r>
          </a:p>
          <a:p>
            <a:r>
              <a:rPr lang="zh-CN" altLang="en-US" b="1">
                <a:solidFill>
                  <a:srgbClr val="3366CC"/>
                </a:solidFill>
                <a:ea typeface="宋体" pitchFamily="2" charset="-122"/>
              </a:rPr>
              <a:t>或几个参数</a:t>
            </a:r>
            <a:r>
              <a:rPr lang="en-US" altLang="zh-CN" b="1">
                <a:solidFill>
                  <a:srgbClr val="3366CC"/>
                </a:solidFill>
                <a:ea typeface="宋体" pitchFamily="2" charset="-122"/>
              </a:rPr>
              <a:t>.</a:t>
            </a:r>
          </a:p>
        </p:txBody>
      </p:sp>
      <p:graphicFrame>
        <p:nvGraphicFramePr>
          <p:cNvPr id="1621010" name="Object 18"/>
          <p:cNvGraphicFramePr>
            <a:graphicFrameLocks noGrp="1" noChangeAspect="1"/>
          </p:cNvGraphicFramePr>
          <p:nvPr>
            <p:ph/>
          </p:nvPr>
        </p:nvGraphicFramePr>
        <p:xfrm>
          <a:off x="785813" y="2786063"/>
          <a:ext cx="7289800" cy="1968500"/>
        </p:xfrm>
        <a:graphic>
          <a:graphicData uri="http://schemas.openxmlformats.org/presentationml/2006/ole">
            <p:oleObj spid="_x0000_s1030" name="公式" r:id="rId3" imgW="7289800" imgH="1968500" progId="Equation.3">
              <p:embed/>
            </p:oleObj>
          </a:graphicData>
        </a:graphic>
      </p:graphicFrame>
      <p:graphicFrame>
        <p:nvGraphicFramePr>
          <p:cNvPr id="1027" name="Object 23"/>
          <p:cNvGraphicFramePr>
            <a:graphicFrameLocks noChangeAspect="1"/>
          </p:cNvGraphicFramePr>
          <p:nvPr/>
        </p:nvGraphicFramePr>
        <p:xfrm>
          <a:off x="971550" y="5013325"/>
          <a:ext cx="5184775" cy="1158875"/>
        </p:xfrm>
        <a:graphic>
          <a:graphicData uri="http://schemas.openxmlformats.org/presentationml/2006/ole">
            <p:oleObj spid="_x0000_s1031" name="公式" r:id="rId4" imgW="2844800" imgH="635000" progId="Equation.3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0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0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2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2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2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2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0998" grpId="0" autoUpdateAnimBg="0"/>
      <p:bldP spid="1620999" grpId="0" autoUpdateAnimBg="0"/>
      <p:bldP spid="1621009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380" name="Text Box 4"/>
          <p:cNvSpPr txBox="1">
            <a:spLocks noChangeArrowheads="1"/>
          </p:cNvSpPr>
          <p:nvPr/>
        </p:nvSpPr>
        <p:spPr bwMode="auto">
          <a:xfrm>
            <a:off x="971550" y="908050"/>
            <a:ext cx="626427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求最大似然估计量的步骤:</a:t>
            </a:r>
          </a:p>
        </p:txBody>
      </p:sp>
      <p:graphicFrame>
        <p:nvGraphicFramePr>
          <p:cNvPr id="1637381" name="Object 5"/>
          <p:cNvGraphicFramePr>
            <a:graphicFrameLocks noChangeAspect="1"/>
          </p:cNvGraphicFramePr>
          <p:nvPr/>
        </p:nvGraphicFramePr>
        <p:xfrm>
          <a:off x="1403350" y="1844675"/>
          <a:ext cx="5976938" cy="2386013"/>
        </p:xfrm>
        <a:graphic>
          <a:graphicData uri="http://schemas.openxmlformats.org/presentationml/2006/ole">
            <p:oleObj spid="_x0000_s13318" name="公式" r:id="rId3" imgW="2832100" imgH="1130300" progId="Equation.3">
              <p:embed/>
            </p:oleObj>
          </a:graphicData>
        </a:graphic>
      </p:graphicFrame>
      <p:graphicFrame>
        <p:nvGraphicFramePr>
          <p:cNvPr id="1637382" name="Object 6"/>
          <p:cNvGraphicFramePr>
            <a:graphicFrameLocks noChangeAspect="1"/>
          </p:cNvGraphicFramePr>
          <p:nvPr/>
        </p:nvGraphicFramePr>
        <p:xfrm>
          <a:off x="1116013" y="4437063"/>
          <a:ext cx="7835900" cy="1524000"/>
        </p:xfrm>
        <a:graphic>
          <a:graphicData uri="http://schemas.openxmlformats.org/presentationml/2006/ole">
            <p:oleObj spid="_x0000_s13319" name="公式" r:id="rId4" imgW="3403600" imgH="660400" progId="Equation.3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738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04" name="Rectangle 4"/>
          <p:cNvSpPr>
            <a:spLocks noChangeArrowheads="1"/>
          </p:cNvSpPr>
          <p:nvPr/>
        </p:nvSpPr>
        <p:spPr bwMode="auto">
          <a:xfrm>
            <a:off x="5940425" y="1773238"/>
            <a:ext cx="2016125" cy="792162"/>
          </a:xfrm>
          <a:prstGeom prst="rect">
            <a:avLst/>
          </a:prstGeom>
          <a:solidFill>
            <a:srgbClr val="00FFCC"/>
          </a:soli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405" name="Rectangle 5"/>
          <p:cNvSpPr>
            <a:spLocks noChangeArrowheads="1"/>
          </p:cNvSpPr>
          <p:nvPr/>
        </p:nvSpPr>
        <p:spPr bwMode="auto">
          <a:xfrm>
            <a:off x="1258888" y="4581525"/>
            <a:ext cx="3463925" cy="717550"/>
          </a:xfrm>
          <a:prstGeom prst="rect">
            <a:avLst/>
          </a:prstGeom>
          <a:solidFill>
            <a:srgbClr val="FFCC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38" name="Object 6"/>
          <p:cNvGraphicFramePr>
            <a:graphicFrameLocks noChangeAspect="1"/>
          </p:cNvGraphicFramePr>
          <p:nvPr/>
        </p:nvGraphicFramePr>
        <p:xfrm>
          <a:off x="1187450" y="1700213"/>
          <a:ext cx="7056438" cy="1535112"/>
        </p:xfrm>
        <a:graphic>
          <a:graphicData uri="http://schemas.openxmlformats.org/presentationml/2006/ole">
            <p:oleObj spid="_x0000_s14344" name="公式" r:id="rId3" imgW="3035300" imgH="660400" progId="Equation.3">
              <p:embed/>
            </p:oleObj>
          </a:graphicData>
        </a:graphic>
      </p:graphicFrame>
      <p:sp>
        <p:nvSpPr>
          <p:cNvPr id="1638407" name="Text Box 7"/>
          <p:cNvSpPr txBox="1">
            <a:spLocks noChangeArrowheads="1"/>
          </p:cNvSpPr>
          <p:nvPr/>
        </p:nvSpPr>
        <p:spPr bwMode="auto">
          <a:xfrm>
            <a:off x="1116013" y="3357563"/>
            <a:ext cx="7777162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lnSpc>
                <a:spcPct val="120000"/>
              </a:lnSpc>
              <a:spcBef>
                <a:spcPct val="50000"/>
              </a:spcBef>
            </a:pPr>
            <a:r>
              <a:rPr lang="zh-CN" altLang="en-US" sz="2200" b="1">
                <a:solidFill>
                  <a:srgbClr val="0000FF"/>
                </a:solidFill>
                <a:ea typeface="宋体" pitchFamily="2" charset="-122"/>
              </a:rPr>
              <a:t>        </a:t>
            </a:r>
            <a:r>
              <a:rPr lang="zh-CN" altLang="en-US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最大似然估计法也适用于分布中含有多个未知参数的情况. 此时只需令</a:t>
            </a:r>
          </a:p>
        </p:txBody>
      </p:sp>
      <p:graphicFrame>
        <p:nvGraphicFramePr>
          <p:cNvPr id="1638408" name="Object 8"/>
          <p:cNvGraphicFramePr>
            <a:graphicFrameLocks noChangeAspect="1"/>
          </p:cNvGraphicFramePr>
          <p:nvPr/>
        </p:nvGraphicFramePr>
        <p:xfrm>
          <a:off x="1331913" y="4581525"/>
          <a:ext cx="3240087" cy="777875"/>
        </p:xfrm>
        <a:graphic>
          <a:graphicData uri="http://schemas.openxmlformats.org/presentationml/2006/ole">
            <p:oleObj spid="_x0000_s14345" name="公式" r:id="rId4" imgW="1803400" imgH="431800" progId="Equation.3">
              <p:embed/>
            </p:oleObj>
          </a:graphicData>
        </a:graphic>
      </p:graphicFrame>
      <p:graphicFrame>
        <p:nvGraphicFramePr>
          <p:cNvPr id="1638409" name="Object 9"/>
          <p:cNvGraphicFramePr>
            <a:graphicFrameLocks noChangeAspect="1"/>
          </p:cNvGraphicFramePr>
          <p:nvPr/>
        </p:nvGraphicFramePr>
        <p:xfrm>
          <a:off x="1258888" y="5589588"/>
          <a:ext cx="7416800" cy="1095375"/>
        </p:xfrm>
        <a:graphic>
          <a:graphicData uri="http://schemas.openxmlformats.org/presentationml/2006/ole">
            <p:oleObj spid="_x0000_s14346" name="公式" r:id="rId5" imgW="3263900" imgH="482600" progId="Equation.3">
              <p:embed/>
            </p:oleObj>
          </a:graphicData>
        </a:graphic>
      </p:graphicFrame>
      <p:sp>
        <p:nvSpPr>
          <p:cNvPr id="1638410" name="Text Box 10"/>
          <p:cNvSpPr txBox="1">
            <a:spLocks noChangeArrowheads="1"/>
          </p:cNvSpPr>
          <p:nvPr/>
        </p:nvSpPr>
        <p:spPr bwMode="auto">
          <a:xfrm>
            <a:off x="4932363" y="4652963"/>
            <a:ext cx="2270125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2200" b="1">
                <a:solidFill>
                  <a:srgbClr val="FF0000"/>
                </a:solidFill>
                <a:ea typeface="黑体" pitchFamily="49" charset="-122"/>
              </a:rPr>
              <a:t>对数似然方程组</a:t>
            </a:r>
          </a:p>
        </p:txBody>
      </p:sp>
      <p:sp>
        <p:nvSpPr>
          <p:cNvPr id="1638411" name="Rectangle 11"/>
          <p:cNvSpPr>
            <a:spLocks noChangeArrowheads="1"/>
          </p:cNvSpPr>
          <p:nvPr/>
        </p:nvSpPr>
        <p:spPr bwMode="auto">
          <a:xfrm>
            <a:off x="7956550" y="1844675"/>
            <a:ext cx="95567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/>
            <a:r>
              <a:rPr lang="zh-CN" altLang="en-US" sz="1900" b="1">
                <a:solidFill>
                  <a:srgbClr val="FF0000"/>
                </a:solidFill>
                <a:ea typeface="黑体" pitchFamily="49" charset="-122"/>
              </a:rPr>
              <a:t>对数似然方程</a:t>
            </a:r>
          </a:p>
        </p:txBody>
      </p:sp>
      <p:sp>
        <p:nvSpPr>
          <p:cNvPr id="1638412" name="Text Box 12"/>
          <p:cNvSpPr txBox="1">
            <a:spLocks noChangeArrowheads="1"/>
          </p:cNvSpPr>
          <p:nvPr/>
        </p:nvSpPr>
        <p:spPr bwMode="auto">
          <a:xfrm>
            <a:off x="1187450" y="836613"/>
            <a:ext cx="7488238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求最大似然估计量的步骤</a:t>
            </a:r>
            <a:r>
              <a:rPr lang="en-US" altLang="zh-CN" sz="3600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(Cont.):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3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3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3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3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04" grpId="0" animBg="1"/>
      <p:bldP spid="1638405" grpId="0" animBg="1"/>
      <p:bldP spid="1638407" grpId="0" autoUpdateAnimBg="0"/>
      <p:bldP spid="1638410" grpId="0" autoUpdateAnimBg="0"/>
      <p:bldP spid="1638411" grpId="0" autoUpdateAnimBg="0"/>
      <p:bldP spid="163841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1187450" y="549275"/>
          <a:ext cx="7129463" cy="1023938"/>
        </p:xfrm>
        <a:graphic>
          <a:graphicData uri="http://schemas.openxmlformats.org/presentationml/2006/ole">
            <p:oleObj spid="_x0000_s15374" name="公式" r:id="rId3" imgW="3187700" imgH="457200" progId="Equation.3">
              <p:embed/>
            </p:oleObj>
          </a:graphicData>
        </a:graphic>
      </p:graphicFrame>
      <p:graphicFrame>
        <p:nvGraphicFramePr>
          <p:cNvPr id="1639429" name="Object 5"/>
          <p:cNvGraphicFramePr>
            <a:graphicFrameLocks noChangeAspect="1"/>
          </p:cNvGraphicFramePr>
          <p:nvPr/>
        </p:nvGraphicFramePr>
        <p:xfrm>
          <a:off x="1547813" y="1844675"/>
          <a:ext cx="6553200" cy="911225"/>
        </p:xfrm>
        <a:graphic>
          <a:graphicData uri="http://schemas.openxmlformats.org/presentationml/2006/ole">
            <p:oleObj spid="_x0000_s15375" name="公式" r:id="rId4" imgW="3289300" imgH="457200" progId="Equation.3">
              <p:embed/>
            </p:oleObj>
          </a:graphicData>
        </a:graphic>
      </p:graphicFrame>
      <p:sp>
        <p:nvSpPr>
          <p:cNvPr id="1639430" name="Text Box 6"/>
          <p:cNvSpPr txBox="1">
            <a:spLocks noChangeArrowheads="1"/>
          </p:cNvSpPr>
          <p:nvPr/>
        </p:nvSpPr>
        <p:spPr bwMode="auto">
          <a:xfrm>
            <a:off x="1187450" y="1916113"/>
            <a:ext cx="836613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2200" b="1">
                <a:solidFill>
                  <a:srgbClr val="FF0066"/>
                </a:solidFill>
                <a:ea typeface="黑体" pitchFamily="49" charset="-122"/>
              </a:rPr>
              <a:t>解</a:t>
            </a:r>
          </a:p>
        </p:txBody>
      </p:sp>
      <p:graphicFrame>
        <p:nvGraphicFramePr>
          <p:cNvPr id="1639431" name="Object 7"/>
          <p:cNvGraphicFramePr>
            <a:graphicFrameLocks noChangeAspect="1"/>
          </p:cNvGraphicFramePr>
          <p:nvPr/>
        </p:nvGraphicFramePr>
        <p:xfrm>
          <a:off x="1260475" y="2924175"/>
          <a:ext cx="7883525" cy="588963"/>
        </p:xfrm>
        <a:graphic>
          <a:graphicData uri="http://schemas.openxmlformats.org/presentationml/2006/ole">
            <p:oleObj spid="_x0000_s15376" name="公式" r:id="rId5" imgW="3060700" imgH="228600" progId="Equation.3">
              <p:embed/>
            </p:oleObj>
          </a:graphicData>
        </a:graphic>
      </p:graphicFrame>
      <p:sp>
        <p:nvSpPr>
          <p:cNvPr id="1639432" name="Text Box 8"/>
          <p:cNvSpPr txBox="1">
            <a:spLocks noChangeArrowheads="1"/>
          </p:cNvSpPr>
          <p:nvPr/>
        </p:nvSpPr>
        <p:spPr bwMode="auto">
          <a:xfrm>
            <a:off x="1258888" y="3933825"/>
            <a:ext cx="21494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2200" b="1">
                <a:solidFill>
                  <a:srgbClr val="FF0066"/>
                </a:solidFill>
                <a:ea typeface="宋体" pitchFamily="2" charset="-122"/>
              </a:rPr>
              <a:t>似然函数</a:t>
            </a:r>
          </a:p>
        </p:txBody>
      </p:sp>
      <p:graphicFrame>
        <p:nvGraphicFramePr>
          <p:cNvPr id="1639433" name="Object 9"/>
          <p:cNvGraphicFramePr>
            <a:graphicFrameLocks noChangeAspect="1"/>
          </p:cNvGraphicFramePr>
          <p:nvPr/>
        </p:nvGraphicFramePr>
        <p:xfrm>
          <a:off x="2700338" y="3716338"/>
          <a:ext cx="3816350" cy="1017587"/>
        </p:xfrm>
        <a:graphic>
          <a:graphicData uri="http://schemas.openxmlformats.org/presentationml/2006/ole">
            <p:oleObj spid="_x0000_s15377" name="公式" r:id="rId6" imgW="1625600" imgH="431800" progId="Equation.3">
              <p:embed/>
            </p:oleObj>
          </a:graphicData>
        </a:graphic>
      </p:graphicFrame>
      <p:graphicFrame>
        <p:nvGraphicFramePr>
          <p:cNvPr id="1639434" name="Object 10"/>
          <p:cNvGraphicFramePr>
            <a:graphicFrameLocks noChangeAspect="1"/>
          </p:cNvGraphicFramePr>
          <p:nvPr/>
        </p:nvGraphicFramePr>
        <p:xfrm>
          <a:off x="3276600" y="4797425"/>
          <a:ext cx="4319588" cy="1393825"/>
        </p:xfrm>
        <a:graphic>
          <a:graphicData uri="http://schemas.openxmlformats.org/presentationml/2006/ole">
            <p:oleObj spid="_x0000_s15378" name="公式" r:id="rId7" imgW="1218671" imgH="393529" progId="Equation.3">
              <p:embed/>
            </p:oleObj>
          </a:graphicData>
        </a:graphic>
      </p:graphicFrame>
      <p:sp>
        <p:nvSpPr>
          <p:cNvPr id="15370" name="Text Box 11"/>
          <p:cNvSpPr txBox="1">
            <a:spLocks noChangeArrowheads="1"/>
          </p:cNvSpPr>
          <p:nvPr/>
        </p:nvSpPr>
        <p:spPr bwMode="auto">
          <a:xfrm>
            <a:off x="1331913" y="549275"/>
            <a:ext cx="101600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2200" b="1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200" b="1">
              <a:solidFill>
                <a:srgbClr val="FF0066"/>
              </a:solidFill>
              <a:ea typeface="黑体" pitchFamily="49" charset="-122"/>
            </a:endParaRPr>
          </a:p>
        </p:txBody>
      </p:sp>
      <p:sp>
        <p:nvSpPr>
          <p:cNvPr id="15371" name="Rectangle 17"/>
          <p:cNvSpPr>
            <a:spLocks noChangeArrowheads="1"/>
          </p:cNvSpPr>
          <p:nvPr/>
        </p:nvSpPr>
        <p:spPr bwMode="auto">
          <a:xfrm>
            <a:off x="6659563" y="3573463"/>
            <a:ext cx="1944687" cy="1008062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367" name="Object 19"/>
          <p:cNvGraphicFramePr>
            <a:graphicFrameLocks noGrp="1" noChangeAspect="1"/>
          </p:cNvGraphicFramePr>
          <p:nvPr>
            <p:ph/>
          </p:nvPr>
        </p:nvGraphicFramePr>
        <p:xfrm>
          <a:off x="6643702" y="3643314"/>
          <a:ext cx="1928826" cy="846802"/>
        </p:xfrm>
        <a:graphic>
          <a:graphicData uri="http://schemas.openxmlformats.org/presentationml/2006/ole">
            <p:oleObj spid="_x0000_s15379" name="公式" r:id="rId8" imgW="1041400" imgH="457200" progId="Equation.3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30" grpId="0" autoUpdateAnimBg="0"/>
      <p:bldP spid="163943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1476375" y="1700213"/>
          <a:ext cx="5903913" cy="922337"/>
        </p:xfrm>
        <a:graphic>
          <a:graphicData uri="http://schemas.openxmlformats.org/presentationml/2006/ole">
            <p:oleObj spid="_x0000_s16394" name="公式" r:id="rId3" imgW="2590800" imgH="406400" progId="Equation.3">
              <p:embed/>
            </p:oleObj>
          </a:graphicData>
        </a:graphic>
      </p:graphicFrame>
      <p:graphicFrame>
        <p:nvGraphicFramePr>
          <p:cNvPr id="1640453" name="Object 5"/>
          <p:cNvGraphicFramePr>
            <a:graphicFrameLocks noChangeAspect="1"/>
          </p:cNvGraphicFramePr>
          <p:nvPr/>
        </p:nvGraphicFramePr>
        <p:xfrm>
          <a:off x="1763713" y="2852738"/>
          <a:ext cx="4752975" cy="1222375"/>
        </p:xfrm>
        <a:graphic>
          <a:graphicData uri="http://schemas.openxmlformats.org/presentationml/2006/ole">
            <p:oleObj spid="_x0000_s16395" name="公式" r:id="rId4" imgW="2222500" imgH="571500" progId="Equation.3">
              <p:embed/>
            </p:oleObj>
          </a:graphicData>
        </a:graphic>
      </p:graphicFrame>
      <p:graphicFrame>
        <p:nvGraphicFramePr>
          <p:cNvPr id="1640454" name="Object 6"/>
          <p:cNvGraphicFramePr>
            <a:graphicFrameLocks noChangeAspect="1"/>
          </p:cNvGraphicFramePr>
          <p:nvPr/>
        </p:nvGraphicFramePr>
        <p:xfrm>
          <a:off x="971550" y="4365625"/>
          <a:ext cx="4679950" cy="546100"/>
        </p:xfrm>
        <a:graphic>
          <a:graphicData uri="http://schemas.openxmlformats.org/presentationml/2006/ole">
            <p:oleObj spid="_x0000_s16396" name="公式" r:id="rId5" imgW="1853396" imgH="215806" progId="Equation.3">
              <p:embed/>
            </p:oleObj>
          </a:graphicData>
        </a:graphic>
      </p:graphicFrame>
      <p:graphicFrame>
        <p:nvGraphicFramePr>
          <p:cNvPr id="1640455" name="Object 7"/>
          <p:cNvGraphicFramePr>
            <a:graphicFrameLocks noChangeAspect="1"/>
          </p:cNvGraphicFramePr>
          <p:nvPr/>
        </p:nvGraphicFramePr>
        <p:xfrm>
          <a:off x="5580063" y="4005263"/>
          <a:ext cx="2879725" cy="1204912"/>
        </p:xfrm>
        <a:graphic>
          <a:graphicData uri="http://schemas.openxmlformats.org/presentationml/2006/ole">
            <p:oleObj spid="_x0000_s16397" name="公式" r:id="rId6" imgW="939392" imgH="393529" progId="Equation.3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1042988" y="476250"/>
          <a:ext cx="7200900" cy="1622425"/>
        </p:xfrm>
        <a:graphic>
          <a:graphicData uri="http://schemas.openxmlformats.org/presentationml/2006/ole">
            <p:oleObj spid="_x0000_s17420" name="公式" r:id="rId3" imgW="3162300" imgH="711200" progId="Equation.3">
              <p:embed/>
            </p:oleObj>
          </a:graphicData>
        </a:graphic>
      </p:graphicFrame>
      <p:sp>
        <p:nvSpPr>
          <p:cNvPr id="1641477" name="Text Box 5"/>
          <p:cNvSpPr txBox="1">
            <a:spLocks noChangeArrowheads="1"/>
          </p:cNvSpPr>
          <p:nvPr/>
        </p:nvSpPr>
        <p:spPr bwMode="auto">
          <a:xfrm>
            <a:off x="1187450" y="2276475"/>
            <a:ext cx="1493838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2200" b="1">
                <a:solidFill>
                  <a:srgbClr val="FF0066"/>
                </a:solidFill>
                <a:ea typeface="黑体" pitchFamily="49" charset="-122"/>
              </a:rPr>
              <a:t>解</a:t>
            </a:r>
          </a:p>
        </p:txBody>
      </p:sp>
      <p:graphicFrame>
        <p:nvGraphicFramePr>
          <p:cNvPr id="1641478" name="Object 6"/>
          <p:cNvGraphicFramePr>
            <a:graphicFrameLocks noChangeAspect="1"/>
          </p:cNvGraphicFramePr>
          <p:nvPr/>
        </p:nvGraphicFramePr>
        <p:xfrm>
          <a:off x="1908175" y="2205038"/>
          <a:ext cx="3744913" cy="668337"/>
        </p:xfrm>
        <a:graphic>
          <a:graphicData uri="http://schemas.openxmlformats.org/presentationml/2006/ole">
            <p:oleObj spid="_x0000_s17421" name="公式" r:id="rId4" imgW="1205977" imgH="215806" progId="Equation.3">
              <p:embed/>
            </p:oleObj>
          </a:graphicData>
        </a:graphic>
      </p:graphicFrame>
      <p:graphicFrame>
        <p:nvGraphicFramePr>
          <p:cNvPr id="1641479" name="Object 7"/>
          <p:cNvGraphicFramePr>
            <a:graphicFrameLocks noChangeAspect="1"/>
          </p:cNvGraphicFramePr>
          <p:nvPr/>
        </p:nvGraphicFramePr>
        <p:xfrm>
          <a:off x="2124075" y="2636838"/>
          <a:ext cx="5108575" cy="1365250"/>
        </p:xfrm>
        <a:graphic>
          <a:graphicData uri="http://schemas.openxmlformats.org/presentationml/2006/ole">
            <p:oleObj spid="_x0000_s17422" name="公式" r:id="rId5" imgW="1803400" imgH="482600" progId="Equation.3">
              <p:embed/>
            </p:oleObj>
          </a:graphicData>
        </a:graphic>
      </p:graphicFrame>
      <p:sp>
        <p:nvSpPr>
          <p:cNvPr id="1641480" name="Text Box 8"/>
          <p:cNvSpPr txBox="1">
            <a:spLocks noChangeArrowheads="1"/>
          </p:cNvSpPr>
          <p:nvPr/>
        </p:nvSpPr>
        <p:spPr bwMode="auto">
          <a:xfrm>
            <a:off x="1187450" y="3933825"/>
            <a:ext cx="3703638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en-US" altLang="zh-CN" sz="2400" b="1" i="1">
                <a:solidFill>
                  <a:srgbClr val="FF0066"/>
                </a:solidFill>
                <a:ea typeface="宋体" pitchFamily="2" charset="-122"/>
              </a:rPr>
              <a:t>X </a:t>
            </a:r>
            <a:r>
              <a:rPr lang="zh-CN" altLang="en-US" sz="2400" b="1">
                <a:solidFill>
                  <a:srgbClr val="FF0066"/>
                </a:solidFill>
                <a:ea typeface="宋体" pitchFamily="2" charset="-122"/>
                <a:sym typeface="Math1" pitchFamily="2" charset="2"/>
              </a:rPr>
              <a:t>的</a:t>
            </a:r>
            <a:r>
              <a:rPr lang="zh-CN" altLang="en-US" sz="2400" b="1">
                <a:solidFill>
                  <a:srgbClr val="FF0066"/>
                </a:solidFill>
                <a:ea typeface="宋体" pitchFamily="2" charset="-122"/>
              </a:rPr>
              <a:t>似然函数为</a:t>
            </a:r>
          </a:p>
        </p:txBody>
      </p:sp>
      <p:graphicFrame>
        <p:nvGraphicFramePr>
          <p:cNvPr id="1641481" name="Object 9"/>
          <p:cNvGraphicFramePr>
            <a:graphicFrameLocks noChangeAspect="1"/>
          </p:cNvGraphicFramePr>
          <p:nvPr/>
        </p:nvGraphicFramePr>
        <p:xfrm>
          <a:off x="1692275" y="4005263"/>
          <a:ext cx="6192838" cy="1595437"/>
        </p:xfrm>
        <a:graphic>
          <a:graphicData uri="http://schemas.openxmlformats.org/presentationml/2006/ole">
            <p:oleObj spid="_x0000_s17423" name="公式" r:id="rId6" imgW="44840160" imgH="11575800" progId="Equation.3">
              <p:embed/>
            </p:oleObj>
          </a:graphicData>
        </a:graphic>
      </p:graphicFrame>
      <p:sp>
        <p:nvSpPr>
          <p:cNvPr id="17417" name="Text Box 10"/>
          <p:cNvSpPr txBox="1">
            <a:spLocks noChangeArrowheads="1"/>
          </p:cNvSpPr>
          <p:nvPr/>
        </p:nvSpPr>
        <p:spPr bwMode="auto">
          <a:xfrm>
            <a:off x="1258888" y="620713"/>
            <a:ext cx="10160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2200" b="1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200" b="1">
              <a:solidFill>
                <a:srgbClr val="FF0066"/>
              </a:solidFill>
              <a:ea typeface="黑体" pitchFamily="49" charset="-122"/>
            </a:endParaRPr>
          </a:p>
        </p:txBody>
      </p:sp>
      <p:graphicFrame>
        <p:nvGraphicFramePr>
          <p:cNvPr id="1641483" name="Object 11"/>
          <p:cNvGraphicFramePr>
            <a:graphicFrameLocks noGrp="1" noChangeAspect="1"/>
          </p:cNvGraphicFramePr>
          <p:nvPr>
            <p:ph/>
          </p:nvPr>
        </p:nvGraphicFramePr>
        <p:xfrm>
          <a:off x="1500188" y="5643563"/>
          <a:ext cx="6045200" cy="927100"/>
        </p:xfrm>
        <a:graphic>
          <a:graphicData uri="http://schemas.openxmlformats.org/presentationml/2006/ole">
            <p:oleObj spid="_x0000_s17424" name="Equation" r:id="rId7" imgW="6045200" imgH="927100" progId="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4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477" grpId="0" autoUpdateAnimBg="0"/>
      <p:bldP spid="164148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1116013" y="620713"/>
          <a:ext cx="7345362" cy="976312"/>
        </p:xfrm>
        <a:graphic>
          <a:graphicData uri="http://schemas.openxmlformats.org/presentationml/2006/ole">
            <p:oleObj spid="_x0000_s18444" name="公式" r:id="rId3" imgW="3251200" imgH="431800" progId="Equation.3">
              <p:embed/>
            </p:oleObj>
          </a:graphicData>
        </a:graphic>
      </p:graphicFrame>
      <p:graphicFrame>
        <p:nvGraphicFramePr>
          <p:cNvPr id="1642501" name="Object 5"/>
          <p:cNvGraphicFramePr>
            <a:graphicFrameLocks noChangeAspect="1"/>
          </p:cNvGraphicFramePr>
          <p:nvPr/>
        </p:nvGraphicFramePr>
        <p:xfrm>
          <a:off x="1979613" y="1844675"/>
          <a:ext cx="3600450" cy="2005013"/>
        </p:xfrm>
        <a:graphic>
          <a:graphicData uri="http://schemas.openxmlformats.org/presentationml/2006/ole">
            <p:oleObj spid="_x0000_s18445" name="公式" r:id="rId4" imgW="1548728" imgH="863225" progId="Equation.3">
              <p:embed/>
            </p:oleObj>
          </a:graphicData>
        </a:graphic>
      </p:graphicFrame>
      <p:graphicFrame>
        <p:nvGraphicFramePr>
          <p:cNvPr id="1642502" name="Object 6"/>
          <p:cNvGraphicFramePr>
            <a:graphicFrameLocks noChangeAspect="1"/>
          </p:cNvGraphicFramePr>
          <p:nvPr/>
        </p:nvGraphicFramePr>
        <p:xfrm>
          <a:off x="2195513" y="4076700"/>
          <a:ext cx="3384550" cy="1192213"/>
        </p:xfrm>
        <a:graphic>
          <a:graphicData uri="http://schemas.openxmlformats.org/presentationml/2006/ole">
            <p:oleObj spid="_x0000_s18446" name="公式" r:id="rId5" imgW="1295400" imgH="457200" progId="Equation.3">
              <p:embed/>
            </p:oleObj>
          </a:graphicData>
        </a:graphic>
      </p:graphicFrame>
      <p:graphicFrame>
        <p:nvGraphicFramePr>
          <p:cNvPr id="1642503" name="Object 7"/>
          <p:cNvGraphicFramePr>
            <a:graphicFrameLocks noChangeAspect="1"/>
          </p:cNvGraphicFramePr>
          <p:nvPr/>
        </p:nvGraphicFramePr>
        <p:xfrm>
          <a:off x="2124075" y="5373688"/>
          <a:ext cx="5483225" cy="1169987"/>
        </p:xfrm>
        <a:graphic>
          <a:graphicData uri="http://schemas.openxmlformats.org/presentationml/2006/ole">
            <p:oleObj spid="_x0000_s18447" name="公式" r:id="rId6" imgW="2032000" imgH="431800" progId="Equation.3">
              <p:embed/>
            </p:oleObj>
          </a:graphicData>
        </a:graphic>
      </p:graphicFrame>
      <p:graphicFrame>
        <p:nvGraphicFramePr>
          <p:cNvPr id="1642504" name="Object 8"/>
          <p:cNvGraphicFramePr>
            <a:graphicFrameLocks noChangeAspect="1"/>
          </p:cNvGraphicFramePr>
          <p:nvPr/>
        </p:nvGraphicFramePr>
        <p:xfrm>
          <a:off x="1763713" y="4365625"/>
          <a:ext cx="515937" cy="1927225"/>
        </p:xfrm>
        <a:graphic>
          <a:graphicData uri="http://schemas.openxmlformats.org/presentationml/2006/ole">
            <p:oleObj spid="_x0000_s18448" name="公式" r:id="rId7" imgW="190417" imgH="710891" progId="Equation.3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2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1331913" y="1700213"/>
          <a:ext cx="4103687" cy="1009650"/>
        </p:xfrm>
        <a:graphic>
          <a:graphicData uri="http://schemas.openxmlformats.org/presentationml/2006/ole">
            <p:oleObj spid="_x0000_s19466" name="公式" r:id="rId3" imgW="1854200" imgH="457200" progId="Equation.3">
              <p:embed/>
            </p:oleObj>
          </a:graphicData>
        </a:graphic>
      </p:graphicFrame>
      <p:graphicFrame>
        <p:nvGraphicFramePr>
          <p:cNvPr id="1643525" name="Object 5"/>
          <p:cNvGraphicFramePr>
            <a:graphicFrameLocks noChangeAspect="1"/>
          </p:cNvGraphicFramePr>
          <p:nvPr/>
        </p:nvGraphicFramePr>
        <p:xfrm>
          <a:off x="5508625" y="1700213"/>
          <a:ext cx="2665413" cy="1100137"/>
        </p:xfrm>
        <a:graphic>
          <a:graphicData uri="http://schemas.openxmlformats.org/presentationml/2006/ole">
            <p:oleObj spid="_x0000_s19467" name="公式" r:id="rId4" imgW="22872960" imgH="9441720" progId="Equation.3">
              <p:embed/>
            </p:oleObj>
          </a:graphicData>
        </a:graphic>
      </p:graphicFrame>
      <p:graphicFrame>
        <p:nvGraphicFramePr>
          <p:cNvPr id="1643526" name="Object 6"/>
          <p:cNvGraphicFramePr>
            <a:graphicFrameLocks noChangeAspect="1"/>
          </p:cNvGraphicFramePr>
          <p:nvPr/>
        </p:nvGraphicFramePr>
        <p:xfrm>
          <a:off x="1331913" y="3284538"/>
          <a:ext cx="5597525" cy="931862"/>
        </p:xfrm>
        <a:graphic>
          <a:graphicData uri="http://schemas.openxmlformats.org/presentationml/2006/ole">
            <p:oleObj spid="_x0000_s19468" name="公式" r:id="rId5" imgW="2590800" imgH="431800" progId="Equation.3">
              <p:embed/>
            </p:oleObj>
          </a:graphicData>
        </a:graphic>
      </p:graphicFrame>
      <p:graphicFrame>
        <p:nvGraphicFramePr>
          <p:cNvPr id="1643527" name="Object 7"/>
          <p:cNvGraphicFramePr>
            <a:graphicFrameLocks noChangeAspect="1"/>
          </p:cNvGraphicFramePr>
          <p:nvPr/>
        </p:nvGraphicFramePr>
        <p:xfrm>
          <a:off x="2843213" y="4581525"/>
          <a:ext cx="3495675" cy="1206500"/>
        </p:xfrm>
        <a:graphic>
          <a:graphicData uri="http://schemas.openxmlformats.org/presentationml/2006/ole">
            <p:oleObj spid="_x0000_s19469" name="公式" r:id="rId6" imgW="27449640" imgH="9441720" progId="Equation.3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900113" y="1700213"/>
          <a:ext cx="7586662" cy="1517650"/>
        </p:xfrm>
        <a:graphic>
          <a:graphicData uri="http://schemas.openxmlformats.org/presentationml/2006/ole">
            <p:oleObj spid="_x0000_s20494" name="公式" r:id="rId3" imgW="3492500" imgH="698500" progId="Equation.3">
              <p:embed/>
            </p:oleObj>
          </a:graphicData>
        </a:graphic>
      </p:graphicFrame>
      <p:sp>
        <p:nvSpPr>
          <p:cNvPr id="1644549" name="Text Box 5"/>
          <p:cNvSpPr txBox="1">
            <a:spLocks noChangeArrowheads="1"/>
          </p:cNvSpPr>
          <p:nvPr/>
        </p:nvSpPr>
        <p:spPr bwMode="auto">
          <a:xfrm>
            <a:off x="1258888" y="3284538"/>
            <a:ext cx="149383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2200" b="1">
                <a:solidFill>
                  <a:srgbClr val="FF0066"/>
                </a:solidFill>
                <a:ea typeface="黑体" pitchFamily="49" charset="-122"/>
              </a:rPr>
              <a:t>解</a:t>
            </a:r>
          </a:p>
        </p:txBody>
      </p:sp>
      <p:graphicFrame>
        <p:nvGraphicFramePr>
          <p:cNvPr id="1644550" name="Object 6"/>
          <p:cNvGraphicFramePr>
            <a:graphicFrameLocks noChangeAspect="1"/>
          </p:cNvGraphicFramePr>
          <p:nvPr/>
        </p:nvGraphicFramePr>
        <p:xfrm>
          <a:off x="1763713" y="3284538"/>
          <a:ext cx="3024187" cy="504825"/>
        </p:xfrm>
        <a:graphic>
          <a:graphicData uri="http://schemas.openxmlformats.org/presentationml/2006/ole">
            <p:oleObj spid="_x0000_s20495" name="公式" r:id="rId4" imgW="1294838" imgH="215806" progId="Equation.3">
              <p:embed/>
            </p:oleObj>
          </a:graphicData>
        </a:graphic>
      </p:graphicFrame>
      <p:graphicFrame>
        <p:nvGraphicFramePr>
          <p:cNvPr id="1644551" name="Object 7"/>
          <p:cNvGraphicFramePr>
            <a:graphicFrameLocks noChangeAspect="1"/>
          </p:cNvGraphicFramePr>
          <p:nvPr/>
        </p:nvGraphicFramePr>
        <p:xfrm>
          <a:off x="4584700" y="2781300"/>
          <a:ext cx="3430588" cy="1416050"/>
        </p:xfrm>
        <a:graphic>
          <a:graphicData uri="http://schemas.openxmlformats.org/presentationml/2006/ole">
            <p:oleObj spid="_x0000_s20496" name="公式" r:id="rId5" imgW="1600200" imgH="660400" progId="Equation.3">
              <p:embed/>
            </p:oleObj>
          </a:graphicData>
        </a:graphic>
      </p:graphicFrame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1258888" y="1700213"/>
            <a:ext cx="10160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2200" b="1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200" b="1">
              <a:solidFill>
                <a:srgbClr val="FF0066"/>
              </a:solidFill>
              <a:ea typeface="黑体" pitchFamily="49" charset="-122"/>
            </a:endParaRPr>
          </a:p>
        </p:txBody>
      </p:sp>
      <p:graphicFrame>
        <p:nvGraphicFramePr>
          <p:cNvPr id="1644554" name="Object 10"/>
          <p:cNvGraphicFramePr>
            <a:graphicFrameLocks noChangeAspect="1"/>
          </p:cNvGraphicFramePr>
          <p:nvPr/>
        </p:nvGraphicFramePr>
        <p:xfrm>
          <a:off x="1116013" y="3933825"/>
          <a:ext cx="2160587" cy="487363"/>
        </p:xfrm>
        <a:graphic>
          <a:graphicData uri="http://schemas.openxmlformats.org/presentationml/2006/ole">
            <p:oleObj spid="_x0000_s20497" name="公式" r:id="rId6" imgW="952087" imgH="215806" progId="Equation.3">
              <p:embed/>
            </p:oleObj>
          </a:graphicData>
        </a:graphic>
      </p:graphicFrame>
      <p:graphicFrame>
        <p:nvGraphicFramePr>
          <p:cNvPr id="1644555" name="Object 11"/>
          <p:cNvGraphicFramePr>
            <a:graphicFrameLocks noChangeAspect="1"/>
          </p:cNvGraphicFramePr>
          <p:nvPr/>
        </p:nvGraphicFramePr>
        <p:xfrm>
          <a:off x="2555875" y="4221163"/>
          <a:ext cx="4537075" cy="1403350"/>
        </p:xfrm>
        <a:graphic>
          <a:graphicData uri="http://schemas.openxmlformats.org/presentationml/2006/ole">
            <p:oleObj spid="_x0000_s20498" name="公式" r:id="rId7" imgW="2133600" imgH="660400" progId="Equation.3">
              <p:embed/>
            </p:oleObj>
          </a:graphicData>
        </a:graphic>
      </p:graphicFrame>
      <p:graphicFrame>
        <p:nvGraphicFramePr>
          <p:cNvPr id="20487" name="Object 12"/>
          <p:cNvGraphicFramePr>
            <a:graphicFrameLocks noChangeAspect="1"/>
          </p:cNvGraphicFramePr>
          <p:nvPr/>
        </p:nvGraphicFramePr>
        <p:xfrm>
          <a:off x="1187450" y="5661025"/>
          <a:ext cx="4505325" cy="1035050"/>
        </p:xfrm>
        <a:graphic>
          <a:graphicData uri="http://schemas.openxmlformats.org/presentationml/2006/ole">
            <p:oleObj spid="_x0000_s20499" name="公式" r:id="rId8" imgW="2209800" imgH="508000" progId="Equation.3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54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1593850" y="1617663"/>
          <a:ext cx="3698875" cy="1570037"/>
        </p:xfrm>
        <a:graphic>
          <a:graphicData uri="http://schemas.openxmlformats.org/presentationml/2006/ole">
            <p:oleObj spid="_x0000_s21514" name="公式" r:id="rId3" imgW="1435100" imgH="609600" progId="Equation.3">
              <p:embed/>
            </p:oleObj>
          </a:graphicData>
        </a:graphic>
      </p:graphicFrame>
      <p:graphicFrame>
        <p:nvGraphicFramePr>
          <p:cNvPr id="1645573" name="Object 5"/>
          <p:cNvGraphicFramePr>
            <a:graphicFrameLocks noChangeAspect="1"/>
          </p:cNvGraphicFramePr>
          <p:nvPr/>
        </p:nvGraphicFramePr>
        <p:xfrm>
          <a:off x="1258888" y="3213100"/>
          <a:ext cx="5257800" cy="1123950"/>
        </p:xfrm>
        <a:graphic>
          <a:graphicData uri="http://schemas.openxmlformats.org/presentationml/2006/ole">
            <p:oleObj spid="_x0000_s21515" name="公式" r:id="rId4" imgW="2374900" imgH="508000" progId="Equation.3">
              <p:embed/>
            </p:oleObj>
          </a:graphicData>
        </a:graphic>
      </p:graphicFrame>
      <p:graphicFrame>
        <p:nvGraphicFramePr>
          <p:cNvPr id="1645574" name="Object 6"/>
          <p:cNvGraphicFramePr>
            <a:graphicFrameLocks noChangeAspect="1"/>
          </p:cNvGraphicFramePr>
          <p:nvPr/>
        </p:nvGraphicFramePr>
        <p:xfrm>
          <a:off x="1258888" y="4437063"/>
          <a:ext cx="7416800" cy="979487"/>
        </p:xfrm>
        <a:graphic>
          <a:graphicData uri="http://schemas.openxmlformats.org/presentationml/2006/ole">
            <p:oleObj spid="_x0000_s21516" name="公式" r:id="rId5" imgW="3467100" imgH="482600" progId="Equation.3">
              <p:embed/>
            </p:oleObj>
          </a:graphicData>
        </a:graphic>
      </p:graphicFrame>
      <p:graphicFrame>
        <p:nvGraphicFramePr>
          <p:cNvPr id="1645575" name="Object 7"/>
          <p:cNvGraphicFramePr>
            <a:graphicFrameLocks noChangeAspect="1"/>
          </p:cNvGraphicFramePr>
          <p:nvPr/>
        </p:nvGraphicFramePr>
        <p:xfrm>
          <a:off x="2268538" y="5229225"/>
          <a:ext cx="4537075" cy="784225"/>
        </p:xfrm>
        <a:graphic>
          <a:graphicData uri="http://schemas.openxmlformats.org/presentationml/2006/ole">
            <p:oleObj spid="_x0000_s21517" name="公式" r:id="rId6" imgW="1841500" imgH="317500" progId="Equation.3">
              <p:embed/>
            </p:oleObj>
          </a:graphicData>
        </a:graphic>
      </p:graphicFrame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1908175" y="333375"/>
            <a:ext cx="4968875" cy="12239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1979613" y="476250"/>
            <a:ext cx="4113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66"/>
                </a:solidFill>
                <a:ea typeface="宋体" pitchFamily="2" charset="-122"/>
              </a:rPr>
              <a:t>用求导方法无法最终确定</a:t>
            </a:r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2051050" y="1052513"/>
            <a:ext cx="41132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ea typeface="宋体" pitchFamily="2" charset="-122"/>
              </a:rPr>
              <a:t>只能用最大似然原则来求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4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4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522288" y="3068638"/>
            <a:ext cx="78486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b="1"/>
              <a:t>        </a:t>
            </a:r>
            <a:r>
              <a:rPr lang="zh-CN" altLang="en-US" sz="2800" b="1"/>
              <a:t>第二次捕出的有记号的鱼数</a:t>
            </a:r>
            <a:r>
              <a:rPr lang="en-US" altLang="zh-CN" sz="2800" b="1" i="1">
                <a:solidFill>
                  <a:schemeClr val="accent1"/>
                </a:solidFill>
              </a:rPr>
              <a:t>X</a:t>
            </a:r>
            <a:r>
              <a:rPr lang="zh-CN" altLang="en-US" sz="2800" b="1"/>
              <a:t>是</a:t>
            </a:r>
            <a:r>
              <a:rPr lang="en-US" altLang="zh-CN" sz="2800" b="1" i="1"/>
              <a:t>r.v</a:t>
            </a:r>
            <a:r>
              <a:rPr lang="en-US" altLang="zh-CN" sz="2800" b="1"/>
              <a:t>,  </a:t>
            </a:r>
            <a:r>
              <a:rPr lang="en-US" altLang="zh-CN" sz="2800" b="1" i="1"/>
              <a:t>X</a:t>
            </a:r>
            <a:r>
              <a:rPr lang="zh-CN" altLang="en-US" sz="2800" b="1"/>
              <a:t>具有超几何分布：</a:t>
            </a:r>
          </a:p>
        </p:txBody>
      </p:sp>
      <p:graphicFrame>
        <p:nvGraphicFramePr>
          <p:cNvPr id="175104" name="Object 0"/>
          <p:cNvGraphicFramePr>
            <a:graphicFrameLocks noChangeAspect="1"/>
          </p:cNvGraphicFramePr>
          <p:nvPr/>
        </p:nvGraphicFramePr>
        <p:xfrm>
          <a:off x="2162175" y="4005263"/>
          <a:ext cx="4065588" cy="2287587"/>
        </p:xfrm>
        <a:graphic>
          <a:graphicData uri="http://schemas.openxmlformats.org/presentationml/2006/ole">
            <p:oleObj spid="_x0000_s278534" name="公式" r:id="rId3" imgW="38738160" imgH="21941640" progId="Equation.3">
              <p:embed/>
            </p:oleObj>
          </a:graphicData>
        </a:graphic>
      </p:graphicFrame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522288" y="1006475"/>
            <a:ext cx="8153400" cy="20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lang="en-US" altLang="zh-CN" sz="2800" b="1"/>
              <a:t>        </a:t>
            </a:r>
            <a:r>
              <a:rPr lang="zh-CN" altLang="en-US" sz="2800" b="1"/>
              <a:t>为了估计湖中的鱼数</a:t>
            </a:r>
            <a:r>
              <a:rPr lang="en-US" altLang="zh-CN" sz="2800" b="1" i="1">
                <a:solidFill>
                  <a:schemeClr val="accent1"/>
                </a:solidFill>
              </a:rPr>
              <a:t>N</a:t>
            </a:r>
            <a:r>
              <a:rPr lang="zh-CN" altLang="en-US" sz="2800" b="1"/>
              <a:t>，第一次捕上 </a:t>
            </a:r>
            <a:r>
              <a:rPr lang="en-US" altLang="zh-CN" sz="2800" b="1" i="1">
                <a:solidFill>
                  <a:schemeClr val="accent1"/>
                </a:solidFill>
              </a:rPr>
              <a:t>r </a:t>
            </a:r>
            <a:r>
              <a:rPr lang="zh-CN" altLang="en-US" sz="2800" b="1"/>
              <a:t>条鱼 ，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800" b="1"/>
              <a:t>做上记号后放回</a:t>
            </a:r>
            <a:r>
              <a:rPr lang="en-US" altLang="zh-CN" sz="2800" b="1"/>
              <a:t>.  </a:t>
            </a:r>
            <a:r>
              <a:rPr lang="zh-CN" altLang="en-US" sz="2800" b="1"/>
              <a:t>隔一段时间后</a:t>
            </a:r>
            <a:r>
              <a:rPr lang="en-US" altLang="zh-CN" sz="2800" b="1"/>
              <a:t>,   </a:t>
            </a:r>
            <a:r>
              <a:rPr lang="zh-CN" altLang="en-US" sz="2800" b="1"/>
              <a:t>再捕出 </a:t>
            </a:r>
            <a:r>
              <a:rPr lang="en-US" altLang="zh-CN" sz="2800" b="1" i="1">
                <a:solidFill>
                  <a:schemeClr val="accent1"/>
                </a:solidFill>
              </a:rPr>
              <a:t>S</a:t>
            </a:r>
            <a:r>
              <a:rPr lang="en-US" altLang="zh-CN" sz="2800" b="1"/>
              <a:t> </a:t>
            </a:r>
            <a:r>
              <a:rPr lang="zh-CN" altLang="zh-CN" sz="2800" b="1"/>
              <a:t>条鱼</a:t>
            </a:r>
            <a:r>
              <a:rPr lang="zh-CN" altLang="en-US" sz="2800" b="1"/>
              <a:t> </a:t>
            </a:r>
            <a:r>
              <a:rPr lang="zh-CN" altLang="zh-CN" sz="2800" b="1"/>
              <a:t>,   </a:t>
            </a:r>
            <a:endParaRPr lang="en-US" altLang="zh-CN" sz="2800" b="1"/>
          </a:p>
          <a:p>
            <a:pPr eaLnBrk="1" hangingPunct="1">
              <a:lnSpc>
                <a:spcPct val="115000"/>
              </a:lnSpc>
            </a:pPr>
            <a:r>
              <a:rPr lang="zh-CN" altLang="zh-CN" sz="2800" b="1"/>
              <a:t>结果发现这</a:t>
            </a:r>
            <a:r>
              <a:rPr lang="en-US" altLang="zh-CN" sz="2800" b="1" i="1">
                <a:solidFill>
                  <a:schemeClr val="accent1"/>
                </a:solidFill>
              </a:rPr>
              <a:t>S</a:t>
            </a:r>
            <a:r>
              <a:rPr lang="zh-CN" altLang="en-US" sz="2800" b="1"/>
              <a:t>条鱼中有</a:t>
            </a:r>
            <a:r>
              <a:rPr lang="en-US" altLang="zh-CN" sz="2800" b="1" i="1">
                <a:solidFill>
                  <a:schemeClr val="accent1"/>
                </a:solidFill>
              </a:rPr>
              <a:t>k</a:t>
            </a:r>
            <a:r>
              <a:rPr lang="zh-CN" altLang="en-US" sz="2800" b="1"/>
              <a:t>条标有记号</a:t>
            </a:r>
            <a:r>
              <a:rPr lang="en-US" altLang="zh-CN" sz="2800" b="1"/>
              <a:t>.</a:t>
            </a:r>
            <a:r>
              <a:rPr lang="zh-CN" altLang="en-US" sz="2800" b="1"/>
              <a:t>根据这个信息，如何估计湖中的鱼数呢？</a:t>
            </a:r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1325563" y="461963"/>
            <a:ext cx="6613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 eaLnBrk="1" hangingPunct="1"/>
            <a:r>
              <a:rPr lang="zh-CN" altLang="en-US" sz="2800" b="1"/>
              <a:t>最后，我们用最大似然法估计湖中的鱼数</a:t>
            </a:r>
          </a:p>
        </p:txBody>
      </p:sp>
      <p:graphicFrame>
        <p:nvGraphicFramePr>
          <p:cNvPr id="175105" name="Object 1"/>
          <p:cNvGraphicFramePr>
            <a:graphicFrameLocks noChangeAspect="1"/>
          </p:cNvGraphicFramePr>
          <p:nvPr/>
        </p:nvGraphicFramePr>
        <p:xfrm>
          <a:off x="539750" y="5949950"/>
          <a:ext cx="2609850" cy="482600"/>
        </p:xfrm>
        <a:graphic>
          <a:graphicData uri="http://schemas.openxmlformats.org/presentationml/2006/ole">
            <p:oleObj spid="_x0000_s278535" name="公式" r:id="rId4" imgW="25923960" imgH="4868640" progId="Equation.3">
              <p:embed/>
            </p:oleObj>
          </a:graphicData>
        </a:graphic>
      </p:graphicFrame>
      <p:pic>
        <p:nvPicPr>
          <p:cNvPr id="126983" name="Picture 7" descr="DW6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32588" y="4448175"/>
            <a:ext cx="2057400" cy="128587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5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5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5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5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 autoUpdateAnimBg="0"/>
      <p:bldP spid="126980" grpId="0" autoUpdateAnimBg="0"/>
      <p:bldP spid="12698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89" name="Text Box 49"/>
          <p:cNvSpPr txBox="1">
            <a:spLocks noChangeArrowheads="1"/>
          </p:cNvSpPr>
          <p:nvPr/>
        </p:nvSpPr>
        <p:spPr bwMode="auto">
          <a:xfrm>
            <a:off x="1727200" y="5645150"/>
            <a:ext cx="4838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这类问题称为</a:t>
            </a:r>
            <a:r>
              <a:rPr lang="zh-CN" altLang="en-US" b="1">
                <a:solidFill>
                  <a:srgbClr val="339933"/>
                </a:solidFill>
                <a:ea typeface="宋体" pitchFamily="2" charset="-122"/>
              </a:rPr>
              <a:t>参数估计</a:t>
            </a:r>
            <a:r>
              <a:rPr lang="en-US" altLang="zh-CN" b="1">
                <a:ea typeface="宋体" pitchFamily="2" charset="-122"/>
              </a:rPr>
              <a:t>.</a:t>
            </a:r>
          </a:p>
        </p:txBody>
      </p:sp>
      <p:sp>
        <p:nvSpPr>
          <p:cNvPr id="1623090" name="Rectangle 50"/>
          <p:cNvSpPr>
            <a:spLocks noChangeArrowheads="1"/>
          </p:cNvSpPr>
          <p:nvPr/>
        </p:nvSpPr>
        <p:spPr bwMode="auto">
          <a:xfrm>
            <a:off x="1042988" y="765175"/>
            <a:ext cx="66976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4000" b="1">
                <a:solidFill>
                  <a:srgbClr val="02083E"/>
                </a:solidFill>
                <a:ea typeface="宋体" pitchFamily="2" charset="-122"/>
              </a:rPr>
              <a:t>参数估计问题的定义</a:t>
            </a:r>
          </a:p>
        </p:txBody>
      </p:sp>
      <p:sp>
        <p:nvSpPr>
          <p:cNvPr id="1623091" name="Rectangle 51"/>
          <p:cNvSpPr>
            <a:spLocks noChangeArrowheads="1"/>
          </p:cNvSpPr>
          <p:nvPr/>
        </p:nvSpPr>
        <p:spPr bwMode="auto">
          <a:xfrm>
            <a:off x="3943350" y="3500438"/>
            <a:ext cx="1892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i="1">
                <a:ea typeface="宋体" pitchFamily="2" charset="-122"/>
              </a:rPr>
              <a:t>X</a:t>
            </a:r>
            <a:r>
              <a:rPr lang="en-US" altLang="zh-CN" b="1" i="1" baseline="-25000">
                <a:ea typeface="宋体" pitchFamily="2" charset="-122"/>
              </a:rPr>
              <a:t>1</a:t>
            </a:r>
            <a:r>
              <a:rPr lang="en-US" altLang="zh-CN" b="1" i="1">
                <a:ea typeface="宋体" pitchFamily="2" charset="-122"/>
              </a:rPr>
              <a:t>,X</a:t>
            </a:r>
            <a:r>
              <a:rPr lang="en-US" altLang="zh-CN" b="1" i="1" baseline="-25000">
                <a:ea typeface="宋体" pitchFamily="2" charset="-122"/>
              </a:rPr>
              <a:t>2</a:t>
            </a:r>
            <a:r>
              <a:rPr lang="en-US" altLang="zh-CN" b="1" i="1">
                <a:ea typeface="宋体" pitchFamily="2" charset="-122"/>
              </a:rPr>
              <a:t>,…,X</a:t>
            </a:r>
            <a:r>
              <a:rPr lang="en-US" altLang="zh-CN" b="1" i="1" baseline="-25000">
                <a:ea typeface="宋体" pitchFamily="2" charset="-122"/>
              </a:rPr>
              <a:t>n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008063" y="4262438"/>
            <a:ext cx="7343775" cy="1238250"/>
            <a:chOff x="295" y="2695"/>
            <a:chExt cx="4626" cy="780"/>
          </a:xfrm>
        </p:grpSpPr>
        <p:sp>
          <p:nvSpPr>
            <p:cNvPr id="3088" name="Rectangle 53"/>
            <p:cNvSpPr>
              <a:spLocks noChangeArrowheads="1"/>
            </p:cNvSpPr>
            <p:nvPr/>
          </p:nvSpPr>
          <p:spPr bwMode="auto">
            <a:xfrm>
              <a:off x="307" y="2697"/>
              <a:ext cx="25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b="1">
                  <a:ea typeface="宋体" pitchFamily="2" charset="-122"/>
                </a:rPr>
                <a:t>要依据该样本对参数</a:t>
              </a:r>
            </a:p>
          </p:txBody>
        </p:sp>
        <p:graphicFrame>
          <p:nvGraphicFramePr>
            <p:cNvPr id="3077" name="Object 54"/>
            <p:cNvGraphicFramePr>
              <a:graphicFrameLocks noChangeAspect="1"/>
            </p:cNvGraphicFramePr>
            <p:nvPr/>
          </p:nvGraphicFramePr>
          <p:xfrm>
            <a:off x="2426" y="2704"/>
            <a:ext cx="250" cy="313"/>
          </p:xfrm>
          <a:graphic>
            <a:graphicData uri="http://schemas.openxmlformats.org/presentationml/2006/ole">
              <p:oleObj spid="_x0000_s3086" name="公式" r:id="rId3" imgW="3346560" imgH="4258800" progId="Equation.3">
                <p:embed/>
              </p:oleObj>
            </a:graphicData>
          </a:graphic>
        </p:graphicFrame>
        <p:sp>
          <p:nvSpPr>
            <p:cNvPr id="3089" name="Rectangle 55"/>
            <p:cNvSpPr>
              <a:spLocks noChangeArrowheads="1"/>
            </p:cNvSpPr>
            <p:nvPr/>
          </p:nvSpPr>
          <p:spPr bwMode="auto">
            <a:xfrm>
              <a:off x="2608" y="2695"/>
              <a:ext cx="231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b="1">
                  <a:ea typeface="宋体" pitchFamily="2" charset="-122"/>
                </a:rPr>
                <a:t>作出估计</a:t>
              </a:r>
              <a:r>
                <a:rPr lang="en-US" altLang="zh-CN" b="1">
                  <a:ea typeface="宋体" pitchFamily="2" charset="-122"/>
                </a:rPr>
                <a:t>, </a:t>
              </a:r>
              <a:r>
                <a:rPr lang="zh-CN" altLang="en-US" b="1">
                  <a:ea typeface="宋体" pitchFamily="2" charset="-122"/>
                </a:rPr>
                <a:t>或估计</a:t>
              </a:r>
            </a:p>
          </p:txBody>
        </p:sp>
        <p:graphicFrame>
          <p:nvGraphicFramePr>
            <p:cNvPr id="3078" name="Object 56"/>
            <p:cNvGraphicFramePr>
              <a:graphicFrameLocks noChangeAspect="1"/>
            </p:cNvGraphicFramePr>
            <p:nvPr/>
          </p:nvGraphicFramePr>
          <p:xfrm>
            <a:off x="4377" y="2704"/>
            <a:ext cx="250" cy="313"/>
          </p:xfrm>
          <a:graphic>
            <a:graphicData uri="http://schemas.openxmlformats.org/presentationml/2006/ole">
              <p:oleObj spid="_x0000_s3087" name="公式" r:id="rId4" imgW="133560" imgH="171360" progId="Equation.3">
                <p:embed/>
              </p:oleObj>
            </a:graphicData>
          </a:graphic>
        </p:graphicFrame>
        <p:sp>
          <p:nvSpPr>
            <p:cNvPr id="3090" name="Rectangle 57"/>
            <p:cNvSpPr>
              <a:spLocks noChangeArrowheads="1"/>
            </p:cNvSpPr>
            <p:nvPr/>
          </p:nvSpPr>
          <p:spPr bwMode="auto">
            <a:xfrm>
              <a:off x="295" y="3119"/>
              <a:ext cx="317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b="1">
                  <a:ea typeface="宋体" pitchFamily="2" charset="-122"/>
                </a:rPr>
                <a:t>的某个已知函数           </a:t>
              </a:r>
              <a:r>
                <a:rPr lang="en-US" altLang="zh-CN" b="1">
                  <a:ea typeface="宋体" pitchFamily="2" charset="-122"/>
                </a:rPr>
                <a:t>.</a:t>
              </a:r>
            </a:p>
          </p:txBody>
        </p:sp>
        <p:graphicFrame>
          <p:nvGraphicFramePr>
            <p:cNvPr id="3079" name="Object 58"/>
            <p:cNvGraphicFramePr>
              <a:graphicFrameLocks noChangeAspect="1"/>
            </p:cNvGraphicFramePr>
            <p:nvPr/>
          </p:nvGraphicFramePr>
          <p:xfrm>
            <a:off x="1984" y="3117"/>
            <a:ext cx="588" cy="358"/>
          </p:xfrm>
          <a:graphic>
            <a:graphicData uri="http://schemas.openxmlformats.org/presentationml/2006/ole">
              <p:oleObj spid="_x0000_s3088" name="公式" r:id="rId5" imgW="7923240" imgH="4868640" progId="Equation.3">
                <p:embed/>
              </p:oleObj>
            </a:graphicData>
          </a:graphic>
        </p:graphicFrame>
      </p:grpSp>
      <p:sp>
        <p:nvSpPr>
          <p:cNvPr id="1623099" name="Rectangle 59"/>
          <p:cNvSpPr>
            <a:spLocks noChangeArrowheads="1"/>
          </p:cNvSpPr>
          <p:nvPr/>
        </p:nvSpPr>
        <p:spPr bwMode="auto">
          <a:xfrm>
            <a:off x="1087438" y="2814638"/>
            <a:ext cx="4095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b="1">
                <a:ea typeface="宋体" pitchFamily="2" charset="-122"/>
              </a:rPr>
              <a:t>现从该总体抽样，得样本</a:t>
            </a:r>
          </a:p>
        </p:txBody>
      </p: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1168400" y="1574800"/>
            <a:ext cx="7975600" cy="1119188"/>
            <a:chOff x="396" y="1002"/>
            <a:chExt cx="5024" cy="705"/>
          </a:xfrm>
        </p:grpSpPr>
        <p:sp>
          <p:nvSpPr>
            <p:cNvPr id="3086" name="Rectangle 61"/>
            <p:cNvSpPr>
              <a:spLocks noChangeArrowheads="1"/>
            </p:cNvSpPr>
            <p:nvPr/>
          </p:nvSpPr>
          <p:spPr bwMode="auto">
            <a:xfrm>
              <a:off x="636" y="1002"/>
              <a:ext cx="47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b="1">
                  <a:ea typeface="宋体" pitchFamily="2" charset="-122"/>
                </a:rPr>
                <a:t>      设有一个统计总体 </a:t>
              </a:r>
              <a:r>
                <a:rPr lang="en-US" altLang="zh-CN" b="1">
                  <a:ea typeface="宋体" pitchFamily="2" charset="-122"/>
                </a:rPr>
                <a:t>,  </a:t>
              </a:r>
              <a:r>
                <a:rPr lang="zh-CN" altLang="en-US" b="1">
                  <a:ea typeface="宋体" pitchFamily="2" charset="-122"/>
                </a:rPr>
                <a:t>总体的分布函数</a:t>
              </a:r>
              <a:r>
                <a:rPr lang="zh-CN" altLang="en-US" sz="2400" b="1">
                  <a:ea typeface="宋体" pitchFamily="2" charset="-122"/>
                </a:rPr>
                <a:t>为</a:t>
              </a:r>
            </a:p>
          </p:txBody>
        </p:sp>
        <p:sp>
          <p:nvSpPr>
            <p:cNvPr id="3087" name="Rectangle 62"/>
            <p:cNvSpPr>
              <a:spLocks noChangeArrowheads="1"/>
            </p:cNvSpPr>
            <p:nvPr/>
          </p:nvSpPr>
          <p:spPr bwMode="auto">
            <a:xfrm>
              <a:off x="396" y="1379"/>
              <a:ext cx="49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b="1">
                  <a:ea typeface="宋体" pitchFamily="2" charset="-122"/>
                </a:rPr>
                <a:t>F( </a:t>
              </a:r>
              <a:r>
                <a:rPr lang="en-US" altLang="zh-CN" b="1" i="1">
                  <a:ea typeface="宋体" pitchFamily="2" charset="-122"/>
                </a:rPr>
                <a:t>x</a:t>
              </a:r>
              <a:r>
                <a:rPr lang="en-US" altLang="zh-CN" b="1">
                  <a:ea typeface="宋体" pitchFamily="2" charset="-122"/>
                </a:rPr>
                <a:t>,    ) </a:t>
              </a:r>
              <a:r>
                <a:rPr lang="zh-CN" altLang="en-US" b="1">
                  <a:ea typeface="宋体" pitchFamily="2" charset="-122"/>
                </a:rPr>
                <a:t>，其中   为未知参数 </a:t>
              </a:r>
              <a:r>
                <a:rPr lang="en-US" altLang="zh-CN" b="1">
                  <a:ea typeface="宋体" pitchFamily="2" charset="-122"/>
                </a:rPr>
                <a:t>(     </a:t>
              </a:r>
              <a:r>
                <a:rPr lang="zh-CN" altLang="en-US" b="1">
                  <a:ea typeface="宋体" pitchFamily="2" charset="-122"/>
                </a:rPr>
                <a:t>可以是向量</a:t>
              </a:r>
              <a:r>
                <a:rPr lang="en-US" altLang="zh-CN" b="1">
                  <a:ea typeface="宋体" pitchFamily="2" charset="-122"/>
                </a:rPr>
                <a:t>) .</a:t>
              </a:r>
              <a:r>
                <a:rPr lang="en-US" altLang="zh-CN" sz="2400">
                  <a:ea typeface="宋体" pitchFamily="2" charset="-122"/>
                </a:rPr>
                <a:t> </a:t>
              </a:r>
              <a:endParaRPr lang="zh-CN" altLang="zh-CN" sz="2400">
                <a:ea typeface="宋体" pitchFamily="2" charset="-122"/>
              </a:endParaRPr>
            </a:p>
          </p:txBody>
        </p:sp>
        <p:graphicFrame>
          <p:nvGraphicFramePr>
            <p:cNvPr id="3074" name="Object 63"/>
            <p:cNvGraphicFramePr>
              <a:graphicFrameLocks noChangeAspect="1"/>
            </p:cNvGraphicFramePr>
            <p:nvPr/>
          </p:nvGraphicFramePr>
          <p:xfrm>
            <a:off x="1882" y="1389"/>
            <a:ext cx="260" cy="318"/>
          </p:xfrm>
          <a:graphic>
            <a:graphicData uri="http://schemas.openxmlformats.org/presentationml/2006/ole">
              <p:oleObj spid="_x0000_s3089" name="公式" r:id="rId6" imgW="133560" imgH="171360" progId="Equation.3">
                <p:embed/>
              </p:oleObj>
            </a:graphicData>
          </a:graphic>
        </p:graphicFrame>
        <p:graphicFrame>
          <p:nvGraphicFramePr>
            <p:cNvPr id="3075" name="Object 64"/>
            <p:cNvGraphicFramePr>
              <a:graphicFrameLocks noChangeAspect="1"/>
            </p:cNvGraphicFramePr>
            <p:nvPr/>
          </p:nvGraphicFramePr>
          <p:xfrm>
            <a:off x="3379" y="1388"/>
            <a:ext cx="259" cy="318"/>
          </p:xfrm>
          <a:graphic>
            <a:graphicData uri="http://schemas.openxmlformats.org/presentationml/2006/ole">
              <p:oleObj spid="_x0000_s3090" name="公式" r:id="rId7" imgW="133560" imgH="171360" progId="Equation.3">
                <p:embed/>
              </p:oleObj>
            </a:graphicData>
          </a:graphic>
        </p:graphicFrame>
        <p:graphicFrame>
          <p:nvGraphicFramePr>
            <p:cNvPr id="3076" name="Object 65"/>
            <p:cNvGraphicFramePr>
              <a:graphicFrameLocks noChangeAspect="1"/>
            </p:cNvGraphicFramePr>
            <p:nvPr/>
          </p:nvGraphicFramePr>
          <p:xfrm>
            <a:off x="852" y="1389"/>
            <a:ext cx="259" cy="318"/>
          </p:xfrm>
          <a:graphic>
            <a:graphicData uri="http://schemas.openxmlformats.org/presentationml/2006/ole">
              <p:oleObj spid="_x0000_s3091" name="公式" r:id="rId8" imgW="133560" imgH="171360" progId="Equation.3">
                <p:embed/>
              </p:oleObj>
            </a:graphicData>
          </a:graphic>
        </p:graphicFrame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3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3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2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2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2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2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23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3089" grpId="0" autoUpdateAnimBg="0"/>
      <p:bldP spid="1623090" grpId="0" autoUpdateAnimBg="0"/>
      <p:bldP spid="1623091" grpId="0" autoUpdateAnimBg="0"/>
      <p:bldP spid="162309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487363" y="2228850"/>
            <a:ext cx="8275637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b="1"/>
              <a:t>应取使</a:t>
            </a:r>
            <a:r>
              <a:rPr lang="en-US" altLang="zh-CN" sz="2800" b="1" i="1"/>
              <a:t>L</a:t>
            </a:r>
            <a:r>
              <a:rPr lang="en-US" altLang="zh-CN" sz="2800" b="1"/>
              <a:t>(</a:t>
            </a:r>
            <a:r>
              <a:rPr lang="en-US" altLang="zh-CN" sz="2800" b="1" i="1"/>
              <a:t>N</a:t>
            </a:r>
            <a:r>
              <a:rPr lang="en-US" altLang="zh-CN" sz="2800" b="1"/>
              <a:t>;</a:t>
            </a:r>
            <a:r>
              <a:rPr lang="en-US" altLang="zh-CN" sz="2800" b="1" i="1"/>
              <a:t>k</a:t>
            </a:r>
            <a:r>
              <a:rPr lang="en-US" altLang="zh-CN" sz="2800" b="1"/>
              <a:t>)</a:t>
            </a:r>
            <a:r>
              <a:rPr lang="zh-CN" altLang="zh-CN" sz="2800" b="1"/>
              <a:t>达到最大的</a:t>
            </a:r>
            <a:r>
              <a:rPr lang="en-US" altLang="zh-CN" sz="2800" b="1" i="1"/>
              <a:t>N</a:t>
            </a:r>
            <a:r>
              <a:rPr lang="zh-CN" altLang="en-US" sz="2800" b="1" i="1"/>
              <a:t>，</a:t>
            </a:r>
            <a:r>
              <a:rPr lang="zh-CN" altLang="zh-CN" sz="2800" b="1"/>
              <a:t>作为</a:t>
            </a:r>
            <a:r>
              <a:rPr lang="en-US" altLang="zh-CN" sz="2800" b="1" i="1"/>
              <a:t>N</a:t>
            </a:r>
            <a:r>
              <a:rPr lang="zh-CN" altLang="en-US" sz="2800" b="1"/>
              <a:t>的极大似然估计</a:t>
            </a:r>
            <a:r>
              <a:rPr lang="en-US" altLang="zh-CN" sz="2800" b="1"/>
              <a:t>.  </a:t>
            </a:r>
            <a:r>
              <a:rPr lang="zh-CN" altLang="en-US" sz="2800" b="1"/>
              <a:t>但用对</a:t>
            </a:r>
            <a:r>
              <a:rPr lang="en-US" altLang="zh-CN" sz="2800" b="1" i="1"/>
              <a:t>N</a:t>
            </a:r>
            <a:r>
              <a:rPr lang="zh-CN" altLang="en-US" sz="2800" b="1"/>
              <a:t>求导的方法相当困难</a:t>
            </a:r>
            <a:r>
              <a:rPr lang="en-US" altLang="zh-CN" sz="2800" b="1"/>
              <a:t>, </a:t>
            </a:r>
            <a:r>
              <a:rPr lang="zh-CN" altLang="en-US" sz="2800" b="1"/>
              <a:t>我们考虑比值</a:t>
            </a:r>
            <a:r>
              <a:rPr lang="zh-CN" altLang="zh-CN" sz="2800" b="1"/>
              <a:t>：</a:t>
            </a:r>
          </a:p>
        </p:txBody>
      </p:sp>
      <p:graphicFrame>
        <p:nvGraphicFramePr>
          <p:cNvPr id="176128" name="Object 0"/>
          <p:cNvGraphicFramePr>
            <a:graphicFrameLocks noChangeAspect="1"/>
          </p:cNvGraphicFramePr>
          <p:nvPr/>
        </p:nvGraphicFramePr>
        <p:xfrm>
          <a:off x="1476375" y="3508375"/>
          <a:ext cx="2720975" cy="1073150"/>
        </p:xfrm>
        <a:graphic>
          <a:graphicData uri="http://schemas.openxmlformats.org/presentationml/2006/ole">
            <p:oleObj spid="_x0000_s279564" name="公式" r:id="rId3" imgW="25313760" imgH="10051200" progId="Equation.3">
              <p:embed/>
            </p:oleObj>
          </a:graphicData>
        </a:graphic>
      </p:graphicFrame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539750" y="1541463"/>
            <a:ext cx="7127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2800" b="1"/>
              <a:t>把上式右端看作 </a:t>
            </a:r>
            <a:r>
              <a:rPr lang="en-US" altLang="zh-CN" sz="2800" b="1" i="1"/>
              <a:t>N </a:t>
            </a:r>
            <a:r>
              <a:rPr lang="zh-CN" altLang="en-US" sz="2800" b="1"/>
              <a:t>的函数，记作 </a:t>
            </a:r>
            <a:r>
              <a:rPr lang="en-US" altLang="zh-CN" sz="2800" b="1" i="1"/>
              <a:t>L</a:t>
            </a:r>
            <a:r>
              <a:rPr lang="en-US" altLang="zh-CN" sz="2800" b="1"/>
              <a:t>( </a:t>
            </a:r>
            <a:r>
              <a:rPr lang="en-US" altLang="zh-CN" sz="2800" b="1" i="1"/>
              <a:t>N </a:t>
            </a:r>
            <a:r>
              <a:rPr lang="en-US" altLang="zh-CN" sz="2800" b="1"/>
              <a:t>; </a:t>
            </a:r>
            <a:r>
              <a:rPr lang="en-US" altLang="zh-CN" sz="2800" b="1" i="1"/>
              <a:t>k</a:t>
            </a:r>
            <a:r>
              <a:rPr lang="en-US" altLang="zh-CN" sz="2800" b="1"/>
              <a:t>)  .</a:t>
            </a:r>
          </a:p>
        </p:txBody>
      </p:sp>
      <p:graphicFrame>
        <p:nvGraphicFramePr>
          <p:cNvPr id="176129" name="Object 1"/>
          <p:cNvGraphicFramePr>
            <a:graphicFrameLocks noChangeAspect="1"/>
          </p:cNvGraphicFramePr>
          <p:nvPr/>
        </p:nvGraphicFramePr>
        <p:xfrm>
          <a:off x="1974850" y="304800"/>
          <a:ext cx="4294188" cy="990600"/>
        </p:xfrm>
        <a:graphic>
          <a:graphicData uri="http://schemas.openxmlformats.org/presentationml/2006/ole">
            <p:oleObj spid="_x0000_s279565" name="公式" r:id="rId4" imgW="47280960" imgH="10965960" progId="Equation.3">
              <p:embed/>
            </p:oleObj>
          </a:graphicData>
        </a:graphic>
      </p:graphicFrame>
      <p:graphicFrame>
        <p:nvGraphicFramePr>
          <p:cNvPr id="176130" name="Object 2"/>
          <p:cNvGraphicFramePr>
            <a:graphicFrameLocks noChangeAspect="1"/>
          </p:cNvGraphicFramePr>
          <p:nvPr/>
        </p:nvGraphicFramePr>
        <p:xfrm>
          <a:off x="4140200" y="3508375"/>
          <a:ext cx="3243263" cy="1073150"/>
        </p:xfrm>
        <a:graphic>
          <a:graphicData uri="http://schemas.openxmlformats.org/presentationml/2006/ole">
            <p:oleObj spid="_x0000_s279566" name="公式" r:id="rId5" imgW="30195360" imgH="10051200" progId="Equation.3">
              <p:embed/>
            </p:oleObj>
          </a:graphicData>
        </a:graphic>
      </p:graphicFrame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447675" y="4781550"/>
            <a:ext cx="7148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sz="2800" b="1"/>
              <a:t>经过简单的计算知，这个比值大于或小于</a:t>
            </a:r>
            <a:r>
              <a:rPr lang="en-US" altLang="zh-CN" sz="2800" b="1"/>
              <a:t>1</a:t>
            </a:r>
            <a:r>
              <a:rPr lang="zh-CN" altLang="en-US" sz="2800" b="1"/>
              <a:t>，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00050" y="5405438"/>
            <a:ext cx="4892675" cy="1047750"/>
            <a:chOff x="400" y="2976"/>
            <a:chExt cx="3082" cy="660"/>
          </a:xfrm>
        </p:grpSpPr>
        <p:graphicFrame>
          <p:nvGraphicFramePr>
            <p:cNvPr id="176131" name="Object 3"/>
            <p:cNvGraphicFramePr>
              <a:graphicFrameLocks noChangeAspect="1"/>
            </p:cNvGraphicFramePr>
            <p:nvPr/>
          </p:nvGraphicFramePr>
          <p:xfrm>
            <a:off x="709" y="2976"/>
            <a:ext cx="884" cy="660"/>
          </p:xfrm>
          <a:graphic>
            <a:graphicData uri="http://schemas.openxmlformats.org/presentationml/2006/ole">
              <p:oleObj spid="_x0000_s279567" name="公式" r:id="rId6" imgW="12499560" imgH="9441720" progId="Equation.3">
                <p:embed/>
              </p:oleObj>
            </a:graphicData>
          </a:graphic>
        </p:graphicFrame>
        <p:sp>
          <p:nvSpPr>
            <p:cNvPr id="128010" name="Rectangle 10"/>
            <p:cNvSpPr>
              <a:spLocks noChangeArrowheads="1"/>
            </p:cNvSpPr>
            <p:nvPr/>
          </p:nvSpPr>
          <p:spPr bwMode="auto">
            <a:xfrm>
              <a:off x="1620" y="3110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sz="2800" b="1"/>
                <a:t>或</a:t>
              </a:r>
            </a:p>
          </p:txBody>
        </p:sp>
        <p:graphicFrame>
          <p:nvGraphicFramePr>
            <p:cNvPr id="176132" name="Object 4"/>
            <p:cNvGraphicFramePr>
              <a:graphicFrameLocks noChangeAspect="1"/>
            </p:cNvGraphicFramePr>
            <p:nvPr/>
          </p:nvGraphicFramePr>
          <p:xfrm>
            <a:off x="1957" y="2976"/>
            <a:ext cx="884" cy="660"/>
          </p:xfrm>
          <a:graphic>
            <a:graphicData uri="http://schemas.openxmlformats.org/presentationml/2006/ole">
              <p:oleObj spid="_x0000_s279568" name="公式" r:id="rId7" imgW="12499560" imgH="9441720" progId="Equation.3">
                <p:embed/>
              </p:oleObj>
            </a:graphicData>
          </a:graphic>
        </p:graphicFrame>
        <p:sp>
          <p:nvSpPr>
            <p:cNvPr id="128012" name="Rectangle 12"/>
            <p:cNvSpPr>
              <a:spLocks noChangeArrowheads="1"/>
            </p:cNvSpPr>
            <p:nvPr/>
          </p:nvSpPr>
          <p:spPr bwMode="auto">
            <a:xfrm>
              <a:off x="2804" y="3110"/>
              <a:ext cx="6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sz="2800" b="1"/>
                <a:t>而定 </a:t>
              </a:r>
              <a:r>
                <a:rPr lang="en-US" altLang="zh-CN" sz="2800" b="1"/>
                <a:t>.</a:t>
              </a:r>
            </a:p>
          </p:txBody>
        </p:sp>
        <p:sp>
          <p:nvSpPr>
            <p:cNvPr id="128013" name="Rectangle 13"/>
            <p:cNvSpPr>
              <a:spLocks noChangeArrowheads="1"/>
            </p:cNvSpPr>
            <p:nvPr/>
          </p:nvSpPr>
          <p:spPr bwMode="auto">
            <a:xfrm>
              <a:off x="400" y="3091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sz="2800" b="1"/>
                <a:t>由</a:t>
              </a:r>
            </a:p>
          </p:txBody>
        </p:sp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6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6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 autoUpdateAnimBg="0"/>
      <p:bldP spid="128004" grpId="0" autoUpdateAnimBg="0"/>
      <p:bldP spid="12800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44" name="AutoShape 20"/>
          <p:cNvSpPr>
            <a:spLocks noChangeArrowheads="1"/>
          </p:cNvSpPr>
          <p:nvPr/>
        </p:nvSpPr>
        <p:spPr bwMode="auto">
          <a:xfrm>
            <a:off x="785786" y="1928802"/>
            <a:ext cx="7773987" cy="2370137"/>
          </a:xfrm>
          <a:prstGeom prst="wedgeRectCallout">
            <a:avLst>
              <a:gd name="adj1" fmla="val -33356"/>
              <a:gd name="adj2" fmla="val 5046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这就是说，当</a:t>
            </a:r>
            <a:r>
              <a:rPr lang="en-US" altLang="zh-CN" sz="2800" b="1" i="1" dirty="0"/>
              <a:t>N</a:t>
            </a:r>
            <a:r>
              <a:rPr lang="zh-CN" altLang="en-US" sz="2800" b="1" dirty="0"/>
              <a:t>增大时，序列</a:t>
            </a:r>
            <a:r>
              <a:rPr lang="en-US" altLang="zh-CN" sz="2800" b="1" i="1" dirty="0"/>
              <a:t>P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=</a:t>
            </a:r>
            <a:r>
              <a:rPr lang="en-US" altLang="zh-CN" sz="2800" b="1" i="1" dirty="0" err="1"/>
              <a:t>k</a:t>
            </a:r>
            <a:r>
              <a:rPr lang="en-US" altLang="zh-CN" sz="2800" b="1" dirty="0" err="1"/>
              <a:t>;</a:t>
            </a:r>
            <a:r>
              <a:rPr lang="en-US" altLang="zh-CN" sz="2800" b="1" i="1" dirty="0" err="1"/>
              <a:t>N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先是上升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而后下降</a:t>
            </a:r>
            <a:r>
              <a:rPr lang="en-US" altLang="zh-CN" sz="2800" b="1" dirty="0"/>
              <a:t>;   </a:t>
            </a:r>
            <a:r>
              <a:rPr lang="zh-CN" altLang="en-US" sz="2800" b="1" dirty="0"/>
              <a:t>当</a:t>
            </a:r>
            <a:r>
              <a:rPr lang="en-US" altLang="zh-CN" sz="2800" b="1" i="1" dirty="0"/>
              <a:t>N</a:t>
            </a:r>
            <a:r>
              <a:rPr lang="zh-CN" altLang="en-US" sz="2800" b="1" dirty="0"/>
              <a:t>为小于</a:t>
            </a:r>
            <a:r>
              <a:rPr lang="zh-CN" altLang="zh-CN" sz="2800" b="1" dirty="0"/>
              <a:t>        的最大整数时,   达到</a:t>
            </a:r>
            <a:endParaRPr lang="zh-CN" altLang="en-US" sz="2800" b="1" dirty="0"/>
          </a:p>
          <a:p>
            <a:pPr eaLnBrk="1" hangingPunct="1">
              <a:lnSpc>
                <a:spcPct val="120000"/>
              </a:lnSpc>
            </a:pPr>
            <a:r>
              <a:rPr lang="zh-CN" altLang="zh-CN" sz="2800" b="1" dirty="0"/>
              <a:t>最大值 .  故</a:t>
            </a:r>
            <a:r>
              <a:rPr lang="en-US" altLang="zh-CN" sz="2800" b="1" dirty="0"/>
              <a:t>N</a:t>
            </a:r>
            <a:r>
              <a:rPr lang="zh-CN" altLang="zh-CN" sz="2800" b="1" dirty="0"/>
              <a:t>的极大似然估计为</a:t>
            </a:r>
            <a:endParaRPr lang="zh-CN" altLang="en-US" sz="2800" b="1" dirty="0"/>
          </a:p>
        </p:txBody>
      </p:sp>
      <p:graphicFrame>
        <p:nvGraphicFramePr>
          <p:cNvPr id="129045" name="Object 21"/>
          <p:cNvGraphicFramePr>
            <a:graphicFrameLocks noChangeAspect="1"/>
          </p:cNvGraphicFramePr>
          <p:nvPr/>
        </p:nvGraphicFramePr>
        <p:xfrm>
          <a:off x="5910291" y="3368664"/>
          <a:ext cx="1554162" cy="914400"/>
        </p:xfrm>
        <a:graphic>
          <a:graphicData uri="http://schemas.openxmlformats.org/presentationml/2006/ole">
            <p:oleObj spid="_x0000_s280584" name="公式" r:id="rId3" imgW="15855840" imgH="9441720" progId="Equation.3">
              <p:embed/>
            </p:oleObj>
          </a:graphicData>
        </a:graphic>
      </p:graphicFrame>
      <p:graphicFrame>
        <p:nvGraphicFramePr>
          <p:cNvPr id="129046" name="Object 22"/>
          <p:cNvGraphicFramePr>
            <a:graphicFrameLocks noChangeAspect="1"/>
          </p:cNvGraphicFramePr>
          <p:nvPr/>
        </p:nvGraphicFramePr>
        <p:xfrm>
          <a:off x="4532341" y="2720964"/>
          <a:ext cx="514350" cy="882650"/>
        </p:xfrm>
        <a:graphic>
          <a:graphicData uri="http://schemas.openxmlformats.org/presentationml/2006/ole">
            <p:oleObj spid="_x0000_s280585" name="公式" r:id="rId4" imgW="5482440" imgH="9441720" progId="Equation.3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596" name="Text Box 4"/>
          <p:cNvSpPr txBox="1">
            <a:spLocks noChangeArrowheads="1"/>
          </p:cNvSpPr>
          <p:nvPr/>
        </p:nvSpPr>
        <p:spPr bwMode="auto">
          <a:xfrm>
            <a:off x="1042988" y="908050"/>
            <a:ext cx="379095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矩估计法</a:t>
            </a:r>
          </a:p>
        </p:txBody>
      </p:sp>
      <p:graphicFrame>
        <p:nvGraphicFramePr>
          <p:cNvPr id="1646597" name="Object 5"/>
          <p:cNvGraphicFramePr>
            <a:graphicFrameLocks noChangeAspect="1"/>
          </p:cNvGraphicFramePr>
          <p:nvPr/>
        </p:nvGraphicFramePr>
        <p:xfrm>
          <a:off x="1258888" y="1773238"/>
          <a:ext cx="6388100" cy="1042987"/>
        </p:xfrm>
        <a:graphic>
          <a:graphicData uri="http://schemas.openxmlformats.org/presentationml/2006/ole">
            <p:oleObj spid="_x0000_s22534" name="公式" r:id="rId3" imgW="2959100" imgH="482600" progId="Equation.3">
              <p:embed/>
            </p:oleObj>
          </a:graphicData>
        </a:graphic>
      </p:graphicFrame>
      <p:sp>
        <p:nvSpPr>
          <p:cNvPr id="1646598" name="Text Box 6"/>
          <p:cNvSpPr txBox="1">
            <a:spLocks noChangeArrowheads="1"/>
          </p:cNvSpPr>
          <p:nvPr/>
        </p:nvSpPr>
        <p:spPr bwMode="auto">
          <a:xfrm>
            <a:off x="1476375" y="3357563"/>
            <a:ext cx="4535488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83" tIns="35841" rIns="71683" bIns="35841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2.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i="1">
                <a:latin typeface="宋体" pitchFamily="2" charset="-122"/>
                <a:ea typeface="宋体" pitchFamily="2" charset="-122"/>
                <a:cs typeface="Times New Roman" pitchFamily="18" charset="0"/>
              </a:rPr>
              <a:t>k </a:t>
            </a:r>
            <a:r>
              <a:rPr lang="zh-CN" altLang="en-US" b="1">
                <a:latin typeface="宋体" pitchFamily="2" charset="-122"/>
                <a:ea typeface="宋体" pitchFamily="2" charset="-122"/>
                <a:cs typeface="Times New Roman" pitchFamily="18" charset="0"/>
              </a:rPr>
              <a:t>阶样本 (原点)矩</a:t>
            </a:r>
          </a:p>
        </p:txBody>
      </p:sp>
      <p:graphicFrame>
        <p:nvGraphicFramePr>
          <p:cNvPr id="1646599" name="Object 7"/>
          <p:cNvGraphicFramePr>
            <a:graphicFrameLocks noChangeAspect="1"/>
          </p:cNvGraphicFramePr>
          <p:nvPr/>
        </p:nvGraphicFramePr>
        <p:xfrm>
          <a:off x="2771775" y="4221163"/>
          <a:ext cx="3960813" cy="1036637"/>
        </p:xfrm>
        <a:graphic>
          <a:graphicData uri="http://schemas.openxmlformats.org/presentationml/2006/ole">
            <p:oleObj spid="_x0000_s22535" name="公式" r:id="rId4" imgW="1651000" imgH="431800" progId="Equation.3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4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4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6596" grpId="0"/>
      <p:bldP spid="164659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1066800" y="533400"/>
            <a:ext cx="2425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zh-CN" altLang="en-US" sz="3200" b="1" dirty="0" smtClean="0">
                <a:solidFill>
                  <a:schemeClr val="hlink"/>
                </a:solidFill>
              </a:rPr>
              <a:t>矩</a:t>
            </a:r>
            <a:r>
              <a:rPr lang="zh-CN" altLang="en-US" sz="3200" b="1" dirty="0">
                <a:solidFill>
                  <a:schemeClr val="hlink"/>
                </a:solidFill>
              </a:rPr>
              <a:t>估计法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395288" y="1196975"/>
            <a:ext cx="63373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altLang="zh-CN" sz="2800" b="1"/>
              <a:t>        </a:t>
            </a:r>
            <a:r>
              <a:rPr lang="zh-CN" altLang="en-US" sz="2800" b="1"/>
              <a:t>矩估计法是英国统计学家</a:t>
            </a:r>
            <a:r>
              <a:rPr lang="en-US" altLang="zh-CN" sz="2800" b="1" i="1">
                <a:solidFill>
                  <a:schemeClr val="accent1"/>
                </a:solidFill>
              </a:rPr>
              <a:t>K</a:t>
            </a:r>
            <a:r>
              <a:rPr lang="en-US" altLang="zh-CN" sz="2800" b="1">
                <a:solidFill>
                  <a:schemeClr val="accent1"/>
                </a:solidFill>
              </a:rPr>
              <a:t>.</a:t>
            </a:r>
            <a:r>
              <a:rPr lang="zh-CN" altLang="en-US" sz="2800" b="1">
                <a:solidFill>
                  <a:schemeClr val="accent1"/>
                </a:solidFill>
              </a:rPr>
              <a:t>皮尔逊</a:t>
            </a:r>
          </a:p>
          <a:p>
            <a:pPr eaLnBrk="1" hangingPunct="1"/>
            <a:r>
              <a:rPr lang="zh-CN" altLang="en-US" sz="2800" b="1"/>
              <a:t>最早提出来的 </a:t>
            </a:r>
            <a:r>
              <a:rPr lang="en-US" altLang="zh-CN" sz="2800" b="1"/>
              <a:t>.</a:t>
            </a:r>
          </a:p>
        </p:txBody>
      </p:sp>
      <p:pic>
        <p:nvPicPr>
          <p:cNvPr id="41994" name="Picture 10" descr="Pers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9938" y="381000"/>
            <a:ext cx="1628775" cy="1895475"/>
          </a:xfrm>
          <a:prstGeom prst="rect">
            <a:avLst/>
          </a:prstGeom>
          <a:noFill/>
        </p:spPr>
      </p:pic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2771775" y="1628775"/>
            <a:ext cx="2232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由辛钦定理 </a:t>
            </a:r>
            <a:r>
              <a:rPr lang="en-US" altLang="zh-CN" sz="2800" b="1"/>
              <a:t>,</a:t>
            </a:r>
          </a:p>
        </p:txBody>
      </p:sp>
      <p:graphicFrame>
        <p:nvGraphicFramePr>
          <p:cNvPr id="41997" name="Object 13"/>
          <p:cNvGraphicFramePr>
            <a:graphicFrameLocks noChangeAspect="1"/>
          </p:cNvGraphicFramePr>
          <p:nvPr/>
        </p:nvGraphicFramePr>
        <p:xfrm>
          <a:off x="0" y="0"/>
          <a:ext cx="914400" cy="346075"/>
        </p:xfrm>
        <a:graphic>
          <a:graphicData uri="http://schemas.openxmlformats.org/presentationml/2006/ole">
            <p:oleObj spid="_x0000_s274456" name="Equation" r:id="rId4" imgW="461042" imgH="799139" progId="">
              <p:embed/>
            </p:oleObj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042988" y="2219325"/>
            <a:ext cx="6121400" cy="568325"/>
            <a:chOff x="657" y="1398"/>
            <a:chExt cx="3856" cy="358"/>
          </a:xfrm>
        </p:grpSpPr>
        <p:sp>
          <p:nvSpPr>
            <p:cNvPr id="41996" name="Text Box 12"/>
            <p:cNvSpPr txBox="1">
              <a:spLocks noChangeArrowheads="1"/>
            </p:cNvSpPr>
            <p:nvPr/>
          </p:nvSpPr>
          <p:spPr bwMode="auto">
            <a:xfrm>
              <a:off x="657" y="1398"/>
              <a:ext cx="38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若总体     的数学期望                   有限</a:t>
              </a:r>
              <a:r>
                <a:rPr lang="en-US" altLang="zh-CN" sz="2800" b="1"/>
                <a:t>,</a:t>
              </a:r>
            </a:p>
          </p:txBody>
        </p:sp>
        <p:graphicFrame>
          <p:nvGraphicFramePr>
            <p:cNvPr id="41998" name="Object 14"/>
            <p:cNvGraphicFramePr>
              <a:graphicFrameLocks noChangeAspect="1"/>
            </p:cNvGraphicFramePr>
            <p:nvPr/>
          </p:nvGraphicFramePr>
          <p:xfrm>
            <a:off x="2848" y="1444"/>
            <a:ext cx="984" cy="312"/>
          </p:xfrm>
          <a:graphic>
            <a:graphicData uri="http://schemas.openxmlformats.org/presentationml/2006/ole">
              <p:oleObj spid="_x0000_s274457" name="Equation" r:id="rId5" imgW="37517760" imgH="11880720" progId="">
                <p:embed/>
              </p:oleObj>
            </a:graphicData>
          </a:graphic>
        </p:graphicFrame>
        <p:graphicFrame>
          <p:nvGraphicFramePr>
            <p:cNvPr id="41999" name="Object 15"/>
            <p:cNvGraphicFramePr>
              <a:graphicFrameLocks noChangeAspect="1"/>
            </p:cNvGraphicFramePr>
            <p:nvPr/>
          </p:nvGraphicFramePr>
          <p:xfrm>
            <a:off x="1428" y="1489"/>
            <a:ext cx="224" cy="184"/>
          </p:xfrm>
          <a:graphic>
            <a:graphicData uri="http://schemas.openxmlformats.org/presentationml/2006/ole">
              <p:oleObj spid="_x0000_s274458" name="Equation" r:id="rId6" imgW="8533440" imgH="7002720" progId="">
                <p:embed/>
              </p:oleObj>
            </a:graphicData>
          </a:graphic>
        </p:graphicFrame>
      </p:grp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6946900" y="2205038"/>
            <a:ext cx="1081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则有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908175" y="2862263"/>
            <a:ext cx="4248150" cy="927100"/>
            <a:chOff x="1202" y="1803"/>
            <a:chExt cx="2676" cy="584"/>
          </a:xfrm>
        </p:grpSpPr>
        <p:graphicFrame>
          <p:nvGraphicFramePr>
            <p:cNvPr id="42001" name="Object 17"/>
            <p:cNvGraphicFramePr>
              <a:graphicFrameLocks noChangeAspect="1"/>
            </p:cNvGraphicFramePr>
            <p:nvPr/>
          </p:nvGraphicFramePr>
          <p:xfrm>
            <a:off x="1202" y="1803"/>
            <a:ext cx="1160" cy="584"/>
          </p:xfrm>
          <a:graphic>
            <a:graphicData uri="http://schemas.openxmlformats.org/presentationml/2006/ole">
              <p:oleObj spid="_x0000_s274459" name="Equation" r:id="rId7" imgW="44229960" imgH="22246200" progId="">
                <p:embed/>
              </p:oleObj>
            </a:graphicData>
          </a:graphic>
        </p:graphicFrame>
        <p:graphicFrame>
          <p:nvGraphicFramePr>
            <p:cNvPr id="42002" name="Object 18"/>
            <p:cNvGraphicFramePr>
              <a:graphicFrameLocks noChangeAspect="1"/>
            </p:cNvGraphicFramePr>
            <p:nvPr/>
          </p:nvGraphicFramePr>
          <p:xfrm>
            <a:off x="2366" y="1939"/>
            <a:ext cx="1512" cy="296"/>
          </p:xfrm>
          <a:graphic>
            <a:graphicData uri="http://schemas.openxmlformats.org/presentationml/2006/ole">
              <p:oleObj spid="_x0000_s274460" name="Equation" r:id="rId8" imgW="57654360" imgH="11270880" progId="">
                <p:embed/>
              </p:oleObj>
            </a:graphicData>
          </a:graphic>
        </p:graphicFrame>
      </p:grpSp>
      <p:graphicFrame>
        <p:nvGraphicFramePr>
          <p:cNvPr id="42004" name="Object 20"/>
          <p:cNvGraphicFramePr>
            <a:graphicFrameLocks noChangeAspect="1"/>
          </p:cNvGraphicFramePr>
          <p:nvPr/>
        </p:nvGraphicFramePr>
        <p:xfrm>
          <a:off x="1116013" y="3727450"/>
          <a:ext cx="241300" cy="393700"/>
        </p:xfrm>
        <a:graphic>
          <a:graphicData uri="http://schemas.openxmlformats.org/presentationml/2006/ole">
            <p:oleObj spid="_x0000_s274461" name="Equation" r:id="rId9" imgW="5787360" imgH="9441720" progId="">
              <p:embed/>
            </p:oleObj>
          </a:graphicData>
        </a:graphic>
      </p:graphicFrame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403350" y="4086225"/>
            <a:ext cx="6553200" cy="927100"/>
            <a:chOff x="884" y="2574"/>
            <a:chExt cx="4128" cy="584"/>
          </a:xfrm>
        </p:grpSpPr>
        <p:graphicFrame>
          <p:nvGraphicFramePr>
            <p:cNvPr id="42005" name="Object 21"/>
            <p:cNvGraphicFramePr>
              <a:graphicFrameLocks noChangeAspect="1"/>
            </p:cNvGraphicFramePr>
            <p:nvPr/>
          </p:nvGraphicFramePr>
          <p:xfrm>
            <a:off x="884" y="2574"/>
            <a:ext cx="1256" cy="584"/>
          </p:xfrm>
          <a:graphic>
            <a:graphicData uri="http://schemas.openxmlformats.org/presentationml/2006/ole">
              <p:oleObj spid="_x0000_s274462" name="Equation" r:id="rId10" imgW="47891160" imgH="22246200" progId="">
                <p:embed/>
              </p:oleObj>
            </a:graphicData>
          </a:graphic>
        </p:graphicFrame>
        <p:graphicFrame>
          <p:nvGraphicFramePr>
            <p:cNvPr id="42006" name="Object 22"/>
            <p:cNvGraphicFramePr>
              <a:graphicFrameLocks noChangeAspect="1"/>
            </p:cNvGraphicFramePr>
            <p:nvPr/>
          </p:nvGraphicFramePr>
          <p:xfrm>
            <a:off x="2196" y="2706"/>
            <a:ext cx="2816" cy="304"/>
          </p:xfrm>
          <a:graphic>
            <a:graphicData uri="http://schemas.openxmlformats.org/presentationml/2006/ole">
              <p:oleObj spid="_x0000_s274463" name="Equation" r:id="rId11" imgW="107385840" imgH="11575800" progId="">
                <p:embed/>
              </p:oleObj>
            </a:graphicData>
          </a:graphic>
        </p:graphicFrame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395288" y="5322888"/>
            <a:ext cx="7056437" cy="1146175"/>
            <a:chOff x="249" y="3353"/>
            <a:chExt cx="4445" cy="722"/>
          </a:xfrm>
        </p:grpSpPr>
        <p:graphicFrame>
          <p:nvGraphicFramePr>
            <p:cNvPr id="42007" name="Object 23"/>
            <p:cNvGraphicFramePr>
              <a:graphicFrameLocks noChangeAspect="1"/>
            </p:cNvGraphicFramePr>
            <p:nvPr/>
          </p:nvGraphicFramePr>
          <p:xfrm>
            <a:off x="968" y="3353"/>
            <a:ext cx="1472" cy="272"/>
          </p:xfrm>
          <a:graphic>
            <a:graphicData uri="http://schemas.openxmlformats.org/presentationml/2006/ole">
              <p:oleObj spid="_x0000_s274464" name="Equation" r:id="rId12" imgW="56129040" imgH="10356120" progId="">
                <p:embed/>
              </p:oleObj>
            </a:graphicData>
          </a:graphic>
        </p:graphicFrame>
        <p:graphicFrame>
          <p:nvGraphicFramePr>
            <p:cNvPr id="42008" name="Object 24"/>
            <p:cNvGraphicFramePr>
              <a:graphicFrameLocks noChangeAspect="1"/>
            </p:cNvGraphicFramePr>
            <p:nvPr/>
          </p:nvGraphicFramePr>
          <p:xfrm>
            <a:off x="2622" y="3353"/>
            <a:ext cx="2072" cy="304"/>
          </p:xfrm>
          <a:graphic>
            <a:graphicData uri="http://schemas.openxmlformats.org/presentationml/2006/ole">
              <p:oleObj spid="_x0000_s274465" name="Equation" r:id="rId13" imgW="79011360" imgH="11575800" progId="">
                <p:embed/>
              </p:oleObj>
            </a:graphicData>
          </a:graphic>
        </p:graphicFrame>
        <p:sp>
          <p:nvSpPr>
            <p:cNvPr id="42009" name="Text Box 25"/>
            <p:cNvSpPr txBox="1">
              <a:spLocks noChangeArrowheads="1"/>
            </p:cNvSpPr>
            <p:nvPr/>
          </p:nvSpPr>
          <p:spPr bwMode="auto">
            <a:xfrm>
              <a:off x="249" y="3748"/>
              <a:ext cx="20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其中    为连续函数 </a:t>
              </a:r>
              <a:r>
                <a:rPr lang="en-US" altLang="zh-CN" sz="2800" b="1"/>
                <a:t>.</a:t>
              </a:r>
            </a:p>
          </p:txBody>
        </p:sp>
        <p:graphicFrame>
          <p:nvGraphicFramePr>
            <p:cNvPr id="42010" name="Object 26"/>
            <p:cNvGraphicFramePr>
              <a:graphicFrameLocks noChangeAspect="1"/>
            </p:cNvGraphicFramePr>
            <p:nvPr/>
          </p:nvGraphicFramePr>
          <p:xfrm>
            <a:off x="793" y="3838"/>
            <a:ext cx="160" cy="200"/>
          </p:xfrm>
          <a:graphic>
            <a:graphicData uri="http://schemas.openxmlformats.org/presentationml/2006/ole">
              <p:oleObj spid="_x0000_s274466" name="Equation" r:id="rId14" imgW="6092640" imgH="7612200" progId="">
                <p:embed/>
              </p:oleObj>
            </a:graphicData>
          </a:graphic>
        </p:graphicFrame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2" grpId="0" autoUpdateAnimBg="0"/>
      <p:bldP spid="41995" grpId="0"/>
      <p:bldP spid="4200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393700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altLang="zh-CN" sz="2800" b="1">
                <a:solidFill>
                  <a:schemeClr val="accent2"/>
                </a:solidFill>
              </a:rPr>
              <a:t>         </a:t>
            </a:r>
            <a:r>
              <a:rPr lang="zh-CN" altLang="en-US" sz="2800" b="1">
                <a:solidFill>
                  <a:schemeClr val="hlink"/>
                </a:solidFill>
              </a:rPr>
              <a:t>这表明</a:t>
            </a:r>
            <a:r>
              <a:rPr lang="zh-CN" altLang="en-US" sz="2800" b="1"/>
              <a:t> </a:t>
            </a:r>
            <a:r>
              <a:rPr lang="en-US" altLang="zh-CN" sz="2800" b="1"/>
              <a:t>, </a:t>
            </a:r>
            <a:r>
              <a:rPr lang="zh-CN" altLang="en-US" sz="2800" b="1"/>
              <a:t>当样本容量很大时 </a:t>
            </a:r>
            <a:r>
              <a:rPr lang="en-US" altLang="zh-CN" sz="2800" b="1"/>
              <a:t>, </a:t>
            </a:r>
            <a:r>
              <a:rPr lang="zh-CN" altLang="en-US" sz="2800" b="1"/>
              <a:t>在统计上 </a:t>
            </a:r>
            <a:r>
              <a:rPr lang="en-US" altLang="zh-CN" sz="2800" b="1"/>
              <a:t>, </a:t>
            </a:r>
            <a:r>
              <a:rPr lang="zh-CN" altLang="en-US" sz="2800" b="1"/>
              <a:t>可以用 </a:t>
            </a:r>
          </a:p>
          <a:p>
            <a:pPr eaLnBrk="1" hangingPunct="1"/>
            <a:r>
              <a:rPr lang="zh-CN" altLang="en-US" sz="2800" b="1"/>
              <a:t>用样本矩去估计总体矩 </a:t>
            </a:r>
            <a:r>
              <a:rPr lang="en-US" altLang="zh-CN" sz="2800" b="1"/>
              <a:t>. </a:t>
            </a:r>
            <a:r>
              <a:rPr lang="zh-CN" altLang="en-US" sz="2800" b="1"/>
              <a:t>这一事实导出矩估计法</a:t>
            </a:r>
            <a:r>
              <a:rPr lang="en-US" altLang="zh-CN" sz="2800" b="1">
                <a:solidFill>
                  <a:schemeClr val="accent1"/>
                </a:solidFill>
              </a:rPr>
              <a:t>.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95288" y="1916113"/>
            <a:ext cx="8208962" cy="1814512"/>
            <a:chOff x="295" y="1026"/>
            <a:chExt cx="5171" cy="1143"/>
          </a:xfrm>
        </p:grpSpPr>
        <p:sp>
          <p:nvSpPr>
            <p:cNvPr id="145413" name="Text Box 5"/>
            <p:cNvSpPr txBox="1">
              <a:spLocks noChangeArrowheads="1"/>
            </p:cNvSpPr>
            <p:nvPr/>
          </p:nvSpPr>
          <p:spPr bwMode="auto">
            <a:xfrm>
              <a:off x="748" y="1026"/>
              <a:ext cx="68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hlink"/>
                  </a:solidFill>
                </a:rPr>
                <a:t>定义</a:t>
              </a:r>
            </a:p>
          </p:txBody>
        </p:sp>
        <p:sp>
          <p:nvSpPr>
            <p:cNvPr id="145414" name="Text Box 6"/>
            <p:cNvSpPr txBox="1">
              <a:spLocks noChangeArrowheads="1"/>
            </p:cNvSpPr>
            <p:nvPr/>
          </p:nvSpPr>
          <p:spPr bwMode="auto">
            <a:xfrm>
              <a:off x="1338" y="1026"/>
              <a:ext cx="41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用样本原点矩估计相应的总体原点矩 </a:t>
              </a:r>
              <a:r>
                <a:rPr lang="en-US" altLang="zh-CN" sz="2800" b="1"/>
                <a:t>, </a:t>
              </a:r>
              <a:r>
                <a:rPr lang="zh-CN" altLang="en-US" sz="2800" b="1"/>
                <a:t>又</a:t>
              </a:r>
            </a:p>
          </p:txBody>
        </p:sp>
        <p:sp>
          <p:nvSpPr>
            <p:cNvPr id="145415" name="Text Box 7"/>
            <p:cNvSpPr txBox="1">
              <a:spLocks noChangeArrowheads="1"/>
            </p:cNvSpPr>
            <p:nvPr/>
          </p:nvSpPr>
          <p:spPr bwMode="auto">
            <a:xfrm>
              <a:off x="295" y="1428"/>
              <a:ext cx="5080" cy="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用样本原点矩的连续函数估计相应的总体原点矩的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 b="1"/>
                <a:t>连续函数</a:t>
              </a:r>
              <a:r>
                <a:rPr lang="en-US" altLang="zh-CN" sz="2800" b="1"/>
                <a:t>,   </a:t>
              </a:r>
            </a:p>
          </p:txBody>
        </p:sp>
        <p:sp>
          <p:nvSpPr>
            <p:cNvPr id="145416" name="Text Box 8"/>
            <p:cNvSpPr txBox="1">
              <a:spLocks noChangeArrowheads="1"/>
            </p:cNvSpPr>
            <p:nvPr/>
          </p:nvSpPr>
          <p:spPr bwMode="auto">
            <a:xfrm>
              <a:off x="1338" y="1842"/>
              <a:ext cx="34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这种参数点估计法称为</a:t>
              </a:r>
              <a:r>
                <a:rPr lang="zh-CN" altLang="en-US" sz="2800" b="1">
                  <a:solidFill>
                    <a:schemeClr val="accent2"/>
                  </a:solidFill>
                </a:rPr>
                <a:t>矩估计法</a:t>
              </a:r>
              <a:r>
                <a:rPr lang="zh-CN" altLang="en-US" sz="2800" b="1"/>
                <a:t> </a:t>
              </a:r>
              <a:r>
                <a:rPr lang="en-US" altLang="zh-CN" sz="2800" b="1"/>
                <a:t>.</a:t>
              </a:r>
            </a:p>
          </p:txBody>
        </p:sp>
      </p:grpSp>
      <p:sp>
        <p:nvSpPr>
          <p:cNvPr id="145417" name="Rectangle 9"/>
          <p:cNvSpPr>
            <a:spLocks noChangeArrowheads="1"/>
          </p:cNvSpPr>
          <p:nvPr/>
        </p:nvSpPr>
        <p:spPr bwMode="auto">
          <a:xfrm>
            <a:off x="966788" y="3859213"/>
            <a:ext cx="19097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2800" b="1">
                <a:solidFill>
                  <a:schemeClr val="hlink"/>
                </a:solidFill>
              </a:rPr>
              <a:t> </a:t>
            </a:r>
            <a:r>
              <a:rPr lang="zh-CN" altLang="en-US" sz="2800" b="1">
                <a:solidFill>
                  <a:schemeClr val="hlink"/>
                </a:solidFill>
              </a:rPr>
              <a:t>理论依据</a:t>
            </a:r>
            <a:r>
              <a:rPr lang="en-US" altLang="zh-CN" sz="2800" b="1">
                <a:solidFill>
                  <a:schemeClr val="hlink"/>
                </a:solidFill>
              </a:rPr>
              <a:t>: </a:t>
            </a:r>
          </a:p>
        </p:txBody>
      </p:sp>
      <p:sp>
        <p:nvSpPr>
          <p:cNvPr id="145418" name="Rectangle 10"/>
          <p:cNvSpPr>
            <a:spLocks noChangeArrowheads="1"/>
          </p:cNvSpPr>
          <p:nvPr/>
        </p:nvSpPr>
        <p:spPr bwMode="auto">
          <a:xfrm>
            <a:off x="2767013" y="3859213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sz="2800" b="1"/>
              <a:t>大数定律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7" grpId="0" autoUpdateAnimBg="0"/>
      <p:bldP spid="14541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7620" name="Object 4"/>
          <p:cNvGraphicFramePr>
            <a:graphicFrameLocks noChangeAspect="1"/>
          </p:cNvGraphicFramePr>
          <p:nvPr/>
        </p:nvGraphicFramePr>
        <p:xfrm>
          <a:off x="1042988" y="1700213"/>
          <a:ext cx="6769100" cy="2246312"/>
        </p:xfrm>
        <a:graphic>
          <a:graphicData uri="http://schemas.openxmlformats.org/presentationml/2006/ole">
            <p:oleObj spid="_x0000_s24586" name="公式" r:id="rId3" imgW="2832100" imgH="939800" progId="Equation.3">
              <p:embed/>
            </p:oleObj>
          </a:graphicData>
        </a:graphic>
      </p:graphicFrame>
      <p:graphicFrame>
        <p:nvGraphicFramePr>
          <p:cNvPr id="1647621" name="Object 5"/>
          <p:cNvGraphicFramePr>
            <a:graphicFrameLocks noChangeAspect="1"/>
          </p:cNvGraphicFramePr>
          <p:nvPr/>
        </p:nvGraphicFramePr>
        <p:xfrm>
          <a:off x="1187450" y="4221163"/>
          <a:ext cx="5472113" cy="528637"/>
        </p:xfrm>
        <a:graphic>
          <a:graphicData uri="http://schemas.openxmlformats.org/presentationml/2006/ole">
            <p:oleObj spid="_x0000_s24587" name="公式" r:id="rId4" imgW="2349500" imgH="228600" progId="Equation.3">
              <p:embed/>
            </p:oleObj>
          </a:graphicData>
        </a:graphic>
      </p:graphicFrame>
      <p:graphicFrame>
        <p:nvGraphicFramePr>
          <p:cNvPr id="1647622" name="Object 6"/>
          <p:cNvGraphicFramePr>
            <a:graphicFrameLocks noChangeAspect="1"/>
          </p:cNvGraphicFramePr>
          <p:nvPr/>
        </p:nvGraphicFramePr>
        <p:xfrm>
          <a:off x="1116013" y="4868863"/>
          <a:ext cx="4719637" cy="503237"/>
        </p:xfrm>
        <a:graphic>
          <a:graphicData uri="http://schemas.openxmlformats.org/presentationml/2006/ole">
            <p:oleObj spid="_x0000_s24588" name="公式" r:id="rId5" imgW="2019300" imgH="215900" progId="Equation.3">
              <p:embed/>
            </p:oleObj>
          </a:graphicData>
        </a:graphic>
      </p:graphicFrame>
      <p:graphicFrame>
        <p:nvGraphicFramePr>
          <p:cNvPr id="1647623" name="Object 7"/>
          <p:cNvGraphicFramePr>
            <a:graphicFrameLocks noChangeAspect="1"/>
          </p:cNvGraphicFramePr>
          <p:nvPr/>
        </p:nvGraphicFramePr>
        <p:xfrm>
          <a:off x="1116013" y="5516563"/>
          <a:ext cx="4464050" cy="482600"/>
        </p:xfrm>
        <a:graphic>
          <a:graphicData uri="http://schemas.openxmlformats.org/presentationml/2006/ole">
            <p:oleObj spid="_x0000_s24589" name="公式" r:id="rId6" imgW="2095500" imgH="228600" progId="Equation.3">
              <p:embed/>
            </p:oleObj>
          </a:graphicData>
        </a:graphic>
      </p:graphicFrame>
      <p:sp>
        <p:nvSpPr>
          <p:cNvPr id="1647624" name="Text Box 8"/>
          <p:cNvSpPr txBox="1">
            <a:spLocks noChangeArrowheads="1"/>
          </p:cNvSpPr>
          <p:nvPr/>
        </p:nvSpPr>
        <p:spPr bwMode="auto">
          <a:xfrm>
            <a:off x="1042988" y="908050"/>
            <a:ext cx="597693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36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矩估计法</a:t>
            </a:r>
            <a:r>
              <a:rPr lang="zh-CN" altLang="en-US" sz="3600" b="1" dirty="0">
                <a:solidFill>
                  <a:srgbClr val="0000FF"/>
                </a:solidFill>
                <a:ea typeface="宋体" pitchFamily="2" charset="-122"/>
              </a:rPr>
              <a:t>的核心</a:t>
            </a:r>
            <a:r>
              <a:rPr lang="zh-CN" altLang="en-US" sz="3600" b="1" dirty="0" smtClean="0">
                <a:solidFill>
                  <a:srgbClr val="0000FF"/>
                </a:solidFill>
                <a:ea typeface="宋体" pitchFamily="2" charset="-122"/>
              </a:rPr>
              <a:t>思想</a:t>
            </a:r>
            <a:endParaRPr lang="en-US" altLang="zh-CN" sz="3600" b="1" dirty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4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76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1042988" y="1844675"/>
          <a:ext cx="5400675" cy="742950"/>
        </p:xfrm>
        <a:graphic>
          <a:graphicData uri="http://schemas.openxmlformats.org/presentationml/2006/ole">
            <p:oleObj spid="_x0000_s25610" name="公式" r:id="rId3" imgW="57654360" imgH="7917120" progId="Equation.3">
              <p:embed/>
            </p:oleObj>
          </a:graphicData>
        </a:graphic>
      </p:graphicFrame>
      <p:sp>
        <p:nvSpPr>
          <p:cNvPr id="1658885" name="Text Box 5"/>
          <p:cNvSpPr txBox="1">
            <a:spLocks noChangeArrowheads="1"/>
          </p:cNvSpPr>
          <p:nvPr/>
        </p:nvSpPr>
        <p:spPr bwMode="auto">
          <a:xfrm>
            <a:off x="6804025" y="1916113"/>
            <a:ext cx="17891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2200" b="1">
                <a:ea typeface="宋体" pitchFamily="2" charset="-122"/>
              </a:rPr>
              <a:t>(</a:t>
            </a:r>
            <a:r>
              <a:rPr lang="en-US" altLang="zh-CN" sz="2200" b="1" i="1">
                <a:ea typeface="宋体" pitchFamily="2" charset="-122"/>
              </a:rPr>
              <a:t>X</a:t>
            </a:r>
            <a:r>
              <a:rPr lang="zh-CN" altLang="en-US" sz="2200" b="1">
                <a:ea typeface="宋体" pitchFamily="2" charset="-122"/>
              </a:rPr>
              <a:t>为连续型)</a:t>
            </a:r>
          </a:p>
        </p:txBody>
      </p:sp>
      <p:graphicFrame>
        <p:nvGraphicFramePr>
          <p:cNvPr id="1658886" name="Object 6"/>
          <p:cNvGraphicFramePr>
            <a:graphicFrameLocks noChangeAspect="1"/>
          </p:cNvGraphicFramePr>
          <p:nvPr/>
        </p:nvGraphicFramePr>
        <p:xfrm>
          <a:off x="1116013" y="2852738"/>
          <a:ext cx="5616575" cy="835025"/>
        </p:xfrm>
        <a:graphic>
          <a:graphicData uri="http://schemas.openxmlformats.org/presentationml/2006/ole">
            <p:oleObj spid="_x0000_s25611" name="公式" r:id="rId4" imgW="59484960" imgH="8831880" progId="Equation.3">
              <p:embed/>
            </p:oleObj>
          </a:graphicData>
        </a:graphic>
      </p:graphicFrame>
      <p:sp>
        <p:nvSpPr>
          <p:cNvPr id="1658887" name="Text Box 7"/>
          <p:cNvSpPr txBox="1">
            <a:spLocks noChangeArrowheads="1"/>
          </p:cNvSpPr>
          <p:nvPr/>
        </p:nvSpPr>
        <p:spPr bwMode="auto">
          <a:xfrm>
            <a:off x="6732588" y="2997200"/>
            <a:ext cx="1789112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2200" b="1">
                <a:ea typeface="宋体" pitchFamily="2" charset="-122"/>
              </a:rPr>
              <a:t>(</a:t>
            </a:r>
            <a:r>
              <a:rPr lang="en-US" altLang="zh-CN" sz="2200" b="1" i="1">
                <a:ea typeface="宋体" pitchFamily="2" charset="-122"/>
              </a:rPr>
              <a:t>X</a:t>
            </a:r>
            <a:r>
              <a:rPr lang="zh-CN" altLang="en-US" sz="2200" b="1">
                <a:ea typeface="宋体" pitchFamily="2" charset="-122"/>
              </a:rPr>
              <a:t>为离散型)</a:t>
            </a:r>
          </a:p>
        </p:txBody>
      </p:sp>
      <p:graphicFrame>
        <p:nvGraphicFramePr>
          <p:cNvPr id="1658889" name="Object 9"/>
          <p:cNvGraphicFramePr>
            <a:graphicFrameLocks noChangeAspect="1"/>
          </p:cNvGraphicFramePr>
          <p:nvPr/>
        </p:nvGraphicFramePr>
        <p:xfrm>
          <a:off x="1331913" y="3644900"/>
          <a:ext cx="7199312" cy="1492250"/>
        </p:xfrm>
        <a:graphic>
          <a:graphicData uri="http://schemas.openxmlformats.org/presentationml/2006/ole">
            <p:oleObj spid="_x0000_s25612" name="公式" r:id="rId5" imgW="3187700" imgH="660400" progId="Equation.3">
              <p:embed/>
            </p:oleObj>
          </a:graphicData>
        </a:graphic>
      </p:graphicFrame>
      <p:graphicFrame>
        <p:nvGraphicFramePr>
          <p:cNvPr id="1658890" name="Object 10"/>
          <p:cNvGraphicFramePr>
            <a:graphicFrameLocks noChangeAspect="1"/>
          </p:cNvGraphicFramePr>
          <p:nvPr/>
        </p:nvGraphicFramePr>
        <p:xfrm>
          <a:off x="1331913" y="5516563"/>
          <a:ext cx="7416800" cy="1027112"/>
        </p:xfrm>
        <a:graphic>
          <a:graphicData uri="http://schemas.openxmlformats.org/presentationml/2006/ole">
            <p:oleObj spid="_x0000_s25613" name="公式" r:id="rId6" imgW="3289300" imgH="457200" progId="Equation.3">
              <p:embed/>
            </p:oleObj>
          </a:graphicData>
        </a:graphic>
      </p:graphicFrame>
      <p:sp>
        <p:nvSpPr>
          <p:cNvPr id="1658891" name="Text Box 11"/>
          <p:cNvSpPr txBox="1">
            <a:spLocks noChangeArrowheads="1"/>
          </p:cNvSpPr>
          <p:nvPr/>
        </p:nvSpPr>
        <p:spPr bwMode="auto">
          <a:xfrm>
            <a:off x="1042988" y="908050"/>
            <a:ext cx="684212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矩估计法的核心思想</a:t>
            </a:r>
            <a:r>
              <a:rPr lang="en-US" altLang="zh-CN" sz="3600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(Cont.)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5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5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5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5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58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885" grpId="0" autoUpdateAnimBg="0"/>
      <p:bldP spid="1658887" grpId="0" autoUpdateAnimBg="0"/>
      <p:bldP spid="165889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910" name="Text Box 6"/>
          <p:cNvSpPr txBox="1">
            <a:spLocks noChangeArrowheads="1"/>
          </p:cNvSpPr>
          <p:nvPr/>
        </p:nvSpPr>
        <p:spPr bwMode="auto">
          <a:xfrm>
            <a:off x="1042988" y="1844675"/>
            <a:ext cx="345757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b="1">
                <a:latin typeface="宋体" pitchFamily="2" charset="-122"/>
                <a:ea typeface="宋体" pitchFamily="2" charset="-122"/>
              </a:rPr>
              <a:t>矩估计法的具体做法:</a:t>
            </a:r>
          </a:p>
        </p:txBody>
      </p:sp>
      <p:graphicFrame>
        <p:nvGraphicFramePr>
          <p:cNvPr id="1659911" name="Object 7"/>
          <p:cNvGraphicFramePr>
            <a:graphicFrameLocks noChangeAspect="1"/>
          </p:cNvGraphicFramePr>
          <p:nvPr/>
        </p:nvGraphicFramePr>
        <p:xfrm>
          <a:off x="4500563" y="1844675"/>
          <a:ext cx="4321175" cy="606425"/>
        </p:xfrm>
        <a:graphic>
          <a:graphicData uri="http://schemas.openxmlformats.org/presentationml/2006/ole">
            <p:oleObj spid="_x0000_s26634" name="公式" r:id="rId3" imgW="1625600" imgH="228600" progId="Equation.3">
              <p:embed/>
            </p:oleObj>
          </a:graphicData>
        </a:graphic>
      </p:graphicFrame>
      <p:graphicFrame>
        <p:nvGraphicFramePr>
          <p:cNvPr id="1659912" name="Object 8"/>
          <p:cNvGraphicFramePr>
            <a:graphicFrameLocks noChangeAspect="1"/>
          </p:cNvGraphicFramePr>
          <p:nvPr/>
        </p:nvGraphicFramePr>
        <p:xfrm>
          <a:off x="1403350" y="2565400"/>
          <a:ext cx="6743700" cy="461963"/>
        </p:xfrm>
        <a:graphic>
          <a:graphicData uri="http://schemas.openxmlformats.org/presentationml/2006/ole">
            <p:oleObj spid="_x0000_s26635" name="公式" r:id="rId4" imgW="3352800" imgH="228600" progId="Equation.3">
              <p:embed/>
            </p:oleObj>
          </a:graphicData>
        </a:graphic>
      </p:graphicFrame>
      <p:graphicFrame>
        <p:nvGraphicFramePr>
          <p:cNvPr id="1659913" name="Object 9"/>
          <p:cNvGraphicFramePr>
            <a:graphicFrameLocks noChangeAspect="1"/>
          </p:cNvGraphicFramePr>
          <p:nvPr/>
        </p:nvGraphicFramePr>
        <p:xfrm>
          <a:off x="1187450" y="3141663"/>
          <a:ext cx="3673475" cy="538162"/>
        </p:xfrm>
        <a:graphic>
          <a:graphicData uri="http://schemas.openxmlformats.org/presentationml/2006/ole">
            <p:oleObj spid="_x0000_s26636" name="公式" r:id="rId5" imgW="1549400" imgH="228600" progId="Equation.3">
              <p:embed/>
            </p:oleObj>
          </a:graphicData>
        </a:graphic>
      </p:graphicFrame>
      <p:graphicFrame>
        <p:nvGraphicFramePr>
          <p:cNvPr id="1659914" name="Object 10"/>
          <p:cNvGraphicFramePr>
            <a:graphicFrameLocks noChangeAspect="1"/>
          </p:cNvGraphicFramePr>
          <p:nvPr/>
        </p:nvGraphicFramePr>
        <p:xfrm>
          <a:off x="1258888" y="4005263"/>
          <a:ext cx="7127875" cy="1065212"/>
        </p:xfrm>
        <a:graphic>
          <a:graphicData uri="http://schemas.openxmlformats.org/presentationml/2006/ole">
            <p:oleObj spid="_x0000_s26637" name="公式" r:id="rId6" imgW="3225800" imgH="482600" progId="Equation.3">
              <p:embed/>
            </p:oleObj>
          </a:graphicData>
        </a:graphic>
      </p:graphicFrame>
      <p:sp>
        <p:nvSpPr>
          <p:cNvPr id="1659915" name="Text Box 11"/>
          <p:cNvSpPr txBox="1">
            <a:spLocks noChangeArrowheads="1"/>
          </p:cNvSpPr>
          <p:nvPr/>
        </p:nvSpPr>
        <p:spPr bwMode="auto">
          <a:xfrm>
            <a:off x="1403350" y="5373688"/>
            <a:ext cx="5616575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2200" b="1">
                <a:ea typeface="宋体" pitchFamily="2" charset="-122"/>
              </a:rPr>
              <a:t>矩估计量的观察值称为矩估计值.</a:t>
            </a:r>
          </a:p>
        </p:txBody>
      </p:sp>
      <p:sp>
        <p:nvSpPr>
          <p:cNvPr id="26632" name="Rectangle 12"/>
          <p:cNvSpPr>
            <a:spLocks noChangeArrowheads="1"/>
          </p:cNvSpPr>
          <p:nvPr/>
        </p:nvSpPr>
        <p:spPr bwMode="auto">
          <a:xfrm>
            <a:off x="1042988" y="836613"/>
            <a:ext cx="43132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ea typeface="宋体" pitchFamily="2" charset="-122"/>
              </a:rPr>
              <a:t>矩估计法的具体做法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5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5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5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5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5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910" grpId="0" autoUpdateAnimBg="0"/>
      <p:bldP spid="1659915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2" name="Rectangle 4"/>
          <p:cNvSpPr>
            <a:spLocks noChangeArrowheads="1"/>
          </p:cNvSpPr>
          <p:nvPr/>
        </p:nvSpPr>
        <p:spPr bwMode="auto">
          <a:xfrm>
            <a:off x="1116013" y="908050"/>
            <a:ext cx="10731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/>
            <a:r>
              <a:rPr lang="zh-CN" altLang="en-US" b="1">
                <a:ea typeface="宋体" pitchFamily="2" charset="-122"/>
              </a:rPr>
              <a:t>例</a:t>
            </a:r>
            <a:endParaRPr lang="en-US" altLang="zh-CN">
              <a:ea typeface="宋体" pitchFamily="2" charset="-122"/>
            </a:endParaRPr>
          </a:p>
        </p:txBody>
      </p:sp>
      <p:graphicFrame>
        <p:nvGraphicFramePr>
          <p:cNvPr id="1660933" name="Object 5"/>
          <p:cNvGraphicFramePr>
            <a:graphicFrameLocks noChangeAspect="1"/>
          </p:cNvGraphicFramePr>
          <p:nvPr/>
        </p:nvGraphicFramePr>
        <p:xfrm>
          <a:off x="1619250" y="1916113"/>
          <a:ext cx="5400675" cy="1481137"/>
        </p:xfrm>
        <a:graphic>
          <a:graphicData uri="http://schemas.openxmlformats.org/presentationml/2006/ole">
            <p:oleObj spid="_x0000_s27658" name="公式" r:id="rId3" imgW="2108200" imgH="609600" progId="Equation.3">
              <p:embed/>
            </p:oleObj>
          </a:graphicData>
        </a:graphic>
      </p:graphicFrame>
      <p:graphicFrame>
        <p:nvGraphicFramePr>
          <p:cNvPr id="1660934" name="Object 6"/>
          <p:cNvGraphicFramePr>
            <a:graphicFrameLocks noChangeAspect="1"/>
          </p:cNvGraphicFramePr>
          <p:nvPr/>
        </p:nvGraphicFramePr>
        <p:xfrm>
          <a:off x="2195513" y="3716338"/>
          <a:ext cx="1511300" cy="423862"/>
        </p:xfrm>
        <a:graphic>
          <a:graphicData uri="http://schemas.openxmlformats.org/presentationml/2006/ole">
            <p:oleObj spid="_x0000_s27659" name="公式" r:id="rId4" imgW="710891" imgH="203112" progId="Equation.3">
              <p:embed/>
            </p:oleObj>
          </a:graphicData>
        </a:graphic>
      </p:graphicFrame>
      <p:graphicFrame>
        <p:nvGraphicFramePr>
          <p:cNvPr id="1660935" name="Object 7"/>
          <p:cNvGraphicFramePr>
            <a:graphicFrameLocks noChangeAspect="1"/>
          </p:cNvGraphicFramePr>
          <p:nvPr/>
        </p:nvGraphicFramePr>
        <p:xfrm>
          <a:off x="6300788" y="3716338"/>
          <a:ext cx="1817687" cy="503237"/>
        </p:xfrm>
        <a:graphic>
          <a:graphicData uri="http://schemas.openxmlformats.org/presentationml/2006/ole">
            <p:oleObj spid="_x0000_s27660" name="公式" r:id="rId5" imgW="825500" imgH="228600" progId="Equation.3">
              <p:embed/>
            </p:oleObj>
          </a:graphicData>
        </a:graphic>
      </p:graphicFrame>
      <p:graphicFrame>
        <p:nvGraphicFramePr>
          <p:cNvPr id="1660936" name="Object 8"/>
          <p:cNvGraphicFramePr>
            <a:graphicFrameLocks noChangeAspect="1"/>
          </p:cNvGraphicFramePr>
          <p:nvPr/>
        </p:nvGraphicFramePr>
        <p:xfrm>
          <a:off x="5364163" y="4292600"/>
          <a:ext cx="792162" cy="534988"/>
        </p:xfrm>
        <a:graphic>
          <a:graphicData uri="http://schemas.openxmlformats.org/presentationml/2006/ole">
            <p:oleObj spid="_x0000_s27661" name="公式" r:id="rId6" imgW="291973" imgH="203112" progId="Equation.3">
              <p:embed/>
            </p:oleObj>
          </a:graphicData>
        </a:graphic>
      </p:graphicFrame>
      <p:sp>
        <p:nvSpPr>
          <p:cNvPr id="1660937" name="Rectangle 9"/>
          <p:cNvSpPr>
            <a:spLocks noChangeArrowheads="1"/>
          </p:cNvSpPr>
          <p:nvPr/>
        </p:nvSpPr>
        <p:spPr bwMode="auto">
          <a:xfrm>
            <a:off x="1763713" y="981075"/>
            <a:ext cx="3614737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1676" tIns="35838" rIns="71676" bIns="35838" anchor="ctr">
            <a:spAutoFit/>
          </a:bodyPr>
          <a:lstStyle/>
          <a:p>
            <a:pPr defTabSz="717550"/>
            <a:r>
              <a:rPr lang="zh-CN" altLang="en-US" b="1">
                <a:ea typeface="宋体" pitchFamily="2" charset="-122"/>
              </a:rPr>
              <a:t>设总体</a:t>
            </a:r>
            <a:r>
              <a:rPr lang="en-US" altLang="zh-CN" b="1">
                <a:ea typeface="宋体" pitchFamily="2" charset="-122"/>
              </a:rPr>
              <a:t>X</a:t>
            </a:r>
            <a:r>
              <a:rPr lang="zh-CN" altLang="en-US" b="1">
                <a:ea typeface="宋体" pitchFamily="2" charset="-122"/>
              </a:rPr>
              <a:t>的概率密度为</a:t>
            </a:r>
          </a:p>
          <a:p>
            <a:pPr defTabSz="717550" eaLnBrk="0" hangingPunct="0"/>
            <a:endParaRPr lang="zh-CN" altLang="en-US" sz="1900">
              <a:ea typeface="宋体" pitchFamily="2" charset="-122"/>
            </a:endParaRPr>
          </a:p>
        </p:txBody>
      </p:sp>
      <p:sp>
        <p:nvSpPr>
          <p:cNvPr id="1660938" name="Rectangle 10"/>
          <p:cNvSpPr>
            <a:spLocks noChangeArrowheads="1"/>
          </p:cNvSpPr>
          <p:nvPr/>
        </p:nvSpPr>
        <p:spPr bwMode="auto">
          <a:xfrm>
            <a:off x="1258888" y="3644900"/>
            <a:ext cx="8572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1676" tIns="35838" rIns="71676" bIns="35838" anchor="ctr">
            <a:spAutoFit/>
          </a:bodyPr>
          <a:lstStyle/>
          <a:p>
            <a:pPr defTabSz="717550"/>
            <a:r>
              <a:rPr lang="zh-CN" altLang="en-US" b="1">
                <a:ea typeface="宋体" pitchFamily="2" charset="-122"/>
              </a:rPr>
              <a:t>其中</a:t>
            </a:r>
          </a:p>
        </p:txBody>
      </p:sp>
      <p:sp>
        <p:nvSpPr>
          <p:cNvPr id="1660939" name="Rectangle 11"/>
          <p:cNvSpPr>
            <a:spLocks noChangeArrowheads="1"/>
          </p:cNvSpPr>
          <p:nvPr/>
        </p:nvSpPr>
        <p:spPr bwMode="auto">
          <a:xfrm>
            <a:off x="3635375" y="3689350"/>
            <a:ext cx="26431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1676" tIns="35838" rIns="71676" bIns="35838" anchor="ctr">
            <a:spAutoFit/>
          </a:bodyPr>
          <a:lstStyle/>
          <a:p>
            <a:pPr defTabSz="717550"/>
            <a:r>
              <a:rPr lang="zh-CN" altLang="en-US" b="1">
                <a:ea typeface="宋体" pitchFamily="2" charset="-122"/>
              </a:rPr>
              <a:t>为待估参数，设</a:t>
            </a:r>
          </a:p>
        </p:txBody>
      </p:sp>
      <p:sp>
        <p:nvSpPr>
          <p:cNvPr id="1660940" name="Rectangle 12"/>
          <p:cNvSpPr>
            <a:spLocks noChangeArrowheads="1"/>
          </p:cNvSpPr>
          <p:nvPr/>
        </p:nvSpPr>
        <p:spPr bwMode="auto">
          <a:xfrm>
            <a:off x="1258888" y="4292600"/>
            <a:ext cx="397192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1676" tIns="35838" rIns="71676" bIns="35838" anchor="ctr">
            <a:spAutoFit/>
          </a:bodyPr>
          <a:lstStyle/>
          <a:p>
            <a:pPr defTabSz="717550"/>
            <a:r>
              <a:rPr lang="zh-CN" altLang="en-US" b="1">
                <a:ea typeface="宋体" pitchFamily="2" charset="-122"/>
              </a:rPr>
              <a:t>是来自</a:t>
            </a:r>
            <a:r>
              <a:rPr lang="en-US" altLang="zh-CN" b="1">
                <a:ea typeface="宋体" pitchFamily="2" charset="-122"/>
              </a:rPr>
              <a:t>X</a:t>
            </a:r>
            <a:r>
              <a:rPr lang="zh-CN" altLang="en-US" b="1">
                <a:ea typeface="宋体" pitchFamily="2" charset="-122"/>
              </a:rPr>
              <a:t>的一个样本，求</a:t>
            </a:r>
          </a:p>
        </p:txBody>
      </p:sp>
      <p:sp>
        <p:nvSpPr>
          <p:cNvPr id="1660941" name="Rectangle 13"/>
          <p:cNvSpPr>
            <a:spLocks noChangeArrowheads="1"/>
          </p:cNvSpPr>
          <p:nvPr/>
        </p:nvSpPr>
        <p:spPr bwMode="auto">
          <a:xfrm>
            <a:off x="6227763" y="4292600"/>
            <a:ext cx="201771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1676" tIns="35838" rIns="71676" bIns="35838" anchor="ctr">
            <a:spAutoFit/>
          </a:bodyPr>
          <a:lstStyle/>
          <a:p>
            <a:pPr defTabSz="717550"/>
            <a:r>
              <a:rPr lang="zh-CN" altLang="en-US" b="1">
                <a:ea typeface="宋体" pitchFamily="2" charset="-122"/>
              </a:rPr>
              <a:t>的矩估计量</a:t>
            </a:r>
            <a:r>
              <a:rPr lang="en-US" altLang="zh-CN" b="1"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0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0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60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60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60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60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60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60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60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60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60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60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60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60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60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60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60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60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60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60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0932" grpId="0"/>
      <p:bldP spid="1660937" grpId="0"/>
      <p:bldP spid="1660938" grpId="0"/>
      <p:bldP spid="1660939" grpId="0"/>
      <p:bldP spid="1660940" grpId="0"/>
      <p:bldP spid="166094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956" name="Rectangle 4"/>
          <p:cNvSpPr>
            <a:spLocks noChangeArrowheads="1"/>
          </p:cNvSpPr>
          <p:nvPr/>
        </p:nvSpPr>
        <p:spPr bwMode="auto">
          <a:xfrm>
            <a:off x="1187450" y="935038"/>
            <a:ext cx="5399088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1676" tIns="35838" rIns="71676" bIns="35838" anchor="ctr">
            <a:spAutoFit/>
          </a:bodyPr>
          <a:lstStyle/>
          <a:p>
            <a:pPr defTabSz="717550"/>
            <a:r>
              <a:rPr lang="zh-CN" altLang="en-US" b="1">
                <a:ea typeface="宋体" pitchFamily="2" charset="-122"/>
              </a:rPr>
              <a:t>解   总体</a:t>
            </a:r>
            <a:r>
              <a:rPr lang="en-US" altLang="zh-CN" b="1">
                <a:ea typeface="宋体" pitchFamily="2" charset="-122"/>
              </a:rPr>
              <a:t>X </a:t>
            </a:r>
            <a:r>
              <a:rPr lang="zh-CN" altLang="en-US" b="1">
                <a:ea typeface="宋体" pitchFamily="2" charset="-122"/>
              </a:rPr>
              <a:t>的一阶、二阶矩分别为</a:t>
            </a:r>
          </a:p>
        </p:txBody>
      </p:sp>
      <p:sp>
        <p:nvSpPr>
          <p:cNvPr id="28681" name="Rectangle 5"/>
          <p:cNvSpPr>
            <a:spLocks noChangeArrowheads="1"/>
          </p:cNvSpPr>
          <p:nvPr/>
        </p:nvSpPr>
        <p:spPr bwMode="auto">
          <a:xfrm>
            <a:off x="1057275" y="3768725"/>
            <a:ext cx="71691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61958" name="Object 6"/>
          <p:cNvGraphicFramePr>
            <a:graphicFrameLocks noChangeAspect="1"/>
          </p:cNvGraphicFramePr>
          <p:nvPr/>
        </p:nvGraphicFramePr>
        <p:xfrm>
          <a:off x="1619250" y="1773238"/>
          <a:ext cx="5616575" cy="957262"/>
        </p:xfrm>
        <a:graphic>
          <a:graphicData uri="http://schemas.openxmlformats.org/presentationml/2006/ole">
            <p:oleObj spid="_x0000_s28686" name="公式" r:id="rId3" imgW="2324100" imgH="393700" progId="Equation.3">
              <p:embed/>
            </p:oleObj>
          </a:graphicData>
        </a:graphic>
      </p:graphicFrame>
      <p:sp>
        <p:nvSpPr>
          <p:cNvPr id="28682" name="Rectangle 7"/>
          <p:cNvSpPr>
            <a:spLocks noChangeArrowheads="1"/>
          </p:cNvSpPr>
          <p:nvPr/>
        </p:nvSpPr>
        <p:spPr bwMode="auto">
          <a:xfrm>
            <a:off x="1057275" y="3768725"/>
            <a:ext cx="71691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61960" name="Object 8"/>
          <p:cNvGraphicFramePr>
            <a:graphicFrameLocks noChangeAspect="1"/>
          </p:cNvGraphicFramePr>
          <p:nvPr/>
        </p:nvGraphicFramePr>
        <p:xfrm>
          <a:off x="1476375" y="2852738"/>
          <a:ext cx="6983413" cy="906462"/>
        </p:xfrm>
        <a:graphic>
          <a:graphicData uri="http://schemas.openxmlformats.org/presentationml/2006/ole">
            <p:oleObj spid="_x0000_s28687" name="公式" r:id="rId4" imgW="3048000" imgH="393700" progId="Equation.3">
              <p:embed/>
            </p:oleObj>
          </a:graphicData>
        </a:graphic>
      </p:graphicFrame>
      <p:graphicFrame>
        <p:nvGraphicFramePr>
          <p:cNvPr id="1661961" name="Object 9"/>
          <p:cNvGraphicFramePr>
            <a:graphicFrameLocks noChangeAspect="1"/>
          </p:cNvGraphicFramePr>
          <p:nvPr/>
        </p:nvGraphicFramePr>
        <p:xfrm>
          <a:off x="5148263" y="4005263"/>
          <a:ext cx="434975" cy="369887"/>
        </p:xfrm>
        <a:graphic>
          <a:graphicData uri="http://schemas.openxmlformats.org/presentationml/2006/ole">
            <p:oleObj spid="_x0000_s28688" name="公式" r:id="rId5" imgW="253780" imgH="215713" progId="Equation.3">
              <p:embed/>
            </p:oleObj>
          </a:graphicData>
        </a:graphic>
      </p:graphicFrame>
      <p:graphicFrame>
        <p:nvGraphicFramePr>
          <p:cNvPr id="1661962" name="Object 10"/>
          <p:cNvGraphicFramePr>
            <a:graphicFrameLocks noChangeAspect="1"/>
          </p:cNvGraphicFramePr>
          <p:nvPr/>
        </p:nvGraphicFramePr>
        <p:xfrm>
          <a:off x="5795963" y="4005263"/>
          <a:ext cx="338137" cy="371475"/>
        </p:xfrm>
        <a:graphic>
          <a:graphicData uri="http://schemas.openxmlformats.org/presentationml/2006/ole">
            <p:oleObj spid="_x0000_s28689" name="公式" r:id="rId6" imgW="203024" imgH="215713" progId="Equation.3">
              <p:embed/>
            </p:oleObj>
          </a:graphicData>
        </a:graphic>
      </p:graphicFrame>
      <p:graphicFrame>
        <p:nvGraphicFramePr>
          <p:cNvPr id="1661963" name="Object 11"/>
          <p:cNvGraphicFramePr>
            <a:graphicFrameLocks noChangeAspect="1"/>
          </p:cNvGraphicFramePr>
          <p:nvPr/>
        </p:nvGraphicFramePr>
        <p:xfrm>
          <a:off x="3851275" y="4437063"/>
          <a:ext cx="1049338" cy="536575"/>
        </p:xfrm>
        <a:graphic>
          <a:graphicData uri="http://schemas.openxmlformats.org/presentationml/2006/ole">
            <p:oleObj spid="_x0000_s28690" name="公式" r:id="rId7" imgW="431613" imgH="215806" progId="Equation.3">
              <p:embed/>
            </p:oleObj>
          </a:graphicData>
        </a:graphic>
      </p:graphicFrame>
      <p:sp>
        <p:nvSpPr>
          <p:cNvPr id="1661964" name="Rectangle 12"/>
          <p:cNvSpPr>
            <a:spLocks noChangeArrowheads="1"/>
          </p:cNvSpPr>
          <p:nvPr/>
        </p:nvSpPr>
        <p:spPr bwMode="auto">
          <a:xfrm>
            <a:off x="971550" y="3860800"/>
            <a:ext cx="407193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1676" tIns="35838" rIns="71676" bIns="35838" anchor="ctr">
            <a:spAutoFit/>
          </a:bodyPr>
          <a:lstStyle/>
          <a:p>
            <a:pPr defTabSz="717550"/>
            <a:r>
              <a:rPr lang="zh-CN" altLang="en-US" b="1">
                <a:ea typeface="宋体" pitchFamily="2" charset="-122"/>
              </a:rPr>
              <a:t>分别以一阶、二阶样本矩</a:t>
            </a:r>
          </a:p>
        </p:txBody>
      </p:sp>
      <p:sp>
        <p:nvSpPr>
          <p:cNvPr id="28684" name="Rectangle 13"/>
          <p:cNvSpPr>
            <a:spLocks noChangeArrowheads="1"/>
          </p:cNvSpPr>
          <p:nvPr/>
        </p:nvSpPr>
        <p:spPr bwMode="auto">
          <a:xfrm>
            <a:off x="1763713" y="3760788"/>
            <a:ext cx="71691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61966" name="Rectangle 14"/>
          <p:cNvSpPr>
            <a:spLocks noChangeArrowheads="1"/>
          </p:cNvSpPr>
          <p:nvPr/>
        </p:nvSpPr>
        <p:spPr bwMode="auto">
          <a:xfrm>
            <a:off x="1187450" y="4437063"/>
            <a:ext cx="2643188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1676" tIns="35838" rIns="71676" bIns="35838" anchor="ctr">
            <a:spAutoFit/>
          </a:bodyPr>
          <a:lstStyle/>
          <a:p>
            <a:pPr defTabSz="717550"/>
            <a:r>
              <a:rPr lang="zh-CN" altLang="en-US" b="1">
                <a:ea typeface="宋体" pitchFamily="2" charset="-122"/>
              </a:rPr>
              <a:t>代替上两式中的</a:t>
            </a:r>
          </a:p>
        </p:txBody>
      </p:sp>
      <p:sp>
        <p:nvSpPr>
          <p:cNvPr id="1661967" name="Rectangle 15"/>
          <p:cNvSpPr>
            <a:spLocks noChangeArrowheads="1"/>
          </p:cNvSpPr>
          <p:nvPr/>
        </p:nvSpPr>
        <p:spPr bwMode="auto">
          <a:xfrm>
            <a:off x="5219700" y="4535488"/>
            <a:ext cx="395288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 anchor="ctr">
            <a:spAutoFit/>
          </a:bodyPr>
          <a:lstStyle/>
          <a:p>
            <a:pPr defTabSz="717550"/>
            <a:r>
              <a:rPr lang="zh-CN" altLang="en-US" b="1">
                <a:ea typeface="宋体" pitchFamily="2" charset="-122"/>
              </a:rPr>
              <a:t>有</a:t>
            </a:r>
          </a:p>
        </p:txBody>
      </p:sp>
      <p:graphicFrame>
        <p:nvGraphicFramePr>
          <p:cNvPr id="1661969" name="Object 17"/>
          <p:cNvGraphicFramePr>
            <a:graphicFrameLocks noChangeAspect="1"/>
          </p:cNvGraphicFramePr>
          <p:nvPr/>
        </p:nvGraphicFramePr>
        <p:xfrm>
          <a:off x="2484438" y="5084763"/>
          <a:ext cx="3633787" cy="1354137"/>
        </p:xfrm>
        <a:graphic>
          <a:graphicData uri="http://schemas.openxmlformats.org/presentationml/2006/ole">
            <p:oleObj spid="_x0000_s28691" name="公式" r:id="rId8" imgW="1282700" imgH="482600" progId="Equation.3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6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6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6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6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6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6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6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1956" grpId="0"/>
      <p:bldP spid="1661964" grpId="0"/>
      <p:bldP spid="1661966" grpId="0"/>
      <p:bldP spid="16619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682750" y="2933700"/>
            <a:ext cx="1809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sz="3200" b="1"/>
              <a:t>参数估计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10000" y="2262188"/>
            <a:ext cx="3124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3200" b="1"/>
              <a:t>点估计</a:t>
            </a:r>
            <a:endParaRPr lang="zh-CN" alt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810000" y="3786188"/>
            <a:ext cx="2667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3200" b="1"/>
              <a:t>区间估计</a:t>
            </a:r>
            <a:endParaRPr lang="zh-CN" altLang="en-US"/>
          </a:p>
        </p:txBody>
      </p:sp>
      <p:graphicFrame>
        <p:nvGraphicFramePr>
          <p:cNvPr id="165888" name="Object 1024"/>
          <p:cNvGraphicFramePr>
            <a:graphicFrameLocks noChangeAspect="1"/>
          </p:cNvGraphicFramePr>
          <p:nvPr/>
        </p:nvGraphicFramePr>
        <p:xfrm>
          <a:off x="3341688" y="2673350"/>
          <a:ext cx="773112" cy="1098550"/>
        </p:xfrm>
        <a:graphic>
          <a:graphicData uri="http://schemas.openxmlformats.org/presentationml/2006/ole">
            <p:oleObj spid="_x0000_s272388" name="公式" r:id="rId3" imgW="3651840" imgH="5173200" progId="Equation.3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5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  <p:bldP spid="25603" grpId="0" autoUpdateAnimBg="0"/>
      <p:bldP spid="25604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2986" name="Object 10"/>
          <p:cNvGraphicFramePr>
            <a:graphicFrameLocks noChangeAspect="1"/>
          </p:cNvGraphicFramePr>
          <p:nvPr/>
        </p:nvGraphicFramePr>
        <p:xfrm>
          <a:off x="2551113" y="1971675"/>
          <a:ext cx="490537" cy="350838"/>
        </p:xfrm>
        <a:graphic>
          <a:graphicData uri="http://schemas.openxmlformats.org/presentationml/2006/ole">
            <p:oleObj spid="_x0000_s29710" name="公式" r:id="rId3" imgW="330057" imgH="203112" progId="Equation.3">
              <p:embed/>
            </p:oleObj>
          </a:graphicData>
        </a:graphic>
      </p:graphicFrame>
      <p:graphicFrame>
        <p:nvGraphicFramePr>
          <p:cNvPr id="1662987" name="Object 11"/>
          <p:cNvGraphicFramePr>
            <a:graphicFrameLocks noChangeAspect="1"/>
          </p:cNvGraphicFramePr>
          <p:nvPr/>
        </p:nvGraphicFramePr>
        <p:xfrm>
          <a:off x="4017963" y="1995488"/>
          <a:ext cx="515937" cy="350837"/>
        </p:xfrm>
        <a:graphic>
          <a:graphicData uri="http://schemas.openxmlformats.org/presentationml/2006/ole">
            <p:oleObj spid="_x0000_s29711" name="公式" r:id="rId4" imgW="291973" imgH="203112" progId="Equation.3">
              <p:embed/>
            </p:oleObj>
          </a:graphicData>
        </a:graphic>
      </p:graphicFrame>
      <p:sp>
        <p:nvSpPr>
          <p:cNvPr id="1662988" name="Rectangle 12"/>
          <p:cNvSpPr>
            <a:spLocks noChangeArrowheads="1"/>
          </p:cNvSpPr>
          <p:nvPr/>
        </p:nvSpPr>
        <p:spPr bwMode="auto">
          <a:xfrm>
            <a:off x="1308100" y="1893888"/>
            <a:ext cx="1266825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1676" tIns="35838" rIns="71676" bIns="35838" anchor="ctr">
            <a:spAutoFit/>
          </a:bodyPr>
          <a:lstStyle/>
          <a:p>
            <a:pPr defTabSz="717550"/>
            <a:r>
              <a:rPr lang="zh-CN" altLang="en-US" sz="2200" b="1">
                <a:ea typeface="宋体" pitchFamily="2" charset="-122"/>
              </a:rPr>
              <a:t>从中解得</a:t>
            </a:r>
          </a:p>
        </p:txBody>
      </p:sp>
      <p:sp>
        <p:nvSpPr>
          <p:cNvPr id="1662989" name="Rectangle 13"/>
          <p:cNvSpPr>
            <a:spLocks noChangeArrowheads="1"/>
          </p:cNvSpPr>
          <p:nvPr/>
        </p:nvSpPr>
        <p:spPr bwMode="auto">
          <a:xfrm>
            <a:off x="3059113" y="1916113"/>
            <a:ext cx="985837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1676" tIns="35838" rIns="71676" bIns="35838" anchor="ctr">
            <a:spAutoFit/>
          </a:bodyPr>
          <a:lstStyle/>
          <a:p>
            <a:pPr defTabSz="717550"/>
            <a:r>
              <a:rPr lang="zh-CN" altLang="en-US" sz="2200" b="1">
                <a:ea typeface="宋体" pitchFamily="2" charset="-122"/>
              </a:rPr>
              <a:t>即得到</a:t>
            </a:r>
          </a:p>
        </p:txBody>
      </p:sp>
      <p:sp>
        <p:nvSpPr>
          <p:cNvPr id="1662990" name="Rectangle 14"/>
          <p:cNvSpPr>
            <a:spLocks noChangeArrowheads="1"/>
          </p:cNvSpPr>
          <p:nvPr/>
        </p:nvSpPr>
        <p:spPr bwMode="auto">
          <a:xfrm>
            <a:off x="4525963" y="1916113"/>
            <a:ext cx="18288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1676" tIns="35838" rIns="71676" bIns="35838" anchor="ctr">
            <a:spAutoFit/>
          </a:bodyPr>
          <a:lstStyle/>
          <a:p>
            <a:pPr defTabSz="717550"/>
            <a:r>
              <a:rPr lang="zh-CN" altLang="en-US" sz="2200" b="1">
                <a:ea typeface="宋体" pitchFamily="2" charset="-122"/>
              </a:rPr>
              <a:t>的矩估计量为</a:t>
            </a:r>
          </a:p>
        </p:txBody>
      </p:sp>
      <p:sp>
        <p:nvSpPr>
          <p:cNvPr id="29707" name="Rectangle 15"/>
          <p:cNvSpPr>
            <a:spLocks noChangeArrowheads="1"/>
          </p:cNvSpPr>
          <p:nvPr/>
        </p:nvSpPr>
        <p:spPr bwMode="auto">
          <a:xfrm>
            <a:off x="715963" y="3792538"/>
            <a:ext cx="71691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62992" name="Object 16"/>
          <p:cNvGraphicFramePr>
            <a:graphicFrameLocks noChangeAspect="1"/>
          </p:cNvGraphicFramePr>
          <p:nvPr/>
        </p:nvGraphicFramePr>
        <p:xfrm>
          <a:off x="1403350" y="2708275"/>
          <a:ext cx="6913563" cy="1247775"/>
        </p:xfrm>
        <a:graphic>
          <a:graphicData uri="http://schemas.openxmlformats.org/presentationml/2006/ole">
            <p:oleObj spid="_x0000_s29712" name="公式" r:id="rId5" imgW="2692400" imgH="482600" progId="Equation.3">
              <p:embed/>
            </p:oleObj>
          </a:graphicData>
        </a:graphic>
      </p:graphicFrame>
      <p:sp>
        <p:nvSpPr>
          <p:cNvPr id="29708" name="Rectangle 17"/>
          <p:cNvSpPr>
            <a:spLocks noChangeArrowheads="1"/>
          </p:cNvSpPr>
          <p:nvPr/>
        </p:nvSpPr>
        <p:spPr bwMode="auto">
          <a:xfrm>
            <a:off x="715963" y="3792538"/>
            <a:ext cx="71691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62994" name="Object 18"/>
          <p:cNvGraphicFramePr>
            <a:graphicFrameLocks noChangeAspect="1"/>
          </p:cNvGraphicFramePr>
          <p:nvPr/>
        </p:nvGraphicFramePr>
        <p:xfrm>
          <a:off x="1476375" y="4365625"/>
          <a:ext cx="6343650" cy="1433513"/>
        </p:xfrm>
        <a:graphic>
          <a:graphicData uri="http://schemas.openxmlformats.org/presentationml/2006/ole">
            <p:oleObj spid="_x0000_s29713" name="公式" r:id="rId6" imgW="2146300" imgH="482600" progId="Equation.3">
              <p:embed/>
            </p:oleObj>
          </a:graphicData>
        </a:graphic>
      </p:graphicFrame>
      <p:graphicFrame>
        <p:nvGraphicFramePr>
          <p:cNvPr id="1662997" name="Object 21"/>
          <p:cNvGraphicFramePr>
            <a:graphicFrameLocks noChangeAspect="1"/>
          </p:cNvGraphicFramePr>
          <p:nvPr/>
        </p:nvGraphicFramePr>
        <p:xfrm>
          <a:off x="1277938" y="404813"/>
          <a:ext cx="2501900" cy="1157287"/>
        </p:xfrm>
        <a:graphic>
          <a:graphicData uri="http://schemas.openxmlformats.org/presentationml/2006/ole">
            <p:oleObj spid="_x0000_s29714" name="公式" r:id="rId7" imgW="21042360" imgH="10356120" progId="Equation.3">
              <p:embed/>
            </p:oleObj>
          </a:graphicData>
        </a:graphic>
      </p:graphicFrame>
      <p:graphicFrame>
        <p:nvGraphicFramePr>
          <p:cNvPr id="1663000" name="Object 24"/>
          <p:cNvGraphicFramePr>
            <a:graphicFrameLocks noChangeAspect="1"/>
          </p:cNvGraphicFramePr>
          <p:nvPr/>
        </p:nvGraphicFramePr>
        <p:xfrm>
          <a:off x="4211638" y="476250"/>
          <a:ext cx="2466975" cy="1108075"/>
        </p:xfrm>
        <a:graphic>
          <a:graphicData uri="http://schemas.openxmlformats.org/presentationml/2006/ole">
            <p:oleObj spid="_x0000_s29715" name="公式" r:id="rId8" imgW="21652560" imgH="10356120" progId="Equation.3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6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6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6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6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6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6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2988" grpId="0"/>
      <p:bldP spid="1662989" grpId="0"/>
      <p:bldP spid="166299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4"/>
          <p:cNvGraphicFramePr>
            <a:graphicFrameLocks noChangeAspect="1"/>
          </p:cNvGraphicFramePr>
          <p:nvPr/>
        </p:nvGraphicFramePr>
        <p:xfrm>
          <a:off x="1403350" y="1773238"/>
          <a:ext cx="6913563" cy="1479550"/>
        </p:xfrm>
        <a:graphic>
          <a:graphicData uri="http://schemas.openxmlformats.org/presentationml/2006/ole">
            <p:oleObj spid="_x0000_s30736" name="公式" r:id="rId3" imgW="3263900" imgH="698500" progId="Equation.3">
              <p:embed/>
            </p:oleObj>
          </a:graphicData>
        </a:graphic>
      </p:graphicFrame>
      <p:sp>
        <p:nvSpPr>
          <p:cNvPr id="1664005" name="Text Box 5"/>
          <p:cNvSpPr txBox="1">
            <a:spLocks noChangeArrowheads="1"/>
          </p:cNvSpPr>
          <p:nvPr/>
        </p:nvSpPr>
        <p:spPr bwMode="auto">
          <a:xfrm>
            <a:off x="1368425" y="3206750"/>
            <a:ext cx="149383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解</a:t>
            </a:r>
          </a:p>
        </p:txBody>
      </p:sp>
      <p:graphicFrame>
        <p:nvGraphicFramePr>
          <p:cNvPr id="1664006" name="Object 6"/>
          <p:cNvGraphicFramePr>
            <a:graphicFrameLocks noChangeAspect="1"/>
          </p:cNvGraphicFramePr>
          <p:nvPr/>
        </p:nvGraphicFramePr>
        <p:xfrm>
          <a:off x="2051050" y="3284538"/>
          <a:ext cx="2232025" cy="466725"/>
        </p:xfrm>
        <a:graphic>
          <a:graphicData uri="http://schemas.openxmlformats.org/presentationml/2006/ole">
            <p:oleObj spid="_x0000_s30737" name="公式" r:id="rId4" imgW="1028254" imgH="215806" progId="Equation.3">
              <p:embed/>
            </p:oleObj>
          </a:graphicData>
        </a:graphic>
      </p:graphicFrame>
      <p:graphicFrame>
        <p:nvGraphicFramePr>
          <p:cNvPr id="1664007" name="Object 7"/>
          <p:cNvGraphicFramePr>
            <a:graphicFrameLocks noChangeAspect="1"/>
          </p:cNvGraphicFramePr>
          <p:nvPr/>
        </p:nvGraphicFramePr>
        <p:xfrm>
          <a:off x="4427538" y="3141663"/>
          <a:ext cx="666750" cy="792162"/>
        </p:xfrm>
        <a:graphic>
          <a:graphicData uri="http://schemas.openxmlformats.org/presentationml/2006/ole">
            <p:oleObj spid="_x0000_s30738" name="公式" r:id="rId5" imgW="330057" imgH="393529" progId="Equation.3">
              <p:embed/>
            </p:oleObj>
          </a:graphicData>
        </a:graphic>
      </p:graphicFrame>
      <p:sp>
        <p:nvSpPr>
          <p:cNvPr id="1664008" name="Text Box 8"/>
          <p:cNvSpPr txBox="1">
            <a:spLocks noChangeArrowheads="1"/>
          </p:cNvSpPr>
          <p:nvPr/>
        </p:nvSpPr>
        <p:spPr bwMode="auto">
          <a:xfrm>
            <a:off x="1331913" y="4005263"/>
            <a:ext cx="25098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b="1">
                <a:latin typeface="宋体" pitchFamily="2" charset="-122"/>
                <a:ea typeface="宋体" pitchFamily="2" charset="-122"/>
              </a:rPr>
              <a:t>根据矩估计法,</a:t>
            </a:r>
          </a:p>
        </p:txBody>
      </p:sp>
      <p:graphicFrame>
        <p:nvGraphicFramePr>
          <p:cNvPr id="1664009" name="Object 9"/>
          <p:cNvGraphicFramePr>
            <a:graphicFrameLocks noChangeAspect="1"/>
          </p:cNvGraphicFramePr>
          <p:nvPr/>
        </p:nvGraphicFramePr>
        <p:xfrm>
          <a:off x="4427538" y="3789363"/>
          <a:ext cx="2562225" cy="969962"/>
        </p:xfrm>
        <a:graphic>
          <a:graphicData uri="http://schemas.openxmlformats.org/presentationml/2006/ole">
            <p:oleObj spid="_x0000_s30739" name="公式" r:id="rId6" imgW="1143000" imgH="431800" progId="Equation.3">
              <p:embed/>
            </p:oleObj>
          </a:graphicData>
        </a:graphic>
      </p:graphicFrame>
      <p:graphicFrame>
        <p:nvGraphicFramePr>
          <p:cNvPr id="1664010" name="Object 10"/>
          <p:cNvGraphicFramePr>
            <a:graphicFrameLocks noChangeAspect="1"/>
          </p:cNvGraphicFramePr>
          <p:nvPr/>
        </p:nvGraphicFramePr>
        <p:xfrm>
          <a:off x="1619250" y="5157788"/>
          <a:ext cx="6432550" cy="668337"/>
        </p:xfrm>
        <a:graphic>
          <a:graphicData uri="http://schemas.openxmlformats.org/presentationml/2006/ole">
            <p:oleObj spid="_x0000_s30740" name="公式" r:id="rId7" imgW="2336800" imgH="241300" progId="Equation.3">
              <p:embed/>
            </p:oleObj>
          </a:graphicData>
        </a:graphic>
      </p:graphicFrame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1336675" y="1724025"/>
            <a:ext cx="10160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b="1">
                <a:latin typeface="黑体" pitchFamily="49" charset="-122"/>
                <a:ea typeface="宋体" pitchFamily="2" charset="-122"/>
              </a:rPr>
              <a:t>例</a:t>
            </a:r>
            <a:endParaRPr lang="en-US" altLang="zh-CN" b="1">
              <a:ea typeface="宋体" pitchFamily="2" charset="-122"/>
            </a:endParaRPr>
          </a:p>
        </p:txBody>
      </p:sp>
      <p:graphicFrame>
        <p:nvGraphicFramePr>
          <p:cNvPr id="30727" name="Object 12"/>
          <p:cNvGraphicFramePr>
            <a:graphicFrameLocks noChangeAspect="1"/>
          </p:cNvGraphicFramePr>
          <p:nvPr/>
        </p:nvGraphicFramePr>
        <p:xfrm>
          <a:off x="4224338" y="3629025"/>
          <a:ext cx="90487" cy="169863"/>
        </p:xfrm>
        <a:graphic>
          <a:graphicData uri="http://schemas.openxmlformats.org/presentationml/2006/ole">
            <p:oleObj spid="_x0000_s30741" name="公式" r:id="rId8" imgW="114151" imgH="215619" progId="Equation.3">
              <p:embed/>
            </p:oleObj>
          </a:graphicData>
        </a:graphic>
      </p:graphicFrame>
      <p:graphicFrame>
        <p:nvGraphicFramePr>
          <p:cNvPr id="30728" name="Object 13"/>
          <p:cNvGraphicFramePr>
            <a:graphicFrameLocks noChangeAspect="1"/>
          </p:cNvGraphicFramePr>
          <p:nvPr/>
        </p:nvGraphicFramePr>
        <p:xfrm>
          <a:off x="4224338" y="3629025"/>
          <a:ext cx="90487" cy="169863"/>
        </p:xfrm>
        <a:graphic>
          <a:graphicData uri="http://schemas.openxmlformats.org/presentationml/2006/ole">
            <p:oleObj spid="_x0000_s30742" name="公式" r:id="rId9" imgW="114151" imgH="215619" progId="Equation.3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6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6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6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4005" grpId="0" autoUpdateAnimBg="0"/>
      <p:bldP spid="166400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4"/>
          <p:cNvGraphicFramePr>
            <a:graphicFrameLocks noChangeAspect="1"/>
          </p:cNvGraphicFramePr>
          <p:nvPr/>
        </p:nvGraphicFramePr>
        <p:xfrm>
          <a:off x="1619250" y="620713"/>
          <a:ext cx="7345363" cy="1547812"/>
        </p:xfrm>
        <a:graphic>
          <a:graphicData uri="http://schemas.openxmlformats.org/presentationml/2006/ole">
            <p:oleObj spid="_x0000_s31764" name="公式" r:id="rId3" imgW="3314700" imgH="698500" progId="Equation.3">
              <p:embed/>
            </p:oleObj>
          </a:graphicData>
        </a:graphic>
      </p:graphicFrame>
      <p:sp>
        <p:nvSpPr>
          <p:cNvPr id="1665029" name="Text Box 5"/>
          <p:cNvSpPr txBox="1">
            <a:spLocks noChangeArrowheads="1"/>
          </p:cNvSpPr>
          <p:nvPr/>
        </p:nvSpPr>
        <p:spPr bwMode="auto">
          <a:xfrm>
            <a:off x="1403350" y="2276475"/>
            <a:ext cx="14922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b="1">
                <a:solidFill>
                  <a:srgbClr val="FF0066"/>
                </a:solidFill>
                <a:ea typeface="宋体" pitchFamily="2" charset="-122"/>
              </a:rPr>
              <a:t>解</a:t>
            </a:r>
          </a:p>
        </p:txBody>
      </p:sp>
      <p:graphicFrame>
        <p:nvGraphicFramePr>
          <p:cNvPr id="1665030" name="Object 6"/>
          <p:cNvGraphicFramePr>
            <a:graphicFrameLocks noChangeAspect="1"/>
          </p:cNvGraphicFramePr>
          <p:nvPr/>
        </p:nvGraphicFramePr>
        <p:xfrm>
          <a:off x="2339975" y="2492375"/>
          <a:ext cx="1871663" cy="590550"/>
        </p:xfrm>
        <a:graphic>
          <a:graphicData uri="http://schemas.openxmlformats.org/presentationml/2006/ole">
            <p:oleObj spid="_x0000_s31765" name="公式" r:id="rId4" imgW="685502" imgH="215806" progId="Equation.3">
              <p:embed/>
            </p:oleObj>
          </a:graphicData>
        </a:graphic>
      </p:graphicFrame>
      <p:graphicFrame>
        <p:nvGraphicFramePr>
          <p:cNvPr id="1665031" name="Object 7"/>
          <p:cNvGraphicFramePr>
            <a:graphicFrameLocks noChangeAspect="1"/>
          </p:cNvGraphicFramePr>
          <p:nvPr/>
        </p:nvGraphicFramePr>
        <p:xfrm>
          <a:off x="4284663" y="2349500"/>
          <a:ext cx="1081087" cy="796925"/>
        </p:xfrm>
        <a:graphic>
          <a:graphicData uri="http://schemas.openxmlformats.org/presentationml/2006/ole">
            <p:oleObj spid="_x0000_s31766" name="公式" r:id="rId5" imgW="533169" imgH="393529" progId="Equation.3">
              <p:embed/>
            </p:oleObj>
          </a:graphicData>
        </a:graphic>
      </p:graphicFrame>
      <p:graphicFrame>
        <p:nvGraphicFramePr>
          <p:cNvPr id="1665032" name="Object 8"/>
          <p:cNvGraphicFramePr>
            <a:graphicFrameLocks noChangeAspect="1"/>
          </p:cNvGraphicFramePr>
          <p:nvPr/>
        </p:nvGraphicFramePr>
        <p:xfrm>
          <a:off x="1619250" y="3284538"/>
          <a:ext cx="1873250" cy="554037"/>
        </p:xfrm>
        <a:graphic>
          <a:graphicData uri="http://schemas.openxmlformats.org/presentationml/2006/ole">
            <p:oleObj spid="_x0000_s31767" name="公式" r:id="rId6" imgW="774364" imgH="228501" progId="Equation.3">
              <p:embed/>
            </p:oleObj>
          </a:graphicData>
        </a:graphic>
      </p:graphicFrame>
      <p:graphicFrame>
        <p:nvGraphicFramePr>
          <p:cNvPr id="1665033" name="Object 9"/>
          <p:cNvGraphicFramePr>
            <a:graphicFrameLocks noChangeAspect="1"/>
          </p:cNvGraphicFramePr>
          <p:nvPr/>
        </p:nvGraphicFramePr>
        <p:xfrm>
          <a:off x="6156325" y="3141663"/>
          <a:ext cx="2808288" cy="881062"/>
        </p:xfrm>
        <a:graphic>
          <a:graphicData uri="http://schemas.openxmlformats.org/presentationml/2006/ole">
            <p:oleObj spid="_x0000_s31768" name="公式" r:id="rId7" imgW="1333500" imgH="419100" progId="Equation.3">
              <p:embed/>
            </p:oleObj>
          </a:graphicData>
        </a:graphic>
      </p:graphicFrame>
      <p:graphicFrame>
        <p:nvGraphicFramePr>
          <p:cNvPr id="1665034" name="Object 10"/>
          <p:cNvGraphicFramePr>
            <a:graphicFrameLocks noChangeAspect="1"/>
          </p:cNvGraphicFramePr>
          <p:nvPr/>
        </p:nvGraphicFramePr>
        <p:xfrm>
          <a:off x="3419475" y="3284538"/>
          <a:ext cx="2714625" cy="542925"/>
        </p:xfrm>
        <a:graphic>
          <a:graphicData uri="http://schemas.openxmlformats.org/presentationml/2006/ole">
            <p:oleObj spid="_x0000_s31769" name="公式" r:id="rId8" imgW="1143000" imgH="228600" progId="Equation.3">
              <p:embed/>
            </p:oleObj>
          </a:graphicData>
        </a:graphic>
      </p:graphicFrame>
      <p:graphicFrame>
        <p:nvGraphicFramePr>
          <p:cNvPr id="1665035" name="Object 11"/>
          <p:cNvGraphicFramePr>
            <a:graphicFrameLocks noChangeAspect="1"/>
          </p:cNvGraphicFramePr>
          <p:nvPr/>
        </p:nvGraphicFramePr>
        <p:xfrm>
          <a:off x="1692275" y="4005263"/>
          <a:ext cx="3384550" cy="974725"/>
        </p:xfrm>
        <a:graphic>
          <a:graphicData uri="http://schemas.openxmlformats.org/presentationml/2006/ole">
            <p:oleObj spid="_x0000_s31770" name="公式" r:id="rId9" imgW="1497950" imgH="431613" progId="Equation.3">
              <p:embed/>
            </p:oleObj>
          </a:graphicData>
        </a:graphic>
      </p:graphicFrame>
      <p:graphicFrame>
        <p:nvGraphicFramePr>
          <p:cNvPr id="1665036" name="Object 12"/>
          <p:cNvGraphicFramePr>
            <a:graphicFrameLocks noChangeAspect="1"/>
          </p:cNvGraphicFramePr>
          <p:nvPr/>
        </p:nvGraphicFramePr>
        <p:xfrm>
          <a:off x="1619250" y="5229225"/>
          <a:ext cx="2952750" cy="854075"/>
        </p:xfrm>
        <a:graphic>
          <a:graphicData uri="http://schemas.openxmlformats.org/presentationml/2006/ole">
            <p:oleObj spid="_x0000_s31771" name="公式" r:id="rId10" imgW="1447800" imgH="419100" progId="Equation.3">
              <p:embed/>
            </p:oleObj>
          </a:graphicData>
        </a:graphic>
      </p:graphicFrame>
      <p:graphicFrame>
        <p:nvGraphicFramePr>
          <p:cNvPr id="1665037" name="Object 13"/>
          <p:cNvGraphicFramePr>
            <a:graphicFrameLocks noChangeAspect="1"/>
          </p:cNvGraphicFramePr>
          <p:nvPr/>
        </p:nvGraphicFramePr>
        <p:xfrm>
          <a:off x="4643438" y="5229225"/>
          <a:ext cx="1662112" cy="993775"/>
        </p:xfrm>
        <a:graphic>
          <a:graphicData uri="http://schemas.openxmlformats.org/presentationml/2006/ole">
            <p:oleObj spid="_x0000_s31772" name="公式" r:id="rId11" imgW="723586" imgH="431613" progId="Equation.3">
              <p:embed/>
            </p:oleObj>
          </a:graphicData>
        </a:graphic>
      </p:graphicFrame>
      <p:sp>
        <p:nvSpPr>
          <p:cNvPr id="31756" name="Text Box 14"/>
          <p:cNvSpPr txBox="1">
            <a:spLocks noChangeArrowheads="1"/>
          </p:cNvSpPr>
          <p:nvPr/>
        </p:nvSpPr>
        <p:spPr bwMode="auto">
          <a:xfrm>
            <a:off x="1187450" y="620713"/>
            <a:ext cx="10160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b="1">
                <a:solidFill>
                  <a:srgbClr val="FF0066"/>
                </a:solidFill>
                <a:latin typeface="黑体" pitchFamily="49" charset="-122"/>
                <a:ea typeface="宋体" pitchFamily="2" charset="-122"/>
              </a:rPr>
              <a:t>例</a:t>
            </a:r>
            <a:endParaRPr lang="en-US" altLang="zh-CN" b="1">
              <a:solidFill>
                <a:srgbClr val="FF0066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65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65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65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6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6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65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5029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4"/>
          <p:cNvGraphicFramePr>
            <a:graphicFrameLocks noChangeAspect="1"/>
          </p:cNvGraphicFramePr>
          <p:nvPr/>
        </p:nvGraphicFramePr>
        <p:xfrm>
          <a:off x="1835150" y="1700213"/>
          <a:ext cx="4144963" cy="1414462"/>
        </p:xfrm>
        <a:graphic>
          <a:graphicData uri="http://schemas.openxmlformats.org/presentationml/2006/ole">
            <p:oleObj spid="_x0000_s32780" name="公式" r:id="rId3" imgW="1638300" imgH="558800" progId="Equation.3">
              <p:embed/>
            </p:oleObj>
          </a:graphicData>
        </a:graphic>
      </p:graphicFrame>
      <p:sp>
        <p:nvSpPr>
          <p:cNvPr id="1666053" name="Text Box 5"/>
          <p:cNvSpPr txBox="1">
            <a:spLocks noChangeArrowheads="1"/>
          </p:cNvSpPr>
          <p:nvPr/>
        </p:nvSpPr>
        <p:spPr bwMode="auto">
          <a:xfrm>
            <a:off x="1116013" y="3141663"/>
            <a:ext cx="7046912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b="1">
                <a:latin typeface="宋体" pitchFamily="2" charset="-122"/>
                <a:ea typeface="宋体" pitchFamily="2" charset="-122"/>
              </a:rPr>
              <a:t>解方程组得到</a:t>
            </a:r>
            <a:r>
              <a:rPr lang="en-US" altLang="zh-CN" b="1" i="1">
                <a:latin typeface="宋体" pitchFamily="2" charset="-122"/>
                <a:ea typeface="宋体" pitchFamily="2" charset="-122"/>
              </a:rPr>
              <a:t>a, b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的矩估计量分别为</a:t>
            </a:r>
          </a:p>
        </p:txBody>
      </p:sp>
      <p:graphicFrame>
        <p:nvGraphicFramePr>
          <p:cNvPr id="1666054" name="Object 6"/>
          <p:cNvGraphicFramePr>
            <a:graphicFrameLocks noChangeAspect="1"/>
          </p:cNvGraphicFramePr>
          <p:nvPr/>
        </p:nvGraphicFramePr>
        <p:xfrm>
          <a:off x="1187450" y="3860800"/>
          <a:ext cx="3240088" cy="708025"/>
        </p:xfrm>
        <a:graphic>
          <a:graphicData uri="http://schemas.openxmlformats.org/presentationml/2006/ole">
            <p:oleObj spid="_x0000_s32781" name="公式" r:id="rId4" imgW="1333500" imgH="292100" progId="Equation.3">
              <p:embed/>
            </p:oleObj>
          </a:graphicData>
        </a:graphic>
      </p:graphicFrame>
      <p:graphicFrame>
        <p:nvGraphicFramePr>
          <p:cNvPr id="1666055" name="Object 7"/>
          <p:cNvGraphicFramePr>
            <a:graphicFrameLocks noChangeAspect="1"/>
          </p:cNvGraphicFramePr>
          <p:nvPr/>
        </p:nvGraphicFramePr>
        <p:xfrm>
          <a:off x="4716463" y="3789363"/>
          <a:ext cx="3384550" cy="1098550"/>
        </p:xfrm>
        <a:graphic>
          <a:graphicData uri="http://schemas.openxmlformats.org/presentationml/2006/ole">
            <p:oleObj spid="_x0000_s32782" name="公式" r:id="rId5" imgW="1485900" imgH="482600" progId="Equation.3">
              <p:embed/>
            </p:oleObj>
          </a:graphicData>
        </a:graphic>
      </p:graphicFrame>
      <p:graphicFrame>
        <p:nvGraphicFramePr>
          <p:cNvPr id="1666056" name="Object 8"/>
          <p:cNvGraphicFramePr>
            <a:graphicFrameLocks noChangeAspect="1"/>
          </p:cNvGraphicFramePr>
          <p:nvPr/>
        </p:nvGraphicFramePr>
        <p:xfrm>
          <a:off x="1187450" y="5084763"/>
          <a:ext cx="3746500" cy="827087"/>
        </p:xfrm>
        <a:graphic>
          <a:graphicData uri="http://schemas.openxmlformats.org/presentationml/2006/ole">
            <p:oleObj spid="_x0000_s32783" name="公式" r:id="rId6" imgW="1320227" imgH="291973" progId="Equation.3">
              <p:embed/>
            </p:oleObj>
          </a:graphicData>
        </a:graphic>
      </p:graphicFrame>
      <p:graphicFrame>
        <p:nvGraphicFramePr>
          <p:cNvPr id="1666057" name="Object 9"/>
          <p:cNvGraphicFramePr>
            <a:graphicFrameLocks noChangeAspect="1"/>
          </p:cNvGraphicFramePr>
          <p:nvPr/>
        </p:nvGraphicFramePr>
        <p:xfrm>
          <a:off x="5148263" y="5157788"/>
          <a:ext cx="3074987" cy="998537"/>
        </p:xfrm>
        <a:graphic>
          <a:graphicData uri="http://schemas.openxmlformats.org/presentationml/2006/ole">
            <p:oleObj spid="_x0000_s32784" name="公式" r:id="rId7" imgW="1485900" imgH="482600" progId="Equation.3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6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66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6053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4"/>
          <p:cNvGraphicFramePr>
            <a:graphicFrameLocks noChangeAspect="1"/>
          </p:cNvGraphicFramePr>
          <p:nvPr/>
        </p:nvGraphicFramePr>
        <p:xfrm>
          <a:off x="1258888" y="533400"/>
          <a:ext cx="7345362" cy="1620838"/>
        </p:xfrm>
        <a:graphic>
          <a:graphicData uri="http://schemas.openxmlformats.org/presentationml/2006/ole">
            <p:oleObj spid="_x0000_s33816" name="公式" r:id="rId3" imgW="3340100" imgH="736600" progId="Equation.3">
              <p:embed/>
            </p:oleObj>
          </a:graphicData>
        </a:graphic>
      </p:graphicFrame>
      <p:sp>
        <p:nvSpPr>
          <p:cNvPr id="1667077" name="Text Box 5"/>
          <p:cNvSpPr txBox="1">
            <a:spLocks noChangeArrowheads="1"/>
          </p:cNvSpPr>
          <p:nvPr/>
        </p:nvSpPr>
        <p:spPr bwMode="auto">
          <a:xfrm>
            <a:off x="1187450" y="2420938"/>
            <a:ext cx="1493838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b="1">
                <a:solidFill>
                  <a:srgbClr val="FF0066"/>
                </a:solidFill>
                <a:ea typeface="宋体" pitchFamily="2" charset="-122"/>
              </a:rPr>
              <a:t>解</a:t>
            </a:r>
          </a:p>
        </p:txBody>
      </p:sp>
      <p:graphicFrame>
        <p:nvGraphicFramePr>
          <p:cNvPr id="1667078" name="Object 6"/>
          <p:cNvGraphicFramePr>
            <a:graphicFrameLocks noChangeAspect="1"/>
          </p:cNvGraphicFramePr>
          <p:nvPr/>
        </p:nvGraphicFramePr>
        <p:xfrm>
          <a:off x="1908175" y="2420938"/>
          <a:ext cx="1585913" cy="495300"/>
        </p:xfrm>
        <a:graphic>
          <a:graphicData uri="http://schemas.openxmlformats.org/presentationml/2006/ole">
            <p:oleObj spid="_x0000_s33817" name="公式" r:id="rId4" imgW="685502" imgH="215806" progId="Equation.3">
              <p:embed/>
            </p:oleObj>
          </a:graphicData>
        </a:graphic>
      </p:graphicFrame>
      <p:graphicFrame>
        <p:nvGraphicFramePr>
          <p:cNvPr id="1667079" name="Object 7"/>
          <p:cNvGraphicFramePr>
            <a:graphicFrameLocks noChangeAspect="1"/>
          </p:cNvGraphicFramePr>
          <p:nvPr/>
        </p:nvGraphicFramePr>
        <p:xfrm>
          <a:off x="3563938" y="2492375"/>
          <a:ext cx="720725" cy="392113"/>
        </p:xfrm>
        <a:graphic>
          <a:graphicData uri="http://schemas.openxmlformats.org/presentationml/2006/ole">
            <p:oleObj spid="_x0000_s33818" name="公式" r:id="rId5" imgW="304536" imgH="164957" progId="Equation.3">
              <p:embed/>
            </p:oleObj>
          </a:graphicData>
        </a:graphic>
      </p:graphicFrame>
      <p:graphicFrame>
        <p:nvGraphicFramePr>
          <p:cNvPr id="1667080" name="Object 8"/>
          <p:cNvGraphicFramePr>
            <a:graphicFrameLocks noChangeAspect="1"/>
          </p:cNvGraphicFramePr>
          <p:nvPr/>
        </p:nvGraphicFramePr>
        <p:xfrm>
          <a:off x="1835150" y="3068638"/>
          <a:ext cx="1765300" cy="522287"/>
        </p:xfrm>
        <a:graphic>
          <a:graphicData uri="http://schemas.openxmlformats.org/presentationml/2006/ole">
            <p:oleObj spid="_x0000_s33819" name="公式" r:id="rId6" imgW="774364" imgH="228501" progId="Equation.3">
              <p:embed/>
            </p:oleObj>
          </a:graphicData>
        </a:graphic>
      </p:graphicFrame>
      <p:graphicFrame>
        <p:nvGraphicFramePr>
          <p:cNvPr id="1667081" name="Object 9"/>
          <p:cNvGraphicFramePr>
            <a:graphicFrameLocks noChangeAspect="1"/>
          </p:cNvGraphicFramePr>
          <p:nvPr/>
        </p:nvGraphicFramePr>
        <p:xfrm>
          <a:off x="6372225" y="3068638"/>
          <a:ext cx="1512888" cy="504825"/>
        </p:xfrm>
        <a:graphic>
          <a:graphicData uri="http://schemas.openxmlformats.org/presentationml/2006/ole">
            <p:oleObj spid="_x0000_s33820" name="公式" r:id="rId7" imgW="685800" imgH="228600" progId="Equation.3">
              <p:embed/>
            </p:oleObj>
          </a:graphicData>
        </a:graphic>
      </p:graphicFrame>
      <p:graphicFrame>
        <p:nvGraphicFramePr>
          <p:cNvPr id="1667082" name="Object 10"/>
          <p:cNvGraphicFramePr>
            <a:graphicFrameLocks noChangeAspect="1"/>
          </p:cNvGraphicFramePr>
          <p:nvPr/>
        </p:nvGraphicFramePr>
        <p:xfrm>
          <a:off x="3563938" y="3068638"/>
          <a:ext cx="2665412" cy="536575"/>
        </p:xfrm>
        <a:graphic>
          <a:graphicData uri="http://schemas.openxmlformats.org/presentationml/2006/ole">
            <p:oleObj spid="_x0000_s33821" name="公式" r:id="rId8" imgW="1143000" imgH="228600" progId="Equation.3">
              <p:embed/>
            </p:oleObj>
          </a:graphicData>
        </a:graphic>
      </p:graphicFrame>
      <p:graphicFrame>
        <p:nvGraphicFramePr>
          <p:cNvPr id="1667083" name="Object 11"/>
          <p:cNvGraphicFramePr>
            <a:graphicFrameLocks noChangeAspect="1"/>
          </p:cNvGraphicFramePr>
          <p:nvPr/>
        </p:nvGraphicFramePr>
        <p:xfrm>
          <a:off x="2627313" y="3716338"/>
          <a:ext cx="2211387" cy="955675"/>
        </p:xfrm>
        <a:graphic>
          <a:graphicData uri="http://schemas.openxmlformats.org/presentationml/2006/ole">
            <p:oleObj spid="_x0000_s33822" name="公式" r:id="rId9" imgW="1117115" imgH="482391" progId="Equation.3">
              <p:embed/>
            </p:oleObj>
          </a:graphicData>
        </a:graphic>
      </p:graphicFrame>
      <p:sp>
        <p:nvSpPr>
          <p:cNvPr id="1667084" name="Text Box 12"/>
          <p:cNvSpPr txBox="1">
            <a:spLocks noChangeArrowheads="1"/>
          </p:cNvSpPr>
          <p:nvPr/>
        </p:nvSpPr>
        <p:spPr bwMode="auto">
          <a:xfrm>
            <a:off x="971550" y="4724400"/>
            <a:ext cx="54721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解方程组得到矩估计量分别为</a:t>
            </a:r>
          </a:p>
        </p:txBody>
      </p:sp>
      <p:graphicFrame>
        <p:nvGraphicFramePr>
          <p:cNvPr id="1667085" name="Object 13"/>
          <p:cNvGraphicFramePr>
            <a:graphicFrameLocks noChangeAspect="1"/>
          </p:cNvGraphicFramePr>
          <p:nvPr/>
        </p:nvGraphicFramePr>
        <p:xfrm>
          <a:off x="6011863" y="4797425"/>
          <a:ext cx="1762125" cy="528638"/>
        </p:xfrm>
        <a:graphic>
          <a:graphicData uri="http://schemas.openxmlformats.org/presentationml/2006/ole">
            <p:oleObj spid="_x0000_s33823" name="公式" r:id="rId10" imgW="761669" imgH="228501" progId="Equation.3">
              <p:embed/>
            </p:oleObj>
          </a:graphicData>
        </a:graphic>
      </p:graphicFrame>
      <p:graphicFrame>
        <p:nvGraphicFramePr>
          <p:cNvPr id="1667086" name="Object 14"/>
          <p:cNvGraphicFramePr>
            <a:graphicFrameLocks noChangeAspect="1"/>
          </p:cNvGraphicFramePr>
          <p:nvPr/>
        </p:nvGraphicFramePr>
        <p:xfrm>
          <a:off x="1187450" y="5300663"/>
          <a:ext cx="2447925" cy="684212"/>
        </p:xfrm>
        <a:graphic>
          <a:graphicData uri="http://schemas.openxmlformats.org/presentationml/2006/ole">
            <p:oleObj spid="_x0000_s33824" name="公式" r:id="rId11" imgW="812447" imgH="228501" progId="Equation.3">
              <p:embed/>
            </p:oleObj>
          </a:graphicData>
        </a:graphic>
      </p:graphicFrame>
      <p:graphicFrame>
        <p:nvGraphicFramePr>
          <p:cNvPr id="1667087" name="Object 15"/>
          <p:cNvGraphicFramePr>
            <a:graphicFrameLocks noChangeAspect="1"/>
          </p:cNvGraphicFramePr>
          <p:nvPr/>
        </p:nvGraphicFramePr>
        <p:xfrm>
          <a:off x="3851275" y="5300663"/>
          <a:ext cx="2305050" cy="969962"/>
        </p:xfrm>
        <a:graphic>
          <a:graphicData uri="http://schemas.openxmlformats.org/presentationml/2006/ole">
            <p:oleObj spid="_x0000_s33825" name="公式" r:id="rId12" imgW="1028254" imgH="431613" progId="Equation.3">
              <p:embed/>
            </p:oleObj>
          </a:graphicData>
        </a:graphic>
      </p:graphicFrame>
      <p:graphicFrame>
        <p:nvGraphicFramePr>
          <p:cNvPr id="1667088" name="Object 16"/>
          <p:cNvGraphicFramePr>
            <a:graphicFrameLocks noChangeAspect="1"/>
          </p:cNvGraphicFramePr>
          <p:nvPr/>
        </p:nvGraphicFramePr>
        <p:xfrm>
          <a:off x="6227763" y="5300663"/>
          <a:ext cx="2592387" cy="1023937"/>
        </p:xfrm>
        <a:graphic>
          <a:graphicData uri="http://schemas.openxmlformats.org/presentationml/2006/ole">
            <p:oleObj spid="_x0000_s33826" name="公式" r:id="rId13" imgW="1091726" imgH="431613" progId="Equation.3">
              <p:embed/>
            </p:oleObj>
          </a:graphicData>
        </a:graphic>
      </p:graphicFrame>
      <p:sp>
        <p:nvSpPr>
          <p:cNvPr id="33807" name="Text Box 17"/>
          <p:cNvSpPr txBox="1">
            <a:spLocks noChangeArrowheads="1"/>
          </p:cNvSpPr>
          <p:nvPr/>
        </p:nvSpPr>
        <p:spPr bwMode="auto">
          <a:xfrm>
            <a:off x="1187450" y="549275"/>
            <a:ext cx="10160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76" tIns="35838" rIns="71676" bIns="35838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b="1">
                <a:solidFill>
                  <a:srgbClr val="FF0066"/>
                </a:solidFill>
                <a:latin typeface="黑体" pitchFamily="49" charset="-122"/>
                <a:ea typeface="宋体" pitchFamily="2" charset="-122"/>
              </a:rPr>
              <a:t>例</a:t>
            </a:r>
            <a:endParaRPr lang="en-US" altLang="zh-CN" b="1">
              <a:solidFill>
                <a:srgbClr val="FF0066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6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6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67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6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6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67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67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67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67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7077" grpId="0" autoUpdateAnimBg="0"/>
      <p:bldP spid="1667084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100" name="Text Box 4"/>
          <p:cNvSpPr txBox="1">
            <a:spLocks noChangeArrowheads="1"/>
          </p:cNvSpPr>
          <p:nvPr/>
        </p:nvSpPr>
        <p:spPr bwMode="auto">
          <a:xfrm>
            <a:off x="1042988" y="1773238"/>
            <a:ext cx="78486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hlink"/>
                </a:solidFill>
                <a:ea typeface="宋体" pitchFamily="2" charset="-122"/>
              </a:rPr>
              <a:t>矩估计法的</a:t>
            </a:r>
            <a:r>
              <a:rPr lang="zh-CN" altLang="en-US" b="1">
                <a:solidFill>
                  <a:srgbClr val="FF0066"/>
                </a:solidFill>
                <a:ea typeface="宋体" pitchFamily="2" charset="-122"/>
              </a:rPr>
              <a:t>优点</a:t>
            </a:r>
            <a:r>
              <a:rPr lang="zh-CN" altLang="en-US" b="1">
                <a:ea typeface="宋体" pitchFamily="2" charset="-122"/>
              </a:rPr>
              <a:t>是简单易行</a:t>
            </a:r>
            <a:r>
              <a:rPr lang="en-US" altLang="zh-CN" b="1">
                <a:ea typeface="宋体" pitchFamily="2" charset="-122"/>
              </a:rPr>
              <a:t>,</a:t>
            </a:r>
            <a:r>
              <a:rPr lang="zh-CN" altLang="en-US" b="1">
                <a:ea typeface="宋体" pitchFamily="2" charset="-122"/>
              </a:rPr>
              <a:t>并不需要事先知道总体是什么分布 </a:t>
            </a:r>
            <a:r>
              <a:rPr lang="en-US" altLang="zh-CN" b="1">
                <a:ea typeface="宋体" pitchFamily="2" charset="-122"/>
              </a:rPr>
              <a:t>.</a:t>
            </a:r>
          </a:p>
        </p:txBody>
      </p:sp>
      <p:sp>
        <p:nvSpPr>
          <p:cNvPr id="1668101" name="Rectangle 5"/>
          <p:cNvSpPr>
            <a:spLocks noChangeArrowheads="1"/>
          </p:cNvSpPr>
          <p:nvPr/>
        </p:nvSpPr>
        <p:spPr bwMode="auto">
          <a:xfrm>
            <a:off x="1150938" y="2997200"/>
            <a:ext cx="7993062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lang="zh-CN" altLang="en-US" b="1">
                <a:solidFill>
                  <a:srgbClr val="FF0066"/>
                </a:solidFill>
                <a:ea typeface="宋体" pitchFamily="2" charset="-122"/>
              </a:rPr>
              <a:t>缺点</a:t>
            </a:r>
            <a:r>
              <a:rPr lang="zh-CN" altLang="en-US" b="1">
                <a:ea typeface="宋体" pitchFamily="2" charset="-122"/>
              </a:rPr>
              <a:t>是，当总体类型已知时，没有充分利用分布提供的信息 </a:t>
            </a:r>
            <a:r>
              <a:rPr lang="en-US" altLang="zh-CN" b="1">
                <a:ea typeface="宋体" pitchFamily="2" charset="-122"/>
              </a:rPr>
              <a:t>. </a:t>
            </a:r>
            <a:r>
              <a:rPr lang="zh-CN" altLang="en-US" b="1">
                <a:ea typeface="宋体" pitchFamily="2" charset="-122"/>
              </a:rPr>
              <a:t>一般场合下</a:t>
            </a:r>
            <a:r>
              <a:rPr lang="en-US" altLang="zh-CN" b="1">
                <a:ea typeface="宋体" pitchFamily="2" charset="-122"/>
              </a:rPr>
              <a:t>,</a:t>
            </a:r>
            <a:r>
              <a:rPr lang="zh-CN" altLang="en-US" b="1">
                <a:ea typeface="宋体" pitchFamily="2" charset="-122"/>
              </a:rPr>
              <a:t>矩估计量</a:t>
            </a:r>
            <a:r>
              <a:rPr lang="zh-CN" altLang="en-US" b="1">
                <a:solidFill>
                  <a:srgbClr val="3366CC"/>
                </a:solidFill>
                <a:ea typeface="宋体" pitchFamily="2" charset="-122"/>
              </a:rPr>
              <a:t>不具有唯一性</a:t>
            </a:r>
            <a:r>
              <a:rPr lang="zh-CN" altLang="en-US" b="1">
                <a:ea typeface="宋体" pitchFamily="2" charset="-122"/>
              </a:rPr>
              <a:t> </a:t>
            </a:r>
            <a:r>
              <a:rPr lang="en-US" altLang="zh-CN" b="1">
                <a:ea typeface="宋体" pitchFamily="2" charset="-122"/>
              </a:rPr>
              <a:t>.</a:t>
            </a:r>
            <a:endParaRPr lang="en-US" altLang="zh-CN" b="1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1668102" name="Rectangle 6"/>
          <p:cNvSpPr>
            <a:spLocks noChangeArrowheads="1"/>
          </p:cNvSpPr>
          <p:nvPr/>
        </p:nvSpPr>
        <p:spPr bwMode="auto">
          <a:xfrm>
            <a:off x="971550" y="4365625"/>
            <a:ext cx="76327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ea typeface="宋体" pitchFamily="2" charset="-122"/>
              </a:rPr>
              <a:t>  其主要原因在于建立矩法方程时，选取那些总体矩用相应样本矩代替带有一定的随意性 </a:t>
            </a:r>
            <a:r>
              <a:rPr lang="en-US" altLang="zh-CN" b="1">
                <a:ea typeface="宋体" pitchFamily="2" charset="-122"/>
              </a:rPr>
              <a:t>.</a:t>
            </a:r>
          </a:p>
        </p:txBody>
      </p:sp>
      <p:sp>
        <p:nvSpPr>
          <p:cNvPr id="60421" name="Rectangle 7"/>
          <p:cNvSpPr>
            <a:spLocks noChangeArrowheads="1"/>
          </p:cNvSpPr>
          <p:nvPr/>
        </p:nvSpPr>
        <p:spPr bwMode="auto">
          <a:xfrm>
            <a:off x="1042988" y="765175"/>
            <a:ext cx="3854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chemeClr val="hlink"/>
                </a:solidFill>
                <a:ea typeface="宋体" pitchFamily="2" charset="-122"/>
              </a:rPr>
              <a:t>矩估计法的优缺点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6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6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8100" grpId="0" autoUpdateAnimBg="0"/>
      <p:bldP spid="1668101" grpId="0" autoUpdateAnimBg="0"/>
      <p:bldP spid="1668102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ChangeArrowheads="1"/>
          </p:cNvSpPr>
          <p:nvPr/>
        </p:nvSpPr>
        <p:spPr bwMode="auto">
          <a:xfrm>
            <a:off x="1187450" y="750888"/>
            <a:ext cx="42608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sz="4000" b="1">
                <a:ea typeface="宋体" pitchFamily="2" charset="-122"/>
              </a:rPr>
              <a:t>估计量的评选标准</a:t>
            </a:r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773238"/>
            <a:ext cx="6038850" cy="500062"/>
          </a:xfrm>
          <a:noFill/>
          <a:ln>
            <a:miter lim="800000"/>
            <a:headEnd/>
            <a:tailEnd/>
          </a:ln>
        </p:spPr>
        <p:txBody>
          <a:bodyPr vert="horz" wrap="square" lIns="71683" tIns="35841" rIns="71683" bIns="35841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en-US" sz="2800" b="1" smtClean="0">
                <a:ea typeface="宋体" pitchFamily="2" charset="-122"/>
              </a:rPr>
              <a:t>问题的提出</a:t>
            </a:r>
            <a:endParaRPr lang="en-US" altLang="zh-CN" sz="2800" b="1" smtClean="0">
              <a:ea typeface="宋体" pitchFamily="2" charset="-122"/>
            </a:endParaRPr>
          </a:p>
        </p:txBody>
      </p:sp>
      <p:sp>
        <p:nvSpPr>
          <p:cNvPr id="1669126" name="Text Box 6"/>
          <p:cNvSpPr txBox="1">
            <a:spLocks noChangeArrowheads="1"/>
          </p:cNvSpPr>
          <p:nvPr/>
        </p:nvSpPr>
        <p:spPr bwMode="auto">
          <a:xfrm>
            <a:off x="1547813" y="2420938"/>
            <a:ext cx="5913437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83" tIns="35841" rIns="71683" bIns="35841">
            <a:spAutoFit/>
          </a:bodyPr>
          <a:lstStyle/>
          <a:p>
            <a:pPr defTabSz="717550">
              <a:lnSpc>
                <a:spcPct val="120000"/>
              </a:lnSpc>
              <a:spcBef>
                <a:spcPct val="50000"/>
              </a:spcBef>
            </a:pPr>
            <a:r>
              <a:rPr lang="zh-CN" altLang="en-US" b="1">
                <a:latin typeface="宋体" pitchFamily="2" charset="-122"/>
                <a:ea typeface="宋体" pitchFamily="2" charset="-122"/>
              </a:rPr>
              <a:t>对于同一个参数, 用不同的估计方法求出的估计量可能不相同, </a:t>
            </a:r>
          </a:p>
        </p:txBody>
      </p:sp>
      <p:sp>
        <p:nvSpPr>
          <p:cNvPr id="1669127" name="Text Box 7"/>
          <p:cNvSpPr txBox="1">
            <a:spLocks noChangeArrowheads="1"/>
          </p:cNvSpPr>
          <p:nvPr/>
        </p:nvSpPr>
        <p:spPr bwMode="auto">
          <a:xfrm>
            <a:off x="1258888" y="3789363"/>
            <a:ext cx="21717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83" tIns="35841" rIns="71683" bIns="35841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问题</a:t>
            </a:r>
          </a:p>
        </p:txBody>
      </p:sp>
      <p:sp>
        <p:nvSpPr>
          <p:cNvPr id="1669128" name="Rectangle 8"/>
          <p:cNvSpPr>
            <a:spLocks noChangeArrowheads="1"/>
          </p:cNvSpPr>
          <p:nvPr/>
        </p:nvSpPr>
        <p:spPr bwMode="auto">
          <a:xfrm>
            <a:off x="1258888" y="4268788"/>
            <a:ext cx="72898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1683" tIns="35841" rIns="71683" bIns="35841">
            <a:spAutoFit/>
          </a:bodyPr>
          <a:lstStyle/>
          <a:p>
            <a:pPr defTabSz="717550"/>
            <a:r>
              <a:rPr lang="en-US" altLang="zh-CN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(1)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对于同一个参数究竟采用哪一个估计量好?</a:t>
            </a:r>
          </a:p>
        </p:txBody>
      </p:sp>
      <p:sp>
        <p:nvSpPr>
          <p:cNvPr id="1669129" name="Text Box 9"/>
          <p:cNvSpPr txBox="1">
            <a:spLocks noChangeArrowheads="1"/>
          </p:cNvSpPr>
          <p:nvPr/>
        </p:nvSpPr>
        <p:spPr bwMode="auto">
          <a:xfrm>
            <a:off x="1258888" y="4841875"/>
            <a:ext cx="662622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83" tIns="35841" rIns="71683" bIns="35841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(2)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评价估计量的标准是什么?</a:t>
            </a:r>
          </a:p>
        </p:txBody>
      </p:sp>
      <p:sp>
        <p:nvSpPr>
          <p:cNvPr id="1669130" name="Text Box 10"/>
          <p:cNvSpPr txBox="1">
            <a:spLocks noChangeArrowheads="1"/>
          </p:cNvSpPr>
          <p:nvPr/>
        </p:nvSpPr>
        <p:spPr bwMode="auto">
          <a:xfrm>
            <a:off x="1187450" y="5589588"/>
            <a:ext cx="4719638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83" tIns="35841" rIns="71683" bIns="35841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b="1">
                <a:latin typeface="宋体" pitchFamily="2" charset="-122"/>
                <a:ea typeface="宋体" pitchFamily="2" charset="-122"/>
              </a:rPr>
              <a:t>下面介绍几个常用标准.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9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69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6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26" grpId="0" autoUpdateAnimBg="0"/>
      <p:bldP spid="1669127" grpId="0" autoUpdateAnimBg="0"/>
      <p:bldP spid="1669128" grpId="0" autoUpdateAnimBg="0"/>
      <p:bldP spid="1669129" grpId="0" autoUpdateAnimBg="0"/>
      <p:bldP spid="1669130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51" name="Text Box 31"/>
          <p:cNvSpPr txBox="1">
            <a:spLocks noChangeArrowheads="1"/>
          </p:cNvSpPr>
          <p:nvPr/>
        </p:nvSpPr>
        <p:spPr bwMode="auto">
          <a:xfrm>
            <a:off x="1042988" y="998538"/>
            <a:ext cx="4156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  </a:t>
            </a:r>
            <a:r>
              <a:rPr lang="zh-CN" altLang="en-US">
                <a:solidFill>
                  <a:schemeClr val="hlink"/>
                </a:solidFill>
              </a:rPr>
              <a:t>估计量的评选标准</a:t>
            </a:r>
          </a:p>
        </p:txBody>
      </p:sp>
      <p:sp>
        <p:nvSpPr>
          <p:cNvPr id="56352" name="Rectangle 32"/>
          <p:cNvSpPr>
            <a:spLocks noChangeArrowheads="1"/>
          </p:cNvSpPr>
          <p:nvPr/>
        </p:nvSpPr>
        <p:spPr bwMode="auto">
          <a:xfrm>
            <a:off x="466725" y="1609725"/>
            <a:ext cx="7993063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/>
              <a:t>在介绍估计量的评选标准之前，我们必须强调指出：</a:t>
            </a:r>
          </a:p>
        </p:txBody>
      </p:sp>
      <p:sp>
        <p:nvSpPr>
          <p:cNvPr id="56353" name="Rectangle 33"/>
          <p:cNvSpPr>
            <a:spLocks noChangeArrowheads="1"/>
          </p:cNvSpPr>
          <p:nvPr/>
        </p:nvSpPr>
        <p:spPr bwMode="auto">
          <a:xfrm>
            <a:off x="468313" y="2830513"/>
            <a:ext cx="806132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>
                <a:solidFill>
                  <a:schemeClr val="accent2"/>
                </a:solidFill>
              </a:rPr>
              <a:t>        </a:t>
            </a:r>
            <a:r>
              <a:rPr lang="zh-CN" altLang="en-US">
                <a:solidFill>
                  <a:schemeClr val="accent2"/>
                </a:solidFill>
              </a:rPr>
              <a:t>评价一个估计量的好坏，不能仅仅依据一次试验的结果，而必须由多次试验结果来衡量 </a:t>
            </a:r>
            <a:r>
              <a:rPr lang="en-US" altLang="zh-CN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6354" name="Rectangle 34"/>
          <p:cNvSpPr>
            <a:spLocks noChangeArrowheads="1"/>
          </p:cNvSpPr>
          <p:nvPr/>
        </p:nvSpPr>
        <p:spPr bwMode="auto">
          <a:xfrm>
            <a:off x="395288" y="4094163"/>
            <a:ext cx="82772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/>
              <a:t>这是因为估计量是样本的函数</a:t>
            </a:r>
            <a:r>
              <a:rPr lang="en-US" altLang="zh-CN"/>
              <a:t>,  </a:t>
            </a:r>
            <a:r>
              <a:rPr lang="zh-CN" altLang="en-US"/>
              <a:t>是随机变量 </a:t>
            </a:r>
            <a:r>
              <a:rPr lang="en-US" altLang="zh-CN"/>
              <a:t>. </a:t>
            </a:r>
            <a:r>
              <a:rPr lang="zh-CN" altLang="en-US"/>
              <a:t>因此，由不同的观测结果，就会求得不同的参数估计值</a:t>
            </a:r>
            <a:r>
              <a:rPr lang="en-US" altLang="zh-CN"/>
              <a:t>. </a:t>
            </a:r>
            <a:r>
              <a:rPr lang="zh-CN" altLang="en-US"/>
              <a:t>因此一个好的估计，应在多次试验中体现出优良性 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51" grpId="0" autoUpdateAnimBg="0"/>
      <p:bldP spid="56352" grpId="0" autoUpdateAnimBg="0"/>
      <p:bldP spid="56353" grpId="0"/>
      <p:bldP spid="56354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148" name="Text Box 4"/>
          <p:cNvSpPr txBox="1">
            <a:spLocks noChangeArrowheads="1"/>
          </p:cNvSpPr>
          <p:nvPr/>
        </p:nvSpPr>
        <p:spPr bwMode="auto">
          <a:xfrm>
            <a:off x="900113" y="836613"/>
            <a:ext cx="716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ea typeface="宋体" pitchFamily="2" charset="-122"/>
              </a:rPr>
              <a:t>   </a:t>
            </a:r>
            <a:r>
              <a:rPr lang="zh-CN" altLang="en-US" sz="3200" b="1">
                <a:ea typeface="宋体" pitchFamily="2" charset="-122"/>
              </a:rPr>
              <a:t>常用的几条标准是：</a:t>
            </a:r>
          </a:p>
        </p:txBody>
      </p:sp>
      <p:sp>
        <p:nvSpPr>
          <p:cNvPr id="1670149" name="Rectangle 5"/>
          <p:cNvSpPr>
            <a:spLocks noChangeArrowheads="1"/>
          </p:cNvSpPr>
          <p:nvPr/>
        </p:nvSpPr>
        <p:spPr bwMode="auto">
          <a:xfrm>
            <a:off x="1579563" y="2333625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altLang="zh-CN" b="1">
                <a:solidFill>
                  <a:schemeClr val="accent2"/>
                </a:solidFill>
                <a:ea typeface="宋体" pitchFamily="2" charset="-122"/>
              </a:rPr>
              <a:t>1</a:t>
            </a:r>
            <a:r>
              <a:rPr lang="zh-CN" altLang="en-US" b="1">
                <a:solidFill>
                  <a:schemeClr val="accent2"/>
                </a:solidFill>
                <a:ea typeface="宋体" pitchFamily="2" charset="-122"/>
              </a:rPr>
              <a:t>．无偏性</a:t>
            </a:r>
          </a:p>
        </p:txBody>
      </p:sp>
      <p:sp>
        <p:nvSpPr>
          <p:cNvPr id="1670150" name="Rectangle 6"/>
          <p:cNvSpPr>
            <a:spLocks noChangeArrowheads="1"/>
          </p:cNvSpPr>
          <p:nvPr/>
        </p:nvSpPr>
        <p:spPr bwMode="auto">
          <a:xfrm>
            <a:off x="1579563" y="3095625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altLang="zh-CN" b="1">
                <a:solidFill>
                  <a:schemeClr val="accent2"/>
                </a:solidFill>
                <a:ea typeface="宋体" pitchFamily="2" charset="-122"/>
              </a:rPr>
              <a:t>2</a:t>
            </a:r>
            <a:r>
              <a:rPr lang="zh-CN" altLang="en-US" b="1">
                <a:solidFill>
                  <a:schemeClr val="accent2"/>
                </a:solidFill>
                <a:ea typeface="宋体" pitchFamily="2" charset="-122"/>
              </a:rPr>
              <a:t>．有效性</a:t>
            </a:r>
          </a:p>
        </p:txBody>
      </p:sp>
      <p:sp>
        <p:nvSpPr>
          <p:cNvPr id="1670151" name="Rectangle 7"/>
          <p:cNvSpPr>
            <a:spLocks noChangeArrowheads="1"/>
          </p:cNvSpPr>
          <p:nvPr/>
        </p:nvSpPr>
        <p:spPr bwMode="auto">
          <a:xfrm>
            <a:off x="1579563" y="3857625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lang="en-US" altLang="zh-CN" b="1">
                <a:solidFill>
                  <a:schemeClr val="accent2"/>
                </a:solidFill>
                <a:ea typeface="宋体" pitchFamily="2" charset="-122"/>
              </a:rPr>
              <a:t>3</a:t>
            </a:r>
            <a:r>
              <a:rPr lang="zh-CN" altLang="en-US" b="1">
                <a:solidFill>
                  <a:schemeClr val="accent2"/>
                </a:solidFill>
                <a:ea typeface="宋体" pitchFamily="2" charset="-122"/>
              </a:rPr>
              <a:t>．相合性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0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0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7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7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7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0148" grpId="0" autoUpdateAnimBg="0"/>
      <p:bldP spid="1670149" grpId="0" autoUpdateAnimBg="0"/>
      <p:bldP spid="1670150" grpId="0" autoUpdateAnimBg="0"/>
      <p:bldP spid="1670151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172" name="Text Box 4"/>
          <p:cNvSpPr txBox="1">
            <a:spLocks noChangeArrowheads="1"/>
          </p:cNvSpPr>
          <p:nvPr/>
        </p:nvSpPr>
        <p:spPr bwMode="auto">
          <a:xfrm>
            <a:off x="987425" y="1743075"/>
            <a:ext cx="80772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       估计量是随机变量，对于不同的样本值会得到不同的估计值 </a:t>
            </a:r>
            <a:r>
              <a:rPr lang="en-US" altLang="zh-CN" b="1">
                <a:ea typeface="宋体" pitchFamily="2" charset="-122"/>
              </a:rPr>
              <a:t>.  </a:t>
            </a:r>
            <a:r>
              <a:rPr lang="zh-CN" altLang="en-US" b="1">
                <a:ea typeface="宋体" pitchFamily="2" charset="-122"/>
              </a:rPr>
              <a:t>我们希望估计值在未知参数真值附近摆动，而它的期望值等于未知参数的真值</a:t>
            </a:r>
            <a:r>
              <a:rPr lang="en-US" altLang="zh-CN" b="1">
                <a:ea typeface="宋体" pitchFamily="2" charset="-122"/>
              </a:rPr>
              <a:t>. </a:t>
            </a:r>
            <a:r>
              <a:rPr lang="zh-CN" altLang="en-US" b="1">
                <a:ea typeface="宋体" pitchFamily="2" charset="-122"/>
              </a:rPr>
              <a:t>这就导致无偏性这个标准 </a:t>
            </a:r>
            <a:r>
              <a:rPr lang="en-US" altLang="zh-CN" b="1">
                <a:ea typeface="宋体" pitchFamily="2" charset="-122"/>
              </a:rPr>
              <a:t>. </a:t>
            </a:r>
          </a:p>
        </p:txBody>
      </p:sp>
      <p:sp>
        <p:nvSpPr>
          <p:cNvPr id="34824" name="Rectangle 5"/>
          <p:cNvSpPr>
            <a:spLocks noChangeArrowheads="1"/>
          </p:cNvSpPr>
          <p:nvPr/>
        </p:nvSpPr>
        <p:spPr bwMode="auto">
          <a:xfrm>
            <a:off x="1000125" y="831850"/>
            <a:ext cx="3048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lang="zh-CN" altLang="en-US" sz="3200" b="1">
                <a:solidFill>
                  <a:schemeClr val="tx2"/>
                </a:solidFill>
                <a:ea typeface="黑体" pitchFamily="49" charset="-122"/>
              </a:rPr>
              <a:t> 无偏性</a:t>
            </a:r>
          </a:p>
        </p:txBody>
      </p:sp>
      <p:graphicFrame>
        <p:nvGraphicFramePr>
          <p:cNvPr id="1671174" name="Object 6"/>
          <p:cNvGraphicFramePr>
            <a:graphicFrameLocks noChangeAspect="1"/>
          </p:cNvGraphicFramePr>
          <p:nvPr/>
        </p:nvGraphicFramePr>
        <p:xfrm>
          <a:off x="4221163" y="4756150"/>
          <a:ext cx="1746250" cy="687388"/>
        </p:xfrm>
        <a:graphic>
          <a:graphicData uri="http://schemas.openxmlformats.org/presentationml/2006/ole">
            <p:oleObj spid="_x0000_s34828" name="公式" r:id="rId3" imgW="14635440" imgH="5783040" progId="Equation.3">
              <p:embed/>
            </p:oleObj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000125" y="5538788"/>
            <a:ext cx="4019550" cy="625475"/>
            <a:chOff x="431" y="3490"/>
            <a:chExt cx="2532" cy="394"/>
          </a:xfrm>
        </p:grpSpPr>
        <p:sp>
          <p:nvSpPr>
            <p:cNvPr id="34829" name="Rectangle 8"/>
            <p:cNvSpPr>
              <a:spLocks noChangeArrowheads="1"/>
            </p:cNvSpPr>
            <p:nvPr/>
          </p:nvSpPr>
          <p:spPr bwMode="auto">
            <a:xfrm>
              <a:off x="431" y="3557"/>
              <a:ext cx="25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b="1">
                  <a:ea typeface="宋体" pitchFamily="2" charset="-122"/>
                </a:rPr>
                <a:t>则称    为     的</a:t>
              </a:r>
              <a:r>
                <a:rPr lang="zh-CN" altLang="en-US" b="1">
                  <a:solidFill>
                    <a:schemeClr val="accent2"/>
                  </a:solidFill>
                  <a:ea typeface="宋体" pitchFamily="2" charset="-122"/>
                </a:rPr>
                <a:t>无偏估计</a:t>
              </a:r>
              <a:r>
                <a:rPr lang="zh-CN" altLang="en-US" b="1">
                  <a:ea typeface="宋体" pitchFamily="2" charset="-122"/>
                </a:rPr>
                <a:t> </a:t>
              </a:r>
              <a:r>
                <a:rPr lang="en-US" altLang="zh-CN" b="1">
                  <a:ea typeface="宋体" pitchFamily="2" charset="-122"/>
                </a:rPr>
                <a:t>.</a:t>
              </a:r>
            </a:p>
          </p:txBody>
        </p:sp>
        <p:graphicFrame>
          <p:nvGraphicFramePr>
            <p:cNvPr id="34821" name="Object 9"/>
            <p:cNvGraphicFramePr>
              <a:graphicFrameLocks noChangeAspect="1"/>
            </p:cNvGraphicFramePr>
            <p:nvPr/>
          </p:nvGraphicFramePr>
          <p:xfrm>
            <a:off x="950" y="3490"/>
            <a:ext cx="252" cy="388"/>
          </p:xfrm>
          <a:graphic>
            <a:graphicData uri="http://schemas.openxmlformats.org/presentationml/2006/ole">
              <p:oleObj spid="_x0000_s34829" name="公式" r:id="rId4" imgW="3346560" imgH="5173200" progId="Equation.3">
                <p:embed/>
              </p:oleObj>
            </a:graphicData>
          </a:graphic>
        </p:graphicFrame>
        <p:graphicFrame>
          <p:nvGraphicFramePr>
            <p:cNvPr id="34822" name="Object 10"/>
            <p:cNvGraphicFramePr>
              <a:graphicFrameLocks noChangeAspect="1"/>
            </p:cNvGraphicFramePr>
            <p:nvPr/>
          </p:nvGraphicFramePr>
          <p:xfrm>
            <a:off x="1387" y="3555"/>
            <a:ext cx="252" cy="319"/>
          </p:xfrm>
          <a:graphic>
            <a:graphicData uri="http://schemas.openxmlformats.org/presentationml/2006/ole">
              <p:oleObj spid="_x0000_s34830" name="公式" r:id="rId5" imgW="3346560" imgH="4258800" progId="Equation.3">
                <p:embed/>
              </p:oleObj>
            </a:graphicData>
          </a:graphic>
        </p:graphicFrame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595438" y="3940175"/>
            <a:ext cx="7253287" cy="639763"/>
            <a:chOff x="557" y="1931"/>
            <a:chExt cx="4569" cy="403"/>
          </a:xfrm>
        </p:grpSpPr>
        <p:graphicFrame>
          <p:nvGraphicFramePr>
            <p:cNvPr id="34819" name="Object 12"/>
            <p:cNvGraphicFramePr>
              <a:graphicFrameLocks noChangeAspect="1"/>
            </p:cNvGraphicFramePr>
            <p:nvPr/>
          </p:nvGraphicFramePr>
          <p:xfrm>
            <a:off x="900" y="1931"/>
            <a:ext cx="1308" cy="387"/>
          </p:xfrm>
          <a:graphic>
            <a:graphicData uri="http://schemas.openxmlformats.org/presentationml/2006/ole">
              <p:oleObj spid="_x0000_s34831" name="公式" r:id="rId6" imgW="20432160" imgH="6087960" progId="Equation.3">
                <p:embed/>
              </p:oleObj>
            </a:graphicData>
          </a:graphic>
        </p:graphicFrame>
        <p:sp>
          <p:nvSpPr>
            <p:cNvPr id="34827" name="Rectangle 13"/>
            <p:cNvSpPr>
              <a:spLocks noChangeArrowheads="1"/>
            </p:cNvSpPr>
            <p:nvPr/>
          </p:nvSpPr>
          <p:spPr bwMode="auto">
            <a:xfrm>
              <a:off x="557" y="1958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b="1">
                  <a:ea typeface="宋体" pitchFamily="2" charset="-122"/>
                </a:rPr>
                <a:t>设</a:t>
              </a:r>
            </a:p>
          </p:txBody>
        </p:sp>
        <p:sp>
          <p:nvSpPr>
            <p:cNvPr id="34828" name="Rectangle 14"/>
            <p:cNvSpPr>
              <a:spLocks noChangeArrowheads="1"/>
            </p:cNvSpPr>
            <p:nvPr/>
          </p:nvSpPr>
          <p:spPr bwMode="auto">
            <a:xfrm>
              <a:off x="2311" y="1987"/>
              <a:ext cx="28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zh-CN" altLang="en-US" b="1">
                  <a:ea typeface="宋体" pitchFamily="2" charset="-122"/>
                </a:rPr>
                <a:t>是未知参数    的估计量，若</a:t>
              </a:r>
            </a:p>
          </p:txBody>
        </p:sp>
        <p:graphicFrame>
          <p:nvGraphicFramePr>
            <p:cNvPr id="34820" name="Object 15"/>
            <p:cNvGraphicFramePr>
              <a:graphicFrameLocks noChangeAspect="1"/>
            </p:cNvGraphicFramePr>
            <p:nvPr/>
          </p:nvGraphicFramePr>
          <p:xfrm>
            <a:off x="3456" y="2016"/>
            <a:ext cx="252" cy="318"/>
          </p:xfrm>
          <a:graphic>
            <a:graphicData uri="http://schemas.openxmlformats.org/presentationml/2006/ole">
              <p:oleObj spid="_x0000_s34832" name="公式" r:id="rId7" imgW="133560" imgH="171360" progId="Equation.3">
                <p:embed/>
              </p:oleObj>
            </a:graphicData>
          </a:graphic>
        </p:graphicFrame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7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7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117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044575" y="1412875"/>
            <a:ext cx="6696075" cy="620713"/>
            <a:chOff x="930" y="799"/>
            <a:chExt cx="4218" cy="391"/>
          </a:xfrm>
        </p:grpSpPr>
        <p:graphicFrame>
          <p:nvGraphicFramePr>
            <p:cNvPr id="166915" name="Object 1027"/>
            <p:cNvGraphicFramePr>
              <a:graphicFrameLocks noChangeAspect="1"/>
            </p:cNvGraphicFramePr>
            <p:nvPr/>
          </p:nvGraphicFramePr>
          <p:xfrm>
            <a:off x="3575" y="799"/>
            <a:ext cx="1197" cy="391"/>
          </p:xfrm>
          <a:graphic>
            <a:graphicData uri="http://schemas.openxmlformats.org/presentationml/2006/ole">
              <p:oleObj spid="_x0000_s273418" name="公式" r:id="rId3" imgW="16770960" imgH="5478120" progId="Equation.3">
                <p:embed/>
              </p:oleObj>
            </a:graphicData>
          </a:graphic>
        </p:graphicFrame>
        <p:sp>
          <p:nvSpPr>
            <p:cNvPr id="26628" name="Rectangle 4"/>
            <p:cNvSpPr>
              <a:spLocks noChangeArrowheads="1"/>
            </p:cNvSpPr>
            <p:nvPr/>
          </p:nvSpPr>
          <p:spPr bwMode="auto">
            <a:xfrm>
              <a:off x="930" y="818"/>
              <a:ext cx="42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r>
                <a:rPr lang="zh-CN" altLang="en-US" sz="2800" b="1"/>
                <a:t>（假定身高服从正态分布                       ）                    </a:t>
              </a:r>
            </a:p>
          </p:txBody>
        </p:sp>
      </p:grp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116013" y="3717925"/>
            <a:ext cx="22590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sz="2800" b="1"/>
              <a:t>设这</a:t>
            </a:r>
            <a:r>
              <a:rPr lang="en-US" altLang="zh-CN" sz="2800" b="1"/>
              <a:t>5</a:t>
            </a:r>
            <a:r>
              <a:rPr lang="zh-CN" altLang="en-US" sz="2800" b="1"/>
              <a:t>个数是</a:t>
            </a:r>
            <a:r>
              <a:rPr lang="en-US" altLang="zh-CN" sz="2800" b="1"/>
              <a:t>: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1763713" y="4294188"/>
            <a:ext cx="4857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3200" b="1"/>
              <a:t>1.65   1.67  1.68   1.78   1.69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22275" y="4972050"/>
            <a:ext cx="3429000" cy="546100"/>
            <a:chOff x="960" y="3064"/>
            <a:chExt cx="2160" cy="344"/>
          </a:xfrm>
        </p:grpSpPr>
        <p:graphicFrame>
          <p:nvGraphicFramePr>
            <p:cNvPr id="166914" name="Object 1026"/>
            <p:cNvGraphicFramePr>
              <a:graphicFrameLocks noChangeAspect="1"/>
            </p:cNvGraphicFramePr>
            <p:nvPr/>
          </p:nvGraphicFramePr>
          <p:xfrm>
            <a:off x="1536" y="3118"/>
            <a:ext cx="269" cy="290"/>
          </p:xfrm>
          <a:graphic>
            <a:graphicData uri="http://schemas.openxmlformats.org/presentationml/2006/ole">
              <p:oleObj spid="_x0000_s273419" name="公式" r:id="rId4" imgW="3651840" imgH="3953880" progId="Equation.3">
                <p:embed/>
              </p:oleObj>
            </a:graphicData>
          </a:graphic>
        </p:graphicFrame>
        <p:sp>
          <p:nvSpPr>
            <p:cNvPr id="26633" name="Rectangle 9"/>
            <p:cNvSpPr>
              <a:spLocks noChangeArrowheads="1"/>
            </p:cNvSpPr>
            <p:nvPr/>
          </p:nvSpPr>
          <p:spPr bwMode="auto">
            <a:xfrm>
              <a:off x="960" y="3064"/>
              <a:ext cx="21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r>
                <a:rPr lang="en-US" altLang="zh-CN" sz="2800" b="1"/>
                <a:t> </a:t>
              </a:r>
              <a:r>
                <a:rPr lang="zh-CN" altLang="en-US" sz="2800" b="1"/>
                <a:t>估计     为</a:t>
              </a:r>
              <a:r>
                <a:rPr lang="en-US" altLang="zh-CN" sz="2800" b="1"/>
                <a:t>1.68</a:t>
              </a:r>
              <a:r>
                <a:rPr lang="zh-CN" altLang="en-US" sz="2800" b="1"/>
                <a:t>，</a:t>
              </a:r>
            </a:p>
          </p:txBody>
        </p:sp>
      </p:grp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3059113" y="4972050"/>
            <a:ext cx="2051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sz="2800" b="1"/>
              <a:t>这是</a:t>
            </a:r>
            <a:r>
              <a:rPr lang="zh-CN" altLang="en-US" sz="2800" b="1">
                <a:solidFill>
                  <a:schemeClr val="accent1"/>
                </a:solidFill>
              </a:rPr>
              <a:t>点估计</a:t>
            </a:r>
            <a:r>
              <a:rPr lang="en-US" altLang="zh-CN" sz="2800" b="1"/>
              <a:t>.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5219700" y="5662613"/>
            <a:ext cx="2406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sz="2800" b="1"/>
              <a:t>这是</a:t>
            </a:r>
            <a:r>
              <a:rPr lang="zh-CN" altLang="en-US" sz="2800" b="1">
                <a:solidFill>
                  <a:schemeClr val="accent1"/>
                </a:solidFill>
              </a:rPr>
              <a:t>区间估计</a:t>
            </a:r>
            <a:r>
              <a:rPr lang="en-US" altLang="zh-CN" sz="2800" b="1"/>
              <a:t>.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19113" y="5653088"/>
            <a:ext cx="4916487" cy="584200"/>
            <a:chOff x="327" y="3424"/>
            <a:chExt cx="3097" cy="368"/>
          </a:xfrm>
        </p:grpSpPr>
        <p:sp>
          <p:nvSpPr>
            <p:cNvPr id="26637" name="Rectangle 13"/>
            <p:cNvSpPr>
              <a:spLocks noChangeArrowheads="1"/>
            </p:cNvSpPr>
            <p:nvPr/>
          </p:nvSpPr>
          <p:spPr bwMode="auto">
            <a:xfrm>
              <a:off x="327" y="3424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sz="2800" b="1"/>
                <a:t>估计</a:t>
              </a:r>
            </a:p>
          </p:txBody>
        </p:sp>
        <p:graphicFrame>
          <p:nvGraphicFramePr>
            <p:cNvPr id="166913" name="Object 1025"/>
            <p:cNvGraphicFramePr>
              <a:graphicFrameLocks noChangeAspect="1"/>
            </p:cNvGraphicFramePr>
            <p:nvPr/>
          </p:nvGraphicFramePr>
          <p:xfrm>
            <a:off x="783" y="3502"/>
            <a:ext cx="270" cy="290"/>
          </p:xfrm>
          <a:graphic>
            <a:graphicData uri="http://schemas.openxmlformats.org/presentationml/2006/ole">
              <p:oleObj spid="_x0000_s273420" name="公式" r:id="rId5" imgW="142920" imgH="152280" progId="Equation.3">
                <p:embed/>
              </p:oleObj>
            </a:graphicData>
          </a:graphic>
        </p:graphicFrame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1009" y="3424"/>
              <a:ext cx="24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lang="zh-CN" altLang="en-US" sz="2800" b="1"/>
                <a:t>在区间 </a:t>
              </a:r>
              <a:r>
                <a:rPr lang="en-US" altLang="zh-CN" sz="2800" b="1"/>
                <a:t>[1.57, 1.84] </a:t>
              </a:r>
              <a:r>
                <a:rPr lang="zh-CN" altLang="en-US" sz="2800" b="1"/>
                <a:t>内，</a:t>
              </a:r>
            </a:p>
          </p:txBody>
        </p:sp>
      </p:grp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1271588" y="714375"/>
            <a:ext cx="5962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sz="2800" b="1"/>
              <a:t>例如我们要估计某队男生的平均身高</a:t>
            </a:r>
            <a:r>
              <a:rPr lang="en-US" altLang="zh-CN" sz="2800" b="1"/>
              <a:t>.</a:t>
            </a: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468313" y="1990725"/>
            <a:ext cx="7932737" cy="1630363"/>
            <a:chOff x="295" y="1253"/>
            <a:chExt cx="4997" cy="1027"/>
          </a:xfrm>
        </p:grpSpPr>
        <p:sp>
          <p:nvSpPr>
            <p:cNvPr id="26642" name="Rectangle 18"/>
            <p:cNvSpPr>
              <a:spLocks noChangeArrowheads="1"/>
            </p:cNvSpPr>
            <p:nvPr/>
          </p:nvSpPr>
          <p:spPr bwMode="auto">
            <a:xfrm>
              <a:off x="295" y="1253"/>
              <a:ext cx="4997" cy="10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lang="en-US" altLang="zh-CN" sz="2800" b="1"/>
                <a:t>         </a:t>
              </a:r>
              <a:r>
                <a:rPr lang="zh-CN" altLang="en-US" sz="2800" b="1"/>
                <a:t>现从该总体选取容量为</a:t>
              </a:r>
              <a:r>
                <a:rPr lang="en-US" altLang="zh-CN" sz="2800" b="1"/>
                <a:t>5</a:t>
              </a:r>
              <a:r>
                <a:rPr lang="zh-CN" altLang="en-US" sz="2800" b="1"/>
                <a:t>的样本，我们的任务是要根据选出的样本（</a:t>
              </a:r>
              <a:r>
                <a:rPr lang="en-US" altLang="zh-CN" sz="2800" b="1"/>
                <a:t>5</a:t>
              </a:r>
              <a:r>
                <a:rPr lang="zh-CN" altLang="en-US" sz="2800" b="1"/>
                <a:t>个数）求出总体均值    的估计</a:t>
              </a:r>
              <a:r>
                <a:rPr lang="en-US" altLang="zh-CN" sz="2800" b="1"/>
                <a:t>. </a:t>
              </a:r>
              <a:r>
                <a:rPr lang="zh-CN" altLang="en-US" sz="2800" b="1"/>
                <a:t>而全部信息就由这</a:t>
              </a:r>
              <a:r>
                <a:rPr lang="en-US" altLang="zh-CN" sz="2800" b="1"/>
                <a:t>5</a:t>
              </a:r>
              <a:r>
                <a:rPr lang="zh-CN" altLang="en-US" sz="2800" b="1"/>
                <a:t>个数组成 </a:t>
              </a:r>
              <a:r>
                <a:rPr lang="en-US" altLang="zh-CN" sz="2800" b="1"/>
                <a:t>.</a:t>
              </a:r>
            </a:p>
          </p:txBody>
        </p:sp>
        <p:graphicFrame>
          <p:nvGraphicFramePr>
            <p:cNvPr id="166912" name="Object 1024"/>
            <p:cNvGraphicFramePr>
              <a:graphicFrameLocks noChangeAspect="1"/>
            </p:cNvGraphicFramePr>
            <p:nvPr/>
          </p:nvGraphicFramePr>
          <p:xfrm>
            <a:off x="4694" y="1689"/>
            <a:ext cx="270" cy="290"/>
          </p:xfrm>
          <a:graphic>
            <a:graphicData uri="http://schemas.openxmlformats.org/presentationml/2006/ole">
              <p:oleObj spid="_x0000_s273421" name="公式" r:id="rId6" imgW="142920" imgH="152280" progId="Equation.3">
                <p:embed/>
              </p:oleObj>
            </a:graphicData>
          </a:graphic>
        </p:graphicFrame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utoUpdateAnimBg="0"/>
      <p:bldP spid="26630" grpId="0" autoUpdateAnimBg="0"/>
      <p:bldP spid="26634" grpId="0" autoUpdateAnimBg="0"/>
      <p:bldP spid="26635" grpId="0" autoUpdateAnimBg="0"/>
      <p:bldP spid="26640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55613" y="3446463"/>
            <a:ext cx="80772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/>
              <a:t>         </a:t>
            </a:r>
            <a:r>
              <a:rPr lang="zh-CN" altLang="en-US"/>
              <a:t>例如，用样本均值作为总体均值的估计时，虽无法说明一次估计所产生的偏差，但这种偏差随机地在</a:t>
            </a:r>
            <a:r>
              <a:rPr lang="en-US" altLang="zh-CN"/>
              <a:t>0</a:t>
            </a:r>
            <a:r>
              <a:rPr lang="zh-CN" altLang="en-US"/>
              <a:t>的周围波动，对同一统计问题大量重复使用不会产生系统偏差 </a:t>
            </a:r>
            <a:r>
              <a:rPr lang="en-US" altLang="zh-CN"/>
              <a:t>.</a:t>
            </a:r>
          </a:p>
        </p:txBody>
      </p:sp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1166813" y="1555750"/>
            <a:ext cx="71485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/>
              <a:t>无偏性是对估计量的一个常见而重要的要求 </a:t>
            </a:r>
            <a:r>
              <a:rPr lang="en-US" altLang="zh-CN"/>
              <a:t>.</a:t>
            </a:r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1335088" y="2500313"/>
            <a:ext cx="6791325" cy="5191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dirty="0"/>
              <a:t>无偏性的实际意义是指没有系统性的偏差 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6" grpId="0" autoUpdateAnimBg="0"/>
      <p:bldP spid="14367" grpId="0" autoUpdateAnimBg="0"/>
      <p:bldP spid="14368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41475" y="1187450"/>
            <a:ext cx="5867400" cy="595313"/>
            <a:chOff x="768" y="624"/>
            <a:chExt cx="3696" cy="375"/>
          </a:xfrm>
        </p:grpSpPr>
        <p:graphicFrame>
          <p:nvGraphicFramePr>
            <p:cNvPr id="35850" name="Object 5"/>
            <p:cNvGraphicFramePr>
              <a:graphicFrameLocks noChangeAspect="1"/>
            </p:cNvGraphicFramePr>
            <p:nvPr/>
          </p:nvGraphicFramePr>
          <p:xfrm>
            <a:off x="768" y="624"/>
            <a:ext cx="1560" cy="347"/>
          </p:xfrm>
          <a:graphic>
            <a:graphicData uri="http://schemas.openxmlformats.org/presentationml/2006/ole">
              <p:oleObj spid="_x0000_s35860" name="公式" r:id="rId3" imgW="24703560" imgH="5478120" progId="Equation.3">
                <p:embed/>
              </p:oleObj>
            </a:graphicData>
          </a:graphic>
        </p:graphicFrame>
        <p:sp>
          <p:nvSpPr>
            <p:cNvPr id="35862" name="Text Box 6"/>
            <p:cNvSpPr txBox="1">
              <a:spLocks noChangeArrowheads="1"/>
            </p:cNvSpPr>
            <p:nvPr/>
          </p:nvSpPr>
          <p:spPr bwMode="auto">
            <a:xfrm>
              <a:off x="2304" y="634"/>
              <a:ext cx="216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ea typeface="楷体_GB2312" pitchFamily="49" charset="-122"/>
                </a:rPr>
                <a:t>是总体</a:t>
              </a:r>
              <a:r>
                <a:rPr lang="en-US" altLang="zh-CN" sz="3200" b="1" i="1">
                  <a:ea typeface="楷体_GB2312" pitchFamily="49" charset="-122"/>
                </a:rPr>
                <a:t>X </a:t>
              </a:r>
              <a:r>
                <a:rPr lang="zh-CN" altLang="zh-CN" sz="3200" b="1">
                  <a:ea typeface="楷体_GB2312" pitchFamily="49" charset="-122"/>
                </a:rPr>
                <a:t>的样本,</a:t>
              </a:r>
              <a:endParaRPr lang="en-US" altLang="zh-CN" sz="3200" b="1">
                <a:ea typeface="楷体_GB2312" pitchFamily="49" charset="-122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971550" y="1628775"/>
            <a:ext cx="7772400" cy="1219200"/>
            <a:chOff x="336" y="912"/>
            <a:chExt cx="4896" cy="768"/>
          </a:xfrm>
        </p:grpSpPr>
        <p:sp>
          <p:nvSpPr>
            <p:cNvPr id="35861" name="Text Box 8"/>
            <p:cNvSpPr txBox="1">
              <a:spLocks noChangeArrowheads="1"/>
            </p:cNvSpPr>
            <p:nvPr/>
          </p:nvSpPr>
          <p:spPr bwMode="auto">
            <a:xfrm>
              <a:off x="336" y="1122"/>
              <a:ext cx="326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ea typeface="楷体_GB2312" pitchFamily="49" charset="-122"/>
                </a:rPr>
                <a:t>证明</a:t>
              </a:r>
              <a:r>
                <a:rPr lang="en-US" altLang="zh-CN" sz="3200" b="1">
                  <a:ea typeface="楷体_GB2312" pitchFamily="49" charset="-122"/>
                </a:rPr>
                <a:t>:  </a:t>
              </a:r>
              <a:r>
                <a:rPr lang="zh-CN" altLang="en-US" sz="3200" b="1">
                  <a:ea typeface="楷体_GB2312" pitchFamily="49" charset="-122"/>
                </a:rPr>
                <a:t>不论</a:t>
              </a:r>
              <a:r>
                <a:rPr lang="zh-CN" altLang="en-US" sz="3200" b="1" i="1">
                  <a:ea typeface="楷体_GB2312" pitchFamily="49" charset="-122"/>
                </a:rPr>
                <a:t> </a:t>
              </a:r>
              <a:r>
                <a:rPr lang="en-US" altLang="zh-CN" sz="3200" b="1" i="1">
                  <a:ea typeface="楷体_GB2312" pitchFamily="49" charset="-122"/>
                </a:rPr>
                <a:t>X </a:t>
              </a:r>
              <a:r>
                <a:rPr lang="zh-CN" altLang="zh-CN" sz="3200" b="1">
                  <a:ea typeface="楷体_GB2312" pitchFamily="49" charset="-122"/>
                </a:rPr>
                <a:t>服从什么分布,</a:t>
              </a:r>
              <a:endParaRPr lang="en-US" altLang="zh-CN" sz="3200" b="1">
                <a:ea typeface="楷体_GB2312" pitchFamily="49" charset="-122"/>
              </a:endParaRPr>
            </a:p>
          </p:txBody>
        </p:sp>
        <p:graphicFrame>
          <p:nvGraphicFramePr>
            <p:cNvPr id="35849" name="Object 9"/>
            <p:cNvGraphicFramePr>
              <a:graphicFrameLocks noChangeAspect="1"/>
            </p:cNvGraphicFramePr>
            <p:nvPr/>
          </p:nvGraphicFramePr>
          <p:xfrm>
            <a:off x="3648" y="912"/>
            <a:ext cx="1584" cy="768"/>
          </p:xfrm>
          <a:graphic>
            <a:graphicData uri="http://schemas.openxmlformats.org/presentationml/2006/ole">
              <p:oleObj spid="_x0000_s35861" name="Equation" r:id="rId4" imgW="20737440" imgH="10356120" progId="Equation.3">
                <p:embed/>
              </p:oleObj>
            </a:graphicData>
          </a:graphic>
        </p:graphicFrame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042988" y="2492375"/>
            <a:ext cx="3819525" cy="609600"/>
            <a:chOff x="576" y="1536"/>
            <a:chExt cx="2406" cy="384"/>
          </a:xfrm>
        </p:grpSpPr>
        <p:grpSp>
          <p:nvGrpSpPr>
            <p:cNvPr id="35858" name="Group 11"/>
            <p:cNvGrpSpPr>
              <a:grpSpLocks/>
            </p:cNvGrpSpPr>
            <p:nvPr/>
          </p:nvGrpSpPr>
          <p:grpSpPr bwMode="auto">
            <a:xfrm>
              <a:off x="576" y="1536"/>
              <a:ext cx="636" cy="365"/>
              <a:chOff x="4704" y="1104"/>
              <a:chExt cx="636" cy="365"/>
            </a:xfrm>
          </p:grpSpPr>
          <p:sp>
            <p:nvSpPr>
              <p:cNvPr id="35860" name="Text Box 12"/>
              <p:cNvSpPr txBox="1">
                <a:spLocks noChangeArrowheads="1"/>
              </p:cNvSpPr>
              <p:nvPr/>
            </p:nvSpPr>
            <p:spPr bwMode="auto">
              <a:xfrm>
                <a:off x="4704" y="1104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3200" b="1">
                    <a:ea typeface="楷体_GB2312" pitchFamily="49" charset="-122"/>
                  </a:rPr>
                  <a:t>是</a:t>
                </a:r>
              </a:p>
            </p:txBody>
          </p:sp>
          <p:graphicFrame>
            <p:nvGraphicFramePr>
              <p:cNvPr id="35848" name="Object 13"/>
              <p:cNvGraphicFramePr>
                <a:graphicFrameLocks noChangeAspect="1"/>
              </p:cNvGraphicFramePr>
              <p:nvPr/>
            </p:nvGraphicFramePr>
            <p:xfrm>
              <a:off x="5040" y="1104"/>
              <a:ext cx="300" cy="360"/>
            </p:xfrm>
            <a:graphic>
              <a:graphicData uri="http://schemas.openxmlformats.org/presentationml/2006/ole">
                <p:oleObj spid="_x0000_s35862" name="公式" r:id="rId5" imgW="4566960" imgH="5478120" progId="Equation.3">
                  <p:embed/>
                </p:oleObj>
              </a:graphicData>
            </a:graphic>
          </p:graphicFrame>
        </p:grpSp>
        <p:sp>
          <p:nvSpPr>
            <p:cNvPr id="35859" name="Text Box 14"/>
            <p:cNvSpPr txBox="1">
              <a:spLocks noChangeArrowheads="1"/>
            </p:cNvSpPr>
            <p:nvPr/>
          </p:nvSpPr>
          <p:spPr bwMode="auto">
            <a:xfrm>
              <a:off x="1260" y="1555"/>
              <a:ext cx="172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ea typeface="楷体_GB2312" pitchFamily="49" charset="-122"/>
                </a:rPr>
                <a:t>的无偏估计量</a:t>
              </a:r>
              <a:r>
                <a:rPr lang="en-US" altLang="zh-CN" sz="3200" b="1">
                  <a:ea typeface="楷体_GB2312" pitchFamily="49" charset="-122"/>
                </a:rPr>
                <a:t>.</a:t>
              </a:r>
            </a:p>
          </p:txBody>
        </p:sp>
      </p:grpSp>
      <p:sp>
        <p:nvSpPr>
          <p:cNvPr id="1672207" name="Text Box 15"/>
          <p:cNvSpPr txBox="1">
            <a:spLocks noChangeArrowheads="1"/>
          </p:cNvSpPr>
          <p:nvPr/>
        </p:nvSpPr>
        <p:spPr bwMode="auto">
          <a:xfrm>
            <a:off x="1042988" y="32131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证</a:t>
            </a:r>
          </a:p>
        </p:txBody>
      </p:sp>
      <p:graphicFrame>
        <p:nvGraphicFramePr>
          <p:cNvPr id="1672208" name="Object 16"/>
          <p:cNvGraphicFramePr>
            <a:graphicFrameLocks noChangeAspect="1"/>
          </p:cNvGraphicFramePr>
          <p:nvPr/>
        </p:nvGraphicFramePr>
        <p:xfrm>
          <a:off x="1619250" y="4365625"/>
          <a:ext cx="6062663" cy="1295400"/>
        </p:xfrm>
        <a:graphic>
          <a:graphicData uri="http://schemas.openxmlformats.org/presentationml/2006/ole">
            <p:oleObj spid="_x0000_s35863" name="Equation" r:id="rId6" imgW="52162560" imgH="10356120" progId="Equation.3">
              <p:embed/>
            </p:oleObj>
          </a:graphicData>
        </a:graphic>
      </p:graphicFrame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1116013" y="404813"/>
            <a:ext cx="6907212" cy="682625"/>
            <a:chOff x="326" y="139"/>
            <a:chExt cx="4351" cy="430"/>
          </a:xfrm>
        </p:grpSpPr>
        <p:sp>
          <p:nvSpPr>
            <p:cNvPr id="35856" name="Text Box 18"/>
            <p:cNvSpPr txBox="1">
              <a:spLocks noChangeArrowheads="1"/>
            </p:cNvSpPr>
            <p:nvPr/>
          </p:nvSpPr>
          <p:spPr bwMode="auto">
            <a:xfrm>
              <a:off x="326" y="204"/>
              <a:ext cx="253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solidFill>
                    <a:srgbClr val="FF0000"/>
                  </a:solidFill>
                  <a:ea typeface="楷体_GB2312" pitchFamily="49" charset="-122"/>
                </a:rPr>
                <a:t>例</a:t>
              </a:r>
              <a:r>
                <a:rPr lang="en-US" altLang="zh-CN" sz="3200" b="1">
                  <a:solidFill>
                    <a:srgbClr val="FFFFFF"/>
                  </a:solidFill>
                  <a:ea typeface="楷体_GB2312" pitchFamily="49" charset="-122"/>
                </a:rPr>
                <a:t>  </a:t>
              </a:r>
              <a:r>
                <a:rPr lang="zh-CN" altLang="en-US" sz="3200" b="1">
                  <a:ea typeface="楷体_GB2312" pitchFamily="49" charset="-122"/>
                </a:rPr>
                <a:t>设总体</a:t>
              </a:r>
              <a:r>
                <a:rPr lang="en-US" altLang="zh-CN" sz="3200" b="1" i="1">
                  <a:ea typeface="楷体_GB2312" pitchFamily="49" charset="-122"/>
                </a:rPr>
                <a:t>X </a:t>
              </a:r>
              <a:r>
                <a:rPr lang="zh-CN" altLang="zh-CN" sz="3200" b="1">
                  <a:ea typeface="楷体_GB2312" pitchFamily="49" charset="-122"/>
                </a:rPr>
                <a:t>的</a:t>
              </a:r>
              <a:r>
                <a:rPr lang="zh-CN" altLang="en-US" sz="3200" b="1" i="1">
                  <a:ea typeface="楷体_GB2312" pitchFamily="49" charset="-122"/>
                </a:rPr>
                <a:t> </a:t>
              </a:r>
              <a:r>
                <a:rPr lang="en-US" altLang="zh-CN" sz="3200" b="1" i="1">
                  <a:ea typeface="楷体_GB2312" pitchFamily="49" charset="-122"/>
                </a:rPr>
                <a:t>k</a:t>
              </a:r>
              <a:r>
                <a:rPr lang="en-US" altLang="zh-CN" sz="3200" b="1">
                  <a:ea typeface="楷体_GB2312" pitchFamily="49" charset="-122"/>
                </a:rPr>
                <a:t> </a:t>
              </a:r>
              <a:r>
                <a:rPr lang="zh-CN" altLang="en-US" sz="3200" b="1">
                  <a:ea typeface="楷体_GB2312" pitchFamily="49" charset="-122"/>
                </a:rPr>
                <a:t>阶矩</a:t>
              </a:r>
            </a:p>
          </p:txBody>
        </p:sp>
        <p:graphicFrame>
          <p:nvGraphicFramePr>
            <p:cNvPr id="35847" name="Object 19"/>
            <p:cNvGraphicFramePr>
              <a:graphicFrameLocks noChangeAspect="1"/>
            </p:cNvGraphicFramePr>
            <p:nvPr/>
          </p:nvGraphicFramePr>
          <p:xfrm>
            <a:off x="2761" y="192"/>
            <a:ext cx="1260" cy="377"/>
          </p:xfrm>
          <a:graphic>
            <a:graphicData uri="http://schemas.openxmlformats.org/presentationml/2006/ole">
              <p:oleObj spid="_x0000_s35864" name="公式" r:id="rId7" imgW="19211760" imgH="5783040" progId="Equation.3">
                <p:embed/>
              </p:oleObj>
            </a:graphicData>
          </a:graphic>
        </p:graphicFrame>
        <p:sp>
          <p:nvSpPr>
            <p:cNvPr id="35857" name="Text Box 20"/>
            <p:cNvSpPr txBox="1">
              <a:spLocks noChangeArrowheads="1"/>
            </p:cNvSpPr>
            <p:nvPr/>
          </p:nvSpPr>
          <p:spPr bwMode="auto">
            <a:xfrm>
              <a:off x="4047" y="139"/>
              <a:ext cx="63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ea typeface="楷体_GB2312" pitchFamily="49" charset="-122"/>
                </a:rPr>
                <a:t>存在</a:t>
              </a:r>
            </a:p>
          </p:txBody>
        </p:sp>
      </p:grpSp>
      <p:graphicFrame>
        <p:nvGraphicFramePr>
          <p:cNvPr id="1672218" name="Object 26"/>
          <p:cNvGraphicFramePr>
            <a:graphicFrameLocks noChangeAspect="1"/>
          </p:cNvGraphicFramePr>
          <p:nvPr/>
        </p:nvGraphicFramePr>
        <p:xfrm>
          <a:off x="2771775" y="5445125"/>
          <a:ext cx="2693988" cy="1174750"/>
        </p:xfrm>
        <a:graphic>
          <a:graphicData uri="http://schemas.openxmlformats.org/presentationml/2006/ole">
            <p:oleObj spid="_x0000_s35865" name="Equation" r:id="rId8" imgW="23178240" imgH="9441720" progId="Equation.3">
              <p:embed/>
            </p:oleObj>
          </a:graphicData>
        </a:graphic>
      </p:graphicFrame>
      <p:graphicFrame>
        <p:nvGraphicFramePr>
          <p:cNvPr id="1672219" name="Object 27"/>
          <p:cNvGraphicFramePr>
            <a:graphicFrameLocks noChangeAspect="1"/>
          </p:cNvGraphicFramePr>
          <p:nvPr/>
        </p:nvGraphicFramePr>
        <p:xfrm>
          <a:off x="1908175" y="3284538"/>
          <a:ext cx="5184775" cy="547687"/>
        </p:xfrm>
        <a:graphic>
          <a:graphicData uri="http://schemas.openxmlformats.org/presentationml/2006/ole">
            <p:oleObj spid="_x0000_s35866" name="公式" r:id="rId9" imgW="2159000" imgH="228600" progId="Equation.3">
              <p:embed/>
            </p:oleObj>
          </a:graphicData>
        </a:graphic>
      </p:graphicFrame>
      <p:graphicFrame>
        <p:nvGraphicFramePr>
          <p:cNvPr id="1672220" name="Object 28"/>
          <p:cNvGraphicFramePr>
            <a:graphicFrameLocks noChangeAspect="1"/>
          </p:cNvGraphicFramePr>
          <p:nvPr/>
        </p:nvGraphicFramePr>
        <p:xfrm>
          <a:off x="1403350" y="3933825"/>
          <a:ext cx="3384550" cy="581025"/>
        </p:xfrm>
        <a:graphic>
          <a:graphicData uri="http://schemas.openxmlformats.org/presentationml/2006/ole">
            <p:oleObj spid="_x0000_s35867" name="公式" r:id="rId10" imgW="1473200" imgH="254000" progId="Equation.3">
              <p:embed/>
            </p:oleObj>
          </a:graphicData>
        </a:graphic>
      </p:graphicFrame>
      <p:graphicFrame>
        <p:nvGraphicFramePr>
          <p:cNvPr id="1672221" name="Object 29"/>
          <p:cNvGraphicFramePr>
            <a:graphicFrameLocks noChangeAspect="1"/>
          </p:cNvGraphicFramePr>
          <p:nvPr/>
        </p:nvGraphicFramePr>
        <p:xfrm>
          <a:off x="4859338" y="3933825"/>
          <a:ext cx="2879725" cy="536575"/>
        </p:xfrm>
        <a:graphic>
          <a:graphicData uri="http://schemas.openxmlformats.org/presentationml/2006/ole">
            <p:oleObj spid="_x0000_s35868" name="公式" r:id="rId11" imgW="1219200" imgH="228600" progId="Equation.3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7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72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7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72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7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7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2207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4"/>
          <p:cNvGraphicFramePr>
            <a:graphicFrameLocks noChangeAspect="1"/>
          </p:cNvGraphicFramePr>
          <p:nvPr/>
        </p:nvGraphicFramePr>
        <p:xfrm>
          <a:off x="1116013" y="836613"/>
          <a:ext cx="7559675" cy="2054225"/>
        </p:xfrm>
        <a:graphic>
          <a:graphicData uri="http://schemas.openxmlformats.org/presentationml/2006/ole">
            <p:oleObj spid="_x0000_s36886" name="公式" r:id="rId3" imgW="3403600" imgH="927100" progId="Equation.3">
              <p:embed/>
            </p:oleObj>
          </a:graphicData>
        </a:graphic>
      </p:graphicFrame>
      <p:sp>
        <p:nvSpPr>
          <p:cNvPr id="1673221" name="Text Box 5"/>
          <p:cNvSpPr txBox="1">
            <a:spLocks noChangeArrowheads="1"/>
          </p:cNvSpPr>
          <p:nvPr/>
        </p:nvSpPr>
        <p:spPr bwMode="auto">
          <a:xfrm>
            <a:off x="1258888" y="3141663"/>
            <a:ext cx="1374775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83" tIns="35841" rIns="71683" bIns="35841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b="1">
                <a:solidFill>
                  <a:srgbClr val="3366CC"/>
                </a:solidFill>
                <a:ea typeface="宋体" pitchFamily="2" charset="-122"/>
              </a:rPr>
              <a:t>证</a:t>
            </a:r>
          </a:p>
        </p:txBody>
      </p:sp>
      <p:graphicFrame>
        <p:nvGraphicFramePr>
          <p:cNvPr id="1673222" name="Object 6"/>
          <p:cNvGraphicFramePr>
            <a:graphicFrameLocks noChangeAspect="1"/>
          </p:cNvGraphicFramePr>
          <p:nvPr/>
        </p:nvGraphicFramePr>
        <p:xfrm>
          <a:off x="1979613" y="2997200"/>
          <a:ext cx="2998787" cy="1071563"/>
        </p:xfrm>
        <a:graphic>
          <a:graphicData uri="http://schemas.openxmlformats.org/presentationml/2006/ole">
            <p:oleObj spid="_x0000_s36887" name="公式" r:id="rId4" imgW="1206500" imgH="431800" progId="Equation.3">
              <p:embed/>
            </p:oleObj>
          </a:graphicData>
        </a:graphic>
      </p:graphicFrame>
      <p:graphicFrame>
        <p:nvGraphicFramePr>
          <p:cNvPr id="1673223" name="Object 7"/>
          <p:cNvGraphicFramePr>
            <a:graphicFrameLocks noChangeAspect="1"/>
          </p:cNvGraphicFramePr>
          <p:nvPr/>
        </p:nvGraphicFramePr>
        <p:xfrm>
          <a:off x="5076825" y="3141663"/>
          <a:ext cx="2024063" cy="674687"/>
        </p:xfrm>
        <a:graphic>
          <a:graphicData uri="http://schemas.openxmlformats.org/presentationml/2006/ole">
            <p:oleObj spid="_x0000_s36888" name="公式" r:id="rId5" imgW="685800" imgH="228600" progId="Equation.3">
              <p:embed/>
            </p:oleObj>
          </a:graphicData>
        </a:graphic>
      </p:graphicFrame>
      <p:graphicFrame>
        <p:nvGraphicFramePr>
          <p:cNvPr id="1673224" name="Object 8"/>
          <p:cNvGraphicFramePr>
            <a:graphicFrameLocks noChangeAspect="1"/>
          </p:cNvGraphicFramePr>
          <p:nvPr/>
        </p:nvGraphicFramePr>
        <p:xfrm>
          <a:off x="1476375" y="4076700"/>
          <a:ext cx="2808288" cy="573088"/>
        </p:xfrm>
        <a:graphic>
          <a:graphicData uri="http://schemas.openxmlformats.org/presentationml/2006/ole">
            <p:oleObj spid="_x0000_s36889" name="公式" r:id="rId6" imgW="1053643" imgH="215806" progId="Equation.3">
              <p:embed/>
            </p:oleObj>
          </a:graphicData>
        </a:graphic>
      </p:graphicFrame>
      <p:graphicFrame>
        <p:nvGraphicFramePr>
          <p:cNvPr id="1673225" name="Object 9"/>
          <p:cNvGraphicFramePr>
            <a:graphicFrameLocks noChangeAspect="1"/>
          </p:cNvGraphicFramePr>
          <p:nvPr/>
        </p:nvGraphicFramePr>
        <p:xfrm>
          <a:off x="7019925" y="4076700"/>
          <a:ext cx="1512888" cy="504825"/>
        </p:xfrm>
        <a:graphic>
          <a:graphicData uri="http://schemas.openxmlformats.org/presentationml/2006/ole">
            <p:oleObj spid="_x0000_s36890" name="公式" r:id="rId7" imgW="685800" imgH="228600" progId="Equation.3">
              <p:embed/>
            </p:oleObj>
          </a:graphicData>
        </a:graphic>
      </p:graphicFrame>
      <p:graphicFrame>
        <p:nvGraphicFramePr>
          <p:cNvPr id="1673226" name="Object 10"/>
          <p:cNvGraphicFramePr>
            <a:graphicFrameLocks noChangeAspect="1"/>
          </p:cNvGraphicFramePr>
          <p:nvPr/>
        </p:nvGraphicFramePr>
        <p:xfrm>
          <a:off x="1258888" y="4797425"/>
          <a:ext cx="4968875" cy="542925"/>
        </p:xfrm>
        <a:graphic>
          <a:graphicData uri="http://schemas.openxmlformats.org/presentationml/2006/ole">
            <p:oleObj spid="_x0000_s36891" name="公式" r:id="rId8" imgW="2095500" imgH="228600" progId="Equation.3">
              <p:embed/>
            </p:oleObj>
          </a:graphicData>
        </a:graphic>
      </p:graphicFrame>
      <p:graphicFrame>
        <p:nvGraphicFramePr>
          <p:cNvPr id="1673227" name="Object 11"/>
          <p:cNvGraphicFramePr>
            <a:graphicFrameLocks noChangeAspect="1"/>
          </p:cNvGraphicFramePr>
          <p:nvPr/>
        </p:nvGraphicFramePr>
        <p:xfrm>
          <a:off x="6443663" y="4581525"/>
          <a:ext cx="1511300" cy="890588"/>
        </p:xfrm>
        <a:graphic>
          <a:graphicData uri="http://schemas.openxmlformats.org/presentationml/2006/ole">
            <p:oleObj spid="_x0000_s36892" name="公式" r:id="rId9" imgW="710891" imgH="418918" progId="Equation.3">
              <p:embed/>
            </p:oleObj>
          </a:graphicData>
        </a:graphic>
      </p:graphicFrame>
      <p:graphicFrame>
        <p:nvGraphicFramePr>
          <p:cNvPr id="1673228" name="Object 12"/>
          <p:cNvGraphicFramePr>
            <a:graphicFrameLocks noChangeAspect="1"/>
          </p:cNvGraphicFramePr>
          <p:nvPr/>
        </p:nvGraphicFramePr>
        <p:xfrm>
          <a:off x="1331913" y="5445125"/>
          <a:ext cx="3744912" cy="519113"/>
        </p:xfrm>
        <a:graphic>
          <a:graphicData uri="http://schemas.openxmlformats.org/presentationml/2006/ole">
            <p:oleObj spid="_x0000_s36893" name="公式" r:id="rId10" imgW="1651000" imgH="228600" progId="Equation.3">
              <p:embed/>
            </p:oleObj>
          </a:graphicData>
        </a:graphic>
      </p:graphicFrame>
      <p:graphicFrame>
        <p:nvGraphicFramePr>
          <p:cNvPr id="1673229" name="Object 13"/>
          <p:cNvGraphicFramePr>
            <a:graphicFrameLocks noChangeAspect="1"/>
          </p:cNvGraphicFramePr>
          <p:nvPr/>
        </p:nvGraphicFramePr>
        <p:xfrm>
          <a:off x="5076825" y="5445125"/>
          <a:ext cx="2513013" cy="533400"/>
        </p:xfrm>
        <a:graphic>
          <a:graphicData uri="http://schemas.openxmlformats.org/presentationml/2006/ole">
            <p:oleObj spid="_x0000_s36894" name="公式" r:id="rId11" imgW="1079500" imgH="228600" progId="Equation.3">
              <p:embed/>
            </p:oleObj>
          </a:graphicData>
        </a:graphic>
      </p:graphicFrame>
      <p:sp>
        <p:nvSpPr>
          <p:cNvPr id="36877" name="Text Box 14"/>
          <p:cNvSpPr txBox="1">
            <a:spLocks noChangeArrowheads="1"/>
          </p:cNvSpPr>
          <p:nvPr/>
        </p:nvSpPr>
        <p:spPr bwMode="auto">
          <a:xfrm>
            <a:off x="1042988" y="908050"/>
            <a:ext cx="2090737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83" tIns="35841" rIns="71683" bIns="35841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b="1">
                <a:latin typeface="黑体" pitchFamily="49" charset="-122"/>
                <a:ea typeface="宋体" pitchFamily="2" charset="-122"/>
              </a:rPr>
              <a:t>例</a:t>
            </a:r>
            <a:endParaRPr lang="zh-CN" altLang="en-US" b="1">
              <a:ea typeface="宋体" pitchFamily="2" charset="-122"/>
            </a:endParaRPr>
          </a:p>
        </p:txBody>
      </p:sp>
      <p:graphicFrame>
        <p:nvGraphicFramePr>
          <p:cNvPr id="1673231" name="Object 15"/>
          <p:cNvGraphicFramePr>
            <a:graphicFrameLocks noChangeAspect="1"/>
          </p:cNvGraphicFramePr>
          <p:nvPr/>
        </p:nvGraphicFramePr>
        <p:xfrm>
          <a:off x="4284663" y="4076700"/>
          <a:ext cx="2665412" cy="536575"/>
        </p:xfrm>
        <a:graphic>
          <a:graphicData uri="http://schemas.openxmlformats.org/presentationml/2006/ole">
            <p:oleObj spid="_x0000_s36895" name="公式" r:id="rId12" imgW="1143000" imgH="228600" progId="Equation.3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7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7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7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7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7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3221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4"/>
          <p:cNvGraphicFramePr>
            <a:graphicFrameLocks noChangeAspect="1"/>
          </p:cNvGraphicFramePr>
          <p:nvPr/>
        </p:nvGraphicFramePr>
        <p:xfrm>
          <a:off x="1181100" y="690563"/>
          <a:ext cx="2376488" cy="933450"/>
        </p:xfrm>
        <a:graphic>
          <a:graphicData uri="http://schemas.openxmlformats.org/presentationml/2006/ole">
            <p:oleObj spid="_x0000_s37906" name="公式" r:id="rId3" imgW="1002865" imgH="393529" progId="Equation.3">
              <p:embed/>
            </p:oleObj>
          </a:graphicData>
        </a:graphic>
      </p:graphicFrame>
      <p:graphicFrame>
        <p:nvGraphicFramePr>
          <p:cNvPr id="37891" name="Object 5"/>
          <p:cNvGraphicFramePr>
            <a:graphicFrameLocks noChangeAspect="1"/>
          </p:cNvGraphicFramePr>
          <p:nvPr/>
        </p:nvGraphicFramePr>
        <p:xfrm>
          <a:off x="3773488" y="835025"/>
          <a:ext cx="3744912" cy="636588"/>
        </p:xfrm>
        <a:graphic>
          <a:graphicData uri="http://schemas.openxmlformats.org/presentationml/2006/ole">
            <p:oleObj spid="_x0000_s37907" name="公式" r:id="rId4" imgW="1346200" imgH="228600" progId="Equation.3">
              <p:embed/>
            </p:oleObj>
          </a:graphicData>
        </a:graphic>
      </p:graphicFrame>
      <p:graphicFrame>
        <p:nvGraphicFramePr>
          <p:cNvPr id="1674246" name="Object 6"/>
          <p:cNvGraphicFramePr>
            <a:graphicFrameLocks noChangeAspect="1"/>
          </p:cNvGraphicFramePr>
          <p:nvPr/>
        </p:nvGraphicFramePr>
        <p:xfrm>
          <a:off x="1108075" y="1555750"/>
          <a:ext cx="7489825" cy="958850"/>
        </p:xfrm>
        <a:graphic>
          <a:graphicData uri="http://schemas.openxmlformats.org/presentationml/2006/ole">
            <p:oleObj spid="_x0000_s37908" name="公式" r:id="rId5" imgW="3086100" imgH="393700" progId="Equation.3">
              <p:embed/>
            </p:oleObj>
          </a:graphicData>
        </a:graphic>
      </p:graphicFrame>
      <p:sp>
        <p:nvSpPr>
          <p:cNvPr id="1674247" name="Text Box 7"/>
          <p:cNvSpPr txBox="1">
            <a:spLocks noChangeArrowheads="1"/>
          </p:cNvSpPr>
          <p:nvPr/>
        </p:nvSpPr>
        <p:spPr bwMode="auto">
          <a:xfrm>
            <a:off x="1036638" y="2563813"/>
            <a:ext cx="454025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83" tIns="35841" rIns="71683" bIns="35841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(这种方法称为</a:t>
            </a:r>
            <a:r>
              <a:rPr lang="zh-CN" altLang="en-US" b="1">
                <a:solidFill>
                  <a:srgbClr val="FF0000"/>
                </a:solidFill>
                <a:ea typeface="黑体" pitchFamily="49" charset="-122"/>
              </a:rPr>
              <a:t>无偏化</a:t>
            </a:r>
            <a:r>
              <a:rPr lang="zh-CN" altLang="en-US" b="1">
                <a:ea typeface="黑体" pitchFamily="49" charset="-122"/>
              </a:rPr>
              <a:t>)</a:t>
            </a:r>
            <a:r>
              <a:rPr lang="zh-CN" altLang="en-US" b="1">
                <a:ea typeface="宋体" pitchFamily="2" charset="-122"/>
              </a:rPr>
              <a:t>.</a:t>
            </a:r>
          </a:p>
        </p:txBody>
      </p:sp>
      <p:graphicFrame>
        <p:nvGraphicFramePr>
          <p:cNvPr id="1674248" name="Object 8"/>
          <p:cNvGraphicFramePr>
            <a:graphicFrameLocks noChangeAspect="1"/>
          </p:cNvGraphicFramePr>
          <p:nvPr/>
        </p:nvGraphicFramePr>
        <p:xfrm>
          <a:off x="1252538" y="3140075"/>
          <a:ext cx="4410075" cy="966788"/>
        </p:xfrm>
        <a:graphic>
          <a:graphicData uri="http://schemas.openxmlformats.org/presentationml/2006/ole">
            <p:oleObj spid="_x0000_s37909" name="公式" r:id="rId6" imgW="1968500" imgH="431800" progId="Equation.3">
              <p:embed/>
            </p:oleObj>
          </a:graphicData>
        </a:graphic>
      </p:graphicFrame>
      <p:graphicFrame>
        <p:nvGraphicFramePr>
          <p:cNvPr id="1674249" name="Object 9"/>
          <p:cNvGraphicFramePr>
            <a:graphicFrameLocks noChangeAspect="1"/>
          </p:cNvGraphicFramePr>
          <p:nvPr/>
        </p:nvGraphicFramePr>
        <p:xfrm>
          <a:off x="965200" y="4075113"/>
          <a:ext cx="2808288" cy="920750"/>
        </p:xfrm>
        <a:graphic>
          <a:graphicData uri="http://schemas.openxmlformats.org/presentationml/2006/ole">
            <p:oleObj spid="_x0000_s37910" name="公式" r:id="rId7" imgW="1205977" imgH="393529" progId="Equation.3">
              <p:embed/>
            </p:oleObj>
          </a:graphicData>
        </a:graphic>
      </p:graphicFrame>
      <p:graphicFrame>
        <p:nvGraphicFramePr>
          <p:cNvPr id="1674250" name="Object 10"/>
          <p:cNvGraphicFramePr>
            <a:graphicFrameLocks noChangeAspect="1"/>
          </p:cNvGraphicFramePr>
          <p:nvPr/>
        </p:nvGraphicFramePr>
        <p:xfrm>
          <a:off x="3989388" y="4148138"/>
          <a:ext cx="2636837" cy="865187"/>
        </p:xfrm>
        <a:graphic>
          <a:graphicData uri="http://schemas.openxmlformats.org/presentationml/2006/ole">
            <p:oleObj spid="_x0000_s37911" name="公式" r:id="rId8" imgW="1320227" imgH="431613" progId="Equation.3">
              <p:embed/>
            </p:oleObj>
          </a:graphicData>
        </a:graphic>
      </p:graphicFrame>
      <p:graphicFrame>
        <p:nvGraphicFramePr>
          <p:cNvPr id="1674251" name="Object 11"/>
          <p:cNvGraphicFramePr>
            <a:graphicFrameLocks noChangeAspect="1"/>
          </p:cNvGraphicFramePr>
          <p:nvPr/>
        </p:nvGraphicFramePr>
        <p:xfrm>
          <a:off x="965200" y="5083175"/>
          <a:ext cx="3960813" cy="549275"/>
        </p:xfrm>
        <a:graphic>
          <a:graphicData uri="http://schemas.openxmlformats.org/presentationml/2006/ole">
            <p:oleObj spid="_x0000_s37912" name="公式" r:id="rId9" imgW="1651000" imgH="228600" progId="Equation.3">
              <p:embed/>
            </p:oleObj>
          </a:graphicData>
        </a:graphic>
      </p:graphicFrame>
      <p:graphicFrame>
        <p:nvGraphicFramePr>
          <p:cNvPr id="1674252" name="Object 12"/>
          <p:cNvGraphicFramePr>
            <a:graphicFrameLocks noChangeAspect="1"/>
          </p:cNvGraphicFramePr>
          <p:nvPr/>
        </p:nvGraphicFramePr>
        <p:xfrm>
          <a:off x="4637088" y="5083175"/>
          <a:ext cx="4086225" cy="493713"/>
        </p:xfrm>
        <a:graphic>
          <a:graphicData uri="http://schemas.openxmlformats.org/presentationml/2006/ole">
            <p:oleObj spid="_x0000_s37913" name="公式" r:id="rId10" imgW="1892300" imgH="228600" progId="Equation.3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7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74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4247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012" name="Text Box 4"/>
          <p:cNvSpPr txBox="1">
            <a:spLocks noChangeArrowheads="1"/>
          </p:cNvSpPr>
          <p:nvPr/>
        </p:nvSpPr>
        <p:spPr bwMode="auto">
          <a:xfrm>
            <a:off x="723900" y="544513"/>
            <a:ext cx="46148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zh-CN" altLang="en-US" sz="3200" b="1">
                <a:ea typeface="楷体_GB2312" pitchFamily="49" charset="-122"/>
              </a:rPr>
              <a:t>   设总体 </a:t>
            </a:r>
            <a:r>
              <a:rPr lang="en-US" altLang="zh-CN" sz="3200" b="1" i="1">
                <a:ea typeface="楷体_GB2312" pitchFamily="49" charset="-122"/>
              </a:rPr>
              <a:t>X ~ N </a:t>
            </a:r>
            <a:r>
              <a:rPr lang="en-US" altLang="zh-CN" sz="3200" b="1">
                <a:ea typeface="楷体_GB2312" pitchFamily="49" charset="-122"/>
              </a:rPr>
              <a:t>(</a:t>
            </a:r>
            <a:r>
              <a:rPr lang="en-US" altLang="zh-CN" sz="3200" b="1" i="1">
                <a:ea typeface="楷体_GB2312" pitchFamily="49" charset="-122"/>
                <a:sym typeface="Symbol" pitchFamily="18" charset="2"/>
              </a:rPr>
              <a:t> , </a:t>
            </a:r>
            <a:r>
              <a:rPr lang="en-US" altLang="zh-CN" sz="3200" b="1" baseline="30000">
                <a:ea typeface="楷体_GB2312" pitchFamily="49" charset="-122"/>
                <a:sym typeface="Symbol" pitchFamily="18" charset="2"/>
              </a:rPr>
              <a:t>2</a:t>
            </a:r>
            <a:r>
              <a:rPr lang="en-US" altLang="zh-CN" sz="3200" b="1">
                <a:ea typeface="楷体_GB2312" pitchFamily="49" charset="-122"/>
              </a:rPr>
              <a:t>),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46200" y="1219200"/>
            <a:ext cx="5695950" cy="608013"/>
            <a:chOff x="692" y="672"/>
            <a:chExt cx="3588" cy="383"/>
          </a:xfrm>
        </p:grpSpPr>
        <p:graphicFrame>
          <p:nvGraphicFramePr>
            <p:cNvPr id="38920" name="Object 6"/>
            <p:cNvGraphicFramePr>
              <a:graphicFrameLocks noChangeAspect="1"/>
            </p:cNvGraphicFramePr>
            <p:nvPr/>
          </p:nvGraphicFramePr>
          <p:xfrm>
            <a:off x="692" y="708"/>
            <a:ext cx="1618" cy="347"/>
          </p:xfrm>
          <a:graphic>
            <a:graphicData uri="http://schemas.openxmlformats.org/presentationml/2006/ole">
              <p:oleObj spid="_x0000_s38928" name="公式" r:id="rId3" imgW="25619040" imgH="5478120" progId="Equation.3">
                <p:embed/>
              </p:oleObj>
            </a:graphicData>
          </a:graphic>
        </p:graphicFrame>
        <p:sp>
          <p:nvSpPr>
            <p:cNvPr id="38930" name="Text Box 7"/>
            <p:cNvSpPr txBox="1">
              <a:spLocks noChangeArrowheads="1"/>
            </p:cNvSpPr>
            <p:nvPr/>
          </p:nvSpPr>
          <p:spPr bwMode="auto">
            <a:xfrm>
              <a:off x="2323" y="672"/>
              <a:ext cx="195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ea typeface="楷体_GB2312" pitchFamily="49" charset="-122"/>
                </a:rPr>
                <a:t>为 </a:t>
              </a:r>
              <a:r>
                <a:rPr lang="en-US" altLang="zh-CN" sz="3200" b="1" i="1">
                  <a:ea typeface="楷体_GB2312" pitchFamily="49" charset="-122"/>
                </a:rPr>
                <a:t>X</a:t>
              </a:r>
              <a:r>
                <a:rPr lang="en-US" altLang="zh-CN" sz="3200" b="1">
                  <a:ea typeface="楷体_GB2312" pitchFamily="49" charset="-122"/>
                </a:rPr>
                <a:t> </a:t>
              </a:r>
              <a:r>
                <a:rPr lang="zh-CN" altLang="zh-CN" sz="3200" b="1">
                  <a:ea typeface="楷体_GB2312" pitchFamily="49" charset="-122"/>
                </a:rPr>
                <a:t>的一个样本</a:t>
              </a:r>
              <a:endParaRPr lang="zh-CN" altLang="en-US" sz="3200" b="1">
                <a:ea typeface="楷体_GB2312" pitchFamily="49" charset="-122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222375" y="1752600"/>
            <a:ext cx="7877175" cy="1087438"/>
            <a:chOff x="614" y="1008"/>
            <a:chExt cx="4962" cy="685"/>
          </a:xfrm>
        </p:grpSpPr>
        <p:sp>
          <p:nvSpPr>
            <p:cNvPr id="38928" name="Text Box 9"/>
            <p:cNvSpPr txBox="1">
              <a:spLocks noChangeArrowheads="1"/>
            </p:cNvSpPr>
            <p:nvPr/>
          </p:nvSpPr>
          <p:spPr bwMode="auto">
            <a:xfrm>
              <a:off x="614" y="1112"/>
              <a:ext cx="15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ea typeface="楷体_GB2312" pitchFamily="49" charset="-122"/>
                </a:rPr>
                <a:t>求常数 </a:t>
              </a:r>
              <a:r>
                <a:rPr lang="en-US" altLang="zh-CN" sz="3200" b="1" i="1">
                  <a:ea typeface="楷体_GB2312" pitchFamily="49" charset="-122"/>
                </a:rPr>
                <a:t>k </a:t>
              </a:r>
              <a:r>
                <a:rPr lang="en-US" altLang="zh-CN" sz="3200" b="1">
                  <a:ea typeface="楷体_GB2312" pitchFamily="49" charset="-122"/>
                </a:rPr>
                <a:t>, </a:t>
              </a:r>
              <a:r>
                <a:rPr lang="zh-CN" altLang="en-US" sz="3200" b="1">
                  <a:ea typeface="楷体_GB2312" pitchFamily="49" charset="-122"/>
                </a:rPr>
                <a:t>使</a:t>
              </a:r>
            </a:p>
          </p:txBody>
        </p:sp>
        <p:graphicFrame>
          <p:nvGraphicFramePr>
            <p:cNvPr id="38919" name="Object 10"/>
            <p:cNvGraphicFramePr>
              <a:graphicFrameLocks noChangeAspect="1"/>
            </p:cNvGraphicFramePr>
            <p:nvPr/>
          </p:nvGraphicFramePr>
          <p:xfrm>
            <a:off x="2160" y="1008"/>
            <a:ext cx="1336" cy="685"/>
          </p:xfrm>
          <a:graphic>
            <a:graphicData uri="http://schemas.openxmlformats.org/presentationml/2006/ole">
              <p:oleObj spid="_x0000_s38929" name="Equation" r:id="rId4" imgW="50942160" imgH="23770800" progId="Equation.3">
                <p:embed/>
              </p:oleObj>
            </a:graphicData>
          </a:graphic>
        </p:graphicFrame>
        <p:sp>
          <p:nvSpPr>
            <p:cNvPr id="38929" name="Text Box 11"/>
            <p:cNvSpPr txBox="1">
              <a:spLocks noChangeArrowheads="1"/>
            </p:cNvSpPr>
            <p:nvPr/>
          </p:nvSpPr>
          <p:spPr bwMode="auto">
            <a:xfrm>
              <a:off x="3442" y="1123"/>
              <a:ext cx="213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ea typeface="楷体_GB2312" pitchFamily="49" charset="-122"/>
                </a:rPr>
                <a:t>为</a:t>
              </a:r>
              <a:r>
                <a:rPr lang="zh-CN" altLang="en-US" sz="3200" b="1" i="1">
                  <a:ea typeface="楷体_GB2312" pitchFamily="49" charset="-122"/>
                  <a:sym typeface="Symbol" pitchFamily="18" charset="2"/>
                </a:rPr>
                <a:t> </a:t>
              </a:r>
              <a:r>
                <a:rPr lang="zh-CN" altLang="en-US" sz="3200" b="1">
                  <a:ea typeface="楷体_GB2312" pitchFamily="49" charset="-122"/>
                  <a:sym typeface="Symbol" pitchFamily="18" charset="2"/>
                </a:rPr>
                <a:t>的无偏估计量</a:t>
              </a:r>
              <a:endParaRPr lang="zh-CN" altLang="en-US" sz="3200" b="1" i="1">
                <a:ea typeface="楷体_GB2312" pitchFamily="49" charset="-122"/>
                <a:sym typeface="Symbol" pitchFamily="18" charset="2"/>
              </a:endParaRPr>
            </a:p>
          </p:txBody>
        </p:sp>
      </p:grpSp>
      <p:graphicFrame>
        <p:nvGraphicFramePr>
          <p:cNvPr id="1707020" name="Object 12"/>
          <p:cNvGraphicFramePr>
            <a:graphicFrameLocks noChangeAspect="1"/>
          </p:cNvGraphicFramePr>
          <p:nvPr/>
        </p:nvGraphicFramePr>
        <p:xfrm>
          <a:off x="1466850" y="2743200"/>
          <a:ext cx="6553200" cy="1295400"/>
        </p:xfrm>
        <a:graphic>
          <a:graphicData uri="http://schemas.openxmlformats.org/presentationml/2006/ole">
            <p:oleObj spid="_x0000_s38930" name="Equation" r:id="rId5" imgW="55823760" imgH="10965960" progId="Equation.3">
              <p:embed/>
            </p:oleObj>
          </a:graphicData>
        </a:graphic>
      </p:graphicFrame>
      <p:sp>
        <p:nvSpPr>
          <p:cNvPr id="1707021" name="Text Box 13"/>
          <p:cNvSpPr txBox="1">
            <a:spLocks noChangeArrowheads="1"/>
          </p:cNvSpPr>
          <p:nvPr/>
        </p:nvSpPr>
        <p:spPr bwMode="auto">
          <a:xfrm>
            <a:off x="900113" y="3068638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_GB2312" pitchFamily="49" charset="-122"/>
              </a:rPr>
              <a:t>解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162050" y="4114800"/>
            <a:ext cx="7991475" cy="650875"/>
            <a:chOff x="710" y="2592"/>
            <a:chExt cx="5034" cy="410"/>
          </a:xfrm>
        </p:grpSpPr>
        <p:sp>
          <p:nvSpPr>
            <p:cNvPr id="38926" name="Text Box 15"/>
            <p:cNvSpPr txBox="1">
              <a:spLocks noChangeArrowheads="1"/>
            </p:cNvSpPr>
            <p:nvPr/>
          </p:nvSpPr>
          <p:spPr bwMode="auto">
            <a:xfrm>
              <a:off x="710" y="2592"/>
              <a:ext cx="8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ea typeface="楷体_GB2312" pitchFamily="49" charset="-122"/>
                </a:rPr>
                <a:t>注意到</a:t>
              </a:r>
            </a:p>
          </p:txBody>
        </p:sp>
        <p:graphicFrame>
          <p:nvGraphicFramePr>
            <p:cNvPr id="38918" name="Object 16"/>
            <p:cNvGraphicFramePr>
              <a:graphicFrameLocks noChangeAspect="1"/>
            </p:cNvGraphicFramePr>
            <p:nvPr/>
          </p:nvGraphicFramePr>
          <p:xfrm>
            <a:off x="1584" y="2592"/>
            <a:ext cx="912" cy="410"/>
          </p:xfrm>
          <a:graphic>
            <a:graphicData uri="http://schemas.openxmlformats.org/presentationml/2006/ole">
              <p:oleObj spid="_x0000_s38931" name="Equation" r:id="rId6" imgW="28670040" imgH="11575800" progId="Equation.3">
                <p:embed/>
              </p:oleObj>
            </a:graphicData>
          </a:graphic>
        </p:graphicFrame>
        <p:sp>
          <p:nvSpPr>
            <p:cNvPr id="38927" name="Text Box 17"/>
            <p:cNvSpPr txBox="1">
              <a:spLocks noChangeArrowheads="1"/>
            </p:cNvSpPr>
            <p:nvPr/>
          </p:nvSpPr>
          <p:spPr bwMode="auto">
            <a:xfrm>
              <a:off x="2438" y="2611"/>
              <a:ext cx="330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ea typeface="楷体_GB2312" pitchFamily="49" charset="-122"/>
                </a:rPr>
                <a:t>是 </a:t>
              </a:r>
              <a:r>
                <a:rPr lang="en-US" altLang="zh-CN" sz="3200" b="1" i="1">
                  <a:ea typeface="楷体_GB2312" pitchFamily="49" charset="-122"/>
                </a:rPr>
                <a:t>X</a:t>
              </a:r>
              <a:r>
                <a:rPr lang="en-US" altLang="zh-CN" sz="3200" b="1" baseline="-25000">
                  <a:ea typeface="楷体_GB2312" pitchFamily="49" charset="-122"/>
                </a:rPr>
                <a:t>1</a:t>
              </a:r>
              <a:r>
                <a:rPr lang="en-US" altLang="zh-CN" sz="3200" b="1">
                  <a:ea typeface="楷体_GB2312" pitchFamily="49" charset="-122"/>
                </a:rPr>
                <a:t>, </a:t>
              </a:r>
              <a:r>
                <a:rPr lang="en-US" altLang="zh-CN" sz="3200" b="1" i="1">
                  <a:ea typeface="楷体_GB2312" pitchFamily="49" charset="-122"/>
                </a:rPr>
                <a:t>X</a:t>
              </a:r>
              <a:r>
                <a:rPr lang="en-US" altLang="zh-CN" sz="3200" b="1" baseline="-25000">
                  <a:ea typeface="楷体_GB2312" pitchFamily="49" charset="-122"/>
                </a:rPr>
                <a:t>2</a:t>
              </a:r>
              <a:r>
                <a:rPr lang="en-US" altLang="zh-CN" sz="3200" b="1">
                  <a:ea typeface="楷体_GB2312" pitchFamily="49" charset="-122"/>
                </a:rPr>
                <a:t>,…, </a:t>
              </a:r>
              <a:r>
                <a:rPr lang="en-US" altLang="zh-CN" sz="3200" b="1" i="1">
                  <a:ea typeface="楷体_GB2312" pitchFamily="49" charset="-122"/>
                </a:rPr>
                <a:t>X</a:t>
              </a:r>
              <a:r>
                <a:rPr lang="en-US" altLang="zh-CN" sz="3200" b="1" i="1" baseline="-25000">
                  <a:ea typeface="楷体_GB2312" pitchFamily="49" charset="-122"/>
                </a:rPr>
                <a:t>n </a:t>
              </a:r>
              <a:r>
                <a:rPr lang="zh-CN" altLang="en-US" sz="3200" b="1">
                  <a:ea typeface="楷体_GB2312" pitchFamily="49" charset="-122"/>
                </a:rPr>
                <a:t>的线性函数</a:t>
              </a:r>
              <a:r>
                <a:rPr lang="en-US" altLang="zh-CN" sz="3200" b="1">
                  <a:ea typeface="楷体_GB2312" pitchFamily="49" charset="-122"/>
                </a:rPr>
                <a:t>,</a:t>
              </a:r>
              <a:r>
                <a:rPr lang="en-US" altLang="zh-CN" sz="3200" b="1" i="1">
                  <a:ea typeface="楷体_GB2312" pitchFamily="49" charset="-122"/>
                </a:rPr>
                <a:t>  </a:t>
              </a:r>
              <a:endParaRPr lang="en-US" altLang="zh-CN" sz="3200" b="1" baseline="-25000">
                <a:ea typeface="楷体_GB2312" pitchFamily="49" charset="-122"/>
              </a:endParaRPr>
            </a:p>
          </p:txBody>
        </p:sp>
      </p:grpSp>
      <p:graphicFrame>
        <p:nvGraphicFramePr>
          <p:cNvPr id="1707026" name="Object 18"/>
          <p:cNvGraphicFramePr>
            <a:graphicFrameLocks noChangeAspect="1"/>
          </p:cNvGraphicFramePr>
          <p:nvPr/>
        </p:nvGraphicFramePr>
        <p:xfrm>
          <a:off x="1390650" y="4724400"/>
          <a:ext cx="6781800" cy="1143000"/>
        </p:xfrm>
        <a:graphic>
          <a:graphicData uri="http://schemas.openxmlformats.org/presentationml/2006/ole">
            <p:oleObj spid="_x0000_s38932" name="Equation" r:id="rId7" imgW="68027760" imgH="9441720" progId="Equation.3">
              <p:embed/>
            </p:oleObj>
          </a:graphicData>
        </a:graphic>
      </p:graphicFrame>
      <p:graphicFrame>
        <p:nvGraphicFramePr>
          <p:cNvPr id="1707027" name="Object 19"/>
          <p:cNvGraphicFramePr>
            <a:graphicFrameLocks noChangeAspect="1"/>
          </p:cNvGraphicFramePr>
          <p:nvPr/>
        </p:nvGraphicFramePr>
        <p:xfrm>
          <a:off x="1314450" y="5867400"/>
          <a:ext cx="2895600" cy="838200"/>
        </p:xfrm>
        <a:graphic>
          <a:graphicData uri="http://schemas.openxmlformats.org/presentationml/2006/ole">
            <p:oleObj spid="_x0000_s38933" name="Equation" r:id="rId8" imgW="23178240" imgH="6087960" progId="Equation.3">
              <p:embed/>
            </p:oleObj>
          </a:graphicData>
        </a:graphic>
      </p:graphicFrame>
      <p:graphicFrame>
        <p:nvGraphicFramePr>
          <p:cNvPr id="1707028" name="Object 20"/>
          <p:cNvGraphicFramePr>
            <a:graphicFrameLocks noChangeAspect="1"/>
          </p:cNvGraphicFramePr>
          <p:nvPr/>
        </p:nvGraphicFramePr>
        <p:xfrm>
          <a:off x="4591050" y="5715000"/>
          <a:ext cx="3352800" cy="1143000"/>
        </p:xfrm>
        <a:graphic>
          <a:graphicData uri="http://schemas.openxmlformats.org/presentationml/2006/ole">
            <p:oleObj spid="_x0000_s38934" name="公式" r:id="rId9" imgW="31721040" imgH="9441720" progId="Equation.3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0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0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07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0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0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0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7012" grpId="0" autoUpdateAnimBg="0"/>
      <p:bldP spid="1707021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8036" name="Object 4"/>
          <p:cNvGraphicFramePr>
            <a:graphicFrameLocks noChangeAspect="1"/>
          </p:cNvGraphicFramePr>
          <p:nvPr/>
        </p:nvGraphicFramePr>
        <p:xfrm>
          <a:off x="1347788" y="285750"/>
          <a:ext cx="3852862" cy="1103313"/>
        </p:xfrm>
        <a:graphic>
          <a:graphicData uri="http://schemas.openxmlformats.org/presentationml/2006/ole">
            <p:oleObj spid="_x0000_s39946" name="公式" r:id="rId3" imgW="36297360" imgH="10356120" progId="Equation.3">
              <p:embed/>
            </p:oleObj>
          </a:graphicData>
        </a:graphic>
      </p:graphicFrame>
      <p:graphicFrame>
        <p:nvGraphicFramePr>
          <p:cNvPr id="1708037" name="Object 5"/>
          <p:cNvGraphicFramePr>
            <a:graphicFrameLocks noChangeAspect="1"/>
          </p:cNvGraphicFramePr>
          <p:nvPr/>
        </p:nvGraphicFramePr>
        <p:xfrm>
          <a:off x="1258888" y="1303338"/>
          <a:ext cx="6583362" cy="2209800"/>
        </p:xfrm>
        <a:graphic>
          <a:graphicData uri="http://schemas.openxmlformats.org/presentationml/2006/ole">
            <p:oleObj spid="_x0000_s39947" name="公式" r:id="rId4" imgW="69553440" imgH="18892800" progId="Equation.3">
              <p:embed/>
            </p:oleObj>
          </a:graphicData>
        </a:graphic>
      </p:graphicFrame>
      <p:graphicFrame>
        <p:nvGraphicFramePr>
          <p:cNvPr id="1708038" name="Object 6"/>
          <p:cNvGraphicFramePr>
            <a:graphicFrameLocks noChangeAspect="1"/>
          </p:cNvGraphicFramePr>
          <p:nvPr/>
        </p:nvGraphicFramePr>
        <p:xfrm>
          <a:off x="3100388" y="3132138"/>
          <a:ext cx="4940300" cy="2133600"/>
        </p:xfrm>
        <a:graphic>
          <a:graphicData uri="http://schemas.openxmlformats.org/presentationml/2006/ole">
            <p:oleObj spid="_x0000_s39948" name="公式" r:id="rId5" imgW="50942160" imgH="18892800" progId="Equation.3">
              <p:embed/>
            </p:oleObj>
          </a:graphicData>
        </a:graphic>
      </p:graphicFrame>
      <p:graphicFrame>
        <p:nvGraphicFramePr>
          <p:cNvPr id="1708039" name="Object 7"/>
          <p:cNvGraphicFramePr>
            <a:graphicFrameLocks noChangeAspect="1"/>
          </p:cNvGraphicFramePr>
          <p:nvPr/>
        </p:nvGraphicFramePr>
        <p:xfrm>
          <a:off x="2997200" y="5345113"/>
          <a:ext cx="3289300" cy="1346200"/>
        </p:xfrm>
        <a:graphic>
          <a:graphicData uri="http://schemas.openxmlformats.org/presentationml/2006/ole">
            <p:oleObj spid="_x0000_s39949" name="公式" r:id="rId6" imgW="24093360" imgH="10965960" progId="Equation.3">
              <p:embed/>
            </p:oleObj>
          </a:graphicData>
        </a:graphic>
      </p:graphicFrame>
      <p:sp>
        <p:nvSpPr>
          <p:cNvPr id="39942" name="Rectangle 8"/>
          <p:cNvSpPr>
            <a:spLocks noChangeArrowheads="1"/>
          </p:cNvSpPr>
          <p:nvPr/>
        </p:nvSpPr>
        <p:spPr bwMode="auto">
          <a:xfrm>
            <a:off x="1044575" y="6937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chemeClr val="tx2"/>
                </a:solidFill>
                <a:ea typeface="PMingLiU" pitchFamily="18" charset="-120"/>
              </a:rPr>
              <a:t>         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0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0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0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0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9060" name="Object 4"/>
          <p:cNvGraphicFramePr>
            <a:graphicFrameLocks noChangeAspect="1"/>
          </p:cNvGraphicFramePr>
          <p:nvPr/>
        </p:nvGraphicFramePr>
        <p:xfrm>
          <a:off x="1187450" y="1628775"/>
          <a:ext cx="7315200" cy="1397000"/>
        </p:xfrm>
        <a:graphic>
          <a:graphicData uri="http://schemas.openxmlformats.org/presentationml/2006/ole">
            <p:oleObj spid="_x0000_s40970" name="Equation" r:id="rId3" imgW="145218240" imgH="24380640" progId="Equation.3">
              <p:embed/>
            </p:oleObj>
          </a:graphicData>
        </a:graphic>
      </p:graphicFrame>
      <p:sp>
        <p:nvSpPr>
          <p:cNvPr id="1709061" name="Text Box 5"/>
          <p:cNvSpPr txBox="1">
            <a:spLocks noChangeArrowheads="1"/>
          </p:cNvSpPr>
          <p:nvPr/>
        </p:nvSpPr>
        <p:spPr bwMode="auto">
          <a:xfrm>
            <a:off x="1138238" y="538163"/>
            <a:ext cx="59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ea typeface="楷体_GB2312" pitchFamily="49" charset="-122"/>
              </a:rPr>
              <a:t>故</a:t>
            </a:r>
          </a:p>
        </p:txBody>
      </p:sp>
      <p:graphicFrame>
        <p:nvGraphicFramePr>
          <p:cNvPr id="1709062" name="Object 6"/>
          <p:cNvGraphicFramePr>
            <a:graphicFrameLocks noChangeAspect="1"/>
          </p:cNvGraphicFramePr>
          <p:nvPr/>
        </p:nvGraphicFramePr>
        <p:xfrm>
          <a:off x="5357818" y="3357562"/>
          <a:ext cx="2078058" cy="951503"/>
        </p:xfrm>
        <a:graphic>
          <a:graphicData uri="http://schemas.openxmlformats.org/presentationml/2006/ole">
            <p:oleObj spid="_x0000_s40971" name="公式" r:id="rId4" imgW="28059840" imgH="10965960" progId="Equation.3">
              <p:embed/>
            </p:oleObj>
          </a:graphicData>
        </a:graphic>
      </p:graphicFrame>
      <p:graphicFrame>
        <p:nvGraphicFramePr>
          <p:cNvPr id="1709063" name="Object 7"/>
          <p:cNvGraphicFramePr>
            <a:graphicFrameLocks noChangeAspect="1"/>
          </p:cNvGraphicFramePr>
          <p:nvPr/>
        </p:nvGraphicFramePr>
        <p:xfrm>
          <a:off x="7667625" y="3068638"/>
          <a:ext cx="914400" cy="954087"/>
        </p:xfrm>
        <a:graphic>
          <a:graphicData uri="http://schemas.openxmlformats.org/presentationml/2006/ole">
            <p:oleObj spid="_x0000_s40972" name="Equation" r:id="rId5" imgW="14330160" imgH="14929200" progId="Equation.3">
              <p:embed/>
            </p:oleObj>
          </a:graphicData>
        </a:graphic>
      </p:graphicFrame>
      <p:graphicFrame>
        <p:nvGraphicFramePr>
          <p:cNvPr id="1709064" name="Object 8"/>
          <p:cNvGraphicFramePr>
            <a:graphicFrameLocks noChangeAspect="1"/>
          </p:cNvGraphicFramePr>
          <p:nvPr/>
        </p:nvGraphicFramePr>
        <p:xfrm>
          <a:off x="3286116" y="4643446"/>
          <a:ext cx="3053651" cy="1301769"/>
        </p:xfrm>
        <a:graphic>
          <a:graphicData uri="http://schemas.openxmlformats.org/presentationml/2006/ole">
            <p:oleObj spid="_x0000_s40973" name="公式" r:id="rId6" imgW="22872960" imgH="11270880" progId="Equation.3">
              <p:embed/>
            </p:oleObj>
          </a:graphicData>
        </a:graphic>
      </p:graphicFrame>
      <p:sp>
        <p:nvSpPr>
          <p:cNvPr id="1709065" name="AutoShape 9"/>
          <p:cNvSpPr>
            <a:spLocks noChangeArrowheads="1"/>
          </p:cNvSpPr>
          <p:nvPr/>
        </p:nvSpPr>
        <p:spPr bwMode="auto">
          <a:xfrm>
            <a:off x="1595438" y="5118100"/>
            <a:ext cx="1066800" cy="152400"/>
          </a:xfrm>
          <a:prstGeom prst="rightArrow">
            <a:avLst>
              <a:gd name="adj1" fmla="val 50000"/>
              <a:gd name="adj2" fmla="val 17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3200"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0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0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0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0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09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0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9061" grpId="0" autoUpdateAnimBg="0"/>
      <p:bldP spid="1709065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4"/>
          <p:cNvGraphicFramePr>
            <a:graphicFrameLocks noChangeAspect="1"/>
          </p:cNvGraphicFramePr>
          <p:nvPr/>
        </p:nvGraphicFramePr>
        <p:xfrm>
          <a:off x="900113" y="1773238"/>
          <a:ext cx="7777162" cy="3825875"/>
        </p:xfrm>
        <a:graphic>
          <a:graphicData uri="http://schemas.openxmlformats.org/presentationml/2006/ole">
            <p:oleObj spid="_x0000_s41988" name="公式" r:id="rId3" imgW="3302000" imgH="1625600" progId="Equation.3">
              <p:embed/>
            </p:oleObj>
          </a:graphicData>
        </a:graphic>
      </p:graphicFrame>
      <p:sp>
        <p:nvSpPr>
          <p:cNvPr id="41987" name="Text Box 9"/>
          <p:cNvSpPr txBox="1">
            <a:spLocks noChangeArrowheads="1"/>
          </p:cNvSpPr>
          <p:nvPr/>
        </p:nvSpPr>
        <p:spPr bwMode="auto">
          <a:xfrm>
            <a:off x="1171575" y="882650"/>
            <a:ext cx="209073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83" tIns="35841" rIns="71683" bIns="35841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b="1">
                <a:latin typeface="黑体" pitchFamily="49" charset="-122"/>
                <a:ea typeface="宋体" pitchFamily="2" charset="-122"/>
              </a:rPr>
              <a:t>例</a:t>
            </a:r>
            <a:endParaRPr lang="en-US" altLang="zh-CN" b="1">
              <a:ea typeface="宋体" pitchFamily="2" charset="-122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0" name="Text Box 4"/>
          <p:cNvSpPr txBox="1">
            <a:spLocks noChangeArrowheads="1"/>
          </p:cNvSpPr>
          <p:nvPr/>
        </p:nvSpPr>
        <p:spPr bwMode="auto">
          <a:xfrm>
            <a:off x="1763713" y="833438"/>
            <a:ext cx="865187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5000"/>
              </a:lnSpc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证</a:t>
            </a:r>
          </a:p>
        </p:txBody>
      </p:sp>
      <p:graphicFrame>
        <p:nvGraphicFramePr>
          <p:cNvPr id="1676293" name="Object 5"/>
          <p:cNvGraphicFramePr>
            <a:graphicFrameLocks noChangeAspect="1"/>
          </p:cNvGraphicFramePr>
          <p:nvPr/>
        </p:nvGraphicFramePr>
        <p:xfrm>
          <a:off x="2979738" y="960438"/>
          <a:ext cx="1638300" cy="495300"/>
        </p:xfrm>
        <a:graphic>
          <a:graphicData uri="http://schemas.openxmlformats.org/presentationml/2006/ole">
            <p:oleObj spid="_x0000_s43030" name="Equation" r:id="rId3" imgW="39348360" imgH="11880720" progId="">
              <p:embed/>
            </p:oleObj>
          </a:graphicData>
        </a:graphic>
      </p:graphicFrame>
      <p:graphicFrame>
        <p:nvGraphicFramePr>
          <p:cNvPr id="1676294" name="Object 6"/>
          <p:cNvGraphicFramePr>
            <a:graphicFrameLocks noChangeAspect="1"/>
          </p:cNvGraphicFramePr>
          <p:nvPr/>
        </p:nvGraphicFramePr>
        <p:xfrm>
          <a:off x="4906963" y="904875"/>
          <a:ext cx="1536700" cy="622300"/>
        </p:xfrm>
        <a:graphic>
          <a:graphicData uri="http://schemas.openxmlformats.org/presentationml/2006/ole">
            <p:oleObj spid="_x0000_s43031" name="Equation" r:id="rId4" imgW="36907560" imgH="14929200" progId="">
              <p:embed/>
            </p:oleObj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184275" y="1700213"/>
            <a:ext cx="5330825" cy="539750"/>
            <a:chOff x="565" y="710"/>
            <a:chExt cx="3358" cy="340"/>
          </a:xfrm>
        </p:grpSpPr>
        <p:sp>
          <p:nvSpPr>
            <p:cNvPr id="43029" name="Rectangle 8"/>
            <p:cNvSpPr>
              <a:spLocks noChangeArrowheads="1"/>
            </p:cNvSpPr>
            <p:nvPr/>
          </p:nvSpPr>
          <p:spPr bwMode="auto">
            <a:xfrm>
              <a:off x="565" y="710"/>
              <a:ext cx="3358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5000"/>
                </a:lnSpc>
              </a:pPr>
              <a:r>
                <a:rPr lang="zh-CN" altLang="en-US" b="1">
                  <a:ea typeface="宋体" pitchFamily="2" charset="-122"/>
                </a:rPr>
                <a:t>所以    是参数    的</a:t>
              </a:r>
              <a:r>
                <a:rPr lang="zh-CN" altLang="en-US" b="1">
                  <a:solidFill>
                    <a:schemeClr val="accent2"/>
                  </a:solidFill>
                  <a:ea typeface="宋体" pitchFamily="2" charset="-122"/>
                </a:rPr>
                <a:t>无偏估计量</a:t>
              </a:r>
              <a:r>
                <a:rPr lang="zh-CN" altLang="en-US" b="1">
                  <a:ea typeface="宋体" pitchFamily="2" charset="-122"/>
                </a:rPr>
                <a:t> </a:t>
              </a:r>
              <a:r>
                <a:rPr lang="en-US" altLang="zh-CN" b="1">
                  <a:ea typeface="宋体" pitchFamily="2" charset="-122"/>
                </a:rPr>
                <a:t>.</a:t>
              </a:r>
            </a:p>
          </p:txBody>
        </p:sp>
        <p:graphicFrame>
          <p:nvGraphicFramePr>
            <p:cNvPr id="43018" name="Object 9"/>
            <p:cNvGraphicFramePr>
              <a:graphicFrameLocks noChangeAspect="1"/>
            </p:cNvGraphicFramePr>
            <p:nvPr/>
          </p:nvGraphicFramePr>
          <p:xfrm>
            <a:off x="2018" y="799"/>
            <a:ext cx="144" cy="200"/>
          </p:xfrm>
          <a:graphic>
            <a:graphicData uri="http://schemas.openxmlformats.org/presentationml/2006/ole">
              <p:oleObj spid="_x0000_s43032" name="Equation" r:id="rId5" imgW="5482440" imgH="7612200" progId="">
                <p:embed/>
              </p:oleObj>
            </a:graphicData>
          </a:graphic>
        </p:graphicFrame>
        <p:graphicFrame>
          <p:nvGraphicFramePr>
            <p:cNvPr id="43019" name="Object 10"/>
            <p:cNvGraphicFramePr>
              <a:graphicFrameLocks noChangeAspect="1"/>
            </p:cNvGraphicFramePr>
            <p:nvPr/>
          </p:nvGraphicFramePr>
          <p:xfrm>
            <a:off x="1066" y="757"/>
            <a:ext cx="224" cy="224"/>
          </p:xfrm>
          <a:graphic>
            <a:graphicData uri="http://schemas.openxmlformats.org/presentationml/2006/ole">
              <p:oleObj spid="_x0000_s43033" name="Equation" r:id="rId6" imgW="355292" imgH="355292" progId="">
                <p:embed/>
              </p:oleObj>
            </a:graphicData>
          </a:graphic>
        </p:graphicFrame>
      </p:grpSp>
      <p:sp>
        <p:nvSpPr>
          <p:cNvPr id="1676299" name="Text Box 11"/>
          <p:cNvSpPr txBox="1">
            <a:spLocks noChangeArrowheads="1"/>
          </p:cNvSpPr>
          <p:nvPr/>
        </p:nvSpPr>
        <p:spPr bwMode="auto">
          <a:xfrm>
            <a:off x="6011863" y="1700213"/>
            <a:ext cx="865187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5000"/>
              </a:lnSpc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而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257300" y="2417763"/>
            <a:ext cx="5762625" cy="576262"/>
            <a:chOff x="611" y="1298"/>
            <a:chExt cx="3630" cy="363"/>
          </a:xfrm>
        </p:grpSpPr>
        <p:graphicFrame>
          <p:nvGraphicFramePr>
            <p:cNvPr id="43017" name="Object 13"/>
            <p:cNvGraphicFramePr>
              <a:graphicFrameLocks noChangeAspect="1"/>
            </p:cNvGraphicFramePr>
            <p:nvPr/>
          </p:nvGraphicFramePr>
          <p:xfrm>
            <a:off x="611" y="1389"/>
            <a:ext cx="1864" cy="272"/>
          </p:xfrm>
          <a:graphic>
            <a:graphicData uri="http://schemas.openxmlformats.org/presentationml/2006/ole">
              <p:oleObj spid="_x0000_s43034" name="Equation" r:id="rId7" imgW="2959100" imgH="431800" progId="">
                <p:embed/>
              </p:oleObj>
            </a:graphicData>
          </a:graphic>
        </p:graphicFrame>
        <p:sp>
          <p:nvSpPr>
            <p:cNvPr id="43028" name="Text Box 14"/>
            <p:cNvSpPr txBox="1">
              <a:spLocks noChangeArrowheads="1"/>
            </p:cNvSpPr>
            <p:nvPr/>
          </p:nvSpPr>
          <p:spPr bwMode="auto">
            <a:xfrm>
              <a:off x="2472" y="1298"/>
              <a:ext cx="1769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5000"/>
                </a:lnSpc>
                <a:spcBef>
                  <a:spcPct val="50000"/>
                </a:spcBef>
              </a:pPr>
              <a:r>
                <a:rPr lang="zh-CN" altLang="en-US" b="1">
                  <a:ea typeface="宋体" pitchFamily="2" charset="-122"/>
                </a:rPr>
                <a:t>具有概率密度</a:t>
              </a:r>
            </a:p>
          </p:txBody>
        </p:sp>
      </p:grpSp>
      <p:graphicFrame>
        <p:nvGraphicFramePr>
          <p:cNvPr id="1676303" name="Object 15"/>
          <p:cNvGraphicFramePr>
            <a:graphicFrameLocks noChangeAspect="1"/>
          </p:cNvGraphicFramePr>
          <p:nvPr/>
        </p:nvGraphicFramePr>
        <p:xfrm>
          <a:off x="1403350" y="3141663"/>
          <a:ext cx="4216400" cy="1435100"/>
        </p:xfrm>
        <a:graphic>
          <a:graphicData uri="http://schemas.openxmlformats.org/presentationml/2006/ole">
            <p:oleObj spid="_x0000_s43035" name="Equation" r:id="rId8" imgW="101283840" imgH="34441200" progId="">
              <p:embed/>
            </p:oleObj>
          </a:graphicData>
        </a:graphic>
      </p:graphicFrame>
      <p:sp>
        <p:nvSpPr>
          <p:cNvPr id="1676304" name="Text Box 16"/>
          <p:cNvSpPr txBox="1">
            <a:spLocks noChangeArrowheads="1"/>
          </p:cNvSpPr>
          <p:nvPr/>
        </p:nvSpPr>
        <p:spPr bwMode="auto">
          <a:xfrm>
            <a:off x="755650" y="4902200"/>
            <a:ext cx="16573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5000"/>
              </a:lnSpc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故知</a:t>
            </a:r>
          </a:p>
        </p:txBody>
      </p:sp>
      <p:graphicFrame>
        <p:nvGraphicFramePr>
          <p:cNvPr id="1676305" name="Object 17"/>
          <p:cNvGraphicFramePr>
            <a:graphicFrameLocks noChangeAspect="1"/>
          </p:cNvGraphicFramePr>
          <p:nvPr/>
        </p:nvGraphicFramePr>
        <p:xfrm>
          <a:off x="2255838" y="4865688"/>
          <a:ext cx="1701800" cy="838200"/>
        </p:xfrm>
        <a:graphic>
          <a:graphicData uri="http://schemas.openxmlformats.org/presentationml/2006/ole">
            <p:oleObj spid="_x0000_s43036" name="Equation" r:id="rId9" imgW="40874040" imgH="20112120" progId="">
              <p:embed/>
            </p:oleObj>
          </a:graphicData>
        </a:graphic>
      </p:graphicFrame>
      <p:graphicFrame>
        <p:nvGraphicFramePr>
          <p:cNvPr id="1676306" name="Object 18"/>
          <p:cNvGraphicFramePr>
            <a:graphicFrameLocks noChangeAspect="1"/>
          </p:cNvGraphicFramePr>
          <p:nvPr/>
        </p:nvGraphicFramePr>
        <p:xfrm>
          <a:off x="4427538" y="5081588"/>
          <a:ext cx="1663700" cy="495300"/>
        </p:xfrm>
        <a:graphic>
          <a:graphicData uri="http://schemas.openxmlformats.org/presentationml/2006/ole">
            <p:oleObj spid="_x0000_s43037" name="Equation" r:id="rId10" imgW="39958560" imgH="11880720" progId="">
              <p:embed/>
            </p:oleObj>
          </a:graphicData>
        </a:graphic>
      </p:graphicFrame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042988" y="5838825"/>
            <a:ext cx="6264275" cy="539750"/>
            <a:chOff x="476" y="3702"/>
            <a:chExt cx="3946" cy="340"/>
          </a:xfrm>
        </p:grpSpPr>
        <p:sp>
          <p:nvSpPr>
            <p:cNvPr id="43027" name="Rectangle 20"/>
            <p:cNvSpPr>
              <a:spLocks noChangeArrowheads="1"/>
            </p:cNvSpPr>
            <p:nvPr/>
          </p:nvSpPr>
          <p:spPr bwMode="auto">
            <a:xfrm>
              <a:off x="476" y="3702"/>
              <a:ext cx="3946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5000"/>
                </a:lnSpc>
              </a:pPr>
              <a:r>
                <a:rPr lang="zh-CN" altLang="en-US" b="1">
                  <a:ea typeface="宋体" pitchFamily="2" charset="-122"/>
                </a:rPr>
                <a:t>即        也是参数    的</a:t>
              </a:r>
              <a:r>
                <a:rPr lang="zh-CN" altLang="en-US" b="1">
                  <a:solidFill>
                    <a:schemeClr val="accent2"/>
                  </a:solidFill>
                  <a:ea typeface="宋体" pitchFamily="2" charset="-122"/>
                </a:rPr>
                <a:t>无偏估计量</a:t>
              </a:r>
              <a:r>
                <a:rPr lang="zh-CN" altLang="en-US" b="1">
                  <a:ea typeface="宋体" pitchFamily="2" charset="-122"/>
                </a:rPr>
                <a:t> </a:t>
              </a:r>
              <a:r>
                <a:rPr lang="en-US" altLang="zh-CN" b="1">
                  <a:ea typeface="宋体" pitchFamily="2" charset="-122"/>
                </a:rPr>
                <a:t>.</a:t>
              </a:r>
            </a:p>
          </p:txBody>
        </p:sp>
        <p:graphicFrame>
          <p:nvGraphicFramePr>
            <p:cNvPr id="43015" name="Object 21"/>
            <p:cNvGraphicFramePr>
              <a:graphicFrameLocks noChangeAspect="1"/>
            </p:cNvGraphicFramePr>
            <p:nvPr/>
          </p:nvGraphicFramePr>
          <p:xfrm>
            <a:off x="2154" y="3793"/>
            <a:ext cx="144" cy="200"/>
          </p:xfrm>
          <a:graphic>
            <a:graphicData uri="http://schemas.openxmlformats.org/presentationml/2006/ole">
              <p:oleObj spid="_x0000_s43038" name="Equation" r:id="rId11" imgW="219240" imgH="304920" progId="">
                <p:embed/>
              </p:oleObj>
            </a:graphicData>
          </a:graphic>
        </p:graphicFrame>
        <p:graphicFrame>
          <p:nvGraphicFramePr>
            <p:cNvPr id="43016" name="Object 22"/>
            <p:cNvGraphicFramePr>
              <a:graphicFrameLocks noChangeAspect="1"/>
            </p:cNvGraphicFramePr>
            <p:nvPr/>
          </p:nvGraphicFramePr>
          <p:xfrm>
            <a:off x="839" y="3809"/>
            <a:ext cx="312" cy="192"/>
          </p:xfrm>
          <a:graphic>
            <a:graphicData uri="http://schemas.openxmlformats.org/presentationml/2006/ole">
              <p:oleObj spid="_x0000_s43039" name="Equation" r:id="rId12" imgW="11889360" imgH="7307640" progId="">
                <p:embed/>
              </p:oleObj>
            </a:graphicData>
          </a:graphic>
        </p:graphicFrame>
      </p:grpSp>
      <p:sp>
        <p:nvSpPr>
          <p:cNvPr id="1676311" name="Rectangle 23"/>
          <p:cNvSpPr>
            <a:spLocks noChangeArrowheads="1"/>
          </p:cNvSpPr>
          <p:nvPr/>
        </p:nvSpPr>
        <p:spPr bwMode="auto">
          <a:xfrm>
            <a:off x="5830888" y="3573463"/>
            <a:ext cx="3313112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i="1">
                <a:solidFill>
                  <a:srgbClr val="0000CC"/>
                </a:solidFill>
                <a:ea typeface="楷体_GB2312" pitchFamily="49" charset="-122"/>
              </a:rPr>
              <a:t>F</a:t>
            </a:r>
            <a:r>
              <a:rPr lang="en-US" altLang="zh-CN" sz="3200" b="1" i="1" baseline="-25000">
                <a:solidFill>
                  <a:srgbClr val="0000CC"/>
                </a:solidFill>
                <a:ea typeface="楷体_GB2312" pitchFamily="49" charset="-122"/>
              </a:rPr>
              <a:t>N</a:t>
            </a:r>
            <a:r>
              <a:rPr lang="en-US" altLang="zh-CN" sz="3200" b="1">
                <a:solidFill>
                  <a:srgbClr val="0000CC"/>
                </a:solidFill>
                <a:ea typeface="楷体_GB2312" pitchFamily="49" charset="-122"/>
              </a:rPr>
              <a:t>(</a:t>
            </a:r>
            <a:r>
              <a:rPr lang="en-US" altLang="zh-CN" sz="3200" b="1" i="1">
                <a:solidFill>
                  <a:srgbClr val="0000CC"/>
                </a:solidFill>
                <a:ea typeface="楷体_GB2312" pitchFamily="49" charset="-122"/>
              </a:rPr>
              <a:t>z</a:t>
            </a:r>
            <a:r>
              <a:rPr lang="en-US" altLang="zh-CN" sz="3200" b="1">
                <a:solidFill>
                  <a:srgbClr val="0000CC"/>
                </a:solidFill>
                <a:ea typeface="楷体_GB2312" pitchFamily="49" charset="-122"/>
              </a:rPr>
              <a:t>)=1-[1-</a:t>
            </a:r>
            <a:r>
              <a:rPr lang="en-US" altLang="zh-CN" sz="3200" b="1" i="1">
                <a:solidFill>
                  <a:srgbClr val="0000CC"/>
                </a:solidFill>
                <a:ea typeface="楷体_GB2312" pitchFamily="49" charset="-122"/>
              </a:rPr>
              <a:t>F</a:t>
            </a:r>
            <a:r>
              <a:rPr lang="en-US" altLang="zh-CN" sz="3200" b="1">
                <a:solidFill>
                  <a:srgbClr val="0000CC"/>
                </a:solidFill>
                <a:ea typeface="楷体_GB2312" pitchFamily="49" charset="-122"/>
              </a:rPr>
              <a:t>(</a:t>
            </a:r>
            <a:r>
              <a:rPr lang="en-US" altLang="zh-CN" sz="3200" b="1" i="1">
                <a:solidFill>
                  <a:srgbClr val="0000CC"/>
                </a:solidFill>
                <a:ea typeface="楷体_GB2312" pitchFamily="49" charset="-122"/>
              </a:rPr>
              <a:t>z</a:t>
            </a:r>
            <a:r>
              <a:rPr lang="en-US" altLang="zh-CN" sz="3200" b="1">
                <a:solidFill>
                  <a:srgbClr val="0000CC"/>
                </a:solidFill>
                <a:ea typeface="楷体_GB2312" pitchFamily="49" charset="-122"/>
              </a:rPr>
              <a:t>)] </a:t>
            </a:r>
            <a:r>
              <a:rPr lang="en-US" altLang="zh-CN" sz="3200" b="1" i="1" baseline="30000">
                <a:solidFill>
                  <a:srgbClr val="0000CC"/>
                </a:solidFill>
                <a:ea typeface="楷体_GB2312" pitchFamily="49" charset="-122"/>
              </a:rPr>
              <a:t>n</a:t>
            </a:r>
            <a:endParaRPr lang="en-US" altLang="zh-CN" sz="3200" b="1" baseline="30000">
              <a:solidFill>
                <a:srgbClr val="0000CC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6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6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6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62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62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62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62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62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62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62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62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76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6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6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6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63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63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63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63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63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63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63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63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76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7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7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6299" grpId="0"/>
      <p:bldP spid="1676304" grpId="0"/>
      <p:bldP spid="1676311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316" name="Text Box 4"/>
          <p:cNvSpPr txBox="1">
            <a:spLocks noChangeArrowheads="1"/>
          </p:cNvSpPr>
          <p:nvPr/>
        </p:nvSpPr>
        <p:spPr bwMode="auto">
          <a:xfrm>
            <a:off x="1403350" y="404813"/>
            <a:ext cx="59785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83" tIns="35841" rIns="71683" bIns="35841">
            <a:spAutoFit/>
          </a:bodyPr>
          <a:lstStyle/>
          <a:p>
            <a:pPr defTabSz="717550">
              <a:lnSpc>
                <a:spcPct val="120000"/>
              </a:lnSpc>
              <a:spcBef>
                <a:spcPct val="50000"/>
              </a:spcBef>
            </a:pPr>
            <a:r>
              <a:rPr lang="zh-CN" altLang="en-US" sz="2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由以上例子可知</a:t>
            </a:r>
            <a:r>
              <a:rPr lang="zh-CN" altLang="en-US" b="1">
                <a:solidFill>
                  <a:srgbClr val="FF0000"/>
                </a:solidFill>
                <a:ea typeface="黑体" pitchFamily="49" charset="-122"/>
              </a:rPr>
              <a:t>,</a:t>
            </a:r>
            <a:r>
              <a:rPr lang="zh-CN" altLang="en-US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一个参数可以有不同的无偏估计量</a:t>
            </a:r>
            <a:r>
              <a:rPr lang="zh-CN" altLang="en-US" b="1">
                <a:solidFill>
                  <a:srgbClr val="FF0000"/>
                </a:solidFill>
                <a:ea typeface="黑体" pitchFamily="49" charset="-122"/>
              </a:rPr>
              <a:t>.</a:t>
            </a:r>
          </a:p>
        </p:txBody>
      </p:sp>
      <p:graphicFrame>
        <p:nvGraphicFramePr>
          <p:cNvPr id="1677335" name="Object 23"/>
          <p:cNvGraphicFramePr>
            <a:graphicFrameLocks noChangeAspect="1"/>
          </p:cNvGraphicFramePr>
          <p:nvPr/>
        </p:nvGraphicFramePr>
        <p:xfrm>
          <a:off x="971550" y="1916113"/>
          <a:ext cx="7705725" cy="1860550"/>
        </p:xfrm>
        <a:graphic>
          <a:graphicData uri="http://schemas.openxmlformats.org/presentationml/2006/ole">
            <p:oleObj spid="_x0000_s44036" name="公式" r:id="rId3" imgW="77180760" imgH="18587880" progId="Equation.3">
              <p:embed/>
            </p:oleObj>
          </a:graphicData>
        </a:graphic>
      </p:graphicFrame>
      <p:sp>
        <p:nvSpPr>
          <p:cNvPr id="1677336" name="Text Box 24"/>
          <p:cNvSpPr txBox="1">
            <a:spLocks noChangeArrowheads="1"/>
          </p:cNvSpPr>
          <p:nvPr/>
        </p:nvSpPr>
        <p:spPr bwMode="auto">
          <a:xfrm>
            <a:off x="1187450" y="3933825"/>
            <a:ext cx="72358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83" tIns="35841" rIns="71683" bIns="35841">
            <a:spAutoFit/>
          </a:bodyPr>
          <a:lstStyle/>
          <a:p>
            <a:pPr defTabSz="717550">
              <a:lnSpc>
                <a:spcPct val="120000"/>
              </a:lnSpc>
              <a:spcBef>
                <a:spcPct val="50000"/>
              </a:spcBef>
            </a:pPr>
            <a:r>
              <a:rPr lang="zh-CN" altLang="en-US" sz="2200" b="1">
                <a:ea typeface="宋体" pitchFamily="2" charset="-122"/>
              </a:rPr>
              <a:t>        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由于方差是随机变量取值与其数学期望的偏离程度,  所以无偏估计以方差小者为好.</a:t>
            </a:r>
          </a:p>
        </p:txBody>
      </p:sp>
      <p:sp>
        <p:nvSpPr>
          <p:cNvPr id="44037" name="Rectangle 25"/>
          <p:cNvSpPr>
            <a:spLocks noChangeArrowheads="1"/>
          </p:cNvSpPr>
          <p:nvPr/>
        </p:nvSpPr>
        <p:spPr bwMode="auto">
          <a:xfrm>
            <a:off x="1908175" y="5300663"/>
            <a:ext cx="46482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b="1">
                <a:ea typeface="宋体" pitchFamily="2" charset="-122"/>
              </a:rPr>
              <a:t>这就引进了</a:t>
            </a:r>
            <a:r>
              <a:rPr lang="zh-CN" altLang="en-US" b="1">
                <a:solidFill>
                  <a:srgbClr val="3366CC"/>
                </a:solidFill>
                <a:ea typeface="宋体" pitchFamily="2" charset="-122"/>
              </a:rPr>
              <a:t>有效性</a:t>
            </a:r>
            <a:r>
              <a:rPr lang="zh-CN" altLang="en-US" b="1">
                <a:ea typeface="宋体" pitchFamily="2" charset="-122"/>
              </a:rPr>
              <a:t>这一概念 </a:t>
            </a:r>
            <a:r>
              <a:rPr lang="en-US" altLang="zh-CN" b="1"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7316" grpId="0" autoUpdateAnimBg="0"/>
      <p:bldP spid="167733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072" name="Rectangle 8"/>
          <p:cNvSpPr>
            <a:spLocks noChangeArrowheads="1"/>
          </p:cNvSpPr>
          <p:nvPr/>
        </p:nvSpPr>
        <p:spPr bwMode="auto">
          <a:xfrm>
            <a:off x="1792288" y="4133850"/>
            <a:ext cx="34559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b="1">
                <a:latin typeface="宋体" pitchFamily="2" charset="-122"/>
                <a:ea typeface="宋体" pitchFamily="2" charset="-122"/>
              </a:rPr>
              <a:t>随机抽查</a:t>
            </a:r>
            <a:r>
              <a:rPr lang="en-US" altLang="zh-CN" b="1">
                <a:ea typeface="宋体" pitchFamily="2" charset="-122"/>
              </a:rPr>
              <a:t>100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个婴儿 </a:t>
            </a:r>
            <a:r>
              <a:rPr lang="en-US" altLang="zh-CN" b="1">
                <a:latin typeface="宋体" pitchFamily="2" charset="-122"/>
                <a:ea typeface="宋体" pitchFamily="2" charset="-122"/>
              </a:rPr>
              <a:t>,</a:t>
            </a:r>
          </a:p>
        </p:txBody>
      </p:sp>
      <p:sp>
        <p:nvSpPr>
          <p:cNvPr id="1624074" name="Rectangle 10"/>
          <p:cNvSpPr>
            <a:spLocks noChangeArrowheads="1"/>
          </p:cNvSpPr>
          <p:nvPr/>
        </p:nvSpPr>
        <p:spPr bwMode="auto">
          <a:xfrm>
            <a:off x="5154613" y="4119563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b="1">
                <a:latin typeface="宋体" pitchFamily="2" charset="-122"/>
                <a:ea typeface="宋体" pitchFamily="2" charset="-122"/>
              </a:rPr>
              <a:t>得</a:t>
            </a:r>
            <a:r>
              <a:rPr lang="en-US" altLang="zh-CN" b="1">
                <a:ea typeface="宋体" pitchFamily="2" charset="-122"/>
              </a:rPr>
              <a:t>100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个体重数据   </a:t>
            </a:r>
          </a:p>
        </p:txBody>
      </p:sp>
      <p:sp>
        <p:nvSpPr>
          <p:cNvPr id="1624075" name="Rectangle 11"/>
          <p:cNvSpPr>
            <a:spLocks noChangeArrowheads="1"/>
          </p:cNvSpPr>
          <p:nvPr/>
        </p:nvSpPr>
        <p:spPr bwMode="auto">
          <a:xfrm>
            <a:off x="3087688" y="4721225"/>
            <a:ext cx="3435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3200" b="1">
                <a:solidFill>
                  <a:schemeClr val="hlink"/>
                </a:solidFill>
                <a:ea typeface="宋体" pitchFamily="2" charset="-122"/>
              </a:rPr>
              <a:t>10,7,6,6.5,5,5.2,</a:t>
            </a:r>
            <a:r>
              <a:rPr lang="en-US" altLang="zh-CN" sz="3200" b="1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zh-CN" sz="3200" b="1">
                <a:solidFill>
                  <a:schemeClr val="hlink"/>
                </a:solidFill>
                <a:ea typeface="宋体" pitchFamily="2" charset="-122"/>
              </a:rPr>
              <a:t>…</a:t>
            </a:r>
            <a:endParaRPr lang="en-US" altLang="zh-CN" sz="3200" b="1">
              <a:solidFill>
                <a:schemeClr val="hlink"/>
              </a:solidFill>
              <a:ea typeface="宋体" pitchFamily="2" charset="-122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000125" y="6051550"/>
            <a:ext cx="5553075" cy="617538"/>
            <a:chOff x="204" y="3540"/>
            <a:chExt cx="3498" cy="389"/>
          </a:xfrm>
        </p:grpSpPr>
        <p:sp>
          <p:nvSpPr>
            <p:cNvPr id="4115" name="Text Box 13"/>
            <p:cNvSpPr txBox="1">
              <a:spLocks noChangeArrowheads="1"/>
            </p:cNvSpPr>
            <p:nvPr/>
          </p:nvSpPr>
          <p:spPr bwMode="auto">
            <a:xfrm>
              <a:off x="3061" y="3567"/>
              <a:ext cx="6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zh-CN" altLang="en-US" b="1">
                  <a:latin typeface="宋体" pitchFamily="2" charset="-122"/>
                  <a:ea typeface="宋体" pitchFamily="2" charset="-122"/>
                </a:rPr>
                <a:t>呢 </a:t>
              </a:r>
              <a:r>
                <a:rPr lang="en-US" altLang="zh-CN" b="1">
                  <a:latin typeface="宋体" pitchFamily="2" charset="-122"/>
                  <a:ea typeface="宋体" pitchFamily="2" charset="-122"/>
                </a:rPr>
                <a:t>?</a:t>
              </a:r>
            </a:p>
          </p:txBody>
        </p:sp>
        <p:graphicFrame>
          <p:nvGraphicFramePr>
            <p:cNvPr id="4100" name="Object 14"/>
            <p:cNvGraphicFramePr>
              <a:graphicFrameLocks noChangeAspect="1"/>
            </p:cNvGraphicFramePr>
            <p:nvPr/>
          </p:nvGraphicFramePr>
          <p:xfrm>
            <a:off x="2381" y="3639"/>
            <a:ext cx="269" cy="290"/>
          </p:xfrm>
          <a:graphic>
            <a:graphicData uri="http://schemas.openxmlformats.org/presentationml/2006/ole">
              <p:oleObj spid="_x0000_s4106" name="公式" r:id="rId3" imgW="142920" imgH="152280" progId="Equation.3">
                <p:embed/>
              </p:oleObj>
            </a:graphicData>
          </a:graphic>
        </p:graphicFrame>
        <p:graphicFrame>
          <p:nvGraphicFramePr>
            <p:cNvPr id="4101" name="Object 15"/>
            <p:cNvGraphicFramePr>
              <a:graphicFrameLocks noChangeAspect="1"/>
            </p:cNvGraphicFramePr>
            <p:nvPr/>
          </p:nvGraphicFramePr>
          <p:xfrm>
            <a:off x="2880" y="3636"/>
            <a:ext cx="269" cy="248"/>
          </p:xfrm>
          <a:graphic>
            <a:graphicData uri="http://schemas.openxmlformats.org/presentationml/2006/ole">
              <p:oleObj spid="_x0000_s4107" name="公式" r:id="rId4" imgW="3651840" imgH="3344040" progId="Equation.3">
                <p:embed/>
              </p:oleObj>
            </a:graphicData>
          </a:graphic>
        </p:graphicFrame>
        <p:sp>
          <p:nvSpPr>
            <p:cNvPr id="4116" name="Rectangle 16"/>
            <p:cNvSpPr>
              <a:spLocks noChangeArrowheads="1"/>
            </p:cNvSpPr>
            <p:nvPr/>
          </p:nvSpPr>
          <p:spPr bwMode="auto">
            <a:xfrm>
              <a:off x="204" y="3540"/>
              <a:ext cx="22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b="1">
                  <a:latin typeface="宋体" pitchFamily="2" charset="-122"/>
                  <a:ea typeface="宋体" pitchFamily="2" charset="-122"/>
                </a:rPr>
                <a:t>据此</a:t>
              </a:r>
              <a:r>
                <a:rPr lang="en-US" altLang="zh-CN" b="1">
                  <a:latin typeface="宋体" pitchFamily="2" charset="-122"/>
                  <a:ea typeface="宋体" pitchFamily="2" charset="-122"/>
                </a:rPr>
                <a:t>,</a:t>
              </a:r>
              <a:r>
                <a:rPr lang="zh-CN" altLang="en-US" b="1">
                  <a:latin typeface="宋体" pitchFamily="2" charset="-122"/>
                  <a:ea typeface="宋体" pitchFamily="2" charset="-122"/>
                </a:rPr>
                <a:t>我们应如何估计</a:t>
              </a:r>
            </a:p>
          </p:txBody>
        </p:sp>
        <p:sp>
          <p:nvSpPr>
            <p:cNvPr id="4117" name="Rectangle 17"/>
            <p:cNvSpPr>
              <a:spLocks noChangeArrowheads="1"/>
            </p:cNvSpPr>
            <p:nvPr/>
          </p:nvSpPr>
          <p:spPr bwMode="auto">
            <a:xfrm>
              <a:off x="2585" y="3567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b="1">
                  <a:latin typeface="宋体" pitchFamily="2" charset="-122"/>
                  <a:ea typeface="宋体" pitchFamily="2" charset="-122"/>
                </a:rPr>
                <a:t>和</a:t>
              </a:r>
            </a:p>
          </p:txBody>
        </p:sp>
      </p:grpSp>
      <p:sp>
        <p:nvSpPr>
          <p:cNvPr id="1624082" name="Rectangle 18"/>
          <p:cNvSpPr>
            <a:spLocks noChangeArrowheads="1"/>
          </p:cNvSpPr>
          <p:nvPr/>
        </p:nvSpPr>
        <p:spPr bwMode="auto">
          <a:xfrm>
            <a:off x="1071563" y="5429250"/>
            <a:ext cx="5256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b="1">
                <a:ea typeface="宋体" pitchFamily="2" charset="-122"/>
              </a:rPr>
              <a:t>而全部信息就由这</a:t>
            </a:r>
            <a:r>
              <a:rPr lang="en-US" altLang="zh-CN" b="1">
                <a:ea typeface="宋体" pitchFamily="2" charset="-122"/>
              </a:rPr>
              <a:t>100</a:t>
            </a:r>
            <a:r>
              <a:rPr lang="zh-CN" altLang="en-US" b="1">
                <a:ea typeface="宋体" pitchFamily="2" charset="-122"/>
              </a:rPr>
              <a:t>个数组成 </a:t>
            </a:r>
            <a:r>
              <a:rPr lang="en-US" altLang="zh-CN" b="1">
                <a:ea typeface="宋体" pitchFamily="2" charset="-122"/>
              </a:rPr>
              <a:t>.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790575" y="1628775"/>
            <a:ext cx="8353425" cy="1166813"/>
            <a:chOff x="249" y="754"/>
            <a:chExt cx="5262" cy="735"/>
          </a:xfrm>
        </p:grpSpPr>
        <p:sp>
          <p:nvSpPr>
            <p:cNvPr id="4113" name="Rectangle 20"/>
            <p:cNvSpPr>
              <a:spLocks noChangeArrowheads="1"/>
            </p:cNvSpPr>
            <p:nvPr/>
          </p:nvSpPr>
          <p:spPr bwMode="auto">
            <a:xfrm>
              <a:off x="657" y="755"/>
              <a:ext cx="48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chemeClr val="hlink"/>
                  </a:solidFill>
                  <a:ea typeface="宋体" pitchFamily="2" charset="-122"/>
                </a:rPr>
                <a:t>例 </a:t>
              </a:r>
              <a:r>
                <a:rPr lang="en-US" altLang="zh-CN" b="1">
                  <a:ea typeface="宋体" pitchFamily="2" charset="-122"/>
                </a:rPr>
                <a:t> </a:t>
              </a:r>
              <a:r>
                <a:rPr lang="zh-CN" altLang="en-US" b="1">
                  <a:latin typeface="宋体" pitchFamily="2" charset="-122"/>
                  <a:ea typeface="宋体" pitchFamily="2" charset="-122"/>
                </a:rPr>
                <a:t>已知某地区新生婴儿的体重             </a:t>
              </a:r>
              <a:r>
                <a:rPr lang="en-US" altLang="zh-CN" b="1">
                  <a:latin typeface="宋体" pitchFamily="2" charset="-122"/>
                  <a:ea typeface="宋体" pitchFamily="2" charset="-122"/>
                </a:rPr>
                <a:t>,</a:t>
              </a:r>
              <a:endParaRPr lang="en-US" altLang="zh-CN" b="1">
                <a:ea typeface="宋体" pitchFamily="2" charset="-122"/>
              </a:endParaRPr>
            </a:p>
          </p:txBody>
        </p:sp>
        <p:graphicFrame>
          <p:nvGraphicFramePr>
            <p:cNvPr id="4098" name="Object 21"/>
            <p:cNvGraphicFramePr>
              <a:graphicFrameLocks noChangeAspect="1"/>
            </p:cNvGraphicFramePr>
            <p:nvPr/>
          </p:nvGraphicFramePr>
          <p:xfrm>
            <a:off x="3984" y="754"/>
            <a:ext cx="1320" cy="368"/>
          </p:xfrm>
          <a:graphic>
            <a:graphicData uri="http://schemas.openxmlformats.org/presentationml/2006/ole">
              <p:oleObj spid="_x0000_s4108" name="Equation" r:id="rId5" imgW="50331960" imgH="14014800" progId="">
                <p:embed/>
              </p:oleObj>
            </a:graphicData>
          </a:graphic>
        </p:graphicFrame>
        <p:graphicFrame>
          <p:nvGraphicFramePr>
            <p:cNvPr id="4099" name="Object 22"/>
            <p:cNvGraphicFramePr>
              <a:graphicFrameLocks noChangeAspect="1"/>
            </p:cNvGraphicFramePr>
            <p:nvPr/>
          </p:nvGraphicFramePr>
          <p:xfrm>
            <a:off x="249" y="1208"/>
            <a:ext cx="1032" cy="248"/>
          </p:xfrm>
          <a:graphic>
            <a:graphicData uri="http://schemas.openxmlformats.org/presentationml/2006/ole">
              <p:oleObj spid="_x0000_s4109" name="Equation" r:id="rId6" imgW="39348360" imgH="9441720" progId="">
                <p:embed/>
              </p:oleObj>
            </a:graphicData>
          </a:graphic>
        </p:graphicFrame>
        <p:sp>
          <p:nvSpPr>
            <p:cNvPr id="4114" name="Text Box 23"/>
            <p:cNvSpPr txBox="1">
              <a:spLocks noChangeArrowheads="1"/>
            </p:cNvSpPr>
            <p:nvPr/>
          </p:nvSpPr>
          <p:spPr bwMode="auto">
            <a:xfrm>
              <a:off x="657" y="1162"/>
              <a:ext cx="63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>
                  <a:ea typeface="宋体" pitchFamily="2" charset="-122"/>
                </a:rPr>
                <a:t>未知</a:t>
              </a:r>
            </a:p>
          </p:txBody>
        </p:sp>
      </p:grpSp>
      <p:sp>
        <p:nvSpPr>
          <p:cNvPr id="1624088" name="Rectangle 24"/>
          <p:cNvSpPr>
            <a:spLocks noChangeArrowheads="1"/>
          </p:cNvSpPr>
          <p:nvPr/>
        </p:nvSpPr>
        <p:spPr bwMode="auto">
          <a:xfrm>
            <a:off x="1042988" y="765175"/>
            <a:ext cx="66976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4000" b="1">
                <a:solidFill>
                  <a:srgbClr val="02083E"/>
                </a:solidFill>
                <a:ea typeface="宋体" pitchFamily="2" charset="-122"/>
              </a:rPr>
              <a:t>参数估计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24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4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24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24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24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24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2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24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24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4072" grpId="0" autoUpdateAnimBg="0"/>
      <p:bldP spid="1624074" grpId="0" autoUpdateAnimBg="0"/>
      <p:bldP spid="1624075" grpId="0" autoUpdateAnimBg="0"/>
      <p:bldP spid="1624082" grpId="0" autoUpdateAnimBg="0"/>
      <p:bldP spid="1624088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8340" name="Object 4"/>
          <p:cNvGraphicFramePr>
            <a:graphicFrameLocks noGrp="1" noChangeAspect="1"/>
          </p:cNvGraphicFramePr>
          <p:nvPr>
            <p:ph/>
          </p:nvPr>
        </p:nvGraphicFramePr>
        <p:xfrm>
          <a:off x="1189038" y="2060575"/>
          <a:ext cx="7702550" cy="1879600"/>
        </p:xfrm>
        <a:graphic>
          <a:graphicData uri="http://schemas.openxmlformats.org/presentationml/2006/ole">
            <p:oleObj spid="_x0000_s45060" name="公式" r:id="rId3" imgW="76265640" imgH="18587880" progId="Equation.3">
              <p:embed/>
            </p:oleObj>
          </a:graphicData>
        </a:graphic>
      </p:graphicFrame>
      <p:sp>
        <p:nvSpPr>
          <p:cNvPr id="45059" name="Rectangle 6"/>
          <p:cNvSpPr>
            <a:spLocks noChangeArrowheads="1"/>
          </p:cNvSpPr>
          <p:nvPr/>
        </p:nvSpPr>
        <p:spPr bwMode="auto">
          <a:xfrm>
            <a:off x="1187450" y="836613"/>
            <a:ext cx="15605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ea typeface="宋体" pitchFamily="2" charset="-122"/>
              </a:rPr>
              <a:t>有效性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6"/>
          <p:cNvGraphicFramePr>
            <a:graphicFrameLocks noChangeAspect="1"/>
          </p:cNvGraphicFramePr>
          <p:nvPr/>
        </p:nvGraphicFramePr>
        <p:xfrm>
          <a:off x="1258888" y="908050"/>
          <a:ext cx="7272337" cy="3578225"/>
        </p:xfrm>
        <a:graphic>
          <a:graphicData uri="http://schemas.openxmlformats.org/presentationml/2006/ole">
            <p:oleObj spid="_x0000_s46086" name="公式" r:id="rId3" imgW="3302000" imgH="1625600" progId="Equation.3">
              <p:embed/>
            </p:oleObj>
          </a:graphicData>
        </a:graphic>
      </p:graphicFrame>
      <p:sp>
        <p:nvSpPr>
          <p:cNvPr id="46084" name="Text Box 7"/>
          <p:cNvSpPr txBox="1">
            <a:spLocks noChangeArrowheads="1"/>
          </p:cNvSpPr>
          <p:nvPr/>
        </p:nvSpPr>
        <p:spPr bwMode="auto">
          <a:xfrm>
            <a:off x="1171575" y="882650"/>
            <a:ext cx="209073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83" tIns="35841" rIns="71683" bIns="35841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b="1">
                <a:latin typeface="黑体" pitchFamily="49" charset="-122"/>
                <a:ea typeface="宋体" pitchFamily="2" charset="-122"/>
              </a:rPr>
              <a:t>例</a:t>
            </a:r>
            <a:endParaRPr lang="en-US" altLang="zh-CN" b="1">
              <a:ea typeface="宋体" pitchFamily="2" charset="-122"/>
            </a:endParaRPr>
          </a:p>
        </p:txBody>
      </p:sp>
      <p:graphicFrame>
        <p:nvGraphicFramePr>
          <p:cNvPr id="46083" name="Object 8"/>
          <p:cNvGraphicFramePr>
            <a:graphicFrameLocks noGrp="1" noChangeAspect="1"/>
          </p:cNvGraphicFramePr>
          <p:nvPr>
            <p:ph/>
          </p:nvPr>
        </p:nvGraphicFramePr>
        <p:xfrm>
          <a:off x="1214438" y="4714875"/>
          <a:ext cx="6696075" cy="500063"/>
        </p:xfrm>
        <a:graphic>
          <a:graphicData uri="http://schemas.openxmlformats.org/presentationml/2006/ole">
            <p:oleObj spid="_x0000_s46087" name="公式" r:id="rId4" imgW="3060700" imgH="228600" progId="Equation.3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2135188" y="1920875"/>
            <a:ext cx="865187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5000"/>
              </a:lnSpc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证</a:t>
            </a:r>
          </a:p>
        </p:txBody>
      </p:sp>
      <p:graphicFrame>
        <p:nvGraphicFramePr>
          <p:cNvPr id="1680393" name="Object 9"/>
          <p:cNvGraphicFramePr>
            <a:graphicFrameLocks noChangeAspect="1"/>
          </p:cNvGraphicFramePr>
          <p:nvPr/>
        </p:nvGraphicFramePr>
        <p:xfrm>
          <a:off x="3152775" y="1992313"/>
          <a:ext cx="1790700" cy="508000"/>
        </p:xfrm>
        <a:graphic>
          <a:graphicData uri="http://schemas.openxmlformats.org/presentationml/2006/ole">
            <p:oleObj spid="_x0000_s47118" name="Equation" r:id="rId3" imgW="43009560" imgH="12185640" progId="">
              <p:embed/>
            </p:oleObj>
          </a:graphicData>
        </a:graphic>
      </p:graphicFrame>
      <p:graphicFrame>
        <p:nvGraphicFramePr>
          <p:cNvPr id="1680394" name="Object 10"/>
          <p:cNvGraphicFramePr>
            <a:graphicFrameLocks noChangeAspect="1"/>
          </p:cNvGraphicFramePr>
          <p:nvPr/>
        </p:nvGraphicFramePr>
        <p:xfrm>
          <a:off x="2530475" y="2697163"/>
          <a:ext cx="5930900" cy="952500"/>
        </p:xfrm>
        <a:graphic>
          <a:graphicData uri="http://schemas.openxmlformats.org/presentationml/2006/ole">
            <p:oleObj spid="_x0000_s47119" name="Equation" r:id="rId4" imgW="142472160" imgH="22856040" progId="">
              <p:embed/>
            </p:oleObj>
          </a:graphicData>
        </a:graphic>
      </p:graphicFrame>
      <p:sp>
        <p:nvSpPr>
          <p:cNvPr id="1680395" name="Text Box 11"/>
          <p:cNvSpPr txBox="1">
            <a:spLocks noChangeArrowheads="1"/>
          </p:cNvSpPr>
          <p:nvPr/>
        </p:nvSpPr>
        <p:spPr bwMode="auto">
          <a:xfrm>
            <a:off x="1331913" y="2825750"/>
            <a:ext cx="1008062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5000"/>
              </a:lnSpc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故有</a:t>
            </a:r>
          </a:p>
        </p:txBody>
      </p:sp>
      <p:graphicFrame>
        <p:nvGraphicFramePr>
          <p:cNvPr id="1680396" name="Object 12"/>
          <p:cNvGraphicFramePr>
            <a:graphicFrameLocks noChangeAspect="1"/>
          </p:cNvGraphicFramePr>
          <p:nvPr/>
        </p:nvGraphicFramePr>
        <p:xfrm>
          <a:off x="2282825" y="3862388"/>
          <a:ext cx="1803400" cy="889000"/>
        </p:xfrm>
        <a:graphic>
          <a:graphicData uri="http://schemas.openxmlformats.org/presentationml/2006/ole">
            <p:oleObj spid="_x0000_s47120" name="Equation" r:id="rId5" imgW="43314840" imgH="21331800" progId="">
              <p:embed/>
            </p:oleObj>
          </a:graphicData>
        </a:graphic>
      </p:graphicFrame>
      <p:sp>
        <p:nvSpPr>
          <p:cNvPr id="1680397" name="Text Box 13"/>
          <p:cNvSpPr txBox="1">
            <a:spLocks noChangeArrowheads="1"/>
          </p:cNvSpPr>
          <p:nvPr/>
        </p:nvSpPr>
        <p:spPr bwMode="auto">
          <a:xfrm>
            <a:off x="1189038" y="3978275"/>
            <a:ext cx="865187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5000"/>
              </a:lnSpc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而</a:t>
            </a:r>
          </a:p>
        </p:txBody>
      </p:sp>
      <p:sp>
        <p:nvSpPr>
          <p:cNvPr id="1680398" name="Text Box 14"/>
          <p:cNvSpPr txBox="1">
            <a:spLocks noChangeArrowheads="1"/>
          </p:cNvSpPr>
          <p:nvPr/>
        </p:nvSpPr>
        <p:spPr bwMode="auto">
          <a:xfrm>
            <a:off x="4284663" y="4005263"/>
            <a:ext cx="1008062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5000"/>
              </a:lnSpc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故有</a:t>
            </a:r>
          </a:p>
        </p:txBody>
      </p:sp>
      <p:graphicFrame>
        <p:nvGraphicFramePr>
          <p:cNvPr id="1680399" name="Object 15"/>
          <p:cNvGraphicFramePr>
            <a:graphicFrameLocks noChangeAspect="1"/>
          </p:cNvGraphicFramePr>
          <p:nvPr/>
        </p:nvGraphicFramePr>
        <p:xfrm>
          <a:off x="5319713" y="4144963"/>
          <a:ext cx="1917700" cy="508000"/>
        </p:xfrm>
        <a:graphic>
          <a:graphicData uri="http://schemas.openxmlformats.org/presentationml/2006/ole">
            <p:oleObj spid="_x0000_s47121" name="Equation" r:id="rId6" imgW="46060560" imgH="12185640" progId="">
              <p:embed/>
            </p:oleObj>
          </a:graphicData>
        </a:graphic>
      </p:graphicFrame>
      <p:sp>
        <p:nvSpPr>
          <p:cNvPr id="1680400" name="Text Box 16"/>
          <p:cNvSpPr txBox="1">
            <a:spLocks noChangeArrowheads="1"/>
          </p:cNvSpPr>
          <p:nvPr/>
        </p:nvSpPr>
        <p:spPr bwMode="auto">
          <a:xfrm>
            <a:off x="982663" y="4976813"/>
            <a:ext cx="2592387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5000"/>
              </a:lnSpc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当 </a:t>
            </a:r>
            <a:r>
              <a:rPr lang="en-US" altLang="zh-CN" b="1" i="1">
                <a:ea typeface="宋体" pitchFamily="2" charset="-122"/>
              </a:rPr>
              <a:t>n </a:t>
            </a:r>
            <a:r>
              <a:rPr lang="en-US" altLang="zh-CN" b="1">
                <a:ea typeface="宋体" pitchFamily="2" charset="-122"/>
              </a:rPr>
              <a:t>&gt; 1 </a:t>
            </a:r>
            <a:r>
              <a:rPr lang="zh-CN" altLang="en-US" b="1">
                <a:ea typeface="宋体" pitchFamily="2" charset="-122"/>
              </a:rPr>
              <a:t>时 </a:t>
            </a:r>
            <a:r>
              <a:rPr lang="en-US" altLang="zh-CN" b="1">
                <a:ea typeface="宋体" pitchFamily="2" charset="-122"/>
              </a:rPr>
              <a:t>,</a:t>
            </a:r>
          </a:p>
        </p:txBody>
      </p:sp>
      <p:graphicFrame>
        <p:nvGraphicFramePr>
          <p:cNvPr id="1680401" name="Object 17"/>
          <p:cNvGraphicFramePr>
            <a:graphicFrameLocks noChangeAspect="1"/>
          </p:cNvGraphicFramePr>
          <p:nvPr/>
        </p:nvGraphicFramePr>
        <p:xfrm>
          <a:off x="3646488" y="5013325"/>
          <a:ext cx="2438400" cy="520700"/>
        </p:xfrm>
        <a:graphic>
          <a:graphicData uri="http://schemas.openxmlformats.org/presentationml/2006/ole">
            <p:oleObj spid="_x0000_s47122" name="Equation" r:id="rId7" imgW="58569840" imgH="12490200" progId="">
              <p:embed/>
            </p:oleObj>
          </a:graphicData>
        </a:graphic>
      </p:graphicFrame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276975" y="5060950"/>
            <a:ext cx="2590800" cy="527050"/>
            <a:chOff x="3636" y="3143"/>
            <a:chExt cx="1632" cy="332"/>
          </a:xfrm>
        </p:grpSpPr>
        <p:graphicFrame>
          <p:nvGraphicFramePr>
            <p:cNvPr id="47111" name="Object 19"/>
            <p:cNvGraphicFramePr>
              <a:graphicFrameLocks noChangeAspect="1"/>
            </p:cNvGraphicFramePr>
            <p:nvPr/>
          </p:nvGraphicFramePr>
          <p:xfrm>
            <a:off x="3878" y="3195"/>
            <a:ext cx="816" cy="280"/>
          </p:xfrm>
          <a:graphic>
            <a:graphicData uri="http://schemas.openxmlformats.org/presentationml/2006/ole">
              <p:oleObj spid="_x0000_s47123" name="Equation" r:id="rId8" imgW="1294838" imgH="444307" progId="">
                <p:embed/>
              </p:oleObj>
            </a:graphicData>
          </a:graphic>
        </p:graphicFrame>
        <p:sp>
          <p:nvSpPr>
            <p:cNvPr id="47118" name="Rectangle 20"/>
            <p:cNvSpPr>
              <a:spLocks noChangeArrowheads="1"/>
            </p:cNvSpPr>
            <p:nvPr/>
          </p:nvSpPr>
          <p:spPr bwMode="auto">
            <a:xfrm>
              <a:off x="3636" y="3143"/>
              <a:ext cx="16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b="1">
                  <a:ea typeface="宋体" pitchFamily="2" charset="-122"/>
                </a:rPr>
                <a:t>故    较     有效 </a:t>
              </a:r>
              <a:r>
                <a:rPr lang="en-US" altLang="zh-CN" b="1">
                  <a:ea typeface="宋体" pitchFamily="2" charset="-122"/>
                </a:rPr>
                <a:t>.</a:t>
              </a:r>
            </a:p>
          </p:txBody>
        </p:sp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80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80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80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803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803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803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803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803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803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803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803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8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80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80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80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803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80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803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80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803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803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803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803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8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80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80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80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803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803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803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803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803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803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803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803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80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4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80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80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80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804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804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804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804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804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804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804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804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680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0395" grpId="0"/>
      <p:bldP spid="1680397" grpId="0"/>
      <p:bldP spid="1680398" grpId="0"/>
      <p:bldP spid="168040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765175"/>
            <a:ext cx="6094413" cy="622300"/>
          </a:xfrm>
          <a:noFill/>
          <a:ln>
            <a:miter lim="800000"/>
            <a:headEnd/>
            <a:tailEnd/>
          </a:ln>
        </p:spPr>
        <p:txBody>
          <a:bodyPr vert="horz" wrap="square" lIns="71683" tIns="35841" rIns="71683" bIns="35841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en-US" sz="3600" smtClean="0">
                <a:ea typeface="宋体" pitchFamily="2" charset="-122"/>
              </a:rPr>
              <a:t>相合性</a:t>
            </a:r>
          </a:p>
        </p:txBody>
      </p:sp>
      <p:graphicFrame>
        <p:nvGraphicFramePr>
          <p:cNvPr id="1681413" name="Object 5"/>
          <p:cNvGraphicFramePr>
            <a:graphicFrameLocks noChangeAspect="1"/>
          </p:cNvGraphicFramePr>
          <p:nvPr/>
        </p:nvGraphicFramePr>
        <p:xfrm>
          <a:off x="1187450" y="1773238"/>
          <a:ext cx="7705725" cy="1897062"/>
        </p:xfrm>
        <a:graphic>
          <a:graphicData uri="http://schemas.openxmlformats.org/presentationml/2006/ole">
            <p:oleObj spid="_x0000_s48144" name="公式" r:id="rId3" imgW="75655440" imgH="18587880" progId="Equation.3">
              <p:embed/>
            </p:oleObj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835150" y="3716338"/>
            <a:ext cx="5675313" cy="2346325"/>
            <a:chOff x="657" y="2397"/>
            <a:chExt cx="3575" cy="1478"/>
          </a:xfrm>
        </p:grpSpPr>
        <p:sp>
          <p:nvSpPr>
            <p:cNvPr id="48139" name="Rectangle 8"/>
            <p:cNvSpPr>
              <a:spLocks noChangeArrowheads="1"/>
            </p:cNvSpPr>
            <p:nvPr/>
          </p:nvSpPr>
          <p:spPr bwMode="auto">
            <a:xfrm>
              <a:off x="1317" y="2397"/>
              <a:ext cx="1971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30000"/>
                </a:lnSpc>
              </a:pPr>
              <a:r>
                <a:rPr lang="zh-CN" altLang="en-US" b="1">
                  <a:ea typeface="宋体" pitchFamily="2" charset="-122"/>
                </a:rPr>
                <a:t>为     的</a:t>
              </a:r>
              <a:r>
                <a:rPr lang="zh-CN" altLang="en-US" b="1">
                  <a:solidFill>
                    <a:schemeClr val="accent2"/>
                  </a:solidFill>
                  <a:ea typeface="宋体" pitchFamily="2" charset="-122"/>
                </a:rPr>
                <a:t>相合估计量</a:t>
              </a:r>
            </a:p>
          </p:txBody>
        </p:sp>
        <p:graphicFrame>
          <p:nvGraphicFramePr>
            <p:cNvPr id="48131" name="Object 9"/>
            <p:cNvGraphicFramePr>
              <a:graphicFrameLocks noChangeAspect="1"/>
            </p:cNvGraphicFramePr>
            <p:nvPr/>
          </p:nvGraphicFramePr>
          <p:xfrm>
            <a:off x="1701" y="2539"/>
            <a:ext cx="144" cy="200"/>
          </p:xfrm>
          <a:graphic>
            <a:graphicData uri="http://schemas.openxmlformats.org/presentationml/2006/ole">
              <p:oleObj spid="_x0000_s48145" name="Equation" r:id="rId4" imgW="219240" imgH="304920" progId="">
                <p:embed/>
              </p:oleObj>
            </a:graphicData>
          </a:graphic>
        </p:graphicFrame>
        <p:graphicFrame>
          <p:nvGraphicFramePr>
            <p:cNvPr id="48132" name="Object 10"/>
            <p:cNvGraphicFramePr>
              <a:graphicFrameLocks noChangeAspect="1"/>
            </p:cNvGraphicFramePr>
            <p:nvPr/>
          </p:nvGraphicFramePr>
          <p:xfrm>
            <a:off x="1156" y="2495"/>
            <a:ext cx="144" cy="272"/>
          </p:xfrm>
          <a:graphic>
            <a:graphicData uri="http://schemas.openxmlformats.org/presentationml/2006/ole">
              <p:oleObj spid="_x0000_s48146" name="Equation" r:id="rId5" imgW="5482440" imgH="10356120" progId="">
                <p:embed/>
              </p:oleObj>
            </a:graphicData>
          </a:graphic>
        </p:graphicFrame>
        <p:graphicFrame>
          <p:nvGraphicFramePr>
            <p:cNvPr id="48133" name="Object 11"/>
            <p:cNvGraphicFramePr>
              <a:graphicFrameLocks noChangeAspect="1"/>
            </p:cNvGraphicFramePr>
            <p:nvPr/>
          </p:nvGraphicFramePr>
          <p:xfrm>
            <a:off x="657" y="3109"/>
            <a:ext cx="400" cy="230"/>
          </p:xfrm>
          <a:graphic>
            <a:graphicData uri="http://schemas.openxmlformats.org/presentationml/2006/ole">
              <p:oleObj spid="_x0000_s48147" name="Equation" r:id="rId6" imgW="10058760" imgH="5783040" progId="">
                <p:embed/>
              </p:oleObj>
            </a:graphicData>
          </a:graphic>
        </p:graphicFrame>
        <p:graphicFrame>
          <p:nvGraphicFramePr>
            <p:cNvPr id="48134" name="Object 12"/>
            <p:cNvGraphicFramePr>
              <a:graphicFrameLocks noChangeAspect="1"/>
            </p:cNvGraphicFramePr>
            <p:nvPr/>
          </p:nvGraphicFramePr>
          <p:xfrm>
            <a:off x="2152" y="3112"/>
            <a:ext cx="456" cy="200"/>
          </p:xfrm>
          <a:graphic>
            <a:graphicData uri="http://schemas.openxmlformats.org/presentationml/2006/ole">
              <p:oleObj spid="_x0000_s48148" name="Equation" r:id="rId7" imgW="17381160" imgH="7612200" progId="">
                <p:embed/>
              </p:oleObj>
            </a:graphicData>
          </a:graphic>
        </p:graphicFrame>
        <p:sp>
          <p:nvSpPr>
            <p:cNvPr id="48140" name="Rectangle 13"/>
            <p:cNvSpPr>
              <a:spLocks noChangeArrowheads="1"/>
            </p:cNvSpPr>
            <p:nvPr/>
          </p:nvSpPr>
          <p:spPr bwMode="auto">
            <a:xfrm>
              <a:off x="1156" y="2952"/>
              <a:ext cx="2314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30000"/>
                </a:lnSpc>
              </a:pPr>
              <a:r>
                <a:rPr lang="zh-CN" altLang="en-US" b="1">
                  <a:ea typeface="宋体" pitchFamily="2" charset="-122"/>
                </a:rPr>
                <a:t>对于任意         </a:t>
              </a:r>
              <a:r>
                <a:rPr lang="en-US" altLang="zh-CN" b="1">
                  <a:ea typeface="宋体" pitchFamily="2" charset="-122"/>
                </a:rPr>
                <a:t>, </a:t>
              </a:r>
              <a:r>
                <a:rPr lang="zh-CN" altLang="en-US" b="1">
                  <a:ea typeface="宋体" pitchFamily="2" charset="-122"/>
                </a:rPr>
                <a:t>有</a:t>
              </a:r>
            </a:p>
          </p:txBody>
        </p:sp>
        <p:graphicFrame>
          <p:nvGraphicFramePr>
            <p:cNvPr id="48135" name="Object 14"/>
            <p:cNvGraphicFramePr>
              <a:graphicFrameLocks noChangeAspect="1"/>
            </p:cNvGraphicFramePr>
            <p:nvPr/>
          </p:nvGraphicFramePr>
          <p:xfrm>
            <a:off x="1610" y="3475"/>
            <a:ext cx="2008" cy="400"/>
          </p:xfrm>
          <a:graphic>
            <a:graphicData uri="http://schemas.openxmlformats.org/presentationml/2006/ole">
              <p:oleObj spid="_x0000_s48149" name="Equation" r:id="rId8" imgW="76570560" imgH="15234120" progId="">
                <p:embed/>
              </p:oleObj>
            </a:graphicData>
          </a:graphic>
        </p:graphicFrame>
        <p:graphicFrame>
          <p:nvGraphicFramePr>
            <p:cNvPr id="48136" name="Object 15"/>
            <p:cNvGraphicFramePr>
              <a:graphicFrameLocks noChangeAspect="1"/>
            </p:cNvGraphicFramePr>
            <p:nvPr/>
          </p:nvGraphicFramePr>
          <p:xfrm>
            <a:off x="3696" y="3566"/>
            <a:ext cx="536" cy="200"/>
          </p:xfrm>
          <a:graphic>
            <a:graphicData uri="http://schemas.openxmlformats.org/presentationml/2006/ole">
              <p:oleObj spid="_x0000_s48150" name="Equation" r:id="rId9" imgW="20432160" imgH="7612200" progId="">
                <p:embed/>
              </p:oleObj>
            </a:graphicData>
          </a:graphic>
        </p:graphicFrame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988" name="Text Box 4"/>
          <p:cNvSpPr txBox="1">
            <a:spLocks noChangeArrowheads="1"/>
          </p:cNvSpPr>
          <p:nvPr/>
        </p:nvSpPr>
        <p:spPr bwMode="auto">
          <a:xfrm>
            <a:off x="1476375" y="1916113"/>
            <a:ext cx="67691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1683" tIns="35841" rIns="71683" bIns="35841">
            <a:spAutoFit/>
          </a:bodyPr>
          <a:lstStyle/>
          <a:p>
            <a:pPr defTabSz="717550">
              <a:spcBef>
                <a:spcPct val="50000"/>
              </a:spcBef>
            </a:pPr>
            <a:r>
              <a:rPr lang="zh-CN" altLang="en-US" sz="2200" b="1">
                <a:solidFill>
                  <a:srgbClr val="FF0000"/>
                </a:solidFill>
                <a:ea typeface="宋体" pitchFamily="2" charset="-122"/>
              </a:rPr>
              <a:t>       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相合性是对估计量的一个基本要求, 不具备相合性的估计量是不予以考虑的.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0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5988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0" name="Text Box 4"/>
          <p:cNvSpPr txBox="1">
            <a:spLocks noChangeArrowheads="1"/>
          </p:cNvSpPr>
          <p:nvPr/>
        </p:nvSpPr>
        <p:spPr bwMode="auto">
          <a:xfrm>
            <a:off x="1547813" y="981075"/>
            <a:ext cx="31686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5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hlink"/>
                </a:solidFill>
                <a:ea typeface="宋体" pitchFamily="2" charset="-122"/>
              </a:rPr>
              <a:t>由辛钦定理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76375" y="1917700"/>
            <a:ext cx="6624638" cy="625475"/>
            <a:chOff x="703" y="1183"/>
            <a:chExt cx="4173" cy="394"/>
          </a:xfrm>
        </p:grpSpPr>
        <p:sp>
          <p:nvSpPr>
            <p:cNvPr id="49168" name="Text Box 6"/>
            <p:cNvSpPr txBox="1">
              <a:spLocks noChangeArrowheads="1"/>
            </p:cNvSpPr>
            <p:nvPr/>
          </p:nvSpPr>
          <p:spPr bwMode="auto">
            <a:xfrm>
              <a:off x="703" y="1183"/>
              <a:ext cx="4173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25000"/>
                </a:lnSpc>
                <a:spcBef>
                  <a:spcPct val="50000"/>
                </a:spcBef>
              </a:pPr>
              <a:r>
                <a:rPr lang="zh-CN" altLang="en-US" b="1">
                  <a:ea typeface="宋体" pitchFamily="2" charset="-122"/>
                </a:rPr>
                <a:t>若总体      的数学期望                    存在</a:t>
              </a:r>
              <a:r>
                <a:rPr lang="en-US" altLang="zh-CN" b="1">
                  <a:ea typeface="宋体" pitchFamily="2" charset="-122"/>
                </a:rPr>
                <a:t>,</a:t>
              </a:r>
            </a:p>
          </p:txBody>
        </p:sp>
        <p:graphicFrame>
          <p:nvGraphicFramePr>
            <p:cNvPr id="49158" name="Object 7"/>
            <p:cNvGraphicFramePr>
              <a:graphicFrameLocks noChangeAspect="1"/>
            </p:cNvGraphicFramePr>
            <p:nvPr/>
          </p:nvGraphicFramePr>
          <p:xfrm>
            <a:off x="2925" y="1253"/>
            <a:ext cx="1065" cy="312"/>
          </p:xfrm>
          <a:graphic>
            <a:graphicData uri="http://schemas.openxmlformats.org/presentationml/2006/ole">
              <p:oleObj spid="_x0000_s49166" name="Equation" r:id="rId3" imgW="37517760" imgH="11880720" progId="">
                <p:embed/>
              </p:oleObj>
            </a:graphicData>
          </a:graphic>
        </p:graphicFrame>
        <p:graphicFrame>
          <p:nvGraphicFramePr>
            <p:cNvPr id="49159" name="Object 8"/>
            <p:cNvGraphicFramePr>
              <a:graphicFrameLocks noChangeAspect="1"/>
            </p:cNvGraphicFramePr>
            <p:nvPr/>
          </p:nvGraphicFramePr>
          <p:xfrm>
            <a:off x="1474" y="1298"/>
            <a:ext cx="242" cy="184"/>
          </p:xfrm>
          <a:graphic>
            <a:graphicData uri="http://schemas.openxmlformats.org/presentationml/2006/ole">
              <p:oleObj spid="_x0000_s49167" name="Equation" r:id="rId4" imgW="8533440" imgH="7002720" progId="">
                <p:embed/>
              </p:oleObj>
            </a:graphicData>
          </a:graphic>
        </p:graphicFrame>
      </p:grpSp>
      <p:sp>
        <p:nvSpPr>
          <p:cNvPr id="1683465" name="Text Box 9"/>
          <p:cNvSpPr txBox="1">
            <a:spLocks noChangeArrowheads="1"/>
          </p:cNvSpPr>
          <p:nvPr/>
        </p:nvSpPr>
        <p:spPr bwMode="auto">
          <a:xfrm>
            <a:off x="7596188" y="1895475"/>
            <a:ext cx="116998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5000"/>
              </a:lnSpc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则有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403350" y="2840038"/>
            <a:ext cx="6486525" cy="927100"/>
            <a:chOff x="657" y="1434"/>
            <a:chExt cx="4086" cy="584"/>
          </a:xfrm>
        </p:grpSpPr>
        <p:graphicFrame>
          <p:nvGraphicFramePr>
            <p:cNvPr id="49156" name="Object 11"/>
            <p:cNvGraphicFramePr>
              <a:graphicFrameLocks noChangeAspect="1"/>
            </p:cNvGraphicFramePr>
            <p:nvPr/>
          </p:nvGraphicFramePr>
          <p:xfrm>
            <a:off x="657" y="1434"/>
            <a:ext cx="1256" cy="584"/>
          </p:xfrm>
          <a:graphic>
            <a:graphicData uri="http://schemas.openxmlformats.org/presentationml/2006/ole">
              <p:oleObj spid="_x0000_s49168" name="Equation" r:id="rId5" imgW="47891160" imgH="22246200" progId="">
                <p:embed/>
              </p:oleObj>
            </a:graphicData>
          </a:graphic>
        </p:graphicFrame>
        <p:graphicFrame>
          <p:nvGraphicFramePr>
            <p:cNvPr id="49157" name="Object 12"/>
            <p:cNvGraphicFramePr>
              <a:graphicFrameLocks noChangeAspect="1"/>
            </p:cNvGraphicFramePr>
            <p:nvPr/>
          </p:nvGraphicFramePr>
          <p:xfrm>
            <a:off x="1927" y="1566"/>
            <a:ext cx="2816" cy="304"/>
          </p:xfrm>
          <a:graphic>
            <a:graphicData uri="http://schemas.openxmlformats.org/presentationml/2006/ole">
              <p:oleObj spid="_x0000_s49169" name="Equation" r:id="rId6" imgW="107385840" imgH="11575800" progId="">
                <p:embed/>
              </p:oleObj>
            </a:graphicData>
          </a:graphic>
        </p:graphicFrame>
      </p:grpSp>
      <p:sp>
        <p:nvSpPr>
          <p:cNvPr id="1683475" name="Text Box 19"/>
          <p:cNvSpPr txBox="1">
            <a:spLocks noChangeArrowheads="1"/>
          </p:cNvSpPr>
          <p:nvPr/>
        </p:nvSpPr>
        <p:spPr bwMode="auto">
          <a:xfrm>
            <a:off x="852488" y="3846513"/>
            <a:ext cx="11699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故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908050" y="4638675"/>
            <a:ext cx="8043863" cy="1452563"/>
            <a:chOff x="364" y="845"/>
            <a:chExt cx="5067" cy="915"/>
          </a:xfrm>
        </p:grpSpPr>
        <p:graphicFrame>
          <p:nvGraphicFramePr>
            <p:cNvPr id="49154" name="Object 21"/>
            <p:cNvGraphicFramePr>
              <a:graphicFrameLocks noChangeAspect="1"/>
            </p:cNvGraphicFramePr>
            <p:nvPr/>
          </p:nvGraphicFramePr>
          <p:xfrm>
            <a:off x="838" y="845"/>
            <a:ext cx="1256" cy="584"/>
          </p:xfrm>
          <a:graphic>
            <a:graphicData uri="http://schemas.openxmlformats.org/presentationml/2006/ole">
              <p:oleObj spid="_x0000_s49170" name="Equation" r:id="rId7" imgW="1983240" imgH="914760" progId="">
                <p:embed/>
              </p:oleObj>
            </a:graphicData>
          </a:graphic>
        </p:graphicFrame>
        <p:graphicFrame>
          <p:nvGraphicFramePr>
            <p:cNvPr id="49155" name="Object 22"/>
            <p:cNvGraphicFramePr>
              <a:graphicFrameLocks noChangeAspect="1"/>
            </p:cNvGraphicFramePr>
            <p:nvPr/>
          </p:nvGraphicFramePr>
          <p:xfrm>
            <a:off x="2426" y="935"/>
            <a:ext cx="2240" cy="304"/>
          </p:xfrm>
          <a:graphic>
            <a:graphicData uri="http://schemas.openxmlformats.org/presentationml/2006/ole">
              <p:oleObj spid="_x0000_s49171" name="Equation" r:id="rId8" imgW="85418640" imgH="11575800" progId="">
                <p:embed/>
              </p:oleObj>
            </a:graphicData>
          </a:graphic>
        </p:graphicFrame>
        <p:sp>
          <p:nvSpPr>
            <p:cNvPr id="49166" name="Rectangle 23"/>
            <p:cNvSpPr>
              <a:spLocks noChangeArrowheads="1"/>
            </p:cNvSpPr>
            <p:nvPr/>
          </p:nvSpPr>
          <p:spPr bwMode="auto">
            <a:xfrm>
              <a:off x="2063" y="884"/>
              <a:ext cx="3368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30000"/>
                </a:lnSpc>
              </a:pPr>
              <a:r>
                <a:rPr lang="zh-CN" altLang="en-US" b="1">
                  <a:ea typeface="宋体" pitchFamily="2" charset="-122"/>
                </a:rPr>
                <a:t>为                                          的</a:t>
              </a:r>
              <a:r>
                <a:rPr lang="zh-CN" altLang="en-US" b="1">
                  <a:solidFill>
                    <a:schemeClr val="accent2"/>
                  </a:solidFill>
                  <a:ea typeface="宋体" pitchFamily="2" charset="-122"/>
                </a:rPr>
                <a:t>相合</a:t>
              </a:r>
            </a:p>
          </p:txBody>
        </p:sp>
        <p:sp>
          <p:nvSpPr>
            <p:cNvPr id="49167" name="Rectangle 24"/>
            <p:cNvSpPr>
              <a:spLocks noChangeArrowheads="1"/>
            </p:cNvSpPr>
            <p:nvPr/>
          </p:nvSpPr>
          <p:spPr bwMode="auto">
            <a:xfrm>
              <a:off x="364" y="1352"/>
              <a:ext cx="959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30000"/>
                </a:lnSpc>
              </a:pPr>
              <a:r>
                <a:rPr lang="zh-CN" altLang="en-US" b="1">
                  <a:solidFill>
                    <a:schemeClr val="accent2"/>
                  </a:solidFill>
                  <a:ea typeface="宋体" pitchFamily="2" charset="-122"/>
                </a:rPr>
                <a:t>估计量 </a:t>
              </a:r>
              <a:r>
                <a:rPr lang="en-US" altLang="zh-CN" b="1">
                  <a:ea typeface="宋体" pitchFamily="2" charset="-122"/>
                </a:rPr>
                <a:t>.</a:t>
              </a:r>
              <a:r>
                <a:rPr lang="en-US" altLang="zh-CN" b="1">
                  <a:solidFill>
                    <a:schemeClr val="accent2"/>
                  </a:solidFill>
                  <a:ea typeface="宋体" pitchFamily="2" charset="-122"/>
                </a:rPr>
                <a:t> </a:t>
              </a:r>
            </a:p>
          </p:txBody>
        </p:sp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83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83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83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83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83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83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83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83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83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8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3465" grpId="0"/>
      <p:bldP spid="168347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484" name="Text Box 4"/>
          <p:cNvSpPr txBox="1">
            <a:spLocks noChangeArrowheads="1"/>
          </p:cNvSpPr>
          <p:nvPr/>
        </p:nvSpPr>
        <p:spPr bwMode="auto">
          <a:xfrm>
            <a:off x="2114550" y="381000"/>
            <a:ext cx="5670550" cy="64135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6600CC"/>
                </a:solidFill>
                <a:ea typeface="华文新魏" pitchFamily="2" charset="-122"/>
              </a:rPr>
              <a:t>关于相合性的两个常用结论</a:t>
            </a:r>
          </a:p>
        </p:txBody>
      </p:sp>
      <p:sp>
        <p:nvSpPr>
          <p:cNvPr id="1684485" name="Text Box 5"/>
          <p:cNvSpPr txBox="1">
            <a:spLocks noChangeArrowheads="1"/>
          </p:cNvSpPr>
          <p:nvPr/>
        </p:nvSpPr>
        <p:spPr bwMode="auto">
          <a:xfrm>
            <a:off x="971550" y="1412875"/>
            <a:ext cx="44656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ea typeface="楷体_GB2312" pitchFamily="49" charset="-122"/>
              </a:rPr>
              <a:t>1. </a:t>
            </a:r>
            <a:r>
              <a:rPr lang="zh-CN" altLang="en-US" sz="3200" b="1">
                <a:ea typeface="楷体_GB2312" pitchFamily="49" charset="-122"/>
              </a:rPr>
              <a:t>样本 </a:t>
            </a:r>
            <a:r>
              <a:rPr lang="en-US" altLang="zh-CN" sz="3200" b="1" i="1">
                <a:ea typeface="楷体_GB2312" pitchFamily="49" charset="-122"/>
              </a:rPr>
              <a:t>k  </a:t>
            </a:r>
            <a:r>
              <a:rPr lang="zh-CN" altLang="en-US" sz="3200" b="1">
                <a:ea typeface="楷体_GB2312" pitchFamily="49" charset="-122"/>
              </a:rPr>
              <a:t>阶矩是总体 </a:t>
            </a:r>
            <a:r>
              <a:rPr lang="en-US" altLang="zh-CN" sz="3200" b="1" i="1">
                <a:ea typeface="楷体_GB2312" pitchFamily="49" charset="-122"/>
              </a:rPr>
              <a:t>k</a:t>
            </a:r>
            <a:r>
              <a:rPr lang="en-US" altLang="zh-CN" sz="3200" b="1">
                <a:ea typeface="楷体_GB2312" pitchFamily="49" charset="-122"/>
              </a:rPr>
              <a:t> </a:t>
            </a:r>
          </a:p>
          <a:p>
            <a:r>
              <a:rPr lang="en-US" altLang="zh-CN" sz="3200" b="1">
                <a:ea typeface="楷体_GB2312" pitchFamily="49" charset="-122"/>
              </a:rPr>
              <a:t>    </a:t>
            </a:r>
            <a:r>
              <a:rPr lang="zh-CN" altLang="en-US" sz="3200" b="1">
                <a:ea typeface="楷体_GB2312" pitchFamily="49" charset="-122"/>
              </a:rPr>
              <a:t>阶矩的相合性估计量</a:t>
            </a:r>
            <a:r>
              <a:rPr lang="en-US" altLang="zh-CN" sz="3200" b="1">
                <a:ea typeface="楷体_GB2312" pitchFamily="49" charset="-122"/>
              </a:rPr>
              <a:t>.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60438" y="2592388"/>
            <a:ext cx="6172200" cy="1763712"/>
            <a:chOff x="528" y="1723"/>
            <a:chExt cx="3888" cy="1111"/>
          </a:xfrm>
        </p:grpSpPr>
        <p:sp>
          <p:nvSpPr>
            <p:cNvPr id="50190" name="Text Box 7"/>
            <p:cNvSpPr txBox="1">
              <a:spLocks noChangeArrowheads="1"/>
            </p:cNvSpPr>
            <p:nvPr/>
          </p:nvSpPr>
          <p:spPr bwMode="auto">
            <a:xfrm>
              <a:off x="542" y="1723"/>
              <a:ext cx="387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49" charset="-122"/>
                </a:rPr>
                <a:t>2.</a:t>
              </a:r>
            </a:p>
          </p:txBody>
        </p:sp>
        <p:grpSp>
          <p:nvGrpSpPr>
            <p:cNvPr id="50191" name="Group 8"/>
            <p:cNvGrpSpPr>
              <a:grpSpLocks/>
            </p:cNvGrpSpPr>
            <p:nvPr/>
          </p:nvGrpSpPr>
          <p:grpSpPr bwMode="auto">
            <a:xfrm>
              <a:off x="791" y="1728"/>
              <a:ext cx="2561" cy="674"/>
              <a:chOff x="768" y="2014"/>
              <a:chExt cx="2561" cy="674"/>
            </a:xfrm>
          </p:grpSpPr>
          <p:graphicFrame>
            <p:nvGraphicFramePr>
              <p:cNvPr id="50180" name="Object 9"/>
              <p:cNvGraphicFramePr>
                <a:graphicFrameLocks noChangeAspect="1"/>
              </p:cNvGraphicFramePr>
              <p:nvPr/>
            </p:nvGraphicFramePr>
            <p:xfrm>
              <a:off x="1104" y="2014"/>
              <a:ext cx="220" cy="338"/>
            </p:xfrm>
            <a:graphic>
              <a:graphicData uri="http://schemas.openxmlformats.org/presentationml/2006/ole">
                <p:oleObj spid="_x0000_s50184" name="公式" r:id="rId3" imgW="3346560" imgH="5173200" progId="Equation.3">
                  <p:embed/>
                </p:oleObj>
              </a:graphicData>
            </a:graphic>
          </p:graphicFrame>
          <p:sp>
            <p:nvSpPr>
              <p:cNvPr id="50193" name="Text Box 10"/>
              <p:cNvSpPr txBox="1">
                <a:spLocks noChangeArrowheads="1"/>
              </p:cNvSpPr>
              <p:nvPr/>
            </p:nvSpPr>
            <p:spPr bwMode="auto">
              <a:xfrm>
                <a:off x="768" y="2016"/>
                <a:ext cx="2561" cy="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3200" b="1">
                    <a:ea typeface="楷体_GB2312" pitchFamily="49" charset="-122"/>
                  </a:rPr>
                  <a:t>设     是</a:t>
                </a:r>
                <a:r>
                  <a:rPr lang="zh-CN" altLang="en-US" sz="3200" b="1" i="1">
                    <a:ea typeface="楷体_GB2312" pitchFamily="49" charset="-122"/>
                  </a:rPr>
                  <a:t> </a:t>
                </a:r>
                <a:r>
                  <a:rPr lang="zh-CN" altLang="en-US" sz="3200" b="1" i="1">
                    <a:ea typeface="楷体_GB2312" pitchFamily="49" charset="-122"/>
                    <a:sym typeface="Symbol" pitchFamily="18" charset="2"/>
                  </a:rPr>
                  <a:t>  </a:t>
                </a:r>
                <a:r>
                  <a:rPr lang="zh-CN" altLang="en-US" sz="3200" b="1">
                    <a:ea typeface="楷体_GB2312" pitchFamily="49" charset="-122"/>
                  </a:rPr>
                  <a:t>的无偏估计</a:t>
                </a:r>
              </a:p>
              <a:p>
                <a:r>
                  <a:rPr lang="zh-CN" altLang="en-US" sz="3200" b="1">
                    <a:ea typeface="楷体_GB2312" pitchFamily="49" charset="-122"/>
                  </a:rPr>
                  <a:t>量</a:t>
                </a:r>
                <a:r>
                  <a:rPr lang="en-US" altLang="zh-CN" sz="3200" b="1">
                    <a:ea typeface="楷体_GB2312" pitchFamily="49" charset="-122"/>
                  </a:rPr>
                  <a:t>, </a:t>
                </a:r>
                <a:r>
                  <a:rPr lang="zh-CN" altLang="en-US" sz="3200" b="1">
                    <a:ea typeface="楷体_GB2312" pitchFamily="49" charset="-122"/>
                  </a:rPr>
                  <a:t>且                      </a:t>
                </a:r>
                <a:r>
                  <a:rPr lang="en-US" altLang="zh-CN" sz="3200" b="1">
                    <a:ea typeface="楷体_GB2312" pitchFamily="49" charset="-122"/>
                  </a:rPr>
                  <a:t>, </a:t>
                </a:r>
                <a:r>
                  <a:rPr lang="zh-CN" altLang="en-US" sz="3200" b="1">
                    <a:ea typeface="楷体_GB2312" pitchFamily="49" charset="-122"/>
                  </a:rPr>
                  <a:t>则</a:t>
                </a:r>
              </a:p>
            </p:txBody>
          </p:sp>
        </p:grpSp>
        <p:graphicFrame>
          <p:nvGraphicFramePr>
            <p:cNvPr id="50178" name="Object 11"/>
            <p:cNvGraphicFramePr>
              <a:graphicFrameLocks noChangeAspect="1"/>
            </p:cNvGraphicFramePr>
            <p:nvPr/>
          </p:nvGraphicFramePr>
          <p:xfrm>
            <a:off x="1488" y="2016"/>
            <a:ext cx="1412" cy="514"/>
          </p:xfrm>
          <a:graphic>
            <a:graphicData uri="http://schemas.openxmlformats.org/presentationml/2006/ole">
              <p:oleObj spid="_x0000_s50185" name="Equation" r:id="rId4" imgW="19821960" imgH="7307640" progId="Equation.3">
                <p:embed/>
              </p:oleObj>
            </a:graphicData>
          </a:graphic>
        </p:graphicFrame>
        <p:sp>
          <p:nvSpPr>
            <p:cNvPr id="50192" name="Text Box 12"/>
            <p:cNvSpPr txBox="1">
              <a:spLocks noChangeArrowheads="1"/>
            </p:cNvSpPr>
            <p:nvPr/>
          </p:nvSpPr>
          <p:spPr bwMode="auto">
            <a:xfrm>
              <a:off x="528" y="2448"/>
              <a:ext cx="288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solidFill>
                    <a:srgbClr val="FFFFFF"/>
                  </a:solidFill>
                  <a:ea typeface="楷体_GB2312" pitchFamily="49" charset="-122"/>
                </a:rPr>
                <a:t>         </a:t>
              </a:r>
              <a:r>
                <a:rPr lang="zh-CN" altLang="en-US" sz="3200" b="1">
                  <a:ea typeface="楷体_GB2312" pitchFamily="49" charset="-122"/>
                </a:rPr>
                <a:t>是</a:t>
              </a:r>
              <a:r>
                <a:rPr lang="zh-CN" altLang="en-US" sz="3200" b="1" i="1">
                  <a:ea typeface="楷体_GB2312" pitchFamily="49" charset="-122"/>
                </a:rPr>
                <a:t> </a:t>
              </a:r>
              <a:r>
                <a:rPr lang="zh-CN" altLang="en-US" sz="3200" b="1" i="1">
                  <a:ea typeface="楷体_GB2312" pitchFamily="49" charset="-122"/>
                  <a:sym typeface="Symbol" pitchFamily="18" charset="2"/>
                </a:rPr>
                <a:t>  </a:t>
              </a:r>
              <a:r>
                <a:rPr lang="zh-CN" altLang="en-US" sz="3200" b="1">
                  <a:ea typeface="楷体_GB2312" pitchFamily="49" charset="-122"/>
                </a:rPr>
                <a:t>的相合估计量</a:t>
              </a:r>
              <a:r>
                <a:rPr lang="en-US" altLang="zh-CN" sz="3200" b="1">
                  <a:solidFill>
                    <a:srgbClr val="FFFFFF"/>
                  </a:solidFill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50179" name="Object 13"/>
            <p:cNvGraphicFramePr>
              <a:graphicFrameLocks noChangeAspect="1"/>
            </p:cNvGraphicFramePr>
            <p:nvPr/>
          </p:nvGraphicFramePr>
          <p:xfrm>
            <a:off x="864" y="2496"/>
            <a:ext cx="220" cy="338"/>
          </p:xfrm>
          <a:graphic>
            <a:graphicData uri="http://schemas.openxmlformats.org/presentationml/2006/ole">
              <p:oleObj spid="_x0000_s50186" name="公式" r:id="rId5" imgW="133560" imgH="209520" progId="Equation.3">
                <p:embed/>
              </p:oleObj>
            </a:graphicData>
          </a:graphic>
        </p:graphicFrame>
      </p:grpSp>
      <p:sp>
        <p:nvSpPr>
          <p:cNvPr id="1684494" name="AutoShape 14"/>
          <p:cNvSpPr>
            <a:spLocks/>
          </p:cNvSpPr>
          <p:nvPr/>
        </p:nvSpPr>
        <p:spPr bwMode="auto">
          <a:xfrm>
            <a:off x="5508625" y="1628775"/>
            <a:ext cx="304800" cy="838200"/>
          </a:xfrm>
          <a:prstGeom prst="rightBrace">
            <a:avLst>
              <a:gd name="adj1" fmla="val 22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4495" name="AutoShape 15"/>
          <p:cNvSpPr>
            <a:spLocks/>
          </p:cNvSpPr>
          <p:nvPr/>
        </p:nvSpPr>
        <p:spPr bwMode="auto">
          <a:xfrm>
            <a:off x="5619750" y="2922588"/>
            <a:ext cx="228600" cy="1447800"/>
          </a:xfrm>
          <a:prstGeom prst="righ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4496" name="Text Box 16"/>
          <p:cNvSpPr txBox="1">
            <a:spLocks noChangeArrowheads="1"/>
          </p:cNvSpPr>
          <p:nvPr/>
        </p:nvSpPr>
        <p:spPr bwMode="auto">
          <a:xfrm>
            <a:off x="5924550" y="1543050"/>
            <a:ext cx="3040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_GB2312" pitchFamily="49" charset="-122"/>
              </a:rPr>
              <a:t>由大数定律证明</a:t>
            </a:r>
          </a:p>
        </p:txBody>
      </p:sp>
      <p:sp>
        <p:nvSpPr>
          <p:cNvPr id="1684497" name="Text Box 17"/>
          <p:cNvSpPr txBox="1">
            <a:spLocks noChangeArrowheads="1"/>
          </p:cNvSpPr>
          <p:nvPr/>
        </p:nvSpPr>
        <p:spPr bwMode="auto">
          <a:xfrm>
            <a:off x="6045200" y="3151188"/>
            <a:ext cx="26320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ea typeface="楷体_GB2312" pitchFamily="49" charset="-122"/>
              </a:rPr>
              <a:t>用切比雪夫不</a:t>
            </a:r>
          </a:p>
          <a:p>
            <a:r>
              <a:rPr lang="zh-CN" altLang="en-US" sz="3200" b="1">
                <a:ea typeface="楷体_GB2312" pitchFamily="49" charset="-122"/>
              </a:rPr>
              <a:t>    等式证明</a:t>
            </a:r>
          </a:p>
        </p:txBody>
      </p:sp>
      <p:sp>
        <p:nvSpPr>
          <p:cNvPr id="1684498" name="Text Box 18"/>
          <p:cNvSpPr txBox="1">
            <a:spLocks noChangeArrowheads="1"/>
          </p:cNvSpPr>
          <p:nvPr/>
        </p:nvSpPr>
        <p:spPr bwMode="auto">
          <a:xfrm>
            <a:off x="1047750" y="4772025"/>
            <a:ext cx="7600157" cy="584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ea typeface="楷体_GB2312" pitchFamily="49" charset="-122"/>
              </a:rPr>
              <a:t>矩估计法</a:t>
            </a:r>
            <a:r>
              <a:rPr lang="zh-CN" altLang="en-US" sz="3200" b="1" dirty="0">
                <a:ea typeface="楷体_GB2312" pitchFamily="49" charset="-122"/>
              </a:rPr>
              <a:t>得到的估计量一般为相合估计量</a:t>
            </a:r>
          </a:p>
        </p:txBody>
      </p:sp>
      <p:sp>
        <p:nvSpPr>
          <p:cNvPr id="1684499" name="Text Box 19"/>
          <p:cNvSpPr txBox="1">
            <a:spLocks noChangeArrowheads="1"/>
          </p:cNvSpPr>
          <p:nvPr/>
        </p:nvSpPr>
        <p:spPr bwMode="auto">
          <a:xfrm>
            <a:off x="1047750" y="5665788"/>
            <a:ext cx="7545388" cy="58896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ea typeface="楷体_GB2312" pitchFamily="49" charset="-122"/>
              </a:rPr>
              <a:t>在一定条件下</a:t>
            </a:r>
            <a:r>
              <a:rPr lang="en-US" altLang="zh-CN" sz="3200" b="1">
                <a:ea typeface="楷体_GB2312" pitchFamily="49" charset="-122"/>
              </a:rPr>
              <a:t>, </a:t>
            </a:r>
            <a:r>
              <a:rPr lang="zh-CN" altLang="en-US" sz="3200" b="1">
                <a:ea typeface="楷体_GB2312" pitchFamily="49" charset="-122"/>
              </a:rPr>
              <a:t>极大似然估计具有相合性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8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8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84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84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84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8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8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8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4484" grpId="0" animBg="1" autoUpdateAnimBg="0"/>
      <p:bldP spid="1684485" grpId="0" autoUpdateAnimBg="0"/>
      <p:bldP spid="1684494" grpId="0" animBg="1"/>
      <p:bldP spid="1684495" grpId="0" animBg="1"/>
      <p:bldP spid="1684496" grpId="0" autoUpdateAnimBg="0"/>
      <p:bldP spid="1684497" grpId="0" autoUpdateAnimBg="0"/>
      <p:bldP spid="1684498" grpId="0" animBg="1" autoUpdateAnimBg="0"/>
      <p:bldP spid="1684499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510" name="Text Box 6"/>
          <p:cNvSpPr txBox="1">
            <a:spLocks noChangeArrowheads="1"/>
          </p:cNvSpPr>
          <p:nvPr/>
        </p:nvSpPr>
        <p:spPr bwMode="auto">
          <a:xfrm>
            <a:off x="741363" y="1125538"/>
            <a:ext cx="1006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例</a:t>
            </a:r>
            <a:endParaRPr lang="en-US" altLang="zh-CN" sz="3200" b="1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1685511" name="Object 7"/>
          <p:cNvGraphicFramePr>
            <a:graphicFrameLocks noChangeAspect="1"/>
          </p:cNvGraphicFramePr>
          <p:nvPr/>
        </p:nvGraphicFramePr>
        <p:xfrm>
          <a:off x="1417638" y="434975"/>
          <a:ext cx="5137150" cy="2032000"/>
        </p:xfrm>
        <a:graphic>
          <a:graphicData uri="http://schemas.openxmlformats.org/presentationml/2006/ole">
            <p:oleObj spid="_x0000_s51216" name="公式" r:id="rId3" imgW="49416840" imgH="17673120" progId="Equation.3">
              <p:embed/>
            </p:oleObj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684963" y="1095375"/>
            <a:ext cx="2459037" cy="598488"/>
            <a:chOff x="3802" y="1405"/>
            <a:chExt cx="1549" cy="377"/>
          </a:xfrm>
        </p:grpSpPr>
        <p:graphicFrame>
          <p:nvGraphicFramePr>
            <p:cNvPr id="51208" name="Object 9"/>
            <p:cNvGraphicFramePr>
              <a:graphicFrameLocks noChangeAspect="1"/>
            </p:cNvGraphicFramePr>
            <p:nvPr/>
          </p:nvGraphicFramePr>
          <p:xfrm>
            <a:off x="3802" y="1474"/>
            <a:ext cx="644" cy="308"/>
          </p:xfrm>
          <a:graphic>
            <a:graphicData uri="http://schemas.openxmlformats.org/presentationml/2006/ole">
              <p:oleObj spid="_x0000_s51217" name="公式" r:id="rId4" imgW="8838360" imgH="4258800" progId="Equation.3">
                <p:embed/>
              </p:oleObj>
            </a:graphicData>
          </a:graphic>
        </p:graphicFrame>
        <p:sp>
          <p:nvSpPr>
            <p:cNvPr id="51218" name="Text Box 10"/>
            <p:cNvSpPr txBox="1">
              <a:spLocks noChangeArrowheads="1"/>
            </p:cNvSpPr>
            <p:nvPr/>
          </p:nvSpPr>
          <p:spPr bwMode="auto">
            <a:xfrm>
              <a:off x="4464" y="1405"/>
              <a:ext cx="8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ea typeface="楷体_GB2312" pitchFamily="49" charset="-122"/>
                </a:rPr>
                <a:t>为常数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427163" y="2554288"/>
            <a:ext cx="6921500" cy="579437"/>
            <a:chOff x="662" y="1591"/>
            <a:chExt cx="4360" cy="365"/>
          </a:xfrm>
        </p:grpSpPr>
        <p:sp>
          <p:nvSpPr>
            <p:cNvPr id="51217" name="Text Box 12"/>
            <p:cNvSpPr txBox="1">
              <a:spLocks noChangeArrowheads="1"/>
            </p:cNvSpPr>
            <p:nvPr/>
          </p:nvSpPr>
          <p:spPr bwMode="auto">
            <a:xfrm>
              <a:off x="662" y="1591"/>
              <a:ext cx="436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ea typeface="楷体_GB2312" pitchFamily="49" charset="-122"/>
                </a:rPr>
                <a:t>则      是</a:t>
              </a:r>
              <a:r>
                <a:rPr lang="zh-CN" altLang="en-US" sz="3200" b="1" i="1">
                  <a:ea typeface="楷体_GB2312" pitchFamily="49" charset="-122"/>
                  <a:sym typeface="Symbol" pitchFamily="18" charset="2"/>
                </a:rPr>
                <a:t> </a:t>
              </a:r>
              <a:r>
                <a:rPr lang="zh-CN" altLang="en-US" sz="3200" b="1">
                  <a:ea typeface="楷体_GB2312" pitchFamily="49" charset="-122"/>
                  <a:sym typeface="Symbol" pitchFamily="18" charset="2"/>
                </a:rPr>
                <a:t>的无偏、有效、相合估计量</a:t>
              </a:r>
              <a:r>
                <a:rPr lang="en-US" altLang="zh-CN" sz="3200" b="1">
                  <a:ea typeface="楷体_GB2312" pitchFamily="49" charset="-122"/>
                  <a:sym typeface="Symbol" pitchFamily="18" charset="2"/>
                </a:rPr>
                <a:t>.</a:t>
              </a:r>
            </a:p>
          </p:txBody>
        </p:sp>
        <p:graphicFrame>
          <p:nvGraphicFramePr>
            <p:cNvPr id="51207" name="Object 13"/>
            <p:cNvGraphicFramePr>
              <a:graphicFrameLocks noChangeAspect="1"/>
            </p:cNvGraphicFramePr>
            <p:nvPr/>
          </p:nvGraphicFramePr>
          <p:xfrm>
            <a:off x="1104" y="1618"/>
            <a:ext cx="260" cy="302"/>
          </p:xfrm>
          <a:graphic>
            <a:graphicData uri="http://schemas.openxmlformats.org/presentationml/2006/ole">
              <p:oleObj spid="_x0000_s51218" name="Equation" r:id="rId5" imgW="4262040" imgH="4563720" progId="Equation.3">
                <p:embed/>
              </p:oleObj>
            </a:graphicData>
          </a:graphic>
        </p:graphicFrame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866775" y="3381375"/>
            <a:ext cx="7226300" cy="579438"/>
            <a:chOff x="309" y="2112"/>
            <a:chExt cx="4552" cy="365"/>
          </a:xfrm>
        </p:grpSpPr>
        <p:sp>
          <p:nvSpPr>
            <p:cNvPr id="51216" name="Text Box 15"/>
            <p:cNvSpPr txBox="1">
              <a:spLocks noChangeArrowheads="1"/>
            </p:cNvSpPr>
            <p:nvPr/>
          </p:nvSpPr>
          <p:spPr bwMode="auto">
            <a:xfrm>
              <a:off x="309" y="2112"/>
              <a:ext cx="45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ea typeface="楷体_GB2312" pitchFamily="49" charset="-122"/>
                </a:rPr>
                <a:t>证</a:t>
              </a:r>
              <a:r>
                <a:rPr lang="zh-CN" altLang="en-US" sz="3200" b="1">
                  <a:solidFill>
                    <a:srgbClr val="99CCFF"/>
                  </a:solidFill>
                  <a:ea typeface="楷体_GB2312" pitchFamily="49" charset="-122"/>
                </a:rPr>
                <a:t>   </a:t>
              </a:r>
              <a:r>
                <a:rPr lang="zh-CN" altLang="en-US" sz="3200" b="1">
                  <a:ea typeface="楷体_GB2312" pitchFamily="49" charset="-122"/>
                </a:rPr>
                <a:t>已证明      是</a:t>
              </a:r>
              <a:r>
                <a:rPr lang="zh-CN" altLang="en-US" sz="3200" b="1" i="1">
                  <a:ea typeface="楷体_GB2312" pitchFamily="49" charset="-122"/>
                  <a:sym typeface="Symbol" pitchFamily="18" charset="2"/>
                </a:rPr>
                <a:t> </a:t>
              </a:r>
              <a:r>
                <a:rPr lang="zh-CN" altLang="en-US" sz="3200" b="1">
                  <a:ea typeface="楷体_GB2312" pitchFamily="49" charset="-122"/>
                  <a:sym typeface="Symbol" pitchFamily="18" charset="2"/>
                </a:rPr>
                <a:t>的无偏、有效估计量</a:t>
              </a:r>
              <a:r>
                <a:rPr lang="en-US" altLang="zh-CN" sz="3200" b="1">
                  <a:ea typeface="楷体_GB2312" pitchFamily="49" charset="-122"/>
                  <a:sym typeface="Symbol" pitchFamily="18" charset="2"/>
                </a:rPr>
                <a:t>.</a:t>
              </a:r>
            </a:p>
          </p:txBody>
        </p:sp>
        <p:graphicFrame>
          <p:nvGraphicFramePr>
            <p:cNvPr id="51206" name="Object 16"/>
            <p:cNvGraphicFramePr>
              <a:graphicFrameLocks noChangeAspect="1"/>
            </p:cNvGraphicFramePr>
            <p:nvPr/>
          </p:nvGraphicFramePr>
          <p:xfrm>
            <a:off x="1804" y="2146"/>
            <a:ext cx="260" cy="302"/>
          </p:xfrm>
          <a:graphic>
            <a:graphicData uri="http://schemas.openxmlformats.org/presentationml/2006/ole">
              <p:oleObj spid="_x0000_s51219" name="Equation" r:id="rId6" imgW="171720" imgH="181080" progId="Equation.3">
                <p:embed/>
              </p:oleObj>
            </a:graphicData>
          </a:graphic>
        </p:graphicFrame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819275" y="4087813"/>
            <a:ext cx="3935413" cy="1122362"/>
            <a:chOff x="909" y="2557"/>
            <a:chExt cx="2479" cy="707"/>
          </a:xfrm>
        </p:grpSpPr>
        <p:graphicFrame>
          <p:nvGraphicFramePr>
            <p:cNvPr id="51204" name="Object 18"/>
            <p:cNvGraphicFramePr>
              <a:graphicFrameLocks noChangeAspect="1"/>
            </p:cNvGraphicFramePr>
            <p:nvPr/>
          </p:nvGraphicFramePr>
          <p:xfrm>
            <a:off x="909" y="2702"/>
            <a:ext cx="1324" cy="514"/>
          </p:xfrm>
          <a:graphic>
            <a:graphicData uri="http://schemas.openxmlformats.org/presentationml/2006/ole">
              <p:oleObj spid="_x0000_s51220" name="公式" r:id="rId7" imgW="18601560" imgH="7307640" progId="Equation.3">
                <p:embed/>
              </p:oleObj>
            </a:graphicData>
          </a:graphic>
        </p:graphicFrame>
        <p:graphicFrame>
          <p:nvGraphicFramePr>
            <p:cNvPr id="51205" name="Object 19"/>
            <p:cNvGraphicFramePr>
              <a:graphicFrameLocks noChangeAspect="1"/>
            </p:cNvGraphicFramePr>
            <p:nvPr/>
          </p:nvGraphicFramePr>
          <p:xfrm>
            <a:off x="2128" y="2557"/>
            <a:ext cx="1260" cy="707"/>
          </p:xfrm>
          <a:graphic>
            <a:graphicData uri="http://schemas.openxmlformats.org/presentationml/2006/ole">
              <p:oleObj spid="_x0000_s51221" name="公式" r:id="rId8" imgW="17686440" imgH="10051200" progId="Equation.3">
                <p:embed/>
              </p:oleObj>
            </a:graphicData>
          </a:graphic>
        </p:graphicFrame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909638" y="5588000"/>
            <a:ext cx="5900737" cy="579438"/>
            <a:chOff x="336" y="3502"/>
            <a:chExt cx="3717" cy="365"/>
          </a:xfrm>
        </p:grpSpPr>
        <p:sp>
          <p:nvSpPr>
            <p:cNvPr id="51215" name="Text Box 21"/>
            <p:cNvSpPr txBox="1">
              <a:spLocks noChangeArrowheads="1"/>
            </p:cNvSpPr>
            <p:nvPr/>
          </p:nvSpPr>
          <p:spPr bwMode="auto">
            <a:xfrm>
              <a:off x="336" y="3502"/>
              <a:ext cx="37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ea typeface="楷体_GB2312" pitchFamily="49" charset="-122"/>
                </a:rPr>
                <a:t>所以    是</a:t>
              </a:r>
              <a:r>
                <a:rPr lang="zh-CN" altLang="en-US" sz="3200" b="1" i="1">
                  <a:ea typeface="楷体_GB2312" pitchFamily="49" charset="-122"/>
                </a:rPr>
                <a:t> </a:t>
              </a:r>
              <a:r>
                <a:rPr lang="zh-CN" altLang="en-US" sz="3200" b="1" i="1">
                  <a:ea typeface="楷体_GB2312" pitchFamily="49" charset="-122"/>
                  <a:sym typeface="Symbol" pitchFamily="18" charset="2"/>
                </a:rPr>
                <a:t>  </a:t>
              </a:r>
              <a:r>
                <a:rPr lang="zh-CN" altLang="en-US" sz="3200" b="1">
                  <a:ea typeface="楷体_GB2312" pitchFamily="49" charset="-122"/>
                </a:rPr>
                <a:t>的相合估计量</a:t>
              </a:r>
              <a:r>
                <a:rPr lang="en-US" altLang="zh-CN" sz="3200" b="1">
                  <a:ea typeface="楷体_GB2312" pitchFamily="49" charset="-122"/>
                </a:rPr>
                <a:t>, </a:t>
              </a:r>
              <a:r>
                <a:rPr lang="zh-CN" altLang="en-US" sz="3200" b="1">
                  <a:ea typeface="楷体_GB2312" pitchFamily="49" charset="-122"/>
                </a:rPr>
                <a:t>证毕</a:t>
              </a:r>
              <a:r>
                <a:rPr lang="en-US" altLang="zh-CN" sz="3200" b="1"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51203" name="Object 22"/>
            <p:cNvGraphicFramePr>
              <a:graphicFrameLocks noChangeAspect="1"/>
            </p:cNvGraphicFramePr>
            <p:nvPr/>
          </p:nvGraphicFramePr>
          <p:xfrm>
            <a:off x="912" y="3538"/>
            <a:ext cx="260" cy="302"/>
          </p:xfrm>
          <a:graphic>
            <a:graphicData uri="http://schemas.openxmlformats.org/presentationml/2006/ole">
              <p:oleObj spid="_x0000_s51222" name="Equation" r:id="rId9" imgW="171720" imgH="181080" progId="Equation.3">
                <p:embed/>
              </p:oleObj>
            </a:graphicData>
          </a:graphic>
        </p:graphicFrame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5510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971550" y="1700213"/>
            <a:ext cx="1204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3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>
                <a:solidFill>
                  <a:schemeClr val="hlink"/>
                </a:solidFill>
                <a:latin typeface="宋体" pitchFamily="2" charset="-122"/>
              </a:rPr>
              <a:t>引言</a:t>
            </a:r>
            <a:endParaRPr lang="zh-CN" altLang="en-US" sz="3200" b="1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468313" y="2284413"/>
            <a:ext cx="8291512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/>
              <a:t>        </a:t>
            </a:r>
            <a:r>
              <a:rPr lang="zh-CN" altLang="en-US" b="1"/>
              <a:t>前面，我们讨论了参数点估计</a:t>
            </a:r>
            <a:r>
              <a:rPr lang="en-US" altLang="zh-CN" b="1"/>
              <a:t>.   </a:t>
            </a:r>
            <a:r>
              <a:rPr lang="zh-CN" altLang="en-US" b="1"/>
              <a:t>它是用样本算得的一个值去估计未知参数</a:t>
            </a:r>
            <a:r>
              <a:rPr lang="en-US" altLang="zh-CN" b="1"/>
              <a:t>.   </a:t>
            </a:r>
            <a:r>
              <a:rPr lang="zh-CN" altLang="en-US" b="1"/>
              <a:t>但是，点估计值仅仅</a:t>
            </a:r>
          </a:p>
          <a:p>
            <a:pPr>
              <a:lnSpc>
                <a:spcPct val="130000"/>
              </a:lnSpc>
            </a:pPr>
            <a:r>
              <a:rPr lang="zh-CN" altLang="en-US" b="1"/>
              <a:t>是未知参数的一个近似值，它没有反映出这个近似值的误差范围，使用起来把握不大</a:t>
            </a:r>
            <a:r>
              <a:rPr lang="en-US" altLang="zh-CN" b="1"/>
              <a:t>.   </a:t>
            </a:r>
            <a:r>
              <a:rPr lang="zh-CN" altLang="en-US" b="1"/>
              <a:t>区间估计正好弥补了点估计的这个缺陷 </a:t>
            </a:r>
            <a:r>
              <a:rPr lang="en-US" altLang="zh-CN" b="1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7554" y="57148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区间估计</a:t>
            </a:r>
            <a:endParaRPr lang="zh-CN" altLang="en-US" sz="48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utoUpdateAnimBg="0"/>
      <p:bldP spid="64516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3074988" y="4367213"/>
            <a:ext cx="184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endParaRPr lang="zh-CN" altLang="zh-CN" b="1">
              <a:ea typeface="文鼎CS魏碑" pitchFamily="49" charset="-122"/>
            </a:endParaRP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615950" y="763588"/>
            <a:ext cx="7620000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 b="1"/>
              <a:t>譬如，在估计湖中鱼数的问题中，若我们根据一个实际样本，得到鱼数 </a:t>
            </a:r>
            <a:r>
              <a:rPr lang="en-US" altLang="zh-CN" b="1" i="1"/>
              <a:t>N </a:t>
            </a:r>
            <a:r>
              <a:rPr lang="zh-CN" altLang="en-US" b="1"/>
              <a:t>的极大似然估计为</a:t>
            </a:r>
            <a:r>
              <a:rPr lang="en-US" altLang="zh-CN" b="1"/>
              <a:t>1000</a:t>
            </a:r>
            <a:r>
              <a:rPr lang="zh-CN" altLang="en-US" b="1"/>
              <a:t>条</a:t>
            </a:r>
            <a:r>
              <a:rPr lang="en-US" altLang="zh-CN" b="1"/>
              <a:t>.</a:t>
            </a:r>
          </a:p>
        </p:txBody>
      </p:sp>
      <p:pic>
        <p:nvPicPr>
          <p:cNvPr id="65540" name="Picture 4" descr="DW6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1688" y="3500438"/>
            <a:ext cx="2057400" cy="1285875"/>
          </a:xfrm>
          <a:prstGeom prst="rect">
            <a:avLst/>
          </a:prstGeom>
          <a:noFill/>
        </p:spPr>
      </p:pic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539750" y="4822825"/>
            <a:ext cx="7391400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/>
              <a:t>        </a:t>
            </a:r>
            <a:r>
              <a:rPr lang="zh-CN" altLang="en-US" b="1"/>
              <a:t>若我们能给出一个区间，在此区间内我们合理地相信 </a:t>
            </a:r>
            <a:r>
              <a:rPr lang="en-US" altLang="zh-CN" b="1" i="1"/>
              <a:t>N </a:t>
            </a:r>
            <a:r>
              <a:rPr lang="zh-CN" altLang="en-US" b="1"/>
              <a:t>的真值位于其中</a:t>
            </a:r>
            <a:r>
              <a:rPr lang="en-US" altLang="zh-CN" b="1"/>
              <a:t>. </a:t>
            </a:r>
            <a:r>
              <a:rPr lang="zh-CN" altLang="en-US" b="1"/>
              <a:t>这样对鱼数的估计就有把握多了</a:t>
            </a:r>
            <a:r>
              <a:rPr lang="en-US" altLang="zh-CN" b="1"/>
              <a:t>.</a:t>
            </a: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604838" y="2378075"/>
            <a:ext cx="727392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b="1"/>
              <a:t>        </a:t>
            </a:r>
            <a:r>
              <a:rPr lang="zh-CN" altLang="en-US" b="1"/>
              <a:t>实际上，</a:t>
            </a:r>
            <a:r>
              <a:rPr lang="en-US" altLang="zh-CN" b="1" i="1"/>
              <a:t>N</a:t>
            </a:r>
            <a:r>
              <a:rPr lang="zh-CN" altLang="en-US" b="1"/>
              <a:t>的真值可能大于</a:t>
            </a:r>
            <a:r>
              <a:rPr lang="en-US" altLang="zh-CN" b="1"/>
              <a:t>1000</a:t>
            </a:r>
            <a:r>
              <a:rPr lang="zh-CN" altLang="en-US" b="1"/>
              <a:t>条，也可能小于</a:t>
            </a:r>
            <a:r>
              <a:rPr lang="en-US" altLang="zh-CN" b="1"/>
              <a:t>1000</a:t>
            </a:r>
            <a:r>
              <a:rPr lang="zh-CN" altLang="en-US" b="1"/>
              <a:t>条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autoUpdateAnimBg="0"/>
      <p:bldP spid="65541" grpId="0" autoUpdateAnimBg="0"/>
      <p:bldP spid="6554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4"/>
          <p:cNvSpPr>
            <a:spLocks noChangeArrowheads="1"/>
          </p:cNvSpPr>
          <p:nvPr/>
        </p:nvSpPr>
        <p:spPr bwMode="auto">
          <a:xfrm>
            <a:off x="1593850" y="663575"/>
            <a:ext cx="4465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宋体" pitchFamily="2" charset="-122"/>
                <a:ea typeface="宋体" pitchFamily="2" charset="-122"/>
              </a:rPr>
              <a:t>我们知道</a:t>
            </a:r>
            <a:r>
              <a:rPr lang="en-US" altLang="zh-CN" b="1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若            </a:t>
            </a:r>
            <a:r>
              <a:rPr lang="en-US" altLang="zh-CN" b="1">
                <a:latin typeface="宋体" pitchFamily="2" charset="-122"/>
                <a:ea typeface="宋体" pitchFamily="2" charset="-122"/>
              </a:rPr>
              <a:t>,</a:t>
            </a:r>
            <a:endParaRPr lang="en-US" altLang="zh-CN" b="1">
              <a:ea typeface="宋体" pitchFamily="2" charset="-122"/>
            </a:endParaRPr>
          </a:p>
        </p:txBody>
      </p:sp>
      <p:sp>
        <p:nvSpPr>
          <p:cNvPr id="7178" name="Text Box 5"/>
          <p:cNvSpPr txBox="1">
            <a:spLocks noChangeArrowheads="1"/>
          </p:cNvSpPr>
          <p:nvPr/>
        </p:nvSpPr>
        <p:spPr bwMode="auto">
          <a:xfrm>
            <a:off x="635000" y="4797425"/>
            <a:ext cx="8686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endParaRPr lang="zh-CN" altLang="en-US" sz="2400">
              <a:latin typeface="宋体" pitchFamily="2" charset="-122"/>
              <a:ea typeface="宋体" pitchFamily="2" charset="-122"/>
            </a:endParaRPr>
          </a:p>
          <a:p>
            <a:pPr algn="ctr" eaLnBrk="0" hangingPunct="0"/>
            <a:endParaRPr lang="zh-CN" altLang="en-US" sz="2400" b="1">
              <a:ea typeface="宋体" pitchFamily="2" charset="-122"/>
            </a:endParaRPr>
          </a:p>
        </p:txBody>
      </p:sp>
      <p:sp>
        <p:nvSpPr>
          <p:cNvPr id="1626118" name="Rectangle 6"/>
          <p:cNvSpPr>
            <a:spLocks noChangeArrowheads="1"/>
          </p:cNvSpPr>
          <p:nvPr/>
        </p:nvSpPr>
        <p:spPr bwMode="auto">
          <a:xfrm>
            <a:off x="1187450" y="1557338"/>
            <a:ext cx="2317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b="1">
                <a:latin typeface="宋体" pitchFamily="2" charset="-122"/>
                <a:ea typeface="宋体" pitchFamily="2" charset="-122"/>
              </a:rPr>
              <a:t>由大数定律</a:t>
            </a:r>
            <a:r>
              <a:rPr lang="en-US" altLang="zh-CN" b="1">
                <a:latin typeface="宋体" pitchFamily="2" charset="-122"/>
                <a:ea typeface="宋体" pitchFamily="2" charset="-122"/>
              </a:rPr>
              <a:t>, </a:t>
            </a:r>
            <a:endParaRPr lang="en-US" altLang="zh-CN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1626119" name="Object 7"/>
          <p:cNvGraphicFramePr>
            <a:graphicFrameLocks noChangeAspect="1"/>
          </p:cNvGraphicFramePr>
          <p:nvPr/>
        </p:nvGraphicFramePr>
        <p:xfrm>
          <a:off x="2051050" y="1927225"/>
          <a:ext cx="4583113" cy="1131888"/>
        </p:xfrm>
        <a:graphic>
          <a:graphicData uri="http://schemas.openxmlformats.org/presentationml/2006/ole">
            <p:oleObj spid="_x0000_s7184" name="公式" r:id="rId3" imgW="41789160" imgH="10356120" progId="Equation.3">
              <p:embed/>
            </p:oleObj>
          </a:graphicData>
        </a:graphic>
      </p:graphicFrame>
      <p:sp>
        <p:nvSpPr>
          <p:cNvPr id="1626120" name="Rectangle 8"/>
          <p:cNvSpPr>
            <a:spLocks noChangeArrowheads="1"/>
          </p:cNvSpPr>
          <p:nvPr/>
        </p:nvSpPr>
        <p:spPr bwMode="auto">
          <a:xfrm>
            <a:off x="787400" y="2968625"/>
            <a:ext cx="8367713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latin typeface="宋体" pitchFamily="2" charset="-122"/>
                <a:ea typeface="宋体" pitchFamily="2" charset="-122"/>
              </a:rPr>
              <a:t>自然想到把</a:t>
            </a:r>
            <a:r>
              <a:rPr lang="zh-CN" altLang="en-US" b="1">
                <a:solidFill>
                  <a:srgbClr val="3366CC"/>
                </a:solidFill>
                <a:latin typeface="宋体" pitchFamily="2" charset="-122"/>
                <a:ea typeface="宋体" pitchFamily="2" charset="-122"/>
              </a:rPr>
              <a:t>样本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体重的</a:t>
            </a:r>
            <a:r>
              <a:rPr lang="zh-CN" altLang="en-US" b="1">
                <a:solidFill>
                  <a:srgbClr val="3366CC"/>
                </a:solidFill>
                <a:latin typeface="宋体" pitchFamily="2" charset="-122"/>
                <a:ea typeface="宋体" pitchFamily="2" charset="-122"/>
              </a:rPr>
              <a:t>平均值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作为</a:t>
            </a:r>
            <a:r>
              <a:rPr lang="zh-CN" altLang="en-US" b="1">
                <a:solidFill>
                  <a:srgbClr val="339933"/>
                </a:solidFill>
                <a:latin typeface="宋体" pitchFamily="2" charset="-122"/>
                <a:ea typeface="宋体" pitchFamily="2" charset="-122"/>
              </a:rPr>
              <a:t>总体平均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体重的一个</a:t>
            </a:r>
            <a:r>
              <a:rPr lang="zh-CN" altLang="en-US" b="1">
                <a:solidFill>
                  <a:srgbClr val="FF0066"/>
                </a:solidFill>
                <a:latin typeface="宋体" pitchFamily="2" charset="-122"/>
                <a:ea typeface="宋体" pitchFamily="2" charset="-122"/>
              </a:rPr>
              <a:t>估计</a:t>
            </a:r>
            <a:r>
              <a:rPr lang="en-US" altLang="zh-CN" b="1">
                <a:latin typeface="宋体" pitchFamily="2" charset="-122"/>
                <a:ea typeface="宋体" pitchFamily="2" charset="-122"/>
              </a:rPr>
              <a:t>.</a:t>
            </a:r>
            <a:endParaRPr lang="en-US" altLang="zh-CN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1626121" name="Object 9"/>
          <p:cNvGraphicFramePr>
            <a:graphicFrameLocks noChangeAspect="1"/>
          </p:cNvGraphicFramePr>
          <p:nvPr/>
        </p:nvGraphicFramePr>
        <p:xfrm>
          <a:off x="1530350" y="5486400"/>
          <a:ext cx="2305050" cy="1165225"/>
        </p:xfrm>
        <a:graphic>
          <a:graphicData uri="http://schemas.openxmlformats.org/presentationml/2006/ole">
            <p:oleObj spid="_x0000_s7185" name="公式" r:id="rId4" imgW="20432160" imgH="10356120" progId="Equation.3">
              <p:embed/>
            </p:oleObj>
          </a:graphicData>
        </a:graphic>
      </p:graphicFrame>
      <p:graphicFrame>
        <p:nvGraphicFramePr>
          <p:cNvPr id="1626122" name="Object 10"/>
          <p:cNvGraphicFramePr>
            <a:graphicFrameLocks noChangeAspect="1"/>
          </p:cNvGraphicFramePr>
          <p:nvPr/>
        </p:nvGraphicFramePr>
        <p:xfrm>
          <a:off x="4006850" y="5470525"/>
          <a:ext cx="3867150" cy="1128713"/>
        </p:xfrm>
        <a:graphic>
          <a:graphicData uri="http://schemas.openxmlformats.org/presentationml/2006/ole">
            <p:oleObj spid="_x0000_s7186" name="公式" r:id="rId5" imgW="35382240" imgH="10356120" progId="Equation.3">
              <p:embed/>
            </p:oleObj>
          </a:graphicData>
        </a:graphic>
      </p:graphicFrame>
      <p:sp>
        <p:nvSpPr>
          <p:cNvPr id="1626123" name="AutoShape 11"/>
          <p:cNvSpPr>
            <a:spLocks noChangeArrowheads="1"/>
          </p:cNvSpPr>
          <p:nvPr/>
        </p:nvSpPr>
        <p:spPr bwMode="auto">
          <a:xfrm>
            <a:off x="5740400" y="1341438"/>
            <a:ext cx="3403600" cy="685800"/>
          </a:xfrm>
          <a:prstGeom prst="wedgeRoundRectCallout">
            <a:avLst>
              <a:gd name="adj1" fmla="val -112500"/>
              <a:gd name="adj2" fmla="val 6203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3366CC"/>
                </a:solidFill>
                <a:ea typeface="宋体" pitchFamily="2" charset="-122"/>
              </a:rPr>
              <a:t>样本体重的平均值</a:t>
            </a:r>
          </a:p>
        </p:txBody>
      </p:sp>
      <p:graphicFrame>
        <p:nvGraphicFramePr>
          <p:cNvPr id="7173" name="Object 12"/>
          <p:cNvGraphicFramePr>
            <a:graphicFrameLocks noChangeAspect="1"/>
          </p:cNvGraphicFramePr>
          <p:nvPr/>
        </p:nvGraphicFramePr>
        <p:xfrm>
          <a:off x="3683000" y="663575"/>
          <a:ext cx="2095500" cy="584200"/>
        </p:xfrm>
        <a:graphic>
          <a:graphicData uri="http://schemas.openxmlformats.org/presentationml/2006/ole">
            <p:oleObj spid="_x0000_s7187" name="Equation" r:id="rId6" imgW="2088000" imgH="571680" progId="">
              <p:embed/>
            </p:oleObj>
          </a:graphicData>
        </a:graphic>
      </p:graphicFrame>
      <p:graphicFrame>
        <p:nvGraphicFramePr>
          <p:cNvPr id="7174" name="Object 13"/>
          <p:cNvGraphicFramePr>
            <a:graphicFrameLocks noChangeAspect="1"/>
          </p:cNvGraphicFramePr>
          <p:nvPr/>
        </p:nvGraphicFramePr>
        <p:xfrm>
          <a:off x="6364288" y="774700"/>
          <a:ext cx="1485900" cy="393700"/>
        </p:xfrm>
        <a:graphic>
          <a:graphicData uri="http://schemas.openxmlformats.org/presentationml/2006/ole">
            <p:oleObj spid="_x0000_s7188" name="Equation" r:id="rId7" imgW="35687160" imgH="9441720" progId="">
              <p:embed/>
            </p:oleObj>
          </a:graphicData>
        </a:graphic>
      </p:graphicFrame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5843588" y="663575"/>
            <a:ext cx="2447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则                  </a:t>
            </a:r>
            <a:r>
              <a:rPr lang="en-US" altLang="zh-CN" b="1">
                <a:ea typeface="宋体" pitchFamily="2" charset="-122"/>
              </a:rPr>
              <a:t>.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597025" y="4243388"/>
            <a:ext cx="4749800" cy="525462"/>
            <a:chOff x="750" y="2503"/>
            <a:chExt cx="2992" cy="331"/>
          </a:xfrm>
        </p:grpSpPr>
        <p:sp>
          <p:nvSpPr>
            <p:cNvPr id="7186" name="Rectangle 16"/>
            <p:cNvSpPr>
              <a:spLocks noChangeArrowheads="1"/>
            </p:cNvSpPr>
            <p:nvPr/>
          </p:nvSpPr>
          <p:spPr bwMode="auto">
            <a:xfrm>
              <a:off x="750" y="2503"/>
              <a:ext cx="29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b="1">
                  <a:latin typeface="宋体" pitchFamily="2" charset="-122"/>
                  <a:ea typeface="宋体" pitchFamily="2" charset="-122"/>
                </a:rPr>
                <a:t>用样本体重的均值  估计  </a:t>
              </a:r>
              <a:r>
                <a:rPr lang="en-US" altLang="zh-CN" b="1">
                  <a:latin typeface="宋体" pitchFamily="2" charset="-122"/>
                  <a:ea typeface="宋体" pitchFamily="2" charset="-122"/>
                </a:rPr>
                <a:t>.</a:t>
              </a:r>
              <a:endParaRPr lang="en-US" altLang="zh-CN"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7176" name="Object 17"/>
            <p:cNvGraphicFramePr>
              <a:graphicFrameLocks noChangeAspect="1"/>
            </p:cNvGraphicFramePr>
            <p:nvPr/>
          </p:nvGraphicFramePr>
          <p:xfrm>
            <a:off x="2608" y="2530"/>
            <a:ext cx="864" cy="304"/>
          </p:xfrm>
          <a:graphic>
            <a:graphicData uri="http://schemas.openxmlformats.org/presentationml/2006/ole">
              <p:oleObj spid="_x0000_s7189" name="Equation" r:id="rId8" imgW="32941440" imgH="11575800" progId="">
                <p:embed/>
              </p:oleObj>
            </a:graphicData>
          </a:graphic>
        </p:graphicFrame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377950" y="4911725"/>
            <a:ext cx="6337300" cy="528638"/>
            <a:chOff x="612" y="2870"/>
            <a:chExt cx="3992" cy="333"/>
          </a:xfrm>
        </p:grpSpPr>
        <p:sp>
          <p:nvSpPr>
            <p:cNvPr id="7185" name="Rectangle 19"/>
            <p:cNvSpPr>
              <a:spLocks noChangeArrowheads="1"/>
            </p:cNvSpPr>
            <p:nvPr/>
          </p:nvSpPr>
          <p:spPr bwMode="auto">
            <a:xfrm>
              <a:off x="612" y="2870"/>
              <a:ext cx="39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b="1">
                  <a:latin typeface="宋体" pitchFamily="2" charset="-122"/>
                  <a:ea typeface="宋体" pitchFamily="2" charset="-122"/>
                </a:rPr>
                <a:t> 类似地，用样本体重的方差   估计  </a:t>
              </a:r>
              <a:r>
                <a:rPr lang="en-US" altLang="zh-CN" b="1">
                  <a:latin typeface="宋体" pitchFamily="2" charset="-122"/>
                  <a:ea typeface="宋体" pitchFamily="2" charset="-122"/>
                </a:rPr>
                <a:t>.</a:t>
              </a:r>
              <a:endParaRPr lang="en-US" altLang="zh-CN"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7175" name="Object 20"/>
            <p:cNvGraphicFramePr>
              <a:graphicFrameLocks noChangeAspect="1"/>
            </p:cNvGraphicFramePr>
            <p:nvPr/>
          </p:nvGraphicFramePr>
          <p:xfrm>
            <a:off x="3537" y="2907"/>
            <a:ext cx="976" cy="296"/>
          </p:xfrm>
          <a:graphic>
            <a:graphicData uri="http://schemas.openxmlformats.org/presentationml/2006/ole">
              <p:oleObj spid="_x0000_s7190" name="Equation" r:id="rId9" imgW="37212840" imgH="11270880" progId="">
                <p:embed/>
              </p:oleObj>
            </a:graphicData>
          </a:graphic>
        </p:graphicFrame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2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2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26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26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26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26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6118" grpId="0" autoUpdateAnimBg="0"/>
      <p:bldP spid="1626120" grpId="0" autoUpdateAnimBg="0"/>
      <p:bldP spid="1626123" grpId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693738" y="868363"/>
            <a:ext cx="75438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b="1"/>
              <a:t>也就是说，我们希望确定一个区间，使我们能以比较高的</a:t>
            </a:r>
            <a:r>
              <a:rPr lang="zh-CN" altLang="en-US" b="1">
                <a:solidFill>
                  <a:schemeClr val="accent1"/>
                </a:solidFill>
              </a:rPr>
              <a:t>可靠程度</a:t>
            </a:r>
            <a:r>
              <a:rPr lang="zh-CN" altLang="en-US" b="1"/>
              <a:t>相信它包含真参数值</a:t>
            </a:r>
            <a:r>
              <a:rPr lang="en-US" altLang="zh-CN" b="1"/>
              <a:t>.</a:t>
            </a:r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2508250" y="3294063"/>
          <a:ext cx="228600" cy="228600"/>
        </p:xfrm>
        <a:graphic>
          <a:graphicData uri="http://schemas.openxmlformats.org/presentationml/2006/ole">
            <p:oleObj spid="_x0000_s281608" name="公式" r:id="rId3" imgW="2736360" imgH="2734200" progId="Equation.3">
              <p:embed/>
            </p:oleObj>
          </a:graphicData>
        </a:graphic>
      </p:graphicFrame>
      <p:sp>
        <p:nvSpPr>
          <p:cNvPr id="66564" name="AutoShape 4"/>
          <p:cNvSpPr>
            <a:spLocks noChangeArrowheads="1"/>
          </p:cNvSpPr>
          <p:nvPr/>
        </p:nvSpPr>
        <p:spPr bwMode="auto">
          <a:xfrm rot="19993125">
            <a:off x="2660650" y="2989263"/>
            <a:ext cx="914400" cy="152400"/>
          </a:xfrm>
          <a:prstGeom prst="lef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3348038" y="2189163"/>
            <a:ext cx="28082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hlink"/>
                </a:solidFill>
              </a:rPr>
              <a:t>湖中鱼数的真值</a:t>
            </a:r>
          </a:p>
        </p:txBody>
      </p:sp>
      <p:pic>
        <p:nvPicPr>
          <p:cNvPr id="66566" name="Picture 6" descr="DW6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54688" y="2852738"/>
            <a:ext cx="2057400" cy="1285875"/>
          </a:xfrm>
          <a:prstGeom prst="rect">
            <a:avLst/>
          </a:prstGeom>
          <a:noFill/>
        </p:spPr>
      </p:pic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1952625" y="3065463"/>
            <a:ext cx="1470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3200" b="1">
                <a:solidFill>
                  <a:srgbClr val="CCECFF"/>
                </a:solidFill>
              </a:rPr>
              <a:t>[          ]</a:t>
            </a:r>
            <a:endParaRPr lang="en-US" altLang="zh-CN" sz="3200" b="1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755650" y="3446463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601663" y="4151313"/>
            <a:ext cx="764222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b="1"/>
              <a:t>这里所说的“</a:t>
            </a:r>
            <a:r>
              <a:rPr lang="zh-CN" altLang="en-US" b="1">
                <a:solidFill>
                  <a:schemeClr val="accent1"/>
                </a:solidFill>
              </a:rPr>
              <a:t>可靠程度</a:t>
            </a:r>
            <a:r>
              <a:rPr lang="zh-CN" altLang="en-US" b="1"/>
              <a:t>”是用概率来度量的 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/>
              <a:t>称为</a:t>
            </a:r>
            <a:r>
              <a:rPr lang="zh-CN" altLang="en-US" b="1">
                <a:solidFill>
                  <a:schemeClr val="accent1"/>
                </a:solidFill>
              </a:rPr>
              <a:t>置信度</a:t>
            </a:r>
            <a:r>
              <a:rPr lang="zh-CN" altLang="en-US" b="1"/>
              <a:t>或</a:t>
            </a:r>
            <a:r>
              <a:rPr lang="zh-CN" altLang="en-US" b="1">
                <a:solidFill>
                  <a:schemeClr val="accent1"/>
                </a:solidFill>
              </a:rPr>
              <a:t>置信水平</a:t>
            </a:r>
            <a:r>
              <a:rPr lang="en-US" altLang="zh-CN" b="1"/>
              <a:t>.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23850" y="5472113"/>
            <a:ext cx="7778750" cy="1052512"/>
            <a:chOff x="455" y="3158"/>
            <a:chExt cx="4900" cy="663"/>
          </a:xfrm>
        </p:grpSpPr>
        <p:sp>
          <p:nvSpPr>
            <p:cNvPr id="66571" name="Rectangle 11"/>
            <p:cNvSpPr>
              <a:spLocks noChangeArrowheads="1"/>
            </p:cNvSpPr>
            <p:nvPr/>
          </p:nvSpPr>
          <p:spPr bwMode="auto">
            <a:xfrm>
              <a:off x="455" y="3158"/>
              <a:ext cx="24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CN" b="1"/>
                <a:t>  </a:t>
              </a:r>
              <a:r>
                <a:rPr lang="zh-CN" altLang="en-US" b="1"/>
                <a:t>习惯上把置信水平记作</a:t>
              </a:r>
              <a:endParaRPr lang="zh-CN" altLang="zh-CN" b="1"/>
            </a:p>
          </p:txBody>
        </p:sp>
        <p:graphicFrame>
          <p:nvGraphicFramePr>
            <p:cNvPr id="66572" name="Object 12"/>
            <p:cNvGraphicFramePr>
              <a:graphicFrameLocks noChangeAspect="1"/>
            </p:cNvGraphicFramePr>
            <p:nvPr/>
          </p:nvGraphicFramePr>
          <p:xfrm>
            <a:off x="3024" y="3187"/>
            <a:ext cx="611" cy="312"/>
          </p:xfrm>
          <a:graphic>
            <a:graphicData uri="http://schemas.openxmlformats.org/presentationml/2006/ole">
              <p:oleObj spid="_x0000_s281609" name="公式" r:id="rId5" imgW="8228160" imgH="4258800" progId="Equation.3">
                <p:embed/>
              </p:oleObj>
            </a:graphicData>
          </a:graphic>
        </p:graphicFrame>
        <p:graphicFrame>
          <p:nvGraphicFramePr>
            <p:cNvPr id="66573" name="Object 13"/>
            <p:cNvGraphicFramePr>
              <a:graphicFrameLocks noChangeAspect="1"/>
            </p:cNvGraphicFramePr>
            <p:nvPr/>
          </p:nvGraphicFramePr>
          <p:xfrm>
            <a:off x="4386" y="3227"/>
            <a:ext cx="270" cy="248"/>
          </p:xfrm>
          <a:graphic>
            <a:graphicData uri="http://schemas.openxmlformats.org/presentationml/2006/ole">
              <p:oleObj spid="_x0000_s281610" name="公式" r:id="rId6" imgW="3651840" imgH="3344040" progId="Equation.3">
                <p:embed/>
              </p:oleObj>
            </a:graphicData>
          </a:graphic>
        </p:graphicFrame>
        <p:sp>
          <p:nvSpPr>
            <p:cNvPr id="66574" name="Rectangle 14"/>
            <p:cNvSpPr>
              <a:spLocks noChangeArrowheads="1"/>
            </p:cNvSpPr>
            <p:nvPr/>
          </p:nvSpPr>
          <p:spPr bwMode="auto">
            <a:xfrm>
              <a:off x="3609" y="3158"/>
              <a:ext cx="174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CN" b="1"/>
                <a:t> </a:t>
              </a:r>
              <a:r>
                <a:rPr lang="zh-CN" altLang="en-US" b="1"/>
                <a:t>，这里    是一个</a:t>
              </a:r>
            </a:p>
          </p:txBody>
        </p:sp>
        <p:sp>
          <p:nvSpPr>
            <p:cNvPr id="66575" name="Rectangle 15"/>
            <p:cNvSpPr>
              <a:spLocks noChangeArrowheads="1"/>
            </p:cNvSpPr>
            <p:nvPr/>
          </p:nvSpPr>
          <p:spPr bwMode="auto">
            <a:xfrm>
              <a:off x="490" y="3494"/>
              <a:ext cx="13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CN" b="1"/>
                <a:t> </a:t>
              </a:r>
              <a:r>
                <a:rPr lang="zh-CN" altLang="en-US" b="1"/>
                <a:t>很小的正数</a:t>
              </a:r>
              <a:r>
                <a:rPr lang="en-US" altLang="zh-CN" b="1"/>
                <a:t>.</a:t>
              </a:r>
            </a:p>
          </p:txBody>
        </p:sp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utoUpdateAnimBg="0"/>
      <p:bldP spid="66569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1685925" y="1150938"/>
            <a:ext cx="6345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b="1"/>
              <a:t>置信水平的大小是根据实际需要选定的</a:t>
            </a:r>
            <a:r>
              <a:rPr lang="en-US" altLang="zh-CN" b="1"/>
              <a:t>.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827088" y="4930775"/>
            <a:ext cx="7194550" cy="1235075"/>
            <a:chOff x="565" y="2834"/>
            <a:chExt cx="4532" cy="778"/>
          </a:xfrm>
        </p:grpSpPr>
        <p:sp>
          <p:nvSpPr>
            <p:cNvPr id="67597" name="Rectangle 13"/>
            <p:cNvSpPr>
              <a:spLocks noChangeArrowheads="1"/>
            </p:cNvSpPr>
            <p:nvPr/>
          </p:nvSpPr>
          <p:spPr bwMode="auto">
            <a:xfrm>
              <a:off x="565" y="3285"/>
              <a:ext cx="10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/>
                <a:t>置信区间</a:t>
              </a:r>
              <a:r>
                <a:rPr lang="en-US" altLang="zh-CN" b="1"/>
                <a:t>.</a:t>
              </a:r>
            </a:p>
          </p:txBody>
        </p:sp>
        <p:graphicFrame>
          <p:nvGraphicFramePr>
            <p:cNvPr id="67598" name="Object 14"/>
            <p:cNvGraphicFramePr>
              <a:graphicFrameLocks noChangeAspect="1"/>
            </p:cNvGraphicFramePr>
            <p:nvPr/>
          </p:nvGraphicFramePr>
          <p:xfrm>
            <a:off x="2289" y="2875"/>
            <a:ext cx="250" cy="313"/>
          </p:xfrm>
          <a:graphic>
            <a:graphicData uri="http://schemas.openxmlformats.org/presentationml/2006/ole">
              <p:oleObj spid="_x0000_s363534" name="公式" r:id="rId3" imgW="3346560" imgH="4258800" progId="Equation.3">
                <p:embed/>
              </p:oleObj>
            </a:graphicData>
          </a:graphic>
        </p:graphicFrame>
        <p:sp>
          <p:nvSpPr>
            <p:cNvPr id="67599" name="Rectangle 15"/>
            <p:cNvSpPr>
              <a:spLocks noChangeArrowheads="1"/>
            </p:cNvSpPr>
            <p:nvPr/>
          </p:nvSpPr>
          <p:spPr bwMode="auto">
            <a:xfrm>
              <a:off x="565" y="2853"/>
              <a:ext cx="22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lang="zh-CN" altLang="en-US" b="1"/>
                <a:t>称区间             为    的</a:t>
              </a:r>
            </a:p>
          </p:txBody>
        </p:sp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2697" y="2853"/>
              <a:ext cx="2400" cy="341"/>
              <a:chOff x="2880" y="2719"/>
              <a:chExt cx="2400" cy="341"/>
            </a:xfrm>
          </p:grpSpPr>
          <p:graphicFrame>
            <p:nvGraphicFramePr>
              <p:cNvPr id="67602" name="Object 18"/>
              <p:cNvGraphicFramePr>
                <a:graphicFrameLocks noChangeAspect="1"/>
              </p:cNvGraphicFramePr>
              <p:nvPr/>
            </p:nvGraphicFramePr>
            <p:xfrm>
              <a:off x="4214" y="2748"/>
              <a:ext cx="611" cy="312"/>
            </p:xfrm>
            <a:graphic>
              <a:graphicData uri="http://schemas.openxmlformats.org/presentationml/2006/ole">
                <p:oleObj spid="_x0000_s363535" name="公式" r:id="rId4" imgW="8228160" imgH="4258800" progId="Equation.3">
                  <p:embed/>
                </p:oleObj>
              </a:graphicData>
            </a:graphic>
          </p:graphicFrame>
          <p:sp>
            <p:nvSpPr>
              <p:cNvPr id="67603" name="Rectangle 19"/>
              <p:cNvSpPr>
                <a:spLocks noChangeArrowheads="1"/>
              </p:cNvSpPr>
              <p:nvPr/>
            </p:nvSpPr>
            <p:spPr bwMode="auto">
              <a:xfrm>
                <a:off x="2880" y="2719"/>
                <a:ext cx="240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eaLnBrk="1" hangingPunct="1"/>
                <a:r>
                  <a:rPr lang="zh-CN" altLang="en-US" b="1"/>
                  <a:t>置信水平为             </a:t>
                </a:r>
              </a:p>
            </p:txBody>
          </p:sp>
        </p:grpSp>
        <p:sp>
          <p:nvSpPr>
            <p:cNvPr id="67604" name="Rectangle 20"/>
            <p:cNvSpPr>
              <a:spLocks noChangeArrowheads="1"/>
            </p:cNvSpPr>
            <p:nvPr/>
          </p:nvSpPr>
          <p:spPr bwMode="auto">
            <a:xfrm>
              <a:off x="4618" y="2834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/>
                <a:t>的</a:t>
              </a:r>
            </a:p>
          </p:txBody>
        </p:sp>
        <p:graphicFrame>
          <p:nvGraphicFramePr>
            <p:cNvPr id="67607" name="Object 23"/>
            <p:cNvGraphicFramePr>
              <a:graphicFrameLocks noChangeAspect="1"/>
            </p:cNvGraphicFramePr>
            <p:nvPr/>
          </p:nvGraphicFramePr>
          <p:xfrm>
            <a:off x="1429" y="2854"/>
            <a:ext cx="544" cy="304"/>
          </p:xfrm>
          <a:graphic>
            <a:graphicData uri="http://schemas.openxmlformats.org/presentationml/2006/ole">
              <p:oleObj spid="_x0000_s363536" name="Equation" r:id="rId5" imgW="20737440" imgH="11575800" progId="">
                <p:embed/>
              </p:oleObj>
            </a:graphicData>
          </a:graphic>
        </p:graphicFrame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898525" y="1789113"/>
            <a:ext cx="7294563" cy="2914650"/>
            <a:chOff x="610" y="855"/>
            <a:chExt cx="4595" cy="1836"/>
          </a:xfrm>
        </p:grpSpPr>
        <p:sp>
          <p:nvSpPr>
            <p:cNvPr id="67588" name="Rectangle 4"/>
            <p:cNvSpPr>
              <a:spLocks noChangeArrowheads="1"/>
            </p:cNvSpPr>
            <p:nvPr/>
          </p:nvSpPr>
          <p:spPr bwMode="auto">
            <a:xfrm>
              <a:off x="612" y="859"/>
              <a:ext cx="45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r>
                <a:rPr lang="zh-CN" altLang="en-US" b="1"/>
                <a:t>例如，通常可取置信水平          </a:t>
              </a:r>
              <a:r>
                <a:rPr lang="en-US" altLang="zh-CN" b="1">
                  <a:solidFill>
                    <a:schemeClr val="accent1"/>
                  </a:solidFill>
                </a:rPr>
                <a:t>=0.95</a:t>
              </a:r>
              <a:r>
                <a:rPr lang="zh-CN" altLang="en-US" b="1"/>
                <a:t>或</a:t>
              </a:r>
              <a:r>
                <a:rPr lang="en-US" altLang="zh-CN" b="1">
                  <a:solidFill>
                    <a:schemeClr val="accent1"/>
                  </a:solidFill>
                </a:rPr>
                <a:t>0.9</a:t>
              </a:r>
              <a:r>
                <a:rPr lang="zh-CN" altLang="en-US" b="1"/>
                <a:t>等</a:t>
              </a:r>
              <a:r>
                <a:rPr lang="en-US" altLang="zh-CN" b="1"/>
                <a:t>.</a:t>
              </a:r>
            </a:p>
          </p:txBody>
        </p:sp>
        <p:graphicFrame>
          <p:nvGraphicFramePr>
            <p:cNvPr id="67589" name="Object 5"/>
            <p:cNvGraphicFramePr>
              <a:graphicFrameLocks noChangeAspect="1"/>
            </p:cNvGraphicFramePr>
            <p:nvPr/>
          </p:nvGraphicFramePr>
          <p:xfrm>
            <a:off x="3149" y="855"/>
            <a:ext cx="611" cy="312"/>
          </p:xfrm>
          <a:graphic>
            <a:graphicData uri="http://schemas.openxmlformats.org/presentationml/2006/ole">
              <p:oleObj spid="_x0000_s363537" name="公式" r:id="rId6" imgW="333720" imgH="171360" progId="Equation.3">
                <p:embed/>
              </p:oleObj>
            </a:graphicData>
          </a:graphic>
        </p:graphicFrame>
        <p:sp>
          <p:nvSpPr>
            <p:cNvPr id="67592" name="Rectangle 8"/>
            <p:cNvSpPr>
              <a:spLocks noChangeArrowheads="1"/>
            </p:cNvSpPr>
            <p:nvPr/>
          </p:nvSpPr>
          <p:spPr bwMode="auto">
            <a:xfrm>
              <a:off x="612" y="1243"/>
              <a:ext cx="456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r>
                <a:rPr lang="zh-CN" altLang="en-US" b="1"/>
                <a:t>根据一个实际样本，由给定的置信水平，我</a:t>
              </a:r>
              <a:endParaRPr lang="zh-CN" altLang="zh-CN" b="1"/>
            </a:p>
          </p:txBody>
        </p:sp>
        <p:sp>
          <p:nvSpPr>
            <p:cNvPr id="67594" name="Rectangle 10"/>
            <p:cNvSpPr>
              <a:spLocks noChangeArrowheads="1"/>
            </p:cNvSpPr>
            <p:nvPr/>
          </p:nvSpPr>
          <p:spPr bwMode="auto">
            <a:xfrm>
              <a:off x="2425" y="1701"/>
              <a:ext cx="23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/>
                <a:t>小的区间               ，使</a:t>
              </a:r>
            </a:p>
          </p:txBody>
        </p:sp>
        <p:sp>
          <p:nvSpPr>
            <p:cNvPr id="67595" name="Rectangle 11"/>
            <p:cNvSpPr>
              <a:spLocks noChangeArrowheads="1"/>
            </p:cNvSpPr>
            <p:nvPr/>
          </p:nvSpPr>
          <p:spPr bwMode="auto">
            <a:xfrm>
              <a:off x="610" y="1701"/>
              <a:ext cx="19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/>
                <a:t>们求出一个尽可能</a:t>
              </a:r>
            </a:p>
          </p:txBody>
        </p:sp>
        <p:graphicFrame>
          <p:nvGraphicFramePr>
            <p:cNvPr id="67606" name="Object 22"/>
            <p:cNvGraphicFramePr>
              <a:graphicFrameLocks noChangeAspect="1"/>
            </p:cNvGraphicFramePr>
            <p:nvPr/>
          </p:nvGraphicFramePr>
          <p:xfrm>
            <a:off x="3515" y="1752"/>
            <a:ext cx="544" cy="304"/>
          </p:xfrm>
          <a:graphic>
            <a:graphicData uri="http://schemas.openxmlformats.org/presentationml/2006/ole">
              <p:oleObj spid="_x0000_s363538" name="Equation" r:id="rId7" imgW="858240" imgH="476280" progId="">
                <p:embed/>
              </p:oleObj>
            </a:graphicData>
          </a:graphic>
        </p:graphicFrame>
        <p:graphicFrame>
          <p:nvGraphicFramePr>
            <p:cNvPr id="67608" name="Object 24"/>
            <p:cNvGraphicFramePr>
              <a:graphicFrameLocks noChangeAspect="1"/>
            </p:cNvGraphicFramePr>
            <p:nvPr/>
          </p:nvGraphicFramePr>
          <p:xfrm>
            <a:off x="1882" y="2387"/>
            <a:ext cx="1904" cy="304"/>
          </p:xfrm>
          <a:graphic>
            <a:graphicData uri="http://schemas.openxmlformats.org/presentationml/2006/ole">
              <p:oleObj spid="_x0000_s363539" name="Equation" r:id="rId8" imgW="72604440" imgH="11575800" progId="">
                <p:embed/>
              </p:oleObj>
            </a:graphicData>
          </a:graphic>
        </p:graphicFrame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684213" y="5513388"/>
            <a:ext cx="317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sz="3200" b="1">
                <a:solidFill>
                  <a:schemeClr val="hlink"/>
                </a:solidFill>
              </a:rPr>
              <a:t>这里有两个要求</a:t>
            </a:r>
            <a:r>
              <a:rPr lang="en-US" altLang="zh-CN" sz="3200" b="1">
                <a:solidFill>
                  <a:schemeClr val="hlink"/>
                </a:solidFill>
              </a:rPr>
              <a:t>:</a:t>
            </a:r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787400" y="9652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b="1"/>
              <a:t>可见，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84213" y="1519238"/>
            <a:ext cx="7623175" cy="1416050"/>
            <a:chOff x="431" y="776"/>
            <a:chExt cx="4802" cy="892"/>
          </a:xfrm>
        </p:grpSpPr>
        <p:sp>
          <p:nvSpPr>
            <p:cNvPr id="76811" name="Rectangle 11"/>
            <p:cNvSpPr>
              <a:spLocks noChangeArrowheads="1"/>
            </p:cNvSpPr>
            <p:nvPr/>
          </p:nvSpPr>
          <p:spPr bwMode="auto">
            <a:xfrm>
              <a:off x="431" y="776"/>
              <a:ext cx="4802" cy="8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155000"/>
                </a:lnSpc>
              </a:pPr>
              <a:r>
                <a:rPr lang="en-US" altLang="zh-CN" b="1"/>
                <a:t>        </a:t>
              </a:r>
              <a:r>
                <a:rPr lang="zh-CN" altLang="en-US" b="1"/>
                <a:t>对参数   作区间估计，就是要设法找出两个</a:t>
              </a:r>
            </a:p>
            <a:p>
              <a:pPr eaLnBrk="1" hangingPunct="1">
                <a:lnSpc>
                  <a:spcPct val="155000"/>
                </a:lnSpc>
              </a:pPr>
              <a:r>
                <a:rPr lang="zh-CN" altLang="en-US" b="1"/>
                <a:t>只依赖于样本的界限</a:t>
              </a:r>
              <a:r>
                <a:rPr lang="en-US" altLang="zh-CN" b="1"/>
                <a:t>(</a:t>
              </a:r>
              <a:r>
                <a:rPr lang="zh-CN" altLang="en-US" b="1"/>
                <a:t>构造统计量</a:t>
              </a:r>
              <a:r>
                <a:rPr lang="en-US" altLang="zh-CN" b="1"/>
                <a:t>).</a:t>
              </a:r>
            </a:p>
          </p:txBody>
        </p:sp>
        <p:graphicFrame>
          <p:nvGraphicFramePr>
            <p:cNvPr id="76812" name="Object 12"/>
            <p:cNvGraphicFramePr>
              <a:graphicFrameLocks noChangeAspect="1"/>
            </p:cNvGraphicFramePr>
            <p:nvPr/>
          </p:nvGraphicFramePr>
          <p:xfrm>
            <a:off x="1610" y="939"/>
            <a:ext cx="213" cy="268"/>
          </p:xfrm>
          <a:graphic>
            <a:graphicData uri="http://schemas.openxmlformats.org/presentationml/2006/ole">
              <p:oleObj spid="_x0000_s364558" name="公式" r:id="rId3" imgW="133560" imgH="171360" progId="Equation.3">
                <p:embed/>
              </p:oleObj>
            </a:graphicData>
          </a:graphic>
        </p:graphicFrame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09600" y="3284538"/>
            <a:ext cx="7772400" cy="2046287"/>
            <a:chOff x="384" y="1888"/>
            <a:chExt cx="4896" cy="1289"/>
          </a:xfrm>
        </p:grpSpPr>
        <p:sp>
          <p:nvSpPr>
            <p:cNvPr id="76803" name="Text Box 3"/>
            <p:cNvSpPr txBox="1">
              <a:spLocks noChangeArrowheads="1"/>
            </p:cNvSpPr>
            <p:nvPr/>
          </p:nvSpPr>
          <p:spPr bwMode="auto">
            <a:xfrm>
              <a:off x="384" y="2840"/>
              <a:ext cx="48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 </a:t>
              </a:r>
              <a:r>
                <a:rPr lang="zh-CN" altLang="en-US" b="1"/>
                <a:t>一旦有了样本，就把     估计在区间              内 </a:t>
              </a:r>
              <a:r>
                <a:rPr lang="en-US" altLang="zh-CN" b="1"/>
                <a:t>.</a:t>
              </a:r>
            </a:p>
          </p:txBody>
        </p:sp>
        <p:graphicFrame>
          <p:nvGraphicFramePr>
            <p:cNvPr id="76804" name="Object 4"/>
            <p:cNvGraphicFramePr>
              <a:graphicFrameLocks noChangeAspect="1"/>
            </p:cNvGraphicFramePr>
            <p:nvPr/>
          </p:nvGraphicFramePr>
          <p:xfrm>
            <a:off x="2562" y="2864"/>
            <a:ext cx="250" cy="313"/>
          </p:xfrm>
          <a:graphic>
            <a:graphicData uri="http://schemas.openxmlformats.org/presentationml/2006/ole">
              <p:oleObj spid="_x0000_s364559" name="公式" r:id="rId4" imgW="133560" imgH="171360" progId="Equation.3">
                <p:embed/>
              </p:oleObj>
            </a:graphicData>
          </a:graphic>
        </p:graphicFrame>
        <p:graphicFrame>
          <p:nvGraphicFramePr>
            <p:cNvPr id="76817" name="Object 17"/>
            <p:cNvGraphicFramePr>
              <a:graphicFrameLocks noChangeAspect="1"/>
            </p:cNvGraphicFramePr>
            <p:nvPr/>
          </p:nvGraphicFramePr>
          <p:xfrm>
            <a:off x="1565" y="1888"/>
            <a:ext cx="1920" cy="272"/>
          </p:xfrm>
          <a:graphic>
            <a:graphicData uri="http://schemas.openxmlformats.org/presentationml/2006/ole">
              <p:oleObj spid="_x0000_s364560" name="Equation" r:id="rId5" imgW="73214640" imgH="10356120" progId="">
                <p:embed/>
              </p:oleObj>
            </a:graphicData>
          </a:graphic>
        </p:graphicFrame>
        <p:graphicFrame>
          <p:nvGraphicFramePr>
            <p:cNvPr id="76818" name="Object 18"/>
            <p:cNvGraphicFramePr>
              <a:graphicFrameLocks noChangeAspect="1"/>
            </p:cNvGraphicFramePr>
            <p:nvPr/>
          </p:nvGraphicFramePr>
          <p:xfrm>
            <a:off x="1550" y="2341"/>
            <a:ext cx="1920" cy="312"/>
          </p:xfrm>
          <a:graphic>
            <a:graphicData uri="http://schemas.openxmlformats.org/presentationml/2006/ole">
              <p:oleObj spid="_x0000_s364561" name="Equation" r:id="rId6" imgW="73214640" imgH="11880720" progId="">
                <p:embed/>
              </p:oleObj>
            </a:graphicData>
          </a:graphic>
        </p:graphicFrame>
        <p:graphicFrame>
          <p:nvGraphicFramePr>
            <p:cNvPr id="76819" name="Object 19"/>
            <p:cNvGraphicFramePr>
              <a:graphicFrameLocks noChangeAspect="1"/>
            </p:cNvGraphicFramePr>
            <p:nvPr/>
          </p:nvGraphicFramePr>
          <p:xfrm>
            <a:off x="3742" y="2160"/>
            <a:ext cx="648" cy="304"/>
          </p:xfrm>
          <a:graphic>
            <a:graphicData uri="http://schemas.openxmlformats.org/presentationml/2006/ole">
              <p:oleObj spid="_x0000_s364562" name="Equation" r:id="rId7" imgW="24703560" imgH="11575800" progId="">
                <p:embed/>
              </p:oleObj>
            </a:graphicData>
          </a:graphic>
        </p:graphicFrame>
        <p:graphicFrame>
          <p:nvGraphicFramePr>
            <p:cNvPr id="76821" name="Object 21"/>
            <p:cNvGraphicFramePr>
              <a:graphicFrameLocks noChangeAspect="1"/>
            </p:cNvGraphicFramePr>
            <p:nvPr/>
          </p:nvGraphicFramePr>
          <p:xfrm>
            <a:off x="4014" y="2866"/>
            <a:ext cx="544" cy="304"/>
          </p:xfrm>
          <a:graphic>
            <a:graphicData uri="http://schemas.openxmlformats.org/presentationml/2006/ole">
              <p:oleObj spid="_x0000_s364563" name="Equation" r:id="rId8" imgW="858240" imgH="476280" progId="">
                <p:embed/>
              </p:oleObj>
            </a:graphicData>
          </a:graphic>
        </p:graphicFrame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7" grpId="0"/>
      <p:bldP spid="76808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7" name="AutoShape 13"/>
          <p:cNvSpPr>
            <a:spLocks noChangeArrowheads="1"/>
          </p:cNvSpPr>
          <p:nvPr/>
        </p:nvSpPr>
        <p:spPr bwMode="auto">
          <a:xfrm>
            <a:off x="1403350" y="4606925"/>
            <a:ext cx="5715000" cy="1558925"/>
          </a:xfrm>
          <a:prstGeom prst="wedgeRectCallout">
            <a:avLst>
              <a:gd name="adj1" fmla="val -22028"/>
              <a:gd name="adj2" fmla="val 53056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zh-CN" altLang="en-US" b="1"/>
              <a:t>可靠度与精度是一对矛盾，一般是</a:t>
            </a:r>
          </a:p>
          <a:p>
            <a:pPr eaLnBrk="1" hangingPunct="1"/>
            <a:r>
              <a:rPr lang="zh-CN" altLang="en-US" b="1"/>
              <a:t>在保证可靠度的条件下尽可能提高</a:t>
            </a:r>
          </a:p>
          <a:p>
            <a:pPr eaLnBrk="1" hangingPunct="1"/>
            <a:r>
              <a:rPr lang="zh-CN" altLang="en-US" b="1"/>
              <a:t>精度</a:t>
            </a:r>
            <a:r>
              <a:rPr lang="en-US" altLang="zh-CN" b="1"/>
              <a:t>.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28600" y="1006475"/>
            <a:ext cx="7942263" cy="1833563"/>
            <a:chOff x="144" y="482"/>
            <a:chExt cx="5003" cy="1155"/>
          </a:xfrm>
        </p:grpSpPr>
        <p:sp>
          <p:nvSpPr>
            <p:cNvPr id="77827" name="Rectangle 3"/>
            <p:cNvSpPr>
              <a:spLocks noChangeArrowheads="1"/>
            </p:cNvSpPr>
            <p:nvPr/>
          </p:nvSpPr>
          <p:spPr bwMode="auto">
            <a:xfrm>
              <a:off x="144" y="482"/>
              <a:ext cx="49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lang="en-US" altLang="zh-CN" b="1"/>
                <a:t>1. </a:t>
              </a:r>
              <a:r>
                <a:rPr lang="zh-CN" altLang="en-US" b="1"/>
                <a:t>要求    以很大的可能被包含在区间</a:t>
              </a:r>
            </a:p>
          </p:txBody>
        </p:sp>
        <p:graphicFrame>
          <p:nvGraphicFramePr>
            <p:cNvPr id="77828" name="Object 4"/>
            <p:cNvGraphicFramePr>
              <a:graphicFrameLocks noChangeAspect="1"/>
            </p:cNvGraphicFramePr>
            <p:nvPr/>
          </p:nvGraphicFramePr>
          <p:xfrm>
            <a:off x="1497" y="486"/>
            <a:ext cx="249" cy="313"/>
          </p:xfrm>
          <a:graphic>
            <a:graphicData uri="http://schemas.openxmlformats.org/presentationml/2006/ole">
              <p:oleObj spid="_x0000_s365578" name="公式" r:id="rId3" imgW="133560" imgH="171360" progId="Equation.3">
                <p:embed/>
              </p:oleObj>
            </a:graphicData>
          </a:graphic>
        </p:graphicFrame>
        <p:sp>
          <p:nvSpPr>
            <p:cNvPr id="77831" name="Rectangle 7"/>
            <p:cNvSpPr>
              <a:spLocks noChangeArrowheads="1"/>
            </p:cNvSpPr>
            <p:nvPr/>
          </p:nvSpPr>
          <p:spPr bwMode="auto">
            <a:xfrm>
              <a:off x="385" y="901"/>
              <a:ext cx="476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r>
                <a:rPr lang="zh-CN" altLang="en-US" b="1"/>
                <a:t>内，就是说，概率                            要尽可能大 </a:t>
              </a:r>
              <a:r>
                <a:rPr lang="en-US" altLang="zh-CN" b="1"/>
                <a:t>.</a:t>
              </a:r>
            </a:p>
          </p:txBody>
        </p:sp>
        <p:sp>
          <p:nvSpPr>
            <p:cNvPr id="77836" name="Rectangle 12"/>
            <p:cNvSpPr>
              <a:spLocks noChangeArrowheads="1"/>
            </p:cNvSpPr>
            <p:nvPr/>
          </p:nvSpPr>
          <p:spPr bwMode="auto">
            <a:xfrm>
              <a:off x="355" y="1310"/>
              <a:ext cx="2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/>
                <a:t>即要求估计尽量可靠</a:t>
              </a:r>
              <a:r>
                <a:rPr lang="en-US" altLang="zh-CN" b="1"/>
                <a:t>. </a:t>
              </a:r>
            </a:p>
          </p:txBody>
        </p:sp>
        <p:graphicFrame>
          <p:nvGraphicFramePr>
            <p:cNvPr id="77841" name="Object 17"/>
            <p:cNvGraphicFramePr>
              <a:graphicFrameLocks noChangeAspect="1"/>
            </p:cNvGraphicFramePr>
            <p:nvPr/>
          </p:nvGraphicFramePr>
          <p:xfrm>
            <a:off x="4410" y="482"/>
            <a:ext cx="544" cy="304"/>
          </p:xfrm>
          <a:graphic>
            <a:graphicData uri="http://schemas.openxmlformats.org/presentationml/2006/ole">
              <p:oleObj spid="_x0000_s365579" name="Equation" r:id="rId4" imgW="858240" imgH="476280" progId="">
                <p:embed/>
              </p:oleObj>
            </a:graphicData>
          </a:graphic>
        </p:graphicFrame>
        <p:graphicFrame>
          <p:nvGraphicFramePr>
            <p:cNvPr id="77842" name="Object 18"/>
            <p:cNvGraphicFramePr>
              <a:graphicFrameLocks noChangeAspect="1"/>
            </p:cNvGraphicFramePr>
            <p:nvPr/>
          </p:nvGraphicFramePr>
          <p:xfrm>
            <a:off x="2381" y="935"/>
            <a:ext cx="1208" cy="304"/>
          </p:xfrm>
          <a:graphic>
            <a:graphicData uri="http://schemas.openxmlformats.org/presentationml/2006/ole">
              <p:oleObj spid="_x0000_s365580" name="Equation" r:id="rId5" imgW="46060560" imgH="11575800" progId="">
                <p:embed/>
              </p:oleObj>
            </a:graphicData>
          </a:graphic>
        </p:graphicFrame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755650" y="2946400"/>
            <a:ext cx="7954963" cy="1217613"/>
            <a:chOff x="476" y="1704"/>
            <a:chExt cx="5011" cy="767"/>
          </a:xfrm>
        </p:grpSpPr>
        <p:sp>
          <p:nvSpPr>
            <p:cNvPr id="77833" name="Rectangle 9"/>
            <p:cNvSpPr>
              <a:spLocks noChangeArrowheads="1"/>
            </p:cNvSpPr>
            <p:nvPr/>
          </p:nvSpPr>
          <p:spPr bwMode="auto">
            <a:xfrm>
              <a:off x="507" y="1704"/>
              <a:ext cx="49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r>
                <a:rPr lang="en-US" altLang="zh-CN" b="1"/>
                <a:t>     2. </a:t>
              </a:r>
              <a:r>
                <a:rPr lang="zh-CN" altLang="en-US" b="1"/>
                <a:t>估计的精度要尽可能的高</a:t>
              </a:r>
              <a:r>
                <a:rPr lang="en-US" altLang="zh-CN" b="1"/>
                <a:t>.  </a:t>
              </a:r>
              <a:r>
                <a:rPr lang="zh-CN" altLang="en-US" b="1"/>
                <a:t>如要求区间长度</a:t>
              </a:r>
            </a:p>
          </p:txBody>
        </p:sp>
        <p:sp>
          <p:nvSpPr>
            <p:cNvPr id="77835" name="Rectangle 11"/>
            <p:cNvSpPr>
              <a:spLocks noChangeArrowheads="1"/>
            </p:cNvSpPr>
            <p:nvPr/>
          </p:nvSpPr>
          <p:spPr bwMode="auto">
            <a:xfrm>
              <a:off x="1020" y="2090"/>
              <a:ext cx="4119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lang="en-US" altLang="zh-CN" b="1"/>
                <a:t> </a:t>
              </a:r>
              <a:r>
                <a:rPr lang="zh-CN" altLang="en-US" b="1"/>
                <a:t>尽可能短，或能体现该要求的其它准则</a:t>
              </a:r>
              <a:r>
                <a:rPr lang="en-US" altLang="zh-CN" b="1"/>
                <a:t>.</a:t>
              </a:r>
            </a:p>
          </p:txBody>
        </p:sp>
        <p:graphicFrame>
          <p:nvGraphicFramePr>
            <p:cNvPr id="77843" name="Object 19"/>
            <p:cNvGraphicFramePr>
              <a:graphicFrameLocks noChangeAspect="1"/>
            </p:cNvGraphicFramePr>
            <p:nvPr/>
          </p:nvGraphicFramePr>
          <p:xfrm>
            <a:off x="476" y="2160"/>
            <a:ext cx="472" cy="296"/>
          </p:xfrm>
          <a:graphic>
            <a:graphicData uri="http://schemas.openxmlformats.org/presentationml/2006/ole">
              <p:oleObj spid="_x0000_s365581" name="Equation" r:id="rId6" imgW="17991360" imgH="11270880" progId="">
                <p:embed/>
              </p:oleObj>
            </a:graphicData>
          </a:graphic>
        </p:graphicFrame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7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83" name="Rectangle 7"/>
          <p:cNvSpPr>
            <a:spLocks noChangeArrowheads="1"/>
          </p:cNvSpPr>
          <p:nvPr/>
        </p:nvSpPr>
        <p:spPr bwMode="auto">
          <a:xfrm>
            <a:off x="19050" y="1681178"/>
            <a:ext cx="91249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0">
                <a:ea typeface="楷体_GB2312" pitchFamily="49" charset="-122"/>
              </a:rPr>
              <a:t>例</a:t>
            </a:r>
            <a:r>
              <a:rPr lang="en-US" altLang="zh-CN" sz="3200" b="0">
                <a:ea typeface="楷体_GB2312" pitchFamily="49" charset="-122"/>
              </a:rPr>
              <a:t>1. </a:t>
            </a:r>
            <a:r>
              <a:rPr lang="zh-CN" altLang="en-US" sz="3200" b="0">
                <a:ea typeface="楷体_GB2312" pitchFamily="49" charset="-122"/>
              </a:rPr>
              <a:t>某灯泡厂某天生产了一大批灯泡，从中抽取了</a:t>
            </a:r>
          </a:p>
          <a:p>
            <a:r>
              <a:rPr lang="en-US" altLang="zh-CN" sz="3200" b="0">
                <a:ea typeface="楷体_GB2312" pitchFamily="49" charset="-122"/>
              </a:rPr>
              <a:t>10</a:t>
            </a:r>
            <a:r>
              <a:rPr lang="zh-CN" altLang="en-US" sz="3200" b="0">
                <a:ea typeface="楷体_GB2312" pitchFamily="49" charset="-122"/>
              </a:rPr>
              <a:t>个进行寿命试验，得数据如下（单位：</a:t>
            </a:r>
            <a:r>
              <a:rPr lang="en-US" altLang="zh-CN" sz="3200" b="0">
                <a:ea typeface="楷体_GB2312" pitchFamily="49" charset="-122"/>
              </a:rPr>
              <a:t>h</a:t>
            </a:r>
            <a:r>
              <a:rPr lang="zh-CN" altLang="en-US" sz="3200" b="0">
                <a:ea typeface="楷体_GB2312" pitchFamily="49" charset="-122"/>
              </a:rPr>
              <a:t>）</a:t>
            </a:r>
          </a:p>
        </p:txBody>
      </p:sp>
      <p:sp>
        <p:nvSpPr>
          <p:cNvPr id="536584" name="Rectangle 8"/>
          <p:cNvSpPr>
            <a:spLocks noChangeArrowheads="1"/>
          </p:cNvSpPr>
          <p:nvPr/>
        </p:nvSpPr>
        <p:spPr bwMode="auto">
          <a:xfrm>
            <a:off x="1447800" y="3128978"/>
            <a:ext cx="6019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0">
                <a:ea typeface="楷体_GB2312" pitchFamily="49" charset="-122"/>
              </a:rPr>
              <a:t>1050   1100   1080   1120   1200  </a:t>
            </a:r>
          </a:p>
          <a:p>
            <a:r>
              <a:rPr lang="en-US" altLang="zh-CN" sz="3200" b="0">
                <a:ea typeface="楷体_GB2312" pitchFamily="49" charset="-122"/>
              </a:rPr>
              <a:t>1250   1040   1130   1300   1200</a:t>
            </a:r>
          </a:p>
        </p:txBody>
      </p:sp>
      <p:sp>
        <p:nvSpPr>
          <p:cNvPr id="536586" name="Rectangle 10"/>
          <p:cNvSpPr>
            <a:spLocks noChangeArrowheads="1"/>
          </p:cNvSpPr>
          <p:nvPr/>
        </p:nvSpPr>
        <p:spPr bwMode="auto">
          <a:xfrm>
            <a:off x="0" y="4576778"/>
            <a:ext cx="8915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b="0">
                <a:ea typeface="楷体_GB2312" pitchFamily="49" charset="-122"/>
              </a:rPr>
              <a:t>已知这天生产的灯泡寿命的方差为</a:t>
            </a:r>
            <a:r>
              <a:rPr lang="en-US" altLang="zh-CN" sz="3200" b="0">
                <a:ea typeface="楷体_GB2312" pitchFamily="49" charset="-122"/>
              </a:rPr>
              <a:t>8</a:t>
            </a:r>
            <a:r>
              <a:rPr lang="zh-CN" altLang="en-US" sz="3200" b="0">
                <a:ea typeface="楷体_GB2312" pitchFamily="49" charset="-122"/>
              </a:rPr>
              <a:t>，试求以</a:t>
            </a:r>
            <a:r>
              <a:rPr lang="en-US" altLang="zh-CN" sz="3200" b="0">
                <a:ea typeface="楷体_GB2312" pitchFamily="49" charset="-122"/>
              </a:rPr>
              <a:t>95%</a:t>
            </a:r>
          </a:p>
          <a:p>
            <a:r>
              <a:rPr lang="zh-CN" altLang="en-US" sz="3200" b="0">
                <a:ea typeface="楷体_GB2312" pitchFamily="49" charset="-122"/>
              </a:rPr>
              <a:t>以上概率认为灯泡的平均寿命的置信区间？</a:t>
            </a: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595346" y="357166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0" dirty="0">
                <a:ea typeface="楷体_GB2312" pitchFamily="49" charset="-122"/>
              </a:rPr>
              <a:t>     </a:t>
            </a:r>
            <a:r>
              <a:rPr lang="zh-CN" altLang="en-US" sz="3200" b="0" dirty="0">
                <a:ea typeface="楷体_GB2312" pitchFamily="49" charset="-122"/>
              </a:rPr>
              <a:t>如果总体分布未知，方差已知，则可用切比雪夫不等式来求均值的置信区间。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6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6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6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6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6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6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83" grpId="0" autoUpdateAnimBg="0"/>
      <p:bldP spid="536584" grpId="0" autoUpdateAnimBg="0"/>
      <p:bldP spid="536586" grpId="0" autoUpdateAnimBg="0"/>
      <p:bldP spid="5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5" name="Rectangle 5"/>
          <p:cNvSpPr>
            <a:spLocks noChangeArrowheads="1"/>
          </p:cNvSpPr>
          <p:nvPr/>
        </p:nvSpPr>
        <p:spPr bwMode="auto">
          <a:xfrm>
            <a:off x="0" y="609600"/>
            <a:ext cx="91440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66700" algn="just"/>
            <a:r>
              <a:rPr lang="zh-CN" altLang="en-US" sz="3200">
                <a:ea typeface="楷体_GB2312" pitchFamily="49" charset="-122"/>
              </a:rPr>
              <a:t>解 设</a:t>
            </a:r>
            <a:r>
              <a:rPr lang="en-US" altLang="zh-CN" sz="3200" b="0" i="1">
                <a:ea typeface="楷体_GB2312" pitchFamily="49" charset="-122"/>
              </a:rPr>
              <a:t>X</a:t>
            </a:r>
            <a:r>
              <a:rPr lang="zh-CN" altLang="en-US" sz="3200" b="0">
                <a:ea typeface="楷体_GB2312" pitchFamily="49" charset="-122"/>
              </a:rPr>
              <a:t>表示这天灯泡的寿命，由已知得</a:t>
            </a:r>
            <a:r>
              <a:rPr lang="en-US" altLang="zh-CN" sz="3200" b="0">
                <a:ea typeface="楷体_GB2312" pitchFamily="49" charset="-122"/>
              </a:rPr>
              <a:t>D(X)</a:t>
            </a:r>
            <a:r>
              <a:rPr lang="zh-CN" altLang="en-US" sz="3200" b="0">
                <a:ea typeface="楷体_GB2312" pitchFamily="49" charset="-122"/>
              </a:rPr>
              <a:t>＝</a:t>
            </a:r>
            <a:r>
              <a:rPr lang="en-US" altLang="zh-CN" sz="3200" b="0">
                <a:ea typeface="楷体_GB2312" pitchFamily="49" charset="-122"/>
              </a:rPr>
              <a:t>8</a:t>
            </a:r>
            <a:r>
              <a:rPr lang="zh-CN" altLang="en-US" sz="3200" b="0">
                <a:ea typeface="楷体_GB2312" pitchFamily="49" charset="-122"/>
              </a:rPr>
              <a:t>，由于</a:t>
            </a:r>
            <a:r>
              <a:rPr lang="en-US" altLang="zh-CN" sz="3200" b="0" i="1">
                <a:ea typeface="楷体_GB2312" pitchFamily="49" charset="-122"/>
              </a:rPr>
              <a:t>X </a:t>
            </a:r>
            <a:r>
              <a:rPr lang="zh-CN" altLang="en-US" sz="3200" b="0">
                <a:ea typeface="楷体_GB2312" pitchFamily="49" charset="-122"/>
              </a:rPr>
              <a:t>的分布未知，可用比雪夫不等式来求均值的置信区间。</a:t>
            </a:r>
          </a:p>
        </p:txBody>
      </p:sp>
      <p:graphicFrame>
        <p:nvGraphicFramePr>
          <p:cNvPr id="5376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87686821"/>
              </p:ext>
            </p:extLst>
          </p:nvPr>
        </p:nvGraphicFramePr>
        <p:xfrm>
          <a:off x="1604963" y="1608138"/>
          <a:ext cx="5402262" cy="1112837"/>
        </p:xfrm>
        <a:graphic>
          <a:graphicData uri="http://schemas.openxmlformats.org/presentationml/2006/ole">
            <p:oleObj spid="_x0000_s361489" name="公式" r:id="rId3" imgW="2120760" imgH="431640" progId="Equation.3">
              <p:embed/>
            </p:oleObj>
          </a:graphicData>
        </a:graphic>
      </p:graphicFrame>
      <p:graphicFrame>
        <p:nvGraphicFramePr>
          <p:cNvPr id="537618" name="Object 18"/>
          <p:cNvGraphicFramePr>
            <a:graphicFrameLocks noChangeAspect="1"/>
          </p:cNvGraphicFramePr>
          <p:nvPr/>
        </p:nvGraphicFramePr>
        <p:xfrm>
          <a:off x="1905000" y="2743200"/>
          <a:ext cx="4114800" cy="933450"/>
        </p:xfrm>
        <a:graphic>
          <a:graphicData uri="http://schemas.openxmlformats.org/presentationml/2006/ole">
            <p:oleObj spid="_x0000_s361490" r:id="rId4" imgW="1726451" imgH="393529" progId="Equation.3">
              <p:embed/>
            </p:oleObj>
          </a:graphicData>
        </a:graphic>
      </p:graphicFrame>
      <p:graphicFrame>
        <p:nvGraphicFramePr>
          <p:cNvPr id="537617" name="Object 17"/>
          <p:cNvGraphicFramePr>
            <a:graphicFrameLocks noChangeAspect="1"/>
          </p:cNvGraphicFramePr>
          <p:nvPr/>
        </p:nvGraphicFramePr>
        <p:xfrm>
          <a:off x="1981200" y="3886200"/>
          <a:ext cx="3505200" cy="830263"/>
        </p:xfrm>
        <a:graphic>
          <a:graphicData uri="http://schemas.openxmlformats.org/presentationml/2006/ole">
            <p:oleObj spid="_x0000_s361491" r:id="rId5" imgW="1651000" imgH="393700" progId="Equation.3">
              <p:embed/>
            </p:oleObj>
          </a:graphicData>
        </a:graphic>
      </p:graphicFrame>
      <p:graphicFrame>
        <p:nvGraphicFramePr>
          <p:cNvPr id="537616" name="Object 16"/>
          <p:cNvGraphicFramePr>
            <a:graphicFrameLocks noChangeAspect="1"/>
          </p:cNvGraphicFramePr>
          <p:nvPr/>
        </p:nvGraphicFramePr>
        <p:xfrm>
          <a:off x="2743200" y="4800600"/>
          <a:ext cx="2819400" cy="673100"/>
        </p:xfrm>
        <a:graphic>
          <a:graphicData uri="http://schemas.openxmlformats.org/presentationml/2006/ole">
            <p:oleObj spid="_x0000_s361492" r:id="rId6" imgW="1079032" imgH="253890" progId="Equation.3">
              <p:embed/>
            </p:oleObj>
          </a:graphicData>
        </a:graphic>
      </p:graphicFrame>
      <p:graphicFrame>
        <p:nvGraphicFramePr>
          <p:cNvPr id="537615" name="Object 15"/>
          <p:cNvGraphicFramePr>
            <a:graphicFrameLocks noChangeAspect="1"/>
          </p:cNvGraphicFramePr>
          <p:nvPr/>
        </p:nvGraphicFramePr>
        <p:xfrm>
          <a:off x="1676400" y="5715000"/>
          <a:ext cx="4876800" cy="573088"/>
        </p:xfrm>
        <a:graphic>
          <a:graphicData uri="http://schemas.openxmlformats.org/presentationml/2006/ole">
            <p:oleObj spid="_x0000_s361493" r:id="rId7" imgW="2032000" imgH="241300" progId="Equation.3">
              <p:embed/>
            </p:oleObj>
          </a:graphicData>
        </a:graphic>
      </p:graphicFrame>
      <p:sp>
        <p:nvSpPr>
          <p:cNvPr id="537621" name="Rectangle 21"/>
          <p:cNvSpPr>
            <a:spLocks noChangeArrowheads="1"/>
          </p:cNvSpPr>
          <p:nvPr/>
        </p:nvSpPr>
        <p:spPr bwMode="auto">
          <a:xfrm>
            <a:off x="6934200" y="18288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0">
                <a:ea typeface="楷体_GB2312" pitchFamily="49" charset="-122"/>
              </a:rPr>
              <a:t>即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7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7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7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7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7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7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7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7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7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7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7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7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7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7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5" grpId="0" autoUpdateAnimBg="0"/>
      <p:bldP spid="537621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2" name="Rectangle 4"/>
          <p:cNvSpPr>
            <a:spLocks noChangeArrowheads="1"/>
          </p:cNvSpPr>
          <p:nvPr/>
        </p:nvSpPr>
        <p:spPr bwMode="auto">
          <a:xfrm>
            <a:off x="533400" y="3124200"/>
            <a:ext cx="3886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76225" algn="just"/>
            <a:r>
              <a:rPr lang="zh-CN" altLang="en-US" sz="3200" b="0">
                <a:ea typeface="楷体_GB2312" pitchFamily="49" charset="-122"/>
              </a:rPr>
              <a:t>（</a:t>
            </a:r>
            <a:r>
              <a:rPr lang="en-US" altLang="zh-CN" sz="3200" b="0">
                <a:ea typeface="楷体_GB2312" pitchFamily="49" charset="-122"/>
              </a:rPr>
              <a:t>1143</a:t>
            </a:r>
            <a:r>
              <a:rPr lang="zh-CN" altLang="en-US" sz="3200" b="0">
                <a:ea typeface="楷体_GB2312" pitchFamily="49" charset="-122"/>
              </a:rPr>
              <a:t>， </a:t>
            </a:r>
            <a:r>
              <a:rPr lang="en-US" altLang="zh-CN" sz="3200" b="0">
                <a:ea typeface="楷体_GB2312" pitchFamily="49" charset="-122"/>
              </a:rPr>
              <a:t>1152</a:t>
            </a:r>
            <a:r>
              <a:rPr lang="zh-CN" altLang="en-US" sz="3200" b="0">
                <a:ea typeface="楷体_GB2312" pitchFamily="49" charset="-122"/>
              </a:rPr>
              <a:t>）。</a:t>
            </a:r>
          </a:p>
        </p:txBody>
      </p:sp>
      <p:graphicFrame>
        <p:nvGraphicFramePr>
          <p:cNvPr id="539653" name="Object 5"/>
          <p:cNvGraphicFramePr>
            <a:graphicFrameLocks noChangeAspect="1"/>
          </p:cNvGraphicFramePr>
          <p:nvPr/>
        </p:nvGraphicFramePr>
        <p:xfrm>
          <a:off x="1143000" y="1143000"/>
          <a:ext cx="5956300" cy="558800"/>
        </p:xfrm>
        <a:graphic>
          <a:graphicData uri="http://schemas.openxmlformats.org/presentationml/2006/ole">
            <p:oleObj spid="_x0000_s362500" name="Equation" r:id="rId3" imgW="2438400" imgH="228600" progId="">
              <p:embed/>
            </p:oleObj>
          </a:graphicData>
        </a:graphic>
      </p:graphicFrame>
      <p:sp>
        <p:nvSpPr>
          <p:cNvPr id="539654" name="Rectangle 6"/>
          <p:cNvSpPr>
            <a:spLocks noChangeArrowheads="1"/>
          </p:cNvSpPr>
          <p:nvPr/>
        </p:nvSpPr>
        <p:spPr bwMode="auto">
          <a:xfrm>
            <a:off x="762000" y="2209800"/>
            <a:ext cx="6596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0" i="1">
                <a:ea typeface="楷体_GB2312" pitchFamily="49" charset="-122"/>
              </a:rPr>
              <a:t>EX</a:t>
            </a:r>
            <a:r>
              <a:rPr lang="zh-CN" altLang="en-US" sz="3200" b="0">
                <a:ea typeface="楷体_GB2312" pitchFamily="49" charset="-122"/>
              </a:rPr>
              <a:t>的置信区间为</a:t>
            </a:r>
            <a:r>
              <a:rPr lang="en-US" altLang="zh-CN" sz="3200" b="0">
                <a:ea typeface="楷体_GB2312" pitchFamily="49" charset="-122"/>
              </a:rPr>
              <a:t>(1147-4, 1147+4), </a:t>
            </a:r>
            <a:r>
              <a:rPr lang="zh-CN" altLang="en-US" sz="3200" b="0">
                <a:ea typeface="楷体_GB2312" pitchFamily="49" charset="-122"/>
              </a:rPr>
              <a:t>即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9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9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9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9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2" grpId="0" autoUpdateAnimBg="0"/>
      <p:bldP spid="539654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1473200" y="1347788"/>
            <a:ext cx="56308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b="1">
                <a:solidFill>
                  <a:schemeClr val="hlink"/>
                </a:solidFill>
              </a:rPr>
              <a:t>在求置信区间时，要查表求分位点</a:t>
            </a:r>
            <a:r>
              <a:rPr lang="en-US" altLang="zh-CN" b="1">
                <a:solidFill>
                  <a:schemeClr val="hlink"/>
                </a:solidFill>
              </a:rPr>
              <a:t>.</a:t>
            </a:r>
          </a:p>
        </p:txBody>
      </p:sp>
      <p:sp>
        <p:nvSpPr>
          <p:cNvPr id="70687" name="Rectangle 31"/>
          <p:cNvSpPr>
            <a:spLocks noChangeArrowheads="1"/>
          </p:cNvSpPr>
          <p:nvPr/>
        </p:nvSpPr>
        <p:spPr bwMode="auto">
          <a:xfrm>
            <a:off x="857224" y="571480"/>
            <a:ext cx="30684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sz="3200" b="1" dirty="0" smtClean="0">
                <a:ea typeface="黑体" pitchFamily="2" charset="-122"/>
              </a:rPr>
              <a:t>置信区间</a:t>
            </a:r>
            <a:r>
              <a:rPr lang="zh-CN" altLang="en-US" sz="3200" b="1" dirty="0">
                <a:ea typeface="黑体" pitchFamily="2" charset="-122"/>
              </a:rPr>
              <a:t>的求法</a:t>
            </a:r>
          </a:p>
        </p:txBody>
      </p:sp>
      <p:graphicFrame>
        <p:nvGraphicFramePr>
          <p:cNvPr id="70688" name="Object 32"/>
          <p:cNvGraphicFramePr>
            <a:graphicFrameLocks noChangeAspect="1"/>
          </p:cNvGraphicFramePr>
          <p:nvPr/>
        </p:nvGraphicFramePr>
        <p:xfrm>
          <a:off x="2295525" y="4318000"/>
          <a:ext cx="3149600" cy="393700"/>
        </p:xfrm>
        <a:graphic>
          <a:graphicData uri="http://schemas.openxmlformats.org/presentationml/2006/ole">
            <p:oleObj spid="_x0000_s285720" name="Equation" r:id="rId3" imgW="75655440" imgH="9441720" progId="">
              <p:embed/>
            </p:oleObj>
          </a:graphicData>
        </a:graphic>
      </p:graphicFrame>
      <p:graphicFrame>
        <p:nvGraphicFramePr>
          <p:cNvPr id="70689" name="Object 33"/>
          <p:cNvGraphicFramePr>
            <a:graphicFrameLocks noChangeAspect="1"/>
          </p:cNvGraphicFramePr>
          <p:nvPr/>
        </p:nvGraphicFramePr>
        <p:xfrm>
          <a:off x="1692275" y="5129213"/>
          <a:ext cx="4318000" cy="393700"/>
        </p:xfrm>
        <a:graphic>
          <a:graphicData uri="http://schemas.openxmlformats.org/presentationml/2006/ole">
            <p:oleObj spid="_x0000_s285721" name="Equation" r:id="rId4" imgW="103724640" imgH="9441720" progId="">
              <p:embed/>
            </p:oleObj>
          </a:graphicData>
        </a:graphic>
      </p:graphicFrame>
      <p:graphicFrame>
        <p:nvGraphicFramePr>
          <p:cNvPr id="70690" name="Object 34"/>
          <p:cNvGraphicFramePr>
            <a:graphicFrameLocks noChangeAspect="1"/>
          </p:cNvGraphicFramePr>
          <p:nvPr/>
        </p:nvGraphicFramePr>
        <p:xfrm>
          <a:off x="3644900" y="4672013"/>
          <a:ext cx="241300" cy="419100"/>
        </p:xfrm>
        <a:graphic>
          <a:graphicData uri="http://schemas.openxmlformats.org/presentationml/2006/ole">
            <p:oleObj spid="_x0000_s285722" name="Equation" r:id="rId5" imgW="241195" imgH="418918" progId="">
              <p:embed/>
            </p:oleObj>
          </a:graphicData>
        </a:graphic>
      </p:graphicFrame>
      <p:graphicFrame>
        <p:nvGraphicFramePr>
          <p:cNvPr id="70691" name="Object 35"/>
          <p:cNvGraphicFramePr>
            <a:graphicFrameLocks noChangeAspect="1"/>
          </p:cNvGraphicFramePr>
          <p:nvPr/>
        </p:nvGraphicFramePr>
        <p:xfrm>
          <a:off x="3619500" y="5568950"/>
          <a:ext cx="241300" cy="393700"/>
        </p:xfrm>
        <a:graphic>
          <a:graphicData uri="http://schemas.openxmlformats.org/presentationml/2006/ole">
            <p:oleObj spid="_x0000_s285723" name="Equation" r:id="rId6" imgW="241195" imgH="393529" progId="">
              <p:embed/>
            </p:oleObj>
          </a:graphicData>
        </a:graphic>
      </p:graphicFrame>
      <p:graphicFrame>
        <p:nvGraphicFramePr>
          <p:cNvPr id="70692" name="Object 36"/>
          <p:cNvGraphicFramePr>
            <a:graphicFrameLocks noChangeAspect="1"/>
          </p:cNvGraphicFramePr>
          <p:nvPr/>
        </p:nvGraphicFramePr>
        <p:xfrm>
          <a:off x="1196975" y="5929313"/>
          <a:ext cx="2908300" cy="622300"/>
        </p:xfrm>
        <a:graphic>
          <a:graphicData uri="http://schemas.openxmlformats.org/presentationml/2006/ole">
            <p:oleObj spid="_x0000_s285724" name="Equation" r:id="rId7" imgW="69858360" imgH="14929200" progId="">
              <p:embed/>
            </p:oleObj>
          </a:graphicData>
        </a:graphic>
      </p:graphicFrame>
      <p:graphicFrame>
        <p:nvGraphicFramePr>
          <p:cNvPr id="70693" name="Object 37"/>
          <p:cNvGraphicFramePr>
            <a:graphicFrameLocks noChangeAspect="1"/>
          </p:cNvGraphicFramePr>
          <p:nvPr/>
        </p:nvGraphicFramePr>
        <p:xfrm>
          <a:off x="4149725" y="5975350"/>
          <a:ext cx="2387600" cy="622300"/>
        </p:xfrm>
        <a:graphic>
          <a:graphicData uri="http://schemas.openxmlformats.org/presentationml/2006/ole">
            <p:oleObj spid="_x0000_s285725" name="Equation" r:id="rId8" imgW="57349440" imgH="14929200" progId="">
              <p:embed/>
            </p:oleObj>
          </a:graphicData>
        </a:graphic>
      </p:graphicFrame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95288" y="2049463"/>
            <a:ext cx="7858125" cy="1916112"/>
            <a:chOff x="334" y="1151"/>
            <a:chExt cx="4950" cy="1207"/>
          </a:xfrm>
        </p:grpSpPr>
        <p:sp>
          <p:nvSpPr>
            <p:cNvPr id="70668" name="Rectangle 12"/>
            <p:cNvSpPr>
              <a:spLocks noChangeArrowheads="1"/>
            </p:cNvSpPr>
            <p:nvPr/>
          </p:nvSpPr>
          <p:spPr bwMode="auto">
            <a:xfrm>
              <a:off x="1474" y="1151"/>
              <a:ext cx="381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r>
                <a:rPr lang="en-US" altLang="zh-CN" b="1"/>
                <a:t>   </a:t>
              </a:r>
              <a:r>
                <a:rPr lang="zh-CN" altLang="en-US" b="1"/>
                <a:t>设                </a:t>
              </a:r>
              <a:r>
                <a:rPr lang="en-US" altLang="zh-CN" b="1"/>
                <a:t>,   </a:t>
              </a:r>
              <a:r>
                <a:rPr lang="zh-CN" altLang="en-US" b="1"/>
                <a:t>对随机变量</a:t>
              </a:r>
              <a:r>
                <a:rPr lang="en-US" altLang="zh-CN" b="1" i="1"/>
                <a:t>X</a:t>
              </a:r>
              <a:r>
                <a:rPr lang="zh-CN" altLang="en-US" b="1"/>
                <a:t>，称满足</a:t>
              </a:r>
            </a:p>
          </p:txBody>
        </p:sp>
        <p:sp>
          <p:nvSpPr>
            <p:cNvPr id="70669" name="Rectangle 13"/>
            <p:cNvSpPr>
              <a:spLocks noChangeArrowheads="1"/>
            </p:cNvSpPr>
            <p:nvPr/>
          </p:nvSpPr>
          <p:spPr bwMode="auto">
            <a:xfrm>
              <a:off x="334" y="2031"/>
              <a:ext cx="38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/>
                <a:t>的点     为</a:t>
              </a:r>
              <a:r>
                <a:rPr lang="en-US" altLang="zh-CN" b="1" i="1"/>
                <a:t>X</a:t>
              </a:r>
              <a:r>
                <a:rPr lang="zh-CN" altLang="en-US" b="1"/>
                <a:t>的概率分布的上    </a:t>
              </a:r>
              <a:r>
                <a:rPr lang="zh-CN" altLang="en-US" b="1">
                  <a:solidFill>
                    <a:schemeClr val="accent1"/>
                  </a:solidFill>
                </a:rPr>
                <a:t>分位点</a:t>
              </a:r>
              <a:r>
                <a:rPr lang="en-US" altLang="zh-CN" b="1"/>
                <a:t>. </a:t>
              </a:r>
            </a:p>
          </p:txBody>
        </p:sp>
        <p:graphicFrame>
          <p:nvGraphicFramePr>
            <p:cNvPr id="70670" name="Object 14"/>
            <p:cNvGraphicFramePr>
              <a:graphicFrameLocks noChangeAspect="1"/>
            </p:cNvGraphicFramePr>
            <p:nvPr/>
          </p:nvGraphicFramePr>
          <p:xfrm>
            <a:off x="870" y="2067"/>
            <a:ext cx="232" cy="272"/>
          </p:xfrm>
          <a:graphic>
            <a:graphicData uri="http://schemas.openxmlformats.org/presentationml/2006/ole">
              <p:oleObj spid="_x0000_s285726" name="Equation" r:id="rId9" imgW="8838360" imgH="10356120" progId="">
                <p:embed/>
              </p:oleObj>
            </a:graphicData>
          </a:graphic>
        </p:graphicFrame>
        <p:graphicFrame>
          <p:nvGraphicFramePr>
            <p:cNvPr id="70671" name="Object 15"/>
            <p:cNvGraphicFramePr>
              <a:graphicFrameLocks noChangeAspect="1"/>
            </p:cNvGraphicFramePr>
            <p:nvPr/>
          </p:nvGraphicFramePr>
          <p:xfrm>
            <a:off x="3097" y="2127"/>
            <a:ext cx="152" cy="152"/>
          </p:xfrm>
          <a:graphic>
            <a:graphicData uri="http://schemas.openxmlformats.org/presentationml/2006/ole">
              <p:oleObj spid="_x0000_s285727" name="Equation" r:id="rId10" imgW="5787360" imgH="5783040" progId="">
                <p:embed/>
              </p:oleObj>
            </a:graphicData>
          </a:graphic>
        </p:graphicFrame>
        <p:graphicFrame>
          <p:nvGraphicFramePr>
            <p:cNvPr id="70672" name="Object 16"/>
            <p:cNvGraphicFramePr>
              <a:graphicFrameLocks noChangeAspect="1"/>
            </p:cNvGraphicFramePr>
            <p:nvPr/>
          </p:nvGraphicFramePr>
          <p:xfrm>
            <a:off x="1973" y="1232"/>
            <a:ext cx="808" cy="200"/>
          </p:xfrm>
          <a:graphic>
            <a:graphicData uri="http://schemas.openxmlformats.org/presentationml/2006/ole">
              <p:oleObj spid="_x0000_s285728" name="Equation" r:id="rId11" imgW="30805560" imgH="7612200" progId="">
                <p:embed/>
              </p:oleObj>
            </a:graphicData>
          </a:graphic>
        </p:graphicFrame>
        <p:graphicFrame>
          <p:nvGraphicFramePr>
            <p:cNvPr id="70673" name="Object 17"/>
            <p:cNvGraphicFramePr>
              <a:graphicFrameLocks noChangeAspect="1"/>
            </p:cNvGraphicFramePr>
            <p:nvPr/>
          </p:nvGraphicFramePr>
          <p:xfrm>
            <a:off x="1746" y="1659"/>
            <a:ext cx="1464" cy="272"/>
          </p:xfrm>
          <a:graphic>
            <a:graphicData uri="http://schemas.openxmlformats.org/presentationml/2006/ole">
              <p:oleObj spid="_x0000_s285729" name="Equation" r:id="rId12" imgW="55823760" imgH="10356120" progId="">
                <p:embed/>
              </p:oleObj>
            </a:graphicData>
          </a:graphic>
        </p:graphicFrame>
        <p:sp>
          <p:nvSpPr>
            <p:cNvPr id="70675" name="Rectangle 19"/>
            <p:cNvSpPr>
              <a:spLocks noChangeArrowheads="1"/>
            </p:cNvSpPr>
            <p:nvPr/>
          </p:nvSpPr>
          <p:spPr bwMode="auto">
            <a:xfrm>
              <a:off x="975" y="1151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>
                  <a:solidFill>
                    <a:schemeClr val="hlink"/>
                  </a:solidFill>
                </a:rPr>
                <a:t>定义</a:t>
              </a:r>
            </a:p>
          </p:txBody>
        </p:sp>
        <p:graphicFrame>
          <p:nvGraphicFramePr>
            <p:cNvPr id="70694" name="Object 38"/>
            <p:cNvGraphicFramePr>
              <a:graphicFrameLocks noChangeAspect="1"/>
            </p:cNvGraphicFramePr>
            <p:nvPr/>
          </p:nvGraphicFramePr>
          <p:xfrm>
            <a:off x="3288" y="1661"/>
            <a:ext cx="1992" cy="272"/>
          </p:xfrm>
          <a:graphic>
            <a:graphicData uri="http://schemas.openxmlformats.org/presentationml/2006/ole">
              <p:oleObj spid="_x0000_s285730" name="Equation" r:id="rId13" imgW="75960360" imgH="10356120" progId="">
                <p:embed/>
              </p:oleObj>
            </a:graphicData>
          </a:graphic>
        </p:graphicFrame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4" name="Object 4"/>
          <p:cNvGraphicFramePr>
            <a:graphicFrameLocks noChangeAspect="1"/>
          </p:cNvGraphicFramePr>
          <p:nvPr/>
        </p:nvGraphicFramePr>
        <p:xfrm>
          <a:off x="2430463" y="2709863"/>
          <a:ext cx="3149600" cy="393700"/>
        </p:xfrm>
        <a:graphic>
          <a:graphicData uri="http://schemas.openxmlformats.org/presentationml/2006/ole">
            <p:oleObj spid="_x0000_s286746" name="Equation" r:id="rId3" imgW="3146400" imgH="381240" progId="">
              <p:embed/>
            </p:oleObj>
          </a:graphicData>
        </a:graphic>
      </p:graphicFrame>
      <p:graphicFrame>
        <p:nvGraphicFramePr>
          <p:cNvPr id="122885" name="Object 5"/>
          <p:cNvGraphicFramePr>
            <a:graphicFrameLocks noChangeAspect="1"/>
          </p:cNvGraphicFramePr>
          <p:nvPr/>
        </p:nvGraphicFramePr>
        <p:xfrm>
          <a:off x="1827213" y="3521075"/>
          <a:ext cx="4318000" cy="393700"/>
        </p:xfrm>
        <a:graphic>
          <a:graphicData uri="http://schemas.openxmlformats.org/presentationml/2006/ole">
            <p:oleObj spid="_x0000_s286747" name="Equation" r:id="rId4" imgW="4309560" imgH="381240" progId="">
              <p:embed/>
            </p:oleObj>
          </a:graphicData>
        </a:graphic>
      </p:graphicFrame>
      <p:graphicFrame>
        <p:nvGraphicFramePr>
          <p:cNvPr id="122886" name="Object 6"/>
          <p:cNvGraphicFramePr>
            <a:graphicFrameLocks noChangeAspect="1"/>
          </p:cNvGraphicFramePr>
          <p:nvPr/>
        </p:nvGraphicFramePr>
        <p:xfrm>
          <a:off x="3779838" y="3063875"/>
          <a:ext cx="241300" cy="419100"/>
        </p:xfrm>
        <a:graphic>
          <a:graphicData uri="http://schemas.openxmlformats.org/presentationml/2006/ole">
            <p:oleObj spid="_x0000_s286748" name="Equation" r:id="rId5" imgW="241195" imgH="418918" progId="">
              <p:embed/>
            </p:oleObj>
          </a:graphicData>
        </a:graphic>
      </p:graphicFrame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1116013" y="620713"/>
            <a:ext cx="54022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若 </a:t>
            </a:r>
            <a:r>
              <a:rPr lang="en-US" altLang="zh-CN" b="1"/>
              <a:t>X </a:t>
            </a:r>
            <a:r>
              <a:rPr lang="zh-CN" altLang="en-US" b="1"/>
              <a:t>为连续型随机变量 </a:t>
            </a:r>
            <a:r>
              <a:rPr lang="en-US" altLang="zh-CN" b="1"/>
              <a:t>, </a:t>
            </a:r>
            <a:r>
              <a:rPr lang="zh-CN" altLang="en-US" b="1"/>
              <a:t>则有</a:t>
            </a:r>
          </a:p>
        </p:txBody>
      </p:sp>
      <p:graphicFrame>
        <p:nvGraphicFramePr>
          <p:cNvPr id="122889" name="Object 9"/>
          <p:cNvGraphicFramePr>
            <a:graphicFrameLocks noChangeAspect="1"/>
          </p:cNvGraphicFramePr>
          <p:nvPr/>
        </p:nvGraphicFramePr>
        <p:xfrm>
          <a:off x="1752600" y="1322388"/>
          <a:ext cx="1524000" cy="482600"/>
        </p:xfrm>
        <a:graphic>
          <a:graphicData uri="http://schemas.openxmlformats.org/presentationml/2006/ole">
            <p:oleObj spid="_x0000_s286749" name="Equation" r:id="rId6" imgW="36602640" imgH="11575800" progId="">
              <p:embed/>
            </p:oleObj>
          </a:graphicData>
        </a:graphic>
      </p:graphicFrame>
      <p:graphicFrame>
        <p:nvGraphicFramePr>
          <p:cNvPr id="122890" name="Object 10"/>
          <p:cNvGraphicFramePr>
            <a:graphicFrameLocks noChangeAspect="1"/>
          </p:cNvGraphicFramePr>
          <p:nvPr/>
        </p:nvGraphicFramePr>
        <p:xfrm>
          <a:off x="3656013" y="1362075"/>
          <a:ext cx="1282700" cy="482600"/>
        </p:xfrm>
        <a:graphic>
          <a:graphicData uri="http://schemas.openxmlformats.org/presentationml/2006/ole">
            <p:oleObj spid="_x0000_s286750" name="Equation" r:id="rId7" imgW="30805560" imgH="11575800" progId="">
              <p:embed/>
            </p:oleObj>
          </a:graphicData>
        </a:graphic>
      </p:graphicFrame>
      <p:graphicFrame>
        <p:nvGraphicFramePr>
          <p:cNvPr id="122891" name="Object 11"/>
          <p:cNvGraphicFramePr>
            <a:graphicFrameLocks noChangeAspect="1"/>
          </p:cNvGraphicFramePr>
          <p:nvPr/>
        </p:nvGraphicFramePr>
        <p:xfrm>
          <a:off x="3790950" y="4005263"/>
          <a:ext cx="241300" cy="393700"/>
        </p:xfrm>
        <a:graphic>
          <a:graphicData uri="http://schemas.openxmlformats.org/presentationml/2006/ole">
            <p:oleObj spid="_x0000_s286751" name="Equation" r:id="rId8" imgW="241195" imgH="393529" progId="">
              <p:embed/>
            </p:oleObj>
          </a:graphicData>
        </a:graphic>
      </p:graphicFrame>
      <p:graphicFrame>
        <p:nvGraphicFramePr>
          <p:cNvPr id="122892" name="Object 12"/>
          <p:cNvGraphicFramePr>
            <a:graphicFrameLocks noChangeAspect="1"/>
          </p:cNvGraphicFramePr>
          <p:nvPr/>
        </p:nvGraphicFramePr>
        <p:xfrm>
          <a:off x="1368425" y="4352925"/>
          <a:ext cx="2908300" cy="622300"/>
        </p:xfrm>
        <a:graphic>
          <a:graphicData uri="http://schemas.openxmlformats.org/presentationml/2006/ole">
            <p:oleObj spid="_x0000_s286752" name="Equation" r:id="rId9" imgW="69858360" imgH="14929200" progId="">
              <p:embed/>
            </p:oleObj>
          </a:graphicData>
        </a:graphic>
      </p:graphicFrame>
      <p:graphicFrame>
        <p:nvGraphicFramePr>
          <p:cNvPr id="122893" name="Object 13"/>
          <p:cNvGraphicFramePr>
            <a:graphicFrameLocks noChangeAspect="1"/>
          </p:cNvGraphicFramePr>
          <p:nvPr/>
        </p:nvGraphicFramePr>
        <p:xfrm>
          <a:off x="4225925" y="4398963"/>
          <a:ext cx="2578100" cy="622300"/>
        </p:xfrm>
        <a:graphic>
          <a:graphicData uri="http://schemas.openxmlformats.org/presentationml/2006/ole">
            <p:oleObj spid="_x0000_s286753" name="Equation" r:id="rId10" imgW="61925760" imgH="14929200" progId="">
              <p:embed/>
            </p:oleObj>
          </a:graphicData>
        </a:graphic>
      </p:graphicFrame>
      <p:sp>
        <p:nvSpPr>
          <p:cNvPr id="122897" name="Rectangle 17"/>
          <p:cNvSpPr>
            <a:spLocks noChangeArrowheads="1"/>
          </p:cNvSpPr>
          <p:nvPr/>
        </p:nvSpPr>
        <p:spPr bwMode="auto">
          <a:xfrm>
            <a:off x="323850" y="1917700"/>
            <a:ext cx="3311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/>
              <a:t>所求</a:t>
            </a:r>
            <a:r>
              <a:rPr lang="zh-CN" altLang="en-US" b="1">
                <a:solidFill>
                  <a:schemeClr val="accent1"/>
                </a:solidFill>
              </a:rPr>
              <a:t>置信区间为</a:t>
            </a:r>
          </a:p>
        </p:txBody>
      </p:sp>
      <p:graphicFrame>
        <p:nvGraphicFramePr>
          <p:cNvPr id="122898" name="Object 18"/>
          <p:cNvGraphicFramePr>
            <a:graphicFrameLocks noChangeAspect="1"/>
          </p:cNvGraphicFramePr>
          <p:nvPr/>
        </p:nvGraphicFramePr>
        <p:xfrm>
          <a:off x="3132138" y="1989138"/>
          <a:ext cx="1790700" cy="482600"/>
        </p:xfrm>
        <a:graphic>
          <a:graphicData uri="http://schemas.openxmlformats.org/presentationml/2006/ole">
            <p:oleObj spid="_x0000_s286754" name="Equation" r:id="rId11" imgW="43009560" imgH="11575800" progId="">
              <p:embed/>
            </p:oleObj>
          </a:graphicData>
        </a:graphic>
      </p:graphicFrame>
      <p:sp>
        <p:nvSpPr>
          <p:cNvPr id="122900" name="Rectangle 20"/>
          <p:cNvSpPr>
            <a:spLocks noChangeArrowheads="1"/>
          </p:cNvSpPr>
          <p:nvPr/>
        </p:nvSpPr>
        <p:spPr bwMode="auto">
          <a:xfrm>
            <a:off x="323850" y="5789613"/>
            <a:ext cx="3311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/>
              <a:t>所求</a:t>
            </a:r>
            <a:r>
              <a:rPr lang="zh-CN" altLang="en-US" b="1">
                <a:solidFill>
                  <a:schemeClr val="accent1"/>
                </a:solidFill>
              </a:rPr>
              <a:t>置信区间为</a:t>
            </a:r>
          </a:p>
        </p:txBody>
      </p:sp>
      <p:graphicFrame>
        <p:nvGraphicFramePr>
          <p:cNvPr id="122901" name="Object 21"/>
          <p:cNvGraphicFramePr>
            <a:graphicFrameLocks noChangeAspect="1"/>
          </p:cNvGraphicFramePr>
          <p:nvPr/>
        </p:nvGraphicFramePr>
        <p:xfrm>
          <a:off x="2354263" y="5084763"/>
          <a:ext cx="1638300" cy="482600"/>
        </p:xfrm>
        <a:graphic>
          <a:graphicData uri="http://schemas.openxmlformats.org/presentationml/2006/ole">
            <p:oleObj spid="_x0000_s286755" name="Equation" r:id="rId12" imgW="39348360" imgH="11575800" progId="">
              <p:embed/>
            </p:oleObj>
          </a:graphicData>
        </a:graphic>
      </p:graphicFrame>
      <p:graphicFrame>
        <p:nvGraphicFramePr>
          <p:cNvPr id="122902" name="Object 22"/>
          <p:cNvGraphicFramePr>
            <a:graphicFrameLocks noChangeAspect="1"/>
          </p:cNvGraphicFramePr>
          <p:nvPr/>
        </p:nvGraphicFramePr>
        <p:xfrm>
          <a:off x="4140200" y="5178425"/>
          <a:ext cx="1282700" cy="482600"/>
        </p:xfrm>
        <a:graphic>
          <a:graphicData uri="http://schemas.openxmlformats.org/presentationml/2006/ole">
            <p:oleObj spid="_x0000_s286756" name="Equation" r:id="rId13" imgW="30805560" imgH="11575800" progId="">
              <p:embed/>
            </p:oleObj>
          </a:graphicData>
        </a:graphic>
      </p:graphicFrame>
      <p:graphicFrame>
        <p:nvGraphicFramePr>
          <p:cNvPr id="122903" name="Object 23"/>
          <p:cNvGraphicFramePr>
            <a:graphicFrameLocks noChangeAspect="1"/>
          </p:cNvGraphicFramePr>
          <p:nvPr/>
        </p:nvGraphicFramePr>
        <p:xfrm>
          <a:off x="3068638" y="5876925"/>
          <a:ext cx="1917700" cy="482600"/>
        </p:xfrm>
        <a:graphic>
          <a:graphicData uri="http://schemas.openxmlformats.org/presentationml/2006/ole">
            <p:oleObj spid="_x0000_s286757" name="Equation" r:id="rId14" imgW="46060560" imgH="11575800" progId="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7" grpId="0"/>
      <p:bldP spid="12290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6" name="Picture 36" descr="ztfw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2724150"/>
            <a:ext cx="4127500" cy="3152775"/>
          </a:xfrm>
          <a:prstGeom prst="rect">
            <a:avLst/>
          </a:prstGeom>
          <a:noFill/>
        </p:spPr>
      </p:pic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702050" y="4668838"/>
            <a:ext cx="893763" cy="461962"/>
            <a:chOff x="2509" y="2116"/>
            <a:chExt cx="563" cy="291"/>
          </a:xfrm>
        </p:grpSpPr>
        <p:graphicFrame>
          <p:nvGraphicFramePr>
            <p:cNvPr id="133125" name="Object 2053"/>
            <p:cNvGraphicFramePr>
              <a:graphicFrameLocks noChangeAspect="1"/>
            </p:cNvGraphicFramePr>
            <p:nvPr/>
          </p:nvGraphicFramePr>
          <p:xfrm>
            <a:off x="2832" y="2116"/>
            <a:ext cx="240" cy="220"/>
          </p:xfrm>
          <a:graphic>
            <a:graphicData uri="http://schemas.openxmlformats.org/presentationml/2006/ole">
              <p:oleObj spid="_x0000_s287758" name="Equation" r:id="rId4" imgW="3651840" imgH="3344040" progId="Equation.3">
                <p:embed/>
              </p:oleObj>
            </a:graphicData>
          </a:graphic>
        </p:graphicFrame>
        <p:sp>
          <p:nvSpPr>
            <p:cNvPr id="71719" name="AutoShape 39"/>
            <p:cNvSpPr>
              <a:spLocks noChangeArrowheads="1"/>
            </p:cNvSpPr>
            <p:nvPr/>
          </p:nvSpPr>
          <p:spPr bwMode="auto">
            <a:xfrm rot="-1661596">
              <a:off x="2509" y="2352"/>
              <a:ext cx="362" cy="55"/>
            </a:xfrm>
            <a:prstGeom prst="leftArrow">
              <a:avLst>
                <a:gd name="adj1" fmla="val 50000"/>
                <a:gd name="adj2" fmla="val 164545"/>
              </a:avLst>
            </a:prstGeom>
            <a:solidFill>
              <a:srgbClr val="FF5050"/>
            </a:solidFill>
            <a:ln w="9525">
              <a:solidFill>
                <a:srgbClr val="FF5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5292725" y="1355725"/>
            <a:ext cx="3243263" cy="1457325"/>
            <a:chOff x="3167" y="2251"/>
            <a:chExt cx="2043" cy="918"/>
          </a:xfrm>
        </p:grpSpPr>
        <p:sp>
          <p:nvSpPr>
            <p:cNvPr id="71721" name="Rectangle 41"/>
            <p:cNvSpPr>
              <a:spLocks noChangeArrowheads="1"/>
            </p:cNvSpPr>
            <p:nvPr/>
          </p:nvSpPr>
          <p:spPr bwMode="auto">
            <a:xfrm>
              <a:off x="3295" y="2251"/>
              <a:ext cx="1915" cy="672"/>
            </a:xfrm>
            <a:prstGeom prst="rect">
              <a:avLst/>
            </a:prstGeom>
            <a:solidFill>
              <a:srgbClr val="0066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zh-CN" altLang="en-US" sz="3200" b="1"/>
                <a:t>标准正态分布的</a:t>
              </a:r>
            </a:p>
            <a:p>
              <a:pPr eaLnBrk="1" hangingPunct="1"/>
              <a:r>
                <a:rPr lang="zh-CN" altLang="en-US" sz="3200" b="1"/>
                <a:t>上    分位点</a:t>
              </a:r>
            </a:p>
          </p:txBody>
        </p:sp>
        <p:sp>
          <p:nvSpPr>
            <p:cNvPr id="71722" name="AutoShape 42"/>
            <p:cNvSpPr>
              <a:spLocks noChangeArrowheads="1"/>
            </p:cNvSpPr>
            <p:nvPr/>
          </p:nvSpPr>
          <p:spPr bwMode="auto">
            <a:xfrm rot="-1894750">
              <a:off x="3167" y="2977"/>
              <a:ext cx="336" cy="192"/>
            </a:xfrm>
            <a:prstGeom prst="left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123" name="Object 2051"/>
            <p:cNvGraphicFramePr>
              <a:graphicFrameLocks noChangeAspect="1"/>
            </p:cNvGraphicFramePr>
            <p:nvPr/>
          </p:nvGraphicFramePr>
          <p:xfrm>
            <a:off x="4652" y="2595"/>
            <a:ext cx="224" cy="272"/>
          </p:xfrm>
          <a:graphic>
            <a:graphicData uri="http://schemas.openxmlformats.org/presentationml/2006/ole">
              <p:oleObj spid="_x0000_s287759" name="Equation" r:id="rId5" imgW="8533440" imgH="10356120" progId="">
                <p:embed/>
              </p:oleObj>
            </a:graphicData>
          </a:graphic>
        </p:graphicFrame>
        <p:graphicFrame>
          <p:nvGraphicFramePr>
            <p:cNvPr id="133124" name="Object 2052"/>
            <p:cNvGraphicFramePr>
              <a:graphicFrameLocks noChangeAspect="1"/>
            </p:cNvGraphicFramePr>
            <p:nvPr/>
          </p:nvGraphicFramePr>
          <p:xfrm>
            <a:off x="3666" y="2686"/>
            <a:ext cx="152" cy="152"/>
          </p:xfrm>
          <a:graphic>
            <a:graphicData uri="http://schemas.openxmlformats.org/presentationml/2006/ole">
              <p:oleObj spid="_x0000_s287760" name="Equation" r:id="rId6" imgW="5787360" imgH="5783040" progId="">
                <p:embed/>
              </p:oleObj>
            </a:graphicData>
          </a:graphic>
        </p:graphicFrame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5840413" y="3838575"/>
            <a:ext cx="2260600" cy="1622425"/>
            <a:chOff x="3679" y="1909"/>
            <a:chExt cx="1424" cy="1022"/>
          </a:xfrm>
        </p:grpSpPr>
        <p:graphicFrame>
          <p:nvGraphicFramePr>
            <p:cNvPr id="133120" name="Object 2048"/>
            <p:cNvGraphicFramePr>
              <a:graphicFrameLocks noChangeAspect="1"/>
            </p:cNvGraphicFramePr>
            <p:nvPr/>
          </p:nvGraphicFramePr>
          <p:xfrm>
            <a:off x="3679" y="2659"/>
            <a:ext cx="1424" cy="272"/>
          </p:xfrm>
          <a:graphic>
            <a:graphicData uri="http://schemas.openxmlformats.org/presentationml/2006/ole">
              <p:oleObj spid="_x0000_s287761" name="Equation" r:id="rId7" imgW="54298440" imgH="10356120" progId="">
                <p:embed/>
              </p:oleObj>
            </a:graphicData>
          </a:graphic>
        </p:graphicFrame>
        <p:graphicFrame>
          <p:nvGraphicFramePr>
            <p:cNvPr id="133121" name="Object 2049"/>
            <p:cNvGraphicFramePr>
              <a:graphicFrameLocks noChangeAspect="1"/>
            </p:cNvGraphicFramePr>
            <p:nvPr/>
          </p:nvGraphicFramePr>
          <p:xfrm>
            <a:off x="3742" y="1909"/>
            <a:ext cx="1240" cy="296"/>
          </p:xfrm>
          <a:graphic>
            <a:graphicData uri="http://schemas.openxmlformats.org/presentationml/2006/ole">
              <p:oleObj spid="_x0000_s287762" name="Equation" r:id="rId8" imgW="47280960" imgH="11270880" progId="">
                <p:embed/>
              </p:oleObj>
            </a:graphicData>
          </a:graphic>
        </p:graphicFrame>
        <p:graphicFrame>
          <p:nvGraphicFramePr>
            <p:cNvPr id="133122" name="Object 2050"/>
            <p:cNvGraphicFramePr>
              <a:graphicFrameLocks noChangeAspect="1"/>
            </p:cNvGraphicFramePr>
            <p:nvPr/>
          </p:nvGraphicFramePr>
          <p:xfrm>
            <a:off x="4286" y="2320"/>
            <a:ext cx="152" cy="248"/>
          </p:xfrm>
          <a:graphic>
            <a:graphicData uri="http://schemas.openxmlformats.org/presentationml/2006/ole">
              <p:oleObj spid="_x0000_s287763" name="Equation" r:id="rId9" imgW="241195" imgH="393529" progId="">
                <p:embed/>
              </p:oleObj>
            </a:graphicData>
          </a:graphic>
        </p:graphicFrame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092" name="Rectangle 4"/>
          <p:cNvSpPr>
            <a:spLocks noChangeArrowheads="1"/>
          </p:cNvSpPr>
          <p:nvPr/>
        </p:nvSpPr>
        <p:spPr bwMode="auto">
          <a:xfrm>
            <a:off x="1042988" y="765175"/>
            <a:ext cx="66976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4000" b="1">
                <a:solidFill>
                  <a:srgbClr val="02083E"/>
                </a:solidFill>
                <a:ea typeface="宋体" pitchFamily="2" charset="-122"/>
              </a:rPr>
              <a:t>参数估计</a:t>
            </a:r>
            <a:r>
              <a:rPr lang="en-US" altLang="zh-CN" sz="4000" b="1">
                <a:solidFill>
                  <a:srgbClr val="02083E"/>
                </a:solidFill>
                <a:ea typeface="宋体" pitchFamily="2" charset="-122"/>
              </a:rPr>
              <a:t>(Cont.)</a:t>
            </a:r>
          </a:p>
        </p:txBody>
      </p:sp>
      <p:grpSp>
        <p:nvGrpSpPr>
          <p:cNvPr id="5127" name="Group 5"/>
          <p:cNvGrpSpPr>
            <a:grpSpLocks/>
          </p:cNvGrpSpPr>
          <p:nvPr/>
        </p:nvGrpSpPr>
        <p:grpSpPr bwMode="auto">
          <a:xfrm>
            <a:off x="692150" y="1528763"/>
            <a:ext cx="1944688" cy="647700"/>
            <a:chOff x="793" y="119"/>
            <a:chExt cx="1225" cy="408"/>
          </a:xfrm>
        </p:grpSpPr>
        <p:sp>
          <p:nvSpPr>
            <p:cNvPr id="5137" name="Text Box 6"/>
            <p:cNvSpPr txBox="1">
              <a:spLocks noChangeArrowheads="1"/>
            </p:cNvSpPr>
            <p:nvPr/>
          </p:nvSpPr>
          <p:spPr bwMode="auto">
            <a:xfrm>
              <a:off x="793" y="119"/>
              <a:ext cx="1225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b="1">
                  <a:ea typeface="宋体" pitchFamily="2" charset="-122"/>
                </a:rPr>
                <a:t>  </a:t>
              </a:r>
              <a:r>
                <a:rPr lang="zh-CN" altLang="en-US" b="1">
                  <a:solidFill>
                    <a:srgbClr val="339933"/>
                  </a:solidFill>
                  <a:ea typeface="宋体" pitchFamily="2" charset="-122"/>
                </a:rPr>
                <a:t>为估计</a:t>
              </a:r>
              <a:r>
                <a:rPr lang="zh-CN" altLang="en-US" b="1">
                  <a:solidFill>
                    <a:schemeClr val="hlink"/>
                  </a:solidFill>
                  <a:ea typeface="宋体" pitchFamily="2" charset="-122"/>
                </a:rPr>
                <a:t>    </a:t>
              </a:r>
              <a:r>
                <a:rPr lang="en-US" altLang="zh-CN" b="1">
                  <a:solidFill>
                    <a:schemeClr val="hlink"/>
                  </a:solidFill>
                  <a:ea typeface="宋体" pitchFamily="2" charset="-122"/>
                </a:rPr>
                <a:t>:</a:t>
              </a:r>
            </a:p>
          </p:txBody>
        </p:sp>
        <p:graphicFrame>
          <p:nvGraphicFramePr>
            <p:cNvPr id="5125" name="Object 7"/>
            <p:cNvGraphicFramePr>
              <a:graphicFrameLocks noChangeAspect="1"/>
            </p:cNvGraphicFramePr>
            <p:nvPr/>
          </p:nvGraphicFramePr>
          <p:xfrm>
            <a:off x="1610" y="237"/>
            <a:ext cx="270" cy="290"/>
          </p:xfrm>
          <a:graphic>
            <a:graphicData uri="http://schemas.openxmlformats.org/presentationml/2006/ole">
              <p:oleObj spid="_x0000_s5130" name="公式" r:id="rId3" imgW="142920" imgH="152280" progId="Equation.3">
                <p:embed/>
              </p:oleObj>
            </a:graphicData>
          </a:graphic>
        </p:graphicFrame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836613" y="2390775"/>
            <a:ext cx="8280400" cy="1657350"/>
            <a:chOff x="249" y="544"/>
            <a:chExt cx="5216" cy="1044"/>
          </a:xfrm>
        </p:grpSpPr>
        <p:sp>
          <p:nvSpPr>
            <p:cNvPr id="5136" name="Text Box 9"/>
            <p:cNvSpPr txBox="1">
              <a:spLocks noChangeArrowheads="1"/>
            </p:cNvSpPr>
            <p:nvPr/>
          </p:nvSpPr>
          <p:spPr bwMode="auto">
            <a:xfrm>
              <a:off x="249" y="544"/>
              <a:ext cx="5216" cy="1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b="1">
                  <a:ea typeface="宋体" pitchFamily="2" charset="-122"/>
                </a:rPr>
                <a:t>我们需要构造出适当的样本的函数 </a:t>
              </a:r>
              <a:r>
                <a:rPr lang="en-US" altLang="zh-CN" b="1" i="1">
                  <a:solidFill>
                    <a:srgbClr val="339933"/>
                  </a:solidFill>
                  <a:ea typeface="宋体" pitchFamily="2" charset="-122"/>
                </a:rPr>
                <a:t>T</a:t>
              </a:r>
              <a:r>
                <a:rPr lang="en-US" altLang="zh-CN" b="1">
                  <a:solidFill>
                    <a:srgbClr val="339933"/>
                  </a:solidFill>
                  <a:ea typeface="宋体" pitchFamily="2" charset="-122"/>
                </a:rPr>
                <a:t>(</a:t>
              </a:r>
              <a:r>
                <a:rPr lang="en-US" altLang="zh-CN" b="1" i="1">
                  <a:solidFill>
                    <a:srgbClr val="339933"/>
                  </a:solidFill>
                  <a:ea typeface="宋体" pitchFamily="2" charset="-122"/>
                </a:rPr>
                <a:t>X</a:t>
              </a:r>
              <a:r>
                <a:rPr lang="en-US" altLang="zh-CN" b="1" baseline="-25000">
                  <a:solidFill>
                    <a:srgbClr val="339933"/>
                  </a:solidFill>
                  <a:ea typeface="宋体" pitchFamily="2" charset="-122"/>
                </a:rPr>
                <a:t>1</a:t>
              </a:r>
              <a:r>
                <a:rPr lang="en-US" altLang="zh-CN" b="1">
                  <a:solidFill>
                    <a:srgbClr val="339933"/>
                  </a:solidFill>
                  <a:ea typeface="宋体" pitchFamily="2" charset="-122"/>
                </a:rPr>
                <a:t>,</a:t>
              </a:r>
              <a:r>
                <a:rPr lang="en-US" altLang="zh-CN" b="1" i="1">
                  <a:solidFill>
                    <a:srgbClr val="339933"/>
                  </a:solidFill>
                  <a:ea typeface="宋体" pitchFamily="2" charset="-122"/>
                </a:rPr>
                <a:t>X</a:t>
              </a:r>
              <a:r>
                <a:rPr lang="en-US" altLang="zh-CN" b="1" baseline="-25000">
                  <a:solidFill>
                    <a:srgbClr val="339933"/>
                  </a:solidFill>
                  <a:ea typeface="宋体" pitchFamily="2" charset="-122"/>
                </a:rPr>
                <a:t>2</a:t>
              </a:r>
              <a:r>
                <a:rPr lang="en-US" altLang="zh-CN" b="1">
                  <a:solidFill>
                    <a:srgbClr val="339933"/>
                  </a:solidFill>
                  <a:ea typeface="宋体" pitchFamily="2" charset="-122"/>
                </a:rPr>
                <a:t>,…</a:t>
              </a:r>
              <a:r>
                <a:rPr lang="en-US" altLang="zh-CN" b="1" i="1">
                  <a:solidFill>
                    <a:srgbClr val="339933"/>
                  </a:solidFill>
                  <a:ea typeface="宋体" pitchFamily="2" charset="-122"/>
                </a:rPr>
                <a:t>X</a:t>
              </a:r>
              <a:r>
                <a:rPr lang="en-US" altLang="zh-CN" b="1" i="1" baseline="-25000">
                  <a:solidFill>
                    <a:srgbClr val="339933"/>
                  </a:solidFill>
                  <a:ea typeface="宋体" pitchFamily="2" charset="-122"/>
                </a:rPr>
                <a:t>n</a:t>
              </a:r>
              <a:r>
                <a:rPr lang="en-US" altLang="zh-CN" b="1">
                  <a:solidFill>
                    <a:srgbClr val="339933"/>
                  </a:solidFill>
                  <a:ea typeface="宋体" pitchFamily="2" charset="-122"/>
                </a:rPr>
                <a:t>)</a:t>
              </a:r>
              <a:r>
                <a:rPr lang="en-US" altLang="zh-CN" b="1">
                  <a:solidFill>
                    <a:schemeClr val="accent1"/>
                  </a:solidFill>
                  <a:ea typeface="宋体" pitchFamily="2" charset="-122"/>
                </a:rPr>
                <a:t>  </a:t>
              </a:r>
              <a:r>
                <a:rPr lang="zh-CN" altLang="en-US" b="1">
                  <a:ea typeface="宋体" pitchFamily="2" charset="-122"/>
                </a:rPr>
                <a:t>， 每当有了样本，就代入该函数中算出一个值，用来作为    的估计值 </a:t>
              </a:r>
              <a:r>
                <a:rPr lang="en-US" altLang="zh-CN" b="1">
                  <a:ea typeface="宋体" pitchFamily="2" charset="-122"/>
                </a:rPr>
                <a:t>.</a:t>
              </a:r>
            </a:p>
          </p:txBody>
        </p:sp>
        <p:graphicFrame>
          <p:nvGraphicFramePr>
            <p:cNvPr id="5124" name="Object 10"/>
            <p:cNvGraphicFramePr>
              <a:graphicFrameLocks noChangeAspect="1"/>
            </p:cNvGraphicFramePr>
            <p:nvPr/>
          </p:nvGraphicFramePr>
          <p:xfrm>
            <a:off x="748" y="1298"/>
            <a:ext cx="270" cy="290"/>
          </p:xfrm>
          <a:graphic>
            <a:graphicData uri="http://schemas.openxmlformats.org/presentationml/2006/ole">
              <p:oleObj spid="_x0000_s5131" name="公式" r:id="rId4" imgW="142920" imgH="152280" progId="Equation.3">
                <p:embed/>
              </p:oleObj>
            </a:graphicData>
          </a:graphic>
        </p:graphicFrame>
      </p:grpSp>
      <p:sp>
        <p:nvSpPr>
          <p:cNvPr id="1625099" name="Rectangle 11"/>
          <p:cNvSpPr>
            <a:spLocks noChangeArrowheads="1"/>
          </p:cNvSpPr>
          <p:nvPr/>
        </p:nvSpPr>
        <p:spPr bwMode="auto">
          <a:xfrm>
            <a:off x="1412875" y="4941888"/>
            <a:ext cx="5329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b="1">
                <a:ea typeface="宋体" pitchFamily="2" charset="-122"/>
              </a:rPr>
              <a:t>把样本值代入</a:t>
            </a:r>
            <a:r>
              <a:rPr lang="en-US" altLang="zh-CN" b="1" i="1">
                <a:solidFill>
                  <a:srgbClr val="339933"/>
                </a:solidFill>
                <a:ea typeface="宋体" pitchFamily="2" charset="-122"/>
              </a:rPr>
              <a:t>T</a:t>
            </a:r>
            <a:r>
              <a:rPr lang="en-US" altLang="zh-CN" b="1">
                <a:solidFill>
                  <a:srgbClr val="339933"/>
                </a:solidFill>
                <a:ea typeface="宋体" pitchFamily="2" charset="-122"/>
              </a:rPr>
              <a:t>(</a:t>
            </a:r>
            <a:r>
              <a:rPr lang="en-US" altLang="zh-CN" b="1" i="1">
                <a:solidFill>
                  <a:srgbClr val="339933"/>
                </a:solidFill>
                <a:ea typeface="宋体" pitchFamily="2" charset="-122"/>
              </a:rPr>
              <a:t>X</a:t>
            </a:r>
            <a:r>
              <a:rPr lang="en-US" altLang="zh-CN" b="1" baseline="-25000">
                <a:solidFill>
                  <a:srgbClr val="339933"/>
                </a:solidFill>
                <a:ea typeface="宋体" pitchFamily="2" charset="-122"/>
              </a:rPr>
              <a:t>1</a:t>
            </a:r>
            <a:r>
              <a:rPr lang="en-US" altLang="zh-CN" b="1">
                <a:solidFill>
                  <a:srgbClr val="339933"/>
                </a:solidFill>
                <a:ea typeface="宋体" pitchFamily="2" charset="-122"/>
              </a:rPr>
              <a:t>,</a:t>
            </a:r>
            <a:r>
              <a:rPr lang="en-US" altLang="zh-CN" b="1" i="1">
                <a:solidFill>
                  <a:srgbClr val="339933"/>
                </a:solidFill>
                <a:ea typeface="宋体" pitchFamily="2" charset="-122"/>
              </a:rPr>
              <a:t>X</a:t>
            </a:r>
            <a:r>
              <a:rPr lang="en-US" altLang="zh-CN" b="1" baseline="-25000">
                <a:solidFill>
                  <a:srgbClr val="339933"/>
                </a:solidFill>
                <a:ea typeface="宋体" pitchFamily="2" charset="-122"/>
              </a:rPr>
              <a:t>2</a:t>
            </a:r>
            <a:r>
              <a:rPr lang="en-US" altLang="zh-CN" b="1">
                <a:solidFill>
                  <a:srgbClr val="339933"/>
                </a:solidFill>
                <a:ea typeface="宋体" pitchFamily="2" charset="-122"/>
              </a:rPr>
              <a:t>,…</a:t>
            </a:r>
            <a:r>
              <a:rPr lang="en-US" altLang="zh-CN" b="1" i="1">
                <a:solidFill>
                  <a:srgbClr val="339933"/>
                </a:solidFill>
                <a:ea typeface="宋体" pitchFamily="2" charset="-122"/>
              </a:rPr>
              <a:t>X</a:t>
            </a:r>
            <a:r>
              <a:rPr lang="en-US" altLang="zh-CN" b="1" i="1" baseline="-25000">
                <a:solidFill>
                  <a:srgbClr val="339933"/>
                </a:solidFill>
                <a:ea typeface="宋体" pitchFamily="2" charset="-122"/>
              </a:rPr>
              <a:t>n</a:t>
            </a:r>
            <a:r>
              <a:rPr lang="en-US" altLang="zh-CN" b="1">
                <a:solidFill>
                  <a:srgbClr val="339933"/>
                </a:solidFill>
                <a:ea typeface="宋体" pitchFamily="2" charset="-122"/>
              </a:rPr>
              <a:t>)</a:t>
            </a:r>
            <a:r>
              <a:rPr lang="en-US" altLang="zh-CN" b="1">
                <a:ea typeface="宋体" pitchFamily="2" charset="-122"/>
              </a:rPr>
              <a:t> </a:t>
            </a:r>
            <a:r>
              <a:rPr lang="zh-CN" altLang="en-US" b="1">
                <a:ea typeface="宋体" pitchFamily="2" charset="-122"/>
              </a:rPr>
              <a:t>中，</a:t>
            </a:r>
          </a:p>
        </p:txBody>
      </p:sp>
      <p:sp>
        <p:nvSpPr>
          <p:cNvPr id="1625100" name="Rectangle 12"/>
          <p:cNvSpPr>
            <a:spLocks noChangeArrowheads="1"/>
          </p:cNvSpPr>
          <p:nvPr/>
        </p:nvSpPr>
        <p:spPr bwMode="auto">
          <a:xfrm>
            <a:off x="765175" y="5561013"/>
            <a:ext cx="1428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b="1">
                <a:solidFill>
                  <a:schemeClr val="accent2"/>
                </a:solidFill>
                <a:ea typeface="宋体" pitchFamily="2" charset="-122"/>
              </a:rPr>
              <a:t>估计值</a:t>
            </a:r>
            <a:r>
              <a:rPr lang="zh-CN" altLang="en-US" b="1">
                <a:ea typeface="宋体" pitchFamily="2" charset="-122"/>
              </a:rPr>
              <a:t> </a:t>
            </a:r>
            <a:r>
              <a:rPr lang="en-US" altLang="zh-CN" b="1">
                <a:ea typeface="宋体" pitchFamily="2" charset="-122"/>
              </a:rPr>
              <a:t>.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489075" y="4265613"/>
            <a:ext cx="6169025" cy="574675"/>
            <a:chOff x="660" y="2060"/>
            <a:chExt cx="3886" cy="362"/>
          </a:xfrm>
        </p:grpSpPr>
        <p:sp>
          <p:nvSpPr>
            <p:cNvPr id="5134" name="Rectangle 14"/>
            <p:cNvSpPr>
              <a:spLocks noChangeArrowheads="1"/>
            </p:cNvSpPr>
            <p:nvPr/>
          </p:nvSpPr>
          <p:spPr bwMode="auto">
            <a:xfrm>
              <a:off x="660" y="2060"/>
              <a:ext cx="237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b="1" i="1">
                  <a:solidFill>
                    <a:srgbClr val="339933"/>
                  </a:solidFill>
                  <a:ea typeface="宋体" pitchFamily="2" charset="-122"/>
                </a:rPr>
                <a:t>T</a:t>
              </a:r>
              <a:r>
                <a:rPr lang="en-US" altLang="zh-CN" b="1">
                  <a:solidFill>
                    <a:srgbClr val="339933"/>
                  </a:solidFill>
                  <a:ea typeface="宋体" pitchFamily="2" charset="-122"/>
                </a:rPr>
                <a:t>(</a:t>
              </a:r>
              <a:r>
                <a:rPr lang="en-US" altLang="zh-CN" b="1" i="1">
                  <a:solidFill>
                    <a:srgbClr val="339933"/>
                  </a:solidFill>
                  <a:ea typeface="宋体" pitchFamily="2" charset="-122"/>
                </a:rPr>
                <a:t>X</a:t>
              </a:r>
              <a:r>
                <a:rPr lang="en-US" altLang="zh-CN" b="1" baseline="-25000">
                  <a:solidFill>
                    <a:srgbClr val="339933"/>
                  </a:solidFill>
                  <a:ea typeface="宋体" pitchFamily="2" charset="-122"/>
                </a:rPr>
                <a:t>1</a:t>
              </a:r>
              <a:r>
                <a:rPr lang="en-US" altLang="zh-CN" b="1">
                  <a:solidFill>
                    <a:srgbClr val="339933"/>
                  </a:solidFill>
                  <a:ea typeface="宋体" pitchFamily="2" charset="-122"/>
                </a:rPr>
                <a:t>,</a:t>
              </a:r>
              <a:r>
                <a:rPr lang="en-US" altLang="zh-CN" b="1" i="1">
                  <a:solidFill>
                    <a:srgbClr val="339933"/>
                  </a:solidFill>
                  <a:ea typeface="宋体" pitchFamily="2" charset="-122"/>
                </a:rPr>
                <a:t>X</a:t>
              </a:r>
              <a:r>
                <a:rPr lang="en-US" altLang="zh-CN" b="1" baseline="-25000">
                  <a:solidFill>
                    <a:srgbClr val="339933"/>
                  </a:solidFill>
                  <a:ea typeface="宋体" pitchFamily="2" charset="-122"/>
                </a:rPr>
                <a:t>2</a:t>
              </a:r>
              <a:r>
                <a:rPr lang="en-US" altLang="zh-CN" b="1">
                  <a:solidFill>
                    <a:srgbClr val="339933"/>
                  </a:solidFill>
                  <a:ea typeface="宋体" pitchFamily="2" charset="-122"/>
                </a:rPr>
                <a:t>,…</a:t>
              </a:r>
              <a:r>
                <a:rPr lang="en-US" altLang="zh-CN" b="1" i="1">
                  <a:solidFill>
                    <a:srgbClr val="339933"/>
                  </a:solidFill>
                  <a:ea typeface="宋体" pitchFamily="2" charset="-122"/>
                </a:rPr>
                <a:t>X</a:t>
              </a:r>
              <a:r>
                <a:rPr lang="en-US" altLang="zh-CN" b="1" i="1" baseline="-25000">
                  <a:solidFill>
                    <a:srgbClr val="339933"/>
                  </a:solidFill>
                  <a:ea typeface="宋体" pitchFamily="2" charset="-122"/>
                </a:rPr>
                <a:t>n</a:t>
              </a:r>
              <a:r>
                <a:rPr lang="en-US" altLang="zh-CN" b="1">
                  <a:solidFill>
                    <a:srgbClr val="339933"/>
                  </a:solidFill>
                  <a:ea typeface="宋体" pitchFamily="2" charset="-122"/>
                </a:rPr>
                <a:t>)</a:t>
              </a:r>
              <a:r>
                <a:rPr lang="en-US" altLang="zh-CN" b="1">
                  <a:solidFill>
                    <a:schemeClr val="accent1"/>
                  </a:solidFill>
                  <a:ea typeface="宋体" pitchFamily="2" charset="-122"/>
                </a:rPr>
                <a:t> </a:t>
              </a:r>
              <a:r>
                <a:rPr lang="zh-CN" altLang="en-US" b="1">
                  <a:ea typeface="宋体" pitchFamily="2" charset="-122"/>
                </a:rPr>
                <a:t>称为参数</a:t>
              </a:r>
            </a:p>
          </p:txBody>
        </p:sp>
        <p:graphicFrame>
          <p:nvGraphicFramePr>
            <p:cNvPr id="5123" name="Object 15"/>
            <p:cNvGraphicFramePr>
              <a:graphicFrameLocks noChangeAspect="1"/>
            </p:cNvGraphicFramePr>
            <p:nvPr/>
          </p:nvGraphicFramePr>
          <p:xfrm>
            <a:off x="2971" y="2132"/>
            <a:ext cx="269" cy="290"/>
          </p:xfrm>
          <a:graphic>
            <a:graphicData uri="http://schemas.openxmlformats.org/presentationml/2006/ole">
              <p:oleObj spid="_x0000_s5132" name="公式" r:id="rId5" imgW="142920" imgH="152280" progId="Equation.3">
                <p:embed/>
              </p:oleObj>
            </a:graphicData>
          </a:graphic>
        </p:graphicFrame>
        <p:sp>
          <p:nvSpPr>
            <p:cNvPr id="5135" name="Rectangle 16"/>
            <p:cNvSpPr>
              <a:spLocks noChangeArrowheads="1"/>
            </p:cNvSpPr>
            <p:nvPr/>
          </p:nvSpPr>
          <p:spPr bwMode="auto">
            <a:xfrm>
              <a:off x="3310" y="2060"/>
              <a:ext cx="12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b="1">
                  <a:ea typeface="宋体" pitchFamily="2" charset="-122"/>
                </a:rPr>
                <a:t>的</a:t>
              </a:r>
              <a:r>
                <a:rPr lang="zh-CN" altLang="en-US" b="1">
                  <a:solidFill>
                    <a:srgbClr val="3366CC"/>
                  </a:solidFill>
                  <a:ea typeface="宋体" pitchFamily="2" charset="-122"/>
                </a:rPr>
                <a:t>估计量</a:t>
              </a:r>
              <a:r>
                <a:rPr lang="zh-CN" altLang="en-US" b="1">
                  <a:ea typeface="宋体" pitchFamily="2" charset="-122"/>
                </a:rPr>
                <a:t>，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381750" y="4913313"/>
            <a:ext cx="2406650" cy="576262"/>
            <a:chOff x="3742" y="2251"/>
            <a:chExt cx="1516" cy="363"/>
          </a:xfrm>
        </p:grpSpPr>
        <p:graphicFrame>
          <p:nvGraphicFramePr>
            <p:cNvPr id="5122" name="Object 18"/>
            <p:cNvGraphicFramePr>
              <a:graphicFrameLocks noChangeAspect="1"/>
            </p:cNvGraphicFramePr>
            <p:nvPr/>
          </p:nvGraphicFramePr>
          <p:xfrm>
            <a:off x="4241" y="2324"/>
            <a:ext cx="269" cy="290"/>
          </p:xfrm>
          <a:graphic>
            <a:graphicData uri="http://schemas.openxmlformats.org/presentationml/2006/ole">
              <p:oleObj spid="_x0000_s5133" name="公式" r:id="rId6" imgW="142920" imgH="152280" progId="Equation.3">
                <p:embed/>
              </p:oleObj>
            </a:graphicData>
          </a:graphic>
        </p:graphicFrame>
        <p:sp>
          <p:nvSpPr>
            <p:cNvPr id="5133" name="Rectangle 19"/>
            <p:cNvSpPr>
              <a:spLocks noChangeArrowheads="1"/>
            </p:cNvSpPr>
            <p:nvPr/>
          </p:nvSpPr>
          <p:spPr bwMode="auto">
            <a:xfrm>
              <a:off x="3742" y="2251"/>
              <a:ext cx="15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b="1">
                  <a:ea typeface="宋体" pitchFamily="2" charset="-122"/>
                </a:rPr>
                <a:t>得到     的一个</a:t>
              </a:r>
              <a:endParaRPr lang="zh-CN" altLang="en-US" b="1">
                <a:solidFill>
                  <a:schemeClr val="accent2"/>
                </a:solidFill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5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5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2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5092" grpId="0" autoUpdateAnimBg="0"/>
      <p:bldP spid="1625099" grpId="0" autoUpdateAnimBg="0"/>
      <p:bldP spid="1625100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xfw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41550"/>
            <a:ext cx="4419600" cy="3203575"/>
          </a:xfrm>
          <a:prstGeom prst="rect">
            <a:avLst/>
          </a:prstGeom>
          <a:noFill/>
        </p:spPr>
      </p:pic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5334000" y="1304925"/>
            <a:ext cx="3276600" cy="1795463"/>
            <a:chOff x="3360" y="572"/>
            <a:chExt cx="2064" cy="1131"/>
          </a:xfrm>
        </p:grpSpPr>
        <p:sp>
          <p:nvSpPr>
            <p:cNvPr id="72709" name="Rectangle 5"/>
            <p:cNvSpPr>
              <a:spLocks noChangeArrowheads="1"/>
            </p:cNvSpPr>
            <p:nvPr/>
          </p:nvSpPr>
          <p:spPr bwMode="auto">
            <a:xfrm>
              <a:off x="3792" y="891"/>
              <a:ext cx="1632" cy="794"/>
            </a:xfrm>
            <a:prstGeom prst="rect">
              <a:avLst/>
            </a:prstGeom>
            <a:solidFill>
              <a:srgbClr val="0066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lang="en-US" altLang="zh-CN" sz="3200" b="1"/>
                <a:t>     </a:t>
              </a:r>
              <a:r>
                <a:rPr lang="zh-CN" altLang="en-US" sz="3200" b="1"/>
                <a:t>分布的上    分位数</a:t>
              </a:r>
            </a:p>
          </p:txBody>
        </p:sp>
        <p:graphicFrame>
          <p:nvGraphicFramePr>
            <p:cNvPr id="72710" name="Object 6"/>
            <p:cNvGraphicFramePr>
              <a:graphicFrameLocks noChangeAspect="1"/>
            </p:cNvGraphicFramePr>
            <p:nvPr/>
          </p:nvGraphicFramePr>
          <p:xfrm>
            <a:off x="5161" y="1000"/>
            <a:ext cx="263" cy="244"/>
          </p:xfrm>
          <a:graphic>
            <a:graphicData uri="http://schemas.openxmlformats.org/presentationml/2006/ole">
              <p:oleObj spid="_x0000_s288784" name="公式" r:id="rId4" imgW="3651840" imgH="3344040" progId="Equation.3">
                <p:embed/>
              </p:oleObj>
            </a:graphicData>
          </a:graphic>
        </p:graphicFrame>
        <p:graphicFrame>
          <p:nvGraphicFramePr>
            <p:cNvPr id="72711" name="Object 7"/>
            <p:cNvGraphicFramePr>
              <a:graphicFrameLocks noChangeAspect="1"/>
            </p:cNvGraphicFramePr>
            <p:nvPr/>
          </p:nvGraphicFramePr>
          <p:xfrm>
            <a:off x="4656" y="1268"/>
            <a:ext cx="758" cy="435"/>
          </p:xfrm>
          <a:graphic>
            <a:graphicData uri="http://schemas.openxmlformats.org/presentationml/2006/ole">
              <p:oleObj spid="_x0000_s288785" name="公式" r:id="rId5" imgW="10058760" imgH="5783040" progId="Equation.3">
                <p:embed/>
              </p:oleObj>
            </a:graphicData>
          </a:graphic>
        </p:graphicFrame>
        <p:graphicFrame>
          <p:nvGraphicFramePr>
            <p:cNvPr id="72712" name="Object 8"/>
            <p:cNvGraphicFramePr>
              <a:graphicFrameLocks noChangeAspect="1"/>
            </p:cNvGraphicFramePr>
            <p:nvPr/>
          </p:nvGraphicFramePr>
          <p:xfrm>
            <a:off x="3803" y="886"/>
            <a:ext cx="370" cy="421"/>
          </p:xfrm>
          <a:graphic>
            <a:graphicData uri="http://schemas.openxmlformats.org/presentationml/2006/ole">
              <p:oleObj spid="_x0000_s288786" name="公式" r:id="rId6" imgW="4872240" imgH="5478120" progId="Equation.3">
                <p:embed/>
              </p:oleObj>
            </a:graphicData>
          </a:graphic>
        </p:graphicFrame>
        <p:sp>
          <p:nvSpPr>
            <p:cNvPr id="72713" name="Rectangle 9"/>
            <p:cNvSpPr>
              <a:spLocks noChangeArrowheads="1"/>
            </p:cNvSpPr>
            <p:nvPr/>
          </p:nvSpPr>
          <p:spPr bwMode="auto">
            <a:xfrm>
              <a:off x="3778" y="572"/>
              <a:ext cx="1646" cy="365"/>
            </a:xfrm>
            <a:prstGeom prst="rect">
              <a:avLst/>
            </a:prstGeom>
            <a:solidFill>
              <a:srgbClr val="0066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lang="zh-CN" altLang="en-US" sz="3200" b="1"/>
                <a:t>自由度为</a:t>
              </a:r>
              <a:r>
                <a:rPr lang="en-US" altLang="zh-CN" sz="3200" b="1"/>
                <a:t>n</a:t>
              </a:r>
              <a:r>
                <a:rPr lang="zh-CN" altLang="en-US" sz="3200" b="1"/>
                <a:t>的</a:t>
              </a:r>
            </a:p>
          </p:txBody>
        </p:sp>
        <p:sp>
          <p:nvSpPr>
            <p:cNvPr id="72725" name="AutoShape 21"/>
            <p:cNvSpPr>
              <a:spLocks noChangeArrowheads="1"/>
            </p:cNvSpPr>
            <p:nvPr/>
          </p:nvSpPr>
          <p:spPr bwMode="auto">
            <a:xfrm rot="-1894750">
              <a:off x="3360" y="1116"/>
              <a:ext cx="336" cy="192"/>
            </a:xfrm>
            <a:prstGeom prst="left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606800" y="4257675"/>
            <a:ext cx="893763" cy="461963"/>
            <a:chOff x="2509" y="2116"/>
            <a:chExt cx="563" cy="291"/>
          </a:xfrm>
        </p:grpSpPr>
        <p:graphicFrame>
          <p:nvGraphicFramePr>
            <p:cNvPr id="72729" name="Object 25"/>
            <p:cNvGraphicFramePr>
              <a:graphicFrameLocks noChangeAspect="1"/>
            </p:cNvGraphicFramePr>
            <p:nvPr/>
          </p:nvGraphicFramePr>
          <p:xfrm>
            <a:off x="2832" y="2116"/>
            <a:ext cx="240" cy="220"/>
          </p:xfrm>
          <a:graphic>
            <a:graphicData uri="http://schemas.openxmlformats.org/presentationml/2006/ole">
              <p:oleObj spid="_x0000_s288787" name="Equation" r:id="rId7" imgW="142920" imgH="133560" progId="Equation.3">
                <p:embed/>
              </p:oleObj>
            </a:graphicData>
          </a:graphic>
        </p:graphicFrame>
        <p:sp>
          <p:nvSpPr>
            <p:cNvPr id="72730" name="AutoShape 26"/>
            <p:cNvSpPr>
              <a:spLocks noChangeArrowheads="1"/>
            </p:cNvSpPr>
            <p:nvPr/>
          </p:nvSpPr>
          <p:spPr bwMode="auto">
            <a:xfrm rot="-1661596">
              <a:off x="2509" y="2352"/>
              <a:ext cx="362" cy="55"/>
            </a:xfrm>
            <a:prstGeom prst="leftArrow">
              <a:avLst>
                <a:gd name="adj1" fmla="val 50000"/>
                <a:gd name="adj2" fmla="val 164545"/>
              </a:avLst>
            </a:prstGeom>
            <a:solidFill>
              <a:srgbClr val="FF5050"/>
            </a:solidFill>
            <a:ln w="9525">
              <a:solidFill>
                <a:srgbClr val="FF5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5843588" y="3571875"/>
            <a:ext cx="2832100" cy="1693863"/>
            <a:chOff x="3500" y="1909"/>
            <a:chExt cx="1784" cy="1067"/>
          </a:xfrm>
        </p:grpSpPr>
        <p:graphicFrame>
          <p:nvGraphicFramePr>
            <p:cNvPr id="72732" name="Object 28"/>
            <p:cNvGraphicFramePr>
              <a:graphicFrameLocks noChangeAspect="1"/>
            </p:cNvGraphicFramePr>
            <p:nvPr/>
          </p:nvGraphicFramePr>
          <p:xfrm>
            <a:off x="3500" y="2672"/>
            <a:ext cx="1784" cy="304"/>
          </p:xfrm>
          <a:graphic>
            <a:graphicData uri="http://schemas.openxmlformats.org/presentationml/2006/ole">
              <p:oleObj spid="_x0000_s288788" name="Equation" r:id="rId8" imgW="68027760" imgH="11575800" progId="">
                <p:embed/>
              </p:oleObj>
            </a:graphicData>
          </a:graphic>
        </p:graphicFrame>
        <p:graphicFrame>
          <p:nvGraphicFramePr>
            <p:cNvPr id="72733" name="Object 29"/>
            <p:cNvGraphicFramePr>
              <a:graphicFrameLocks noChangeAspect="1"/>
            </p:cNvGraphicFramePr>
            <p:nvPr/>
          </p:nvGraphicFramePr>
          <p:xfrm>
            <a:off x="3858" y="1909"/>
            <a:ext cx="1008" cy="296"/>
          </p:xfrm>
          <a:graphic>
            <a:graphicData uri="http://schemas.openxmlformats.org/presentationml/2006/ole">
              <p:oleObj spid="_x0000_s288789" name="Equation" r:id="rId9" imgW="38433240" imgH="11270880" progId="">
                <p:embed/>
              </p:oleObj>
            </a:graphicData>
          </a:graphic>
        </p:graphicFrame>
        <p:graphicFrame>
          <p:nvGraphicFramePr>
            <p:cNvPr id="72734" name="Object 30"/>
            <p:cNvGraphicFramePr>
              <a:graphicFrameLocks noChangeAspect="1"/>
            </p:cNvGraphicFramePr>
            <p:nvPr/>
          </p:nvGraphicFramePr>
          <p:xfrm>
            <a:off x="4286" y="2320"/>
            <a:ext cx="152" cy="248"/>
          </p:xfrm>
          <a:graphic>
            <a:graphicData uri="http://schemas.openxmlformats.org/presentationml/2006/ole">
              <p:oleObj spid="_x0000_s288790" name="Equation" r:id="rId10" imgW="241195" imgH="393529" progId="">
                <p:embed/>
              </p:oleObj>
            </a:graphicData>
          </a:graphic>
        </p:graphicFrame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ffw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2205038"/>
            <a:ext cx="4152900" cy="3094037"/>
          </a:xfrm>
          <a:prstGeom prst="rect">
            <a:avLst/>
          </a:prstGeom>
          <a:noFill/>
        </p:spPr>
      </p:pic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960938" y="1196975"/>
            <a:ext cx="3581400" cy="1874838"/>
            <a:chOff x="3216" y="1872"/>
            <a:chExt cx="2256" cy="1181"/>
          </a:xfrm>
        </p:grpSpPr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547" y="1872"/>
              <a:ext cx="1925" cy="1181"/>
              <a:chOff x="3408" y="1891"/>
              <a:chExt cx="1925" cy="1181"/>
            </a:xfrm>
          </p:grpSpPr>
          <p:sp>
            <p:nvSpPr>
              <p:cNvPr id="73732" name="Rectangle 4"/>
              <p:cNvSpPr>
                <a:spLocks noChangeArrowheads="1"/>
              </p:cNvSpPr>
              <p:nvPr/>
            </p:nvSpPr>
            <p:spPr bwMode="auto">
              <a:xfrm>
                <a:off x="3408" y="2256"/>
                <a:ext cx="1920" cy="794"/>
              </a:xfrm>
              <a:prstGeom prst="rect">
                <a:avLst/>
              </a:prstGeom>
              <a:solidFill>
                <a:srgbClr val="0066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eaLnBrk="1" hangingPunct="1">
                  <a:lnSpc>
                    <a:spcPct val="120000"/>
                  </a:lnSpc>
                </a:pPr>
                <a:r>
                  <a:rPr lang="en-US" altLang="zh-CN" sz="3200" b="1" i="1"/>
                  <a:t>F</a:t>
                </a:r>
                <a:r>
                  <a:rPr lang="zh-CN" altLang="en-US" sz="3200" b="1"/>
                  <a:t>分布的上     分位数</a:t>
                </a:r>
              </a:p>
            </p:txBody>
          </p:sp>
          <p:graphicFrame>
            <p:nvGraphicFramePr>
              <p:cNvPr id="134148" name="Object 4"/>
              <p:cNvGraphicFramePr>
                <a:graphicFrameLocks noChangeAspect="1"/>
              </p:cNvGraphicFramePr>
              <p:nvPr/>
            </p:nvGraphicFramePr>
            <p:xfrm>
              <a:off x="4656" y="2373"/>
              <a:ext cx="288" cy="267"/>
            </p:xfrm>
            <a:graphic>
              <a:graphicData uri="http://schemas.openxmlformats.org/presentationml/2006/ole">
                <p:oleObj spid="_x0000_s289806" name="公式" r:id="rId4" imgW="3651840" imgH="3344040" progId="Equation.3">
                  <p:embed/>
                </p:oleObj>
              </a:graphicData>
            </a:graphic>
          </p:graphicFrame>
          <p:graphicFrame>
            <p:nvGraphicFramePr>
              <p:cNvPr id="134149" name="Object 5"/>
              <p:cNvGraphicFramePr>
                <a:graphicFrameLocks noChangeAspect="1"/>
              </p:cNvGraphicFramePr>
              <p:nvPr/>
            </p:nvGraphicFramePr>
            <p:xfrm>
              <a:off x="4032" y="2662"/>
              <a:ext cx="1136" cy="410"/>
            </p:xfrm>
            <a:graphic>
              <a:graphicData uri="http://schemas.openxmlformats.org/presentationml/2006/ole">
                <p:oleObj spid="_x0000_s289807" name="公式" r:id="rId5" imgW="15245640" imgH="5478120" progId="Equation.3">
                  <p:embed/>
                </p:oleObj>
              </a:graphicData>
            </a:graphic>
          </p:graphicFrame>
          <p:sp>
            <p:nvSpPr>
              <p:cNvPr id="73735" name="Rectangle 7"/>
              <p:cNvSpPr>
                <a:spLocks noChangeArrowheads="1"/>
              </p:cNvSpPr>
              <p:nvPr/>
            </p:nvSpPr>
            <p:spPr bwMode="auto">
              <a:xfrm>
                <a:off x="3416" y="1891"/>
                <a:ext cx="1917" cy="365"/>
              </a:xfrm>
              <a:prstGeom prst="rect">
                <a:avLst/>
              </a:prstGeom>
              <a:solidFill>
                <a:srgbClr val="0066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r>
                  <a:rPr lang="zh-CN" altLang="en-US" sz="3200" b="1"/>
                  <a:t>自由度为</a:t>
                </a:r>
                <a:r>
                  <a:rPr lang="en-US" altLang="zh-CN" sz="3200" b="1" i="1"/>
                  <a:t>n</a:t>
                </a:r>
                <a:r>
                  <a:rPr lang="en-US" altLang="zh-CN" sz="3200" b="1" baseline="-25000"/>
                  <a:t>1</a:t>
                </a:r>
                <a:r>
                  <a:rPr lang="en-US" altLang="zh-CN" sz="3200" b="1"/>
                  <a:t>,</a:t>
                </a:r>
                <a:r>
                  <a:rPr lang="en-US" altLang="zh-CN" sz="3200" b="1" i="1"/>
                  <a:t>n</a:t>
                </a:r>
                <a:r>
                  <a:rPr lang="en-US" altLang="zh-CN" sz="3200" b="1" baseline="-25000"/>
                  <a:t>2</a:t>
                </a:r>
                <a:r>
                  <a:rPr lang="zh-CN" altLang="en-US" sz="3200" b="1"/>
                  <a:t>的</a:t>
                </a:r>
              </a:p>
            </p:txBody>
          </p:sp>
        </p:grpSp>
        <p:sp>
          <p:nvSpPr>
            <p:cNvPr id="73747" name="AutoShape 19"/>
            <p:cNvSpPr>
              <a:spLocks noChangeArrowheads="1"/>
            </p:cNvSpPr>
            <p:nvPr/>
          </p:nvSpPr>
          <p:spPr bwMode="auto">
            <a:xfrm rot="-1894750">
              <a:off x="3216" y="2496"/>
              <a:ext cx="336" cy="192"/>
            </a:xfrm>
            <a:prstGeom prst="left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132138" y="4221163"/>
            <a:ext cx="893762" cy="461962"/>
            <a:chOff x="2509" y="2116"/>
            <a:chExt cx="563" cy="291"/>
          </a:xfrm>
        </p:grpSpPr>
        <p:graphicFrame>
          <p:nvGraphicFramePr>
            <p:cNvPr id="134147" name="Object 3"/>
            <p:cNvGraphicFramePr>
              <a:graphicFrameLocks noChangeAspect="1"/>
            </p:cNvGraphicFramePr>
            <p:nvPr/>
          </p:nvGraphicFramePr>
          <p:xfrm>
            <a:off x="2832" y="2116"/>
            <a:ext cx="240" cy="220"/>
          </p:xfrm>
          <a:graphic>
            <a:graphicData uri="http://schemas.openxmlformats.org/presentationml/2006/ole">
              <p:oleObj spid="_x0000_s289808" name="Equation" r:id="rId6" imgW="3651840" imgH="3344040" progId="Equation.3">
                <p:embed/>
              </p:oleObj>
            </a:graphicData>
          </a:graphic>
        </p:graphicFrame>
        <p:sp>
          <p:nvSpPr>
            <p:cNvPr id="73751" name="AutoShape 23"/>
            <p:cNvSpPr>
              <a:spLocks noChangeArrowheads="1"/>
            </p:cNvSpPr>
            <p:nvPr/>
          </p:nvSpPr>
          <p:spPr bwMode="auto">
            <a:xfrm rot="-1661596">
              <a:off x="2509" y="2352"/>
              <a:ext cx="362" cy="55"/>
            </a:xfrm>
            <a:prstGeom prst="leftArrow">
              <a:avLst>
                <a:gd name="adj1" fmla="val 50000"/>
                <a:gd name="adj2" fmla="val 164545"/>
              </a:avLst>
            </a:prstGeom>
            <a:solidFill>
              <a:srgbClr val="FF5050"/>
            </a:solidFill>
            <a:ln w="9525">
              <a:solidFill>
                <a:srgbClr val="FF5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5291138" y="4097338"/>
            <a:ext cx="3175000" cy="1636712"/>
            <a:chOff x="3424" y="1900"/>
            <a:chExt cx="2000" cy="1031"/>
          </a:xfrm>
        </p:grpSpPr>
        <p:graphicFrame>
          <p:nvGraphicFramePr>
            <p:cNvPr id="134144" name="Object 0"/>
            <p:cNvGraphicFramePr>
              <a:graphicFrameLocks noChangeAspect="1"/>
            </p:cNvGraphicFramePr>
            <p:nvPr/>
          </p:nvGraphicFramePr>
          <p:xfrm>
            <a:off x="3855" y="1900"/>
            <a:ext cx="1248" cy="272"/>
          </p:xfrm>
          <a:graphic>
            <a:graphicData uri="http://schemas.openxmlformats.org/presentationml/2006/ole">
              <p:oleObj spid="_x0000_s289809" name="Equation" r:id="rId7" imgW="47586240" imgH="10356120" progId="">
                <p:embed/>
              </p:oleObj>
            </a:graphicData>
          </a:graphic>
        </p:graphicFrame>
        <p:graphicFrame>
          <p:nvGraphicFramePr>
            <p:cNvPr id="134145" name="Object 1"/>
            <p:cNvGraphicFramePr>
              <a:graphicFrameLocks noChangeAspect="1"/>
            </p:cNvGraphicFramePr>
            <p:nvPr/>
          </p:nvGraphicFramePr>
          <p:xfrm>
            <a:off x="4301" y="2299"/>
            <a:ext cx="152" cy="248"/>
          </p:xfrm>
          <a:graphic>
            <a:graphicData uri="http://schemas.openxmlformats.org/presentationml/2006/ole">
              <p:oleObj spid="_x0000_s289810" name="Equation" r:id="rId8" imgW="241195" imgH="393529" progId="">
                <p:embed/>
              </p:oleObj>
            </a:graphicData>
          </a:graphic>
        </p:graphicFrame>
        <p:graphicFrame>
          <p:nvGraphicFramePr>
            <p:cNvPr id="134146" name="Object 2"/>
            <p:cNvGraphicFramePr>
              <a:graphicFrameLocks noChangeAspect="1"/>
            </p:cNvGraphicFramePr>
            <p:nvPr/>
          </p:nvGraphicFramePr>
          <p:xfrm>
            <a:off x="3424" y="2659"/>
            <a:ext cx="2000" cy="272"/>
          </p:xfrm>
          <a:graphic>
            <a:graphicData uri="http://schemas.openxmlformats.org/presentationml/2006/ole">
              <p:oleObj spid="_x0000_s289811" name="Equation" r:id="rId9" imgW="76265640" imgH="10356120" progId="">
                <p:embed/>
              </p:oleObj>
            </a:graphicData>
          </a:graphic>
        </p:graphicFrame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2946400" y="3116263"/>
            <a:ext cx="17827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3200" b="1"/>
              <a:t>~ </a:t>
            </a:r>
            <a:r>
              <a:rPr lang="en-US" altLang="zh-CN" sz="3200" b="1" i="1"/>
              <a:t>N</a:t>
            </a:r>
            <a:r>
              <a:rPr lang="en-US" altLang="zh-CN" sz="3200" b="1"/>
              <a:t>(0, 1)</a:t>
            </a:r>
            <a:endParaRPr lang="en-US" altLang="zh-CN" sz="3200" b="1">
              <a:latin typeface="宋体" pitchFamily="2" charset="-122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612900" y="2251075"/>
            <a:ext cx="3606800" cy="566738"/>
            <a:chOff x="1152" y="1485"/>
            <a:chExt cx="2272" cy="357"/>
          </a:xfrm>
        </p:grpSpPr>
        <p:graphicFrame>
          <p:nvGraphicFramePr>
            <p:cNvPr id="135173" name="Object 1029"/>
            <p:cNvGraphicFramePr>
              <a:graphicFrameLocks noChangeAspect="1"/>
            </p:cNvGraphicFramePr>
            <p:nvPr/>
          </p:nvGraphicFramePr>
          <p:xfrm>
            <a:off x="1513" y="1562"/>
            <a:ext cx="215" cy="280"/>
          </p:xfrm>
          <a:graphic>
            <a:graphicData uri="http://schemas.openxmlformats.org/presentationml/2006/ole">
              <p:oleObj spid="_x0000_s290832" name="公式" r:id="rId4" imgW="3041640" imgH="3953880" progId="Equation.3">
                <p:embed/>
              </p:oleObj>
            </a:graphicData>
          </a:graphic>
        </p:graphicFrame>
        <p:sp>
          <p:nvSpPr>
            <p:cNvPr id="78853" name="Rectangle 5"/>
            <p:cNvSpPr>
              <a:spLocks noChangeArrowheads="1"/>
            </p:cNvSpPr>
            <p:nvPr/>
          </p:nvSpPr>
          <p:spPr bwMode="auto">
            <a:xfrm>
              <a:off x="1152" y="1485"/>
              <a:ext cx="22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r>
                <a:rPr lang="zh-CN" altLang="en-US" b="1">
                  <a:latin typeface="宋体" pitchFamily="2" charset="-122"/>
                </a:rPr>
                <a:t>选  的点估计为   </a:t>
              </a:r>
              <a:r>
                <a:rPr lang="en-US" altLang="zh-CN" b="1">
                  <a:latin typeface="宋体" pitchFamily="2" charset="-122"/>
                </a:rPr>
                <a:t>,</a:t>
              </a:r>
            </a:p>
          </p:txBody>
        </p:sp>
        <p:graphicFrame>
          <p:nvGraphicFramePr>
            <p:cNvPr id="135174" name="Object 1030"/>
            <p:cNvGraphicFramePr>
              <a:graphicFrameLocks noChangeAspect="1"/>
            </p:cNvGraphicFramePr>
            <p:nvPr/>
          </p:nvGraphicFramePr>
          <p:xfrm>
            <a:off x="2835" y="1514"/>
            <a:ext cx="247" cy="288"/>
          </p:xfrm>
          <a:graphic>
            <a:graphicData uri="http://schemas.openxmlformats.org/presentationml/2006/ole">
              <p:oleObj spid="_x0000_s290833" name="公式" r:id="rId5" imgW="3956760" imgH="4563720" progId="Equation.3">
                <p:embed/>
              </p:oleObj>
            </a:graphicData>
          </a:graphic>
        </p:graphicFrame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50825" y="765175"/>
            <a:ext cx="8426450" cy="1323975"/>
            <a:chOff x="267" y="607"/>
            <a:chExt cx="5308" cy="834"/>
          </a:xfrm>
        </p:grpSpPr>
        <p:sp>
          <p:nvSpPr>
            <p:cNvPr id="78856" name="Rectangle 8"/>
            <p:cNvSpPr>
              <a:spLocks noChangeArrowheads="1"/>
            </p:cNvSpPr>
            <p:nvPr/>
          </p:nvSpPr>
          <p:spPr bwMode="auto">
            <a:xfrm>
              <a:off x="451" y="1076"/>
              <a:ext cx="489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endParaRPr lang="zh-CN" altLang="zh-CN" sz="3200" b="1"/>
            </a:p>
          </p:txBody>
        </p:sp>
        <p:sp>
          <p:nvSpPr>
            <p:cNvPr id="78857" name="Rectangle 9"/>
            <p:cNvSpPr>
              <a:spLocks noChangeArrowheads="1"/>
            </p:cNvSpPr>
            <p:nvPr/>
          </p:nvSpPr>
          <p:spPr bwMode="auto">
            <a:xfrm>
              <a:off x="267" y="1019"/>
              <a:ext cx="401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lang="zh-CN" altLang="en-US" b="1"/>
                <a:t>求参数    的置信度为           的置信区间</a:t>
              </a:r>
              <a:r>
                <a:rPr lang="en-US" altLang="zh-CN" b="1"/>
                <a:t>. </a:t>
              </a:r>
            </a:p>
          </p:txBody>
        </p:sp>
        <p:sp>
          <p:nvSpPr>
            <p:cNvPr id="78858" name="Rectangle 10"/>
            <p:cNvSpPr>
              <a:spLocks noChangeArrowheads="1"/>
            </p:cNvSpPr>
            <p:nvPr/>
          </p:nvSpPr>
          <p:spPr bwMode="auto">
            <a:xfrm>
              <a:off x="612" y="621"/>
              <a:ext cx="49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r>
                <a:rPr lang="en-US" altLang="zh-CN" b="1" dirty="0"/>
                <a:t>   </a:t>
              </a:r>
              <a:r>
                <a:rPr lang="zh-CN" altLang="en-US" b="1" dirty="0" smtClean="0">
                  <a:solidFill>
                    <a:srgbClr val="CCFFFF"/>
                  </a:solidFill>
                </a:rPr>
                <a:t>例</a:t>
              </a:r>
              <a:r>
                <a:rPr lang="en-US" altLang="zh-CN" b="1" dirty="0" smtClean="0">
                  <a:solidFill>
                    <a:srgbClr val="CCFFFF"/>
                  </a:solidFill>
                </a:rPr>
                <a:t> </a:t>
              </a:r>
              <a:r>
                <a:rPr lang="en-US" altLang="zh-CN" b="1" dirty="0" smtClean="0"/>
                <a:t> </a:t>
              </a:r>
              <a:r>
                <a:rPr lang="zh-CN" altLang="en-US" b="1" dirty="0"/>
                <a:t>设</a:t>
              </a:r>
              <a:r>
                <a:rPr lang="en-US" altLang="zh-CN" b="1" i="1" dirty="0"/>
                <a:t>X</a:t>
              </a:r>
              <a:r>
                <a:rPr lang="en-US" altLang="zh-CN" b="1" baseline="-25000" dirty="0"/>
                <a:t>1</a:t>
              </a:r>
              <a:r>
                <a:rPr lang="en-US" altLang="zh-CN" b="1" dirty="0"/>
                <a:t>,…</a:t>
              </a:r>
              <a:r>
                <a:rPr lang="en-US" altLang="zh-CN" b="1" i="1" dirty="0" err="1"/>
                <a:t>X</a:t>
              </a:r>
              <a:r>
                <a:rPr lang="en-US" altLang="zh-CN" b="1" i="1" baseline="-25000" dirty="0" err="1"/>
                <a:t>n</a:t>
              </a:r>
              <a:r>
                <a:rPr lang="zh-CN" altLang="en-US" b="1" dirty="0"/>
                <a:t>是取自</a:t>
              </a:r>
              <a:r>
                <a:rPr lang="zh-CN" altLang="zh-CN" b="1" dirty="0"/>
                <a:t>               </a:t>
              </a:r>
              <a:r>
                <a:rPr lang="zh-CN" altLang="en-US" b="1" dirty="0"/>
                <a:t>   的样本，             </a:t>
              </a:r>
            </a:p>
          </p:txBody>
        </p:sp>
        <p:graphicFrame>
          <p:nvGraphicFramePr>
            <p:cNvPr id="135169" name="Object 1025"/>
            <p:cNvGraphicFramePr>
              <a:graphicFrameLocks noChangeAspect="1"/>
            </p:cNvGraphicFramePr>
            <p:nvPr/>
          </p:nvGraphicFramePr>
          <p:xfrm>
            <a:off x="4664" y="649"/>
            <a:ext cx="892" cy="318"/>
          </p:xfrm>
          <a:graphic>
            <a:graphicData uri="http://schemas.openxmlformats.org/presentationml/2006/ole">
              <p:oleObj spid="_x0000_s290834" name="公式" r:id="rId6" imgW="12499560" imgH="5173200" progId="Equation.3">
                <p:embed/>
              </p:oleObj>
            </a:graphicData>
          </a:graphic>
        </p:graphicFrame>
        <p:graphicFrame>
          <p:nvGraphicFramePr>
            <p:cNvPr id="135170" name="Object 1026"/>
            <p:cNvGraphicFramePr>
              <a:graphicFrameLocks noChangeAspect="1"/>
            </p:cNvGraphicFramePr>
            <p:nvPr/>
          </p:nvGraphicFramePr>
          <p:xfrm>
            <a:off x="2880" y="607"/>
            <a:ext cx="953" cy="360"/>
          </p:xfrm>
          <a:graphic>
            <a:graphicData uri="http://schemas.openxmlformats.org/presentationml/2006/ole">
              <p:oleObj spid="_x0000_s290835" name="公式" r:id="rId7" imgW="14940360" imgH="5478120" progId="Equation.3">
                <p:embed/>
              </p:oleObj>
            </a:graphicData>
          </a:graphic>
        </p:graphicFrame>
        <p:graphicFrame>
          <p:nvGraphicFramePr>
            <p:cNvPr id="135171" name="Object 1027"/>
            <p:cNvGraphicFramePr>
              <a:graphicFrameLocks noChangeAspect="1"/>
            </p:cNvGraphicFramePr>
            <p:nvPr/>
          </p:nvGraphicFramePr>
          <p:xfrm>
            <a:off x="1023" y="1085"/>
            <a:ext cx="269" cy="290"/>
          </p:xfrm>
          <a:graphic>
            <a:graphicData uri="http://schemas.openxmlformats.org/presentationml/2006/ole">
              <p:oleObj spid="_x0000_s290836" name="公式" r:id="rId8" imgW="3651840" imgH="3953880" progId="Equation.3">
                <p:embed/>
              </p:oleObj>
            </a:graphicData>
          </a:graphic>
        </p:graphicFrame>
        <p:graphicFrame>
          <p:nvGraphicFramePr>
            <p:cNvPr id="135172" name="Object 1028"/>
            <p:cNvGraphicFramePr>
              <a:graphicFrameLocks noChangeAspect="1"/>
            </p:cNvGraphicFramePr>
            <p:nvPr/>
          </p:nvGraphicFramePr>
          <p:xfrm>
            <a:off x="2405" y="1017"/>
            <a:ext cx="611" cy="312"/>
          </p:xfrm>
          <a:graphic>
            <a:graphicData uri="http://schemas.openxmlformats.org/presentationml/2006/ole">
              <p:oleObj spid="_x0000_s290837" name="公式" r:id="rId9" imgW="8228160" imgH="4258800" progId="Equation.3">
                <p:embed/>
              </p:oleObj>
            </a:graphicData>
          </a:graphic>
        </p:graphicFrame>
      </p:grpSp>
      <p:graphicFrame>
        <p:nvGraphicFramePr>
          <p:cNvPr id="135168" name="Object 1024"/>
          <p:cNvGraphicFramePr>
            <a:graphicFrameLocks noChangeAspect="1"/>
          </p:cNvGraphicFramePr>
          <p:nvPr/>
        </p:nvGraphicFramePr>
        <p:xfrm>
          <a:off x="323850" y="2865438"/>
          <a:ext cx="2622550" cy="1143000"/>
        </p:xfrm>
        <a:graphic>
          <a:graphicData uri="http://schemas.openxmlformats.org/presentationml/2006/ole">
            <p:oleObj spid="_x0000_s290838" name="公式" r:id="rId10" imgW="24398640" imgH="10661040" progId="Equation.3">
              <p:embed/>
            </p:oleObj>
          </a:graphicData>
        </a:graphic>
      </p:graphicFrame>
      <p:sp>
        <p:nvSpPr>
          <p:cNvPr id="78865" name="AutoShape 17"/>
          <p:cNvSpPr>
            <a:spLocks noChangeArrowheads="1"/>
          </p:cNvSpPr>
          <p:nvPr/>
        </p:nvSpPr>
        <p:spPr bwMode="auto">
          <a:xfrm>
            <a:off x="5867400" y="2133600"/>
            <a:ext cx="2808288" cy="1531938"/>
          </a:xfrm>
          <a:prstGeom prst="wedgeRectCallout">
            <a:avLst>
              <a:gd name="adj1" fmla="val -21454"/>
              <a:gd name="adj2" fmla="val 48861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zh-CN" altLang="en-US" sz="2400" b="1"/>
              <a:t>明确问题</a:t>
            </a:r>
            <a:r>
              <a:rPr lang="en-US" altLang="zh-CN" sz="2400" b="1"/>
              <a:t>,</a:t>
            </a:r>
            <a:r>
              <a:rPr lang="zh-CN" altLang="en-US" sz="2400" b="1"/>
              <a:t>是求什么</a:t>
            </a:r>
          </a:p>
          <a:p>
            <a:pPr eaLnBrk="1" hangingPunct="1"/>
            <a:r>
              <a:rPr lang="zh-CN" altLang="en-US" sz="2400" b="1"/>
              <a:t>参数的置信区间</a:t>
            </a:r>
            <a:r>
              <a:rPr lang="en-US" altLang="zh-CN" sz="2400" b="1"/>
              <a:t>?</a:t>
            </a:r>
          </a:p>
          <a:p>
            <a:pPr eaLnBrk="1" hangingPunct="1"/>
            <a:r>
              <a:rPr lang="zh-CN" altLang="en-US" sz="2400" b="1"/>
              <a:t>置信水平是多少？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5580063" y="4149725"/>
            <a:ext cx="1873250" cy="1295400"/>
            <a:chOff x="3606" y="2705"/>
            <a:chExt cx="1180" cy="816"/>
          </a:xfrm>
        </p:grpSpPr>
        <p:sp>
          <p:nvSpPr>
            <p:cNvPr id="78867" name="AutoShape 19"/>
            <p:cNvSpPr>
              <a:spLocks noChangeArrowheads="1"/>
            </p:cNvSpPr>
            <p:nvPr/>
          </p:nvSpPr>
          <p:spPr bwMode="auto">
            <a:xfrm>
              <a:off x="3606" y="2705"/>
              <a:ext cx="1180" cy="816"/>
            </a:xfrm>
            <a:prstGeom prst="wedgeRoundRectCallout">
              <a:avLst>
                <a:gd name="adj1" fmla="val -105338"/>
                <a:gd name="adj2" fmla="val -156861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zh-CN" sz="2400" b="1"/>
            </a:p>
          </p:txBody>
        </p:sp>
        <p:sp>
          <p:nvSpPr>
            <p:cNvPr id="78868" name="Rectangle 20"/>
            <p:cNvSpPr>
              <a:spLocks noChangeArrowheads="1"/>
            </p:cNvSpPr>
            <p:nvPr/>
          </p:nvSpPr>
          <p:spPr bwMode="auto">
            <a:xfrm>
              <a:off x="3696" y="2705"/>
              <a:ext cx="1081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zh-CN" altLang="en-US" sz="2400" b="1" dirty="0"/>
                <a:t>寻找未知参</a:t>
              </a:r>
            </a:p>
            <a:p>
              <a:pPr eaLnBrk="1" hangingPunct="1"/>
              <a:r>
                <a:rPr lang="zh-CN" altLang="en-US" sz="2400" b="1" dirty="0"/>
                <a:t>数的一个良</a:t>
              </a:r>
            </a:p>
            <a:p>
              <a:pPr eaLnBrk="1" hangingPunct="1"/>
              <a:r>
                <a:rPr lang="zh-CN" altLang="en-US" sz="2400" b="1" dirty="0"/>
                <a:t>好估计</a:t>
              </a:r>
              <a:r>
                <a:rPr lang="zh-CN" altLang="zh-CN" sz="2400" b="1" dirty="0"/>
                <a:t>.</a:t>
              </a:r>
              <a:endParaRPr lang="en-US" altLang="zh-CN" sz="2400" b="1" dirty="0"/>
            </a:p>
          </p:txBody>
        </p:sp>
      </p:grpSp>
      <p:sp>
        <p:nvSpPr>
          <p:cNvPr id="78869" name="Rectangle 21"/>
          <p:cNvSpPr>
            <a:spLocks noChangeArrowheads="1"/>
          </p:cNvSpPr>
          <p:nvPr/>
        </p:nvSpPr>
        <p:spPr bwMode="auto">
          <a:xfrm>
            <a:off x="1006475" y="2205038"/>
            <a:ext cx="541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b="1">
                <a:latin typeface="宋体" pitchFamily="2" charset="-122"/>
              </a:rPr>
              <a:t>解</a:t>
            </a:r>
          </a:p>
        </p:txBody>
      </p:sp>
      <p:sp>
        <p:nvSpPr>
          <p:cNvPr id="78870" name="AutoShape 22"/>
          <p:cNvSpPr>
            <a:spLocks noChangeArrowheads="1"/>
          </p:cNvSpPr>
          <p:nvPr/>
        </p:nvSpPr>
        <p:spPr bwMode="auto">
          <a:xfrm>
            <a:off x="179388" y="4221163"/>
            <a:ext cx="3384550" cy="1295400"/>
          </a:xfrm>
          <a:prstGeom prst="wedgeRoundRectCallout">
            <a:avLst>
              <a:gd name="adj1" fmla="val 47375"/>
              <a:gd name="adj2" fmla="val -9289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altLang="zh-CN" sz="2400" b="1"/>
              <a:t> </a:t>
            </a:r>
            <a:r>
              <a:rPr lang="zh-CN" altLang="en-US" sz="2400" b="1"/>
              <a:t>寻找一个待估参数和</a:t>
            </a:r>
          </a:p>
          <a:p>
            <a:pPr eaLnBrk="1" hangingPunct="1"/>
            <a:r>
              <a:rPr lang="zh-CN" altLang="en-US" sz="2400" b="1"/>
              <a:t>统计量的函数 ，要求</a:t>
            </a:r>
          </a:p>
          <a:p>
            <a:pPr eaLnBrk="1" hangingPunct="1"/>
            <a:r>
              <a:rPr lang="zh-CN" altLang="en-US" sz="2400" b="1"/>
              <a:t>其分布为已知</a:t>
            </a:r>
            <a:r>
              <a:rPr lang="en-US" altLang="zh-CN" sz="2400" b="1"/>
              <a:t>.</a:t>
            </a:r>
          </a:p>
        </p:txBody>
      </p:sp>
      <p:sp>
        <p:nvSpPr>
          <p:cNvPr id="78871" name="Rectangle 23"/>
          <p:cNvSpPr>
            <a:spLocks noChangeArrowheads="1"/>
          </p:cNvSpPr>
          <p:nvPr/>
        </p:nvSpPr>
        <p:spPr bwMode="auto">
          <a:xfrm>
            <a:off x="2843213" y="5661025"/>
            <a:ext cx="3600450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2400" b="1" dirty="0"/>
              <a:t>有了分布，就可以求出</a:t>
            </a:r>
          </a:p>
          <a:p>
            <a:pPr eaLnBrk="1" hangingPunct="1"/>
            <a:r>
              <a:rPr lang="en-US" altLang="zh-CN" sz="2400" b="1" i="1" dirty="0"/>
              <a:t>U</a:t>
            </a:r>
            <a:r>
              <a:rPr lang="zh-CN" altLang="en-US" sz="2400" b="1" dirty="0"/>
              <a:t>取值于任意区间的概率</a:t>
            </a:r>
            <a:r>
              <a:rPr lang="en-US" altLang="zh-CN" sz="2400" b="1" dirty="0"/>
              <a:t>.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  <p:bldP spid="78865" grpId="0" animBg="1" autoUpdateAnimBg="0"/>
      <p:bldP spid="78869" grpId="0" autoUpdateAnimBg="0"/>
      <p:bldP spid="78870" grpId="0" animBg="1" autoUpdateAnimBg="0"/>
      <p:bldP spid="78871" grpId="0" animBg="1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06500" y="3068638"/>
            <a:ext cx="4186238" cy="573087"/>
            <a:chOff x="291" y="595"/>
            <a:chExt cx="2637" cy="361"/>
          </a:xfrm>
        </p:grpSpPr>
        <p:graphicFrame>
          <p:nvGraphicFramePr>
            <p:cNvPr id="136194" name="Object 2"/>
            <p:cNvGraphicFramePr>
              <a:graphicFrameLocks noChangeAspect="1"/>
            </p:cNvGraphicFramePr>
            <p:nvPr/>
          </p:nvGraphicFramePr>
          <p:xfrm>
            <a:off x="2256" y="624"/>
            <a:ext cx="672" cy="332"/>
          </p:xfrm>
          <a:graphic>
            <a:graphicData uri="http://schemas.openxmlformats.org/presentationml/2006/ole">
              <p:oleObj spid="_x0000_s291848" name="公式" r:id="rId4" imgW="9143640" imgH="4563720" progId="Equation.3">
                <p:embed/>
              </p:oleObj>
            </a:graphicData>
          </a:graphic>
        </p:graphicFrame>
        <p:sp>
          <p:nvSpPr>
            <p:cNvPr id="79876" name="Rectangle 4"/>
            <p:cNvSpPr>
              <a:spLocks noChangeArrowheads="1"/>
            </p:cNvSpPr>
            <p:nvPr/>
          </p:nvSpPr>
          <p:spPr bwMode="auto">
            <a:xfrm>
              <a:off x="291" y="595"/>
              <a:ext cx="19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/>
                <a:t>对给定的置信水平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68313" y="3879850"/>
            <a:ext cx="3627437" cy="628650"/>
            <a:chOff x="3139" y="1332"/>
            <a:chExt cx="2285" cy="396"/>
          </a:xfrm>
        </p:grpSpPr>
        <p:sp>
          <p:nvSpPr>
            <p:cNvPr id="79878" name="Rectangle 6"/>
            <p:cNvSpPr>
              <a:spLocks noChangeArrowheads="1"/>
            </p:cNvSpPr>
            <p:nvPr/>
          </p:nvSpPr>
          <p:spPr bwMode="auto">
            <a:xfrm>
              <a:off x="3139" y="1351"/>
              <a:ext cx="16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>
                  <a:latin typeface="宋体" pitchFamily="2" charset="-122"/>
                </a:rPr>
                <a:t>查正态分布表得</a:t>
              </a:r>
            </a:p>
          </p:txBody>
        </p:sp>
        <p:graphicFrame>
          <p:nvGraphicFramePr>
            <p:cNvPr id="136193" name="Object 1"/>
            <p:cNvGraphicFramePr>
              <a:graphicFrameLocks noChangeAspect="1"/>
            </p:cNvGraphicFramePr>
            <p:nvPr/>
          </p:nvGraphicFramePr>
          <p:xfrm>
            <a:off x="4898" y="1332"/>
            <a:ext cx="526" cy="396"/>
          </p:xfrm>
          <a:graphic>
            <a:graphicData uri="http://schemas.openxmlformats.org/presentationml/2006/ole">
              <p:oleObj spid="_x0000_s291849" name="公式" r:id="rId5" imgW="7617960" imgH="5783040" progId="Equation.3">
                <p:embed/>
              </p:oleObj>
            </a:graphicData>
          </a:graphic>
        </p:graphicFrame>
      </p:grpSp>
      <p:sp>
        <p:nvSpPr>
          <p:cNvPr id="79880" name="AutoShape 8"/>
          <p:cNvSpPr>
            <a:spLocks noChangeArrowheads="1"/>
          </p:cNvSpPr>
          <p:nvPr/>
        </p:nvSpPr>
        <p:spPr bwMode="auto">
          <a:xfrm>
            <a:off x="546100" y="908050"/>
            <a:ext cx="7770813" cy="1584325"/>
          </a:xfrm>
          <a:prstGeom prst="wedgeRoundRectCallout">
            <a:avLst>
              <a:gd name="adj1" fmla="val -194"/>
              <a:gd name="adj2" fmla="val 31463"/>
              <a:gd name="adj3" fmla="val 16667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15000"/>
              </a:lnSpc>
            </a:pPr>
            <a:r>
              <a:rPr lang="zh-CN" altLang="en-US" b="1"/>
              <a:t>对于给定的置信水平</a:t>
            </a:r>
            <a:r>
              <a:rPr lang="en-US" altLang="zh-CN" b="1"/>
              <a:t>,  </a:t>
            </a:r>
            <a:r>
              <a:rPr lang="zh-CN" altLang="en-US" b="1"/>
              <a:t>根据</a:t>
            </a:r>
            <a:r>
              <a:rPr lang="en-US" altLang="zh-CN" b="1" i="1"/>
              <a:t>U</a:t>
            </a:r>
            <a:r>
              <a:rPr lang="zh-CN" altLang="en-US" b="1"/>
              <a:t>的分布，确定一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b="1"/>
              <a:t>个区间</a:t>
            </a:r>
            <a:r>
              <a:rPr lang="zh-CN" altLang="zh-CN" b="1"/>
              <a:t>, </a:t>
            </a:r>
            <a:r>
              <a:rPr lang="zh-CN" altLang="en-US" b="1"/>
              <a:t>使得</a:t>
            </a:r>
            <a:r>
              <a:rPr lang="en-US" altLang="zh-CN" b="1" i="1"/>
              <a:t>U</a:t>
            </a:r>
            <a:r>
              <a:rPr lang="zh-CN" altLang="en-US" b="1"/>
              <a:t>取值于该区间的概率为置信水平</a:t>
            </a:r>
            <a:r>
              <a:rPr lang="en-US" altLang="zh-CN" b="1"/>
              <a:t>.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493713" y="4868863"/>
            <a:ext cx="5259387" cy="1160462"/>
            <a:chOff x="698" y="2197"/>
            <a:chExt cx="3313" cy="731"/>
          </a:xfrm>
        </p:grpSpPr>
        <p:graphicFrame>
          <p:nvGraphicFramePr>
            <p:cNvPr id="136192" name="Object 0"/>
            <p:cNvGraphicFramePr>
              <a:graphicFrameLocks noChangeAspect="1"/>
            </p:cNvGraphicFramePr>
            <p:nvPr/>
          </p:nvGraphicFramePr>
          <p:xfrm>
            <a:off x="1117" y="2197"/>
            <a:ext cx="2894" cy="731"/>
          </p:xfrm>
          <a:graphic>
            <a:graphicData uri="http://schemas.openxmlformats.org/presentationml/2006/ole">
              <p:oleObj spid="_x0000_s291850" name="公式" r:id="rId6" imgW="41789160" imgH="10661040" progId="Equation.3">
                <p:embed/>
              </p:oleObj>
            </a:graphicData>
          </a:graphic>
        </p:graphicFrame>
        <p:sp>
          <p:nvSpPr>
            <p:cNvPr id="79883" name="Rectangle 11"/>
            <p:cNvSpPr>
              <a:spLocks noChangeArrowheads="1"/>
            </p:cNvSpPr>
            <p:nvPr/>
          </p:nvSpPr>
          <p:spPr bwMode="auto">
            <a:xfrm>
              <a:off x="698" y="2323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/>
                <a:t>使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6108700" y="3194050"/>
            <a:ext cx="2590800" cy="2971800"/>
            <a:chOff x="3984" y="1440"/>
            <a:chExt cx="1632" cy="1872"/>
          </a:xfrm>
        </p:grpSpPr>
        <p:sp>
          <p:nvSpPr>
            <p:cNvPr id="79885" name="AutoShape 13"/>
            <p:cNvSpPr>
              <a:spLocks noChangeArrowheads="1"/>
            </p:cNvSpPr>
            <p:nvPr/>
          </p:nvSpPr>
          <p:spPr bwMode="auto">
            <a:xfrm flipH="1">
              <a:off x="3984" y="1440"/>
              <a:ext cx="1152" cy="720"/>
            </a:xfrm>
            <a:prstGeom prst="cloudCallout">
              <a:avLst>
                <a:gd name="adj1" fmla="val -43750"/>
                <a:gd name="adj2" fmla="val 7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zh-CN" sz="2400" b="1"/>
            </a:p>
          </p:txBody>
        </p: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55" y="2056"/>
              <a:ext cx="661" cy="1256"/>
              <a:chOff x="2748" y="2113"/>
              <a:chExt cx="661" cy="1256"/>
            </a:xfrm>
          </p:grpSpPr>
          <p:sp>
            <p:nvSpPr>
              <p:cNvPr id="79887" name="Freeform 15"/>
              <p:cNvSpPr>
                <a:spLocks/>
              </p:cNvSpPr>
              <p:nvPr/>
            </p:nvSpPr>
            <p:spPr bwMode="auto">
              <a:xfrm>
                <a:off x="2748" y="2497"/>
                <a:ext cx="258" cy="428"/>
              </a:xfrm>
              <a:custGeom>
                <a:avLst/>
                <a:gdLst/>
                <a:ahLst/>
                <a:cxnLst>
                  <a:cxn ang="0">
                    <a:pos x="274" y="127"/>
                  </a:cxn>
                  <a:cxn ang="0">
                    <a:pos x="328" y="74"/>
                  </a:cxn>
                  <a:cxn ang="0">
                    <a:pos x="402" y="21"/>
                  </a:cxn>
                  <a:cxn ang="0">
                    <a:pos x="454" y="0"/>
                  </a:cxn>
                  <a:cxn ang="0">
                    <a:pos x="518" y="4"/>
                  </a:cxn>
                  <a:cxn ang="0">
                    <a:pos x="518" y="53"/>
                  </a:cxn>
                  <a:cxn ang="0">
                    <a:pos x="486" y="95"/>
                  </a:cxn>
                  <a:cxn ang="0">
                    <a:pos x="426" y="127"/>
                  </a:cxn>
                  <a:cxn ang="0">
                    <a:pos x="278" y="194"/>
                  </a:cxn>
                  <a:cxn ang="0">
                    <a:pos x="137" y="275"/>
                  </a:cxn>
                  <a:cxn ang="0">
                    <a:pos x="77" y="295"/>
                  </a:cxn>
                  <a:cxn ang="0">
                    <a:pos x="57" y="327"/>
                  </a:cxn>
                  <a:cxn ang="0">
                    <a:pos x="77" y="359"/>
                  </a:cxn>
                  <a:cxn ang="0">
                    <a:pos x="200" y="478"/>
                  </a:cxn>
                  <a:cxn ang="0">
                    <a:pos x="257" y="517"/>
                  </a:cxn>
                  <a:cxn ang="0">
                    <a:pos x="341" y="584"/>
                  </a:cxn>
                  <a:cxn ang="0">
                    <a:pos x="426" y="647"/>
                  </a:cxn>
                  <a:cxn ang="0">
                    <a:pos x="422" y="679"/>
                  </a:cxn>
                  <a:cxn ang="0">
                    <a:pos x="358" y="689"/>
                  </a:cxn>
                  <a:cxn ang="0">
                    <a:pos x="264" y="689"/>
                  </a:cxn>
                  <a:cxn ang="0">
                    <a:pos x="205" y="721"/>
                  </a:cxn>
                  <a:cxn ang="0">
                    <a:pos x="183" y="802"/>
                  </a:cxn>
                  <a:cxn ang="0">
                    <a:pos x="183" y="844"/>
                  </a:cxn>
                  <a:cxn ang="0">
                    <a:pos x="158" y="854"/>
                  </a:cxn>
                  <a:cxn ang="0">
                    <a:pos x="119" y="817"/>
                  </a:cxn>
                  <a:cxn ang="0">
                    <a:pos x="127" y="749"/>
                  </a:cxn>
                  <a:cxn ang="0">
                    <a:pos x="161" y="700"/>
                  </a:cxn>
                  <a:cxn ang="0">
                    <a:pos x="232" y="657"/>
                  </a:cxn>
                  <a:cxn ang="0">
                    <a:pos x="309" y="637"/>
                  </a:cxn>
                  <a:cxn ang="0">
                    <a:pos x="316" y="615"/>
                  </a:cxn>
                  <a:cxn ang="0">
                    <a:pos x="278" y="573"/>
                  </a:cxn>
                  <a:cxn ang="0">
                    <a:pos x="116" y="468"/>
                  </a:cxn>
                  <a:cxn ang="0">
                    <a:pos x="67" y="426"/>
                  </a:cxn>
                  <a:cxn ang="0">
                    <a:pos x="21" y="369"/>
                  </a:cxn>
                  <a:cxn ang="0">
                    <a:pos x="0" y="305"/>
                  </a:cxn>
                  <a:cxn ang="0">
                    <a:pos x="14" y="268"/>
                  </a:cxn>
                  <a:cxn ang="0">
                    <a:pos x="95" y="243"/>
                  </a:cxn>
                  <a:cxn ang="0">
                    <a:pos x="193" y="201"/>
                  </a:cxn>
                  <a:cxn ang="0">
                    <a:pos x="257" y="158"/>
                  </a:cxn>
                  <a:cxn ang="0">
                    <a:pos x="274" y="127"/>
                  </a:cxn>
                </a:cxnLst>
                <a:rect l="0" t="0" r="r" b="b"/>
                <a:pathLst>
                  <a:path w="518" h="854">
                    <a:moveTo>
                      <a:pt x="274" y="127"/>
                    </a:moveTo>
                    <a:lnTo>
                      <a:pt x="328" y="74"/>
                    </a:lnTo>
                    <a:lnTo>
                      <a:pt x="402" y="21"/>
                    </a:lnTo>
                    <a:lnTo>
                      <a:pt x="454" y="0"/>
                    </a:lnTo>
                    <a:lnTo>
                      <a:pt x="518" y="4"/>
                    </a:lnTo>
                    <a:lnTo>
                      <a:pt x="518" y="53"/>
                    </a:lnTo>
                    <a:lnTo>
                      <a:pt x="486" y="95"/>
                    </a:lnTo>
                    <a:lnTo>
                      <a:pt x="426" y="127"/>
                    </a:lnTo>
                    <a:lnTo>
                      <a:pt x="278" y="194"/>
                    </a:lnTo>
                    <a:lnTo>
                      <a:pt x="137" y="275"/>
                    </a:lnTo>
                    <a:lnTo>
                      <a:pt x="77" y="295"/>
                    </a:lnTo>
                    <a:lnTo>
                      <a:pt x="57" y="327"/>
                    </a:lnTo>
                    <a:lnTo>
                      <a:pt x="77" y="359"/>
                    </a:lnTo>
                    <a:lnTo>
                      <a:pt x="200" y="478"/>
                    </a:lnTo>
                    <a:lnTo>
                      <a:pt x="257" y="517"/>
                    </a:lnTo>
                    <a:lnTo>
                      <a:pt x="341" y="584"/>
                    </a:lnTo>
                    <a:lnTo>
                      <a:pt x="426" y="647"/>
                    </a:lnTo>
                    <a:lnTo>
                      <a:pt x="422" y="679"/>
                    </a:lnTo>
                    <a:lnTo>
                      <a:pt x="358" y="689"/>
                    </a:lnTo>
                    <a:lnTo>
                      <a:pt x="264" y="689"/>
                    </a:lnTo>
                    <a:lnTo>
                      <a:pt x="205" y="721"/>
                    </a:lnTo>
                    <a:lnTo>
                      <a:pt x="183" y="802"/>
                    </a:lnTo>
                    <a:lnTo>
                      <a:pt x="183" y="844"/>
                    </a:lnTo>
                    <a:lnTo>
                      <a:pt x="158" y="854"/>
                    </a:lnTo>
                    <a:lnTo>
                      <a:pt x="119" y="817"/>
                    </a:lnTo>
                    <a:lnTo>
                      <a:pt x="127" y="749"/>
                    </a:lnTo>
                    <a:lnTo>
                      <a:pt x="161" y="700"/>
                    </a:lnTo>
                    <a:lnTo>
                      <a:pt x="232" y="657"/>
                    </a:lnTo>
                    <a:lnTo>
                      <a:pt x="309" y="637"/>
                    </a:lnTo>
                    <a:lnTo>
                      <a:pt x="316" y="615"/>
                    </a:lnTo>
                    <a:lnTo>
                      <a:pt x="278" y="573"/>
                    </a:lnTo>
                    <a:lnTo>
                      <a:pt x="116" y="468"/>
                    </a:lnTo>
                    <a:lnTo>
                      <a:pt x="67" y="426"/>
                    </a:lnTo>
                    <a:lnTo>
                      <a:pt x="21" y="369"/>
                    </a:lnTo>
                    <a:lnTo>
                      <a:pt x="0" y="305"/>
                    </a:lnTo>
                    <a:lnTo>
                      <a:pt x="14" y="268"/>
                    </a:lnTo>
                    <a:lnTo>
                      <a:pt x="95" y="243"/>
                    </a:lnTo>
                    <a:lnTo>
                      <a:pt x="193" y="201"/>
                    </a:lnTo>
                    <a:lnTo>
                      <a:pt x="257" y="158"/>
                    </a:lnTo>
                    <a:lnTo>
                      <a:pt x="274" y="127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88" name="Freeform 16"/>
              <p:cNvSpPr>
                <a:spLocks/>
              </p:cNvSpPr>
              <p:nvPr/>
            </p:nvSpPr>
            <p:spPr bwMode="auto">
              <a:xfrm>
                <a:off x="2978" y="2478"/>
                <a:ext cx="180" cy="410"/>
              </a:xfrm>
              <a:custGeom>
                <a:avLst/>
                <a:gdLst/>
                <a:ahLst/>
                <a:cxnLst>
                  <a:cxn ang="0">
                    <a:pos x="77" y="62"/>
                  </a:cxn>
                  <a:cxn ang="0">
                    <a:pos x="109" y="10"/>
                  </a:cxn>
                  <a:cxn ang="0">
                    <a:pos x="148" y="0"/>
                  </a:cxn>
                  <a:cxn ang="0">
                    <a:pos x="201" y="0"/>
                  </a:cxn>
                  <a:cxn ang="0">
                    <a:pos x="268" y="38"/>
                  </a:cxn>
                  <a:cxn ang="0">
                    <a:pos x="310" y="123"/>
                  </a:cxn>
                  <a:cxn ang="0">
                    <a:pos x="342" y="232"/>
                  </a:cxn>
                  <a:cxn ang="0">
                    <a:pos x="360" y="343"/>
                  </a:cxn>
                  <a:cxn ang="0">
                    <a:pos x="360" y="495"/>
                  </a:cxn>
                  <a:cxn ang="0">
                    <a:pos x="321" y="661"/>
                  </a:cxn>
                  <a:cxn ang="0">
                    <a:pos x="265" y="758"/>
                  </a:cxn>
                  <a:cxn ang="0">
                    <a:pos x="190" y="807"/>
                  </a:cxn>
                  <a:cxn ang="0">
                    <a:pos x="120" y="819"/>
                  </a:cxn>
                  <a:cxn ang="0">
                    <a:pos x="67" y="787"/>
                  </a:cxn>
                  <a:cxn ang="0">
                    <a:pos x="25" y="748"/>
                  </a:cxn>
                  <a:cxn ang="0">
                    <a:pos x="13" y="685"/>
                  </a:cxn>
                  <a:cxn ang="0">
                    <a:pos x="0" y="565"/>
                  </a:cxn>
                  <a:cxn ang="0">
                    <a:pos x="10" y="417"/>
                  </a:cxn>
                  <a:cxn ang="0">
                    <a:pos x="42" y="263"/>
                  </a:cxn>
                  <a:cxn ang="0">
                    <a:pos x="63" y="154"/>
                  </a:cxn>
                  <a:cxn ang="0">
                    <a:pos x="77" y="62"/>
                  </a:cxn>
                </a:cxnLst>
                <a:rect l="0" t="0" r="r" b="b"/>
                <a:pathLst>
                  <a:path w="360" h="819">
                    <a:moveTo>
                      <a:pt x="77" y="62"/>
                    </a:moveTo>
                    <a:lnTo>
                      <a:pt x="109" y="10"/>
                    </a:lnTo>
                    <a:lnTo>
                      <a:pt x="148" y="0"/>
                    </a:lnTo>
                    <a:lnTo>
                      <a:pt x="201" y="0"/>
                    </a:lnTo>
                    <a:lnTo>
                      <a:pt x="268" y="38"/>
                    </a:lnTo>
                    <a:lnTo>
                      <a:pt x="310" y="123"/>
                    </a:lnTo>
                    <a:lnTo>
                      <a:pt x="342" y="232"/>
                    </a:lnTo>
                    <a:lnTo>
                      <a:pt x="360" y="343"/>
                    </a:lnTo>
                    <a:lnTo>
                      <a:pt x="360" y="495"/>
                    </a:lnTo>
                    <a:lnTo>
                      <a:pt x="321" y="661"/>
                    </a:lnTo>
                    <a:lnTo>
                      <a:pt x="265" y="758"/>
                    </a:lnTo>
                    <a:lnTo>
                      <a:pt x="190" y="807"/>
                    </a:lnTo>
                    <a:lnTo>
                      <a:pt x="120" y="819"/>
                    </a:lnTo>
                    <a:lnTo>
                      <a:pt x="67" y="787"/>
                    </a:lnTo>
                    <a:lnTo>
                      <a:pt x="25" y="748"/>
                    </a:lnTo>
                    <a:lnTo>
                      <a:pt x="13" y="685"/>
                    </a:lnTo>
                    <a:lnTo>
                      <a:pt x="0" y="565"/>
                    </a:lnTo>
                    <a:lnTo>
                      <a:pt x="10" y="417"/>
                    </a:lnTo>
                    <a:lnTo>
                      <a:pt x="42" y="263"/>
                    </a:lnTo>
                    <a:lnTo>
                      <a:pt x="63" y="154"/>
                    </a:lnTo>
                    <a:lnTo>
                      <a:pt x="77" y="62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89" name="Freeform 17"/>
              <p:cNvSpPr>
                <a:spLocks/>
              </p:cNvSpPr>
              <p:nvPr/>
            </p:nvSpPr>
            <p:spPr bwMode="auto">
              <a:xfrm>
                <a:off x="3028" y="2834"/>
                <a:ext cx="105" cy="535"/>
              </a:xfrm>
              <a:custGeom>
                <a:avLst/>
                <a:gdLst/>
                <a:ahLst/>
                <a:cxnLst>
                  <a:cxn ang="0">
                    <a:pos x="101" y="189"/>
                  </a:cxn>
                  <a:cxn ang="0">
                    <a:pos x="72" y="119"/>
                  </a:cxn>
                  <a:cxn ang="0">
                    <a:pos x="72" y="42"/>
                  </a:cxn>
                  <a:cxn ang="0">
                    <a:pos x="111" y="0"/>
                  </a:cxn>
                  <a:cxn ang="0">
                    <a:pos x="157" y="20"/>
                  </a:cxn>
                  <a:cxn ang="0">
                    <a:pos x="188" y="94"/>
                  </a:cxn>
                  <a:cxn ang="0">
                    <a:pos x="206" y="221"/>
                  </a:cxn>
                  <a:cxn ang="0">
                    <a:pos x="210" y="379"/>
                  </a:cxn>
                  <a:cxn ang="0">
                    <a:pos x="199" y="516"/>
                  </a:cxn>
                  <a:cxn ang="0">
                    <a:pos x="178" y="664"/>
                  </a:cxn>
                  <a:cxn ang="0">
                    <a:pos x="178" y="842"/>
                  </a:cxn>
                  <a:cxn ang="0">
                    <a:pos x="206" y="916"/>
                  </a:cxn>
                  <a:cxn ang="0">
                    <a:pos x="196" y="951"/>
                  </a:cxn>
                  <a:cxn ang="0">
                    <a:pos x="146" y="962"/>
                  </a:cxn>
                  <a:cxn ang="0">
                    <a:pos x="94" y="1012"/>
                  </a:cxn>
                  <a:cxn ang="0">
                    <a:pos x="69" y="1054"/>
                  </a:cxn>
                  <a:cxn ang="0">
                    <a:pos x="10" y="1068"/>
                  </a:cxn>
                  <a:cxn ang="0">
                    <a:pos x="0" y="1022"/>
                  </a:cxn>
                  <a:cxn ang="0">
                    <a:pos x="20" y="983"/>
                  </a:cxn>
                  <a:cxn ang="0">
                    <a:pos x="94" y="951"/>
                  </a:cxn>
                  <a:cxn ang="0">
                    <a:pos x="146" y="928"/>
                  </a:cxn>
                  <a:cxn ang="0">
                    <a:pos x="164" y="906"/>
                  </a:cxn>
                  <a:cxn ang="0">
                    <a:pos x="143" y="847"/>
                  </a:cxn>
                  <a:cxn ang="0">
                    <a:pos x="126" y="726"/>
                  </a:cxn>
                  <a:cxn ang="0">
                    <a:pos x="122" y="583"/>
                  </a:cxn>
                  <a:cxn ang="0">
                    <a:pos x="126" y="487"/>
                  </a:cxn>
                  <a:cxn ang="0">
                    <a:pos x="132" y="358"/>
                  </a:cxn>
                  <a:cxn ang="0">
                    <a:pos x="122" y="242"/>
                  </a:cxn>
                  <a:cxn ang="0">
                    <a:pos x="101" y="189"/>
                  </a:cxn>
                </a:cxnLst>
                <a:rect l="0" t="0" r="r" b="b"/>
                <a:pathLst>
                  <a:path w="210" h="1068">
                    <a:moveTo>
                      <a:pt x="101" y="189"/>
                    </a:moveTo>
                    <a:lnTo>
                      <a:pt x="72" y="119"/>
                    </a:lnTo>
                    <a:lnTo>
                      <a:pt x="72" y="42"/>
                    </a:lnTo>
                    <a:lnTo>
                      <a:pt x="111" y="0"/>
                    </a:lnTo>
                    <a:lnTo>
                      <a:pt x="157" y="20"/>
                    </a:lnTo>
                    <a:lnTo>
                      <a:pt x="188" y="94"/>
                    </a:lnTo>
                    <a:lnTo>
                      <a:pt x="206" y="221"/>
                    </a:lnTo>
                    <a:lnTo>
                      <a:pt x="210" y="379"/>
                    </a:lnTo>
                    <a:lnTo>
                      <a:pt x="199" y="516"/>
                    </a:lnTo>
                    <a:lnTo>
                      <a:pt x="178" y="664"/>
                    </a:lnTo>
                    <a:lnTo>
                      <a:pt x="178" y="842"/>
                    </a:lnTo>
                    <a:lnTo>
                      <a:pt x="206" y="916"/>
                    </a:lnTo>
                    <a:lnTo>
                      <a:pt x="196" y="951"/>
                    </a:lnTo>
                    <a:lnTo>
                      <a:pt x="146" y="962"/>
                    </a:lnTo>
                    <a:lnTo>
                      <a:pt x="94" y="1012"/>
                    </a:lnTo>
                    <a:lnTo>
                      <a:pt x="69" y="1054"/>
                    </a:lnTo>
                    <a:lnTo>
                      <a:pt x="10" y="1068"/>
                    </a:lnTo>
                    <a:lnTo>
                      <a:pt x="0" y="1022"/>
                    </a:lnTo>
                    <a:lnTo>
                      <a:pt x="20" y="983"/>
                    </a:lnTo>
                    <a:lnTo>
                      <a:pt x="94" y="951"/>
                    </a:lnTo>
                    <a:lnTo>
                      <a:pt x="146" y="928"/>
                    </a:lnTo>
                    <a:lnTo>
                      <a:pt x="164" y="906"/>
                    </a:lnTo>
                    <a:lnTo>
                      <a:pt x="143" y="847"/>
                    </a:lnTo>
                    <a:lnTo>
                      <a:pt x="126" y="726"/>
                    </a:lnTo>
                    <a:lnTo>
                      <a:pt x="122" y="583"/>
                    </a:lnTo>
                    <a:lnTo>
                      <a:pt x="126" y="487"/>
                    </a:lnTo>
                    <a:lnTo>
                      <a:pt x="132" y="358"/>
                    </a:lnTo>
                    <a:lnTo>
                      <a:pt x="122" y="242"/>
                    </a:lnTo>
                    <a:lnTo>
                      <a:pt x="101" y="189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90" name="Freeform 18"/>
              <p:cNvSpPr>
                <a:spLocks/>
              </p:cNvSpPr>
              <p:nvPr/>
            </p:nvSpPr>
            <p:spPr bwMode="auto">
              <a:xfrm>
                <a:off x="2881" y="2835"/>
                <a:ext cx="163" cy="533"/>
              </a:xfrm>
              <a:custGeom>
                <a:avLst/>
                <a:gdLst/>
                <a:ahLst/>
                <a:cxnLst>
                  <a:cxn ang="0">
                    <a:pos x="201" y="98"/>
                  </a:cxn>
                  <a:cxn ang="0">
                    <a:pos x="236" y="32"/>
                  </a:cxn>
                  <a:cxn ang="0">
                    <a:pos x="278" y="0"/>
                  </a:cxn>
                  <a:cxn ang="0">
                    <a:pos x="327" y="20"/>
                  </a:cxn>
                  <a:cxn ang="0">
                    <a:pos x="320" y="84"/>
                  </a:cxn>
                  <a:cxn ang="0">
                    <a:pos x="288" y="129"/>
                  </a:cxn>
                  <a:cxn ang="0">
                    <a:pos x="226" y="242"/>
                  </a:cxn>
                  <a:cxn ang="0">
                    <a:pos x="184" y="351"/>
                  </a:cxn>
                  <a:cxn ang="0">
                    <a:pos x="159" y="467"/>
                  </a:cxn>
                  <a:cxn ang="0">
                    <a:pos x="162" y="580"/>
                  </a:cxn>
                  <a:cxn ang="0">
                    <a:pos x="201" y="731"/>
                  </a:cxn>
                  <a:cxn ang="0">
                    <a:pos x="233" y="875"/>
                  </a:cxn>
                  <a:cxn ang="0">
                    <a:pos x="278" y="938"/>
                  </a:cxn>
                  <a:cxn ang="0">
                    <a:pos x="275" y="974"/>
                  </a:cxn>
                  <a:cxn ang="0">
                    <a:pos x="236" y="991"/>
                  </a:cxn>
                  <a:cxn ang="0">
                    <a:pos x="148" y="1005"/>
                  </a:cxn>
                  <a:cxn ang="0">
                    <a:pos x="85" y="1044"/>
                  </a:cxn>
                  <a:cxn ang="0">
                    <a:pos x="53" y="1065"/>
                  </a:cxn>
                  <a:cxn ang="0">
                    <a:pos x="0" y="1016"/>
                  </a:cxn>
                  <a:cxn ang="0">
                    <a:pos x="11" y="984"/>
                  </a:cxn>
                  <a:cxn ang="0">
                    <a:pos x="64" y="963"/>
                  </a:cxn>
                  <a:cxn ang="0">
                    <a:pos x="130" y="952"/>
                  </a:cxn>
                  <a:cxn ang="0">
                    <a:pos x="194" y="952"/>
                  </a:cxn>
                  <a:cxn ang="0">
                    <a:pos x="204" y="932"/>
                  </a:cxn>
                  <a:cxn ang="0">
                    <a:pos x="194" y="896"/>
                  </a:cxn>
                  <a:cxn ang="0">
                    <a:pos x="141" y="759"/>
                  </a:cxn>
                  <a:cxn ang="0">
                    <a:pos x="106" y="625"/>
                  </a:cxn>
                  <a:cxn ang="0">
                    <a:pos x="88" y="527"/>
                  </a:cxn>
                  <a:cxn ang="0">
                    <a:pos x="85" y="436"/>
                  </a:cxn>
                  <a:cxn ang="0">
                    <a:pos x="99" y="348"/>
                  </a:cxn>
                  <a:cxn ang="0">
                    <a:pos x="130" y="256"/>
                  </a:cxn>
                  <a:cxn ang="0">
                    <a:pos x="180" y="136"/>
                  </a:cxn>
                  <a:cxn ang="0">
                    <a:pos x="201" y="98"/>
                  </a:cxn>
                </a:cxnLst>
                <a:rect l="0" t="0" r="r" b="b"/>
                <a:pathLst>
                  <a:path w="327" h="1065">
                    <a:moveTo>
                      <a:pt x="201" y="98"/>
                    </a:moveTo>
                    <a:lnTo>
                      <a:pt x="236" y="32"/>
                    </a:lnTo>
                    <a:lnTo>
                      <a:pt x="278" y="0"/>
                    </a:lnTo>
                    <a:lnTo>
                      <a:pt x="327" y="20"/>
                    </a:lnTo>
                    <a:lnTo>
                      <a:pt x="320" y="84"/>
                    </a:lnTo>
                    <a:lnTo>
                      <a:pt x="288" y="129"/>
                    </a:lnTo>
                    <a:lnTo>
                      <a:pt x="226" y="242"/>
                    </a:lnTo>
                    <a:lnTo>
                      <a:pt x="184" y="351"/>
                    </a:lnTo>
                    <a:lnTo>
                      <a:pt x="159" y="467"/>
                    </a:lnTo>
                    <a:lnTo>
                      <a:pt x="162" y="580"/>
                    </a:lnTo>
                    <a:lnTo>
                      <a:pt x="201" y="731"/>
                    </a:lnTo>
                    <a:lnTo>
                      <a:pt x="233" y="875"/>
                    </a:lnTo>
                    <a:lnTo>
                      <a:pt x="278" y="938"/>
                    </a:lnTo>
                    <a:lnTo>
                      <a:pt x="275" y="974"/>
                    </a:lnTo>
                    <a:lnTo>
                      <a:pt x="236" y="991"/>
                    </a:lnTo>
                    <a:lnTo>
                      <a:pt x="148" y="1005"/>
                    </a:lnTo>
                    <a:lnTo>
                      <a:pt x="85" y="1044"/>
                    </a:lnTo>
                    <a:lnTo>
                      <a:pt x="53" y="1065"/>
                    </a:lnTo>
                    <a:lnTo>
                      <a:pt x="0" y="1016"/>
                    </a:lnTo>
                    <a:lnTo>
                      <a:pt x="11" y="984"/>
                    </a:lnTo>
                    <a:lnTo>
                      <a:pt x="64" y="963"/>
                    </a:lnTo>
                    <a:lnTo>
                      <a:pt x="130" y="952"/>
                    </a:lnTo>
                    <a:lnTo>
                      <a:pt x="194" y="952"/>
                    </a:lnTo>
                    <a:lnTo>
                      <a:pt x="204" y="932"/>
                    </a:lnTo>
                    <a:lnTo>
                      <a:pt x="194" y="896"/>
                    </a:lnTo>
                    <a:lnTo>
                      <a:pt x="141" y="759"/>
                    </a:lnTo>
                    <a:lnTo>
                      <a:pt x="106" y="625"/>
                    </a:lnTo>
                    <a:lnTo>
                      <a:pt x="88" y="527"/>
                    </a:lnTo>
                    <a:lnTo>
                      <a:pt x="85" y="436"/>
                    </a:lnTo>
                    <a:lnTo>
                      <a:pt x="99" y="348"/>
                    </a:lnTo>
                    <a:lnTo>
                      <a:pt x="130" y="256"/>
                    </a:lnTo>
                    <a:lnTo>
                      <a:pt x="180" y="136"/>
                    </a:lnTo>
                    <a:lnTo>
                      <a:pt x="201" y="98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91" name="Freeform 19"/>
              <p:cNvSpPr>
                <a:spLocks/>
              </p:cNvSpPr>
              <p:nvPr/>
            </p:nvSpPr>
            <p:spPr bwMode="auto">
              <a:xfrm>
                <a:off x="2912" y="2172"/>
                <a:ext cx="211" cy="278"/>
              </a:xfrm>
              <a:custGeom>
                <a:avLst/>
                <a:gdLst/>
                <a:ahLst/>
                <a:cxnLst>
                  <a:cxn ang="0">
                    <a:pos x="154" y="465"/>
                  </a:cxn>
                  <a:cxn ang="0">
                    <a:pos x="185" y="535"/>
                  </a:cxn>
                  <a:cxn ang="0">
                    <a:pos x="259" y="556"/>
                  </a:cxn>
                  <a:cxn ang="0">
                    <a:pos x="323" y="549"/>
                  </a:cxn>
                  <a:cxn ang="0">
                    <a:pos x="375" y="504"/>
                  </a:cxn>
                  <a:cxn ang="0">
                    <a:pos x="417" y="412"/>
                  </a:cxn>
                  <a:cxn ang="0">
                    <a:pos x="421" y="303"/>
                  </a:cxn>
                  <a:cxn ang="0">
                    <a:pos x="407" y="207"/>
                  </a:cxn>
                  <a:cxn ang="0">
                    <a:pos x="348" y="102"/>
                  </a:cxn>
                  <a:cxn ang="0">
                    <a:pos x="304" y="52"/>
                  </a:cxn>
                  <a:cxn ang="0">
                    <a:pos x="259" y="22"/>
                  </a:cxn>
                  <a:cxn ang="0">
                    <a:pos x="217" y="0"/>
                  </a:cxn>
                  <a:cxn ang="0">
                    <a:pos x="143" y="7"/>
                  </a:cxn>
                  <a:cxn ang="0">
                    <a:pos x="104" y="71"/>
                  </a:cxn>
                  <a:cxn ang="0">
                    <a:pos x="84" y="138"/>
                  </a:cxn>
                  <a:cxn ang="0">
                    <a:pos x="84" y="243"/>
                  </a:cxn>
                  <a:cxn ang="0">
                    <a:pos x="101" y="345"/>
                  </a:cxn>
                  <a:cxn ang="0">
                    <a:pos x="122" y="401"/>
                  </a:cxn>
                  <a:cxn ang="0">
                    <a:pos x="6" y="485"/>
                  </a:cxn>
                  <a:cxn ang="0">
                    <a:pos x="0" y="517"/>
                  </a:cxn>
                  <a:cxn ang="0">
                    <a:pos x="17" y="535"/>
                  </a:cxn>
                  <a:cxn ang="0">
                    <a:pos x="143" y="440"/>
                  </a:cxn>
                  <a:cxn ang="0">
                    <a:pos x="154" y="465"/>
                  </a:cxn>
                </a:cxnLst>
                <a:rect l="0" t="0" r="r" b="b"/>
                <a:pathLst>
                  <a:path w="421" h="556">
                    <a:moveTo>
                      <a:pt x="154" y="465"/>
                    </a:moveTo>
                    <a:lnTo>
                      <a:pt x="185" y="535"/>
                    </a:lnTo>
                    <a:lnTo>
                      <a:pt x="259" y="556"/>
                    </a:lnTo>
                    <a:lnTo>
                      <a:pt x="323" y="549"/>
                    </a:lnTo>
                    <a:lnTo>
                      <a:pt x="375" y="504"/>
                    </a:lnTo>
                    <a:lnTo>
                      <a:pt x="417" y="412"/>
                    </a:lnTo>
                    <a:lnTo>
                      <a:pt x="421" y="303"/>
                    </a:lnTo>
                    <a:lnTo>
                      <a:pt x="407" y="207"/>
                    </a:lnTo>
                    <a:lnTo>
                      <a:pt x="348" y="102"/>
                    </a:lnTo>
                    <a:lnTo>
                      <a:pt x="304" y="52"/>
                    </a:lnTo>
                    <a:lnTo>
                      <a:pt x="259" y="22"/>
                    </a:lnTo>
                    <a:lnTo>
                      <a:pt x="217" y="0"/>
                    </a:lnTo>
                    <a:lnTo>
                      <a:pt x="143" y="7"/>
                    </a:lnTo>
                    <a:lnTo>
                      <a:pt x="104" y="71"/>
                    </a:lnTo>
                    <a:lnTo>
                      <a:pt x="84" y="138"/>
                    </a:lnTo>
                    <a:lnTo>
                      <a:pt x="84" y="243"/>
                    </a:lnTo>
                    <a:lnTo>
                      <a:pt x="101" y="345"/>
                    </a:lnTo>
                    <a:lnTo>
                      <a:pt x="122" y="401"/>
                    </a:lnTo>
                    <a:lnTo>
                      <a:pt x="6" y="485"/>
                    </a:lnTo>
                    <a:lnTo>
                      <a:pt x="0" y="517"/>
                    </a:lnTo>
                    <a:lnTo>
                      <a:pt x="17" y="535"/>
                    </a:lnTo>
                    <a:lnTo>
                      <a:pt x="143" y="440"/>
                    </a:lnTo>
                    <a:lnTo>
                      <a:pt x="154" y="465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92" name="Freeform 20"/>
              <p:cNvSpPr>
                <a:spLocks/>
              </p:cNvSpPr>
              <p:nvPr/>
            </p:nvSpPr>
            <p:spPr bwMode="auto">
              <a:xfrm>
                <a:off x="2989" y="2113"/>
                <a:ext cx="420" cy="465"/>
              </a:xfrm>
              <a:custGeom>
                <a:avLst/>
                <a:gdLst/>
                <a:ahLst/>
                <a:cxnLst>
                  <a:cxn ang="0">
                    <a:pos x="558" y="643"/>
                  </a:cxn>
                  <a:cxn ang="0">
                    <a:pos x="516" y="686"/>
                  </a:cxn>
                  <a:cxn ang="0">
                    <a:pos x="428" y="738"/>
                  </a:cxn>
                  <a:cxn ang="0">
                    <a:pos x="348" y="770"/>
                  </a:cxn>
                  <a:cxn ang="0">
                    <a:pos x="291" y="801"/>
                  </a:cxn>
                  <a:cxn ang="0">
                    <a:pos x="238" y="844"/>
                  </a:cxn>
                  <a:cxn ang="0">
                    <a:pos x="232" y="917"/>
                  </a:cxn>
                  <a:cxn ang="0">
                    <a:pos x="284" y="931"/>
                  </a:cxn>
                  <a:cxn ang="0">
                    <a:pos x="417" y="854"/>
                  </a:cxn>
                  <a:cxn ang="0">
                    <a:pos x="516" y="762"/>
                  </a:cxn>
                  <a:cxn ang="0">
                    <a:pos x="632" y="647"/>
                  </a:cxn>
                  <a:cxn ang="0">
                    <a:pos x="726" y="573"/>
                  </a:cxn>
                  <a:cxn ang="0">
                    <a:pos x="807" y="516"/>
                  </a:cxn>
                  <a:cxn ang="0">
                    <a:pos x="839" y="488"/>
                  </a:cxn>
                  <a:cxn ang="0">
                    <a:pos x="828" y="454"/>
                  </a:cxn>
                  <a:cxn ang="0">
                    <a:pos x="790" y="404"/>
                  </a:cxn>
                  <a:cxn ang="0">
                    <a:pos x="649" y="327"/>
                  </a:cxn>
                  <a:cxn ang="0">
                    <a:pos x="516" y="257"/>
                  </a:cxn>
                  <a:cxn ang="0">
                    <a:pos x="354" y="183"/>
                  </a:cxn>
                  <a:cxn ang="0">
                    <a:pos x="294" y="141"/>
                  </a:cxn>
                  <a:cxn ang="0">
                    <a:pos x="232" y="84"/>
                  </a:cxn>
                  <a:cxn ang="0">
                    <a:pos x="168" y="22"/>
                  </a:cxn>
                  <a:cxn ang="0">
                    <a:pos x="112" y="0"/>
                  </a:cxn>
                  <a:cxn ang="0">
                    <a:pos x="0" y="78"/>
                  </a:cxn>
                  <a:cxn ang="0">
                    <a:pos x="7" y="151"/>
                  </a:cxn>
                  <a:cxn ang="0">
                    <a:pos x="27" y="180"/>
                  </a:cxn>
                  <a:cxn ang="0">
                    <a:pos x="84" y="168"/>
                  </a:cxn>
                  <a:cxn ang="0">
                    <a:pos x="74" y="138"/>
                  </a:cxn>
                  <a:cxn ang="0">
                    <a:pos x="52" y="126"/>
                  </a:cxn>
                  <a:cxn ang="0">
                    <a:pos x="42" y="88"/>
                  </a:cxn>
                  <a:cxn ang="0">
                    <a:pos x="104" y="46"/>
                  </a:cxn>
                  <a:cxn ang="0">
                    <a:pos x="158" y="88"/>
                  </a:cxn>
                  <a:cxn ang="0">
                    <a:pos x="158" y="126"/>
                  </a:cxn>
                  <a:cxn ang="0">
                    <a:pos x="136" y="172"/>
                  </a:cxn>
                  <a:cxn ang="0">
                    <a:pos x="154" y="204"/>
                  </a:cxn>
                  <a:cxn ang="0">
                    <a:pos x="259" y="232"/>
                  </a:cxn>
                  <a:cxn ang="0">
                    <a:pos x="301" y="193"/>
                  </a:cxn>
                  <a:cxn ang="0">
                    <a:pos x="442" y="278"/>
                  </a:cxn>
                  <a:cxn ang="0">
                    <a:pos x="558" y="330"/>
                  </a:cxn>
                  <a:cxn ang="0">
                    <a:pos x="621" y="362"/>
                  </a:cxn>
                  <a:cxn ang="0">
                    <a:pos x="684" y="394"/>
                  </a:cxn>
                  <a:cxn ang="0">
                    <a:pos x="733" y="436"/>
                  </a:cxn>
                  <a:cxn ang="0">
                    <a:pos x="765" y="478"/>
                  </a:cxn>
                  <a:cxn ang="0">
                    <a:pos x="736" y="509"/>
                  </a:cxn>
                  <a:cxn ang="0">
                    <a:pos x="670" y="552"/>
                  </a:cxn>
                  <a:cxn ang="0">
                    <a:pos x="600" y="600"/>
                  </a:cxn>
                  <a:cxn ang="0">
                    <a:pos x="558" y="643"/>
                  </a:cxn>
                </a:cxnLst>
                <a:rect l="0" t="0" r="r" b="b"/>
                <a:pathLst>
                  <a:path w="839" h="931">
                    <a:moveTo>
                      <a:pt x="558" y="643"/>
                    </a:moveTo>
                    <a:lnTo>
                      <a:pt x="516" y="686"/>
                    </a:lnTo>
                    <a:lnTo>
                      <a:pt x="428" y="738"/>
                    </a:lnTo>
                    <a:lnTo>
                      <a:pt x="348" y="770"/>
                    </a:lnTo>
                    <a:lnTo>
                      <a:pt x="291" y="801"/>
                    </a:lnTo>
                    <a:lnTo>
                      <a:pt x="238" y="844"/>
                    </a:lnTo>
                    <a:lnTo>
                      <a:pt x="232" y="917"/>
                    </a:lnTo>
                    <a:lnTo>
                      <a:pt x="284" y="931"/>
                    </a:lnTo>
                    <a:lnTo>
                      <a:pt x="417" y="854"/>
                    </a:lnTo>
                    <a:lnTo>
                      <a:pt x="516" y="762"/>
                    </a:lnTo>
                    <a:lnTo>
                      <a:pt x="632" y="647"/>
                    </a:lnTo>
                    <a:lnTo>
                      <a:pt x="726" y="573"/>
                    </a:lnTo>
                    <a:lnTo>
                      <a:pt x="807" y="516"/>
                    </a:lnTo>
                    <a:lnTo>
                      <a:pt x="839" y="488"/>
                    </a:lnTo>
                    <a:lnTo>
                      <a:pt x="828" y="454"/>
                    </a:lnTo>
                    <a:lnTo>
                      <a:pt x="790" y="404"/>
                    </a:lnTo>
                    <a:lnTo>
                      <a:pt x="649" y="327"/>
                    </a:lnTo>
                    <a:lnTo>
                      <a:pt x="516" y="257"/>
                    </a:lnTo>
                    <a:lnTo>
                      <a:pt x="354" y="183"/>
                    </a:lnTo>
                    <a:lnTo>
                      <a:pt x="294" y="141"/>
                    </a:lnTo>
                    <a:lnTo>
                      <a:pt x="232" y="84"/>
                    </a:lnTo>
                    <a:lnTo>
                      <a:pt x="168" y="22"/>
                    </a:lnTo>
                    <a:lnTo>
                      <a:pt x="112" y="0"/>
                    </a:lnTo>
                    <a:lnTo>
                      <a:pt x="0" y="78"/>
                    </a:lnTo>
                    <a:lnTo>
                      <a:pt x="7" y="151"/>
                    </a:lnTo>
                    <a:lnTo>
                      <a:pt x="27" y="180"/>
                    </a:lnTo>
                    <a:lnTo>
                      <a:pt x="84" y="168"/>
                    </a:lnTo>
                    <a:lnTo>
                      <a:pt x="74" y="138"/>
                    </a:lnTo>
                    <a:lnTo>
                      <a:pt x="52" y="126"/>
                    </a:lnTo>
                    <a:lnTo>
                      <a:pt x="42" y="88"/>
                    </a:lnTo>
                    <a:lnTo>
                      <a:pt x="104" y="46"/>
                    </a:lnTo>
                    <a:lnTo>
                      <a:pt x="158" y="88"/>
                    </a:lnTo>
                    <a:lnTo>
                      <a:pt x="158" y="126"/>
                    </a:lnTo>
                    <a:lnTo>
                      <a:pt x="136" y="172"/>
                    </a:lnTo>
                    <a:lnTo>
                      <a:pt x="154" y="204"/>
                    </a:lnTo>
                    <a:lnTo>
                      <a:pt x="259" y="232"/>
                    </a:lnTo>
                    <a:lnTo>
                      <a:pt x="301" y="193"/>
                    </a:lnTo>
                    <a:lnTo>
                      <a:pt x="442" y="278"/>
                    </a:lnTo>
                    <a:lnTo>
                      <a:pt x="558" y="330"/>
                    </a:lnTo>
                    <a:lnTo>
                      <a:pt x="621" y="362"/>
                    </a:lnTo>
                    <a:lnTo>
                      <a:pt x="684" y="394"/>
                    </a:lnTo>
                    <a:lnTo>
                      <a:pt x="733" y="436"/>
                    </a:lnTo>
                    <a:lnTo>
                      <a:pt x="765" y="478"/>
                    </a:lnTo>
                    <a:lnTo>
                      <a:pt x="736" y="509"/>
                    </a:lnTo>
                    <a:lnTo>
                      <a:pt x="670" y="552"/>
                    </a:lnTo>
                    <a:lnTo>
                      <a:pt x="600" y="600"/>
                    </a:lnTo>
                    <a:lnTo>
                      <a:pt x="558" y="643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9893" name="Rectangle 21"/>
            <p:cNvSpPr>
              <a:spLocks noChangeArrowheads="1"/>
            </p:cNvSpPr>
            <p:nvPr/>
          </p:nvSpPr>
          <p:spPr bwMode="auto">
            <a:xfrm>
              <a:off x="4121" y="1468"/>
              <a:ext cx="1015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 dirty="0"/>
                <a:t>为什么</a:t>
              </a:r>
            </a:p>
            <a:p>
              <a:pPr algn="ctr" eaLnBrk="1" hangingPunct="1"/>
              <a:r>
                <a:rPr lang="zh-CN" altLang="en-US" b="1" dirty="0"/>
                <a:t>这样取</a:t>
              </a:r>
              <a:r>
                <a:rPr lang="zh-CN" altLang="en-US" b="1" dirty="0">
                  <a:solidFill>
                    <a:schemeClr val="accent1"/>
                  </a:solidFill>
                </a:rPr>
                <a:t>？</a:t>
              </a:r>
              <a:endParaRPr lang="zh-CN" altLang="en-US" sz="4000" b="1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0" grpId="0" animBg="1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16" name="Object 2048"/>
          <p:cNvGraphicFramePr>
            <a:graphicFrameLocks noChangeAspect="1"/>
          </p:cNvGraphicFramePr>
          <p:nvPr/>
        </p:nvGraphicFramePr>
        <p:xfrm>
          <a:off x="682625" y="5291157"/>
          <a:ext cx="6697663" cy="995363"/>
        </p:xfrm>
        <a:graphic>
          <a:graphicData uri="http://schemas.openxmlformats.org/presentationml/2006/ole">
            <p:oleObj spid="_x0000_s292874" name="公式" r:id="rId3" imgW="67112640" imgH="10051200" progId="Equation.3">
              <p:embed/>
            </p:oleObj>
          </a:graphicData>
        </a:graphic>
      </p:graphicFrame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468313" y="42926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b="1"/>
              <a:t>从中解得</a:t>
            </a:r>
          </a:p>
        </p:txBody>
      </p:sp>
      <p:pic>
        <p:nvPicPr>
          <p:cNvPr id="80911" name="Picture 15" descr="分位数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35600" y="2060575"/>
            <a:ext cx="3276600" cy="2720975"/>
          </a:xfrm>
          <a:prstGeom prst="rect">
            <a:avLst/>
          </a:prstGeom>
          <a:noFill/>
        </p:spPr>
      </p:pic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206500" y="1054100"/>
            <a:ext cx="4186238" cy="573088"/>
            <a:chOff x="291" y="595"/>
            <a:chExt cx="2637" cy="361"/>
          </a:xfrm>
        </p:grpSpPr>
        <p:graphicFrame>
          <p:nvGraphicFramePr>
            <p:cNvPr id="137219" name="Object 2051"/>
            <p:cNvGraphicFramePr>
              <a:graphicFrameLocks noChangeAspect="1"/>
            </p:cNvGraphicFramePr>
            <p:nvPr/>
          </p:nvGraphicFramePr>
          <p:xfrm>
            <a:off x="2256" y="624"/>
            <a:ext cx="672" cy="332"/>
          </p:xfrm>
          <a:graphic>
            <a:graphicData uri="http://schemas.openxmlformats.org/presentationml/2006/ole">
              <p:oleObj spid="_x0000_s292875" name="公式" r:id="rId5" imgW="371880" imgH="181080" progId="Equation.3">
                <p:embed/>
              </p:oleObj>
            </a:graphicData>
          </a:graphic>
        </p:graphicFrame>
        <p:sp>
          <p:nvSpPr>
            <p:cNvPr id="80914" name="Rectangle 18"/>
            <p:cNvSpPr>
              <a:spLocks noChangeArrowheads="1"/>
            </p:cNvSpPr>
            <p:nvPr/>
          </p:nvSpPr>
          <p:spPr bwMode="auto">
            <a:xfrm>
              <a:off x="291" y="595"/>
              <a:ext cx="19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/>
                <a:t>对给定的置信水平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68313" y="1916113"/>
            <a:ext cx="3627437" cy="628650"/>
            <a:chOff x="3139" y="1332"/>
            <a:chExt cx="2285" cy="396"/>
          </a:xfrm>
        </p:grpSpPr>
        <p:sp>
          <p:nvSpPr>
            <p:cNvPr id="80916" name="Rectangle 20"/>
            <p:cNvSpPr>
              <a:spLocks noChangeArrowheads="1"/>
            </p:cNvSpPr>
            <p:nvPr/>
          </p:nvSpPr>
          <p:spPr bwMode="auto">
            <a:xfrm>
              <a:off x="3139" y="1351"/>
              <a:ext cx="16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>
                  <a:latin typeface="宋体" pitchFamily="2" charset="-122"/>
                </a:rPr>
                <a:t>查正态分布表得</a:t>
              </a:r>
            </a:p>
          </p:txBody>
        </p:sp>
        <p:graphicFrame>
          <p:nvGraphicFramePr>
            <p:cNvPr id="137218" name="Object 2050"/>
            <p:cNvGraphicFramePr>
              <a:graphicFrameLocks noChangeAspect="1"/>
            </p:cNvGraphicFramePr>
            <p:nvPr/>
          </p:nvGraphicFramePr>
          <p:xfrm>
            <a:off x="4898" y="1332"/>
            <a:ext cx="526" cy="396"/>
          </p:xfrm>
          <a:graphic>
            <a:graphicData uri="http://schemas.openxmlformats.org/presentationml/2006/ole">
              <p:oleObj spid="_x0000_s292876" name="公式" r:id="rId6" imgW="305280" imgH="228600" progId="Equation.3">
                <p:embed/>
              </p:oleObj>
            </a:graphicData>
          </a:graphic>
        </p:graphicFrame>
      </p:grpSp>
      <p:graphicFrame>
        <p:nvGraphicFramePr>
          <p:cNvPr id="137217" name="Object 2049"/>
          <p:cNvGraphicFramePr>
            <a:graphicFrameLocks noChangeAspect="1"/>
          </p:cNvGraphicFramePr>
          <p:nvPr/>
        </p:nvGraphicFramePr>
        <p:xfrm>
          <a:off x="250825" y="2852738"/>
          <a:ext cx="4594225" cy="1160462"/>
        </p:xfrm>
        <a:graphic>
          <a:graphicData uri="http://schemas.openxmlformats.org/presentationml/2006/ole">
            <p:oleObj spid="_x0000_s292877" name="公式" r:id="rId7" imgW="1735200" imgH="438120" progId="Equation.3">
              <p:embed/>
            </p:oleObj>
          </a:graphicData>
        </a:graphic>
      </p:graphicFrame>
      <p:sp>
        <p:nvSpPr>
          <p:cNvPr id="80921" name="Rectangle 25"/>
          <p:cNvSpPr>
            <a:spLocks noChangeArrowheads="1"/>
          </p:cNvSpPr>
          <p:nvPr/>
        </p:nvSpPr>
        <p:spPr bwMode="auto">
          <a:xfrm>
            <a:off x="4059238" y="1968500"/>
            <a:ext cx="54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使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3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8" grpId="0" autoUpdateAnimBg="0"/>
      <p:bldP spid="80921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4957770" y="2843225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endParaRPr lang="zh-CN" altLang="zh-CN" sz="3200" b="1"/>
          </a:p>
        </p:txBody>
      </p:sp>
      <p:graphicFrame>
        <p:nvGraphicFramePr>
          <p:cNvPr id="138240" name="Object 2048"/>
          <p:cNvGraphicFramePr>
            <a:graphicFrameLocks noChangeAspect="1"/>
          </p:cNvGraphicFramePr>
          <p:nvPr/>
        </p:nvGraphicFramePr>
        <p:xfrm>
          <a:off x="1392245" y="2092338"/>
          <a:ext cx="4322763" cy="1033462"/>
        </p:xfrm>
        <a:graphic>
          <a:graphicData uri="http://schemas.openxmlformats.org/presentationml/2006/ole">
            <p:oleObj spid="_x0000_s293897" name="公式" r:id="rId3" imgW="41789160" imgH="10051200" progId="Equation.3">
              <p:embed/>
            </p:oleObj>
          </a:graphicData>
        </a:graphic>
      </p:graphicFrame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801695" y="329090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b="1"/>
              <a:t>也可简记为</a:t>
            </a:r>
          </a:p>
        </p:txBody>
      </p:sp>
      <p:graphicFrame>
        <p:nvGraphicFramePr>
          <p:cNvPr id="138241" name="Object 2049"/>
          <p:cNvGraphicFramePr>
            <a:graphicFrameLocks noChangeAspect="1"/>
          </p:cNvGraphicFramePr>
          <p:nvPr/>
        </p:nvGraphicFramePr>
        <p:xfrm>
          <a:off x="2386020" y="3846525"/>
          <a:ext cx="3095625" cy="1368425"/>
        </p:xfrm>
        <a:graphic>
          <a:graphicData uri="http://schemas.openxmlformats.org/presentationml/2006/ole">
            <p:oleObj spid="_x0000_s293898" name="Equation" r:id="rId4" imgW="48501360" imgH="21636720" progId="">
              <p:embed/>
            </p:oleObj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01695" y="1362088"/>
            <a:ext cx="4200525" cy="539750"/>
            <a:chOff x="531" y="1315"/>
            <a:chExt cx="2646" cy="340"/>
          </a:xfrm>
        </p:grpSpPr>
        <p:sp>
          <p:nvSpPr>
            <p:cNvPr id="83976" name="Rectangle 8"/>
            <p:cNvSpPr>
              <a:spLocks noChangeArrowheads="1"/>
            </p:cNvSpPr>
            <p:nvPr/>
          </p:nvSpPr>
          <p:spPr bwMode="auto">
            <a:xfrm>
              <a:off x="531" y="1315"/>
              <a:ext cx="264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/>
                <a:t>于是所求</a:t>
              </a:r>
              <a:r>
                <a:rPr lang="zh-CN" altLang="zh-CN" b="1"/>
                <a:t>    的 </a:t>
              </a:r>
              <a:r>
                <a:rPr lang="zh-CN" altLang="en-US" b="1"/>
                <a:t>置信区间为</a:t>
              </a:r>
            </a:p>
          </p:txBody>
        </p:sp>
        <p:graphicFrame>
          <p:nvGraphicFramePr>
            <p:cNvPr id="138243" name="Object 2051"/>
            <p:cNvGraphicFramePr>
              <a:graphicFrameLocks noChangeAspect="1"/>
            </p:cNvGraphicFramePr>
            <p:nvPr/>
          </p:nvGraphicFramePr>
          <p:xfrm>
            <a:off x="1409" y="1365"/>
            <a:ext cx="271" cy="290"/>
          </p:xfrm>
          <a:graphic>
            <a:graphicData uri="http://schemas.openxmlformats.org/presentationml/2006/ole">
              <p:oleObj spid="_x0000_s293899" name="公式" r:id="rId5" imgW="142920" imgH="152280" progId="Equation.3">
                <p:embed/>
              </p:oleObj>
            </a:graphicData>
          </a:graphic>
        </p:graphicFrame>
      </p:grpSp>
      <p:pic>
        <p:nvPicPr>
          <p:cNvPr id="83981" name="Picture 13" descr="分位数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08625" y="1916113"/>
            <a:ext cx="3200400" cy="265747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8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8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0"/>
            <a:ext cx="7793037" cy="1143000"/>
          </a:xfrm>
        </p:spPr>
        <p:txBody>
          <a:bodyPr/>
          <a:lstStyle/>
          <a:p>
            <a:r>
              <a:rPr lang="zh-CN" altLang="en-US" dirty="0"/>
              <a:t>区间估计的</a:t>
            </a:r>
            <a:r>
              <a:rPr lang="en-US" altLang="zh-CN" dirty="0"/>
              <a:t>5</a:t>
            </a:r>
            <a:r>
              <a:rPr lang="zh-CN" altLang="en-US" dirty="0"/>
              <a:t>个步骤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950913" y="1450975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aphicFrame>
        <p:nvGraphicFramePr>
          <p:cNvPr id="231428" name="Object 4"/>
          <p:cNvGraphicFramePr>
            <a:graphicFrameLocks noChangeAspect="1"/>
          </p:cNvGraphicFramePr>
          <p:nvPr/>
        </p:nvGraphicFramePr>
        <p:xfrm>
          <a:off x="5219700" y="1196975"/>
          <a:ext cx="3429000" cy="804863"/>
        </p:xfrm>
        <a:graphic>
          <a:graphicData uri="http://schemas.openxmlformats.org/presentationml/2006/ole">
            <p:oleObj spid="_x0000_s309268" name="公式" r:id="rId3" imgW="1079032" imgH="253890" progId="Equation.3">
              <p:embed/>
            </p:oleObj>
          </a:graphicData>
        </a:graphic>
      </p:graphicFrame>
      <p:sp>
        <p:nvSpPr>
          <p:cNvPr id="231429" name="Text Box 5"/>
          <p:cNvSpPr txBox="1">
            <a:spLocks noChangeArrowheads="1"/>
          </p:cNvSpPr>
          <p:nvPr/>
        </p:nvSpPr>
        <p:spPr bwMode="auto">
          <a:xfrm>
            <a:off x="2195513" y="134143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231430" name="Text Box 6"/>
          <p:cNvSpPr txBox="1">
            <a:spLocks noChangeArrowheads="1"/>
          </p:cNvSpPr>
          <p:nvPr/>
        </p:nvSpPr>
        <p:spPr bwMode="auto">
          <a:xfrm>
            <a:off x="0" y="1341438"/>
            <a:ext cx="16621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）取</a:t>
            </a:r>
          </a:p>
        </p:txBody>
      </p:sp>
      <p:graphicFrame>
        <p:nvGraphicFramePr>
          <p:cNvPr id="231431" name="Object 7"/>
          <p:cNvGraphicFramePr>
            <a:graphicFrameLocks noChangeAspect="1"/>
          </p:cNvGraphicFramePr>
          <p:nvPr/>
        </p:nvGraphicFramePr>
        <p:xfrm>
          <a:off x="1692275" y="1341438"/>
          <a:ext cx="434975" cy="554037"/>
        </p:xfrm>
        <a:graphic>
          <a:graphicData uri="http://schemas.openxmlformats.org/presentationml/2006/ole">
            <p:oleObj spid="_x0000_s309269" name="公式" r:id="rId4" imgW="139579" imgH="177646" progId="Equation.3">
              <p:embed/>
            </p:oleObj>
          </a:graphicData>
        </a:graphic>
      </p:graphicFrame>
      <p:sp>
        <p:nvSpPr>
          <p:cNvPr id="231432" name="Text Box 8"/>
          <p:cNvSpPr txBox="1">
            <a:spLocks noChangeArrowheads="1"/>
          </p:cNvSpPr>
          <p:nvPr/>
        </p:nvSpPr>
        <p:spPr bwMode="auto">
          <a:xfrm>
            <a:off x="2051050" y="1268413"/>
            <a:ext cx="3028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的较优点估计量</a:t>
            </a:r>
          </a:p>
        </p:txBody>
      </p:sp>
      <p:sp>
        <p:nvSpPr>
          <p:cNvPr id="231433" name="Text Box 9"/>
          <p:cNvSpPr txBox="1">
            <a:spLocks noChangeArrowheads="1"/>
          </p:cNvSpPr>
          <p:nvPr/>
        </p:nvSpPr>
        <p:spPr bwMode="auto">
          <a:xfrm>
            <a:off x="0" y="1989138"/>
            <a:ext cx="16621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）由</a:t>
            </a:r>
          </a:p>
        </p:txBody>
      </p:sp>
      <p:graphicFrame>
        <p:nvGraphicFramePr>
          <p:cNvPr id="231434" name="Object 10"/>
          <p:cNvGraphicFramePr>
            <a:graphicFrameLocks noChangeAspect="1"/>
          </p:cNvGraphicFramePr>
          <p:nvPr/>
        </p:nvGraphicFramePr>
        <p:xfrm>
          <a:off x="1619250" y="1916113"/>
          <a:ext cx="442913" cy="684212"/>
        </p:xfrm>
        <a:graphic>
          <a:graphicData uri="http://schemas.openxmlformats.org/presentationml/2006/ole">
            <p:oleObj spid="_x0000_s309270" name="公式" r:id="rId5" imgW="139579" imgH="215713" progId="Equation.3">
              <p:embed/>
            </p:oleObj>
          </a:graphicData>
        </a:graphic>
      </p:graphicFrame>
      <p:sp>
        <p:nvSpPr>
          <p:cNvPr id="231435" name="Text Box 11"/>
          <p:cNvSpPr txBox="1">
            <a:spLocks noChangeArrowheads="1"/>
          </p:cNvSpPr>
          <p:nvPr/>
        </p:nvSpPr>
        <p:spPr bwMode="auto">
          <a:xfrm>
            <a:off x="2000232" y="2000240"/>
            <a:ext cx="4248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出发，找一个样本函数</a:t>
            </a:r>
          </a:p>
        </p:txBody>
      </p:sp>
      <p:graphicFrame>
        <p:nvGraphicFramePr>
          <p:cNvPr id="231436" name="Object 12"/>
          <p:cNvGraphicFramePr>
            <a:graphicFrameLocks noChangeAspect="1"/>
          </p:cNvGraphicFramePr>
          <p:nvPr/>
        </p:nvGraphicFramePr>
        <p:xfrm>
          <a:off x="6227763" y="1916113"/>
          <a:ext cx="2592387" cy="735012"/>
        </p:xfrm>
        <a:graphic>
          <a:graphicData uri="http://schemas.openxmlformats.org/presentationml/2006/ole">
            <p:oleObj spid="_x0000_s309271" name="公式" r:id="rId6" imgW="850531" imgH="241195" progId="Equation.3">
              <p:embed/>
            </p:oleObj>
          </a:graphicData>
        </a:graphic>
      </p:graphicFrame>
      <p:sp>
        <p:nvSpPr>
          <p:cNvPr id="231437" name="Text Box 13"/>
          <p:cNvSpPr txBox="1">
            <a:spLocks noChangeArrowheads="1"/>
          </p:cNvSpPr>
          <p:nvPr/>
        </p:nvSpPr>
        <p:spPr bwMode="auto">
          <a:xfrm>
            <a:off x="971550" y="2492375"/>
            <a:ext cx="6280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其分布已知，且只含一个未知参数</a:t>
            </a:r>
          </a:p>
        </p:txBody>
      </p:sp>
      <p:graphicFrame>
        <p:nvGraphicFramePr>
          <p:cNvPr id="231438" name="Object 14"/>
          <p:cNvGraphicFramePr>
            <a:graphicFrameLocks noChangeAspect="1"/>
          </p:cNvGraphicFramePr>
          <p:nvPr/>
        </p:nvGraphicFramePr>
        <p:xfrm>
          <a:off x="6429388" y="2500306"/>
          <a:ext cx="434975" cy="554038"/>
        </p:xfrm>
        <a:graphic>
          <a:graphicData uri="http://schemas.openxmlformats.org/presentationml/2006/ole">
            <p:oleObj spid="_x0000_s309272" name="公式" r:id="rId7" imgW="139579" imgH="177646" progId="Equation.3">
              <p:embed/>
            </p:oleObj>
          </a:graphicData>
        </a:graphic>
      </p:graphicFrame>
      <p:sp>
        <p:nvSpPr>
          <p:cNvPr id="231439" name="Text Box 15"/>
          <p:cNvSpPr txBox="1">
            <a:spLocks noChangeArrowheads="1"/>
          </p:cNvSpPr>
          <p:nvPr/>
        </p:nvSpPr>
        <p:spPr bwMode="auto">
          <a:xfrm>
            <a:off x="0" y="3068638"/>
            <a:ext cx="6143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）查表求得</a:t>
            </a:r>
            <a:r>
              <a:rPr lang="en-US" altLang="zh-CN" dirty="0"/>
              <a:t>W</a:t>
            </a:r>
            <a:r>
              <a:rPr lang="zh-CN" altLang="en-US" dirty="0"/>
              <a:t>的分位点，使得</a:t>
            </a:r>
          </a:p>
        </p:txBody>
      </p:sp>
      <p:graphicFrame>
        <p:nvGraphicFramePr>
          <p:cNvPr id="231440" name="Object 16"/>
          <p:cNvGraphicFramePr>
            <a:graphicFrameLocks noChangeAspect="1"/>
          </p:cNvGraphicFramePr>
          <p:nvPr/>
        </p:nvGraphicFramePr>
        <p:xfrm>
          <a:off x="788988" y="3573463"/>
          <a:ext cx="6211904" cy="1118503"/>
        </p:xfrm>
        <a:graphic>
          <a:graphicData uri="http://schemas.openxmlformats.org/presentationml/2006/ole">
            <p:oleObj spid="_x0000_s309273" name="公式" r:id="rId8" imgW="1905000" imgH="342900" progId="Equation.3">
              <p:embed/>
            </p:oleObj>
          </a:graphicData>
        </a:graphic>
      </p:graphicFrame>
      <p:sp>
        <p:nvSpPr>
          <p:cNvPr id="231441" name="Text Box 17"/>
          <p:cNvSpPr txBox="1">
            <a:spLocks noChangeArrowheads="1"/>
          </p:cNvSpPr>
          <p:nvPr/>
        </p:nvSpPr>
        <p:spPr bwMode="auto">
          <a:xfrm>
            <a:off x="0" y="4581525"/>
            <a:ext cx="6391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）反解（</a:t>
            </a:r>
            <a:r>
              <a:rPr lang="en-US" altLang="zh-CN"/>
              <a:t>3</a:t>
            </a:r>
            <a:r>
              <a:rPr lang="zh-CN" altLang="en-US"/>
              <a:t>）中的不等式，即得</a:t>
            </a:r>
          </a:p>
        </p:txBody>
      </p:sp>
      <p:graphicFrame>
        <p:nvGraphicFramePr>
          <p:cNvPr id="231442" name="Object 18"/>
          <p:cNvGraphicFramePr>
            <a:graphicFrameLocks noChangeAspect="1"/>
          </p:cNvGraphicFramePr>
          <p:nvPr/>
        </p:nvGraphicFramePr>
        <p:xfrm>
          <a:off x="2195513" y="5013325"/>
          <a:ext cx="4805379" cy="829043"/>
        </p:xfrm>
        <a:graphic>
          <a:graphicData uri="http://schemas.openxmlformats.org/presentationml/2006/ole">
            <p:oleObj spid="_x0000_s309274" name="公式" r:id="rId9" imgW="1397000" imgH="241300" progId="Equation.3">
              <p:embed/>
            </p:oleObj>
          </a:graphicData>
        </a:graphic>
      </p:graphicFrame>
      <p:sp>
        <p:nvSpPr>
          <p:cNvPr id="231443" name="Text Box 19"/>
          <p:cNvSpPr txBox="1">
            <a:spLocks noChangeArrowheads="1"/>
          </p:cNvSpPr>
          <p:nvPr/>
        </p:nvSpPr>
        <p:spPr bwMode="auto">
          <a:xfrm>
            <a:off x="0" y="5949950"/>
            <a:ext cx="36941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）将样本值代入</a:t>
            </a:r>
          </a:p>
        </p:txBody>
      </p:sp>
      <p:graphicFrame>
        <p:nvGraphicFramePr>
          <p:cNvPr id="231444" name="Object 20"/>
          <p:cNvGraphicFramePr>
            <a:graphicFrameLocks noChangeAspect="1"/>
          </p:cNvGraphicFramePr>
          <p:nvPr/>
        </p:nvGraphicFramePr>
        <p:xfrm>
          <a:off x="3635375" y="5805488"/>
          <a:ext cx="1131888" cy="768350"/>
        </p:xfrm>
        <a:graphic>
          <a:graphicData uri="http://schemas.openxmlformats.org/presentationml/2006/ole">
            <p:oleObj spid="_x0000_s309275" name="公式" r:id="rId10" imgW="355446" imgH="241195" progId="Equation.3">
              <p:embed/>
            </p:oleObj>
          </a:graphicData>
        </a:graphic>
      </p:graphicFrame>
      <p:sp>
        <p:nvSpPr>
          <p:cNvPr id="231445" name="Text Box 21"/>
          <p:cNvSpPr txBox="1">
            <a:spLocks noChangeArrowheads="1"/>
          </p:cNvSpPr>
          <p:nvPr/>
        </p:nvSpPr>
        <p:spPr bwMode="auto">
          <a:xfrm>
            <a:off x="4572000" y="5949950"/>
            <a:ext cx="2622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，得置信区间</a:t>
            </a:r>
          </a:p>
        </p:txBody>
      </p:sp>
      <p:graphicFrame>
        <p:nvGraphicFramePr>
          <p:cNvPr id="231446" name="Object 22"/>
          <p:cNvGraphicFramePr>
            <a:graphicFrameLocks noChangeAspect="1"/>
          </p:cNvGraphicFramePr>
          <p:nvPr/>
        </p:nvGraphicFramePr>
        <p:xfrm>
          <a:off x="7092950" y="5805488"/>
          <a:ext cx="1538288" cy="768350"/>
        </p:xfrm>
        <a:graphic>
          <a:graphicData uri="http://schemas.openxmlformats.org/presentationml/2006/ole">
            <p:oleObj spid="_x0000_s309276" name="公式" r:id="rId11" imgW="482391" imgH="241195" progId="Equation.3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3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33" grpId="0"/>
      <p:bldP spid="231435" grpId="0"/>
      <p:bldP spid="231437" grpId="0"/>
      <p:bldP spid="231439" grpId="0"/>
      <p:bldP spid="231441" grpId="0"/>
      <p:bldP spid="231443" grpId="0"/>
      <p:bldP spid="23144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469900" y="1341438"/>
            <a:ext cx="7848600" cy="254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/>
              <a:t>        </a:t>
            </a:r>
            <a:r>
              <a:rPr lang="zh-CN" altLang="en-US" b="1"/>
              <a:t>可见，确定区间估计很关键的是要寻找一个</a:t>
            </a:r>
          </a:p>
          <a:p>
            <a:pPr>
              <a:lnSpc>
                <a:spcPct val="115000"/>
              </a:lnSpc>
            </a:pPr>
            <a:endParaRPr lang="zh-CN" altLang="en-US" b="1"/>
          </a:p>
          <a:p>
            <a:pPr>
              <a:lnSpc>
                <a:spcPct val="115000"/>
              </a:lnSpc>
            </a:pPr>
            <a:r>
              <a:rPr lang="zh-CN" altLang="en-US" b="1"/>
              <a:t>待估参数    和估计量</a:t>
            </a:r>
            <a:r>
              <a:rPr lang="en-US" altLang="zh-CN" b="1" i="1"/>
              <a:t>T </a:t>
            </a:r>
            <a:r>
              <a:rPr lang="zh-CN" altLang="en-US" b="1"/>
              <a:t>的函数</a:t>
            </a:r>
            <a:r>
              <a:rPr lang="en-US" altLang="zh-CN" b="1" i="1"/>
              <a:t>U</a:t>
            </a:r>
            <a:r>
              <a:rPr lang="en-US" altLang="zh-CN" b="1"/>
              <a:t>(</a:t>
            </a:r>
            <a:r>
              <a:rPr lang="en-US" altLang="zh-CN" b="1" i="1"/>
              <a:t>T</a:t>
            </a:r>
            <a:r>
              <a:rPr lang="en-US" altLang="zh-CN" b="1"/>
              <a:t>,    ), </a:t>
            </a:r>
            <a:r>
              <a:rPr lang="zh-CN" altLang="en-US" b="1"/>
              <a:t>且</a:t>
            </a:r>
            <a:r>
              <a:rPr lang="en-US" altLang="zh-CN" b="1" i="1"/>
              <a:t>U</a:t>
            </a:r>
            <a:r>
              <a:rPr lang="en-US" altLang="zh-CN" b="1"/>
              <a:t>(</a:t>
            </a:r>
            <a:r>
              <a:rPr lang="en-US" altLang="zh-CN" b="1" i="1"/>
              <a:t>T</a:t>
            </a:r>
            <a:r>
              <a:rPr lang="en-US" altLang="zh-CN" b="1"/>
              <a:t>,   )</a:t>
            </a:r>
          </a:p>
          <a:p>
            <a:pPr>
              <a:lnSpc>
                <a:spcPct val="115000"/>
              </a:lnSpc>
            </a:pPr>
            <a:endParaRPr lang="en-US" altLang="zh-CN" b="1"/>
          </a:p>
          <a:p>
            <a:pPr>
              <a:lnSpc>
                <a:spcPct val="115000"/>
              </a:lnSpc>
            </a:pPr>
            <a:r>
              <a:rPr lang="zh-CN" altLang="en-US" b="1"/>
              <a:t>的分布为已知</a:t>
            </a:r>
            <a:r>
              <a:rPr lang="en-US" altLang="zh-CN" b="1"/>
              <a:t>, </a:t>
            </a:r>
            <a:r>
              <a:rPr lang="zh-CN" altLang="en-US" b="1"/>
              <a:t>不依赖于任何未知参数 </a:t>
            </a:r>
            <a:r>
              <a:rPr lang="en-US" altLang="zh-CN" b="1"/>
              <a:t>.</a:t>
            </a:r>
          </a:p>
        </p:txBody>
      </p:sp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1944688" y="2408238"/>
          <a:ext cx="395287" cy="495300"/>
        </p:xfrm>
        <a:graphic>
          <a:graphicData uri="http://schemas.openxmlformats.org/presentationml/2006/ole">
            <p:oleObj spid="_x0000_s296968" name="公式" r:id="rId3" imgW="3346560" imgH="4258800" progId="Equation.3">
              <p:embed/>
            </p:oleObj>
          </a:graphicData>
        </a:graphic>
      </p:graphicFrame>
      <p:graphicFrame>
        <p:nvGraphicFramePr>
          <p:cNvPr id="87046" name="Object 6"/>
          <p:cNvGraphicFramePr>
            <a:graphicFrameLocks noChangeAspect="1"/>
          </p:cNvGraphicFramePr>
          <p:nvPr/>
        </p:nvGraphicFramePr>
        <p:xfrm>
          <a:off x="5830888" y="2408238"/>
          <a:ext cx="396875" cy="495300"/>
        </p:xfrm>
        <a:graphic>
          <a:graphicData uri="http://schemas.openxmlformats.org/presentationml/2006/ole">
            <p:oleObj spid="_x0000_s296969" name="公式" r:id="rId4" imgW="133560" imgH="171360" progId="Equation.3">
              <p:embed/>
            </p:oleObj>
          </a:graphicData>
        </a:graphic>
      </p:graphicFrame>
      <p:graphicFrame>
        <p:nvGraphicFramePr>
          <p:cNvPr id="87047" name="Object 7"/>
          <p:cNvGraphicFramePr>
            <a:graphicFrameLocks noChangeAspect="1"/>
          </p:cNvGraphicFramePr>
          <p:nvPr/>
        </p:nvGraphicFramePr>
        <p:xfrm>
          <a:off x="7488238" y="2408238"/>
          <a:ext cx="396875" cy="495300"/>
        </p:xfrm>
        <a:graphic>
          <a:graphicData uri="http://schemas.openxmlformats.org/presentationml/2006/ole">
            <p:oleObj spid="_x0000_s296970" name="公式" r:id="rId5" imgW="133560" imgH="171360" progId="Equation.3">
              <p:embed/>
            </p:oleObj>
          </a:graphicData>
        </a:graphic>
      </p:graphicFrame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395288" y="4229100"/>
            <a:ext cx="7848600" cy="156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b="1"/>
              <a:t>而这与总体分布有关，所以，</a:t>
            </a:r>
            <a:r>
              <a:rPr lang="zh-CN" altLang="en-US" b="1">
                <a:solidFill>
                  <a:schemeClr val="accent1"/>
                </a:solidFill>
              </a:rPr>
              <a:t>总体分布的形式是</a:t>
            </a:r>
          </a:p>
          <a:p>
            <a:pPr>
              <a:lnSpc>
                <a:spcPct val="115000"/>
              </a:lnSpc>
            </a:pPr>
            <a:endParaRPr lang="zh-CN" altLang="en-US" b="1">
              <a:solidFill>
                <a:schemeClr val="accent1"/>
              </a:solidFill>
            </a:endParaRPr>
          </a:p>
          <a:p>
            <a:pPr>
              <a:lnSpc>
                <a:spcPct val="115000"/>
              </a:lnSpc>
            </a:pPr>
            <a:r>
              <a:rPr lang="zh-CN" altLang="en-US" b="1">
                <a:solidFill>
                  <a:schemeClr val="accent1"/>
                </a:solidFill>
              </a:rPr>
              <a:t>否已知，是怎样的类型，至关重要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9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598488" y="620713"/>
            <a:ext cx="78486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b="1"/>
              <a:t>        </a:t>
            </a:r>
            <a:r>
              <a:rPr lang="zh-CN" altLang="en-US" b="1">
                <a:solidFill>
                  <a:schemeClr val="hlink"/>
                </a:solidFill>
              </a:rPr>
              <a:t>需要指出的是</a:t>
            </a:r>
            <a:r>
              <a:rPr lang="zh-CN" altLang="en-US" b="1"/>
              <a:t>，给定样本，给定置信水平 ，</a:t>
            </a:r>
            <a:r>
              <a:rPr lang="zh-CN" altLang="en-US" b="1">
                <a:latin typeface="宋体" pitchFamily="2" charset="-122"/>
              </a:rPr>
              <a:t>置信区间也</a:t>
            </a:r>
            <a:r>
              <a:rPr lang="zh-CN" altLang="en-US" b="1">
                <a:solidFill>
                  <a:schemeClr val="accent1"/>
                </a:solidFill>
                <a:latin typeface="宋体" pitchFamily="2" charset="-122"/>
              </a:rPr>
              <a:t>不是唯一</a:t>
            </a:r>
            <a:r>
              <a:rPr lang="zh-CN" altLang="en-US" b="1">
                <a:latin typeface="宋体" pitchFamily="2" charset="-122"/>
              </a:rPr>
              <a:t>的</a:t>
            </a:r>
            <a:r>
              <a:rPr lang="en-US" altLang="zh-CN" b="1">
                <a:latin typeface="宋体" pitchFamily="2" charset="-122"/>
              </a:rPr>
              <a:t>.</a:t>
            </a:r>
            <a:endParaRPr lang="en-US" altLang="zh-CN" b="1"/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1309688" y="1935163"/>
            <a:ext cx="7150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b="1">
                <a:latin typeface="宋体" pitchFamily="2" charset="-122"/>
              </a:rPr>
              <a:t>对同一个参数，我们可以构造许多置信区间</a:t>
            </a:r>
            <a:r>
              <a:rPr lang="en-US" altLang="zh-CN" b="1">
                <a:latin typeface="宋体" pitchFamily="2" charset="-122"/>
              </a:rPr>
              <a:t>.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93713" y="2420938"/>
            <a:ext cx="8326437" cy="2798762"/>
            <a:chOff x="311" y="1525"/>
            <a:chExt cx="5245" cy="1763"/>
          </a:xfrm>
        </p:grpSpPr>
        <p:graphicFrame>
          <p:nvGraphicFramePr>
            <p:cNvPr id="140288" name="Object 1024"/>
            <p:cNvGraphicFramePr>
              <a:graphicFrameLocks noChangeAspect="1"/>
            </p:cNvGraphicFramePr>
            <p:nvPr/>
          </p:nvGraphicFramePr>
          <p:xfrm>
            <a:off x="385" y="2001"/>
            <a:ext cx="892" cy="292"/>
          </p:xfrm>
          <a:graphic>
            <a:graphicData uri="http://schemas.openxmlformats.org/presentationml/2006/ole">
              <p:oleObj spid="_x0000_s297998" name="公式" r:id="rId3" imgW="12499560" imgH="5173200" progId="Equation.3">
                <p:embed/>
              </p:oleObj>
            </a:graphicData>
          </a:graphic>
        </p:graphicFrame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604" y="1525"/>
              <a:ext cx="4952" cy="372"/>
              <a:chOff x="604" y="1697"/>
              <a:chExt cx="4952" cy="372"/>
            </a:xfrm>
          </p:grpSpPr>
          <p:sp>
            <p:nvSpPr>
              <p:cNvPr id="94214" name="Rectangle 6"/>
              <p:cNvSpPr>
                <a:spLocks noChangeArrowheads="1"/>
              </p:cNvSpPr>
              <p:nvPr/>
            </p:nvSpPr>
            <p:spPr bwMode="auto">
              <a:xfrm>
                <a:off x="604" y="1697"/>
                <a:ext cx="495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eaLnBrk="1" hangingPunct="1"/>
                <a:r>
                  <a:rPr lang="en-US" altLang="zh-CN" b="1"/>
                  <a:t>   </a:t>
                </a:r>
                <a:r>
                  <a:rPr lang="zh-CN" altLang="en-US" b="1"/>
                  <a:t>例如，设 </a:t>
                </a:r>
                <a:r>
                  <a:rPr lang="en-US" altLang="zh-CN" b="1" i="1"/>
                  <a:t>X</a:t>
                </a:r>
                <a:r>
                  <a:rPr lang="en-US" altLang="zh-CN" b="1" baseline="-25000"/>
                  <a:t>1 </a:t>
                </a:r>
                <a:r>
                  <a:rPr lang="en-US" altLang="zh-CN" b="1"/>
                  <a:t>, … , </a:t>
                </a:r>
                <a:r>
                  <a:rPr lang="en-US" altLang="zh-CN" b="1" i="1"/>
                  <a:t>X</a:t>
                </a:r>
                <a:r>
                  <a:rPr lang="en-US" altLang="zh-CN" b="1" i="1" baseline="-25000"/>
                  <a:t>n </a:t>
                </a:r>
                <a:r>
                  <a:rPr lang="zh-CN" altLang="en-US" b="1"/>
                  <a:t>是取自</a:t>
                </a:r>
                <a:r>
                  <a:rPr lang="zh-CN" altLang="zh-CN" b="1"/>
                  <a:t>                 </a:t>
                </a:r>
                <a:r>
                  <a:rPr lang="zh-CN" altLang="en-US" b="1"/>
                  <a:t>的样本 ，             </a:t>
                </a:r>
              </a:p>
            </p:txBody>
          </p:sp>
          <p:graphicFrame>
            <p:nvGraphicFramePr>
              <p:cNvPr id="140293" name="Object 1029"/>
              <p:cNvGraphicFramePr>
                <a:graphicFrameLocks noChangeAspect="1"/>
              </p:cNvGraphicFramePr>
              <p:nvPr/>
            </p:nvGraphicFramePr>
            <p:xfrm>
              <a:off x="3515" y="1706"/>
              <a:ext cx="907" cy="363"/>
            </p:xfrm>
            <a:graphic>
              <a:graphicData uri="http://schemas.openxmlformats.org/presentationml/2006/ole">
                <p:oleObj spid="_x0000_s297999" name="公式" r:id="rId4" imgW="14940360" imgH="5478120" progId="Equation.3">
                  <p:embed/>
                </p:oleObj>
              </a:graphicData>
            </a:graphic>
          </p:graphicFrame>
        </p:grpSp>
        <p:sp>
          <p:nvSpPr>
            <p:cNvPr id="94216" name="Rectangle 8"/>
            <p:cNvSpPr>
              <a:spLocks noChangeArrowheads="1"/>
            </p:cNvSpPr>
            <p:nvPr/>
          </p:nvSpPr>
          <p:spPr bwMode="auto">
            <a:xfrm>
              <a:off x="485" y="1886"/>
              <a:ext cx="489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endParaRPr lang="zh-CN" altLang="zh-CN" sz="3200" b="1"/>
            </a:p>
          </p:txBody>
        </p:sp>
        <p:sp>
          <p:nvSpPr>
            <p:cNvPr id="94218" name="Rectangle 10"/>
            <p:cNvSpPr>
              <a:spLocks noChangeArrowheads="1"/>
            </p:cNvSpPr>
            <p:nvPr/>
          </p:nvSpPr>
          <p:spPr bwMode="auto">
            <a:xfrm>
              <a:off x="1201" y="1973"/>
              <a:ext cx="421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r>
                <a:rPr lang="zh-CN" altLang="en-US" b="1"/>
                <a:t>求参数    的置信水平为                      的置 </a:t>
              </a:r>
            </a:p>
          </p:txBody>
        </p:sp>
        <p:graphicFrame>
          <p:nvGraphicFramePr>
            <p:cNvPr id="140289" name="Object 1025"/>
            <p:cNvGraphicFramePr>
              <a:graphicFrameLocks noChangeAspect="1"/>
            </p:cNvGraphicFramePr>
            <p:nvPr/>
          </p:nvGraphicFramePr>
          <p:xfrm>
            <a:off x="1907" y="2031"/>
            <a:ext cx="270" cy="287"/>
          </p:xfrm>
          <a:graphic>
            <a:graphicData uri="http://schemas.openxmlformats.org/presentationml/2006/ole">
              <p:oleObj spid="_x0000_s298000" name="公式" r:id="rId5" imgW="3651840" imgH="3953880" progId="Equation.3">
                <p:embed/>
              </p:oleObj>
            </a:graphicData>
          </a:graphic>
        </p:graphicFrame>
        <p:graphicFrame>
          <p:nvGraphicFramePr>
            <p:cNvPr id="140290" name="Object 1026"/>
            <p:cNvGraphicFramePr>
              <a:graphicFrameLocks noChangeAspect="1"/>
            </p:cNvGraphicFramePr>
            <p:nvPr/>
          </p:nvGraphicFramePr>
          <p:xfrm>
            <a:off x="3515" y="2000"/>
            <a:ext cx="590" cy="301"/>
          </p:xfrm>
          <a:graphic>
            <a:graphicData uri="http://schemas.openxmlformats.org/presentationml/2006/ole">
              <p:oleObj spid="_x0000_s298001" name="Equation" r:id="rId6" imgW="8228160" imgH="4258800" progId="">
                <p:embed/>
              </p:oleObj>
            </a:graphicData>
          </a:graphic>
        </p:graphicFrame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1613" y="2568"/>
              <a:ext cx="2083" cy="720"/>
              <a:chOff x="2189" y="1488"/>
              <a:chExt cx="2083" cy="720"/>
            </a:xfrm>
          </p:grpSpPr>
          <p:sp>
            <p:nvSpPr>
              <p:cNvPr id="94224" name="Rectangle 16"/>
              <p:cNvSpPr>
                <a:spLocks noChangeArrowheads="1"/>
              </p:cNvSpPr>
              <p:nvPr/>
            </p:nvSpPr>
            <p:spPr bwMode="auto">
              <a:xfrm>
                <a:off x="3284" y="1651"/>
                <a:ext cx="988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r>
                  <a:rPr lang="en-US" altLang="zh-CN" sz="3200" b="1"/>
                  <a:t>~</a:t>
                </a:r>
                <a:r>
                  <a:rPr lang="en-US" altLang="zh-CN" sz="3200" b="1" i="1"/>
                  <a:t>N</a:t>
                </a:r>
                <a:r>
                  <a:rPr lang="en-US" altLang="zh-CN" sz="3200" b="1"/>
                  <a:t>(0, 1)</a:t>
                </a:r>
                <a:endParaRPr lang="en-US" altLang="zh-CN" sz="3200" b="1">
                  <a:latin typeface="宋体" pitchFamily="2" charset="-122"/>
                </a:endParaRPr>
              </a:p>
            </p:txBody>
          </p:sp>
          <p:graphicFrame>
            <p:nvGraphicFramePr>
              <p:cNvPr id="140292" name="Object 1028"/>
              <p:cNvGraphicFramePr>
                <a:graphicFrameLocks noChangeAspect="1"/>
              </p:cNvGraphicFramePr>
              <p:nvPr/>
            </p:nvGraphicFramePr>
            <p:xfrm>
              <a:off x="2189" y="1488"/>
              <a:ext cx="1175" cy="720"/>
            </p:xfrm>
            <a:graphic>
              <a:graphicData uri="http://schemas.openxmlformats.org/presentationml/2006/ole">
                <p:oleObj spid="_x0000_s298002" name="公式" r:id="rId7" imgW="17381160" imgH="10661040" progId="Equation.3">
                  <p:embed/>
                </p:oleObj>
              </a:graphicData>
            </a:graphic>
          </p:graphicFrame>
        </p:grpSp>
        <p:graphicFrame>
          <p:nvGraphicFramePr>
            <p:cNvPr id="140291" name="Object 1027"/>
            <p:cNvGraphicFramePr>
              <a:graphicFrameLocks noChangeAspect="1"/>
            </p:cNvGraphicFramePr>
            <p:nvPr/>
          </p:nvGraphicFramePr>
          <p:xfrm>
            <a:off x="4105" y="2045"/>
            <a:ext cx="592" cy="200"/>
          </p:xfrm>
          <a:graphic>
            <a:graphicData uri="http://schemas.openxmlformats.org/presentationml/2006/ole">
              <p:oleObj spid="_x0000_s298003" name="Equation" r:id="rId8" imgW="939392" imgH="317362" progId="">
                <p:embed/>
              </p:oleObj>
            </a:graphicData>
          </a:graphic>
        </p:graphicFrame>
        <p:sp>
          <p:nvSpPr>
            <p:cNvPr id="94228" name="Rectangle 20"/>
            <p:cNvSpPr>
              <a:spLocks noChangeArrowheads="1"/>
            </p:cNvSpPr>
            <p:nvPr/>
          </p:nvSpPr>
          <p:spPr bwMode="auto">
            <a:xfrm>
              <a:off x="311" y="2408"/>
              <a:ext cx="8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/>
                <a:t>信区间</a:t>
              </a:r>
              <a:r>
                <a:rPr lang="en-US" altLang="zh-CN" b="1"/>
                <a:t>.</a:t>
              </a:r>
            </a:p>
          </p:txBody>
        </p:sp>
      </p:grpSp>
      <p:sp>
        <p:nvSpPr>
          <p:cNvPr id="94229" name="Rectangle 21"/>
          <p:cNvSpPr>
            <a:spLocks noChangeArrowheads="1"/>
          </p:cNvSpPr>
          <p:nvPr/>
        </p:nvSpPr>
        <p:spPr bwMode="auto">
          <a:xfrm>
            <a:off x="468313" y="5335588"/>
            <a:ext cx="799147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b="1">
                <a:latin typeface="宋体" pitchFamily="2" charset="-122"/>
              </a:rPr>
              <a:t> </a:t>
            </a:r>
            <a:r>
              <a:rPr lang="zh-CN" altLang="en-US" b="1">
                <a:latin typeface="宋体" pitchFamily="2" charset="-122"/>
              </a:rPr>
              <a:t>由标准正态分布表，对任意</a:t>
            </a:r>
            <a:r>
              <a:rPr lang="en-US" altLang="zh-CN" b="1" i="1"/>
              <a:t>a</a:t>
            </a:r>
            <a:r>
              <a:rPr lang="zh-CN" altLang="en-US" b="1"/>
              <a:t>、</a:t>
            </a:r>
            <a:r>
              <a:rPr lang="en-US" altLang="zh-CN" b="1" i="1"/>
              <a:t>b</a:t>
            </a:r>
            <a:r>
              <a:rPr lang="zh-CN" altLang="en-US" b="1"/>
              <a:t>，</a:t>
            </a:r>
            <a:r>
              <a:rPr lang="zh-CN" altLang="en-US" b="1">
                <a:latin typeface="宋体" pitchFamily="2" charset="-122"/>
              </a:rPr>
              <a:t>我们可以求得        </a:t>
            </a:r>
            <a:r>
              <a:rPr lang="en-US" altLang="zh-CN" b="1" i="1">
                <a:solidFill>
                  <a:schemeClr val="accent1"/>
                </a:solidFill>
              </a:rPr>
              <a:t>P</a:t>
            </a:r>
            <a:r>
              <a:rPr lang="en-US" altLang="zh-CN" b="1">
                <a:solidFill>
                  <a:schemeClr val="accent1"/>
                </a:solidFill>
              </a:rPr>
              <a:t>( </a:t>
            </a:r>
            <a:r>
              <a:rPr lang="en-US" altLang="zh-CN" b="1" i="1">
                <a:solidFill>
                  <a:schemeClr val="accent1"/>
                </a:solidFill>
              </a:rPr>
              <a:t>a</a:t>
            </a:r>
            <a:r>
              <a:rPr lang="en-US" altLang="zh-CN" b="1">
                <a:solidFill>
                  <a:schemeClr val="accent1"/>
                </a:solidFill>
              </a:rPr>
              <a:t>&lt;</a:t>
            </a:r>
            <a:r>
              <a:rPr lang="en-US" altLang="zh-CN" b="1" i="1">
                <a:solidFill>
                  <a:schemeClr val="accent1"/>
                </a:solidFill>
              </a:rPr>
              <a:t>U</a:t>
            </a:r>
            <a:r>
              <a:rPr lang="en-US" altLang="zh-CN" b="1">
                <a:solidFill>
                  <a:schemeClr val="accent1"/>
                </a:solidFill>
              </a:rPr>
              <a:t>&lt;</a:t>
            </a:r>
            <a:r>
              <a:rPr lang="en-US" altLang="zh-CN" b="1" i="1">
                <a:solidFill>
                  <a:schemeClr val="accent1"/>
                </a:solidFill>
              </a:rPr>
              <a:t>b</a:t>
            </a:r>
            <a:r>
              <a:rPr lang="en-US" altLang="zh-CN" b="1">
                <a:solidFill>
                  <a:schemeClr val="accent1"/>
                </a:solidFill>
              </a:rPr>
              <a:t>) </a:t>
            </a:r>
            <a:r>
              <a:rPr lang="en-US" altLang="zh-CN" b="1"/>
              <a:t>.</a:t>
            </a:r>
            <a:endParaRPr lang="en-US" altLang="zh-CN" b="1">
              <a:latin typeface="宋体" pitchFamily="2" charset="-122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utoUpdateAnimBg="0"/>
      <p:bldP spid="94211" grpId="0" autoUpdateAnimBg="0"/>
      <p:bldP spid="94229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4306888" y="827088"/>
            <a:ext cx="15684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3200" b="1"/>
              <a:t>~</a:t>
            </a:r>
            <a:r>
              <a:rPr lang="en-US" altLang="zh-CN" sz="3200" b="1" i="1"/>
              <a:t>N</a:t>
            </a:r>
            <a:r>
              <a:rPr lang="en-US" altLang="zh-CN" sz="3200" b="1"/>
              <a:t>(0, 1)</a:t>
            </a:r>
            <a:endParaRPr lang="en-US" altLang="zh-CN" sz="3200" b="1">
              <a:latin typeface="宋体" pitchFamily="2" charset="-122"/>
            </a:endParaRPr>
          </a:p>
        </p:txBody>
      </p:sp>
      <p:graphicFrame>
        <p:nvGraphicFramePr>
          <p:cNvPr id="96267" name="Object 11"/>
          <p:cNvGraphicFramePr>
            <a:graphicFrameLocks noChangeAspect="1"/>
          </p:cNvGraphicFramePr>
          <p:nvPr/>
        </p:nvGraphicFramePr>
        <p:xfrm>
          <a:off x="2568575" y="568325"/>
          <a:ext cx="1865313" cy="1143000"/>
        </p:xfrm>
        <a:graphic>
          <a:graphicData uri="http://schemas.openxmlformats.org/presentationml/2006/ole">
            <p:oleObj spid="_x0000_s299030" name="公式" r:id="rId3" imgW="714960" imgH="438120" progId="Equation.3">
              <p:embed/>
            </p:oleObj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085850" y="1635125"/>
            <a:ext cx="6084888" cy="579438"/>
            <a:chOff x="631" y="768"/>
            <a:chExt cx="3833" cy="365"/>
          </a:xfrm>
        </p:grpSpPr>
        <p:sp>
          <p:nvSpPr>
            <p:cNvPr id="96269" name="Rectangle 13"/>
            <p:cNvSpPr>
              <a:spLocks noChangeArrowheads="1"/>
            </p:cNvSpPr>
            <p:nvPr/>
          </p:nvSpPr>
          <p:spPr bwMode="auto">
            <a:xfrm>
              <a:off x="631" y="787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>
                  <a:latin typeface="宋体" pitchFamily="2" charset="-122"/>
                </a:rPr>
                <a:t>例如，由</a:t>
              </a:r>
            </a:p>
          </p:txBody>
        </p:sp>
        <p:sp>
          <p:nvSpPr>
            <p:cNvPr id="96270" name="Rectangle 14"/>
            <p:cNvSpPr>
              <a:spLocks noChangeArrowheads="1"/>
            </p:cNvSpPr>
            <p:nvPr/>
          </p:nvSpPr>
          <p:spPr bwMode="auto">
            <a:xfrm>
              <a:off x="1746" y="768"/>
              <a:ext cx="271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CN" sz="3200" b="1" i="1"/>
                <a:t>P</a:t>
              </a:r>
              <a:r>
                <a:rPr lang="en-US" altLang="zh-CN" sz="3200" b="1"/>
                <a:t>(-1.96</a:t>
              </a:r>
              <a:r>
                <a:rPr lang="en-US" altLang="zh-CN" sz="3200" b="1">
                  <a:sym typeface="Math1" pitchFamily="2" charset="2"/>
                </a:rPr>
                <a:t>≤</a:t>
              </a:r>
              <a:r>
                <a:rPr lang="en-US" altLang="zh-CN" sz="3200" b="1" i="1"/>
                <a:t>U</a:t>
              </a:r>
              <a:r>
                <a:rPr lang="en-US" altLang="zh-CN" sz="3200" b="1">
                  <a:sym typeface="Math1" pitchFamily="2" charset="2"/>
                </a:rPr>
                <a:t>≤1.96)=0.95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684338" y="2320925"/>
            <a:ext cx="5715000" cy="2006600"/>
            <a:chOff x="768" y="1328"/>
            <a:chExt cx="4222" cy="1441"/>
          </a:xfrm>
        </p:grpSpPr>
        <p:pic>
          <p:nvPicPr>
            <p:cNvPr id="96282" name="Picture 26" descr="未标题-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8" y="1328"/>
              <a:ext cx="3994" cy="1312"/>
            </a:xfrm>
            <a:prstGeom prst="rect">
              <a:avLst/>
            </a:prstGeom>
            <a:noFill/>
          </p:spPr>
        </p:pic>
        <p:graphicFrame>
          <p:nvGraphicFramePr>
            <p:cNvPr id="96280" name="Object 24"/>
            <p:cNvGraphicFramePr>
              <a:graphicFrameLocks noChangeAspect="1"/>
            </p:cNvGraphicFramePr>
            <p:nvPr/>
          </p:nvGraphicFramePr>
          <p:xfrm>
            <a:off x="2765" y="1392"/>
            <a:ext cx="592" cy="337"/>
          </p:xfrm>
          <a:graphic>
            <a:graphicData uri="http://schemas.openxmlformats.org/presentationml/2006/ole">
              <p:oleObj spid="_x0000_s299031" name="公式" r:id="rId5" imgW="8533440" imgH="4868640" progId="Equation.3">
                <p:embed/>
              </p:oleObj>
            </a:graphicData>
          </a:graphic>
        </p:graphicFrame>
        <p:graphicFrame>
          <p:nvGraphicFramePr>
            <p:cNvPr id="96281" name="Object 25"/>
            <p:cNvGraphicFramePr>
              <a:graphicFrameLocks noChangeAspect="1"/>
            </p:cNvGraphicFramePr>
            <p:nvPr/>
          </p:nvGraphicFramePr>
          <p:xfrm>
            <a:off x="4781" y="2400"/>
            <a:ext cx="209" cy="234"/>
          </p:xfrm>
          <a:graphic>
            <a:graphicData uri="http://schemas.openxmlformats.org/presentationml/2006/ole">
              <p:oleObj spid="_x0000_s299032" name="公式" r:id="rId6" imgW="3041640" imgH="3344040" progId="Equation.3">
                <p:embed/>
              </p:oleObj>
            </a:graphicData>
          </a:graphic>
        </p:graphicFrame>
        <p:graphicFrame>
          <p:nvGraphicFramePr>
            <p:cNvPr id="96283" name="Object 27"/>
            <p:cNvGraphicFramePr>
              <a:graphicFrameLocks noChangeAspect="1"/>
            </p:cNvGraphicFramePr>
            <p:nvPr/>
          </p:nvGraphicFramePr>
          <p:xfrm>
            <a:off x="3869" y="2544"/>
            <a:ext cx="384" cy="225"/>
          </p:xfrm>
          <a:graphic>
            <a:graphicData uri="http://schemas.openxmlformats.org/presentationml/2006/ole">
              <p:oleObj spid="_x0000_s299033" name="公式" r:id="rId7" imgW="7313040" imgH="4258800" progId="Equation.3">
                <p:embed/>
              </p:oleObj>
            </a:graphicData>
          </a:graphic>
        </p:graphicFrame>
        <p:graphicFrame>
          <p:nvGraphicFramePr>
            <p:cNvPr id="96284" name="Object 28"/>
            <p:cNvGraphicFramePr>
              <a:graphicFrameLocks noChangeAspect="1"/>
            </p:cNvGraphicFramePr>
            <p:nvPr/>
          </p:nvGraphicFramePr>
          <p:xfrm>
            <a:off x="1108" y="2496"/>
            <a:ext cx="531" cy="225"/>
          </p:xfrm>
          <a:graphic>
            <a:graphicData uri="http://schemas.openxmlformats.org/presentationml/2006/ole">
              <p:oleObj spid="_x0000_s299034" name="公式" r:id="rId8" imgW="10058760" imgH="4258800" progId="Equation.3">
                <p:embed/>
              </p:oleObj>
            </a:graphicData>
          </a:graphic>
        </p:graphicFrame>
        <p:graphicFrame>
          <p:nvGraphicFramePr>
            <p:cNvPr id="96279" name="Object 23"/>
            <p:cNvGraphicFramePr>
              <a:graphicFrameLocks noChangeAspect="1"/>
            </p:cNvGraphicFramePr>
            <p:nvPr/>
          </p:nvGraphicFramePr>
          <p:xfrm>
            <a:off x="2352" y="2016"/>
            <a:ext cx="576" cy="335"/>
          </p:xfrm>
          <a:graphic>
            <a:graphicData uri="http://schemas.openxmlformats.org/presentationml/2006/ole">
              <p:oleObj spid="_x0000_s299035" name="公式" r:id="rId9" imgW="7313040" imgH="4258800" progId="Equation.3">
                <p:embed/>
              </p:oleObj>
            </a:graphicData>
          </a:graphic>
        </p:graphicFrame>
      </p:grpSp>
      <p:graphicFrame>
        <p:nvGraphicFramePr>
          <p:cNvPr id="96288" name="Object 32"/>
          <p:cNvGraphicFramePr>
            <a:graphicFrameLocks noChangeAspect="1"/>
          </p:cNvGraphicFramePr>
          <p:nvPr/>
        </p:nvGraphicFramePr>
        <p:xfrm>
          <a:off x="1347788" y="5772150"/>
          <a:ext cx="5240337" cy="609600"/>
        </p:xfrm>
        <a:graphic>
          <a:graphicData uri="http://schemas.openxmlformats.org/presentationml/2006/ole">
            <p:oleObj spid="_x0000_s299036" name="公式" r:id="rId10" imgW="49111560" imgH="5783040" progId="Equation.3">
              <p:embed/>
            </p:oleObj>
          </a:graphicData>
        </a:graphic>
      </p:graphicFrame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539750" y="4408488"/>
            <a:ext cx="7234238" cy="1163637"/>
            <a:chOff x="431" y="2707"/>
            <a:chExt cx="4557" cy="733"/>
          </a:xfrm>
        </p:grpSpPr>
        <p:sp>
          <p:nvSpPr>
            <p:cNvPr id="96259" name="Rectangle 3"/>
            <p:cNvSpPr>
              <a:spLocks noChangeArrowheads="1"/>
            </p:cNvSpPr>
            <p:nvPr/>
          </p:nvSpPr>
          <p:spPr bwMode="auto">
            <a:xfrm>
              <a:off x="473" y="2736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>
                  <a:latin typeface="宋体" pitchFamily="2" charset="-122"/>
                </a:rPr>
                <a:t>我们得到</a:t>
              </a:r>
            </a:p>
          </p:txBody>
        </p:sp>
        <p:sp>
          <p:nvSpPr>
            <p:cNvPr id="96260" name="Rectangle 4"/>
            <p:cNvSpPr>
              <a:spLocks noChangeArrowheads="1"/>
            </p:cNvSpPr>
            <p:nvPr/>
          </p:nvSpPr>
          <p:spPr bwMode="auto">
            <a:xfrm>
              <a:off x="1386" y="2736"/>
              <a:ext cx="21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/>
                <a:t>均值     的置信水平为</a:t>
              </a:r>
            </a:p>
          </p:txBody>
        </p:sp>
        <p:graphicFrame>
          <p:nvGraphicFramePr>
            <p:cNvPr id="96261" name="Object 5"/>
            <p:cNvGraphicFramePr>
              <a:graphicFrameLocks noChangeAspect="1"/>
            </p:cNvGraphicFramePr>
            <p:nvPr/>
          </p:nvGraphicFramePr>
          <p:xfrm>
            <a:off x="1932" y="2813"/>
            <a:ext cx="270" cy="290"/>
          </p:xfrm>
          <a:graphic>
            <a:graphicData uri="http://schemas.openxmlformats.org/presentationml/2006/ole">
              <p:oleObj spid="_x0000_s299037" name="公式" r:id="rId11" imgW="142920" imgH="152280" progId="Equation.3">
                <p:embed/>
              </p:oleObj>
            </a:graphicData>
          </a:graphic>
        </p:graphicFrame>
        <p:graphicFrame>
          <p:nvGraphicFramePr>
            <p:cNvPr id="96262" name="Object 6"/>
            <p:cNvGraphicFramePr>
              <a:graphicFrameLocks noChangeAspect="1"/>
            </p:cNvGraphicFramePr>
            <p:nvPr/>
          </p:nvGraphicFramePr>
          <p:xfrm>
            <a:off x="3517" y="2741"/>
            <a:ext cx="609" cy="312"/>
          </p:xfrm>
          <a:graphic>
            <a:graphicData uri="http://schemas.openxmlformats.org/presentationml/2006/ole">
              <p:oleObj spid="_x0000_s299038" name="公式" r:id="rId12" imgW="333720" imgH="171360" progId="Equation.3">
                <p:embed/>
              </p:oleObj>
            </a:graphicData>
          </a:graphic>
        </p:graphicFrame>
        <p:sp>
          <p:nvSpPr>
            <p:cNvPr id="96263" name="Rectangle 7"/>
            <p:cNvSpPr>
              <a:spLocks noChangeArrowheads="1"/>
            </p:cNvSpPr>
            <p:nvPr/>
          </p:nvSpPr>
          <p:spPr bwMode="auto">
            <a:xfrm>
              <a:off x="4647" y="2707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>
                  <a:latin typeface="宋体" pitchFamily="2" charset="-122"/>
                </a:rPr>
                <a:t>的</a:t>
              </a:r>
            </a:p>
          </p:txBody>
        </p:sp>
        <p:sp>
          <p:nvSpPr>
            <p:cNvPr id="96264" name="Rectangle 8"/>
            <p:cNvSpPr>
              <a:spLocks noChangeArrowheads="1"/>
            </p:cNvSpPr>
            <p:nvPr/>
          </p:nvSpPr>
          <p:spPr bwMode="auto">
            <a:xfrm>
              <a:off x="431" y="3113"/>
              <a:ext cx="1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>
                  <a:latin typeface="宋体" pitchFamily="2" charset="-122"/>
                </a:rPr>
                <a:t>置信区间为</a:t>
              </a:r>
            </a:p>
          </p:txBody>
        </p:sp>
        <p:graphicFrame>
          <p:nvGraphicFramePr>
            <p:cNvPr id="96290" name="Object 34"/>
            <p:cNvGraphicFramePr>
              <a:graphicFrameLocks noChangeAspect="1"/>
            </p:cNvGraphicFramePr>
            <p:nvPr/>
          </p:nvGraphicFramePr>
          <p:xfrm>
            <a:off x="4107" y="2795"/>
            <a:ext cx="592" cy="200"/>
          </p:xfrm>
          <a:graphic>
            <a:graphicData uri="http://schemas.openxmlformats.org/presentationml/2006/ole">
              <p:oleObj spid="_x0000_s299039" name="Equation" r:id="rId13" imgW="939392" imgH="317362" progId="">
                <p:embed/>
              </p:oleObj>
            </a:graphicData>
          </a:graphic>
        </p:graphicFrame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6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6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6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Group 18"/>
          <p:cNvGrpSpPr>
            <a:grpSpLocks/>
          </p:cNvGrpSpPr>
          <p:nvPr/>
        </p:nvGrpSpPr>
        <p:grpSpPr bwMode="auto">
          <a:xfrm>
            <a:off x="1446213" y="2146300"/>
            <a:ext cx="6477000" cy="655638"/>
            <a:chOff x="768" y="691"/>
            <a:chExt cx="4080" cy="413"/>
          </a:xfrm>
        </p:grpSpPr>
        <p:sp>
          <p:nvSpPr>
            <p:cNvPr id="6152" name="Text Box 19"/>
            <p:cNvSpPr txBox="1">
              <a:spLocks noChangeArrowheads="1"/>
            </p:cNvSpPr>
            <p:nvPr/>
          </p:nvSpPr>
          <p:spPr bwMode="auto">
            <a:xfrm>
              <a:off x="768" y="691"/>
              <a:ext cx="40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ea typeface="宋体" pitchFamily="2" charset="-122"/>
                </a:rPr>
                <a:t>使用什么样的</a:t>
              </a:r>
              <a:r>
                <a:rPr lang="zh-CN" altLang="en-US" sz="3200" b="1">
                  <a:solidFill>
                    <a:srgbClr val="02083E"/>
                  </a:solidFill>
                  <a:ea typeface="宋体" pitchFamily="2" charset="-122"/>
                </a:rPr>
                <a:t>统计量</a:t>
              </a:r>
              <a:r>
                <a:rPr lang="zh-CN" altLang="en-US" sz="3200" b="1">
                  <a:ea typeface="宋体" pitchFamily="2" charset="-122"/>
                </a:rPr>
                <a:t>去估计     ？</a:t>
              </a:r>
            </a:p>
          </p:txBody>
        </p:sp>
        <p:graphicFrame>
          <p:nvGraphicFramePr>
            <p:cNvPr id="6146" name="Object 20"/>
            <p:cNvGraphicFramePr>
              <a:graphicFrameLocks noChangeAspect="1"/>
            </p:cNvGraphicFramePr>
            <p:nvPr/>
          </p:nvGraphicFramePr>
          <p:xfrm>
            <a:off x="3904" y="745"/>
            <a:ext cx="333" cy="359"/>
          </p:xfrm>
          <a:graphic>
            <a:graphicData uri="http://schemas.openxmlformats.org/presentationml/2006/ole">
              <p:oleObj spid="_x0000_s6148" name="公式" r:id="rId3" imgW="142920" imgH="152280" progId="Equation.3">
                <p:embed/>
              </p:oleObj>
            </a:graphicData>
          </a:graphic>
        </p:graphicFrame>
      </p:grpSp>
      <p:sp>
        <p:nvSpPr>
          <p:cNvPr id="1652757" name="Rectangle 21"/>
          <p:cNvSpPr>
            <a:spLocks noChangeArrowheads="1"/>
          </p:cNvSpPr>
          <p:nvPr/>
        </p:nvSpPr>
        <p:spPr bwMode="auto">
          <a:xfrm>
            <a:off x="1692275" y="3213100"/>
            <a:ext cx="31638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3200" b="1">
                <a:ea typeface="宋体" pitchFamily="2" charset="-122"/>
              </a:rPr>
              <a:t>可以用样本均值</a:t>
            </a:r>
            <a:r>
              <a:rPr lang="en-US" altLang="zh-CN" sz="3200" b="1">
                <a:ea typeface="宋体" pitchFamily="2" charset="-122"/>
              </a:rPr>
              <a:t>;</a:t>
            </a:r>
            <a:endParaRPr lang="en-US" altLang="zh-CN" sz="3600" b="1">
              <a:ea typeface="宋体" pitchFamily="2" charset="-122"/>
            </a:endParaRPr>
          </a:p>
        </p:txBody>
      </p:sp>
      <p:sp>
        <p:nvSpPr>
          <p:cNvPr id="1652758" name="Rectangle 22"/>
          <p:cNvSpPr>
            <a:spLocks noChangeArrowheads="1"/>
          </p:cNvSpPr>
          <p:nvPr/>
        </p:nvSpPr>
        <p:spPr bwMode="auto">
          <a:xfrm>
            <a:off x="1835150" y="4076700"/>
            <a:ext cx="31638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3200" b="1">
                <a:ea typeface="宋体" pitchFamily="2" charset="-122"/>
              </a:rPr>
              <a:t>也可以用样本矩</a:t>
            </a:r>
            <a:r>
              <a:rPr lang="en-US" altLang="zh-CN" sz="3200" b="1">
                <a:ea typeface="宋体" pitchFamily="2" charset="-122"/>
              </a:rPr>
              <a:t>;</a:t>
            </a:r>
            <a:endParaRPr lang="en-US" altLang="zh-CN" sz="3600" b="1">
              <a:ea typeface="宋体" pitchFamily="2" charset="-122"/>
            </a:endParaRPr>
          </a:p>
        </p:txBody>
      </p:sp>
      <p:sp>
        <p:nvSpPr>
          <p:cNvPr id="1652759" name="Rectangle 23"/>
          <p:cNvSpPr>
            <a:spLocks noChangeArrowheads="1"/>
          </p:cNvSpPr>
          <p:nvPr/>
        </p:nvSpPr>
        <p:spPr bwMode="auto">
          <a:xfrm>
            <a:off x="1217613" y="4981575"/>
            <a:ext cx="4832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3200" b="1">
                <a:ea typeface="宋体" pitchFamily="2" charset="-122"/>
              </a:rPr>
              <a:t>还可以用别的统计量 </a:t>
            </a:r>
            <a:r>
              <a:rPr lang="en-US" altLang="zh-CN" sz="3200" b="1">
                <a:ea typeface="宋体" pitchFamily="2" charset="-122"/>
              </a:rPr>
              <a:t>.</a:t>
            </a:r>
            <a:endParaRPr lang="en-US" altLang="zh-CN" sz="3600" b="1">
              <a:ea typeface="宋体" pitchFamily="2" charset="-122"/>
            </a:endParaRPr>
          </a:p>
        </p:txBody>
      </p:sp>
      <p:sp>
        <p:nvSpPr>
          <p:cNvPr id="6151" name="Rectangle 24"/>
          <p:cNvSpPr>
            <a:spLocks noChangeArrowheads="1"/>
          </p:cNvSpPr>
          <p:nvPr/>
        </p:nvSpPr>
        <p:spPr bwMode="auto">
          <a:xfrm>
            <a:off x="1331913" y="981075"/>
            <a:ext cx="17414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rgbClr val="339933"/>
                </a:solidFill>
                <a:ea typeface="宋体" pitchFamily="2" charset="-122"/>
              </a:rPr>
              <a:t>问题是</a:t>
            </a:r>
            <a:r>
              <a:rPr lang="en-US" altLang="zh-CN" sz="3200" b="1">
                <a:solidFill>
                  <a:srgbClr val="339933"/>
                </a:solidFill>
                <a:ea typeface="宋体" pitchFamily="2" charset="-122"/>
              </a:rPr>
              <a:t>:</a:t>
            </a:r>
            <a:r>
              <a:rPr lang="en-US" altLang="zh-CN" sz="3200" b="1">
                <a:ea typeface="宋体" pitchFamily="2" charset="-122"/>
              </a:rPr>
              <a:t>  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2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2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2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2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52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52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2757" grpId="0" autoUpdateAnimBg="0"/>
      <p:bldP spid="1652758" grpId="0" autoUpdateAnimBg="0"/>
      <p:bldP spid="1652759" grpId="0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971550" y="620713"/>
            <a:ext cx="4335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b="1"/>
              <a:t>由  </a:t>
            </a:r>
            <a:r>
              <a:rPr lang="en-US" altLang="zh-CN" b="1" i="1"/>
              <a:t>P</a:t>
            </a:r>
            <a:r>
              <a:rPr lang="en-US" altLang="zh-CN" b="1"/>
              <a:t>(-1.75</a:t>
            </a:r>
            <a:r>
              <a:rPr lang="en-US" altLang="zh-CN" b="1">
                <a:sym typeface="Math1" pitchFamily="2" charset="2"/>
              </a:rPr>
              <a:t>≤</a:t>
            </a:r>
            <a:r>
              <a:rPr lang="en-US" altLang="zh-CN" b="1" i="1"/>
              <a:t>U</a:t>
            </a:r>
            <a:r>
              <a:rPr lang="en-US" altLang="zh-CN" b="1">
                <a:sym typeface="Math1" pitchFamily="2" charset="2"/>
              </a:rPr>
              <a:t>≤2.33)=0.95</a:t>
            </a:r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1619250" y="5934075"/>
            <a:ext cx="5006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b="1">
                <a:solidFill>
                  <a:schemeClr val="hlink"/>
                </a:solidFill>
                <a:latin typeface="宋体" pitchFamily="2" charset="-122"/>
              </a:rPr>
              <a:t>这个区间比前面一个要长一些</a:t>
            </a:r>
            <a:r>
              <a:rPr lang="en-US" altLang="zh-CN" b="1">
                <a:solidFill>
                  <a:schemeClr val="hlink"/>
                </a:solidFill>
                <a:latin typeface="宋体" pitchFamily="2" charset="-122"/>
              </a:rPr>
              <a:t>.</a:t>
            </a:r>
          </a:p>
        </p:txBody>
      </p:sp>
      <p:graphicFrame>
        <p:nvGraphicFramePr>
          <p:cNvPr id="141312" name="Object 1024"/>
          <p:cNvGraphicFramePr>
            <a:graphicFrameLocks noChangeAspect="1"/>
          </p:cNvGraphicFramePr>
          <p:nvPr/>
        </p:nvGraphicFramePr>
        <p:xfrm>
          <a:off x="1908175" y="5051425"/>
          <a:ext cx="5240338" cy="609600"/>
        </p:xfrm>
        <a:graphic>
          <a:graphicData uri="http://schemas.openxmlformats.org/presentationml/2006/ole">
            <p:oleObj spid="_x0000_s300050" name="公式" r:id="rId3" imgW="49111560" imgH="5783040" progId="Equation.3">
              <p:embed/>
            </p:oleObj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28800" y="1295400"/>
            <a:ext cx="5486400" cy="2078038"/>
            <a:chOff x="1152" y="816"/>
            <a:chExt cx="3456" cy="1309"/>
          </a:xfrm>
        </p:grpSpPr>
        <p:pic>
          <p:nvPicPr>
            <p:cNvPr id="98321" name="Picture 17" descr="未标题-2 副本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52" y="816"/>
              <a:ext cx="3456" cy="1249"/>
            </a:xfrm>
            <a:prstGeom prst="rect">
              <a:avLst/>
            </a:prstGeom>
            <a:noFill/>
          </p:spPr>
        </p:pic>
        <p:graphicFrame>
          <p:nvGraphicFramePr>
            <p:cNvPr id="141316" name="Object 1028"/>
            <p:cNvGraphicFramePr>
              <a:graphicFrameLocks noChangeAspect="1"/>
            </p:cNvGraphicFramePr>
            <p:nvPr/>
          </p:nvGraphicFramePr>
          <p:xfrm>
            <a:off x="2794" y="816"/>
            <a:ext cx="518" cy="307"/>
          </p:xfrm>
          <a:graphic>
            <a:graphicData uri="http://schemas.openxmlformats.org/presentationml/2006/ole">
              <p:oleObj spid="_x0000_s300051" name="公式" r:id="rId5" imgW="8533440" imgH="4868640" progId="Equation.3">
                <p:embed/>
              </p:oleObj>
            </a:graphicData>
          </a:graphic>
        </p:graphicFrame>
        <p:graphicFrame>
          <p:nvGraphicFramePr>
            <p:cNvPr id="141317" name="Object 1029"/>
            <p:cNvGraphicFramePr>
              <a:graphicFrameLocks noChangeAspect="1"/>
            </p:cNvGraphicFramePr>
            <p:nvPr/>
          </p:nvGraphicFramePr>
          <p:xfrm>
            <a:off x="4416" y="1776"/>
            <a:ext cx="183" cy="213"/>
          </p:xfrm>
          <a:graphic>
            <a:graphicData uri="http://schemas.openxmlformats.org/presentationml/2006/ole">
              <p:oleObj spid="_x0000_s300052" name="公式" r:id="rId6" imgW="3041640" imgH="3344040" progId="Equation.3">
                <p:embed/>
              </p:oleObj>
            </a:graphicData>
          </a:graphic>
        </p:graphicFrame>
        <p:graphicFrame>
          <p:nvGraphicFramePr>
            <p:cNvPr id="141318" name="Object 1030"/>
            <p:cNvGraphicFramePr>
              <a:graphicFrameLocks noChangeAspect="1"/>
            </p:cNvGraphicFramePr>
            <p:nvPr/>
          </p:nvGraphicFramePr>
          <p:xfrm>
            <a:off x="3600" y="1920"/>
            <a:ext cx="336" cy="205"/>
          </p:xfrm>
          <a:graphic>
            <a:graphicData uri="http://schemas.openxmlformats.org/presentationml/2006/ole">
              <p:oleObj spid="_x0000_s300053" name="公式" r:id="rId7" imgW="7313040" imgH="4258800" progId="Equation.3">
                <p:embed/>
              </p:oleObj>
            </a:graphicData>
          </a:graphic>
        </p:graphicFrame>
        <p:graphicFrame>
          <p:nvGraphicFramePr>
            <p:cNvPr id="141319" name="Object 1031"/>
            <p:cNvGraphicFramePr>
              <a:graphicFrameLocks noChangeAspect="1"/>
            </p:cNvGraphicFramePr>
            <p:nvPr/>
          </p:nvGraphicFramePr>
          <p:xfrm>
            <a:off x="1624" y="1920"/>
            <a:ext cx="449" cy="205"/>
          </p:xfrm>
          <a:graphic>
            <a:graphicData uri="http://schemas.openxmlformats.org/presentationml/2006/ole">
              <p:oleObj spid="_x0000_s300054" name="公式" r:id="rId8" imgW="9753840" imgH="4258800" progId="Equation.3">
                <p:embed/>
              </p:oleObj>
            </a:graphicData>
          </a:graphic>
        </p:graphicFrame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755650" y="3589338"/>
            <a:ext cx="7239000" cy="1181100"/>
            <a:chOff x="476" y="2261"/>
            <a:chExt cx="4560" cy="744"/>
          </a:xfrm>
        </p:grpSpPr>
        <p:sp>
          <p:nvSpPr>
            <p:cNvPr id="98314" name="Rectangle 10"/>
            <p:cNvSpPr>
              <a:spLocks noChangeArrowheads="1"/>
            </p:cNvSpPr>
            <p:nvPr/>
          </p:nvSpPr>
          <p:spPr bwMode="auto">
            <a:xfrm>
              <a:off x="476" y="2678"/>
              <a:ext cx="1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>
                  <a:latin typeface="宋体" pitchFamily="2" charset="-122"/>
                </a:rPr>
                <a:t>置信区间为</a:t>
              </a:r>
            </a:p>
          </p:txBody>
        </p:sp>
        <p:sp>
          <p:nvSpPr>
            <p:cNvPr id="98316" name="Rectangle 12"/>
            <p:cNvSpPr>
              <a:spLocks noChangeArrowheads="1"/>
            </p:cNvSpPr>
            <p:nvPr/>
          </p:nvSpPr>
          <p:spPr bwMode="auto">
            <a:xfrm>
              <a:off x="521" y="2290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>
                  <a:latin typeface="宋体" pitchFamily="2" charset="-122"/>
                </a:rPr>
                <a:t>我们得到</a:t>
              </a:r>
            </a:p>
          </p:txBody>
        </p:sp>
        <p:sp>
          <p:nvSpPr>
            <p:cNvPr id="98317" name="Rectangle 13"/>
            <p:cNvSpPr>
              <a:spLocks noChangeArrowheads="1"/>
            </p:cNvSpPr>
            <p:nvPr/>
          </p:nvSpPr>
          <p:spPr bwMode="auto">
            <a:xfrm>
              <a:off x="1429" y="2290"/>
              <a:ext cx="21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/>
                <a:t>均值     的置信水平为</a:t>
              </a:r>
            </a:p>
          </p:txBody>
        </p:sp>
        <p:graphicFrame>
          <p:nvGraphicFramePr>
            <p:cNvPr id="141313" name="Object 1025"/>
            <p:cNvGraphicFramePr>
              <a:graphicFrameLocks noChangeAspect="1"/>
            </p:cNvGraphicFramePr>
            <p:nvPr/>
          </p:nvGraphicFramePr>
          <p:xfrm>
            <a:off x="1975" y="2367"/>
            <a:ext cx="270" cy="290"/>
          </p:xfrm>
          <a:graphic>
            <a:graphicData uri="http://schemas.openxmlformats.org/presentationml/2006/ole">
              <p:oleObj spid="_x0000_s300055" name="公式" r:id="rId9" imgW="3651840" imgH="3953880" progId="Equation.3">
                <p:embed/>
              </p:oleObj>
            </a:graphicData>
          </a:graphic>
        </p:graphicFrame>
        <p:graphicFrame>
          <p:nvGraphicFramePr>
            <p:cNvPr id="141314" name="Object 1026"/>
            <p:cNvGraphicFramePr>
              <a:graphicFrameLocks noChangeAspect="1"/>
            </p:cNvGraphicFramePr>
            <p:nvPr/>
          </p:nvGraphicFramePr>
          <p:xfrm>
            <a:off x="3560" y="2295"/>
            <a:ext cx="609" cy="312"/>
          </p:xfrm>
          <a:graphic>
            <a:graphicData uri="http://schemas.openxmlformats.org/presentationml/2006/ole">
              <p:oleObj spid="_x0000_s300056" name="公式" r:id="rId10" imgW="8228160" imgH="4258800" progId="Equation.3">
                <p:embed/>
              </p:oleObj>
            </a:graphicData>
          </a:graphic>
        </p:graphicFrame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4695" y="2261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>
                  <a:latin typeface="宋体" pitchFamily="2" charset="-122"/>
                </a:rPr>
                <a:t>的</a:t>
              </a:r>
            </a:p>
          </p:txBody>
        </p:sp>
        <p:graphicFrame>
          <p:nvGraphicFramePr>
            <p:cNvPr id="141315" name="Object 1027"/>
            <p:cNvGraphicFramePr>
              <a:graphicFrameLocks noChangeAspect="1"/>
            </p:cNvGraphicFramePr>
            <p:nvPr/>
          </p:nvGraphicFramePr>
          <p:xfrm>
            <a:off x="4148" y="2341"/>
            <a:ext cx="592" cy="200"/>
          </p:xfrm>
          <a:graphic>
            <a:graphicData uri="http://schemas.openxmlformats.org/presentationml/2006/ole">
              <p:oleObj spid="_x0000_s300057" name="Equation" r:id="rId11" imgW="939392" imgH="317362" progId="">
                <p:embed/>
              </p:oleObj>
            </a:graphicData>
          </a:graphic>
        </p:graphicFrame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 autoUpdateAnimBg="0"/>
      <p:bldP spid="98313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7" name="Rectangle 9"/>
          <p:cNvSpPr>
            <a:spLocks noChangeArrowheads="1"/>
          </p:cNvSpPr>
          <p:nvPr/>
        </p:nvSpPr>
        <p:spPr bwMode="auto">
          <a:xfrm>
            <a:off x="650875" y="5718175"/>
            <a:ext cx="6081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b="1">
                <a:solidFill>
                  <a:schemeClr val="hlink"/>
                </a:solidFill>
                <a:latin typeface="宋体" pitchFamily="2" charset="-122"/>
              </a:rPr>
              <a:t>我们总是希望置信区间尽可能短</a:t>
            </a:r>
            <a:r>
              <a:rPr lang="en-US" altLang="zh-CN" b="1">
                <a:solidFill>
                  <a:schemeClr val="hlink"/>
                </a:solidFill>
                <a:latin typeface="宋体" pitchFamily="2" charset="-122"/>
              </a:rPr>
              <a:t>.    </a:t>
            </a:r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827088" y="850900"/>
            <a:ext cx="7758112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b="1">
                <a:latin typeface="宋体" pitchFamily="2" charset="-122"/>
              </a:rPr>
              <a:t>类似地，我们可得到若干个不同的置信区间</a:t>
            </a:r>
            <a:r>
              <a:rPr lang="en-US" altLang="zh-CN" b="1">
                <a:latin typeface="宋体" pitchFamily="2" charset="-122"/>
              </a:rPr>
              <a:t>.</a:t>
            </a:r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762000" y="1557338"/>
            <a:ext cx="80772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b="1">
                <a:latin typeface="宋体" pitchFamily="2" charset="-122"/>
              </a:rPr>
              <a:t>   </a:t>
            </a:r>
            <a:r>
              <a:rPr lang="zh-CN" altLang="en-US" b="1">
                <a:latin typeface="宋体" pitchFamily="2" charset="-122"/>
              </a:rPr>
              <a:t>任意两个数</a:t>
            </a:r>
            <a:r>
              <a:rPr lang="en-US" altLang="zh-CN" b="1" i="1"/>
              <a:t>a</a:t>
            </a:r>
            <a:r>
              <a:rPr lang="zh-CN" altLang="en-US" b="1"/>
              <a:t>和</a:t>
            </a:r>
            <a:r>
              <a:rPr lang="en-US" altLang="zh-CN" b="1" i="1"/>
              <a:t>b</a:t>
            </a:r>
            <a:r>
              <a:rPr lang="zh-CN" altLang="en-US" b="1">
                <a:latin typeface="宋体" pitchFamily="2" charset="-122"/>
              </a:rPr>
              <a:t>，只要它们的纵标包含</a:t>
            </a:r>
            <a:r>
              <a:rPr lang="en-US" altLang="zh-CN" b="1" i="1"/>
              <a:t>f</a:t>
            </a:r>
            <a:r>
              <a:rPr lang="en-US" altLang="zh-CN" b="1"/>
              <a:t>(</a:t>
            </a:r>
            <a:r>
              <a:rPr lang="en-US" altLang="zh-CN" b="1" i="1"/>
              <a:t>u</a:t>
            </a:r>
            <a:r>
              <a:rPr lang="en-US" altLang="zh-CN" b="1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/>
              <a:t>下</a:t>
            </a:r>
            <a:r>
              <a:rPr lang="en-US" altLang="zh-CN" b="1"/>
              <a:t>95%</a:t>
            </a:r>
            <a:r>
              <a:rPr lang="zh-CN" altLang="en-US" b="1">
                <a:latin typeface="宋体" pitchFamily="2" charset="-122"/>
              </a:rPr>
              <a:t>的面积，就确定一个</a:t>
            </a:r>
            <a:r>
              <a:rPr lang="en-US" altLang="zh-CN" b="1"/>
              <a:t>95%</a:t>
            </a:r>
            <a:r>
              <a:rPr lang="zh-CN" altLang="en-US" b="1">
                <a:latin typeface="宋体" pitchFamily="2" charset="-122"/>
              </a:rPr>
              <a:t>的置信区间</a:t>
            </a:r>
            <a:r>
              <a:rPr lang="en-US" altLang="zh-CN" b="1">
                <a:latin typeface="宋体" pitchFamily="2" charset="-122"/>
              </a:rPr>
              <a:t>.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667000" y="3130550"/>
            <a:ext cx="3200400" cy="2447925"/>
            <a:chOff x="1632" y="1818"/>
            <a:chExt cx="2016" cy="1542"/>
          </a:xfrm>
        </p:grpSpPr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1632" y="1818"/>
              <a:ext cx="2016" cy="1542"/>
              <a:chOff x="1632" y="1732"/>
              <a:chExt cx="2016" cy="1542"/>
            </a:xfrm>
          </p:grpSpPr>
          <p:pic>
            <p:nvPicPr>
              <p:cNvPr id="99353" name="Picture 25" descr="未标题-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632" y="1751"/>
                <a:ext cx="1920" cy="1523"/>
              </a:xfrm>
              <a:prstGeom prst="rect">
                <a:avLst/>
              </a:prstGeom>
              <a:noFill/>
            </p:spPr>
          </p:pic>
          <p:graphicFrame>
            <p:nvGraphicFramePr>
              <p:cNvPr id="99342" name="Object 14"/>
              <p:cNvGraphicFramePr>
                <a:graphicFrameLocks noChangeAspect="1"/>
              </p:cNvGraphicFramePr>
              <p:nvPr/>
            </p:nvGraphicFramePr>
            <p:xfrm>
              <a:off x="2503" y="3045"/>
              <a:ext cx="140" cy="219"/>
            </p:xfrm>
            <a:graphic>
              <a:graphicData uri="http://schemas.openxmlformats.org/presentationml/2006/ole">
                <p:oleObj spid="_x0000_s301086" name="公式" r:id="rId4" imgW="2736360" imgH="4258800" progId="Equation.3">
                  <p:embed/>
                </p:oleObj>
              </a:graphicData>
            </a:graphic>
          </p:graphicFrame>
          <p:graphicFrame>
            <p:nvGraphicFramePr>
              <p:cNvPr id="99343" name="Object 15"/>
              <p:cNvGraphicFramePr>
                <a:graphicFrameLocks noChangeAspect="1"/>
              </p:cNvGraphicFramePr>
              <p:nvPr/>
            </p:nvGraphicFramePr>
            <p:xfrm>
              <a:off x="3008" y="3024"/>
              <a:ext cx="156" cy="219"/>
            </p:xfrm>
            <a:graphic>
              <a:graphicData uri="http://schemas.openxmlformats.org/presentationml/2006/ole">
                <p:oleObj spid="_x0000_s301087" name="公式" r:id="rId5" imgW="3041640" imgH="4258800" progId="Equation.3">
                  <p:embed/>
                </p:oleObj>
              </a:graphicData>
            </a:graphic>
          </p:graphicFrame>
          <p:graphicFrame>
            <p:nvGraphicFramePr>
              <p:cNvPr id="99344" name="Object 16"/>
              <p:cNvGraphicFramePr>
                <a:graphicFrameLocks noChangeAspect="1"/>
              </p:cNvGraphicFramePr>
              <p:nvPr/>
            </p:nvGraphicFramePr>
            <p:xfrm>
              <a:off x="3476" y="2160"/>
              <a:ext cx="172" cy="192"/>
            </p:xfrm>
            <a:graphic>
              <a:graphicData uri="http://schemas.openxmlformats.org/presentationml/2006/ole">
                <p:oleObj spid="_x0000_s301088" name="公式" r:id="rId6" imgW="114480" imgH="133560" progId="Equation.3">
                  <p:embed/>
                </p:oleObj>
              </a:graphicData>
            </a:graphic>
          </p:graphicFrame>
          <p:graphicFrame>
            <p:nvGraphicFramePr>
              <p:cNvPr id="99345" name="Object 17"/>
              <p:cNvGraphicFramePr>
                <a:graphicFrameLocks noChangeAspect="1"/>
              </p:cNvGraphicFramePr>
              <p:nvPr/>
            </p:nvGraphicFramePr>
            <p:xfrm>
              <a:off x="3428" y="2544"/>
              <a:ext cx="172" cy="192"/>
            </p:xfrm>
            <a:graphic>
              <a:graphicData uri="http://schemas.openxmlformats.org/presentationml/2006/ole">
                <p:oleObj spid="_x0000_s301089" name="公式" r:id="rId7" imgW="114480" imgH="133560" progId="Equation.3">
                  <p:embed/>
                </p:oleObj>
              </a:graphicData>
            </a:graphic>
          </p:graphicFrame>
          <p:graphicFrame>
            <p:nvGraphicFramePr>
              <p:cNvPr id="99346" name="Object 18"/>
              <p:cNvGraphicFramePr>
                <a:graphicFrameLocks noChangeAspect="1"/>
              </p:cNvGraphicFramePr>
              <p:nvPr/>
            </p:nvGraphicFramePr>
            <p:xfrm>
              <a:off x="3431" y="2980"/>
              <a:ext cx="169" cy="188"/>
            </p:xfrm>
            <a:graphic>
              <a:graphicData uri="http://schemas.openxmlformats.org/presentationml/2006/ole">
                <p:oleObj spid="_x0000_s301090" name="公式" r:id="rId8" imgW="114480" imgH="133560" progId="Equation.3">
                  <p:embed/>
                </p:oleObj>
              </a:graphicData>
            </a:graphic>
          </p:graphicFrame>
          <p:graphicFrame>
            <p:nvGraphicFramePr>
              <p:cNvPr id="99347" name="Object 19"/>
              <p:cNvGraphicFramePr>
                <a:graphicFrameLocks noChangeAspect="1"/>
              </p:cNvGraphicFramePr>
              <p:nvPr/>
            </p:nvGraphicFramePr>
            <p:xfrm>
              <a:off x="2657" y="1732"/>
              <a:ext cx="415" cy="236"/>
            </p:xfrm>
            <a:graphic>
              <a:graphicData uri="http://schemas.openxmlformats.org/presentationml/2006/ole">
                <p:oleObj spid="_x0000_s301091" name="公式" r:id="rId9" imgW="8533440" imgH="4868640" progId="Equation.3">
                  <p:embed/>
                </p:oleObj>
              </a:graphicData>
            </a:graphic>
          </p:graphicFrame>
          <p:graphicFrame>
            <p:nvGraphicFramePr>
              <p:cNvPr id="99348" name="Object 20"/>
              <p:cNvGraphicFramePr>
                <a:graphicFrameLocks noChangeAspect="1"/>
              </p:cNvGraphicFramePr>
              <p:nvPr/>
            </p:nvGraphicFramePr>
            <p:xfrm>
              <a:off x="1860" y="3024"/>
              <a:ext cx="156" cy="174"/>
            </p:xfrm>
            <a:graphic>
              <a:graphicData uri="http://schemas.openxmlformats.org/presentationml/2006/ole">
                <p:oleObj spid="_x0000_s301092" name="公式" r:id="rId10" imgW="3041640" imgH="3344040" progId="Equation.3">
                  <p:embed/>
                </p:oleObj>
              </a:graphicData>
            </a:graphic>
          </p:graphicFrame>
          <p:graphicFrame>
            <p:nvGraphicFramePr>
              <p:cNvPr id="99349" name="Object 21"/>
              <p:cNvGraphicFramePr>
                <a:graphicFrameLocks noChangeAspect="1"/>
              </p:cNvGraphicFramePr>
              <p:nvPr/>
            </p:nvGraphicFramePr>
            <p:xfrm>
              <a:off x="1764" y="2640"/>
              <a:ext cx="156" cy="174"/>
            </p:xfrm>
            <a:graphic>
              <a:graphicData uri="http://schemas.openxmlformats.org/presentationml/2006/ole">
                <p:oleObj spid="_x0000_s301093" name="公式" r:id="rId11" imgW="114480" imgH="133560" progId="Equation.3">
                  <p:embed/>
                </p:oleObj>
              </a:graphicData>
            </a:graphic>
          </p:graphicFrame>
          <p:graphicFrame>
            <p:nvGraphicFramePr>
              <p:cNvPr id="99350" name="Object 22"/>
              <p:cNvGraphicFramePr>
                <a:graphicFrameLocks noChangeAspect="1"/>
              </p:cNvGraphicFramePr>
              <p:nvPr/>
            </p:nvGraphicFramePr>
            <p:xfrm>
              <a:off x="2009" y="2256"/>
              <a:ext cx="155" cy="174"/>
            </p:xfrm>
            <a:graphic>
              <a:graphicData uri="http://schemas.openxmlformats.org/presentationml/2006/ole">
                <p:oleObj spid="_x0000_s301094" name="公式" r:id="rId12" imgW="114480" imgH="133560" progId="Equation.3">
                  <p:embed/>
                </p:oleObj>
              </a:graphicData>
            </a:graphic>
          </p:graphicFrame>
          <p:graphicFrame>
            <p:nvGraphicFramePr>
              <p:cNvPr id="99351" name="Object 23"/>
              <p:cNvGraphicFramePr>
                <a:graphicFrameLocks noChangeAspect="1"/>
              </p:cNvGraphicFramePr>
              <p:nvPr/>
            </p:nvGraphicFramePr>
            <p:xfrm>
              <a:off x="2876" y="2613"/>
              <a:ext cx="156" cy="219"/>
            </p:xfrm>
            <a:graphic>
              <a:graphicData uri="http://schemas.openxmlformats.org/presentationml/2006/ole">
                <p:oleObj spid="_x0000_s301095" name="公式" r:id="rId13" imgW="114480" imgH="171360" progId="Equation.3">
                  <p:embed/>
                </p:oleObj>
              </a:graphicData>
            </a:graphic>
          </p:graphicFrame>
          <p:graphicFrame>
            <p:nvGraphicFramePr>
              <p:cNvPr id="99352" name="Object 24"/>
              <p:cNvGraphicFramePr>
                <a:graphicFrameLocks noChangeAspect="1"/>
              </p:cNvGraphicFramePr>
              <p:nvPr/>
            </p:nvGraphicFramePr>
            <p:xfrm>
              <a:off x="3152" y="2208"/>
              <a:ext cx="156" cy="219"/>
            </p:xfrm>
            <a:graphic>
              <a:graphicData uri="http://schemas.openxmlformats.org/presentationml/2006/ole">
                <p:oleObj spid="_x0000_s301096" name="公式" r:id="rId14" imgW="114480" imgH="171360" progId="Equation.3">
                  <p:embed/>
                </p:oleObj>
              </a:graphicData>
            </a:graphic>
          </p:graphicFrame>
        </p:grpSp>
        <p:graphicFrame>
          <p:nvGraphicFramePr>
            <p:cNvPr id="99355" name="Object 27"/>
            <p:cNvGraphicFramePr>
              <a:graphicFrameLocks noChangeAspect="1"/>
            </p:cNvGraphicFramePr>
            <p:nvPr/>
          </p:nvGraphicFramePr>
          <p:xfrm>
            <a:off x="2393" y="2064"/>
            <a:ext cx="349" cy="195"/>
          </p:xfrm>
          <a:graphic>
            <a:graphicData uri="http://schemas.openxmlformats.org/presentationml/2006/ole">
              <p:oleObj spid="_x0000_s301097" name="公式" r:id="rId15" imgW="317087" imgH="177569" progId="Equation.3">
                <p:embed/>
              </p:oleObj>
            </a:graphicData>
          </a:graphic>
        </p:graphicFrame>
        <p:graphicFrame>
          <p:nvGraphicFramePr>
            <p:cNvPr id="99356" name="Object 28"/>
            <p:cNvGraphicFramePr>
              <a:graphicFrameLocks noChangeAspect="1"/>
            </p:cNvGraphicFramePr>
            <p:nvPr/>
          </p:nvGraphicFramePr>
          <p:xfrm>
            <a:off x="2400" y="2925"/>
            <a:ext cx="349" cy="195"/>
          </p:xfrm>
          <a:graphic>
            <a:graphicData uri="http://schemas.openxmlformats.org/presentationml/2006/ole">
              <p:oleObj spid="_x0000_s301098" name="公式" r:id="rId16" imgW="317087" imgH="177569" progId="Equation.3">
                <p:embed/>
              </p:oleObj>
            </a:graphicData>
          </a:graphic>
        </p:graphicFrame>
        <p:graphicFrame>
          <p:nvGraphicFramePr>
            <p:cNvPr id="99357" name="Object 29"/>
            <p:cNvGraphicFramePr>
              <a:graphicFrameLocks noChangeAspect="1"/>
            </p:cNvGraphicFramePr>
            <p:nvPr/>
          </p:nvGraphicFramePr>
          <p:xfrm>
            <a:off x="2400" y="2493"/>
            <a:ext cx="349" cy="195"/>
          </p:xfrm>
          <a:graphic>
            <a:graphicData uri="http://schemas.openxmlformats.org/presentationml/2006/ole">
              <p:oleObj spid="_x0000_s301099" name="公式" r:id="rId17" imgW="317087" imgH="177569" progId="Equation.3">
                <p:embed/>
              </p:oleObj>
            </a:graphicData>
          </a:graphic>
        </p:graphicFrame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7" grpId="0" autoUpdateAnimBg="0"/>
      <p:bldP spid="99338" grpId="0" autoUpdateAnimBg="0"/>
      <p:bldP spid="99339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609600" y="889000"/>
            <a:ext cx="82296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b="1">
                <a:solidFill>
                  <a:schemeClr val="hlink"/>
                </a:solidFill>
                <a:latin typeface="宋体" pitchFamily="2" charset="-122"/>
              </a:rPr>
              <a:t>在概率密度为单峰且对称的情形，当</a:t>
            </a:r>
            <a:r>
              <a:rPr lang="en-US" altLang="zh-CN" b="1" i="1">
                <a:solidFill>
                  <a:schemeClr val="hlink"/>
                </a:solidFill>
              </a:rPr>
              <a:t>a</a:t>
            </a:r>
            <a:r>
              <a:rPr lang="en-US" altLang="zh-CN" b="1">
                <a:solidFill>
                  <a:schemeClr val="hlink"/>
                </a:solidFill>
              </a:rPr>
              <a:t> =-</a:t>
            </a:r>
            <a:r>
              <a:rPr lang="en-US" altLang="zh-CN" b="1" i="1">
                <a:solidFill>
                  <a:schemeClr val="hlink"/>
                </a:solidFill>
              </a:rPr>
              <a:t>b</a:t>
            </a:r>
            <a:r>
              <a:rPr lang="zh-CN" altLang="en-US" b="1">
                <a:solidFill>
                  <a:schemeClr val="hlink"/>
                </a:solidFill>
                <a:latin typeface="宋体" pitchFamily="2" charset="-122"/>
              </a:rPr>
              <a:t>时求得的置信区间的长度为最短</a:t>
            </a:r>
            <a:r>
              <a:rPr lang="en-US" altLang="zh-CN" b="1">
                <a:solidFill>
                  <a:schemeClr val="hlink"/>
                </a:solidFill>
                <a:latin typeface="宋体" pitchFamily="2" charset="-122"/>
              </a:rPr>
              <a:t>.</a:t>
            </a:r>
          </a:p>
        </p:txBody>
      </p:sp>
      <p:sp>
        <p:nvSpPr>
          <p:cNvPr id="100355" name="AutoShape 3"/>
          <p:cNvSpPr>
            <a:spLocks/>
          </p:cNvSpPr>
          <p:nvPr/>
        </p:nvSpPr>
        <p:spPr bwMode="auto">
          <a:xfrm rot="-5400000">
            <a:off x="3810000" y="4260850"/>
            <a:ext cx="304800" cy="1676400"/>
          </a:xfrm>
          <a:prstGeom prst="leftBrace">
            <a:avLst>
              <a:gd name="adj1" fmla="val 458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6" name="AutoShape 4"/>
          <p:cNvSpPr>
            <a:spLocks noChangeArrowheads="1"/>
          </p:cNvSpPr>
          <p:nvPr/>
        </p:nvSpPr>
        <p:spPr bwMode="auto">
          <a:xfrm rot="1455786">
            <a:off x="3733800" y="5251450"/>
            <a:ext cx="152400" cy="609600"/>
          </a:xfrm>
          <a:prstGeom prst="up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590800" y="2584450"/>
            <a:ext cx="3200400" cy="2447925"/>
            <a:chOff x="1632" y="1818"/>
            <a:chExt cx="2016" cy="1542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1632" y="1818"/>
              <a:ext cx="2016" cy="1542"/>
              <a:chOff x="1632" y="1732"/>
              <a:chExt cx="2016" cy="1542"/>
            </a:xfrm>
          </p:grpSpPr>
          <p:pic>
            <p:nvPicPr>
              <p:cNvPr id="100372" name="Picture 20" descr="未标题-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632" y="1751"/>
                <a:ext cx="1920" cy="1523"/>
              </a:xfrm>
              <a:prstGeom prst="rect">
                <a:avLst/>
              </a:prstGeom>
              <a:noFill/>
            </p:spPr>
          </p:pic>
          <p:graphicFrame>
            <p:nvGraphicFramePr>
              <p:cNvPr id="100373" name="Object 21"/>
              <p:cNvGraphicFramePr>
                <a:graphicFrameLocks noChangeAspect="1"/>
              </p:cNvGraphicFramePr>
              <p:nvPr/>
            </p:nvGraphicFramePr>
            <p:xfrm>
              <a:off x="2503" y="3045"/>
              <a:ext cx="140" cy="219"/>
            </p:xfrm>
            <a:graphic>
              <a:graphicData uri="http://schemas.openxmlformats.org/presentationml/2006/ole">
                <p:oleObj spid="_x0000_s302110" name="公式" r:id="rId4" imgW="104760" imgH="171360" progId="Equation.3">
                  <p:embed/>
                </p:oleObj>
              </a:graphicData>
            </a:graphic>
          </p:graphicFrame>
          <p:graphicFrame>
            <p:nvGraphicFramePr>
              <p:cNvPr id="100374" name="Object 22"/>
              <p:cNvGraphicFramePr>
                <a:graphicFrameLocks noChangeAspect="1"/>
              </p:cNvGraphicFramePr>
              <p:nvPr/>
            </p:nvGraphicFramePr>
            <p:xfrm>
              <a:off x="3008" y="3024"/>
              <a:ext cx="156" cy="219"/>
            </p:xfrm>
            <a:graphic>
              <a:graphicData uri="http://schemas.openxmlformats.org/presentationml/2006/ole">
                <p:oleObj spid="_x0000_s302111" name="公式" r:id="rId5" imgW="114480" imgH="171360" progId="Equation.3">
                  <p:embed/>
                </p:oleObj>
              </a:graphicData>
            </a:graphic>
          </p:graphicFrame>
          <p:graphicFrame>
            <p:nvGraphicFramePr>
              <p:cNvPr id="100375" name="Object 23"/>
              <p:cNvGraphicFramePr>
                <a:graphicFrameLocks noChangeAspect="1"/>
              </p:cNvGraphicFramePr>
              <p:nvPr/>
            </p:nvGraphicFramePr>
            <p:xfrm>
              <a:off x="3476" y="2160"/>
              <a:ext cx="172" cy="192"/>
            </p:xfrm>
            <a:graphic>
              <a:graphicData uri="http://schemas.openxmlformats.org/presentationml/2006/ole">
                <p:oleObj spid="_x0000_s302112" name="公式" r:id="rId6" imgW="114480" imgH="133560" progId="Equation.3">
                  <p:embed/>
                </p:oleObj>
              </a:graphicData>
            </a:graphic>
          </p:graphicFrame>
          <p:graphicFrame>
            <p:nvGraphicFramePr>
              <p:cNvPr id="100376" name="Object 24"/>
              <p:cNvGraphicFramePr>
                <a:graphicFrameLocks noChangeAspect="1"/>
              </p:cNvGraphicFramePr>
              <p:nvPr/>
            </p:nvGraphicFramePr>
            <p:xfrm>
              <a:off x="3428" y="2544"/>
              <a:ext cx="172" cy="192"/>
            </p:xfrm>
            <a:graphic>
              <a:graphicData uri="http://schemas.openxmlformats.org/presentationml/2006/ole">
                <p:oleObj spid="_x0000_s302113" name="公式" r:id="rId7" imgW="114480" imgH="133560" progId="Equation.3">
                  <p:embed/>
                </p:oleObj>
              </a:graphicData>
            </a:graphic>
          </p:graphicFrame>
          <p:graphicFrame>
            <p:nvGraphicFramePr>
              <p:cNvPr id="100377" name="Object 25"/>
              <p:cNvGraphicFramePr>
                <a:graphicFrameLocks noChangeAspect="1"/>
              </p:cNvGraphicFramePr>
              <p:nvPr/>
            </p:nvGraphicFramePr>
            <p:xfrm>
              <a:off x="3431" y="2980"/>
              <a:ext cx="169" cy="188"/>
            </p:xfrm>
            <a:graphic>
              <a:graphicData uri="http://schemas.openxmlformats.org/presentationml/2006/ole">
                <p:oleObj spid="_x0000_s302114" name="公式" r:id="rId8" imgW="114480" imgH="133560" progId="Equation.3">
                  <p:embed/>
                </p:oleObj>
              </a:graphicData>
            </a:graphic>
          </p:graphicFrame>
          <p:graphicFrame>
            <p:nvGraphicFramePr>
              <p:cNvPr id="100378" name="Object 26"/>
              <p:cNvGraphicFramePr>
                <a:graphicFrameLocks noChangeAspect="1"/>
              </p:cNvGraphicFramePr>
              <p:nvPr/>
            </p:nvGraphicFramePr>
            <p:xfrm>
              <a:off x="2657" y="1732"/>
              <a:ext cx="415" cy="236"/>
            </p:xfrm>
            <a:graphic>
              <a:graphicData uri="http://schemas.openxmlformats.org/presentationml/2006/ole">
                <p:oleObj spid="_x0000_s302115" name="公式" r:id="rId9" imgW="343080" imgH="190440" progId="Equation.3">
                  <p:embed/>
                </p:oleObj>
              </a:graphicData>
            </a:graphic>
          </p:graphicFrame>
          <p:graphicFrame>
            <p:nvGraphicFramePr>
              <p:cNvPr id="100379" name="Object 27"/>
              <p:cNvGraphicFramePr>
                <a:graphicFrameLocks noChangeAspect="1"/>
              </p:cNvGraphicFramePr>
              <p:nvPr/>
            </p:nvGraphicFramePr>
            <p:xfrm>
              <a:off x="1860" y="3024"/>
              <a:ext cx="156" cy="174"/>
            </p:xfrm>
            <a:graphic>
              <a:graphicData uri="http://schemas.openxmlformats.org/presentationml/2006/ole">
                <p:oleObj spid="_x0000_s302116" name="公式" r:id="rId10" imgW="114480" imgH="133560" progId="Equation.3">
                  <p:embed/>
                </p:oleObj>
              </a:graphicData>
            </a:graphic>
          </p:graphicFrame>
          <p:graphicFrame>
            <p:nvGraphicFramePr>
              <p:cNvPr id="100380" name="Object 28"/>
              <p:cNvGraphicFramePr>
                <a:graphicFrameLocks noChangeAspect="1"/>
              </p:cNvGraphicFramePr>
              <p:nvPr/>
            </p:nvGraphicFramePr>
            <p:xfrm>
              <a:off x="1764" y="2640"/>
              <a:ext cx="156" cy="174"/>
            </p:xfrm>
            <a:graphic>
              <a:graphicData uri="http://schemas.openxmlformats.org/presentationml/2006/ole">
                <p:oleObj spid="_x0000_s302117" name="公式" r:id="rId11" imgW="114480" imgH="133560" progId="Equation.3">
                  <p:embed/>
                </p:oleObj>
              </a:graphicData>
            </a:graphic>
          </p:graphicFrame>
          <p:graphicFrame>
            <p:nvGraphicFramePr>
              <p:cNvPr id="100381" name="Object 29"/>
              <p:cNvGraphicFramePr>
                <a:graphicFrameLocks noChangeAspect="1"/>
              </p:cNvGraphicFramePr>
              <p:nvPr/>
            </p:nvGraphicFramePr>
            <p:xfrm>
              <a:off x="2009" y="2256"/>
              <a:ext cx="155" cy="174"/>
            </p:xfrm>
            <a:graphic>
              <a:graphicData uri="http://schemas.openxmlformats.org/presentationml/2006/ole">
                <p:oleObj spid="_x0000_s302118" name="公式" r:id="rId12" imgW="114480" imgH="133560" progId="Equation.3">
                  <p:embed/>
                </p:oleObj>
              </a:graphicData>
            </a:graphic>
          </p:graphicFrame>
          <p:graphicFrame>
            <p:nvGraphicFramePr>
              <p:cNvPr id="100382" name="Object 30"/>
              <p:cNvGraphicFramePr>
                <a:graphicFrameLocks noChangeAspect="1"/>
              </p:cNvGraphicFramePr>
              <p:nvPr/>
            </p:nvGraphicFramePr>
            <p:xfrm>
              <a:off x="2876" y="2613"/>
              <a:ext cx="156" cy="219"/>
            </p:xfrm>
            <a:graphic>
              <a:graphicData uri="http://schemas.openxmlformats.org/presentationml/2006/ole">
                <p:oleObj spid="_x0000_s302119" name="公式" r:id="rId13" imgW="114480" imgH="171360" progId="Equation.3">
                  <p:embed/>
                </p:oleObj>
              </a:graphicData>
            </a:graphic>
          </p:graphicFrame>
          <p:graphicFrame>
            <p:nvGraphicFramePr>
              <p:cNvPr id="100383" name="Object 31"/>
              <p:cNvGraphicFramePr>
                <a:graphicFrameLocks noChangeAspect="1"/>
              </p:cNvGraphicFramePr>
              <p:nvPr/>
            </p:nvGraphicFramePr>
            <p:xfrm>
              <a:off x="3152" y="2208"/>
              <a:ext cx="156" cy="219"/>
            </p:xfrm>
            <a:graphic>
              <a:graphicData uri="http://schemas.openxmlformats.org/presentationml/2006/ole">
                <p:oleObj spid="_x0000_s302120" name="公式" r:id="rId14" imgW="114480" imgH="171360" progId="Equation.3">
                  <p:embed/>
                </p:oleObj>
              </a:graphicData>
            </a:graphic>
          </p:graphicFrame>
        </p:grpSp>
        <p:graphicFrame>
          <p:nvGraphicFramePr>
            <p:cNvPr id="100384" name="Object 32"/>
            <p:cNvGraphicFramePr>
              <a:graphicFrameLocks noChangeAspect="1"/>
            </p:cNvGraphicFramePr>
            <p:nvPr/>
          </p:nvGraphicFramePr>
          <p:xfrm>
            <a:off x="2393" y="2064"/>
            <a:ext cx="349" cy="195"/>
          </p:xfrm>
          <a:graphic>
            <a:graphicData uri="http://schemas.openxmlformats.org/presentationml/2006/ole">
              <p:oleObj spid="_x0000_s302121" name="公式" r:id="rId15" imgW="317087" imgH="177569" progId="Equation.3">
                <p:embed/>
              </p:oleObj>
            </a:graphicData>
          </a:graphic>
        </p:graphicFrame>
        <p:graphicFrame>
          <p:nvGraphicFramePr>
            <p:cNvPr id="100385" name="Object 33"/>
            <p:cNvGraphicFramePr>
              <a:graphicFrameLocks noChangeAspect="1"/>
            </p:cNvGraphicFramePr>
            <p:nvPr/>
          </p:nvGraphicFramePr>
          <p:xfrm>
            <a:off x="2400" y="2925"/>
            <a:ext cx="349" cy="195"/>
          </p:xfrm>
          <a:graphic>
            <a:graphicData uri="http://schemas.openxmlformats.org/presentationml/2006/ole">
              <p:oleObj spid="_x0000_s302122" name="公式" r:id="rId16" imgW="317087" imgH="177569" progId="Equation.3">
                <p:embed/>
              </p:oleObj>
            </a:graphicData>
          </a:graphic>
        </p:graphicFrame>
        <p:graphicFrame>
          <p:nvGraphicFramePr>
            <p:cNvPr id="100386" name="Object 34"/>
            <p:cNvGraphicFramePr>
              <a:graphicFrameLocks noChangeAspect="1"/>
            </p:cNvGraphicFramePr>
            <p:nvPr/>
          </p:nvGraphicFramePr>
          <p:xfrm>
            <a:off x="2400" y="2493"/>
            <a:ext cx="349" cy="195"/>
          </p:xfrm>
          <a:graphic>
            <a:graphicData uri="http://schemas.openxmlformats.org/presentationml/2006/ole">
              <p:oleObj spid="_x0000_s302123" name="公式" r:id="rId17" imgW="317087" imgH="177569" progId="Equation.3">
                <p:embed/>
              </p:oleObj>
            </a:graphicData>
          </a:graphic>
        </p:graphicFrame>
      </p:grpSp>
      <p:sp>
        <p:nvSpPr>
          <p:cNvPr id="100387" name="Rectangle 35"/>
          <p:cNvSpPr>
            <a:spLocks noChangeArrowheads="1"/>
          </p:cNvSpPr>
          <p:nvPr/>
        </p:nvSpPr>
        <p:spPr bwMode="auto">
          <a:xfrm>
            <a:off x="3733800" y="5586413"/>
            <a:ext cx="10588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i="1"/>
              <a:t>a</a:t>
            </a:r>
            <a:r>
              <a:rPr lang="en-US" altLang="zh-CN" sz="3200" b="1"/>
              <a:t> =-</a:t>
            </a:r>
            <a:r>
              <a:rPr lang="en-US" altLang="zh-CN" sz="3200" b="1" i="1"/>
              <a:t>b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395288" y="560388"/>
            <a:ext cx="8029575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b="1">
                <a:latin typeface="宋体" pitchFamily="2" charset="-122"/>
              </a:rPr>
              <a:t>    </a:t>
            </a:r>
            <a:r>
              <a:rPr lang="zh-CN" altLang="en-US" b="1">
                <a:latin typeface="宋体" pitchFamily="2" charset="-122"/>
              </a:rPr>
              <a:t>即使在概率密度不对称的情形，如   </a:t>
            </a:r>
            <a:r>
              <a:rPr lang="zh-CN" altLang="en-US" b="1">
                <a:solidFill>
                  <a:schemeClr val="accent1"/>
                </a:solidFill>
                <a:latin typeface="宋体" pitchFamily="2" charset="-122"/>
              </a:rPr>
              <a:t>分布</a:t>
            </a:r>
            <a:r>
              <a:rPr lang="zh-CN" altLang="en-US" b="1">
                <a:latin typeface="宋体" pitchFamily="2" charset="-122"/>
              </a:rPr>
              <a:t>，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i="1">
                <a:solidFill>
                  <a:schemeClr val="accent1"/>
                </a:solidFill>
              </a:rPr>
              <a:t>F</a:t>
            </a:r>
            <a:r>
              <a:rPr lang="zh-CN" altLang="en-US" b="1">
                <a:solidFill>
                  <a:schemeClr val="accent1"/>
                </a:solidFill>
                <a:latin typeface="宋体" pitchFamily="2" charset="-122"/>
              </a:rPr>
              <a:t>分布</a:t>
            </a:r>
            <a:r>
              <a:rPr lang="zh-CN" altLang="en-US" b="1">
                <a:latin typeface="宋体" pitchFamily="2" charset="-122"/>
              </a:rPr>
              <a:t>，习惯上仍取对称的分位点来计算未知参数的置信区间</a:t>
            </a:r>
            <a:r>
              <a:rPr lang="en-US" altLang="zh-CN" b="1">
                <a:latin typeface="宋体" pitchFamily="2" charset="-122"/>
              </a:rPr>
              <a:t>.</a:t>
            </a:r>
          </a:p>
        </p:txBody>
      </p:sp>
      <p:graphicFrame>
        <p:nvGraphicFramePr>
          <p:cNvPr id="101380" name="Object 4"/>
          <p:cNvGraphicFramePr>
            <a:graphicFrameLocks noChangeAspect="1"/>
          </p:cNvGraphicFramePr>
          <p:nvPr/>
        </p:nvGraphicFramePr>
        <p:xfrm>
          <a:off x="6662738" y="525463"/>
          <a:ext cx="571500" cy="608012"/>
        </p:xfrm>
        <a:graphic>
          <a:graphicData uri="http://schemas.openxmlformats.org/presentationml/2006/ole">
            <p:oleObj spid="_x0000_s303118" name="公式" r:id="rId3" imgW="4872240" imgH="5478120" progId="Equation.3">
              <p:embed/>
            </p:oleObj>
          </a:graphicData>
        </a:graphic>
      </p:graphicFrame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395288" y="4751388"/>
            <a:ext cx="8001000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b="1">
                <a:latin typeface="宋体" pitchFamily="2" charset="-122"/>
              </a:rPr>
              <a:t>     </a:t>
            </a:r>
            <a:r>
              <a:rPr lang="zh-CN" altLang="en-US" b="1">
                <a:latin typeface="宋体" pitchFamily="2" charset="-122"/>
              </a:rPr>
              <a:t>我们可以得到未知参数的的任何</a:t>
            </a:r>
            <a:r>
              <a:rPr lang="zh-CN" altLang="en-US" b="1"/>
              <a:t>置信水平小于 </a:t>
            </a:r>
            <a:r>
              <a:rPr lang="en-US" altLang="zh-CN" b="1"/>
              <a:t>1 </a:t>
            </a:r>
            <a:r>
              <a:rPr lang="zh-CN" altLang="en-US" b="1"/>
              <a:t>的</a:t>
            </a:r>
            <a:r>
              <a:rPr lang="zh-CN" altLang="en-US" b="1">
                <a:latin typeface="宋体" pitchFamily="2" charset="-122"/>
              </a:rPr>
              <a:t>置信区间，并且</a:t>
            </a:r>
            <a:r>
              <a:rPr lang="zh-CN" altLang="en-US" b="1"/>
              <a:t>置信水平越高，相应的</a:t>
            </a:r>
            <a:r>
              <a:rPr lang="zh-CN" altLang="en-US" b="1">
                <a:latin typeface="宋体" pitchFamily="2" charset="-122"/>
              </a:rPr>
              <a:t>置信区间</a:t>
            </a:r>
            <a:r>
              <a:rPr lang="zh-CN" altLang="en-US" b="1"/>
              <a:t>平均长度</a:t>
            </a:r>
            <a:r>
              <a:rPr lang="zh-CN" altLang="en-US" b="1">
                <a:latin typeface="宋体" pitchFamily="2" charset="-122"/>
              </a:rPr>
              <a:t>越长</a:t>
            </a:r>
            <a:r>
              <a:rPr lang="en-US" altLang="zh-CN" b="1">
                <a:latin typeface="宋体" pitchFamily="2" charset="-122"/>
              </a:rPr>
              <a:t>.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462088" y="2282825"/>
            <a:ext cx="4891087" cy="2438400"/>
            <a:chOff x="1056" y="1296"/>
            <a:chExt cx="3081" cy="1536"/>
          </a:xfrm>
        </p:grpSpPr>
        <p:sp>
          <p:nvSpPr>
            <p:cNvPr id="101383" name="Line 7"/>
            <p:cNvSpPr>
              <a:spLocks noChangeShapeType="1"/>
            </p:cNvSpPr>
            <p:nvPr/>
          </p:nvSpPr>
          <p:spPr bwMode="auto">
            <a:xfrm>
              <a:off x="1056" y="2544"/>
              <a:ext cx="2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84" name="Line 8"/>
            <p:cNvSpPr>
              <a:spLocks noChangeShapeType="1"/>
            </p:cNvSpPr>
            <p:nvPr/>
          </p:nvSpPr>
          <p:spPr bwMode="auto">
            <a:xfrm flipV="1">
              <a:off x="1584" y="1488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85" name="Freeform 9"/>
            <p:cNvSpPr>
              <a:spLocks/>
            </p:cNvSpPr>
            <p:nvPr/>
          </p:nvSpPr>
          <p:spPr bwMode="auto">
            <a:xfrm>
              <a:off x="1584" y="1704"/>
              <a:ext cx="1440" cy="840"/>
            </a:xfrm>
            <a:custGeom>
              <a:avLst/>
              <a:gdLst/>
              <a:ahLst/>
              <a:cxnLst>
                <a:cxn ang="0">
                  <a:pos x="0" y="840"/>
                </a:cxn>
                <a:cxn ang="0">
                  <a:pos x="48" y="504"/>
                </a:cxn>
                <a:cxn ang="0">
                  <a:pos x="144" y="168"/>
                </a:cxn>
                <a:cxn ang="0">
                  <a:pos x="288" y="24"/>
                </a:cxn>
                <a:cxn ang="0">
                  <a:pos x="384" y="24"/>
                </a:cxn>
                <a:cxn ang="0">
                  <a:pos x="480" y="120"/>
                </a:cxn>
                <a:cxn ang="0">
                  <a:pos x="624" y="312"/>
                </a:cxn>
                <a:cxn ang="0">
                  <a:pos x="816" y="504"/>
                </a:cxn>
                <a:cxn ang="0">
                  <a:pos x="960" y="600"/>
                </a:cxn>
                <a:cxn ang="0">
                  <a:pos x="1152" y="696"/>
                </a:cxn>
                <a:cxn ang="0">
                  <a:pos x="1440" y="792"/>
                </a:cxn>
              </a:cxnLst>
              <a:rect l="0" t="0" r="r" b="b"/>
              <a:pathLst>
                <a:path w="1440" h="840">
                  <a:moveTo>
                    <a:pt x="0" y="840"/>
                  </a:moveTo>
                  <a:cubicBezTo>
                    <a:pt x="12" y="728"/>
                    <a:pt x="24" y="616"/>
                    <a:pt x="48" y="504"/>
                  </a:cubicBezTo>
                  <a:cubicBezTo>
                    <a:pt x="72" y="392"/>
                    <a:pt x="104" y="248"/>
                    <a:pt x="144" y="168"/>
                  </a:cubicBezTo>
                  <a:cubicBezTo>
                    <a:pt x="184" y="88"/>
                    <a:pt x="248" y="48"/>
                    <a:pt x="288" y="24"/>
                  </a:cubicBezTo>
                  <a:cubicBezTo>
                    <a:pt x="328" y="0"/>
                    <a:pt x="352" y="8"/>
                    <a:pt x="384" y="24"/>
                  </a:cubicBezTo>
                  <a:cubicBezTo>
                    <a:pt x="416" y="40"/>
                    <a:pt x="440" y="72"/>
                    <a:pt x="480" y="120"/>
                  </a:cubicBezTo>
                  <a:cubicBezTo>
                    <a:pt x="520" y="168"/>
                    <a:pt x="568" y="248"/>
                    <a:pt x="624" y="312"/>
                  </a:cubicBezTo>
                  <a:cubicBezTo>
                    <a:pt x="680" y="376"/>
                    <a:pt x="760" y="456"/>
                    <a:pt x="816" y="504"/>
                  </a:cubicBezTo>
                  <a:cubicBezTo>
                    <a:pt x="872" y="552"/>
                    <a:pt x="904" y="568"/>
                    <a:pt x="960" y="600"/>
                  </a:cubicBezTo>
                  <a:cubicBezTo>
                    <a:pt x="1016" y="632"/>
                    <a:pt x="1072" y="664"/>
                    <a:pt x="1152" y="696"/>
                  </a:cubicBezTo>
                  <a:cubicBezTo>
                    <a:pt x="1232" y="728"/>
                    <a:pt x="1384" y="776"/>
                    <a:pt x="1440" y="792"/>
                  </a:cubicBezTo>
                </a:path>
              </a:pathLst>
            </a:custGeom>
            <a:noFill/>
            <a:ln w="9525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86" name="Line 10"/>
            <p:cNvSpPr>
              <a:spLocks noChangeShapeType="1"/>
            </p:cNvSpPr>
            <p:nvPr/>
          </p:nvSpPr>
          <p:spPr bwMode="auto">
            <a:xfrm>
              <a:off x="2592" y="2352"/>
              <a:ext cx="0" cy="19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87" name="Line 11"/>
            <p:cNvSpPr>
              <a:spLocks noChangeShapeType="1"/>
            </p:cNvSpPr>
            <p:nvPr/>
          </p:nvSpPr>
          <p:spPr bwMode="auto">
            <a:xfrm>
              <a:off x="1680" y="2064"/>
              <a:ext cx="0" cy="480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1388" name="Object 12"/>
            <p:cNvGraphicFramePr>
              <a:graphicFrameLocks noChangeAspect="1"/>
            </p:cNvGraphicFramePr>
            <p:nvPr/>
          </p:nvGraphicFramePr>
          <p:xfrm>
            <a:off x="2325" y="2507"/>
            <a:ext cx="603" cy="316"/>
          </p:xfrm>
          <a:graphic>
            <a:graphicData uri="http://schemas.openxmlformats.org/presentationml/2006/ole">
              <p:oleObj spid="_x0000_s303119" name="公式" r:id="rId4" imgW="11584440" imgH="6087960" progId="Equation.3">
                <p:embed/>
              </p:oleObj>
            </a:graphicData>
          </a:graphic>
        </p:graphicFrame>
        <p:graphicFrame>
          <p:nvGraphicFramePr>
            <p:cNvPr id="101389" name="Object 13"/>
            <p:cNvGraphicFramePr>
              <a:graphicFrameLocks noChangeAspect="1"/>
            </p:cNvGraphicFramePr>
            <p:nvPr/>
          </p:nvGraphicFramePr>
          <p:xfrm>
            <a:off x="1344" y="2514"/>
            <a:ext cx="720" cy="318"/>
          </p:xfrm>
          <a:graphic>
            <a:graphicData uri="http://schemas.openxmlformats.org/presentationml/2006/ole">
              <p:oleObj spid="_x0000_s303120" name="公式" r:id="rId5" imgW="13719960" imgH="6087960" progId="Equation.3">
                <p:embed/>
              </p:oleObj>
            </a:graphicData>
          </a:graphic>
        </p:graphicFrame>
        <p:graphicFrame>
          <p:nvGraphicFramePr>
            <p:cNvPr id="101390" name="Object 14"/>
            <p:cNvGraphicFramePr>
              <a:graphicFrameLocks noChangeAspect="1"/>
            </p:cNvGraphicFramePr>
            <p:nvPr/>
          </p:nvGraphicFramePr>
          <p:xfrm>
            <a:off x="1603" y="1296"/>
            <a:ext cx="537" cy="306"/>
          </p:xfrm>
          <a:graphic>
            <a:graphicData uri="http://schemas.openxmlformats.org/presentationml/2006/ole">
              <p:oleObj spid="_x0000_s303121" name="公式" r:id="rId6" imgW="8533440" imgH="4868640" progId="Equation.3">
                <p:embed/>
              </p:oleObj>
            </a:graphicData>
          </a:graphic>
        </p:graphicFrame>
        <p:graphicFrame>
          <p:nvGraphicFramePr>
            <p:cNvPr id="101391" name="Object 15"/>
            <p:cNvGraphicFramePr>
              <a:graphicFrameLocks noChangeAspect="1"/>
            </p:cNvGraphicFramePr>
            <p:nvPr/>
          </p:nvGraphicFramePr>
          <p:xfrm>
            <a:off x="3925" y="2429"/>
            <a:ext cx="212" cy="212"/>
          </p:xfrm>
          <a:graphic>
            <a:graphicData uri="http://schemas.openxmlformats.org/presentationml/2006/ole">
              <p:oleObj spid="_x0000_s303122" name="公式" r:id="rId7" imgW="3346560" imgH="3344040" progId="Equation.3">
                <p:embed/>
              </p:oleObj>
            </a:graphicData>
          </a:graphic>
        </p:graphicFrame>
        <p:graphicFrame>
          <p:nvGraphicFramePr>
            <p:cNvPr id="101392" name="Object 16"/>
            <p:cNvGraphicFramePr>
              <a:graphicFrameLocks noChangeAspect="1"/>
            </p:cNvGraphicFramePr>
            <p:nvPr/>
          </p:nvGraphicFramePr>
          <p:xfrm>
            <a:off x="2322" y="1584"/>
            <a:ext cx="1076" cy="346"/>
          </p:xfrm>
          <a:graphic>
            <a:graphicData uri="http://schemas.openxmlformats.org/presentationml/2006/ole">
              <p:oleObj spid="_x0000_s303123" name="公式" r:id="rId8" imgW="17076240" imgH="5478120" progId="Equation.3">
                <p:embed/>
              </p:oleObj>
            </a:graphicData>
          </a:graphic>
        </p:graphicFrame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706438" y="1457325"/>
            <a:ext cx="7897812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altLang="zh-CN" b="1">
                <a:latin typeface="宋体" pitchFamily="2" charset="-122"/>
              </a:rPr>
              <a:t>    </a:t>
            </a:r>
            <a:r>
              <a:rPr lang="zh-CN" altLang="en-US" b="1">
                <a:latin typeface="宋体" pitchFamily="2" charset="-122"/>
              </a:rPr>
              <a:t>也就是说，要想得到的区间估计可靠度高，</a:t>
            </a:r>
          </a:p>
          <a:p>
            <a:pPr eaLnBrk="1" hangingPunct="1"/>
            <a:endParaRPr lang="zh-CN" altLang="en-US" b="1">
              <a:latin typeface="宋体" pitchFamily="2" charset="-122"/>
            </a:endParaRPr>
          </a:p>
          <a:p>
            <a:pPr eaLnBrk="1" hangingPunct="1"/>
            <a:r>
              <a:rPr lang="zh-CN" altLang="en-US" b="1">
                <a:latin typeface="宋体" pitchFamily="2" charset="-122"/>
              </a:rPr>
              <a:t>区间长度就长，估计的精度就差</a:t>
            </a:r>
            <a:r>
              <a:rPr lang="en-US" altLang="zh-CN" b="1">
                <a:latin typeface="宋体" pitchFamily="2" charset="-122"/>
              </a:rPr>
              <a:t>.</a:t>
            </a:r>
            <a:r>
              <a:rPr lang="zh-CN" altLang="en-US" b="1">
                <a:latin typeface="宋体" pitchFamily="2" charset="-122"/>
              </a:rPr>
              <a:t>这是一对矛盾</a:t>
            </a:r>
            <a:r>
              <a:rPr lang="en-US" altLang="zh-CN" b="1">
                <a:latin typeface="宋体" pitchFamily="2" charset="-122"/>
              </a:rPr>
              <a:t>.</a:t>
            </a: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684213" y="3424238"/>
            <a:ext cx="79248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altLang="zh-CN" b="1"/>
              <a:t>        </a:t>
            </a:r>
            <a:r>
              <a:rPr lang="zh-CN" altLang="en-US" b="1"/>
              <a:t>实用中应在保证足够可靠的前提下，尽量使</a:t>
            </a:r>
          </a:p>
          <a:p>
            <a:pPr eaLnBrk="1" hangingPunct="1"/>
            <a:endParaRPr lang="zh-CN" altLang="en-US" b="1"/>
          </a:p>
          <a:p>
            <a:pPr eaLnBrk="1" hangingPunct="1"/>
            <a:r>
              <a:rPr lang="zh-CN" altLang="en-US" b="1"/>
              <a:t>得区间的长度短一些 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autoUpdateAnimBg="0"/>
      <p:bldP spid="102403" grpId="0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755650" y="657225"/>
            <a:ext cx="4057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3200" b="1">
                <a:solidFill>
                  <a:schemeClr val="tx2"/>
                </a:solidFill>
                <a:ea typeface="黑体" pitchFamily="2" charset="-122"/>
              </a:rPr>
              <a:t>三、单侧置信区间</a:t>
            </a: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647700" y="1377950"/>
            <a:ext cx="7956550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b="1"/>
              <a:t>        </a:t>
            </a:r>
            <a:r>
              <a:rPr lang="zh-CN" altLang="en-US" b="1"/>
              <a:t>上述置信区间中置信限都是双侧的，但对于有些实际问题，人们关心的只是参数在一个方向的界限</a:t>
            </a:r>
            <a:r>
              <a:rPr lang="en-US" altLang="zh-CN" b="1"/>
              <a:t>.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539750" y="2959100"/>
            <a:ext cx="80645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solidFill>
                  <a:schemeClr val="folHlink"/>
                </a:solidFill>
              </a:rPr>
              <a:t> </a:t>
            </a:r>
            <a:r>
              <a:rPr lang="zh-CN" altLang="en-US" b="1">
                <a:solidFill>
                  <a:schemeClr val="folHlink"/>
                </a:solidFill>
              </a:rPr>
              <a:t>例如对于设备、元件的使用寿命来说，平均寿命过长没什么问题，过短就有问题了</a:t>
            </a:r>
            <a:r>
              <a:rPr lang="en-US" altLang="zh-CN" b="1">
                <a:solidFill>
                  <a:schemeClr val="folHlink"/>
                </a:solidFill>
              </a:rPr>
              <a:t>.</a:t>
            </a:r>
          </a:p>
        </p:txBody>
      </p:sp>
      <p:pic>
        <p:nvPicPr>
          <p:cNvPr id="106501" name="Picture 5" descr="零件寿命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350" y="4508500"/>
            <a:ext cx="2311400" cy="1657350"/>
          </a:xfrm>
          <a:prstGeom prst="rect">
            <a:avLst/>
          </a:prstGeom>
          <a:noFill/>
        </p:spPr>
      </p:pic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3232150" y="4565650"/>
            <a:ext cx="5588000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/>
              <a:t> </a:t>
            </a:r>
            <a:r>
              <a:rPr lang="zh-CN" altLang="en-US" b="1"/>
              <a:t>这时</a:t>
            </a:r>
            <a:r>
              <a:rPr lang="en-US" altLang="zh-CN" b="1"/>
              <a:t>, </a:t>
            </a:r>
            <a:r>
              <a:rPr lang="zh-CN" altLang="en-US" b="1"/>
              <a:t>可将置信上限取为</a:t>
            </a:r>
            <a:r>
              <a:rPr lang="en-US" altLang="zh-CN" b="1"/>
              <a:t>+∞ </a:t>
            </a:r>
            <a:r>
              <a:rPr lang="zh-CN" altLang="en-US" b="1"/>
              <a:t>，而只着眼于置信下限 ，这样求得的置信区间叫</a:t>
            </a:r>
            <a:r>
              <a:rPr lang="zh-CN" altLang="en-US" b="1">
                <a:solidFill>
                  <a:schemeClr val="accent1"/>
                </a:solidFill>
              </a:rPr>
              <a:t>单侧置信区间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autoUpdateAnimBg="0"/>
      <p:bldP spid="106500" grpId="0" autoUpdateAnimBg="0"/>
      <p:bldP spid="106502" grpId="0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544513" y="714375"/>
            <a:ext cx="6970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b="1"/>
              <a:t>于是引入单侧置信区间和置信限的定义：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488950" y="1449388"/>
            <a:ext cx="7975600" cy="5091112"/>
            <a:chOff x="308" y="913"/>
            <a:chExt cx="5024" cy="3207"/>
          </a:xfrm>
        </p:grpSpPr>
        <p:graphicFrame>
          <p:nvGraphicFramePr>
            <p:cNvPr id="142336" name="Object 0"/>
            <p:cNvGraphicFramePr>
              <a:graphicFrameLocks noChangeAspect="1"/>
            </p:cNvGraphicFramePr>
            <p:nvPr/>
          </p:nvGraphicFramePr>
          <p:xfrm>
            <a:off x="1728" y="979"/>
            <a:ext cx="249" cy="313"/>
          </p:xfrm>
          <a:graphic>
            <a:graphicData uri="http://schemas.openxmlformats.org/presentationml/2006/ole">
              <p:oleObj spid="_x0000_s304152" name="公式" r:id="rId3" imgW="3346560" imgH="4258800" progId="Equation.3">
                <p:embed/>
              </p:oleObj>
            </a:graphicData>
          </a:graphic>
        </p:graphicFrame>
        <p:sp>
          <p:nvSpPr>
            <p:cNvPr id="107527" name="Rectangle 7"/>
            <p:cNvSpPr>
              <a:spLocks noChangeArrowheads="1"/>
            </p:cNvSpPr>
            <p:nvPr/>
          </p:nvSpPr>
          <p:spPr bwMode="auto">
            <a:xfrm>
              <a:off x="1973" y="2160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/>
                <a:t>满足</a:t>
              </a:r>
            </a:p>
          </p:txBody>
        </p:sp>
        <p:sp>
          <p:nvSpPr>
            <p:cNvPr id="107528" name="Rectangle 8"/>
            <p:cNvSpPr>
              <a:spLocks noChangeArrowheads="1"/>
            </p:cNvSpPr>
            <p:nvPr/>
          </p:nvSpPr>
          <p:spPr bwMode="auto">
            <a:xfrm>
              <a:off x="1433" y="946"/>
              <a:ext cx="302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r>
                <a:rPr lang="zh-CN" altLang="en-US" b="1"/>
                <a:t>设     是 一个待估参数，给定</a:t>
              </a:r>
            </a:p>
          </p:txBody>
        </p:sp>
        <p:graphicFrame>
          <p:nvGraphicFramePr>
            <p:cNvPr id="142337" name="Object 1"/>
            <p:cNvGraphicFramePr>
              <a:graphicFrameLocks noChangeAspect="1"/>
            </p:cNvGraphicFramePr>
            <p:nvPr/>
          </p:nvGraphicFramePr>
          <p:xfrm>
            <a:off x="4381" y="956"/>
            <a:ext cx="724" cy="338"/>
          </p:xfrm>
          <a:graphic>
            <a:graphicData uri="http://schemas.openxmlformats.org/presentationml/2006/ole">
              <p:oleObj spid="_x0000_s304153" name="公式" r:id="rId4" imgW="9753840" imgH="4563720" progId="Equation.3">
                <p:embed/>
              </p:oleObj>
            </a:graphicData>
          </a:graphic>
        </p:graphicFrame>
        <p:sp>
          <p:nvSpPr>
            <p:cNvPr id="107530" name="Rectangle 10"/>
            <p:cNvSpPr>
              <a:spLocks noChangeArrowheads="1"/>
            </p:cNvSpPr>
            <p:nvPr/>
          </p:nvSpPr>
          <p:spPr bwMode="auto">
            <a:xfrm>
              <a:off x="343" y="1311"/>
              <a:ext cx="338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zh-CN" altLang="en-US" b="1"/>
                <a:t>若由样本</a:t>
              </a:r>
              <a:r>
                <a:rPr lang="en-US" altLang="zh-CN" b="1" i="1"/>
                <a:t>X</a:t>
              </a:r>
              <a:r>
                <a:rPr lang="en-US" altLang="zh-CN" b="1" baseline="-25000"/>
                <a:t>1</a:t>
              </a:r>
              <a:r>
                <a:rPr lang="en-US" altLang="zh-CN" b="1"/>
                <a:t>,</a:t>
              </a:r>
              <a:r>
                <a:rPr lang="en-US" altLang="zh-CN" b="1" i="1"/>
                <a:t>X</a:t>
              </a:r>
              <a:r>
                <a:rPr lang="en-US" altLang="zh-CN" b="1" baseline="-25000"/>
                <a:t>2</a:t>
              </a:r>
              <a:r>
                <a:rPr lang="en-US" altLang="zh-CN" b="1"/>
                <a:t>,…</a:t>
              </a:r>
              <a:r>
                <a:rPr lang="en-US" altLang="zh-CN" b="1" i="1"/>
                <a:t>X</a:t>
              </a:r>
              <a:r>
                <a:rPr lang="en-US" altLang="zh-CN" b="1" i="1" baseline="-25000"/>
                <a:t>n</a:t>
              </a:r>
              <a:r>
                <a:rPr lang="zh-CN" altLang="en-US" b="1"/>
                <a:t>确定的统计量</a:t>
              </a:r>
            </a:p>
          </p:txBody>
        </p:sp>
        <p:sp>
          <p:nvSpPr>
            <p:cNvPr id="107532" name="Text Box 12"/>
            <p:cNvSpPr txBox="1">
              <a:spLocks noChangeArrowheads="1"/>
            </p:cNvSpPr>
            <p:nvPr/>
          </p:nvSpPr>
          <p:spPr bwMode="auto">
            <a:xfrm>
              <a:off x="340" y="2909"/>
              <a:ext cx="4992" cy="8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b="1"/>
                <a:t>则称区间            是</a:t>
              </a:r>
              <a:r>
                <a:rPr lang="zh-CN" altLang="en-US" b="1">
                  <a:solidFill>
                    <a:schemeClr val="accent1"/>
                  </a:solidFill>
                </a:rPr>
                <a:t>    的置信水平为          的单侧置</a:t>
              </a:r>
            </a:p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b="1">
                  <a:solidFill>
                    <a:schemeClr val="accent1"/>
                  </a:solidFill>
                </a:rPr>
                <a:t>信区间</a:t>
              </a:r>
              <a:r>
                <a:rPr lang="en-US" altLang="zh-CN" b="1"/>
                <a:t>.</a:t>
              </a:r>
            </a:p>
          </p:txBody>
        </p:sp>
        <p:graphicFrame>
          <p:nvGraphicFramePr>
            <p:cNvPr id="142338" name="Object 2"/>
            <p:cNvGraphicFramePr>
              <a:graphicFrameLocks noChangeAspect="1"/>
            </p:cNvGraphicFramePr>
            <p:nvPr/>
          </p:nvGraphicFramePr>
          <p:xfrm>
            <a:off x="2179" y="3000"/>
            <a:ext cx="250" cy="272"/>
          </p:xfrm>
          <a:graphic>
            <a:graphicData uri="http://schemas.openxmlformats.org/presentationml/2006/ole">
              <p:oleObj spid="_x0000_s304154" name="公式" r:id="rId5" imgW="133560" imgH="171360" progId="Equation.3">
                <p:embed/>
              </p:oleObj>
            </a:graphicData>
          </a:graphic>
        </p:graphicFrame>
        <p:graphicFrame>
          <p:nvGraphicFramePr>
            <p:cNvPr id="142339" name="Object 3"/>
            <p:cNvGraphicFramePr>
              <a:graphicFrameLocks noChangeAspect="1"/>
            </p:cNvGraphicFramePr>
            <p:nvPr/>
          </p:nvGraphicFramePr>
          <p:xfrm>
            <a:off x="3696" y="2976"/>
            <a:ext cx="576" cy="294"/>
          </p:xfrm>
          <a:graphic>
            <a:graphicData uri="http://schemas.openxmlformats.org/presentationml/2006/ole">
              <p:oleObj spid="_x0000_s304155" name="公式" r:id="rId6" imgW="8228160" imgH="4258800" progId="Equation.3">
                <p:embed/>
              </p:oleObj>
            </a:graphicData>
          </a:graphic>
        </p:graphicFrame>
        <p:sp>
          <p:nvSpPr>
            <p:cNvPr id="107538" name="Text Box 18"/>
            <p:cNvSpPr txBox="1">
              <a:spLocks noChangeArrowheads="1"/>
            </p:cNvSpPr>
            <p:nvPr/>
          </p:nvSpPr>
          <p:spPr bwMode="auto">
            <a:xfrm>
              <a:off x="796" y="913"/>
              <a:ext cx="63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hlink"/>
                  </a:solidFill>
                </a:rPr>
                <a:t>定义</a:t>
              </a:r>
            </a:p>
          </p:txBody>
        </p:sp>
        <p:graphicFrame>
          <p:nvGraphicFramePr>
            <p:cNvPr id="142340" name="Object 4"/>
            <p:cNvGraphicFramePr>
              <a:graphicFrameLocks noChangeAspect="1"/>
            </p:cNvGraphicFramePr>
            <p:nvPr/>
          </p:nvGraphicFramePr>
          <p:xfrm>
            <a:off x="1658" y="1797"/>
            <a:ext cx="1920" cy="272"/>
          </p:xfrm>
          <a:graphic>
            <a:graphicData uri="http://schemas.openxmlformats.org/presentationml/2006/ole">
              <p:oleObj spid="_x0000_s304156" name="Equation" r:id="rId7" imgW="73214640" imgH="10356120" progId="">
                <p:embed/>
              </p:oleObj>
            </a:graphicData>
          </a:graphic>
        </p:graphicFrame>
        <p:graphicFrame>
          <p:nvGraphicFramePr>
            <p:cNvPr id="142341" name="Object 5"/>
            <p:cNvGraphicFramePr>
              <a:graphicFrameLocks noChangeAspect="1"/>
            </p:cNvGraphicFramePr>
            <p:nvPr/>
          </p:nvGraphicFramePr>
          <p:xfrm>
            <a:off x="1839" y="2584"/>
            <a:ext cx="1480" cy="256"/>
          </p:xfrm>
          <a:graphic>
            <a:graphicData uri="http://schemas.openxmlformats.org/presentationml/2006/ole">
              <p:oleObj spid="_x0000_s304157" name="Equation" r:id="rId8" imgW="56433960" imgH="9746640" progId="">
                <p:embed/>
              </p:oleObj>
            </a:graphicData>
          </a:graphic>
        </p:graphicFrame>
        <p:graphicFrame>
          <p:nvGraphicFramePr>
            <p:cNvPr id="142342" name="Object 6"/>
            <p:cNvGraphicFramePr>
              <a:graphicFrameLocks noChangeAspect="1"/>
            </p:cNvGraphicFramePr>
            <p:nvPr/>
          </p:nvGraphicFramePr>
          <p:xfrm>
            <a:off x="1312" y="2963"/>
            <a:ext cx="672" cy="264"/>
          </p:xfrm>
          <a:graphic>
            <a:graphicData uri="http://schemas.openxmlformats.org/presentationml/2006/ole">
              <p:oleObj spid="_x0000_s304158" name="Equation" r:id="rId9" imgW="25619040" imgH="10051200" progId="">
                <p:embed/>
              </p:oleObj>
            </a:graphicData>
          </a:graphic>
        </p:graphicFrame>
        <p:sp>
          <p:nvSpPr>
            <p:cNvPr id="107537" name="Rectangle 17"/>
            <p:cNvSpPr>
              <a:spLocks noChangeArrowheads="1"/>
            </p:cNvSpPr>
            <p:nvPr/>
          </p:nvSpPr>
          <p:spPr bwMode="auto">
            <a:xfrm>
              <a:off x="1347" y="3408"/>
              <a:ext cx="393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r>
                <a:rPr lang="zh-CN" altLang="en-US" b="1"/>
                <a:t>称为    </a:t>
              </a:r>
              <a:r>
                <a:rPr lang="zh-CN" altLang="en-US" b="1">
                  <a:solidFill>
                    <a:schemeClr val="accent1"/>
                  </a:solidFill>
                </a:rPr>
                <a:t>的置信水平为           的单侧置信</a:t>
              </a:r>
            </a:p>
          </p:txBody>
        </p:sp>
        <p:graphicFrame>
          <p:nvGraphicFramePr>
            <p:cNvPr id="142343" name="Object 7"/>
            <p:cNvGraphicFramePr>
              <a:graphicFrameLocks noChangeAspect="1"/>
            </p:cNvGraphicFramePr>
            <p:nvPr/>
          </p:nvGraphicFramePr>
          <p:xfrm>
            <a:off x="1201" y="3437"/>
            <a:ext cx="144" cy="256"/>
          </p:xfrm>
          <a:graphic>
            <a:graphicData uri="http://schemas.openxmlformats.org/presentationml/2006/ole">
              <p:oleObj spid="_x0000_s304159" name="Equation" r:id="rId10" imgW="5482440" imgH="9746640" progId="">
                <p:embed/>
              </p:oleObj>
            </a:graphicData>
          </a:graphic>
        </p:graphicFrame>
        <p:sp>
          <p:nvSpPr>
            <p:cNvPr id="107545" name="Rectangle 25"/>
            <p:cNvSpPr>
              <a:spLocks noChangeArrowheads="1"/>
            </p:cNvSpPr>
            <p:nvPr/>
          </p:nvSpPr>
          <p:spPr bwMode="auto">
            <a:xfrm>
              <a:off x="308" y="3793"/>
              <a:ext cx="62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accent1"/>
                  </a:solidFill>
                </a:rPr>
                <a:t>下限</a:t>
              </a:r>
              <a:r>
                <a:rPr lang="en-US" altLang="zh-CN" b="1"/>
                <a:t>.</a:t>
              </a:r>
            </a:p>
          </p:txBody>
        </p:sp>
        <p:graphicFrame>
          <p:nvGraphicFramePr>
            <p:cNvPr id="142344" name="Object 8"/>
            <p:cNvGraphicFramePr>
              <a:graphicFrameLocks noChangeAspect="1"/>
            </p:cNvGraphicFramePr>
            <p:nvPr/>
          </p:nvGraphicFramePr>
          <p:xfrm>
            <a:off x="3438" y="3430"/>
            <a:ext cx="576" cy="294"/>
          </p:xfrm>
          <a:graphic>
            <a:graphicData uri="http://schemas.openxmlformats.org/presentationml/2006/ole">
              <p:oleObj spid="_x0000_s304160" name="公式" r:id="rId11" imgW="333720" imgH="171360" progId="Equation.3">
                <p:embed/>
              </p:oleObj>
            </a:graphicData>
          </a:graphic>
        </p:graphicFrame>
        <p:graphicFrame>
          <p:nvGraphicFramePr>
            <p:cNvPr id="142345" name="Object 9"/>
            <p:cNvGraphicFramePr>
              <a:graphicFrameLocks noChangeAspect="1"/>
            </p:cNvGraphicFramePr>
            <p:nvPr/>
          </p:nvGraphicFramePr>
          <p:xfrm>
            <a:off x="1882" y="3476"/>
            <a:ext cx="250" cy="272"/>
          </p:xfrm>
          <a:graphic>
            <a:graphicData uri="http://schemas.openxmlformats.org/presentationml/2006/ole">
              <p:oleObj spid="_x0000_s304161" name="公式" r:id="rId12" imgW="133560" imgH="171360" progId="Equation.3">
                <p:embed/>
              </p:oleObj>
            </a:graphicData>
          </a:graphic>
        </p:graphicFrame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340" y="2160"/>
              <a:ext cx="1724" cy="327"/>
              <a:chOff x="340" y="2160"/>
              <a:chExt cx="1724" cy="327"/>
            </a:xfrm>
          </p:grpSpPr>
          <p:graphicFrame>
            <p:nvGraphicFramePr>
              <p:cNvPr id="142346" name="Object 10"/>
              <p:cNvGraphicFramePr>
                <a:graphicFrameLocks noChangeAspect="1"/>
              </p:cNvGraphicFramePr>
              <p:nvPr/>
            </p:nvGraphicFramePr>
            <p:xfrm>
              <a:off x="1338" y="2251"/>
              <a:ext cx="536" cy="200"/>
            </p:xfrm>
            <a:graphic>
              <a:graphicData uri="http://schemas.openxmlformats.org/presentationml/2006/ole">
                <p:oleObj spid="_x0000_s304162" name="Equation" r:id="rId13" imgW="20432160" imgH="7612200" progId="">
                  <p:embed/>
                </p:oleObj>
              </a:graphicData>
            </a:graphic>
          </p:graphicFrame>
          <p:sp>
            <p:nvSpPr>
              <p:cNvPr id="107549" name="Text Box 29"/>
              <p:cNvSpPr txBox="1">
                <a:spLocks noChangeArrowheads="1"/>
              </p:cNvSpPr>
              <p:nvPr/>
            </p:nvSpPr>
            <p:spPr bwMode="auto">
              <a:xfrm>
                <a:off x="340" y="2160"/>
                <a:ext cx="172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/>
                  <a:t>对于任意           </a:t>
                </a:r>
                <a:r>
                  <a:rPr lang="en-US" altLang="zh-CN" b="1"/>
                  <a:t>,</a:t>
                </a:r>
              </a:p>
            </p:txBody>
          </p:sp>
        </p:grpSp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88950" y="985838"/>
            <a:ext cx="8043863" cy="4819650"/>
            <a:chOff x="308" y="621"/>
            <a:chExt cx="5067" cy="3036"/>
          </a:xfrm>
        </p:grpSpPr>
        <p:sp>
          <p:nvSpPr>
            <p:cNvPr id="108558" name="Rectangle 14"/>
            <p:cNvSpPr>
              <a:spLocks noChangeArrowheads="1"/>
            </p:cNvSpPr>
            <p:nvPr/>
          </p:nvSpPr>
          <p:spPr bwMode="auto">
            <a:xfrm>
              <a:off x="2018" y="1515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b="1"/>
                <a:t>满足</a:t>
              </a:r>
            </a:p>
          </p:txBody>
        </p:sp>
        <p:sp>
          <p:nvSpPr>
            <p:cNvPr id="108559" name="Rectangle 15"/>
            <p:cNvSpPr>
              <a:spLocks noChangeArrowheads="1"/>
            </p:cNvSpPr>
            <p:nvPr/>
          </p:nvSpPr>
          <p:spPr bwMode="auto">
            <a:xfrm>
              <a:off x="343" y="621"/>
              <a:ext cx="338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zh-CN" altLang="en-US" b="1"/>
                <a:t>若由样本</a:t>
              </a:r>
              <a:r>
                <a:rPr lang="en-US" altLang="zh-CN" b="1" i="1"/>
                <a:t>X</a:t>
              </a:r>
              <a:r>
                <a:rPr lang="en-US" altLang="zh-CN" b="1" baseline="-25000"/>
                <a:t>1</a:t>
              </a:r>
              <a:r>
                <a:rPr lang="en-US" altLang="zh-CN" b="1"/>
                <a:t>,</a:t>
              </a:r>
              <a:r>
                <a:rPr lang="en-US" altLang="zh-CN" b="1" i="1"/>
                <a:t>X</a:t>
              </a:r>
              <a:r>
                <a:rPr lang="en-US" altLang="zh-CN" b="1" baseline="-25000"/>
                <a:t>2</a:t>
              </a:r>
              <a:r>
                <a:rPr lang="en-US" altLang="zh-CN" b="1"/>
                <a:t>,…</a:t>
              </a:r>
              <a:r>
                <a:rPr lang="en-US" altLang="zh-CN" b="1" i="1"/>
                <a:t>X</a:t>
              </a:r>
              <a:r>
                <a:rPr lang="en-US" altLang="zh-CN" b="1" i="1" baseline="-25000"/>
                <a:t>n</a:t>
              </a:r>
              <a:r>
                <a:rPr lang="zh-CN" altLang="en-US" b="1"/>
                <a:t>确定的统计量</a:t>
              </a:r>
            </a:p>
          </p:txBody>
        </p:sp>
        <p:sp>
          <p:nvSpPr>
            <p:cNvPr id="108560" name="Text Box 16"/>
            <p:cNvSpPr txBox="1">
              <a:spLocks noChangeArrowheads="1"/>
            </p:cNvSpPr>
            <p:nvPr/>
          </p:nvSpPr>
          <p:spPr bwMode="auto">
            <a:xfrm>
              <a:off x="340" y="2446"/>
              <a:ext cx="4992" cy="8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b="1"/>
                <a:t>则称区间            是</a:t>
              </a:r>
              <a:r>
                <a:rPr lang="zh-CN" altLang="en-US" b="1">
                  <a:solidFill>
                    <a:schemeClr val="accent1"/>
                  </a:solidFill>
                </a:rPr>
                <a:t>    的置信水平为          的单侧置</a:t>
              </a:r>
            </a:p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b="1">
                  <a:solidFill>
                    <a:schemeClr val="accent1"/>
                  </a:solidFill>
                </a:rPr>
                <a:t>信区间</a:t>
              </a:r>
              <a:r>
                <a:rPr lang="en-US" altLang="zh-CN" b="1"/>
                <a:t>.</a:t>
              </a:r>
            </a:p>
          </p:txBody>
        </p:sp>
        <p:graphicFrame>
          <p:nvGraphicFramePr>
            <p:cNvPr id="143360" name="Object 0"/>
            <p:cNvGraphicFramePr>
              <a:graphicFrameLocks noChangeAspect="1"/>
            </p:cNvGraphicFramePr>
            <p:nvPr/>
          </p:nvGraphicFramePr>
          <p:xfrm>
            <a:off x="2179" y="2537"/>
            <a:ext cx="250" cy="272"/>
          </p:xfrm>
          <a:graphic>
            <a:graphicData uri="http://schemas.openxmlformats.org/presentationml/2006/ole">
              <p:oleObj spid="_x0000_s305172" name="公式" r:id="rId3" imgW="3346560" imgH="4258800" progId="Equation.3">
                <p:embed/>
              </p:oleObj>
            </a:graphicData>
          </a:graphic>
        </p:graphicFrame>
        <p:graphicFrame>
          <p:nvGraphicFramePr>
            <p:cNvPr id="143361" name="Object 1"/>
            <p:cNvGraphicFramePr>
              <a:graphicFrameLocks noChangeAspect="1"/>
            </p:cNvGraphicFramePr>
            <p:nvPr/>
          </p:nvGraphicFramePr>
          <p:xfrm>
            <a:off x="3696" y="2513"/>
            <a:ext cx="576" cy="294"/>
          </p:xfrm>
          <a:graphic>
            <a:graphicData uri="http://schemas.openxmlformats.org/presentationml/2006/ole">
              <p:oleObj spid="_x0000_s305173" name="公式" r:id="rId4" imgW="8228160" imgH="4258800" progId="Equation.3">
                <p:embed/>
              </p:oleObj>
            </a:graphicData>
          </a:graphic>
        </p:graphicFrame>
        <p:graphicFrame>
          <p:nvGraphicFramePr>
            <p:cNvPr id="143362" name="Object 2"/>
            <p:cNvGraphicFramePr>
              <a:graphicFrameLocks noChangeAspect="1"/>
            </p:cNvGraphicFramePr>
            <p:nvPr/>
          </p:nvGraphicFramePr>
          <p:xfrm>
            <a:off x="1658" y="1117"/>
            <a:ext cx="1920" cy="312"/>
          </p:xfrm>
          <a:graphic>
            <a:graphicData uri="http://schemas.openxmlformats.org/presentationml/2006/ole">
              <p:oleObj spid="_x0000_s305174" name="Equation" r:id="rId5" imgW="73214640" imgH="11880720" progId="">
                <p:embed/>
              </p:oleObj>
            </a:graphicData>
          </a:graphic>
        </p:graphicFrame>
        <p:graphicFrame>
          <p:nvGraphicFramePr>
            <p:cNvPr id="143363" name="Object 3"/>
            <p:cNvGraphicFramePr>
              <a:graphicFrameLocks noChangeAspect="1"/>
            </p:cNvGraphicFramePr>
            <p:nvPr/>
          </p:nvGraphicFramePr>
          <p:xfrm>
            <a:off x="1839" y="2000"/>
            <a:ext cx="1480" cy="296"/>
          </p:xfrm>
          <a:graphic>
            <a:graphicData uri="http://schemas.openxmlformats.org/presentationml/2006/ole">
              <p:oleObj spid="_x0000_s305175" name="Equation" r:id="rId6" imgW="56433960" imgH="11270880" progId="">
                <p:embed/>
              </p:oleObj>
            </a:graphicData>
          </a:graphic>
        </p:graphicFrame>
        <p:graphicFrame>
          <p:nvGraphicFramePr>
            <p:cNvPr id="143364" name="Object 4"/>
            <p:cNvGraphicFramePr>
              <a:graphicFrameLocks noChangeAspect="1"/>
            </p:cNvGraphicFramePr>
            <p:nvPr/>
          </p:nvGraphicFramePr>
          <p:xfrm>
            <a:off x="1280" y="2480"/>
            <a:ext cx="736" cy="304"/>
          </p:xfrm>
          <a:graphic>
            <a:graphicData uri="http://schemas.openxmlformats.org/presentationml/2006/ole">
              <p:oleObj spid="_x0000_s305176" name="Equation" r:id="rId7" imgW="28059840" imgH="11575800" progId="">
                <p:embed/>
              </p:oleObj>
            </a:graphicData>
          </a:graphic>
        </p:graphicFrame>
        <p:sp>
          <p:nvSpPr>
            <p:cNvPr id="108566" name="Rectangle 22"/>
            <p:cNvSpPr>
              <a:spLocks noChangeArrowheads="1"/>
            </p:cNvSpPr>
            <p:nvPr/>
          </p:nvSpPr>
          <p:spPr bwMode="auto">
            <a:xfrm>
              <a:off x="1347" y="2945"/>
              <a:ext cx="40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r>
                <a:rPr lang="zh-CN" altLang="en-US" b="1"/>
                <a:t>称为    </a:t>
              </a:r>
              <a:r>
                <a:rPr lang="zh-CN" altLang="en-US" b="1">
                  <a:solidFill>
                    <a:schemeClr val="accent1"/>
                  </a:solidFill>
                </a:rPr>
                <a:t>的置信水平为            的单侧置信</a:t>
              </a:r>
            </a:p>
          </p:txBody>
        </p:sp>
        <p:graphicFrame>
          <p:nvGraphicFramePr>
            <p:cNvPr id="143365" name="Object 5"/>
            <p:cNvGraphicFramePr>
              <a:graphicFrameLocks noChangeAspect="1"/>
            </p:cNvGraphicFramePr>
            <p:nvPr/>
          </p:nvGraphicFramePr>
          <p:xfrm>
            <a:off x="1201" y="2974"/>
            <a:ext cx="144" cy="256"/>
          </p:xfrm>
          <a:graphic>
            <a:graphicData uri="http://schemas.openxmlformats.org/presentationml/2006/ole">
              <p:oleObj spid="_x0000_s305177" name="Equation" r:id="rId8" imgW="5482440" imgH="9746640" progId="">
                <p:embed/>
              </p:oleObj>
            </a:graphicData>
          </a:graphic>
        </p:graphicFrame>
        <p:sp>
          <p:nvSpPr>
            <p:cNvPr id="108568" name="Rectangle 24"/>
            <p:cNvSpPr>
              <a:spLocks noChangeArrowheads="1"/>
            </p:cNvSpPr>
            <p:nvPr/>
          </p:nvSpPr>
          <p:spPr bwMode="auto">
            <a:xfrm>
              <a:off x="308" y="3330"/>
              <a:ext cx="62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accent1"/>
                  </a:solidFill>
                </a:rPr>
                <a:t>上限</a:t>
              </a:r>
              <a:r>
                <a:rPr lang="en-US" altLang="zh-CN" b="1"/>
                <a:t>.</a:t>
              </a:r>
            </a:p>
          </p:txBody>
        </p:sp>
        <p:graphicFrame>
          <p:nvGraphicFramePr>
            <p:cNvPr id="143366" name="Object 6"/>
            <p:cNvGraphicFramePr>
              <a:graphicFrameLocks noChangeAspect="1"/>
            </p:cNvGraphicFramePr>
            <p:nvPr/>
          </p:nvGraphicFramePr>
          <p:xfrm>
            <a:off x="3483" y="2967"/>
            <a:ext cx="576" cy="294"/>
          </p:xfrm>
          <a:graphic>
            <a:graphicData uri="http://schemas.openxmlformats.org/presentationml/2006/ole">
              <p:oleObj spid="_x0000_s305178" name="公式" r:id="rId9" imgW="333720" imgH="171360" progId="Equation.3">
                <p:embed/>
              </p:oleObj>
            </a:graphicData>
          </a:graphic>
        </p:graphicFrame>
        <p:graphicFrame>
          <p:nvGraphicFramePr>
            <p:cNvPr id="143367" name="Object 7"/>
            <p:cNvGraphicFramePr>
              <a:graphicFrameLocks noChangeAspect="1"/>
            </p:cNvGraphicFramePr>
            <p:nvPr/>
          </p:nvGraphicFramePr>
          <p:xfrm>
            <a:off x="1882" y="3013"/>
            <a:ext cx="250" cy="272"/>
          </p:xfrm>
          <a:graphic>
            <a:graphicData uri="http://schemas.openxmlformats.org/presentationml/2006/ole">
              <p:oleObj spid="_x0000_s305179" name="公式" r:id="rId10" imgW="133560" imgH="171360" progId="Equation.3">
                <p:embed/>
              </p:oleObj>
            </a:graphicData>
          </a:graphic>
        </p:graphicFrame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340" y="1515"/>
              <a:ext cx="1724" cy="327"/>
              <a:chOff x="340" y="2160"/>
              <a:chExt cx="1724" cy="327"/>
            </a:xfrm>
          </p:grpSpPr>
          <p:graphicFrame>
            <p:nvGraphicFramePr>
              <p:cNvPr id="143368" name="Object 8"/>
              <p:cNvGraphicFramePr>
                <a:graphicFrameLocks noChangeAspect="1"/>
              </p:cNvGraphicFramePr>
              <p:nvPr/>
            </p:nvGraphicFramePr>
            <p:xfrm>
              <a:off x="1338" y="2251"/>
              <a:ext cx="536" cy="200"/>
            </p:xfrm>
            <a:graphic>
              <a:graphicData uri="http://schemas.openxmlformats.org/presentationml/2006/ole">
                <p:oleObj spid="_x0000_s305180" name="Equation" r:id="rId11" imgW="20432160" imgH="7612200" progId="">
                  <p:embed/>
                </p:oleObj>
              </a:graphicData>
            </a:graphic>
          </p:graphicFrame>
          <p:sp>
            <p:nvSpPr>
              <p:cNvPr id="108573" name="Text Box 29"/>
              <p:cNvSpPr txBox="1">
                <a:spLocks noChangeArrowheads="1"/>
              </p:cNvSpPr>
              <p:nvPr/>
            </p:nvSpPr>
            <p:spPr bwMode="auto">
              <a:xfrm>
                <a:off x="340" y="2160"/>
                <a:ext cx="172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/>
                  <a:t>对于任意           </a:t>
                </a:r>
                <a:r>
                  <a:rPr lang="en-US" altLang="zh-CN" b="1"/>
                  <a:t>,</a:t>
                </a:r>
              </a:p>
            </p:txBody>
          </p:sp>
        </p:grpSp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539750" y="2598738"/>
            <a:ext cx="76962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/>
              <a:t>设灯泡寿命服从正态分布</a:t>
            </a:r>
            <a:r>
              <a:rPr lang="en-US" altLang="zh-CN" b="1"/>
              <a:t>.  </a:t>
            </a:r>
            <a:r>
              <a:rPr lang="zh-CN" altLang="en-US" b="1"/>
              <a:t>求灯泡寿命均值    的置信水平为</a:t>
            </a:r>
            <a:r>
              <a:rPr lang="en-US" altLang="zh-CN" b="1">
                <a:solidFill>
                  <a:schemeClr val="accent1"/>
                </a:solidFill>
              </a:rPr>
              <a:t>0.95</a:t>
            </a:r>
            <a:r>
              <a:rPr lang="zh-CN" altLang="en-US" b="1"/>
              <a:t>的单侧置信下限</a:t>
            </a:r>
            <a:r>
              <a:rPr lang="en-US" altLang="zh-CN" b="1"/>
              <a:t>.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609600" y="727075"/>
            <a:ext cx="76200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CCFFFF"/>
                </a:solidFill>
              </a:rPr>
              <a:t>         </a:t>
            </a:r>
            <a:r>
              <a:rPr lang="zh-CN" altLang="en-US" b="1">
                <a:solidFill>
                  <a:srgbClr val="CCFFFF"/>
                </a:solidFill>
              </a:rPr>
              <a:t>例</a:t>
            </a:r>
            <a:r>
              <a:rPr lang="en-US" altLang="zh-CN" b="1">
                <a:solidFill>
                  <a:srgbClr val="CCFFFF"/>
                </a:solidFill>
              </a:rPr>
              <a:t>2  </a:t>
            </a:r>
            <a:r>
              <a:rPr lang="en-US" altLang="zh-CN" b="1"/>
              <a:t> </a:t>
            </a:r>
            <a:r>
              <a:rPr lang="zh-CN" altLang="en-US" b="1"/>
              <a:t>从一批灯泡中随机抽取</a:t>
            </a:r>
            <a:r>
              <a:rPr lang="en-US" altLang="zh-CN" b="1"/>
              <a:t>5</a:t>
            </a:r>
            <a:r>
              <a:rPr lang="zh-CN" altLang="en-US" b="1"/>
              <a:t>只作寿命试验，测得寿命</a:t>
            </a:r>
            <a:r>
              <a:rPr lang="en-US" altLang="zh-CN" b="1" i="1"/>
              <a:t>X</a:t>
            </a:r>
            <a:r>
              <a:rPr lang="zh-CN" altLang="en-US" b="1"/>
              <a:t>（单位：小时）如下：</a:t>
            </a:r>
            <a:endParaRPr lang="zh-CN" altLang="en-US"/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2247900" y="2079625"/>
            <a:ext cx="5168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b="1"/>
              <a:t>1050</a:t>
            </a:r>
            <a:r>
              <a:rPr lang="zh-CN" altLang="en-US" b="1"/>
              <a:t>，</a:t>
            </a:r>
            <a:r>
              <a:rPr lang="en-US" altLang="zh-CN" b="1"/>
              <a:t>1100</a:t>
            </a:r>
            <a:r>
              <a:rPr lang="zh-CN" altLang="en-US" b="1"/>
              <a:t>，</a:t>
            </a:r>
            <a:r>
              <a:rPr lang="en-US" altLang="zh-CN" b="1"/>
              <a:t>1120</a:t>
            </a:r>
            <a:r>
              <a:rPr lang="zh-CN" altLang="en-US" b="1"/>
              <a:t>，</a:t>
            </a:r>
            <a:r>
              <a:rPr lang="en-US" altLang="zh-CN" b="1"/>
              <a:t>1250</a:t>
            </a:r>
            <a:r>
              <a:rPr lang="zh-CN" altLang="en-US" b="1"/>
              <a:t>，</a:t>
            </a:r>
            <a:r>
              <a:rPr lang="en-US" altLang="zh-CN" b="1"/>
              <a:t>1280</a:t>
            </a:r>
          </a:p>
        </p:txBody>
      </p:sp>
      <p:graphicFrame>
        <p:nvGraphicFramePr>
          <p:cNvPr id="144384" name="Object 0"/>
          <p:cNvGraphicFramePr>
            <a:graphicFrameLocks noChangeAspect="1"/>
          </p:cNvGraphicFramePr>
          <p:nvPr/>
        </p:nvGraphicFramePr>
        <p:xfrm>
          <a:off x="7308850" y="2738438"/>
          <a:ext cx="430213" cy="460375"/>
        </p:xfrm>
        <a:graphic>
          <a:graphicData uri="http://schemas.openxmlformats.org/presentationml/2006/ole">
            <p:oleObj spid="_x0000_s306198" name="公式" r:id="rId3" imgW="3651840" imgH="3953880" progId="Equation.3">
              <p:embed/>
            </p:oleObj>
          </a:graphicData>
        </a:graphic>
      </p:graphicFrame>
      <p:graphicFrame>
        <p:nvGraphicFramePr>
          <p:cNvPr id="144385" name="Object 1"/>
          <p:cNvGraphicFramePr>
            <a:graphicFrameLocks noChangeAspect="1"/>
          </p:cNvGraphicFramePr>
          <p:nvPr/>
        </p:nvGraphicFramePr>
        <p:xfrm>
          <a:off x="2771775" y="4797425"/>
          <a:ext cx="2832100" cy="1189038"/>
        </p:xfrm>
        <a:graphic>
          <a:graphicData uri="http://schemas.openxmlformats.org/presentationml/2006/ole">
            <p:oleObj spid="_x0000_s306199" name="公式" r:id="rId4" imgW="25313760" imgH="10661040" progId="Equation.3">
              <p:embed/>
            </p:oleObj>
          </a:graphicData>
        </a:graphic>
      </p:graphicFrame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84213" y="6021388"/>
            <a:ext cx="2232025" cy="520700"/>
            <a:chOff x="3107" y="2613"/>
            <a:chExt cx="1406" cy="328"/>
          </a:xfrm>
        </p:grpSpPr>
        <p:sp>
          <p:nvSpPr>
            <p:cNvPr id="109577" name="Rectangle 9"/>
            <p:cNvSpPr>
              <a:spLocks noChangeArrowheads="1"/>
            </p:cNvSpPr>
            <p:nvPr/>
          </p:nvSpPr>
          <p:spPr bwMode="auto">
            <a:xfrm>
              <a:off x="3107" y="2614"/>
              <a:ext cx="14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r>
                <a:rPr lang="zh-CN" altLang="en-US" b="1"/>
                <a:t>方差      未知</a:t>
              </a:r>
            </a:p>
          </p:txBody>
        </p:sp>
        <p:graphicFrame>
          <p:nvGraphicFramePr>
            <p:cNvPr id="144393" name="Object 9"/>
            <p:cNvGraphicFramePr>
              <a:graphicFrameLocks noChangeAspect="1"/>
            </p:cNvGraphicFramePr>
            <p:nvPr/>
          </p:nvGraphicFramePr>
          <p:xfrm>
            <a:off x="3653" y="2613"/>
            <a:ext cx="361" cy="318"/>
          </p:xfrm>
          <a:graphic>
            <a:graphicData uri="http://schemas.openxmlformats.org/presentationml/2006/ole">
              <p:oleObj spid="_x0000_s306200" name="公式" r:id="rId5" imgW="4872240" imgH="4868640" progId="Equation.3">
                <p:embed/>
              </p:oleObj>
            </a:graphicData>
          </a:graphic>
        </p:graphicFrame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258888" y="4016375"/>
            <a:ext cx="6408737" cy="558800"/>
            <a:chOff x="884" y="2462"/>
            <a:chExt cx="4037" cy="352"/>
          </a:xfrm>
        </p:grpSpPr>
        <p:sp>
          <p:nvSpPr>
            <p:cNvPr id="109580" name="Rectangle 12"/>
            <p:cNvSpPr>
              <a:spLocks noChangeArrowheads="1"/>
            </p:cNvSpPr>
            <p:nvPr/>
          </p:nvSpPr>
          <p:spPr bwMode="auto">
            <a:xfrm>
              <a:off x="884" y="2462"/>
              <a:ext cx="403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/>
              <a:r>
                <a:rPr lang="zh-CN" altLang="en-US" b="1"/>
                <a:t>解       的点估计取为样本均值        </a:t>
              </a:r>
              <a:r>
                <a:rPr lang="en-US" altLang="zh-CN" b="1"/>
                <a:t>, </a:t>
              </a:r>
            </a:p>
          </p:txBody>
        </p:sp>
        <p:graphicFrame>
          <p:nvGraphicFramePr>
            <p:cNvPr id="144386" name="Object 2"/>
            <p:cNvGraphicFramePr>
              <a:graphicFrameLocks noChangeAspect="1"/>
            </p:cNvGraphicFramePr>
            <p:nvPr/>
          </p:nvGraphicFramePr>
          <p:xfrm>
            <a:off x="1294" y="2524"/>
            <a:ext cx="271" cy="290"/>
          </p:xfrm>
          <a:graphic>
            <a:graphicData uri="http://schemas.openxmlformats.org/presentationml/2006/ole">
              <p:oleObj spid="_x0000_s306201" name="公式" r:id="rId6" imgW="142920" imgH="152280" progId="Equation.3">
                <p:embed/>
              </p:oleObj>
            </a:graphicData>
          </a:graphic>
        </p:graphicFrame>
        <p:graphicFrame>
          <p:nvGraphicFramePr>
            <p:cNvPr id="144387" name="Object 3"/>
            <p:cNvGraphicFramePr>
              <a:graphicFrameLocks noChangeAspect="1"/>
            </p:cNvGraphicFramePr>
            <p:nvPr/>
          </p:nvGraphicFramePr>
          <p:xfrm>
            <a:off x="3878" y="2496"/>
            <a:ext cx="270" cy="288"/>
          </p:xfrm>
          <a:graphic>
            <a:graphicData uri="http://schemas.openxmlformats.org/presentationml/2006/ole">
              <p:oleObj spid="_x0000_s306202" name="公式" r:id="rId7" imgW="4262040" imgH="4563720" progId="Equation.3">
                <p:embed/>
              </p:oleObj>
            </a:graphicData>
          </a:graphic>
        </p:graphicFrame>
        <p:graphicFrame>
          <p:nvGraphicFramePr>
            <p:cNvPr id="144388" name="Object 4"/>
            <p:cNvGraphicFramePr>
              <a:graphicFrameLocks noChangeAspect="1"/>
            </p:cNvGraphicFramePr>
            <p:nvPr/>
          </p:nvGraphicFramePr>
          <p:xfrm>
            <a:off x="2844" y="2519"/>
            <a:ext cx="71" cy="135"/>
          </p:xfrm>
          <a:graphic>
            <a:graphicData uri="http://schemas.openxmlformats.org/presentationml/2006/ole">
              <p:oleObj spid="_x0000_s306203" name="公式" r:id="rId8" imgW="114151" imgH="215619" progId="Equation.3">
                <p:embed/>
              </p:oleObj>
            </a:graphicData>
          </a:graphic>
        </p:graphicFrame>
        <p:graphicFrame>
          <p:nvGraphicFramePr>
            <p:cNvPr id="144389" name="Object 5"/>
            <p:cNvGraphicFramePr>
              <a:graphicFrameLocks noChangeAspect="1"/>
            </p:cNvGraphicFramePr>
            <p:nvPr/>
          </p:nvGraphicFramePr>
          <p:xfrm>
            <a:off x="2844" y="2519"/>
            <a:ext cx="71" cy="135"/>
          </p:xfrm>
          <a:graphic>
            <a:graphicData uri="http://schemas.openxmlformats.org/presentationml/2006/ole">
              <p:oleObj spid="_x0000_s306204" name="公式" r:id="rId9" imgW="114151" imgH="215619" progId="Equation.3">
                <p:embed/>
              </p:oleObj>
            </a:graphicData>
          </a:graphic>
        </p:graphicFrame>
        <p:graphicFrame>
          <p:nvGraphicFramePr>
            <p:cNvPr id="144390" name="Object 6"/>
            <p:cNvGraphicFramePr>
              <a:graphicFrameLocks noChangeAspect="1"/>
            </p:cNvGraphicFramePr>
            <p:nvPr/>
          </p:nvGraphicFramePr>
          <p:xfrm>
            <a:off x="2844" y="2519"/>
            <a:ext cx="71" cy="135"/>
          </p:xfrm>
          <a:graphic>
            <a:graphicData uri="http://schemas.openxmlformats.org/presentationml/2006/ole">
              <p:oleObj spid="_x0000_s306205" name="公式" r:id="rId10" imgW="114151" imgH="215619" progId="Equation.3">
                <p:embed/>
              </p:oleObj>
            </a:graphicData>
          </a:graphic>
        </p:graphicFrame>
        <p:graphicFrame>
          <p:nvGraphicFramePr>
            <p:cNvPr id="144391" name="Object 7"/>
            <p:cNvGraphicFramePr>
              <a:graphicFrameLocks noChangeAspect="1"/>
            </p:cNvGraphicFramePr>
            <p:nvPr/>
          </p:nvGraphicFramePr>
          <p:xfrm>
            <a:off x="2844" y="2519"/>
            <a:ext cx="71" cy="135"/>
          </p:xfrm>
          <a:graphic>
            <a:graphicData uri="http://schemas.openxmlformats.org/presentationml/2006/ole">
              <p:oleObj spid="_x0000_s306206" name="公式" r:id="rId11" imgW="114151" imgH="215619" progId="Equation.3">
                <p:embed/>
              </p:oleObj>
            </a:graphicData>
          </a:graphic>
        </p:graphicFrame>
        <p:graphicFrame>
          <p:nvGraphicFramePr>
            <p:cNvPr id="144392" name="Object 8"/>
            <p:cNvGraphicFramePr>
              <a:graphicFrameLocks noChangeAspect="1"/>
            </p:cNvGraphicFramePr>
            <p:nvPr/>
          </p:nvGraphicFramePr>
          <p:xfrm>
            <a:off x="2844" y="2519"/>
            <a:ext cx="71" cy="135"/>
          </p:xfrm>
          <a:graphic>
            <a:graphicData uri="http://schemas.openxmlformats.org/presentationml/2006/ole">
              <p:oleObj spid="_x0000_s306207" name="公式" r:id="rId12" imgW="114151" imgH="215619" progId="Equation.3">
                <p:embed/>
              </p:oleObj>
            </a:graphicData>
          </a:graphic>
        </p:graphicFrame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4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533400" y="1016000"/>
            <a:ext cx="769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altLang="zh-CN" b="1"/>
              <a:t> </a:t>
            </a:r>
            <a:r>
              <a:rPr lang="zh-CN" altLang="en-US" b="1"/>
              <a:t>对给定的置信水平</a:t>
            </a:r>
            <a:r>
              <a:rPr lang="zh-CN" altLang="en-US" b="1">
                <a:solidFill>
                  <a:schemeClr val="accent1"/>
                </a:solidFill>
              </a:rPr>
              <a:t>        </a:t>
            </a:r>
            <a:r>
              <a:rPr lang="zh-CN" altLang="en-US" b="1"/>
              <a:t>，确定分位点</a:t>
            </a:r>
          </a:p>
        </p:txBody>
      </p:sp>
      <p:graphicFrame>
        <p:nvGraphicFramePr>
          <p:cNvPr id="145408" name="Object 0"/>
          <p:cNvGraphicFramePr>
            <a:graphicFrameLocks noChangeAspect="1"/>
          </p:cNvGraphicFramePr>
          <p:nvPr/>
        </p:nvGraphicFramePr>
        <p:xfrm>
          <a:off x="6443663" y="1017588"/>
          <a:ext cx="1344612" cy="558800"/>
        </p:xfrm>
        <a:graphic>
          <a:graphicData uri="http://schemas.openxmlformats.org/presentationml/2006/ole">
            <p:oleObj spid="_x0000_s307216" name="公式" r:id="rId3" imgW="13109760" imgH="5478120" progId="Equation.3">
              <p:embed/>
            </p:oleObj>
          </a:graphicData>
        </a:graphic>
      </p:graphicFrame>
      <p:graphicFrame>
        <p:nvGraphicFramePr>
          <p:cNvPr id="145409" name="Object 1"/>
          <p:cNvGraphicFramePr>
            <a:graphicFrameLocks noChangeAspect="1"/>
          </p:cNvGraphicFramePr>
          <p:nvPr/>
        </p:nvGraphicFramePr>
        <p:xfrm>
          <a:off x="3492500" y="1063625"/>
          <a:ext cx="854075" cy="436563"/>
        </p:xfrm>
        <a:graphic>
          <a:graphicData uri="http://schemas.openxmlformats.org/presentationml/2006/ole">
            <p:oleObj spid="_x0000_s307217" name="公式" r:id="rId4" imgW="8228160" imgH="4258800" progId="Equation.3">
              <p:embed/>
            </p:oleObj>
          </a:graphicData>
        </a:graphic>
      </p:graphicFrame>
      <p:graphicFrame>
        <p:nvGraphicFramePr>
          <p:cNvPr id="145410" name="Object 2"/>
          <p:cNvGraphicFramePr>
            <a:graphicFrameLocks noChangeAspect="1"/>
          </p:cNvGraphicFramePr>
          <p:nvPr/>
        </p:nvGraphicFramePr>
        <p:xfrm>
          <a:off x="1619250" y="1728788"/>
          <a:ext cx="4810125" cy="1189037"/>
        </p:xfrm>
        <a:graphic>
          <a:graphicData uri="http://schemas.openxmlformats.org/presentationml/2006/ole">
            <p:oleObj spid="_x0000_s307218" name="公式" r:id="rId5" imgW="43009560" imgH="10661040" progId="Equation.3">
              <p:embed/>
            </p:oleObj>
          </a:graphicData>
        </a:graphic>
      </p:graphicFrame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539750" y="191135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b="1"/>
              <a:t>使</a:t>
            </a:r>
          </a:p>
        </p:txBody>
      </p:sp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574675" y="3160713"/>
            <a:ext cx="541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b="1"/>
              <a:t>即</a:t>
            </a:r>
          </a:p>
        </p:txBody>
      </p:sp>
      <p:graphicFrame>
        <p:nvGraphicFramePr>
          <p:cNvPr id="145411" name="Object 3"/>
          <p:cNvGraphicFramePr>
            <a:graphicFrameLocks noChangeAspect="1"/>
          </p:cNvGraphicFramePr>
          <p:nvPr/>
        </p:nvGraphicFramePr>
        <p:xfrm>
          <a:off x="1684338" y="2933700"/>
          <a:ext cx="5389562" cy="1123950"/>
        </p:xfrm>
        <a:graphic>
          <a:graphicData uri="http://schemas.openxmlformats.org/presentationml/2006/ole">
            <p:oleObj spid="_x0000_s307219" name="公式" r:id="rId6" imgW="48196440" imgH="10051200" progId="Equation.3">
              <p:embed/>
            </p:oleObj>
          </a:graphicData>
        </a:graphic>
      </p:graphicFrame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68313" y="4294188"/>
            <a:ext cx="7696200" cy="1117600"/>
            <a:chOff x="295" y="2705"/>
            <a:chExt cx="4848" cy="704"/>
          </a:xfrm>
        </p:grpSpPr>
        <p:sp>
          <p:nvSpPr>
            <p:cNvPr id="110603" name="Rectangle 11"/>
            <p:cNvSpPr>
              <a:spLocks noChangeArrowheads="1"/>
            </p:cNvSpPr>
            <p:nvPr/>
          </p:nvSpPr>
          <p:spPr bwMode="auto">
            <a:xfrm>
              <a:off x="295" y="2705"/>
              <a:ext cx="4848" cy="7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b="1"/>
                <a:t>于是得到     的置信水平为          的单侧置信区间为</a:t>
              </a:r>
              <a:r>
                <a:rPr lang="zh-CN" altLang="en-US" b="1">
                  <a:solidFill>
                    <a:schemeClr val="accent1"/>
                  </a:solidFill>
                </a:rPr>
                <a:t>          </a:t>
              </a:r>
            </a:p>
          </p:txBody>
        </p:sp>
        <p:graphicFrame>
          <p:nvGraphicFramePr>
            <p:cNvPr id="145413" name="Object 5"/>
            <p:cNvGraphicFramePr>
              <a:graphicFrameLocks noChangeAspect="1"/>
            </p:cNvGraphicFramePr>
            <p:nvPr/>
          </p:nvGraphicFramePr>
          <p:xfrm>
            <a:off x="1247" y="2801"/>
            <a:ext cx="271" cy="290"/>
          </p:xfrm>
          <a:graphic>
            <a:graphicData uri="http://schemas.openxmlformats.org/presentationml/2006/ole">
              <p:oleObj spid="_x0000_s307220" name="公式" r:id="rId7" imgW="142920" imgH="152280" progId="Equation.3">
                <p:embed/>
              </p:oleObj>
            </a:graphicData>
          </a:graphic>
        </p:graphicFrame>
        <p:graphicFrame>
          <p:nvGraphicFramePr>
            <p:cNvPr id="145414" name="Object 6"/>
            <p:cNvGraphicFramePr>
              <a:graphicFrameLocks noChangeAspect="1"/>
            </p:cNvGraphicFramePr>
            <p:nvPr/>
          </p:nvGraphicFramePr>
          <p:xfrm>
            <a:off x="2835" y="2761"/>
            <a:ext cx="611" cy="312"/>
          </p:xfrm>
          <a:graphic>
            <a:graphicData uri="http://schemas.openxmlformats.org/presentationml/2006/ole">
              <p:oleObj spid="_x0000_s307221" name="公式" r:id="rId8" imgW="333720" imgH="171360" progId="Equation.3">
                <p:embed/>
              </p:oleObj>
            </a:graphicData>
          </a:graphic>
        </p:graphicFrame>
      </p:grpSp>
      <p:graphicFrame>
        <p:nvGraphicFramePr>
          <p:cNvPr id="145412" name="Object 4"/>
          <p:cNvGraphicFramePr>
            <a:graphicFrameLocks noChangeAspect="1"/>
          </p:cNvGraphicFramePr>
          <p:nvPr/>
        </p:nvGraphicFramePr>
        <p:xfrm>
          <a:off x="2460625" y="5327650"/>
          <a:ext cx="3651250" cy="1125538"/>
        </p:xfrm>
        <a:graphic>
          <a:graphicData uri="http://schemas.openxmlformats.org/presentationml/2006/ole">
            <p:oleObj spid="_x0000_s307222" name="公式" r:id="rId9" imgW="32636160" imgH="10051200" progId="Equation.3">
              <p:embed/>
            </p:oleObj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9" grpId="0" autoUpdateAnimBg="0"/>
      <p:bldP spid="110600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CCE8C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14884</TotalTime>
  <Words>5448</Words>
  <Application>Microsoft Office PowerPoint</Application>
  <PresentationFormat>全屏显示(4:3)</PresentationFormat>
  <Paragraphs>600</Paragraphs>
  <Slides>138</Slides>
  <Notes>14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138</vt:i4>
      </vt:variant>
    </vt:vector>
  </HeadingPairs>
  <TitlesOfParts>
    <vt:vector size="142" baseType="lpstr">
      <vt:lpstr>暗香扑面</vt:lpstr>
      <vt:lpstr>公式</vt:lpstr>
      <vt:lpstr>Equation</vt:lpstr>
      <vt:lpstr>Microsoft 公式 3.0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问题的提出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相合性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区间估计的5个步骤</vt:lpstr>
      <vt:lpstr>幻灯片 87</vt:lpstr>
      <vt:lpstr>幻灯片 88</vt:lpstr>
      <vt:lpstr>幻灯片 89</vt:lpstr>
      <vt:lpstr>幻灯片 90</vt:lpstr>
      <vt:lpstr>幻灯片 91</vt:lpstr>
      <vt:lpstr>幻灯片 92</vt:lpstr>
      <vt:lpstr>幻灯片 93</vt:lpstr>
      <vt:lpstr>幻灯片 94</vt:lpstr>
      <vt:lpstr>幻灯片 95</vt:lpstr>
      <vt:lpstr>幻灯片 96</vt:lpstr>
      <vt:lpstr>幻灯片 97</vt:lpstr>
      <vt:lpstr>幻灯片 98</vt:lpstr>
      <vt:lpstr>幻灯片 99</vt:lpstr>
      <vt:lpstr>幻灯片 100</vt:lpstr>
      <vt:lpstr>幻灯片 101</vt:lpstr>
      <vt:lpstr>幻灯片 102</vt:lpstr>
      <vt:lpstr>幻灯片 103</vt:lpstr>
      <vt:lpstr>幻灯片 104</vt:lpstr>
      <vt:lpstr>幻灯片 105</vt:lpstr>
      <vt:lpstr>幻灯片 106</vt:lpstr>
      <vt:lpstr>幻灯片 107</vt:lpstr>
      <vt:lpstr>幻灯片 108</vt:lpstr>
      <vt:lpstr>幻灯片 109</vt:lpstr>
      <vt:lpstr>幻灯片 110</vt:lpstr>
      <vt:lpstr>幻灯片 111</vt:lpstr>
      <vt:lpstr>幻灯片 112</vt:lpstr>
      <vt:lpstr>幻灯片 113</vt:lpstr>
      <vt:lpstr>幻灯片 114</vt:lpstr>
      <vt:lpstr>二、双正态总体均值差的置信区间</vt:lpstr>
      <vt:lpstr>幻灯片 116</vt:lpstr>
      <vt:lpstr>幻灯片 117</vt:lpstr>
      <vt:lpstr>幻灯片 118</vt:lpstr>
      <vt:lpstr>幻灯片 119</vt:lpstr>
      <vt:lpstr>三、双正态总体方差比的置信区间</vt:lpstr>
      <vt:lpstr>幻灯片 121</vt:lpstr>
      <vt:lpstr>幻灯片 122</vt:lpstr>
      <vt:lpstr>幻灯片 123</vt:lpstr>
      <vt:lpstr>Bayes估计</vt:lpstr>
      <vt:lpstr>幻灯片 125</vt:lpstr>
      <vt:lpstr>幻灯片 126</vt:lpstr>
      <vt:lpstr>幻灯片 127</vt:lpstr>
      <vt:lpstr>贝叶斯公式的密度函数形式 </vt:lpstr>
      <vt:lpstr>幻灯片 129</vt:lpstr>
      <vt:lpstr>幻灯片 130</vt:lpstr>
      <vt:lpstr>幻灯片 131</vt:lpstr>
      <vt:lpstr>幻灯片 132</vt:lpstr>
      <vt:lpstr>幻灯片 133</vt:lpstr>
      <vt:lpstr>幻灯片 134</vt:lpstr>
      <vt:lpstr>幻灯片 135</vt:lpstr>
      <vt:lpstr>幻灯片 136</vt:lpstr>
      <vt:lpstr>幻灯片 137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 Networks</dc:title>
  <dc:creator>KOKA</dc:creator>
  <cp:lastModifiedBy>2012</cp:lastModifiedBy>
  <cp:revision>1045</cp:revision>
  <dcterms:created xsi:type="dcterms:W3CDTF">2000-11-07T09:00:01Z</dcterms:created>
  <dcterms:modified xsi:type="dcterms:W3CDTF">2017-12-19T05:06:03Z</dcterms:modified>
</cp:coreProperties>
</file>